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87" saveSubsetFonts="1" autoCompressPictures="0">
  <p:sldMasterIdLst>
    <p:sldMasterId id="2147483768" r:id="rId1"/>
  </p:sldMasterIdLst>
  <p:notesMasterIdLst>
    <p:notesMasterId r:id="rId294"/>
  </p:notesMasterIdLst>
  <p:handoutMasterIdLst>
    <p:handoutMasterId r:id="rId295"/>
  </p:handoutMasterIdLst>
  <p:sldIdLst>
    <p:sldId id="498" r:id="rId2"/>
    <p:sldId id="499" r:id="rId3"/>
    <p:sldId id="500" r:id="rId4"/>
    <p:sldId id="501" r:id="rId5"/>
    <p:sldId id="502" r:id="rId6"/>
    <p:sldId id="503" r:id="rId7"/>
    <p:sldId id="504" r:id="rId8"/>
    <p:sldId id="505" r:id="rId9"/>
    <p:sldId id="506" r:id="rId10"/>
    <p:sldId id="507" r:id="rId11"/>
    <p:sldId id="508" r:id="rId12"/>
    <p:sldId id="509" r:id="rId13"/>
    <p:sldId id="855" r:id="rId14"/>
    <p:sldId id="511" r:id="rId15"/>
    <p:sldId id="512" r:id="rId16"/>
    <p:sldId id="513" r:id="rId17"/>
    <p:sldId id="514" r:id="rId18"/>
    <p:sldId id="515" r:id="rId19"/>
    <p:sldId id="856" r:id="rId20"/>
    <p:sldId id="517" r:id="rId21"/>
    <p:sldId id="857" r:id="rId22"/>
    <p:sldId id="859" r:id="rId23"/>
    <p:sldId id="860" r:id="rId24"/>
    <p:sldId id="520" r:id="rId25"/>
    <p:sldId id="521" r:id="rId26"/>
    <p:sldId id="792" r:id="rId27"/>
    <p:sldId id="861" r:id="rId28"/>
    <p:sldId id="524" r:id="rId29"/>
    <p:sldId id="525" r:id="rId30"/>
    <p:sldId id="526" r:id="rId31"/>
    <p:sldId id="527" r:id="rId32"/>
    <p:sldId id="528" r:id="rId33"/>
    <p:sldId id="529" r:id="rId34"/>
    <p:sldId id="530" r:id="rId35"/>
    <p:sldId id="814" r:id="rId36"/>
    <p:sldId id="533" r:id="rId37"/>
    <p:sldId id="534" r:id="rId38"/>
    <p:sldId id="535" r:id="rId39"/>
    <p:sldId id="536" r:id="rId40"/>
    <p:sldId id="537" r:id="rId41"/>
    <p:sldId id="538" r:id="rId42"/>
    <p:sldId id="539" r:id="rId43"/>
    <p:sldId id="540" r:id="rId44"/>
    <p:sldId id="815" r:id="rId45"/>
    <p:sldId id="816" r:id="rId46"/>
    <p:sldId id="543" r:id="rId47"/>
    <p:sldId id="544" r:id="rId48"/>
    <p:sldId id="545" r:id="rId49"/>
    <p:sldId id="546" r:id="rId50"/>
    <p:sldId id="547" r:id="rId51"/>
    <p:sldId id="548" r:id="rId52"/>
    <p:sldId id="817" r:id="rId53"/>
    <p:sldId id="818" r:id="rId54"/>
    <p:sldId id="819" r:id="rId55"/>
    <p:sldId id="552" r:id="rId56"/>
    <p:sldId id="553" r:id="rId57"/>
    <p:sldId id="820" r:id="rId58"/>
    <p:sldId id="821" r:id="rId59"/>
    <p:sldId id="822" r:id="rId60"/>
    <p:sldId id="557" r:id="rId61"/>
    <p:sldId id="823" r:id="rId62"/>
    <p:sldId id="559" r:id="rId63"/>
    <p:sldId id="824" r:id="rId64"/>
    <p:sldId id="561" r:id="rId65"/>
    <p:sldId id="825" r:id="rId66"/>
    <p:sldId id="891" r:id="rId67"/>
    <p:sldId id="863" r:id="rId68"/>
    <p:sldId id="864" r:id="rId69"/>
    <p:sldId id="566" r:id="rId70"/>
    <p:sldId id="567" r:id="rId71"/>
    <p:sldId id="828" r:id="rId72"/>
    <p:sldId id="569" r:id="rId73"/>
    <p:sldId id="570" r:id="rId74"/>
    <p:sldId id="829" r:id="rId75"/>
    <p:sldId id="572" r:id="rId76"/>
    <p:sldId id="573" r:id="rId77"/>
    <p:sldId id="865" r:id="rId78"/>
    <p:sldId id="831" r:id="rId79"/>
    <p:sldId id="576" r:id="rId80"/>
    <p:sldId id="866" r:id="rId81"/>
    <p:sldId id="578" r:id="rId82"/>
    <p:sldId id="579" r:id="rId83"/>
    <p:sldId id="580" r:id="rId84"/>
    <p:sldId id="581" r:id="rId85"/>
    <p:sldId id="582" r:id="rId86"/>
    <p:sldId id="583" r:id="rId87"/>
    <p:sldId id="584" r:id="rId88"/>
    <p:sldId id="585" r:id="rId89"/>
    <p:sldId id="586" r:id="rId90"/>
    <p:sldId id="587" r:id="rId91"/>
    <p:sldId id="588" r:id="rId92"/>
    <p:sldId id="589" r:id="rId93"/>
    <p:sldId id="590" r:id="rId94"/>
    <p:sldId id="591" r:id="rId95"/>
    <p:sldId id="592" r:id="rId96"/>
    <p:sldId id="593" r:id="rId97"/>
    <p:sldId id="594" r:id="rId98"/>
    <p:sldId id="868" r:id="rId99"/>
    <p:sldId id="869" r:id="rId100"/>
    <p:sldId id="801" r:id="rId101"/>
    <p:sldId id="802" r:id="rId102"/>
    <p:sldId id="599" r:id="rId103"/>
    <p:sldId id="600" r:id="rId104"/>
    <p:sldId id="601" r:id="rId105"/>
    <p:sldId id="602" r:id="rId106"/>
    <p:sldId id="603" r:id="rId107"/>
    <p:sldId id="604" r:id="rId108"/>
    <p:sldId id="605" r:id="rId109"/>
    <p:sldId id="606" r:id="rId110"/>
    <p:sldId id="607" r:id="rId111"/>
    <p:sldId id="608" r:id="rId112"/>
    <p:sldId id="609" r:id="rId113"/>
    <p:sldId id="610" r:id="rId114"/>
    <p:sldId id="611" r:id="rId115"/>
    <p:sldId id="612" r:id="rId116"/>
    <p:sldId id="613" r:id="rId117"/>
    <p:sldId id="615" r:id="rId118"/>
    <p:sldId id="616" r:id="rId119"/>
    <p:sldId id="617" r:id="rId120"/>
    <p:sldId id="618" r:id="rId121"/>
    <p:sldId id="619" r:id="rId122"/>
    <p:sldId id="620" r:id="rId123"/>
    <p:sldId id="621" r:id="rId124"/>
    <p:sldId id="622" r:id="rId125"/>
    <p:sldId id="832" r:id="rId126"/>
    <p:sldId id="624" r:id="rId127"/>
    <p:sldId id="833" r:id="rId128"/>
    <p:sldId id="834" r:id="rId129"/>
    <p:sldId id="627" r:id="rId130"/>
    <p:sldId id="628" r:id="rId131"/>
    <p:sldId id="629" r:id="rId132"/>
    <p:sldId id="630" r:id="rId133"/>
    <p:sldId id="631" r:id="rId134"/>
    <p:sldId id="632" r:id="rId135"/>
    <p:sldId id="633" r:id="rId136"/>
    <p:sldId id="634" r:id="rId137"/>
    <p:sldId id="635" r:id="rId138"/>
    <p:sldId id="870" r:id="rId139"/>
    <p:sldId id="892" r:id="rId140"/>
    <p:sldId id="638" r:id="rId141"/>
    <p:sldId id="872" r:id="rId142"/>
    <p:sldId id="642" r:id="rId143"/>
    <p:sldId id="643" r:id="rId144"/>
    <p:sldId id="644" r:id="rId145"/>
    <p:sldId id="645" r:id="rId146"/>
    <p:sldId id="646" r:id="rId147"/>
    <p:sldId id="647" r:id="rId148"/>
    <p:sldId id="648" r:id="rId149"/>
    <p:sldId id="649" r:id="rId150"/>
    <p:sldId id="650" r:id="rId151"/>
    <p:sldId id="873" r:id="rId152"/>
    <p:sldId id="876" r:id="rId153"/>
    <p:sldId id="839" r:id="rId154"/>
    <p:sldId id="653" r:id="rId155"/>
    <p:sldId id="654" r:id="rId156"/>
    <p:sldId id="840" r:id="rId157"/>
    <p:sldId id="841" r:id="rId158"/>
    <p:sldId id="657" r:id="rId159"/>
    <p:sldId id="842" r:id="rId160"/>
    <p:sldId id="659" r:id="rId161"/>
    <p:sldId id="660" r:id="rId162"/>
    <p:sldId id="661" r:id="rId163"/>
    <p:sldId id="662" r:id="rId164"/>
    <p:sldId id="663" r:id="rId165"/>
    <p:sldId id="664" r:id="rId166"/>
    <p:sldId id="665" r:id="rId167"/>
    <p:sldId id="666" r:id="rId168"/>
    <p:sldId id="667" r:id="rId169"/>
    <p:sldId id="668" r:id="rId170"/>
    <p:sldId id="669" r:id="rId171"/>
    <p:sldId id="670" r:id="rId172"/>
    <p:sldId id="671" r:id="rId173"/>
    <p:sldId id="672" r:id="rId174"/>
    <p:sldId id="673" r:id="rId175"/>
    <p:sldId id="674" r:id="rId176"/>
    <p:sldId id="675" r:id="rId177"/>
    <p:sldId id="676" r:id="rId178"/>
    <p:sldId id="677" r:id="rId179"/>
    <p:sldId id="678" r:id="rId180"/>
    <p:sldId id="894" r:id="rId181"/>
    <p:sldId id="679" r:id="rId182"/>
    <p:sldId id="893" r:id="rId183"/>
    <p:sldId id="681" r:id="rId184"/>
    <p:sldId id="844" r:id="rId185"/>
    <p:sldId id="683" r:id="rId186"/>
    <p:sldId id="684" r:id="rId187"/>
    <p:sldId id="685" r:id="rId188"/>
    <p:sldId id="686" r:id="rId189"/>
    <p:sldId id="687" r:id="rId190"/>
    <p:sldId id="843" r:id="rId191"/>
    <p:sldId id="689" r:id="rId192"/>
    <p:sldId id="690" r:id="rId193"/>
    <p:sldId id="691" r:id="rId194"/>
    <p:sldId id="845" r:id="rId195"/>
    <p:sldId id="693" r:id="rId196"/>
    <p:sldId id="694" r:id="rId197"/>
    <p:sldId id="695" r:id="rId198"/>
    <p:sldId id="696" r:id="rId199"/>
    <p:sldId id="697" r:id="rId200"/>
    <p:sldId id="875" r:id="rId201"/>
    <p:sldId id="699" r:id="rId202"/>
    <p:sldId id="700" r:id="rId203"/>
    <p:sldId id="701" r:id="rId204"/>
    <p:sldId id="702" r:id="rId205"/>
    <p:sldId id="703" r:id="rId206"/>
    <p:sldId id="704" r:id="rId207"/>
    <p:sldId id="846" r:id="rId208"/>
    <p:sldId id="706" r:id="rId209"/>
    <p:sldId id="707" r:id="rId210"/>
    <p:sldId id="709" r:id="rId211"/>
    <p:sldId id="710" r:id="rId212"/>
    <p:sldId id="711" r:id="rId213"/>
    <p:sldId id="877" r:id="rId214"/>
    <p:sldId id="713" r:id="rId215"/>
    <p:sldId id="714" r:id="rId216"/>
    <p:sldId id="715" r:id="rId217"/>
    <p:sldId id="716" r:id="rId218"/>
    <p:sldId id="717" r:id="rId219"/>
    <p:sldId id="718" r:id="rId220"/>
    <p:sldId id="719" r:id="rId221"/>
    <p:sldId id="720" r:id="rId222"/>
    <p:sldId id="721" r:id="rId223"/>
    <p:sldId id="722" r:id="rId224"/>
    <p:sldId id="723" r:id="rId225"/>
    <p:sldId id="724" r:id="rId226"/>
    <p:sldId id="725" r:id="rId227"/>
    <p:sldId id="726" r:id="rId228"/>
    <p:sldId id="727" r:id="rId229"/>
    <p:sldId id="728" r:id="rId230"/>
    <p:sldId id="729" r:id="rId231"/>
    <p:sldId id="730" r:id="rId232"/>
    <p:sldId id="731" r:id="rId233"/>
    <p:sldId id="732" r:id="rId234"/>
    <p:sldId id="733" r:id="rId235"/>
    <p:sldId id="878" r:id="rId236"/>
    <p:sldId id="735" r:id="rId237"/>
    <p:sldId id="736" r:id="rId238"/>
    <p:sldId id="737" r:id="rId239"/>
    <p:sldId id="879" r:id="rId240"/>
    <p:sldId id="880" r:id="rId241"/>
    <p:sldId id="881" r:id="rId242"/>
    <p:sldId id="882" r:id="rId243"/>
    <p:sldId id="883" r:id="rId244"/>
    <p:sldId id="743" r:id="rId245"/>
    <p:sldId id="744" r:id="rId246"/>
    <p:sldId id="745" r:id="rId247"/>
    <p:sldId id="746" r:id="rId248"/>
    <p:sldId id="805" r:id="rId249"/>
    <p:sldId id="748" r:id="rId250"/>
    <p:sldId id="806" r:id="rId251"/>
    <p:sldId id="750" r:id="rId252"/>
    <p:sldId id="751" r:id="rId253"/>
    <p:sldId id="752" r:id="rId254"/>
    <p:sldId id="884" r:id="rId255"/>
    <p:sldId id="754" r:id="rId256"/>
    <p:sldId id="755" r:id="rId257"/>
    <p:sldId id="885" r:id="rId258"/>
    <p:sldId id="886" r:id="rId259"/>
    <p:sldId id="758" r:id="rId260"/>
    <p:sldId id="759" r:id="rId261"/>
    <p:sldId id="760" r:id="rId262"/>
    <p:sldId id="761" r:id="rId263"/>
    <p:sldId id="762" r:id="rId264"/>
    <p:sldId id="763" r:id="rId265"/>
    <p:sldId id="764" r:id="rId266"/>
    <p:sldId id="765" r:id="rId267"/>
    <p:sldId id="766" r:id="rId268"/>
    <p:sldId id="767" r:id="rId269"/>
    <p:sldId id="768" r:id="rId270"/>
    <p:sldId id="769" r:id="rId271"/>
    <p:sldId id="889" r:id="rId272"/>
    <p:sldId id="807" r:id="rId273"/>
    <p:sldId id="772" r:id="rId274"/>
    <p:sldId id="773" r:id="rId275"/>
    <p:sldId id="774" r:id="rId276"/>
    <p:sldId id="775" r:id="rId277"/>
    <p:sldId id="888" r:id="rId278"/>
    <p:sldId id="777" r:id="rId279"/>
    <p:sldId id="808" r:id="rId280"/>
    <p:sldId id="779" r:id="rId281"/>
    <p:sldId id="780" r:id="rId282"/>
    <p:sldId id="781" r:id="rId283"/>
    <p:sldId id="809" r:id="rId284"/>
    <p:sldId id="811" r:id="rId285"/>
    <p:sldId id="812" r:id="rId286"/>
    <p:sldId id="813" r:id="rId287"/>
    <p:sldId id="890" r:id="rId288"/>
    <p:sldId id="787" r:id="rId289"/>
    <p:sldId id="788" r:id="rId290"/>
    <p:sldId id="789" r:id="rId291"/>
    <p:sldId id="790" r:id="rId292"/>
    <p:sldId id="791" r:id="rId293"/>
  </p:sldIdLst>
  <p:sldSz cx="9906000" cy="6858000" type="A4"/>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120" userDrawn="1">
          <p15:clr>
            <a:srgbClr val="A4A3A4"/>
          </p15:clr>
        </p15:guide>
        <p15:guide id="3" pos="421" userDrawn="1">
          <p15:clr>
            <a:srgbClr val="A4A3A4"/>
          </p15:clr>
        </p15:guide>
        <p15:guide id="4" pos="5819" userDrawn="1">
          <p15:clr>
            <a:srgbClr val="A4A3A4"/>
          </p15:clr>
        </p15:guide>
        <p15:guide id="5" orient="horz" pos="935" userDrawn="1">
          <p15:clr>
            <a:srgbClr val="A4A3A4"/>
          </p15:clr>
        </p15:guide>
        <p15:guide id="6" orient="horz" pos="4065" userDrawn="1">
          <p15:clr>
            <a:srgbClr val="A4A3A4"/>
          </p15:clr>
        </p15:guide>
        <p15:guide id="7" orient="horz" pos="572"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44F"/>
    <a:srgbClr val="FFCC99"/>
    <a:srgbClr val="FFB95B"/>
    <a:srgbClr val="FBF0C9"/>
    <a:srgbClr val="75B5E5"/>
    <a:srgbClr val="DCECF8"/>
    <a:srgbClr val="E48B4E"/>
    <a:srgbClr val="FF9400"/>
    <a:srgbClr val="399EC7"/>
    <a:srgbClr val="CD4F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1" autoAdjust="0"/>
    <p:restoredTop sz="86456" autoAdjust="0"/>
  </p:normalViewPr>
  <p:slideViewPr>
    <p:cSldViewPr snapToGrid="0" snapToObjects="1" showGuides="1">
      <p:cViewPr>
        <p:scale>
          <a:sx n="84" d="100"/>
          <a:sy n="84" d="100"/>
        </p:scale>
        <p:origin x="24" y="-660"/>
      </p:cViewPr>
      <p:guideLst>
        <p:guide orient="horz" pos="2137"/>
        <p:guide pos="3120"/>
        <p:guide pos="421"/>
        <p:guide pos="5819"/>
        <p:guide orient="horz" pos="935"/>
        <p:guide orient="horz" pos="4065"/>
        <p:guide orient="horz" pos="57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65706"/>
    </p:cViewPr>
  </p:sorterViewPr>
  <p:notesViewPr>
    <p:cSldViewPr snapToGrid="0" snapToObjects="1" showGuides="1">
      <p:cViewPr varScale="1">
        <p:scale>
          <a:sx n="77" d="100"/>
          <a:sy n="77" d="100"/>
        </p:scale>
        <p:origin x="4008" y="120"/>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92" Type="http://schemas.openxmlformats.org/officeDocument/2006/relationships/slide" Target="slides/slide291.xml"/><Relationship Id="rId297" Type="http://schemas.openxmlformats.org/officeDocument/2006/relationships/viewProps" Target="view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notesMaster" Target="notesMasters/notesMaster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handoutMaster" Target="handoutMasters/handout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presProps" Target="presProps.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F4AF75-DA37-9443-934B-576211400DC6}" type="doc">
      <dgm:prSet loTypeId="urn:microsoft.com/office/officeart/2005/8/layout/radial4" loCatId="relationship" qsTypeId="urn:microsoft.com/office/officeart/2005/8/quickstyle/3D3" qsCatId="3D" csTypeId="urn:microsoft.com/office/officeart/2005/8/colors/colorful3" csCatId="colorful" phldr="1"/>
      <dgm:spPr/>
      <dgm:t>
        <a:bodyPr/>
        <a:lstStyle/>
        <a:p>
          <a:endParaRPr kumimoji="1" lang="ja-JP" altLang="en-US"/>
        </a:p>
      </dgm:t>
    </dgm:pt>
    <dgm:pt modelId="{209A66A8-9257-3641-A689-9D07703F60E1}">
      <dgm:prSet phldrT="[テキスト]" custT="1"/>
      <dgm:spPr>
        <a:solidFill>
          <a:srgbClr val="FF0000"/>
        </a:solidFill>
      </dgm:spPr>
      <dgm:t>
        <a:bodyPr/>
        <a:lstStyle/>
        <a:p>
          <a:r>
            <a:rPr kumimoji="1" lang="ja-JP" altLang="en-US" sz="2000" b="1" dirty="0">
              <a:latin typeface="MS Gothic" panose="020B0609070205080204" pitchFamily="49" charset="-128"/>
              <a:ea typeface="MS Gothic" panose="020B0609070205080204" pitchFamily="49" charset="-128"/>
            </a:rPr>
            <a:t>体温</a:t>
          </a:r>
          <a:br>
            <a:rPr kumimoji="1" lang="en-US" altLang="ja-JP" sz="2000" b="1" dirty="0">
              <a:latin typeface="MS Gothic" panose="020B0609070205080204" pitchFamily="49" charset="-128"/>
              <a:ea typeface="MS Gothic" panose="020B0609070205080204" pitchFamily="49" charset="-128"/>
            </a:rPr>
          </a:br>
          <a:r>
            <a:rPr kumimoji="1" lang="ja-JP" altLang="en-US" sz="2000" b="1" dirty="0">
              <a:latin typeface="MS Gothic" panose="020B0609070205080204" pitchFamily="49" charset="-128"/>
              <a:ea typeface="MS Gothic" panose="020B0609070205080204" pitchFamily="49" charset="-128"/>
            </a:rPr>
            <a:t>上昇</a:t>
          </a:r>
        </a:p>
      </dgm:t>
    </dgm:pt>
    <dgm:pt modelId="{11536C7B-C6C4-9342-AF0D-C8D6BF425CBB}" type="parTrans" cxnId="{6C134C2A-DEB1-8445-AE6D-5AC66EEA8270}">
      <dgm:prSet/>
      <dgm:spPr/>
      <dgm:t>
        <a:bodyPr/>
        <a:lstStyle/>
        <a:p>
          <a:endParaRPr kumimoji="1" lang="ja-JP" altLang="en-US" sz="2000" b="1"/>
        </a:p>
      </dgm:t>
    </dgm:pt>
    <dgm:pt modelId="{AA12E195-7291-9242-A793-13ED6313D94F}" type="sibTrans" cxnId="{6C134C2A-DEB1-8445-AE6D-5AC66EEA8270}">
      <dgm:prSet/>
      <dgm:spPr/>
      <dgm:t>
        <a:bodyPr/>
        <a:lstStyle/>
        <a:p>
          <a:endParaRPr kumimoji="1" lang="ja-JP" altLang="en-US" sz="2000" b="1"/>
        </a:p>
      </dgm:t>
    </dgm:pt>
    <dgm:pt modelId="{458D4719-74EF-CF44-B602-4BFA1F704D96}">
      <dgm:prSet phldrT="[テキスト]" custT="1"/>
      <dgm:spPr>
        <a:solidFill>
          <a:schemeClr val="accent2"/>
        </a:solidFill>
      </dgm:spPr>
      <dgm:t>
        <a:bodyPr/>
        <a:lstStyle/>
        <a:p>
          <a:r>
            <a:rPr kumimoji="1" lang="ja-JP" altLang="en-US" sz="2000" b="1" dirty="0">
              <a:latin typeface="MS Gothic" panose="020B0609070205080204" pitchFamily="49" charset="-128"/>
              <a:ea typeface="MS Gothic" panose="020B0609070205080204" pitchFamily="49" charset="-128"/>
            </a:rPr>
            <a:t>感染症</a:t>
          </a:r>
        </a:p>
      </dgm:t>
    </dgm:pt>
    <dgm:pt modelId="{3CDD0C5E-AB17-2B4A-89F1-C3D7E4BEB1A4}" type="parTrans" cxnId="{C4F9DB54-15CD-084B-9C7A-5F9827DE2A49}">
      <dgm:prSet/>
      <dgm:spPr>
        <a:solidFill>
          <a:schemeClr val="accent2"/>
        </a:solidFill>
      </dgm:spPr>
      <dgm:t>
        <a:bodyPr/>
        <a:lstStyle/>
        <a:p>
          <a:endParaRPr kumimoji="1" lang="ja-JP" altLang="en-US" sz="2000" b="1"/>
        </a:p>
      </dgm:t>
    </dgm:pt>
    <dgm:pt modelId="{EBED7770-58C8-C44A-9B5E-8C814E05FF13}" type="sibTrans" cxnId="{C4F9DB54-15CD-084B-9C7A-5F9827DE2A49}">
      <dgm:prSet/>
      <dgm:spPr/>
      <dgm:t>
        <a:bodyPr/>
        <a:lstStyle/>
        <a:p>
          <a:endParaRPr kumimoji="1" lang="ja-JP" altLang="en-US" sz="2000" b="1"/>
        </a:p>
      </dgm:t>
    </dgm:pt>
    <dgm:pt modelId="{43B67920-CF58-1B45-A4A4-80CD5C77D6E6}">
      <dgm:prSet phldrT="[テキスト]" custT="1"/>
      <dgm:spPr>
        <a:solidFill>
          <a:schemeClr val="accent6"/>
        </a:solidFill>
      </dgm:spPr>
      <dgm:t>
        <a:bodyPr/>
        <a:lstStyle/>
        <a:p>
          <a:r>
            <a:rPr kumimoji="1" lang="ja-JP" altLang="en-US" sz="2000" b="1" dirty="0">
              <a:latin typeface="MS Gothic" panose="020B0609070205080204" pitchFamily="49" charset="-128"/>
              <a:ea typeface="MS Gothic" panose="020B0609070205080204" pitchFamily="49" charset="-128"/>
            </a:rPr>
            <a:t>脱水</a:t>
          </a:r>
        </a:p>
      </dgm:t>
    </dgm:pt>
    <dgm:pt modelId="{FA3601B3-BC86-5C45-8708-DC5B5B761B1B}" type="parTrans" cxnId="{C10EA12A-38F7-DB4B-9553-21F9D0A2247E}">
      <dgm:prSet/>
      <dgm:spPr>
        <a:solidFill>
          <a:schemeClr val="accent6"/>
        </a:solidFill>
      </dgm:spPr>
      <dgm:t>
        <a:bodyPr/>
        <a:lstStyle/>
        <a:p>
          <a:endParaRPr kumimoji="1" lang="ja-JP" altLang="en-US" sz="2000" b="1"/>
        </a:p>
      </dgm:t>
    </dgm:pt>
    <dgm:pt modelId="{83C16486-A453-934D-9822-84776C8AD952}" type="sibTrans" cxnId="{C10EA12A-38F7-DB4B-9553-21F9D0A2247E}">
      <dgm:prSet/>
      <dgm:spPr/>
      <dgm:t>
        <a:bodyPr/>
        <a:lstStyle/>
        <a:p>
          <a:endParaRPr kumimoji="1" lang="ja-JP" altLang="en-US" sz="2000" b="1"/>
        </a:p>
      </dgm:t>
    </dgm:pt>
    <dgm:pt modelId="{E5E08C2C-2732-4C4F-8627-34B877C329C8}">
      <dgm:prSet phldrT="[テキスト]" custT="1"/>
      <dgm:spPr>
        <a:solidFill>
          <a:schemeClr val="accent5"/>
        </a:solidFill>
      </dgm:spPr>
      <dgm:t>
        <a:bodyPr/>
        <a:lstStyle/>
        <a:p>
          <a:r>
            <a:rPr kumimoji="1" lang="ja-JP" altLang="en-US" sz="2000" b="1" dirty="0">
              <a:latin typeface="MS Gothic" panose="020B0609070205080204" pitchFamily="49" charset="-128"/>
              <a:ea typeface="MS Gothic" panose="020B0609070205080204" pitchFamily="49" charset="-128"/>
            </a:rPr>
            <a:t>環境温</a:t>
          </a:r>
          <a:br>
            <a:rPr kumimoji="1" lang="en-US" altLang="ja-JP" sz="2000" b="1" dirty="0">
              <a:latin typeface="MS Gothic" panose="020B0609070205080204" pitchFamily="49" charset="-128"/>
              <a:ea typeface="MS Gothic" panose="020B0609070205080204" pitchFamily="49" charset="-128"/>
            </a:rPr>
          </a:br>
          <a:r>
            <a:rPr kumimoji="1" lang="ja-JP" altLang="en-US" sz="2000" b="1" dirty="0">
              <a:latin typeface="MS Gothic" panose="020B0609070205080204" pitchFamily="49" charset="-128"/>
              <a:ea typeface="MS Gothic" panose="020B0609070205080204" pitchFamily="49" charset="-128"/>
            </a:rPr>
            <a:t>上昇</a:t>
          </a:r>
        </a:p>
      </dgm:t>
    </dgm:pt>
    <dgm:pt modelId="{7672F59D-9491-7B4A-9C15-FAF576ACD340}" type="parTrans" cxnId="{6DFB7F68-F6DB-1741-A702-00BAF2F22498}">
      <dgm:prSet/>
      <dgm:spPr>
        <a:solidFill>
          <a:schemeClr val="accent5"/>
        </a:solidFill>
      </dgm:spPr>
      <dgm:t>
        <a:bodyPr/>
        <a:lstStyle/>
        <a:p>
          <a:endParaRPr kumimoji="1" lang="ja-JP" altLang="en-US" sz="2000" b="1"/>
        </a:p>
      </dgm:t>
    </dgm:pt>
    <dgm:pt modelId="{9F35EBC0-816E-5547-BB21-21E069FFE53D}" type="sibTrans" cxnId="{6DFB7F68-F6DB-1741-A702-00BAF2F22498}">
      <dgm:prSet/>
      <dgm:spPr/>
      <dgm:t>
        <a:bodyPr/>
        <a:lstStyle/>
        <a:p>
          <a:endParaRPr kumimoji="1" lang="ja-JP" altLang="en-US" sz="2000" b="1"/>
        </a:p>
      </dgm:t>
    </dgm:pt>
    <dgm:pt modelId="{4B88B585-154D-9444-86F9-EA6CDD8F202C}">
      <dgm:prSet phldrT="[テキスト]" custT="1"/>
      <dgm:spPr>
        <a:solidFill>
          <a:schemeClr val="accent4"/>
        </a:solidFill>
      </dgm:spPr>
      <dgm:t>
        <a:bodyPr/>
        <a:lstStyle/>
        <a:p>
          <a:r>
            <a:rPr kumimoji="1" lang="ja-JP" altLang="en-US" sz="2000" b="1" dirty="0">
              <a:latin typeface="MS Gothic" panose="020B0609070205080204" pitchFamily="49" charset="-128"/>
              <a:ea typeface="MS Gothic" panose="020B0609070205080204" pitchFamily="49" charset="-128"/>
            </a:rPr>
            <a:t>筋緊張</a:t>
          </a:r>
          <a:br>
            <a:rPr kumimoji="1" lang="en-US" altLang="ja-JP" sz="2000" b="1" dirty="0">
              <a:latin typeface="MS Gothic" panose="020B0609070205080204" pitchFamily="49" charset="-128"/>
              <a:ea typeface="MS Gothic" panose="020B0609070205080204" pitchFamily="49" charset="-128"/>
            </a:rPr>
          </a:br>
          <a:r>
            <a:rPr kumimoji="1" lang="ja-JP" altLang="en-US" sz="2000" b="1" dirty="0">
              <a:latin typeface="MS Gothic" panose="020B0609070205080204" pitchFamily="49" charset="-128"/>
              <a:ea typeface="MS Gothic" panose="020B0609070205080204" pitchFamily="49" charset="-128"/>
            </a:rPr>
            <a:t>亢進</a:t>
          </a:r>
        </a:p>
      </dgm:t>
    </dgm:pt>
    <dgm:pt modelId="{F8D80EDC-6736-3041-B39C-D0ABFD5AD4C0}" type="parTrans" cxnId="{65584E27-9CA9-204F-A326-270BC16CC4B7}">
      <dgm:prSet/>
      <dgm:spPr>
        <a:solidFill>
          <a:schemeClr val="accent4"/>
        </a:solidFill>
      </dgm:spPr>
      <dgm:t>
        <a:bodyPr/>
        <a:lstStyle/>
        <a:p>
          <a:endParaRPr kumimoji="1" lang="ja-JP" altLang="en-US" sz="2000" b="1"/>
        </a:p>
      </dgm:t>
    </dgm:pt>
    <dgm:pt modelId="{949AA197-4A72-5D4F-8A24-523F864F9FE7}" type="sibTrans" cxnId="{65584E27-9CA9-204F-A326-270BC16CC4B7}">
      <dgm:prSet/>
      <dgm:spPr/>
      <dgm:t>
        <a:bodyPr/>
        <a:lstStyle/>
        <a:p>
          <a:endParaRPr kumimoji="1" lang="ja-JP" altLang="en-US" sz="2000" b="1"/>
        </a:p>
      </dgm:t>
    </dgm:pt>
    <dgm:pt modelId="{5A5C21E6-7CF0-AC4C-B175-B3182FAF9B5D}" type="pres">
      <dgm:prSet presAssocID="{48F4AF75-DA37-9443-934B-576211400DC6}" presName="cycle" presStyleCnt="0">
        <dgm:presLayoutVars>
          <dgm:chMax val="1"/>
          <dgm:dir/>
          <dgm:animLvl val="ctr"/>
          <dgm:resizeHandles val="exact"/>
        </dgm:presLayoutVars>
      </dgm:prSet>
      <dgm:spPr/>
    </dgm:pt>
    <dgm:pt modelId="{ABD2705C-18F5-574A-97E7-170EE14A79CE}" type="pres">
      <dgm:prSet presAssocID="{209A66A8-9257-3641-A689-9D07703F60E1}" presName="centerShape" presStyleLbl="node0" presStyleIdx="0" presStyleCnt="1"/>
      <dgm:spPr/>
    </dgm:pt>
    <dgm:pt modelId="{0A8768A1-20D6-C541-B026-C6D2D3FD3838}" type="pres">
      <dgm:prSet presAssocID="{3CDD0C5E-AB17-2B4A-89F1-C3D7E4BEB1A4}" presName="parTrans" presStyleLbl="bgSibTrans2D1" presStyleIdx="0" presStyleCnt="4"/>
      <dgm:spPr/>
    </dgm:pt>
    <dgm:pt modelId="{EAE720B3-75EE-104A-A8C0-60F663687A79}" type="pres">
      <dgm:prSet presAssocID="{458D4719-74EF-CF44-B602-4BFA1F704D96}" presName="node" presStyleLbl="node1" presStyleIdx="0" presStyleCnt="4">
        <dgm:presLayoutVars>
          <dgm:bulletEnabled val="1"/>
        </dgm:presLayoutVars>
      </dgm:prSet>
      <dgm:spPr/>
    </dgm:pt>
    <dgm:pt modelId="{C7339768-AEEE-AE47-A326-35BCC5A27D02}" type="pres">
      <dgm:prSet presAssocID="{FA3601B3-BC86-5C45-8708-DC5B5B761B1B}" presName="parTrans" presStyleLbl="bgSibTrans2D1" presStyleIdx="1" presStyleCnt="4" custLinFactNeighborX="-12650"/>
      <dgm:spPr/>
    </dgm:pt>
    <dgm:pt modelId="{B75B15C4-93D8-9D46-A4B1-0CA6CE04A330}" type="pres">
      <dgm:prSet presAssocID="{43B67920-CF58-1B45-A4A4-80CD5C77D6E6}" presName="node" presStyleLbl="node1" presStyleIdx="1" presStyleCnt="4">
        <dgm:presLayoutVars>
          <dgm:bulletEnabled val="1"/>
        </dgm:presLayoutVars>
      </dgm:prSet>
      <dgm:spPr/>
    </dgm:pt>
    <dgm:pt modelId="{320A0DFA-35C7-7E46-9692-E539D83B0C9E}" type="pres">
      <dgm:prSet presAssocID="{7672F59D-9491-7B4A-9C15-FAF576ACD340}" presName="parTrans" presStyleLbl="bgSibTrans2D1" presStyleIdx="2" presStyleCnt="4" custLinFactNeighborX="12650"/>
      <dgm:spPr/>
    </dgm:pt>
    <dgm:pt modelId="{8F21DB94-9D37-CF47-9183-43A5849A7FEB}" type="pres">
      <dgm:prSet presAssocID="{E5E08C2C-2732-4C4F-8627-34B877C329C8}" presName="node" presStyleLbl="node1" presStyleIdx="2" presStyleCnt="4">
        <dgm:presLayoutVars>
          <dgm:bulletEnabled val="1"/>
        </dgm:presLayoutVars>
      </dgm:prSet>
      <dgm:spPr/>
    </dgm:pt>
    <dgm:pt modelId="{29095790-7A20-2A4A-BD1C-26CC6D74C0A4}" type="pres">
      <dgm:prSet presAssocID="{F8D80EDC-6736-3041-B39C-D0ABFD5AD4C0}" presName="parTrans" presStyleLbl="bgSibTrans2D1" presStyleIdx="3" presStyleCnt="4"/>
      <dgm:spPr/>
    </dgm:pt>
    <dgm:pt modelId="{712B8D79-0D55-8C41-882D-BB432AB1875C}" type="pres">
      <dgm:prSet presAssocID="{4B88B585-154D-9444-86F9-EA6CDD8F202C}" presName="node" presStyleLbl="node1" presStyleIdx="3" presStyleCnt="4">
        <dgm:presLayoutVars>
          <dgm:bulletEnabled val="1"/>
        </dgm:presLayoutVars>
      </dgm:prSet>
      <dgm:spPr/>
    </dgm:pt>
  </dgm:ptLst>
  <dgm:cxnLst>
    <dgm:cxn modelId="{EDC31225-1DC8-4C6E-B2B3-CA5AB52F9BC3}" type="presOf" srcId="{3CDD0C5E-AB17-2B4A-89F1-C3D7E4BEB1A4}" destId="{0A8768A1-20D6-C541-B026-C6D2D3FD3838}" srcOrd="0" destOrd="0" presId="urn:microsoft.com/office/officeart/2005/8/layout/radial4"/>
    <dgm:cxn modelId="{65584E27-9CA9-204F-A326-270BC16CC4B7}" srcId="{209A66A8-9257-3641-A689-9D07703F60E1}" destId="{4B88B585-154D-9444-86F9-EA6CDD8F202C}" srcOrd="3" destOrd="0" parTransId="{F8D80EDC-6736-3041-B39C-D0ABFD5AD4C0}" sibTransId="{949AA197-4A72-5D4F-8A24-523F864F9FE7}"/>
    <dgm:cxn modelId="{6C134C2A-DEB1-8445-AE6D-5AC66EEA8270}" srcId="{48F4AF75-DA37-9443-934B-576211400DC6}" destId="{209A66A8-9257-3641-A689-9D07703F60E1}" srcOrd="0" destOrd="0" parTransId="{11536C7B-C6C4-9342-AF0D-C8D6BF425CBB}" sibTransId="{AA12E195-7291-9242-A793-13ED6313D94F}"/>
    <dgm:cxn modelId="{C10EA12A-38F7-DB4B-9553-21F9D0A2247E}" srcId="{209A66A8-9257-3641-A689-9D07703F60E1}" destId="{43B67920-CF58-1B45-A4A4-80CD5C77D6E6}" srcOrd="1" destOrd="0" parTransId="{FA3601B3-BC86-5C45-8708-DC5B5B761B1B}" sibTransId="{83C16486-A453-934D-9822-84776C8AD952}"/>
    <dgm:cxn modelId="{C7AEB83B-5CB6-4E05-82A9-12CE4503B13D}" type="presOf" srcId="{43B67920-CF58-1B45-A4A4-80CD5C77D6E6}" destId="{B75B15C4-93D8-9D46-A4B1-0CA6CE04A330}" srcOrd="0" destOrd="0" presId="urn:microsoft.com/office/officeart/2005/8/layout/radial4"/>
    <dgm:cxn modelId="{9387023C-9EE5-477E-BD5F-9A2D247734C8}" type="presOf" srcId="{F8D80EDC-6736-3041-B39C-D0ABFD5AD4C0}" destId="{29095790-7A20-2A4A-BD1C-26CC6D74C0A4}" srcOrd="0" destOrd="0" presId="urn:microsoft.com/office/officeart/2005/8/layout/radial4"/>
    <dgm:cxn modelId="{6DFB7F68-F6DB-1741-A702-00BAF2F22498}" srcId="{209A66A8-9257-3641-A689-9D07703F60E1}" destId="{E5E08C2C-2732-4C4F-8627-34B877C329C8}" srcOrd="2" destOrd="0" parTransId="{7672F59D-9491-7B4A-9C15-FAF576ACD340}" sibTransId="{9F35EBC0-816E-5547-BB21-21E069FFE53D}"/>
    <dgm:cxn modelId="{5C08C34D-D0AD-4359-9981-4D32E27A89DB}" type="presOf" srcId="{4B88B585-154D-9444-86F9-EA6CDD8F202C}" destId="{712B8D79-0D55-8C41-882D-BB432AB1875C}" srcOrd="0" destOrd="0" presId="urn:microsoft.com/office/officeart/2005/8/layout/radial4"/>
    <dgm:cxn modelId="{F7D49651-0702-4C63-85DC-C94FEFB232C8}" type="presOf" srcId="{E5E08C2C-2732-4C4F-8627-34B877C329C8}" destId="{8F21DB94-9D37-CF47-9183-43A5849A7FEB}" srcOrd="0" destOrd="0" presId="urn:microsoft.com/office/officeart/2005/8/layout/radial4"/>
    <dgm:cxn modelId="{C4F9DB54-15CD-084B-9C7A-5F9827DE2A49}" srcId="{209A66A8-9257-3641-A689-9D07703F60E1}" destId="{458D4719-74EF-CF44-B602-4BFA1F704D96}" srcOrd="0" destOrd="0" parTransId="{3CDD0C5E-AB17-2B4A-89F1-C3D7E4BEB1A4}" sibTransId="{EBED7770-58C8-C44A-9B5E-8C814E05FF13}"/>
    <dgm:cxn modelId="{9B7C6CA0-1900-45F3-BA83-34C6997E40E9}" type="presOf" srcId="{209A66A8-9257-3641-A689-9D07703F60E1}" destId="{ABD2705C-18F5-574A-97E7-170EE14A79CE}" srcOrd="0" destOrd="0" presId="urn:microsoft.com/office/officeart/2005/8/layout/radial4"/>
    <dgm:cxn modelId="{DD05B2AC-3157-4443-9E6A-508D36614ECF}" type="presOf" srcId="{FA3601B3-BC86-5C45-8708-DC5B5B761B1B}" destId="{C7339768-AEEE-AE47-A326-35BCC5A27D02}" srcOrd="0" destOrd="0" presId="urn:microsoft.com/office/officeart/2005/8/layout/radial4"/>
    <dgm:cxn modelId="{F06335C6-6196-4A89-BE7C-4326A9E6C2F3}" type="presOf" srcId="{7672F59D-9491-7B4A-9C15-FAF576ACD340}" destId="{320A0DFA-35C7-7E46-9692-E539D83B0C9E}" srcOrd="0" destOrd="0" presId="urn:microsoft.com/office/officeart/2005/8/layout/radial4"/>
    <dgm:cxn modelId="{958018D2-4D67-4740-A11D-D9064CC1B14C}" type="presOf" srcId="{458D4719-74EF-CF44-B602-4BFA1F704D96}" destId="{EAE720B3-75EE-104A-A8C0-60F663687A79}" srcOrd="0" destOrd="0" presId="urn:microsoft.com/office/officeart/2005/8/layout/radial4"/>
    <dgm:cxn modelId="{FCAE6AE1-5068-459E-96D4-6849C9948353}" type="presOf" srcId="{48F4AF75-DA37-9443-934B-576211400DC6}" destId="{5A5C21E6-7CF0-AC4C-B175-B3182FAF9B5D}" srcOrd="0" destOrd="0" presId="urn:microsoft.com/office/officeart/2005/8/layout/radial4"/>
    <dgm:cxn modelId="{C9383696-17C5-42F4-83ED-517C6361FAF8}" type="presParOf" srcId="{5A5C21E6-7CF0-AC4C-B175-B3182FAF9B5D}" destId="{ABD2705C-18F5-574A-97E7-170EE14A79CE}" srcOrd="0" destOrd="0" presId="urn:microsoft.com/office/officeart/2005/8/layout/radial4"/>
    <dgm:cxn modelId="{3B4E996D-9B99-400C-BE3C-67B08D6CD542}" type="presParOf" srcId="{5A5C21E6-7CF0-AC4C-B175-B3182FAF9B5D}" destId="{0A8768A1-20D6-C541-B026-C6D2D3FD3838}" srcOrd="1" destOrd="0" presId="urn:microsoft.com/office/officeart/2005/8/layout/radial4"/>
    <dgm:cxn modelId="{E49105C6-2CBA-4EB4-908E-3677CE37E0C4}" type="presParOf" srcId="{5A5C21E6-7CF0-AC4C-B175-B3182FAF9B5D}" destId="{EAE720B3-75EE-104A-A8C0-60F663687A79}" srcOrd="2" destOrd="0" presId="urn:microsoft.com/office/officeart/2005/8/layout/radial4"/>
    <dgm:cxn modelId="{6CEEF1B2-9CAD-446E-8781-CD964E7954FA}" type="presParOf" srcId="{5A5C21E6-7CF0-AC4C-B175-B3182FAF9B5D}" destId="{C7339768-AEEE-AE47-A326-35BCC5A27D02}" srcOrd="3" destOrd="0" presId="urn:microsoft.com/office/officeart/2005/8/layout/radial4"/>
    <dgm:cxn modelId="{8E016A12-BDC8-40D8-A907-DEDEC5FDAA88}" type="presParOf" srcId="{5A5C21E6-7CF0-AC4C-B175-B3182FAF9B5D}" destId="{B75B15C4-93D8-9D46-A4B1-0CA6CE04A330}" srcOrd="4" destOrd="0" presId="urn:microsoft.com/office/officeart/2005/8/layout/radial4"/>
    <dgm:cxn modelId="{712E2C17-30D7-4931-886A-C718FF571703}" type="presParOf" srcId="{5A5C21E6-7CF0-AC4C-B175-B3182FAF9B5D}" destId="{320A0DFA-35C7-7E46-9692-E539D83B0C9E}" srcOrd="5" destOrd="0" presId="urn:microsoft.com/office/officeart/2005/8/layout/radial4"/>
    <dgm:cxn modelId="{ACF4505B-DAC9-46EB-98DF-E64459CB1F9E}" type="presParOf" srcId="{5A5C21E6-7CF0-AC4C-B175-B3182FAF9B5D}" destId="{8F21DB94-9D37-CF47-9183-43A5849A7FEB}" srcOrd="6" destOrd="0" presId="urn:microsoft.com/office/officeart/2005/8/layout/radial4"/>
    <dgm:cxn modelId="{558B4FDA-D5D6-4293-ABE6-81AC4F3F1C7F}" type="presParOf" srcId="{5A5C21E6-7CF0-AC4C-B175-B3182FAF9B5D}" destId="{29095790-7A20-2A4A-BD1C-26CC6D74C0A4}" srcOrd="7" destOrd="0" presId="urn:microsoft.com/office/officeart/2005/8/layout/radial4"/>
    <dgm:cxn modelId="{711BE514-B67F-4746-9A4B-4D4E92D1C03D}" type="presParOf" srcId="{5A5C21E6-7CF0-AC4C-B175-B3182FAF9B5D}" destId="{712B8D79-0D55-8C41-882D-BB432AB1875C}"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0257271-45C5-B54A-81C9-51A2CA84534C}" type="doc">
      <dgm:prSet loTypeId="urn:microsoft.com/office/officeart/2005/8/layout/vList6" loCatId="" qsTypeId="urn:microsoft.com/office/officeart/2005/8/quickstyle/simple1" qsCatId="simple" csTypeId="urn:microsoft.com/office/officeart/2005/8/colors/accent1_2" csCatId="accent1" phldr="1"/>
      <dgm:spPr/>
      <dgm:t>
        <a:bodyPr/>
        <a:lstStyle/>
        <a:p>
          <a:endParaRPr kumimoji="1" lang="ja-JP" altLang="en-US"/>
        </a:p>
      </dgm:t>
    </dgm:pt>
    <dgm:pt modelId="{6B0CA54C-1ADB-0647-BFE6-AB698F228A52}">
      <dgm:prSet phldrT="[テキスト]" custT="1"/>
      <dgm:spPr/>
      <dgm:t>
        <a:bodyPr lIns="72000" tIns="72000" rIns="0" bIns="0" anchor="ctr" anchorCtr="0"/>
        <a:lstStyle/>
        <a:p>
          <a:pPr>
            <a:lnSpc>
              <a:spcPct val="80000"/>
            </a:lnSpc>
            <a:spcAft>
              <a:spcPts val="0"/>
            </a:spcAft>
          </a:pPr>
          <a:r>
            <a:rPr kumimoji="1" lang="ja-JP" altLang="en-US" sz="1800" dirty="0">
              <a:latin typeface="Meiryo" panose="020B0604030504040204" pitchFamily="34" charset="-128"/>
              <a:ea typeface="Meiryo" panose="020B0604030504040204" pitchFamily="34" charset="-128"/>
            </a:rPr>
            <a:t>全身の血液が低酸素状態になっている</a:t>
          </a:r>
        </a:p>
      </dgm:t>
    </dgm:pt>
    <dgm:pt modelId="{6A54041F-0C20-A54E-86BD-772CB9CF02F4}" type="parTrans" cxnId="{2ABDB67B-A192-6F41-9316-9E4B50FC70DB}">
      <dgm:prSet/>
      <dgm:spPr/>
      <dgm:t>
        <a:bodyPr/>
        <a:lstStyle/>
        <a:p>
          <a:endParaRPr kumimoji="1" lang="ja-JP" altLang="en-US" sz="3200"/>
        </a:p>
      </dgm:t>
    </dgm:pt>
    <dgm:pt modelId="{F7266707-64D3-1347-964A-2647A492D38E}" type="sibTrans" cxnId="{2ABDB67B-A192-6F41-9316-9E4B50FC70DB}">
      <dgm:prSet/>
      <dgm:spPr/>
      <dgm:t>
        <a:bodyPr/>
        <a:lstStyle/>
        <a:p>
          <a:endParaRPr kumimoji="1" lang="ja-JP" altLang="en-US" sz="3200"/>
        </a:p>
      </dgm:t>
    </dgm:pt>
    <dgm:pt modelId="{A97C3F4A-C76D-BF43-9125-E431FE68B0DB}">
      <dgm:prSet phldrT="[テキスト]" custT="1"/>
      <dgm:spPr/>
      <dgm:t>
        <a:bodyPr lIns="72000" tIns="72000" rIns="0" bIns="0" anchor="ctr" anchorCtr="0"/>
        <a:lstStyle/>
        <a:p>
          <a:pPr>
            <a:lnSpc>
              <a:spcPct val="80000"/>
            </a:lnSpc>
            <a:spcAft>
              <a:spcPts val="0"/>
            </a:spcAft>
          </a:pPr>
          <a:r>
            <a:rPr kumimoji="1" lang="en-US" altLang="ja-JP" sz="1800" dirty="0">
              <a:latin typeface="Meiryo" panose="020B0604030504040204" pitchFamily="34" charset="-128"/>
              <a:ea typeface="Meiryo" panose="020B0604030504040204" pitchFamily="34" charset="-128"/>
            </a:rPr>
            <a:t>SpO</a:t>
          </a:r>
          <a:r>
            <a:rPr kumimoji="1" lang="en-US" altLang="ja-JP" sz="1800" baseline="-25000" dirty="0">
              <a:latin typeface="Meiryo" panose="020B0604030504040204" pitchFamily="34" charset="-128"/>
              <a:ea typeface="Meiryo" panose="020B0604030504040204" pitchFamily="34" charset="-128"/>
            </a:rPr>
            <a:t>2</a:t>
          </a:r>
          <a:r>
            <a:rPr kumimoji="1" lang="en-US" altLang="ja-JP" sz="1800" dirty="0">
              <a:latin typeface="Meiryo" panose="020B0604030504040204" pitchFamily="34" charset="-128"/>
              <a:ea typeface="Meiryo" panose="020B0604030504040204" pitchFamily="34" charset="-128"/>
            </a:rPr>
            <a:t>70</a:t>
          </a:r>
          <a:r>
            <a:rPr kumimoji="1" lang="ja-JP" altLang="en-US" sz="1800" dirty="0">
              <a:latin typeface="Meiryo" panose="020B0604030504040204" pitchFamily="34" charset="-128"/>
              <a:ea typeface="Meiryo" panose="020B0604030504040204" pitchFamily="34" charset="-128"/>
            </a:rPr>
            <a:t>％以下で確実に</a:t>
          </a:r>
          <a:r>
            <a:rPr kumimoji="1" lang="en-US" altLang="ja-JP" sz="1800" dirty="0">
              <a:latin typeface="Meiryo" panose="020B0604030504040204" pitchFamily="34" charset="-128"/>
              <a:ea typeface="Meiryo" panose="020B0604030504040204" pitchFamily="34" charset="-128"/>
            </a:rPr>
            <a:t>(</a:t>
          </a:r>
          <a:r>
            <a:rPr kumimoji="1" lang="ja-JP" altLang="en-US" sz="1800" dirty="0">
              <a:latin typeface="Meiryo" panose="020B0604030504040204" pitchFamily="34" charset="-128"/>
              <a:ea typeface="Meiryo" panose="020B0604030504040204" pitchFamily="34" charset="-128"/>
            </a:rPr>
            <a:t>時に</a:t>
          </a:r>
          <a:r>
            <a:rPr kumimoji="1" lang="en-US" altLang="ja-JP" sz="1800" dirty="0">
              <a:latin typeface="Meiryo" panose="020B0604030504040204" pitchFamily="34" charset="-128"/>
              <a:ea typeface="Meiryo" panose="020B0604030504040204" pitchFamily="34" charset="-128"/>
            </a:rPr>
            <a:t>85%</a:t>
          </a:r>
          <a:r>
            <a:rPr kumimoji="1" lang="ja-JP" altLang="en-US" sz="1800" dirty="0">
              <a:latin typeface="Meiryo" panose="020B0604030504040204" pitchFamily="34" charset="-128"/>
              <a:ea typeface="Meiryo" panose="020B0604030504040204" pitchFamily="34" charset="-128"/>
            </a:rPr>
            <a:t>以下でも</a:t>
          </a:r>
          <a:r>
            <a:rPr kumimoji="1" lang="en-US" altLang="ja-JP" sz="1800" dirty="0">
              <a:latin typeface="Meiryo" panose="020B0604030504040204" pitchFamily="34" charset="-128"/>
              <a:ea typeface="Meiryo" panose="020B0604030504040204" pitchFamily="34" charset="-128"/>
            </a:rPr>
            <a:t>)</a:t>
          </a:r>
          <a:r>
            <a:rPr kumimoji="1" lang="ja-JP" altLang="en-US" sz="1800" dirty="0">
              <a:latin typeface="Meiryo" panose="020B0604030504040204" pitchFamily="34" charset="-128"/>
              <a:ea typeface="Meiryo" panose="020B0604030504040204" pitchFamily="34" charset="-128"/>
            </a:rPr>
            <a:t> 認める</a:t>
          </a:r>
        </a:p>
      </dgm:t>
    </dgm:pt>
    <dgm:pt modelId="{926E9351-AECA-2D43-9B01-82A9F557A01B}" type="parTrans" cxnId="{6D643125-7316-2C48-A7E6-D67F560C1C4F}">
      <dgm:prSet/>
      <dgm:spPr/>
      <dgm:t>
        <a:bodyPr/>
        <a:lstStyle/>
        <a:p>
          <a:endParaRPr kumimoji="1" lang="ja-JP" altLang="en-US" sz="3200"/>
        </a:p>
      </dgm:t>
    </dgm:pt>
    <dgm:pt modelId="{0EB9BE02-F6E4-C849-AFC8-ACF167933445}" type="sibTrans" cxnId="{6D643125-7316-2C48-A7E6-D67F560C1C4F}">
      <dgm:prSet/>
      <dgm:spPr/>
      <dgm:t>
        <a:bodyPr/>
        <a:lstStyle/>
        <a:p>
          <a:endParaRPr kumimoji="1" lang="ja-JP" altLang="en-US" sz="3200"/>
        </a:p>
      </dgm:t>
    </dgm:pt>
    <dgm:pt modelId="{51BCBD73-E0C3-E84B-B859-C3B4A150FF3D}">
      <dgm:prSet phldrT="[テキスト]" custT="1">
        <dgm:style>
          <a:lnRef idx="1">
            <a:schemeClr val="accent6"/>
          </a:lnRef>
          <a:fillRef idx="3">
            <a:schemeClr val="accent6"/>
          </a:fillRef>
          <a:effectRef idx="2">
            <a:schemeClr val="accent6"/>
          </a:effectRef>
          <a:fontRef idx="minor">
            <a:schemeClr val="lt1"/>
          </a:fontRef>
        </dgm:style>
      </dgm:prSet>
      <dgm:spPr/>
      <dgm:t>
        <a:bodyPr/>
        <a:lstStyle/>
        <a:p>
          <a:pPr>
            <a:lnSpc>
              <a:spcPct val="100000"/>
            </a:lnSpc>
            <a:spcAft>
              <a:spcPts val="0"/>
            </a:spcAft>
          </a:pPr>
          <a:r>
            <a:rPr kumimoji="1" lang="ja-JP" altLang="en-US" sz="2400" b="1" dirty="0">
              <a:latin typeface="Meiryo" panose="020B0604030504040204" pitchFamily="34" charset="-128"/>
              <a:ea typeface="Meiryo" panose="020B0604030504040204" pitchFamily="34" charset="-128"/>
            </a:rPr>
            <a:t>末梢循環不全</a:t>
          </a:r>
        </a:p>
      </dgm:t>
    </dgm:pt>
    <dgm:pt modelId="{7131CC0B-68C1-5A4B-8E0C-7221D1F5C048}" type="parTrans" cxnId="{876B187C-2A2D-F64C-962E-C24432001E48}">
      <dgm:prSet/>
      <dgm:spPr/>
      <dgm:t>
        <a:bodyPr/>
        <a:lstStyle/>
        <a:p>
          <a:endParaRPr kumimoji="1" lang="ja-JP" altLang="en-US" sz="3200"/>
        </a:p>
      </dgm:t>
    </dgm:pt>
    <dgm:pt modelId="{9A480CDE-955B-9C44-95FC-EFE2475BF250}" type="sibTrans" cxnId="{876B187C-2A2D-F64C-962E-C24432001E48}">
      <dgm:prSet/>
      <dgm:spPr/>
      <dgm:t>
        <a:bodyPr/>
        <a:lstStyle/>
        <a:p>
          <a:endParaRPr kumimoji="1" lang="ja-JP" altLang="en-US" sz="3200"/>
        </a:p>
      </dgm:t>
    </dgm:pt>
    <dgm:pt modelId="{2A01BC5C-D49E-9748-A7BE-78EA8E767C87}">
      <dgm:prSet phldrT="[テキスト]" custT="1">
        <dgm:style>
          <a:lnRef idx="1">
            <a:schemeClr val="accent6"/>
          </a:lnRef>
          <a:fillRef idx="2">
            <a:schemeClr val="accent6"/>
          </a:fillRef>
          <a:effectRef idx="1">
            <a:schemeClr val="accent6"/>
          </a:effectRef>
          <a:fontRef idx="minor">
            <a:schemeClr val="dk1"/>
          </a:fontRef>
        </dgm:style>
      </dgm:prSet>
      <dgm:spPr/>
      <dgm:t>
        <a:bodyPr lIns="72000" tIns="72000" rIns="0" bIns="0" anchor="ctr" anchorCtr="0"/>
        <a:lstStyle/>
        <a:p>
          <a:pPr>
            <a:lnSpc>
              <a:spcPct val="80000"/>
            </a:lnSpc>
            <a:spcAft>
              <a:spcPts val="0"/>
            </a:spcAft>
          </a:pPr>
          <a:r>
            <a:rPr kumimoji="1" lang="ja-JP" altLang="en-US" sz="1800" dirty="0">
              <a:latin typeface="Meiryo" panose="020B0604030504040204" pitchFamily="34" charset="-128"/>
              <a:ea typeface="Meiryo" panose="020B0604030504040204" pitchFamily="34" charset="-128"/>
            </a:rPr>
            <a:t>寒さなどで末梢の皮膚の血液循環が悪い状態</a:t>
          </a:r>
        </a:p>
      </dgm:t>
    </dgm:pt>
    <dgm:pt modelId="{CB45D6E7-A83E-7D46-BD0A-E4354EEF42A5}" type="parTrans" cxnId="{31331332-C3B6-5F42-943D-9EA745959D24}">
      <dgm:prSet/>
      <dgm:spPr/>
      <dgm:t>
        <a:bodyPr/>
        <a:lstStyle/>
        <a:p>
          <a:endParaRPr kumimoji="1" lang="ja-JP" altLang="en-US" sz="3200"/>
        </a:p>
      </dgm:t>
    </dgm:pt>
    <dgm:pt modelId="{D6EC2523-D1AE-6745-9ADE-FE68DE1FF386}" type="sibTrans" cxnId="{31331332-C3B6-5F42-943D-9EA745959D24}">
      <dgm:prSet/>
      <dgm:spPr/>
      <dgm:t>
        <a:bodyPr/>
        <a:lstStyle/>
        <a:p>
          <a:endParaRPr kumimoji="1" lang="ja-JP" altLang="en-US" sz="3200"/>
        </a:p>
      </dgm:t>
    </dgm:pt>
    <dgm:pt modelId="{F411523B-98A5-1C42-9991-13D0D14D70F1}">
      <dgm:prSet phldrT="[テキスト]" custT="1"/>
      <dgm:spPr/>
      <dgm:t>
        <a:bodyPr/>
        <a:lstStyle/>
        <a:p>
          <a:pPr>
            <a:lnSpc>
              <a:spcPct val="100000"/>
            </a:lnSpc>
            <a:spcAft>
              <a:spcPts val="0"/>
            </a:spcAft>
          </a:pPr>
          <a:r>
            <a:rPr kumimoji="1" lang="ja-JP" altLang="en-US" sz="2400" b="1" dirty="0">
              <a:latin typeface="Meiryo" panose="020B0604030504040204" pitchFamily="34" charset="-128"/>
              <a:ea typeface="Meiryo" panose="020B0604030504040204" pitchFamily="34" charset="-128"/>
            </a:rPr>
            <a:t>低酸素血症</a:t>
          </a:r>
        </a:p>
      </dgm:t>
    </dgm:pt>
    <dgm:pt modelId="{8CC2828E-2D66-1B46-99EE-4A4C064E52ED}" type="sibTrans" cxnId="{D68A8B8C-8F8A-8C47-9D81-75BF4FF7AEDC}">
      <dgm:prSet/>
      <dgm:spPr/>
      <dgm:t>
        <a:bodyPr/>
        <a:lstStyle/>
        <a:p>
          <a:endParaRPr kumimoji="1" lang="ja-JP" altLang="en-US" sz="3200"/>
        </a:p>
      </dgm:t>
    </dgm:pt>
    <dgm:pt modelId="{0709F894-925D-774F-AEA9-03A254E9BA10}" type="parTrans" cxnId="{D68A8B8C-8F8A-8C47-9D81-75BF4FF7AEDC}">
      <dgm:prSet/>
      <dgm:spPr/>
      <dgm:t>
        <a:bodyPr/>
        <a:lstStyle/>
        <a:p>
          <a:endParaRPr kumimoji="1" lang="ja-JP" altLang="en-US" sz="3200"/>
        </a:p>
      </dgm:t>
    </dgm:pt>
    <dgm:pt modelId="{0A7B8357-918F-6741-84E7-94DC6D9958D9}">
      <dgm:prSet phldrT="[テキスト]" custT="1">
        <dgm:style>
          <a:lnRef idx="1">
            <a:schemeClr val="accent6"/>
          </a:lnRef>
          <a:fillRef idx="2">
            <a:schemeClr val="accent6"/>
          </a:fillRef>
          <a:effectRef idx="1">
            <a:schemeClr val="accent6"/>
          </a:effectRef>
          <a:fontRef idx="minor">
            <a:schemeClr val="dk1"/>
          </a:fontRef>
        </dgm:style>
      </dgm:prSet>
      <dgm:spPr/>
      <dgm:t>
        <a:bodyPr lIns="72000" tIns="72000" rIns="0" bIns="0" anchor="ctr" anchorCtr="0"/>
        <a:lstStyle/>
        <a:p>
          <a:pPr>
            <a:lnSpc>
              <a:spcPct val="80000"/>
            </a:lnSpc>
            <a:spcAft>
              <a:spcPts val="0"/>
            </a:spcAft>
          </a:pPr>
          <a:r>
            <a:rPr kumimoji="1" lang="ja-JP" altLang="en-US" sz="1800" dirty="0">
              <a:latin typeface="Meiryo" panose="020B0604030504040204" pitchFamily="34" charset="-128"/>
              <a:ea typeface="Meiryo" panose="020B0604030504040204" pitchFamily="34" charset="-128"/>
            </a:rPr>
            <a:t>温めて血液循環が改善すればチアノーゼも改善</a:t>
          </a:r>
        </a:p>
      </dgm:t>
    </dgm:pt>
    <dgm:pt modelId="{E2FB47F7-DF5E-0C43-B738-AB5B24E1DD94}" type="parTrans" cxnId="{616F42F4-D761-FC47-955B-269E37615E21}">
      <dgm:prSet/>
      <dgm:spPr/>
      <dgm:t>
        <a:bodyPr/>
        <a:lstStyle/>
        <a:p>
          <a:endParaRPr kumimoji="1" lang="ja-JP" altLang="en-US"/>
        </a:p>
      </dgm:t>
    </dgm:pt>
    <dgm:pt modelId="{CFA1F04F-5F75-7F41-AD19-D3D1674FA999}" type="sibTrans" cxnId="{616F42F4-D761-FC47-955B-269E37615E21}">
      <dgm:prSet/>
      <dgm:spPr/>
      <dgm:t>
        <a:bodyPr/>
        <a:lstStyle/>
        <a:p>
          <a:endParaRPr kumimoji="1" lang="ja-JP" altLang="en-US"/>
        </a:p>
      </dgm:t>
    </dgm:pt>
    <dgm:pt modelId="{D8E75326-4AE8-794C-B62A-DCC8AF761971}" type="pres">
      <dgm:prSet presAssocID="{30257271-45C5-B54A-81C9-51A2CA84534C}" presName="Name0" presStyleCnt="0">
        <dgm:presLayoutVars>
          <dgm:dir/>
          <dgm:animLvl val="lvl"/>
          <dgm:resizeHandles/>
        </dgm:presLayoutVars>
      </dgm:prSet>
      <dgm:spPr/>
    </dgm:pt>
    <dgm:pt modelId="{D1C76BE4-7928-A043-B885-BD9AAE1401C3}" type="pres">
      <dgm:prSet presAssocID="{F411523B-98A5-1C42-9991-13D0D14D70F1}" presName="linNode" presStyleCnt="0"/>
      <dgm:spPr/>
    </dgm:pt>
    <dgm:pt modelId="{A61068E9-4721-0A4A-975B-C52AC04987DB}" type="pres">
      <dgm:prSet presAssocID="{F411523B-98A5-1C42-9991-13D0D14D70F1}" presName="parentShp" presStyleLbl="node1" presStyleIdx="0" presStyleCnt="2" custScaleX="72872" custScaleY="47918" custLinFactNeighborX="-10446" custLinFactNeighborY="873">
        <dgm:presLayoutVars>
          <dgm:bulletEnabled val="1"/>
        </dgm:presLayoutVars>
      </dgm:prSet>
      <dgm:spPr/>
    </dgm:pt>
    <dgm:pt modelId="{B195DDC1-9A26-E248-BCD5-90AAF906C706}" type="pres">
      <dgm:prSet presAssocID="{F411523B-98A5-1C42-9991-13D0D14D70F1}" presName="childShp" presStyleLbl="bgAccFollowNode1" presStyleIdx="0" presStyleCnt="2" custScaleX="122374" custScaleY="64015">
        <dgm:presLayoutVars>
          <dgm:bulletEnabled val="1"/>
        </dgm:presLayoutVars>
      </dgm:prSet>
      <dgm:spPr/>
    </dgm:pt>
    <dgm:pt modelId="{94EC0717-FE39-D142-8B99-2A6AA9C29569}" type="pres">
      <dgm:prSet presAssocID="{8CC2828E-2D66-1B46-99EE-4A4C064E52ED}" presName="spacing" presStyleCnt="0"/>
      <dgm:spPr/>
    </dgm:pt>
    <dgm:pt modelId="{8161E073-47B7-D44E-BC52-D6129817AD79}" type="pres">
      <dgm:prSet presAssocID="{51BCBD73-E0C3-E84B-B859-C3B4A150FF3D}" presName="linNode" presStyleCnt="0"/>
      <dgm:spPr/>
    </dgm:pt>
    <dgm:pt modelId="{1FBB4E06-18FF-0742-891B-B6556A03C4A3}" type="pres">
      <dgm:prSet presAssocID="{51BCBD73-E0C3-E84B-B859-C3B4A150FF3D}" presName="parentShp" presStyleLbl="node1" presStyleIdx="1" presStyleCnt="2" custScaleX="70395" custScaleY="50619" custLinFactNeighborX="-10744" custLinFactNeighborY="26">
        <dgm:presLayoutVars>
          <dgm:bulletEnabled val="1"/>
        </dgm:presLayoutVars>
      </dgm:prSet>
      <dgm:spPr/>
    </dgm:pt>
    <dgm:pt modelId="{2F3AD169-234D-BA48-8D22-67DBC14B56E6}" type="pres">
      <dgm:prSet presAssocID="{51BCBD73-E0C3-E84B-B859-C3B4A150FF3D}" presName="childShp" presStyleLbl="bgAccFollowNode1" presStyleIdx="1" presStyleCnt="2" custScaleX="118815" custScaleY="66733">
        <dgm:presLayoutVars>
          <dgm:bulletEnabled val="1"/>
        </dgm:presLayoutVars>
      </dgm:prSet>
      <dgm:spPr/>
    </dgm:pt>
  </dgm:ptLst>
  <dgm:cxnLst>
    <dgm:cxn modelId="{B596F002-9252-4388-9308-38474B5EBE77}" type="presOf" srcId="{0A7B8357-918F-6741-84E7-94DC6D9958D9}" destId="{2F3AD169-234D-BA48-8D22-67DBC14B56E6}" srcOrd="0" destOrd="1" presId="urn:microsoft.com/office/officeart/2005/8/layout/vList6"/>
    <dgm:cxn modelId="{D76E9923-7BCE-445E-8EBD-59290D3619A6}" type="presOf" srcId="{30257271-45C5-B54A-81C9-51A2CA84534C}" destId="{D8E75326-4AE8-794C-B62A-DCC8AF761971}" srcOrd="0" destOrd="0" presId="urn:microsoft.com/office/officeart/2005/8/layout/vList6"/>
    <dgm:cxn modelId="{6D643125-7316-2C48-A7E6-D67F560C1C4F}" srcId="{F411523B-98A5-1C42-9991-13D0D14D70F1}" destId="{A97C3F4A-C76D-BF43-9125-E431FE68B0DB}" srcOrd="1" destOrd="0" parTransId="{926E9351-AECA-2D43-9B01-82A9F557A01B}" sibTransId="{0EB9BE02-F6E4-C849-AFC8-ACF167933445}"/>
    <dgm:cxn modelId="{32F74F30-B7B9-4F60-97C5-93276801DF65}" type="presOf" srcId="{A97C3F4A-C76D-BF43-9125-E431FE68B0DB}" destId="{B195DDC1-9A26-E248-BCD5-90AAF906C706}" srcOrd="0" destOrd="1" presId="urn:microsoft.com/office/officeart/2005/8/layout/vList6"/>
    <dgm:cxn modelId="{31331332-C3B6-5F42-943D-9EA745959D24}" srcId="{51BCBD73-E0C3-E84B-B859-C3B4A150FF3D}" destId="{2A01BC5C-D49E-9748-A7BE-78EA8E767C87}" srcOrd="0" destOrd="0" parTransId="{CB45D6E7-A83E-7D46-BD0A-E4354EEF42A5}" sibTransId="{D6EC2523-D1AE-6745-9ADE-FE68DE1FF386}"/>
    <dgm:cxn modelId="{189A4163-21E1-4E2D-8719-82EB3B61247D}" type="presOf" srcId="{F411523B-98A5-1C42-9991-13D0D14D70F1}" destId="{A61068E9-4721-0A4A-975B-C52AC04987DB}" srcOrd="0" destOrd="0" presId="urn:microsoft.com/office/officeart/2005/8/layout/vList6"/>
    <dgm:cxn modelId="{F6491F4C-9E10-4E85-8777-CCE6CFE79172}" type="presOf" srcId="{51BCBD73-E0C3-E84B-B859-C3B4A150FF3D}" destId="{1FBB4E06-18FF-0742-891B-B6556A03C4A3}" srcOrd="0" destOrd="0" presId="urn:microsoft.com/office/officeart/2005/8/layout/vList6"/>
    <dgm:cxn modelId="{2ABDB67B-A192-6F41-9316-9E4B50FC70DB}" srcId="{F411523B-98A5-1C42-9991-13D0D14D70F1}" destId="{6B0CA54C-1ADB-0647-BFE6-AB698F228A52}" srcOrd="0" destOrd="0" parTransId="{6A54041F-0C20-A54E-86BD-772CB9CF02F4}" sibTransId="{F7266707-64D3-1347-964A-2647A492D38E}"/>
    <dgm:cxn modelId="{876B187C-2A2D-F64C-962E-C24432001E48}" srcId="{30257271-45C5-B54A-81C9-51A2CA84534C}" destId="{51BCBD73-E0C3-E84B-B859-C3B4A150FF3D}" srcOrd="1" destOrd="0" parTransId="{7131CC0B-68C1-5A4B-8E0C-7221D1F5C048}" sibTransId="{9A480CDE-955B-9C44-95FC-EFE2475BF250}"/>
    <dgm:cxn modelId="{D68A8B8C-8F8A-8C47-9D81-75BF4FF7AEDC}" srcId="{30257271-45C5-B54A-81C9-51A2CA84534C}" destId="{F411523B-98A5-1C42-9991-13D0D14D70F1}" srcOrd="0" destOrd="0" parTransId="{0709F894-925D-774F-AEA9-03A254E9BA10}" sibTransId="{8CC2828E-2D66-1B46-99EE-4A4C064E52ED}"/>
    <dgm:cxn modelId="{32FA178F-2828-4941-99FB-CC80CD1FEEEE}" type="presOf" srcId="{2A01BC5C-D49E-9748-A7BE-78EA8E767C87}" destId="{2F3AD169-234D-BA48-8D22-67DBC14B56E6}" srcOrd="0" destOrd="0" presId="urn:microsoft.com/office/officeart/2005/8/layout/vList6"/>
    <dgm:cxn modelId="{D6CD78BE-1C60-4675-AB92-3F1D55088DDE}" type="presOf" srcId="{6B0CA54C-1ADB-0647-BFE6-AB698F228A52}" destId="{B195DDC1-9A26-E248-BCD5-90AAF906C706}" srcOrd="0" destOrd="0" presId="urn:microsoft.com/office/officeart/2005/8/layout/vList6"/>
    <dgm:cxn modelId="{616F42F4-D761-FC47-955B-269E37615E21}" srcId="{51BCBD73-E0C3-E84B-B859-C3B4A150FF3D}" destId="{0A7B8357-918F-6741-84E7-94DC6D9958D9}" srcOrd="1" destOrd="0" parTransId="{E2FB47F7-DF5E-0C43-B738-AB5B24E1DD94}" sibTransId="{CFA1F04F-5F75-7F41-AD19-D3D1674FA999}"/>
    <dgm:cxn modelId="{086A80FF-5D26-4D61-BECA-01D9CAA9F4A6}" type="presParOf" srcId="{D8E75326-4AE8-794C-B62A-DCC8AF761971}" destId="{D1C76BE4-7928-A043-B885-BD9AAE1401C3}" srcOrd="0" destOrd="0" presId="urn:microsoft.com/office/officeart/2005/8/layout/vList6"/>
    <dgm:cxn modelId="{0FCFE15C-B59D-4360-B970-3E4DAB5F9EE1}" type="presParOf" srcId="{D1C76BE4-7928-A043-B885-BD9AAE1401C3}" destId="{A61068E9-4721-0A4A-975B-C52AC04987DB}" srcOrd="0" destOrd="0" presId="urn:microsoft.com/office/officeart/2005/8/layout/vList6"/>
    <dgm:cxn modelId="{DF7DF1F6-C3CC-4B75-AC7D-610E76CD2E1E}" type="presParOf" srcId="{D1C76BE4-7928-A043-B885-BD9AAE1401C3}" destId="{B195DDC1-9A26-E248-BCD5-90AAF906C706}" srcOrd="1" destOrd="0" presId="urn:microsoft.com/office/officeart/2005/8/layout/vList6"/>
    <dgm:cxn modelId="{56DF9C7C-495E-4E06-9C13-3EBF904EA522}" type="presParOf" srcId="{D8E75326-4AE8-794C-B62A-DCC8AF761971}" destId="{94EC0717-FE39-D142-8B99-2A6AA9C29569}" srcOrd="1" destOrd="0" presId="urn:microsoft.com/office/officeart/2005/8/layout/vList6"/>
    <dgm:cxn modelId="{30344A29-7F8B-45C8-BF68-5BB619B91C99}" type="presParOf" srcId="{D8E75326-4AE8-794C-B62A-DCC8AF761971}" destId="{8161E073-47B7-D44E-BC52-D6129817AD79}" srcOrd="2" destOrd="0" presId="urn:microsoft.com/office/officeart/2005/8/layout/vList6"/>
    <dgm:cxn modelId="{5000604A-D84B-49ED-9424-3770158177CE}" type="presParOf" srcId="{8161E073-47B7-D44E-BC52-D6129817AD79}" destId="{1FBB4E06-18FF-0742-891B-B6556A03C4A3}" srcOrd="0" destOrd="0" presId="urn:microsoft.com/office/officeart/2005/8/layout/vList6"/>
    <dgm:cxn modelId="{5C476030-95F7-4DA2-9478-0D81B697357D}" type="presParOf" srcId="{8161E073-47B7-D44E-BC52-D6129817AD79}" destId="{2F3AD169-234D-BA48-8D22-67DBC14B56E6}"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58A0F8-53C6-43A6-9571-238AD869B557}" type="doc">
      <dgm:prSet loTypeId="urn:microsoft.com/office/officeart/2005/8/layout/process2" loCatId="process" qsTypeId="urn:microsoft.com/office/officeart/2005/8/quickstyle/simple1" qsCatId="simple" csTypeId="urn:microsoft.com/office/officeart/2005/8/colors/accent1_2" csCatId="accent1" phldr="1"/>
      <dgm:spPr/>
    </dgm:pt>
    <dgm:pt modelId="{3CA99A62-9024-404B-952A-6F19DF471C70}">
      <dgm:prSet phldrT="[テキスト]" custT="1"/>
      <dgm:spPr>
        <a:solidFill>
          <a:srgbClr val="FFBA5D"/>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準備①</a:t>
          </a:r>
        </a:p>
      </dgm:t>
    </dgm:pt>
    <dgm:pt modelId="{2E89D8C3-DA25-49C3-AF7D-6EF589B747CD}" type="parTrans" cxnId="{912C68EE-277A-49F6-888B-D10A0966DF27}">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69B9C19C-E0C2-4966-BF0F-56F7A027F228}" type="sibTrans" cxnId="{912C68EE-277A-49F6-888B-D10A0966DF27}">
      <dgm:prSet custT="1"/>
      <dgm:spPr>
        <a:solidFill>
          <a:srgbClr val="FFBA5D"/>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074BEB3B-6FDB-49F9-BCD0-CF0950FE2FD3}">
      <dgm:prSet phldrT="[テキスト]" custT="1"/>
      <dgm:spPr>
        <a:solidFill>
          <a:srgbClr val="FFD297"/>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準備②</a:t>
          </a:r>
        </a:p>
      </dgm:t>
    </dgm:pt>
    <dgm:pt modelId="{9B4B067E-367E-41B0-A92D-2F10480D3D86}" type="parTrans" cxnId="{C75DAA13-F686-4964-B1D1-1328F7D7A133}">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6916A0C7-8E88-48F9-B2F6-9B90334907E8}" type="sibTrans" cxnId="{C75DAA13-F686-4964-B1D1-1328F7D7A133}">
      <dgm:prSet custT="1"/>
      <dgm:spPr>
        <a:solidFill>
          <a:srgbClr val="FFD297"/>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F06F0E22-648B-40A2-B09E-49082E4ADD5E}">
      <dgm:prSet phldrT="[テキスト]" custT="1"/>
      <dgm:spPr>
        <a:solidFill>
          <a:srgbClr val="00B050"/>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手順①</a:t>
          </a:r>
        </a:p>
      </dgm:t>
    </dgm:pt>
    <dgm:pt modelId="{E4F4FEBC-5DEF-4388-8574-BCFC4E698231}" type="parTrans" cxnId="{1CF3D26A-81D5-4987-9B16-9FDE9E6B7EE7}">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CFB3348A-3B53-4BA2-B887-93D26A61C1A2}" type="sibTrans" cxnId="{1CF3D26A-81D5-4987-9B16-9FDE9E6B7EE7}">
      <dgm:prSet/>
      <dgm:spPr>
        <a:solidFill>
          <a:srgbClr val="00B050"/>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CF8B9C51-E9B4-4295-A88A-953F42920C2C}">
      <dgm:prSet phldrT="[テキスト]" custT="1"/>
      <dgm:spPr>
        <a:solidFill>
          <a:srgbClr val="23DB4F"/>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手順②</a:t>
          </a:r>
        </a:p>
      </dgm:t>
    </dgm:pt>
    <dgm:pt modelId="{533ACB4C-B5AA-449F-986F-3ED3F92273D3}" type="parTrans" cxnId="{70B3E747-792F-414D-BF66-A71FB70580C3}">
      <dgm:prSet/>
      <dgm:spPr/>
      <dgm:t>
        <a:bodyPr/>
        <a:lstStyle/>
        <a:p>
          <a:endParaRPr kumimoji="1" lang="ja-JP" altLang="en-US" b="0"/>
        </a:p>
      </dgm:t>
    </dgm:pt>
    <dgm:pt modelId="{0C90CE7C-17D9-4A1D-868D-CFDD7A4E65F2}" type="sibTrans" cxnId="{70B3E747-792F-414D-BF66-A71FB70580C3}">
      <dgm:prSet/>
      <dgm:spPr>
        <a:solidFill>
          <a:srgbClr val="23DB4F"/>
        </a:solidFill>
      </dgm:spPr>
      <dgm:t>
        <a:bodyPr/>
        <a:lstStyle/>
        <a:p>
          <a:endParaRPr kumimoji="1" lang="ja-JP" altLang="en-US" b="0"/>
        </a:p>
      </dgm:t>
    </dgm:pt>
    <dgm:pt modelId="{379E3A33-F206-4E3E-8385-38E5BE8F9F9A}">
      <dgm:prSet phldrT="[テキスト]" custT="1"/>
      <dgm:spPr>
        <a:solidFill>
          <a:srgbClr val="72E88E"/>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手順③</a:t>
          </a:r>
        </a:p>
      </dgm:t>
    </dgm:pt>
    <dgm:pt modelId="{15A22FB3-4AA4-4D66-BCDB-9F8458AE6672}" type="parTrans" cxnId="{563EAD72-7EAE-497D-8836-43884E6BD233}">
      <dgm:prSet/>
      <dgm:spPr/>
      <dgm:t>
        <a:bodyPr/>
        <a:lstStyle/>
        <a:p>
          <a:endParaRPr kumimoji="1" lang="ja-JP" altLang="en-US" b="0"/>
        </a:p>
      </dgm:t>
    </dgm:pt>
    <dgm:pt modelId="{FE316412-76BF-41FC-8564-674F18468BD5}" type="sibTrans" cxnId="{563EAD72-7EAE-497D-8836-43884E6BD233}">
      <dgm:prSet/>
      <dgm:spPr>
        <a:solidFill>
          <a:srgbClr val="72E88E"/>
        </a:solidFill>
      </dgm:spPr>
      <dgm:t>
        <a:bodyPr/>
        <a:lstStyle/>
        <a:p>
          <a:endParaRPr kumimoji="1" lang="ja-JP" altLang="en-US" b="0"/>
        </a:p>
      </dgm:t>
    </dgm:pt>
    <dgm:pt modelId="{F59DE267-731A-4443-BBC4-435EC6AD9695}">
      <dgm:prSet phldrT="[テキスト]" custT="1"/>
      <dgm:spPr>
        <a:solidFill>
          <a:srgbClr val="A6F0B8"/>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手順④</a:t>
          </a:r>
        </a:p>
      </dgm:t>
    </dgm:pt>
    <dgm:pt modelId="{45886848-4BDA-45EB-86B3-931488FD2F7D}" type="parTrans" cxnId="{CD50162F-5D37-4926-A841-7AF23441053F}">
      <dgm:prSet/>
      <dgm:spPr/>
      <dgm:t>
        <a:bodyPr/>
        <a:lstStyle/>
        <a:p>
          <a:endParaRPr kumimoji="1" lang="ja-JP" altLang="en-US" b="0"/>
        </a:p>
      </dgm:t>
    </dgm:pt>
    <dgm:pt modelId="{AF8EEFA7-F95A-4F36-87A0-52290315027B}" type="sibTrans" cxnId="{CD50162F-5D37-4926-A841-7AF23441053F}">
      <dgm:prSet/>
      <dgm:spPr>
        <a:solidFill>
          <a:srgbClr val="A6F0B8"/>
        </a:solidFill>
      </dgm:spPr>
      <dgm:t>
        <a:bodyPr/>
        <a:lstStyle/>
        <a:p>
          <a:endParaRPr kumimoji="1" lang="ja-JP" altLang="en-US" b="0"/>
        </a:p>
      </dgm:t>
    </dgm:pt>
    <dgm:pt modelId="{36BE5814-44EE-496C-A9F3-919ECF35F184}">
      <dgm:prSet phldrT="[テキスト]" custT="1"/>
      <dgm:spPr>
        <a:solidFill>
          <a:srgbClr val="72E88E"/>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手順⑤</a:t>
          </a:r>
        </a:p>
      </dgm:t>
    </dgm:pt>
    <dgm:pt modelId="{2FF9E08D-0539-45EE-A9A8-16B49398465D}" type="parTrans" cxnId="{FF615935-748F-48B2-A314-209A6B9390A0}">
      <dgm:prSet/>
      <dgm:spPr/>
      <dgm:t>
        <a:bodyPr/>
        <a:lstStyle/>
        <a:p>
          <a:endParaRPr kumimoji="1" lang="ja-JP" altLang="en-US" b="0"/>
        </a:p>
      </dgm:t>
    </dgm:pt>
    <dgm:pt modelId="{D6FD6169-8958-421C-A4DB-C92134F355F3}" type="sibTrans" cxnId="{FF615935-748F-48B2-A314-209A6B9390A0}">
      <dgm:prSet/>
      <dgm:spPr/>
      <dgm:t>
        <a:bodyPr/>
        <a:lstStyle/>
        <a:p>
          <a:endParaRPr kumimoji="1" lang="ja-JP" altLang="en-US" b="0"/>
        </a:p>
      </dgm:t>
    </dgm:pt>
    <dgm:pt modelId="{67FBD2CF-050E-4AF4-B3F7-D6D9292ECE25}">
      <dgm:prSet phldrT="[テキスト]" custT="1"/>
      <dgm:spPr>
        <a:solidFill>
          <a:srgbClr val="FFEACD"/>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準備③</a:t>
          </a:r>
        </a:p>
      </dgm:t>
    </dgm:pt>
    <dgm:pt modelId="{67F95317-AA14-4F1F-8B34-58A3555FEE11}" type="parTrans" cxnId="{8106F5DB-828D-479C-A8DE-F75AC28C7617}">
      <dgm:prSet/>
      <dgm:spPr/>
      <dgm:t>
        <a:bodyPr/>
        <a:lstStyle/>
        <a:p>
          <a:endParaRPr kumimoji="1" lang="ja-JP" altLang="en-US" b="0"/>
        </a:p>
      </dgm:t>
    </dgm:pt>
    <dgm:pt modelId="{DA8EDD8B-6267-43FB-8EA6-702F46B82467}" type="sibTrans" cxnId="{8106F5DB-828D-479C-A8DE-F75AC28C7617}">
      <dgm:prSet/>
      <dgm:spPr>
        <a:solidFill>
          <a:srgbClr val="FFEACD"/>
        </a:solidFill>
      </dgm:spPr>
      <dgm:t>
        <a:bodyPr/>
        <a:lstStyle/>
        <a:p>
          <a:endParaRPr kumimoji="1" lang="ja-JP" altLang="en-US" b="0"/>
        </a:p>
      </dgm:t>
    </dgm:pt>
    <dgm:pt modelId="{6E7344AF-2DDF-49EB-9B22-8AC5002DEF00}" type="pres">
      <dgm:prSet presAssocID="{6958A0F8-53C6-43A6-9571-238AD869B557}" presName="linearFlow" presStyleCnt="0">
        <dgm:presLayoutVars>
          <dgm:resizeHandles val="exact"/>
        </dgm:presLayoutVars>
      </dgm:prSet>
      <dgm:spPr/>
    </dgm:pt>
    <dgm:pt modelId="{76923F88-6914-4ADE-8F1E-E6D5BCA3095F}" type="pres">
      <dgm:prSet presAssocID="{3CA99A62-9024-404B-952A-6F19DF471C70}" presName="node" presStyleLbl="node1" presStyleIdx="0" presStyleCnt="8">
        <dgm:presLayoutVars>
          <dgm:bulletEnabled val="1"/>
        </dgm:presLayoutVars>
      </dgm:prSet>
      <dgm:spPr/>
    </dgm:pt>
    <dgm:pt modelId="{942EFB95-4C38-448C-8EA6-4AB282E4AD74}" type="pres">
      <dgm:prSet presAssocID="{69B9C19C-E0C2-4966-BF0F-56F7A027F228}" presName="sibTrans" presStyleLbl="sibTrans2D1" presStyleIdx="0" presStyleCnt="7"/>
      <dgm:spPr/>
    </dgm:pt>
    <dgm:pt modelId="{EC3F6C2C-074D-4884-A436-B895AA548F2A}" type="pres">
      <dgm:prSet presAssocID="{69B9C19C-E0C2-4966-BF0F-56F7A027F228}" presName="connectorText" presStyleLbl="sibTrans2D1" presStyleIdx="0" presStyleCnt="7"/>
      <dgm:spPr/>
    </dgm:pt>
    <dgm:pt modelId="{AC18A32E-8B31-4FE8-BD10-2FBC7C3623DA}" type="pres">
      <dgm:prSet presAssocID="{074BEB3B-6FDB-49F9-BCD0-CF0950FE2FD3}" presName="node" presStyleLbl="node1" presStyleIdx="1" presStyleCnt="8">
        <dgm:presLayoutVars>
          <dgm:bulletEnabled val="1"/>
        </dgm:presLayoutVars>
      </dgm:prSet>
      <dgm:spPr/>
    </dgm:pt>
    <dgm:pt modelId="{114A1F97-E5CA-4DFA-B89D-A8A8F15AF7B5}" type="pres">
      <dgm:prSet presAssocID="{6916A0C7-8E88-48F9-B2F6-9B90334907E8}" presName="sibTrans" presStyleLbl="sibTrans2D1" presStyleIdx="1" presStyleCnt="7"/>
      <dgm:spPr/>
    </dgm:pt>
    <dgm:pt modelId="{7E145908-552A-4FE7-A9D4-15C090CAB8C4}" type="pres">
      <dgm:prSet presAssocID="{6916A0C7-8E88-48F9-B2F6-9B90334907E8}" presName="connectorText" presStyleLbl="sibTrans2D1" presStyleIdx="1" presStyleCnt="7"/>
      <dgm:spPr/>
    </dgm:pt>
    <dgm:pt modelId="{5466483E-0A6F-4A7E-998D-9640763993AA}" type="pres">
      <dgm:prSet presAssocID="{67FBD2CF-050E-4AF4-B3F7-D6D9292ECE25}" presName="node" presStyleLbl="node1" presStyleIdx="2" presStyleCnt="8">
        <dgm:presLayoutVars>
          <dgm:bulletEnabled val="1"/>
        </dgm:presLayoutVars>
      </dgm:prSet>
      <dgm:spPr/>
    </dgm:pt>
    <dgm:pt modelId="{83E205FE-237B-4E7A-AB72-D8FD24476323}" type="pres">
      <dgm:prSet presAssocID="{DA8EDD8B-6267-43FB-8EA6-702F46B82467}" presName="sibTrans" presStyleLbl="sibTrans2D1" presStyleIdx="2" presStyleCnt="7"/>
      <dgm:spPr/>
    </dgm:pt>
    <dgm:pt modelId="{C409B899-FEA1-4D33-9F89-2690B9ABC938}" type="pres">
      <dgm:prSet presAssocID="{DA8EDD8B-6267-43FB-8EA6-702F46B82467}" presName="connectorText" presStyleLbl="sibTrans2D1" presStyleIdx="2" presStyleCnt="7"/>
      <dgm:spPr/>
    </dgm:pt>
    <dgm:pt modelId="{BEED4C98-2D4D-4773-B592-1B948E73C942}" type="pres">
      <dgm:prSet presAssocID="{F06F0E22-648B-40A2-B09E-49082E4ADD5E}" presName="node" presStyleLbl="node1" presStyleIdx="3" presStyleCnt="8">
        <dgm:presLayoutVars>
          <dgm:bulletEnabled val="1"/>
        </dgm:presLayoutVars>
      </dgm:prSet>
      <dgm:spPr/>
    </dgm:pt>
    <dgm:pt modelId="{57AA844D-DF92-463A-8BA6-96DD503C11FE}" type="pres">
      <dgm:prSet presAssocID="{CFB3348A-3B53-4BA2-B887-93D26A61C1A2}" presName="sibTrans" presStyleLbl="sibTrans2D1" presStyleIdx="3" presStyleCnt="7"/>
      <dgm:spPr/>
    </dgm:pt>
    <dgm:pt modelId="{4BD8DEE5-3292-4997-A949-B830976C3BC0}" type="pres">
      <dgm:prSet presAssocID="{CFB3348A-3B53-4BA2-B887-93D26A61C1A2}" presName="connectorText" presStyleLbl="sibTrans2D1" presStyleIdx="3" presStyleCnt="7"/>
      <dgm:spPr/>
    </dgm:pt>
    <dgm:pt modelId="{79CA906F-38E5-4522-830A-DE6BB60194BB}" type="pres">
      <dgm:prSet presAssocID="{CF8B9C51-E9B4-4295-A88A-953F42920C2C}" presName="node" presStyleLbl="node1" presStyleIdx="4" presStyleCnt="8">
        <dgm:presLayoutVars>
          <dgm:bulletEnabled val="1"/>
        </dgm:presLayoutVars>
      </dgm:prSet>
      <dgm:spPr/>
    </dgm:pt>
    <dgm:pt modelId="{8F9D67CE-3ECB-49C5-88A5-CDEC320A2B42}" type="pres">
      <dgm:prSet presAssocID="{0C90CE7C-17D9-4A1D-868D-CFDD7A4E65F2}" presName="sibTrans" presStyleLbl="sibTrans2D1" presStyleIdx="4" presStyleCnt="7"/>
      <dgm:spPr/>
    </dgm:pt>
    <dgm:pt modelId="{E8C6B775-D920-47E0-8889-D8268C3C3BFC}" type="pres">
      <dgm:prSet presAssocID="{0C90CE7C-17D9-4A1D-868D-CFDD7A4E65F2}" presName="connectorText" presStyleLbl="sibTrans2D1" presStyleIdx="4" presStyleCnt="7"/>
      <dgm:spPr/>
    </dgm:pt>
    <dgm:pt modelId="{3796B208-1E16-4E81-B3C3-DF3CE0EB4CEF}" type="pres">
      <dgm:prSet presAssocID="{379E3A33-F206-4E3E-8385-38E5BE8F9F9A}" presName="node" presStyleLbl="node1" presStyleIdx="5" presStyleCnt="8">
        <dgm:presLayoutVars>
          <dgm:bulletEnabled val="1"/>
        </dgm:presLayoutVars>
      </dgm:prSet>
      <dgm:spPr/>
    </dgm:pt>
    <dgm:pt modelId="{1EB041F3-A738-4262-B48F-923009894281}" type="pres">
      <dgm:prSet presAssocID="{FE316412-76BF-41FC-8564-674F18468BD5}" presName="sibTrans" presStyleLbl="sibTrans2D1" presStyleIdx="5" presStyleCnt="7"/>
      <dgm:spPr/>
    </dgm:pt>
    <dgm:pt modelId="{FFB76F10-7428-4882-BCB9-7C198B84F6B3}" type="pres">
      <dgm:prSet presAssocID="{FE316412-76BF-41FC-8564-674F18468BD5}" presName="connectorText" presStyleLbl="sibTrans2D1" presStyleIdx="5" presStyleCnt="7"/>
      <dgm:spPr/>
    </dgm:pt>
    <dgm:pt modelId="{C69C6C21-CCDD-4596-A10A-05D1131FA6BD}" type="pres">
      <dgm:prSet presAssocID="{F59DE267-731A-4443-BBC4-435EC6AD9695}" presName="node" presStyleLbl="node1" presStyleIdx="6" presStyleCnt="8">
        <dgm:presLayoutVars>
          <dgm:bulletEnabled val="1"/>
        </dgm:presLayoutVars>
      </dgm:prSet>
      <dgm:spPr/>
    </dgm:pt>
    <dgm:pt modelId="{5D1F25FD-00E5-4681-8BC8-EFF16FF416D9}" type="pres">
      <dgm:prSet presAssocID="{AF8EEFA7-F95A-4F36-87A0-52290315027B}" presName="sibTrans" presStyleLbl="sibTrans2D1" presStyleIdx="6" presStyleCnt="7"/>
      <dgm:spPr/>
    </dgm:pt>
    <dgm:pt modelId="{7A28D8C0-AFCE-49F4-BD25-BD9868C237C6}" type="pres">
      <dgm:prSet presAssocID="{AF8EEFA7-F95A-4F36-87A0-52290315027B}" presName="connectorText" presStyleLbl="sibTrans2D1" presStyleIdx="6" presStyleCnt="7"/>
      <dgm:spPr/>
    </dgm:pt>
    <dgm:pt modelId="{C94C95CC-45D8-4C99-B774-34A0C5AD7AD1}" type="pres">
      <dgm:prSet presAssocID="{36BE5814-44EE-496C-A9F3-919ECF35F184}" presName="node" presStyleLbl="node1" presStyleIdx="7" presStyleCnt="8">
        <dgm:presLayoutVars>
          <dgm:bulletEnabled val="1"/>
        </dgm:presLayoutVars>
      </dgm:prSet>
      <dgm:spPr/>
    </dgm:pt>
  </dgm:ptLst>
  <dgm:cxnLst>
    <dgm:cxn modelId="{F559E410-11B7-444A-8B89-352D1DDB9F7A}" type="presOf" srcId="{6916A0C7-8E88-48F9-B2F6-9B90334907E8}" destId="{7E145908-552A-4FE7-A9D4-15C090CAB8C4}" srcOrd="1" destOrd="0" presId="urn:microsoft.com/office/officeart/2005/8/layout/process2"/>
    <dgm:cxn modelId="{C75DAA13-F686-4964-B1D1-1328F7D7A133}" srcId="{6958A0F8-53C6-43A6-9571-238AD869B557}" destId="{074BEB3B-6FDB-49F9-BCD0-CF0950FE2FD3}" srcOrd="1" destOrd="0" parTransId="{9B4B067E-367E-41B0-A92D-2F10480D3D86}" sibTransId="{6916A0C7-8E88-48F9-B2F6-9B90334907E8}"/>
    <dgm:cxn modelId="{B109CE15-B436-4B14-9A8B-F4ED607BA5D2}" type="presOf" srcId="{F59DE267-731A-4443-BBC4-435EC6AD9695}" destId="{C69C6C21-CCDD-4596-A10A-05D1131FA6BD}" srcOrd="0" destOrd="0" presId="urn:microsoft.com/office/officeart/2005/8/layout/process2"/>
    <dgm:cxn modelId="{9314C71A-C7CE-4EBC-ADDB-3A3D1472F8C0}" type="presOf" srcId="{CFB3348A-3B53-4BA2-B887-93D26A61C1A2}" destId="{4BD8DEE5-3292-4997-A949-B830976C3BC0}" srcOrd="1" destOrd="0" presId="urn:microsoft.com/office/officeart/2005/8/layout/process2"/>
    <dgm:cxn modelId="{CD50162F-5D37-4926-A841-7AF23441053F}" srcId="{6958A0F8-53C6-43A6-9571-238AD869B557}" destId="{F59DE267-731A-4443-BBC4-435EC6AD9695}" srcOrd="6" destOrd="0" parTransId="{45886848-4BDA-45EB-86B3-931488FD2F7D}" sibTransId="{AF8EEFA7-F95A-4F36-87A0-52290315027B}"/>
    <dgm:cxn modelId="{43C7F831-ACA2-4C17-BC54-A51592A936A9}" type="presOf" srcId="{DA8EDD8B-6267-43FB-8EA6-702F46B82467}" destId="{C409B899-FEA1-4D33-9F89-2690B9ABC938}" srcOrd="1" destOrd="0" presId="urn:microsoft.com/office/officeart/2005/8/layout/process2"/>
    <dgm:cxn modelId="{FF615935-748F-48B2-A314-209A6B9390A0}" srcId="{6958A0F8-53C6-43A6-9571-238AD869B557}" destId="{36BE5814-44EE-496C-A9F3-919ECF35F184}" srcOrd="7" destOrd="0" parTransId="{2FF9E08D-0539-45EE-A9A8-16B49398465D}" sibTransId="{D6FD6169-8958-421C-A4DB-C92134F355F3}"/>
    <dgm:cxn modelId="{BEBE1C36-1F6F-407D-B895-331F88D768A9}" type="presOf" srcId="{AF8EEFA7-F95A-4F36-87A0-52290315027B}" destId="{5D1F25FD-00E5-4681-8BC8-EFF16FF416D9}" srcOrd="0" destOrd="0" presId="urn:microsoft.com/office/officeart/2005/8/layout/process2"/>
    <dgm:cxn modelId="{9E4E5C38-5C64-4DCE-AF0C-AF5475F41175}" type="presOf" srcId="{FE316412-76BF-41FC-8564-674F18468BD5}" destId="{FFB76F10-7428-4882-BCB9-7C198B84F6B3}" srcOrd="1" destOrd="0" presId="urn:microsoft.com/office/officeart/2005/8/layout/process2"/>
    <dgm:cxn modelId="{159EF165-B501-424E-B87D-0BA1D1916077}" type="presOf" srcId="{0C90CE7C-17D9-4A1D-868D-CFDD7A4E65F2}" destId="{8F9D67CE-3ECB-49C5-88A5-CDEC320A2B42}" srcOrd="0" destOrd="0" presId="urn:microsoft.com/office/officeart/2005/8/layout/process2"/>
    <dgm:cxn modelId="{70B3E747-792F-414D-BF66-A71FB70580C3}" srcId="{6958A0F8-53C6-43A6-9571-238AD869B557}" destId="{CF8B9C51-E9B4-4295-A88A-953F42920C2C}" srcOrd="4" destOrd="0" parTransId="{533ACB4C-B5AA-449F-986F-3ED3F92273D3}" sibTransId="{0C90CE7C-17D9-4A1D-868D-CFDD7A4E65F2}"/>
    <dgm:cxn modelId="{95ECAC6A-EDE7-4FC3-99E8-E4124EC3B9FA}" type="presOf" srcId="{CFB3348A-3B53-4BA2-B887-93D26A61C1A2}" destId="{57AA844D-DF92-463A-8BA6-96DD503C11FE}" srcOrd="0" destOrd="0" presId="urn:microsoft.com/office/officeart/2005/8/layout/process2"/>
    <dgm:cxn modelId="{1CF3D26A-81D5-4987-9B16-9FDE9E6B7EE7}" srcId="{6958A0F8-53C6-43A6-9571-238AD869B557}" destId="{F06F0E22-648B-40A2-B09E-49082E4ADD5E}" srcOrd="3" destOrd="0" parTransId="{E4F4FEBC-5DEF-4388-8574-BCFC4E698231}" sibTransId="{CFB3348A-3B53-4BA2-B887-93D26A61C1A2}"/>
    <dgm:cxn modelId="{C3B5D14B-0203-42E9-93CD-430D7696232D}" type="presOf" srcId="{0C90CE7C-17D9-4A1D-868D-CFDD7A4E65F2}" destId="{E8C6B775-D920-47E0-8889-D8268C3C3BFC}" srcOrd="1" destOrd="0" presId="urn:microsoft.com/office/officeart/2005/8/layout/process2"/>
    <dgm:cxn modelId="{563EAD72-7EAE-497D-8836-43884E6BD233}" srcId="{6958A0F8-53C6-43A6-9571-238AD869B557}" destId="{379E3A33-F206-4E3E-8385-38E5BE8F9F9A}" srcOrd="5" destOrd="0" parTransId="{15A22FB3-4AA4-4D66-BCDB-9F8458AE6672}" sibTransId="{FE316412-76BF-41FC-8564-674F18468BD5}"/>
    <dgm:cxn modelId="{D46AF558-6643-459C-A382-A1AB722AEA61}" type="presOf" srcId="{36BE5814-44EE-496C-A9F3-919ECF35F184}" destId="{C94C95CC-45D8-4C99-B774-34A0C5AD7AD1}" srcOrd="0" destOrd="0" presId="urn:microsoft.com/office/officeart/2005/8/layout/process2"/>
    <dgm:cxn modelId="{E9C8B17A-E925-4A71-9402-2CB3114D301B}" type="presOf" srcId="{FE316412-76BF-41FC-8564-674F18468BD5}" destId="{1EB041F3-A738-4262-B48F-923009894281}" srcOrd="0" destOrd="0" presId="urn:microsoft.com/office/officeart/2005/8/layout/process2"/>
    <dgm:cxn modelId="{C4FBEA89-7862-41C5-803B-E03A91632ADF}" type="presOf" srcId="{CF8B9C51-E9B4-4295-A88A-953F42920C2C}" destId="{79CA906F-38E5-4522-830A-DE6BB60194BB}" srcOrd="0" destOrd="0" presId="urn:microsoft.com/office/officeart/2005/8/layout/process2"/>
    <dgm:cxn modelId="{67CAC796-8A03-43CD-9B92-FBE8B09BCB7F}" type="presOf" srcId="{AF8EEFA7-F95A-4F36-87A0-52290315027B}" destId="{7A28D8C0-AFCE-49F4-BD25-BD9868C237C6}" srcOrd="1" destOrd="0" presId="urn:microsoft.com/office/officeart/2005/8/layout/process2"/>
    <dgm:cxn modelId="{095D6F99-8258-46BB-8B5F-66151F306B97}" type="presOf" srcId="{69B9C19C-E0C2-4966-BF0F-56F7A027F228}" destId="{EC3F6C2C-074D-4884-A436-B895AA548F2A}" srcOrd="1" destOrd="0" presId="urn:microsoft.com/office/officeart/2005/8/layout/process2"/>
    <dgm:cxn modelId="{B99DA89A-ECFA-49CD-A226-CBCA5099AE96}" type="presOf" srcId="{6916A0C7-8E88-48F9-B2F6-9B90334907E8}" destId="{114A1F97-E5CA-4DFA-B89D-A8A8F15AF7B5}" srcOrd="0" destOrd="0" presId="urn:microsoft.com/office/officeart/2005/8/layout/process2"/>
    <dgm:cxn modelId="{26D256AD-FC8C-4D8A-B266-FAE102BBA94E}" type="presOf" srcId="{074BEB3B-6FDB-49F9-BCD0-CF0950FE2FD3}" destId="{AC18A32E-8B31-4FE8-BD10-2FBC7C3623DA}" srcOrd="0" destOrd="0" presId="urn:microsoft.com/office/officeart/2005/8/layout/process2"/>
    <dgm:cxn modelId="{A2967FB2-4D1D-435A-9CE1-F41C1C1264C3}" type="presOf" srcId="{6958A0F8-53C6-43A6-9571-238AD869B557}" destId="{6E7344AF-2DDF-49EB-9B22-8AC5002DEF00}" srcOrd="0" destOrd="0" presId="urn:microsoft.com/office/officeart/2005/8/layout/process2"/>
    <dgm:cxn modelId="{29B90FC0-FA78-495A-A6A1-2B5B91ABBDBC}" type="presOf" srcId="{DA8EDD8B-6267-43FB-8EA6-702F46B82467}" destId="{83E205FE-237B-4E7A-AB72-D8FD24476323}" srcOrd="0" destOrd="0" presId="urn:microsoft.com/office/officeart/2005/8/layout/process2"/>
    <dgm:cxn modelId="{8106F5DB-828D-479C-A8DE-F75AC28C7617}" srcId="{6958A0F8-53C6-43A6-9571-238AD869B557}" destId="{67FBD2CF-050E-4AF4-B3F7-D6D9292ECE25}" srcOrd="2" destOrd="0" parTransId="{67F95317-AA14-4F1F-8B34-58A3555FEE11}" sibTransId="{DA8EDD8B-6267-43FB-8EA6-702F46B82467}"/>
    <dgm:cxn modelId="{4E9CD0E1-6030-4343-AAB3-6647BCBF1974}" type="presOf" srcId="{67FBD2CF-050E-4AF4-B3F7-D6D9292ECE25}" destId="{5466483E-0A6F-4A7E-998D-9640763993AA}" srcOrd="0" destOrd="0" presId="urn:microsoft.com/office/officeart/2005/8/layout/process2"/>
    <dgm:cxn modelId="{A7EF3FEC-556F-496D-882A-30B5ACDFDDA6}" type="presOf" srcId="{69B9C19C-E0C2-4966-BF0F-56F7A027F228}" destId="{942EFB95-4C38-448C-8EA6-4AB282E4AD74}" srcOrd="0" destOrd="0" presId="urn:microsoft.com/office/officeart/2005/8/layout/process2"/>
    <dgm:cxn modelId="{B2184FEC-CC53-48FC-922D-29452110E5C6}" type="presOf" srcId="{379E3A33-F206-4E3E-8385-38E5BE8F9F9A}" destId="{3796B208-1E16-4E81-B3C3-DF3CE0EB4CEF}" srcOrd="0" destOrd="0" presId="urn:microsoft.com/office/officeart/2005/8/layout/process2"/>
    <dgm:cxn modelId="{912C68EE-277A-49F6-888B-D10A0966DF27}" srcId="{6958A0F8-53C6-43A6-9571-238AD869B557}" destId="{3CA99A62-9024-404B-952A-6F19DF471C70}" srcOrd="0" destOrd="0" parTransId="{2E89D8C3-DA25-49C3-AF7D-6EF589B747CD}" sibTransId="{69B9C19C-E0C2-4966-BF0F-56F7A027F228}"/>
    <dgm:cxn modelId="{E3FFEBFB-705C-49C7-8D2B-EBE7E0E8A186}" type="presOf" srcId="{3CA99A62-9024-404B-952A-6F19DF471C70}" destId="{76923F88-6914-4ADE-8F1E-E6D5BCA3095F}" srcOrd="0" destOrd="0" presId="urn:microsoft.com/office/officeart/2005/8/layout/process2"/>
    <dgm:cxn modelId="{642336FC-5D9D-4329-98B1-B75836561CC7}" type="presOf" srcId="{F06F0E22-648B-40A2-B09E-49082E4ADD5E}" destId="{BEED4C98-2D4D-4773-B592-1B948E73C942}" srcOrd="0" destOrd="0" presId="urn:microsoft.com/office/officeart/2005/8/layout/process2"/>
    <dgm:cxn modelId="{CD487F8F-C075-4630-A28B-33AC85E89CB0}" type="presParOf" srcId="{6E7344AF-2DDF-49EB-9B22-8AC5002DEF00}" destId="{76923F88-6914-4ADE-8F1E-E6D5BCA3095F}" srcOrd="0" destOrd="0" presId="urn:microsoft.com/office/officeart/2005/8/layout/process2"/>
    <dgm:cxn modelId="{467D33E0-547E-444C-8E7A-9B1A23AD9058}" type="presParOf" srcId="{6E7344AF-2DDF-49EB-9B22-8AC5002DEF00}" destId="{942EFB95-4C38-448C-8EA6-4AB282E4AD74}" srcOrd="1" destOrd="0" presId="urn:microsoft.com/office/officeart/2005/8/layout/process2"/>
    <dgm:cxn modelId="{D1BFF9AC-298F-482A-922F-3C76DC5A7F09}" type="presParOf" srcId="{942EFB95-4C38-448C-8EA6-4AB282E4AD74}" destId="{EC3F6C2C-074D-4884-A436-B895AA548F2A}" srcOrd="0" destOrd="0" presId="urn:microsoft.com/office/officeart/2005/8/layout/process2"/>
    <dgm:cxn modelId="{B77400D9-06DC-4C07-A2B8-F57AF0923FD9}" type="presParOf" srcId="{6E7344AF-2DDF-49EB-9B22-8AC5002DEF00}" destId="{AC18A32E-8B31-4FE8-BD10-2FBC7C3623DA}" srcOrd="2" destOrd="0" presId="urn:microsoft.com/office/officeart/2005/8/layout/process2"/>
    <dgm:cxn modelId="{AA4F9CF8-13E9-4771-BD01-1D1C0E207E1C}" type="presParOf" srcId="{6E7344AF-2DDF-49EB-9B22-8AC5002DEF00}" destId="{114A1F97-E5CA-4DFA-B89D-A8A8F15AF7B5}" srcOrd="3" destOrd="0" presId="urn:microsoft.com/office/officeart/2005/8/layout/process2"/>
    <dgm:cxn modelId="{6C52FE94-5A29-49AB-87A9-838BC26CA28C}" type="presParOf" srcId="{114A1F97-E5CA-4DFA-B89D-A8A8F15AF7B5}" destId="{7E145908-552A-4FE7-A9D4-15C090CAB8C4}" srcOrd="0" destOrd="0" presId="urn:microsoft.com/office/officeart/2005/8/layout/process2"/>
    <dgm:cxn modelId="{3609B36C-0ED5-4724-B2D1-2AA69A378FD4}" type="presParOf" srcId="{6E7344AF-2DDF-49EB-9B22-8AC5002DEF00}" destId="{5466483E-0A6F-4A7E-998D-9640763993AA}" srcOrd="4" destOrd="0" presId="urn:microsoft.com/office/officeart/2005/8/layout/process2"/>
    <dgm:cxn modelId="{F1F01E67-FC19-46A6-981B-21566D5BE1C4}" type="presParOf" srcId="{6E7344AF-2DDF-49EB-9B22-8AC5002DEF00}" destId="{83E205FE-237B-4E7A-AB72-D8FD24476323}" srcOrd="5" destOrd="0" presId="urn:microsoft.com/office/officeart/2005/8/layout/process2"/>
    <dgm:cxn modelId="{A61B1C03-AF70-4478-876D-6918C27A9D42}" type="presParOf" srcId="{83E205FE-237B-4E7A-AB72-D8FD24476323}" destId="{C409B899-FEA1-4D33-9F89-2690B9ABC938}" srcOrd="0" destOrd="0" presId="urn:microsoft.com/office/officeart/2005/8/layout/process2"/>
    <dgm:cxn modelId="{46723449-D9C2-4113-8BE3-97687D226478}" type="presParOf" srcId="{6E7344AF-2DDF-49EB-9B22-8AC5002DEF00}" destId="{BEED4C98-2D4D-4773-B592-1B948E73C942}" srcOrd="6" destOrd="0" presId="urn:microsoft.com/office/officeart/2005/8/layout/process2"/>
    <dgm:cxn modelId="{87A43251-89E3-4206-A8F3-3E7F6D0FAE34}" type="presParOf" srcId="{6E7344AF-2DDF-49EB-9B22-8AC5002DEF00}" destId="{57AA844D-DF92-463A-8BA6-96DD503C11FE}" srcOrd="7" destOrd="0" presId="urn:microsoft.com/office/officeart/2005/8/layout/process2"/>
    <dgm:cxn modelId="{2B0CCA9A-8AA8-47DC-82F2-5A4A31821FF1}" type="presParOf" srcId="{57AA844D-DF92-463A-8BA6-96DD503C11FE}" destId="{4BD8DEE5-3292-4997-A949-B830976C3BC0}" srcOrd="0" destOrd="0" presId="urn:microsoft.com/office/officeart/2005/8/layout/process2"/>
    <dgm:cxn modelId="{5BB13E14-48C2-482A-B4ED-32357D646045}" type="presParOf" srcId="{6E7344AF-2DDF-49EB-9B22-8AC5002DEF00}" destId="{79CA906F-38E5-4522-830A-DE6BB60194BB}" srcOrd="8" destOrd="0" presId="urn:microsoft.com/office/officeart/2005/8/layout/process2"/>
    <dgm:cxn modelId="{18C407FD-D876-4C10-BE9A-8E77DA6DFBE5}" type="presParOf" srcId="{6E7344AF-2DDF-49EB-9B22-8AC5002DEF00}" destId="{8F9D67CE-3ECB-49C5-88A5-CDEC320A2B42}" srcOrd="9" destOrd="0" presId="urn:microsoft.com/office/officeart/2005/8/layout/process2"/>
    <dgm:cxn modelId="{1388E977-F3B0-4E7B-AF22-34298B53416F}" type="presParOf" srcId="{8F9D67CE-3ECB-49C5-88A5-CDEC320A2B42}" destId="{E8C6B775-D920-47E0-8889-D8268C3C3BFC}" srcOrd="0" destOrd="0" presId="urn:microsoft.com/office/officeart/2005/8/layout/process2"/>
    <dgm:cxn modelId="{ABF3A23E-5600-4723-8A4E-9627162E4837}" type="presParOf" srcId="{6E7344AF-2DDF-49EB-9B22-8AC5002DEF00}" destId="{3796B208-1E16-4E81-B3C3-DF3CE0EB4CEF}" srcOrd="10" destOrd="0" presId="urn:microsoft.com/office/officeart/2005/8/layout/process2"/>
    <dgm:cxn modelId="{BAC24F3E-82CD-480F-93FA-E3B9EAC8B64A}" type="presParOf" srcId="{6E7344AF-2DDF-49EB-9B22-8AC5002DEF00}" destId="{1EB041F3-A738-4262-B48F-923009894281}" srcOrd="11" destOrd="0" presId="urn:microsoft.com/office/officeart/2005/8/layout/process2"/>
    <dgm:cxn modelId="{5E9D78AE-C45C-4ADD-823F-C9B13F18A341}" type="presParOf" srcId="{1EB041F3-A738-4262-B48F-923009894281}" destId="{FFB76F10-7428-4882-BCB9-7C198B84F6B3}" srcOrd="0" destOrd="0" presId="urn:microsoft.com/office/officeart/2005/8/layout/process2"/>
    <dgm:cxn modelId="{DE3DE88B-3003-4042-AA51-566F3627CF3A}" type="presParOf" srcId="{6E7344AF-2DDF-49EB-9B22-8AC5002DEF00}" destId="{C69C6C21-CCDD-4596-A10A-05D1131FA6BD}" srcOrd="12" destOrd="0" presId="urn:microsoft.com/office/officeart/2005/8/layout/process2"/>
    <dgm:cxn modelId="{FCB5E213-D2D8-49DE-BE1D-C5AA4735849A}" type="presParOf" srcId="{6E7344AF-2DDF-49EB-9B22-8AC5002DEF00}" destId="{5D1F25FD-00E5-4681-8BC8-EFF16FF416D9}" srcOrd="13" destOrd="0" presId="urn:microsoft.com/office/officeart/2005/8/layout/process2"/>
    <dgm:cxn modelId="{352F0576-A554-48D3-80BE-26733BEE3A83}" type="presParOf" srcId="{5D1F25FD-00E5-4681-8BC8-EFF16FF416D9}" destId="{7A28D8C0-AFCE-49F4-BD25-BD9868C237C6}" srcOrd="0" destOrd="0" presId="urn:microsoft.com/office/officeart/2005/8/layout/process2"/>
    <dgm:cxn modelId="{B860D9AA-A79B-4DDF-B0D1-055C706CBDA0}" type="presParOf" srcId="{6E7344AF-2DDF-49EB-9B22-8AC5002DEF00}" destId="{C94C95CC-45D8-4C99-B774-34A0C5AD7AD1}" srcOrd="1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6958A0F8-53C6-43A6-9571-238AD869B557}" type="doc">
      <dgm:prSet loTypeId="urn:microsoft.com/office/officeart/2005/8/layout/process2" loCatId="process" qsTypeId="urn:microsoft.com/office/officeart/2005/8/quickstyle/simple1" qsCatId="simple" csTypeId="urn:microsoft.com/office/officeart/2005/8/colors/accent1_2" csCatId="accent1" phldr="1"/>
      <dgm:spPr/>
    </dgm:pt>
    <dgm:pt modelId="{3CA99A62-9024-404B-952A-6F19DF471C70}">
      <dgm:prSet phldrT="[テキスト]" custT="1"/>
      <dgm:spPr>
        <a:solidFill>
          <a:srgbClr val="A6F0B8"/>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手順⑥</a:t>
          </a:r>
        </a:p>
      </dgm:t>
    </dgm:pt>
    <dgm:pt modelId="{2E89D8C3-DA25-49C3-AF7D-6EF589B747CD}" type="parTrans" cxnId="{912C68EE-277A-49F6-888B-D10A0966DF27}">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69B9C19C-E0C2-4966-BF0F-56F7A027F228}" type="sibTrans" cxnId="{912C68EE-277A-49F6-888B-D10A0966DF27}">
      <dgm:prSet custT="1"/>
      <dgm:spPr>
        <a:solidFill>
          <a:srgbClr val="A6F0B8"/>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074BEB3B-6FDB-49F9-BCD0-CF0950FE2FD3}">
      <dgm:prSet phldrT="[テキスト]" custT="1"/>
      <dgm:spPr>
        <a:solidFill>
          <a:srgbClr val="A8EEDA"/>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手順⑦</a:t>
          </a:r>
        </a:p>
      </dgm:t>
    </dgm:pt>
    <dgm:pt modelId="{9B4B067E-367E-41B0-A92D-2F10480D3D86}" type="parTrans" cxnId="{C75DAA13-F686-4964-B1D1-1328F7D7A133}">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6916A0C7-8E88-48F9-B2F6-9B90334907E8}" type="sibTrans" cxnId="{C75DAA13-F686-4964-B1D1-1328F7D7A133}">
      <dgm:prSet custT="1"/>
      <dgm:spPr>
        <a:solidFill>
          <a:srgbClr val="A8EEDA"/>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F06F0E22-648B-40A2-B09E-49082E4ADD5E}">
      <dgm:prSet phldrT="[テキスト]" custT="1"/>
      <dgm:spPr>
        <a:solidFill>
          <a:srgbClr val="92CFEE"/>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手順⑨</a:t>
          </a:r>
        </a:p>
      </dgm:t>
    </dgm:pt>
    <dgm:pt modelId="{E4F4FEBC-5DEF-4388-8574-BCFC4E698231}" type="parTrans" cxnId="{1CF3D26A-81D5-4987-9B16-9FDE9E6B7EE7}">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CFB3348A-3B53-4BA2-B887-93D26A61C1A2}" type="sibTrans" cxnId="{1CF3D26A-81D5-4987-9B16-9FDE9E6B7EE7}">
      <dgm:prSet/>
      <dgm:spPr>
        <a:solidFill>
          <a:srgbClr val="92CFEE"/>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CF8B9C51-E9B4-4295-A88A-953F42920C2C}">
      <dgm:prSet phldrT="[テキスト]" custT="1"/>
      <dgm:spPr>
        <a:solidFill>
          <a:srgbClr val="71C1E9"/>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手順⑩</a:t>
          </a:r>
        </a:p>
      </dgm:t>
    </dgm:pt>
    <dgm:pt modelId="{533ACB4C-B5AA-449F-986F-3ED3F92273D3}" type="parTrans" cxnId="{70B3E747-792F-414D-BF66-A71FB70580C3}">
      <dgm:prSet/>
      <dgm:spPr/>
      <dgm:t>
        <a:bodyPr/>
        <a:lstStyle/>
        <a:p>
          <a:endParaRPr kumimoji="1" lang="ja-JP" altLang="en-US" b="0"/>
        </a:p>
      </dgm:t>
    </dgm:pt>
    <dgm:pt modelId="{0C90CE7C-17D9-4A1D-868D-CFDD7A4E65F2}" type="sibTrans" cxnId="{70B3E747-792F-414D-BF66-A71FB70580C3}">
      <dgm:prSet/>
      <dgm:spPr>
        <a:solidFill>
          <a:srgbClr val="71C1E9"/>
        </a:solidFill>
      </dgm:spPr>
      <dgm:t>
        <a:bodyPr/>
        <a:lstStyle/>
        <a:p>
          <a:endParaRPr kumimoji="1" lang="ja-JP" altLang="en-US" b="0"/>
        </a:p>
      </dgm:t>
    </dgm:pt>
    <dgm:pt modelId="{379E3A33-F206-4E3E-8385-38E5BE8F9F9A}">
      <dgm:prSet phldrT="[テキスト]" custT="1"/>
      <dgm:spPr>
        <a:solidFill>
          <a:srgbClr val="55B5E5"/>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手順⑪</a:t>
          </a:r>
        </a:p>
      </dgm:t>
    </dgm:pt>
    <dgm:pt modelId="{15A22FB3-4AA4-4D66-BCDB-9F8458AE6672}" type="parTrans" cxnId="{563EAD72-7EAE-497D-8836-43884E6BD233}">
      <dgm:prSet/>
      <dgm:spPr/>
      <dgm:t>
        <a:bodyPr/>
        <a:lstStyle/>
        <a:p>
          <a:endParaRPr kumimoji="1" lang="ja-JP" altLang="en-US" b="0"/>
        </a:p>
      </dgm:t>
    </dgm:pt>
    <dgm:pt modelId="{FE316412-76BF-41FC-8564-674F18468BD5}" type="sibTrans" cxnId="{563EAD72-7EAE-497D-8836-43884E6BD233}">
      <dgm:prSet/>
      <dgm:spPr>
        <a:solidFill>
          <a:srgbClr val="55B5E5"/>
        </a:solidFill>
      </dgm:spPr>
      <dgm:t>
        <a:bodyPr/>
        <a:lstStyle/>
        <a:p>
          <a:endParaRPr kumimoji="1" lang="ja-JP" altLang="en-US" b="0"/>
        </a:p>
      </dgm:t>
    </dgm:pt>
    <dgm:pt modelId="{F59DE267-731A-4443-BBC4-435EC6AD9695}">
      <dgm:prSet phldrT="[テキスト]" custT="1"/>
      <dgm:spPr>
        <a:solidFill>
          <a:srgbClr val="42ADE2"/>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手順⑫</a:t>
          </a:r>
        </a:p>
      </dgm:t>
    </dgm:pt>
    <dgm:pt modelId="{45886848-4BDA-45EB-86B3-931488FD2F7D}" type="parTrans" cxnId="{CD50162F-5D37-4926-A841-7AF23441053F}">
      <dgm:prSet/>
      <dgm:spPr/>
      <dgm:t>
        <a:bodyPr/>
        <a:lstStyle/>
        <a:p>
          <a:endParaRPr kumimoji="1" lang="ja-JP" altLang="en-US" b="0"/>
        </a:p>
      </dgm:t>
    </dgm:pt>
    <dgm:pt modelId="{AF8EEFA7-F95A-4F36-87A0-52290315027B}" type="sibTrans" cxnId="{CD50162F-5D37-4926-A841-7AF23441053F}">
      <dgm:prSet/>
      <dgm:spPr>
        <a:solidFill>
          <a:srgbClr val="42ADE2"/>
        </a:solidFill>
      </dgm:spPr>
      <dgm:t>
        <a:bodyPr/>
        <a:lstStyle/>
        <a:p>
          <a:endParaRPr kumimoji="1" lang="ja-JP" altLang="en-US" b="0"/>
        </a:p>
      </dgm:t>
    </dgm:pt>
    <dgm:pt modelId="{67FBD2CF-050E-4AF4-B3F7-D6D9292ECE25}">
      <dgm:prSet phldrT="[テキスト]" custT="1"/>
      <dgm:spPr>
        <a:solidFill>
          <a:srgbClr val="94E8EC"/>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手順⑧</a:t>
          </a:r>
        </a:p>
      </dgm:t>
    </dgm:pt>
    <dgm:pt modelId="{67F95317-AA14-4F1F-8B34-58A3555FEE11}" type="parTrans" cxnId="{8106F5DB-828D-479C-A8DE-F75AC28C7617}">
      <dgm:prSet/>
      <dgm:spPr/>
      <dgm:t>
        <a:bodyPr/>
        <a:lstStyle/>
        <a:p>
          <a:endParaRPr kumimoji="1" lang="ja-JP" altLang="en-US" b="0"/>
        </a:p>
      </dgm:t>
    </dgm:pt>
    <dgm:pt modelId="{DA8EDD8B-6267-43FB-8EA6-702F46B82467}" type="sibTrans" cxnId="{8106F5DB-828D-479C-A8DE-F75AC28C7617}">
      <dgm:prSet/>
      <dgm:spPr>
        <a:solidFill>
          <a:srgbClr val="94E8EC"/>
        </a:solidFill>
      </dgm:spPr>
      <dgm:t>
        <a:bodyPr/>
        <a:lstStyle/>
        <a:p>
          <a:endParaRPr kumimoji="1" lang="ja-JP" altLang="en-US" b="0"/>
        </a:p>
      </dgm:t>
    </dgm:pt>
    <dgm:pt modelId="{6E7344AF-2DDF-49EB-9B22-8AC5002DEF00}" type="pres">
      <dgm:prSet presAssocID="{6958A0F8-53C6-43A6-9571-238AD869B557}" presName="linearFlow" presStyleCnt="0">
        <dgm:presLayoutVars>
          <dgm:resizeHandles val="exact"/>
        </dgm:presLayoutVars>
      </dgm:prSet>
      <dgm:spPr/>
    </dgm:pt>
    <dgm:pt modelId="{76923F88-6914-4ADE-8F1E-E6D5BCA3095F}" type="pres">
      <dgm:prSet presAssocID="{3CA99A62-9024-404B-952A-6F19DF471C70}" presName="node" presStyleLbl="node1" presStyleIdx="0" presStyleCnt="7">
        <dgm:presLayoutVars>
          <dgm:bulletEnabled val="1"/>
        </dgm:presLayoutVars>
      </dgm:prSet>
      <dgm:spPr/>
    </dgm:pt>
    <dgm:pt modelId="{942EFB95-4C38-448C-8EA6-4AB282E4AD74}" type="pres">
      <dgm:prSet presAssocID="{69B9C19C-E0C2-4966-BF0F-56F7A027F228}" presName="sibTrans" presStyleLbl="sibTrans2D1" presStyleIdx="0" presStyleCnt="6"/>
      <dgm:spPr/>
    </dgm:pt>
    <dgm:pt modelId="{EC3F6C2C-074D-4884-A436-B895AA548F2A}" type="pres">
      <dgm:prSet presAssocID="{69B9C19C-E0C2-4966-BF0F-56F7A027F228}" presName="connectorText" presStyleLbl="sibTrans2D1" presStyleIdx="0" presStyleCnt="6"/>
      <dgm:spPr/>
    </dgm:pt>
    <dgm:pt modelId="{AC18A32E-8B31-4FE8-BD10-2FBC7C3623DA}" type="pres">
      <dgm:prSet presAssocID="{074BEB3B-6FDB-49F9-BCD0-CF0950FE2FD3}" presName="node" presStyleLbl="node1" presStyleIdx="1" presStyleCnt="7">
        <dgm:presLayoutVars>
          <dgm:bulletEnabled val="1"/>
        </dgm:presLayoutVars>
      </dgm:prSet>
      <dgm:spPr/>
    </dgm:pt>
    <dgm:pt modelId="{114A1F97-E5CA-4DFA-B89D-A8A8F15AF7B5}" type="pres">
      <dgm:prSet presAssocID="{6916A0C7-8E88-48F9-B2F6-9B90334907E8}" presName="sibTrans" presStyleLbl="sibTrans2D1" presStyleIdx="1" presStyleCnt="6"/>
      <dgm:spPr/>
    </dgm:pt>
    <dgm:pt modelId="{7E145908-552A-4FE7-A9D4-15C090CAB8C4}" type="pres">
      <dgm:prSet presAssocID="{6916A0C7-8E88-48F9-B2F6-9B90334907E8}" presName="connectorText" presStyleLbl="sibTrans2D1" presStyleIdx="1" presStyleCnt="6"/>
      <dgm:spPr/>
    </dgm:pt>
    <dgm:pt modelId="{5466483E-0A6F-4A7E-998D-9640763993AA}" type="pres">
      <dgm:prSet presAssocID="{67FBD2CF-050E-4AF4-B3F7-D6D9292ECE25}" presName="node" presStyleLbl="node1" presStyleIdx="2" presStyleCnt="7">
        <dgm:presLayoutVars>
          <dgm:bulletEnabled val="1"/>
        </dgm:presLayoutVars>
      </dgm:prSet>
      <dgm:spPr/>
    </dgm:pt>
    <dgm:pt modelId="{83E205FE-237B-4E7A-AB72-D8FD24476323}" type="pres">
      <dgm:prSet presAssocID="{DA8EDD8B-6267-43FB-8EA6-702F46B82467}" presName="sibTrans" presStyleLbl="sibTrans2D1" presStyleIdx="2" presStyleCnt="6"/>
      <dgm:spPr/>
    </dgm:pt>
    <dgm:pt modelId="{C409B899-FEA1-4D33-9F89-2690B9ABC938}" type="pres">
      <dgm:prSet presAssocID="{DA8EDD8B-6267-43FB-8EA6-702F46B82467}" presName="connectorText" presStyleLbl="sibTrans2D1" presStyleIdx="2" presStyleCnt="6"/>
      <dgm:spPr/>
    </dgm:pt>
    <dgm:pt modelId="{BEED4C98-2D4D-4773-B592-1B948E73C942}" type="pres">
      <dgm:prSet presAssocID="{F06F0E22-648B-40A2-B09E-49082E4ADD5E}" presName="node" presStyleLbl="node1" presStyleIdx="3" presStyleCnt="7">
        <dgm:presLayoutVars>
          <dgm:bulletEnabled val="1"/>
        </dgm:presLayoutVars>
      </dgm:prSet>
      <dgm:spPr/>
    </dgm:pt>
    <dgm:pt modelId="{57AA844D-DF92-463A-8BA6-96DD503C11FE}" type="pres">
      <dgm:prSet presAssocID="{CFB3348A-3B53-4BA2-B887-93D26A61C1A2}" presName="sibTrans" presStyleLbl="sibTrans2D1" presStyleIdx="3" presStyleCnt="6"/>
      <dgm:spPr/>
    </dgm:pt>
    <dgm:pt modelId="{4BD8DEE5-3292-4997-A949-B830976C3BC0}" type="pres">
      <dgm:prSet presAssocID="{CFB3348A-3B53-4BA2-B887-93D26A61C1A2}" presName="connectorText" presStyleLbl="sibTrans2D1" presStyleIdx="3" presStyleCnt="6"/>
      <dgm:spPr/>
    </dgm:pt>
    <dgm:pt modelId="{79CA906F-38E5-4522-830A-DE6BB60194BB}" type="pres">
      <dgm:prSet presAssocID="{CF8B9C51-E9B4-4295-A88A-953F42920C2C}" presName="node" presStyleLbl="node1" presStyleIdx="4" presStyleCnt="7">
        <dgm:presLayoutVars>
          <dgm:bulletEnabled val="1"/>
        </dgm:presLayoutVars>
      </dgm:prSet>
      <dgm:spPr/>
    </dgm:pt>
    <dgm:pt modelId="{8F9D67CE-3ECB-49C5-88A5-CDEC320A2B42}" type="pres">
      <dgm:prSet presAssocID="{0C90CE7C-17D9-4A1D-868D-CFDD7A4E65F2}" presName="sibTrans" presStyleLbl="sibTrans2D1" presStyleIdx="4" presStyleCnt="6"/>
      <dgm:spPr/>
    </dgm:pt>
    <dgm:pt modelId="{E8C6B775-D920-47E0-8889-D8268C3C3BFC}" type="pres">
      <dgm:prSet presAssocID="{0C90CE7C-17D9-4A1D-868D-CFDD7A4E65F2}" presName="connectorText" presStyleLbl="sibTrans2D1" presStyleIdx="4" presStyleCnt="6"/>
      <dgm:spPr/>
    </dgm:pt>
    <dgm:pt modelId="{3796B208-1E16-4E81-B3C3-DF3CE0EB4CEF}" type="pres">
      <dgm:prSet presAssocID="{379E3A33-F206-4E3E-8385-38E5BE8F9F9A}" presName="node" presStyleLbl="node1" presStyleIdx="5" presStyleCnt="7">
        <dgm:presLayoutVars>
          <dgm:bulletEnabled val="1"/>
        </dgm:presLayoutVars>
      </dgm:prSet>
      <dgm:spPr/>
    </dgm:pt>
    <dgm:pt modelId="{1EB041F3-A738-4262-B48F-923009894281}" type="pres">
      <dgm:prSet presAssocID="{FE316412-76BF-41FC-8564-674F18468BD5}" presName="sibTrans" presStyleLbl="sibTrans2D1" presStyleIdx="5" presStyleCnt="6"/>
      <dgm:spPr/>
    </dgm:pt>
    <dgm:pt modelId="{FFB76F10-7428-4882-BCB9-7C198B84F6B3}" type="pres">
      <dgm:prSet presAssocID="{FE316412-76BF-41FC-8564-674F18468BD5}" presName="connectorText" presStyleLbl="sibTrans2D1" presStyleIdx="5" presStyleCnt="6"/>
      <dgm:spPr/>
    </dgm:pt>
    <dgm:pt modelId="{C69C6C21-CCDD-4596-A10A-05D1131FA6BD}" type="pres">
      <dgm:prSet presAssocID="{F59DE267-731A-4443-BBC4-435EC6AD9695}" presName="node" presStyleLbl="node1" presStyleIdx="6" presStyleCnt="7">
        <dgm:presLayoutVars>
          <dgm:bulletEnabled val="1"/>
        </dgm:presLayoutVars>
      </dgm:prSet>
      <dgm:spPr/>
    </dgm:pt>
  </dgm:ptLst>
  <dgm:cxnLst>
    <dgm:cxn modelId="{02E95D0C-9D7D-4794-80ED-FBFE095507C4}" type="presOf" srcId="{CFB3348A-3B53-4BA2-B887-93D26A61C1A2}" destId="{4BD8DEE5-3292-4997-A949-B830976C3BC0}" srcOrd="1" destOrd="0" presId="urn:microsoft.com/office/officeart/2005/8/layout/process2"/>
    <dgm:cxn modelId="{4004D40D-FAA8-4E7E-9353-425FD16E1235}" type="presOf" srcId="{CF8B9C51-E9B4-4295-A88A-953F42920C2C}" destId="{79CA906F-38E5-4522-830A-DE6BB60194BB}" srcOrd="0" destOrd="0" presId="urn:microsoft.com/office/officeart/2005/8/layout/process2"/>
    <dgm:cxn modelId="{C75DAA13-F686-4964-B1D1-1328F7D7A133}" srcId="{6958A0F8-53C6-43A6-9571-238AD869B557}" destId="{074BEB3B-6FDB-49F9-BCD0-CF0950FE2FD3}" srcOrd="1" destOrd="0" parTransId="{9B4B067E-367E-41B0-A92D-2F10480D3D86}" sibTransId="{6916A0C7-8E88-48F9-B2F6-9B90334907E8}"/>
    <dgm:cxn modelId="{0C81651A-A44B-4E6A-9C73-F1A4807D8BFD}" type="presOf" srcId="{CFB3348A-3B53-4BA2-B887-93D26A61C1A2}" destId="{57AA844D-DF92-463A-8BA6-96DD503C11FE}" srcOrd="0" destOrd="0" presId="urn:microsoft.com/office/officeart/2005/8/layout/process2"/>
    <dgm:cxn modelId="{CD50162F-5D37-4926-A841-7AF23441053F}" srcId="{6958A0F8-53C6-43A6-9571-238AD869B557}" destId="{F59DE267-731A-4443-BBC4-435EC6AD9695}" srcOrd="6" destOrd="0" parTransId="{45886848-4BDA-45EB-86B3-931488FD2F7D}" sibTransId="{AF8EEFA7-F95A-4F36-87A0-52290315027B}"/>
    <dgm:cxn modelId="{6D35DA61-096D-4284-BFAF-44BC6399D233}" type="presOf" srcId="{FE316412-76BF-41FC-8564-674F18468BD5}" destId="{FFB76F10-7428-4882-BCB9-7C198B84F6B3}" srcOrd="1" destOrd="0" presId="urn:microsoft.com/office/officeart/2005/8/layout/process2"/>
    <dgm:cxn modelId="{015A2644-9B27-403C-A64B-D1ADE5744F8D}" type="presOf" srcId="{FE316412-76BF-41FC-8564-674F18468BD5}" destId="{1EB041F3-A738-4262-B48F-923009894281}" srcOrd="0" destOrd="0" presId="urn:microsoft.com/office/officeart/2005/8/layout/process2"/>
    <dgm:cxn modelId="{70B3E747-792F-414D-BF66-A71FB70580C3}" srcId="{6958A0F8-53C6-43A6-9571-238AD869B557}" destId="{CF8B9C51-E9B4-4295-A88A-953F42920C2C}" srcOrd="4" destOrd="0" parTransId="{533ACB4C-B5AA-449F-986F-3ED3F92273D3}" sibTransId="{0C90CE7C-17D9-4A1D-868D-CFDD7A4E65F2}"/>
    <dgm:cxn modelId="{1ECF2949-7BD2-4CDE-925C-7F5CCEE941A3}" type="presOf" srcId="{DA8EDD8B-6267-43FB-8EA6-702F46B82467}" destId="{C409B899-FEA1-4D33-9F89-2690B9ABC938}" srcOrd="1" destOrd="0" presId="urn:microsoft.com/office/officeart/2005/8/layout/process2"/>
    <dgm:cxn modelId="{1CF3D26A-81D5-4987-9B16-9FDE9E6B7EE7}" srcId="{6958A0F8-53C6-43A6-9571-238AD869B557}" destId="{F06F0E22-648B-40A2-B09E-49082E4ADD5E}" srcOrd="3" destOrd="0" parTransId="{E4F4FEBC-5DEF-4388-8574-BCFC4E698231}" sibTransId="{CFB3348A-3B53-4BA2-B887-93D26A61C1A2}"/>
    <dgm:cxn modelId="{563EAD72-7EAE-497D-8836-43884E6BD233}" srcId="{6958A0F8-53C6-43A6-9571-238AD869B557}" destId="{379E3A33-F206-4E3E-8385-38E5BE8F9F9A}" srcOrd="5" destOrd="0" parTransId="{15A22FB3-4AA4-4D66-BCDB-9F8458AE6672}" sibTransId="{FE316412-76BF-41FC-8564-674F18468BD5}"/>
    <dgm:cxn modelId="{1D0E597C-68E2-415B-861C-18FF4FD3A33A}" type="presOf" srcId="{0C90CE7C-17D9-4A1D-868D-CFDD7A4E65F2}" destId="{8F9D67CE-3ECB-49C5-88A5-CDEC320A2B42}" srcOrd="0" destOrd="0" presId="urn:microsoft.com/office/officeart/2005/8/layout/process2"/>
    <dgm:cxn modelId="{E5468598-7E44-4ED2-A3A7-76D75F47832A}" type="presOf" srcId="{F59DE267-731A-4443-BBC4-435EC6AD9695}" destId="{C69C6C21-CCDD-4596-A10A-05D1131FA6BD}" srcOrd="0" destOrd="0" presId="urn:microsoft.com/office/officeart/2005/8/layout/process2"/>
    <dgm:cxn modelId="{A8E42AA9-D3DF-4D40-8D62-A8C9AFBF3517}" type="presOf" srcId="{6916A0C7-8E88-48F9-B2F6-9B90334907E8}" destId="{7E145908-552A-4FE7-A9D4-15C090CAB8C4}" srcOrd="1" destOrd="0" presId="urn:microsoft.com/office/officeart/2005/8/layout/process2"/>
    <dgm:cxn modelId="{6551A9AF-E925-4C7C-AABC-88BED22FF7FA}" type="presOf" srcId="{69B9C19C-E0C2-4966-BF0F-56F7A027F228}" destId="{EC3F6C2C-074D-4884-A436-B895AA548F2A}" srcOrd="1" destOrd="0" presId="urn:microsoft.com/office/officeart/2005/8/layout/process2"/>
    <dgm:cxn modelId="{A57910B6-1341-4520-974F-7B7D8BCF174A}" type="presOf" srcId="{074BEB3B-6FDB-49F9-BCD0-CF0950FE2FD3}" destId="{AC18A32E-8B31-4FE8-BD10-2FBC7C3623DA}" srcOrd="0" destOrd="0" presId="urn:microsoft.com/office/officeart/2005/8/layout/process2"/>
    <dgm:cxn modelId="{812F52C7-0B87-4DBC-A6A8-DA23ABDE3877}" type="presOf" srcId="{6916A0C7-8E88-48F9-B2F6-9B90334907E8}" destId="{114A1F97-E5CA-4DFA-B89D-A8A8F15AF7B5}" srcOrd="0" destOrd="0" presId="urn:microsoft.com/office/officeart/2005/8/layout/process2"/>
    <dgm:cxn modelId="{B5E13BD2-107E-4EA8-8BA3-D313880E92F7}" type="presOf" srcId="{69B9C19C-E0C2-4966-BF0F-56F7A027F228}" destId="{942EFB95-4C38-448C-8EA6-4AB282E4AD74}" srcOrd="0" destOrd="0" presId="urn:microsoft.com/office/officeart/2005/8/layout/process2"/>
    <dgm:cxn modelId="{955BF2D5-3353-42BD-94FA-366FA68C6F43}" type="presOf" srcId="{0C90CE7C-17D9-4A1D-868D-CFDD7A4E65F2}" destId="{E8C6B775-D920-47E0-8889-D8268C3C3BFC}" srcOrd="1" destOrd="0" presId="urn:microsoft.com/office/officeart/2005/8/layout/process2"/>
    <dgm:cxn modelId="{A20EE4D8-0E82-4234-87EA-E599E2BF5864}" type="presOf" srcId="{3CA99A62-9024-404B-952A-6F19DF471C70}" destId="{76923F88-6914-4ADE-8F1E-E6D5BCA3095F}" srcOrd="0" destOrd="0" presId="urn:microsoft.com/office/officeart/2005/8/layout/process2"/>
    <dgm:cxn modelId="{8106F5DB-828D-479C-A8DE-F75AC28C7617}" srcId="{6958A0F8-53C6-43A6-9571-238AD869B557}" destId="{67FBD2CF-050E-4AF4-B3F7-D6D9292ECE25}" srcOrd="2" destOrd="0" parTransId="{67F95317-AA14-4F1F-8B34-58A3555FEE11}" sibTransId="{DA8EDD8B-6267-43FB-8EA6-702F46B82467}"/>
    <dgm:cxn modelId="{B6A978E4-010E-4821-B6BE-CD306DB6D2AB}" type="presOf" srcId="{DA8EDD8B-6267-43FB-8EA6-702F46B82467}" destId="{83E205FE-237B-4E7A-AB72-D8FD24476323}" srcOrd="0" destOrd="0" presId="urn:microsoft.com/office/officeart/2005/8/layout/process2"/>
    <dgm:cxn modelId="{34E5CCE6-B744-474C-B6BD-C4DD33A0F8F6}" type="presOf" srcId="{6958A0F8-53C6-43A6-9571-238AD869B557}" destId="{6E7344AF-2DDF-49EB-9B22-8AC5002DEF00}" srcOrd="0" destOrd="0" presId="urn:microsoft.com/office/officeart/2005/8/layout/process2"/>
    <dgm:cxn modelId="{912C68EE-277A-49F6-888B-D10A0966DF27}" srcId="{6958A0F8-53C6-43A6-9571-238AD869B557}" destId="{3CA99A62-9024-404B-952A-6F19DF471C70}" srcOrd="0" destOrd="0" parTransId="{2E89D8C3-DA25-49C3-AF7D-6EF589B747CD}" sibTransId="{69B9C19C-E0C2-4966-BF0F-56F7A027F228}"/>
    <dgm:cxn modelId="{45EFA3EE-4E85-4385-81F7-939C6135FBF1}" type="presOf" srcId="{67FBD2CF-050E-4AF4-B3F7-D6D9292ECE25}" destId="{5466483E-0A6F-4A7E-998D-9640763993AA}" srcOrd="0" destOrd="0" presId="urn:microsoft.com/office/officeart/2005/8/layout/process2"/>
    <dgm:cxn modelId="{F12762FB-1B4D-4550-A604-94AD0171A0A2}" type="presOf" srcId="{F06F0E22-648B-40A2-B09E-49082E4ADD5E}" destId="{BEED4C98-2D4D-4773-B592-1B948E73C942}" srcOrd="0" destOrd="0" presId="urn:microsoft.com/office/officeart/2005/8/layout/process2"/>
    <dgm:cxn modelId="{874B68FB-F7C9-4662-95A1-438A8E25C675}" type="presOf" srcId="{379E3A33-F206-4E3E-8385-38E5BE8F9F9A}" destId="{3796B208-1E16-4E81-B3C3-DF3CE0EB4CEF}" srcOrd="0" destOrd="0" presId="urn:microsoft.com/office/officeart/2005/8/layout/process2"/>
    <dgm:cxn modelId="{4744F7C8-C215-4312-9606-D70EB2DE1F30}" type="presParOf" srcId="{6E7344AF-2DDF-49EB-9B22-8AC5002DEF00}" destId="{76923F88-6914-4ADE-8F1E-E6D5BCA3095F}" srcOrd="0" destOrd="0" presId="urn:microsoft.com/office/officeart/2005/8/layout/process2"/>
    <dgm:cxn modelId="{9E56E8CE-959B-414D-9660-6D9C69C4455B}" type="presParOf" srcId="{6E7344AF-2DDF-49EB-9B22-8AC5002DEF00}" destId="{942EFB95-4C38-448C-8EA6-4AB282E4AD74}" srcOrd="1" destOrd="0" presId="urn:microsoft.com/office/officeart/2005/8/layout/process2"/>
    <dgm:cxn modelId="{8EB7E9BA-701B-404F-85EE-6AC919C4CDB4}" type="presParOf" srcId="{942EFB95-4C38-448C-8EA6-4AB282E4AD74}" destId="{EC3F6C2C-074D-4884-A436-B895AA548F2A}" srcOrd="0" destOrd="0" presId="urn:microsoft.com/office/officeart/2005/8/layout/process2"/>
    <dgm:cxn modelId="{7E1FC2F9-9CB4-4DAD-A089-D00734BCB29A}" type="presParOf" srcId="{6E7344AF-2DDF-49EB-9B22-8AC5002DEF00}" destId="{AC18A32E-8B31-4FE8-BD10-2FBC7C3623DA}" srcOrd="2" destOrd="0" presId="urn:microsoft.com/office/officeart/2005/8/layout/process2"/>
    <dgm:cxn modelId="{1D87A4BF-7559-4E88-8708-EA9C568C8858}" type="presParOf" srcId="{6E7344AF-2DDF-49EB-9B22-8AC5002DEF00}" destId="{114A1F97-E5CA-4DFA-B89D-A8A8F15AF7B5}" srcOrd="3" destOrd="0" presId="urn:microsoft.com/office/officeart/2005/8/layout/process2"/>
    <dgm:cxn modelId="{56E8837D-6032-40D4-9F33-9F7AFDE0CA29}" type="presParOf" srcId="{114A1F97-E5CA-4DFA-B89D-A8A8F15AF7B5}" destId="{7E145908-552A-4FE7-A9D4-15C090CAB8C4}" srcOrd="0" destOrd="0" presId="urn:microsoft.com/office/officeart/2005/8/layout/process2"/>
    <dgm:cxn modelId="{B4249A82-4ABD-4E82-A9EB-3AC105B553A6}" type="presParOf" srcId="{6E7344AF-2DDF-49EB-9B22-8AC5002DEF00}" destId="{5466483E-0A6F-4A7E-998D-9640763993AA}" srcOrd="4" destOrd="0" presId="urn:microsoft.com/office/officeart/2005/8/layout/process2"/>
    <dgm:cxn modelId="{E5BD08D4-4025-4635-BB64-7A2AF4CE9C17}" type="presParOf" srcId="{6E7344AF-2DDF-49EB-9B22-8AC5002DEF00}" destId="{83E205FE-237B-4E7A-AB72-D8FD24476323}" srcOrd="5" destOrd="0" presId="urn:microsoft.com/office/officeart/2005/8/layout/process2"/>
    <dgm:cxn modelId="{D27081B1-45AA-4439-95E3-7E9A746A67FD}" type="presParOf" srcId="{83E205FE-237B-4E7A-AB72-D8FD24476323}" destId="{C409B899-FEA1-4D33-9F89-2690B9ABC938}" srcOrd="0" destOrd="0" presId="urn:microsoft.com/office/officeart/2005/8/layout/process2"/>
    <dgm:cxn modelId="{C2D18DB6-2CE4-44DF-833E-BB744401D316}" type="presParOf" srcId="{6E7344AF-2DDF-49EB-9B22-8AC5002DEF00}" destId="{BEED4C98-2D4D-4773-B592-1B948E73C942}" srcOrd="6" destOrd="0" presId="urn:microsoft.com/office/officeart/2005/8/layout/process2"/>
    <dgm:cxn modelId="{388A8C30-2C4A-45C9-9E02-3114D2AF2F1F}" type="presParOf" srcId="{6E7344AF-2DDF-49EB-9B22-8AC5002DEF00}" destId="{57AA844D-DF92-463A-8BA6-96DD503C11FE}" srcOrd="7" destOrd="0" presId="urn:microsoft.com/office/officeart/2005/8/layout/process2"/>
    <dgm:cxn modelId="{A72BC290-79E0-47CF-8AB8-AE0B0DD068E6}" type="presParOf" srcId="{57AA844D-DF92-463A-8BA6-96DD503C11FE}" destId="{4BD8DEE5-3292-4997-A949-B830976C3BC0}" srcOrd="0" destOrd="0" presId="urn:microsoft.com/office/officeart/2005/8/layout/process2"/>
    <dgm:cxn modelId="{4C849F22-FA51-458D-99F5-62F228AA8CE0}" type="presParOf" srcId="{6E7344AF-2DDF-49EB-9B22-8AC5002DEF00}" destId="{79CA906F-38E5-4522-830A-DE6BB60194BB}" srcOrd="8" destOrd="0" presId="urn:microsoft.com/office/officeart/2005/8/layout/process2"/>
    <dgm:cxn modelId="{9FB20FE5-EEDB-41B7-A62A-6DEDFDDC3814}" type="presParOf" srcId="{6E7344AF-2DDF-49EB-9B22-8AC5002DEF00}" destId="{8F9D67CE-3ECB-49C5-88A5-CDEC320A2B42}" srcOrd="9" destOrd="0" presId="urn:microsoft.com/office/officeart/2005/8/layout/process2"/>
    <dgm:cxn modelId="{CF44D7E5-A55B-4FAE-B35D-C9C6B644A764}" type="presParOf" srcId="{8F9D67CE-3ECB-49C5-88A5-CDEC320A2B42}" destId="{E8C6B775-D920-47E0-8889-D8268C3C3BFC}" srcOrd="0" destOrd="0" presId="urn:microsoft.com/office/officeart/2005/8/layout/process2"/>
    <dgm:cxn modelId="{53811CD3-A2A3-453E-A6E3-C72AA155D74D}" type="presParOf" srcId="{6E7344AF-2DDF-49EB-9B22-8AC5002DEF00}" destId="{3796B208-1E16-4E81-B3C3-DF3CE0EB4CEF}" srcOrd="10" destOrd="0" presId="urn:microsoft.com/office/officeart/2005/8/layout/process2"/>
    <dgm:cxn modelId="{87471C9A-513E-4158-B51E-E6D695A3DCB7}" type="presParOf" srcId="{6E7344AF-2DDF-49EB-9B22-8AC5002DEF00}" destId="{1EB041F3-A738-4262-B48F-923009894281}" srcOrd="11" destOrd="0" presId="urn:microsoft.com/office/officeart/2005/8/layout/process2"/>
    <dgm:cxn modelId="{CA60DC22-DB65-4D8B-A500-CF39AB23D033}" type="presParOf" srcId="{1EB041F3-A738-4262-B48F-923009894281}" destId="{FFB76F10-7428-4882-BCB9-7C198B84F6B3}" srcOrd="0" destOrd="0" presId="urn:microsoft.com/office/officeart/2005/8/layout/process2"/>
    <dgm:cxn modelId="{07124430-3AD1-4F48-9744-8D23581C36A6}" type="presParOf" srcId="{6E7344AF-2DDF-49EB-9B22-8AC5002DEF00}" destId="{C69C6C21-CCDD-4596-A10A-05D1131FA6BD}" srcOrd="12"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6958A0F8-53C6-43A6-9571-238AD869B557}" type="doc">
      <dgm:prSet loTypeId="urn:microsoft.com/office/officeart/2005/8/layout/process2" loCatId="process" qsTypeId="urn:microsoft.com/office/officeart/2005/8/quickstyle/simple1" qsCatId="simple" csTypeId="urn:microsoft.com/office/officeart/2005/8/colors/accent1_2" csCatId="accent1" phldr="1"/>
      <dgm:spPr/>
    </dgm:pt>
    <dgm:pt modelId="{3CA99A62-9024-404B-952A-6F19DF471C70}">
      <dgm:prSet phldrT="[テキスト]" custT="1"/>
      <dgm:spPr>
        <a:solidFill>
          <a:srgbClr val="FFBA5D"/>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準備①</a:t>
          </a:r>
        </a:p>
      </dgm:t>
    </dgm:pt>
    <dgm:pt modelId="{2E89D8C3-DA25-49C3-AF7D-6EF589B747CD}" type="parTrans" cxnId="{912C68EE-277A-49F6-888B-D10A0966DF27}">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69B9C19C-E0C2-4966-BF0F-56F7A027F228}" type="sibTrans" cxnId="{912C68EE-277A-49F6-888B-D10A0966DF27}">
      <dgm:prSet custT="1"/>
      <dgm:spPr>
        <a:solidFill>
          <a:srgbClr val="FFBA5D"/>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074BEB3B-6FDB-49F9-BCD0-CF0950FE2FD3}">
      <dgm:prSet phldrT="[テキスト]" custT="1"/>
      <dgm:spPr>
        <a:solidFill>
          <a:srgbClr val="FFD297"/>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準備②</a:t>
          </a:r>
        </a:p>
      </dgm:t>
    </dgm:pt>
    <dgm:pt modelId="{9B4B067E-367E-41B0-A92D-2F10480D3D86}" type="parTrans" cxnId="{C75DAA13-F686-4964-B1D1-1328F7D7A133}">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6916A0C7-8E88-48F9-B2F6-9B90334907E8}" type="sibTrans" cxnId="{C75DAA13-F686-4964-B1D1-1328F7D7A133}">
      <dgm:prSet custT="1"/>
      <dgm:spPr>
        <a:solidFill>
          <a:srgbClr val="FFD297"/>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F06F0E22-648B-40A2-B09E-49082E4ADD5E}">
      <dgm:prSet phldrT="[テキスト]" custT="1"/>
      <dgm:spPr>
        <a:solidFill>
          <a:srgbClr val="00B050"/>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手順①</a:t>
          </a:r>
        </a:p>
      </dgm:t>
    </dgm:pt>
    <dgm:pt modelId="{E4F4FEBC-5DEF-4388-8574-BCFC4E698231}" type="parTrans" cxnId="{1CF3D26A-81D5-4987-9B16-9FDE9E6B7EE7}">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CFB3348A-3B53-4BA2-B887-93D26A61C1A2}" type="sibTrans" cxnId="{1CF3D26A-81D5-4987-9B16-9FDE9E6B7EE7}">
      <dgm:prSet/>
      <dgm:spPr>
        <a:solidFill>
          <a:srgbClr val="00B050"/>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CF8B9C51-E9B4-4295-A88A-953F42920C2C}">
      <dgm:prSet phldrT="[テキスト]" custT="1"/>
      <dgm:spPr>
        <a:solidFill>
          <a:srgbClr val="23DB4F"/>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手順②</a:t>
          </a:r>
        </a:p>
      </dgm:t>
    </dgm:pt>
    <dgm:pt modelId="{533ACB4C-B5AA-449F-986F-3ED3F92273D3}" type="parTrans" cxnId="{70B3E747-792F-414D-BF66-A71FB70580C3}">
      <dgm:prSet/>
      <dgm:spPr/>
      <dgm:t>
        <a:bodyPr/>
        <a:lstStyle/>
        <a:p>
          <a:endParaRPr kumimoji="1" lang="ja-JP" altLang="en-US" b="0"/>
        </a:p>
      </dgm:t>
    </dgm:pt>
    <dgm:pt modelId="{0C90CE7C-17D9-4A1D-868D-CFDD7A4E65F2}" type="sibTrans" cxnId="{70B3E747-792F-414D-BF66-A71FB70580C3}">
      <dgm:prSet/>
      <dgm:spPr>
        <a:solidFill>
          <a:srgbClr val="23DB4F"/>
        </a:solidFill>
      </dgm:spPr>
      <dgm:t>
        <a:bodyPr/>
        <a:lstStyle/>
        <a:p>
          <a:endParaRPr kumimoji="1" lang="ja-JP" altLang="en-US" b="0"/>
        </a:p>
      </dgm:t>
    </dgm:pt>
    <dgm:pt modelId="{379E3A33-F206-4E3E-8385-38E5BE8F9F9A}">
      <dgm:prSet phldrT="[テキスト]" custT="1"/>
      <dgm:spPr>
        <a:solidFill>
          <a:srgbClr val="72E88E"/>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手順③</a:t>
          </a:r>
          <a:r>
            <a:rPr kumimoji="1" lang="en-US" altLang="ja-JP" sz="1600" b="0" dirty="0">
              <a:solidFill>
                <a:schemeClr val="tx1"/>
              </a:solidFill>
              <a:latin typeface="メイリオ" panose="020B0604030504040204" pitchFamily="50" charset="-128"/>
              <a:ea typeface="メイリオ" panose="020B0604030504040204" pitchFamily="50" charset="-128"/>
            </a:rPr>
            <a:t>-1</a:t>
          </a:r>
          <a:endParaRPr kumimoji="1" lang="ja-JP" altLang="en-US" sz="1600" b="0" dirty="0">
            <a:solidFill>
              <a:schemeClr val="tx1"/>
            </a:solidFill>
            <a:latin typeface="メイリオ" panose="020B0604030504040204" pitchFamily="50" charset="-128"/>
            <a:ea typeface="メイリオ" panose="020B0604030504040204" pitchFamily="50" charset="-128"/>
          </a:endParaRPr>
        </a:p>
      </dgm:t>
    </dgm:pt>
    <dgm:pt modelId="{15A22FB3-4AA4-4D66-BCDB-9F8458AE6672}" type="parTrans" cxnId="{563EAD72-7EAE-497D-8836-43884E6BD233}">
      <dgm:prSet/>
      <dgm:spPr/>
      <dgm:t>
        <a:bodyPr/>
        <a:lstStyle/>
        <a:p>
          <a:endParaRPr kumimoji="1" lang="ja-JP" altLang="en-US" b="0"/>
        </a:p>
      </dgm:t>
    </dgm:pt>
    <dgm:pt modelId="{FE316412-76BF-41FC-8564-674F18468BD5}" type="sibTrans" cxnId="{563EAD72-7EAE-497D-8836-43884E6BD233}">
      <dgm:prSet/>
      <dgm:spPr>
        <a:solidFill>
          <a:srgbClr val="72E88E"/>
        </a:solidFill>
      </dgm:spPr>
      <dgm:t>
        <a:bodyPr/>
        <a:lstStyle/>
        <a:p>
          <a:endParaRPr kumimoji="1" lang="ja-JP" altLang="en-US" b="0"/>
        </a:p>
      </dgm:t>
    </dgm:pt>
    <dgm:pt modelId="{F59DE267-731A-4443-BBC4-435EC6AD9695}">
      <dgm:prSet phldrT="[テキスト]" custT="1"/>
      <dgm:spPr>
        <a:solidFill>
          <a:srgbClr val="A6F0B8"/>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手順④</a:t>
          </a:r>
        </a:p>
      </dgm:t>
    </dgm:pt>
    <dgm:pt modelId="{45886848-4BDA-45EB-86B3-931488FD2F7D}" type="parTrans" cxnId="{CD50162F-5D37-4926-A841-7AF23441053F}">
      <dgm:prSet/>
      <dgm:spPr/>
      <dgm:t>
        <a:bodyPr/>
        <a:lstStyle/>
        <a:p>
          <a:endParaRPr kumimoji="1" lang="ja-JP" altLang="en-US" b="0"/>
        </a:p>
      </dgm:t>
    </dgm:pt>
    <dgm:pt modelId="{AF8EEFA7-F95A-4F36-87A0-52290315027B}" type="sibTrans" cxnId="{CD50162F-5D37-4926-A841-7AF23441053F}">
      <dgm:prSet/>
      <dgm:spPr>
        <a:solidFill>
          <a:srgbClr val="A6F0B8"/>
        </a:solidFill>
      </dgm:spPr>
      <dgm:t>
        <a:bodyPr/>
        <a:lstStyle/>
        <a:p>
          <a:endParaRPr kumimoji="1" lang="ja-JP" altLang="en-US" b="0"/>
        </a:p>
      </dgm:t>
    </dgm:pt>
    <dgm:pt modelId="{67FBD2CF-050E-4AF4-B3F7-D6D9292ECE25}">
      <dgm:prSet phldrT="[テキスト]" custT="1"/>
      <dgm:spPr>
        <a:solidFill>
          <a:srgbClr val="FFEACD"/>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準備③</a:t>
          </a:r>
        </a:p>
      </dgm:t>
    </dgm:pt>
    <dgm:pt modelId="{67F95317-AA14-4F1F-8B34-58A3555FEE11}" type="parTrans" cxnId="{8106F5DB-828D-479C-A8DE-F75AC28C7617}">
      <dgm:prSet/>
      <dgm:spPr/>
      <dgm:t>
        <a:bodyPr/>
        <a:lstStyle/>
        <a:p>
          <a:endParaRPr kumimoji="1" lang="ja-JP" altLang="en-US" b="0"/>
        </a:p>
      </dgm:t>
    </dgm:pt>
    <dgm:pt modelId="{DA8EDD8B-6267-43FB-8EA6-702F46B82467}" type="sibTrans" cxnId="{8106F5DB-828D-479C-A8DE-F75AC28C7617}">
      <dgm:prSet/>
      <dgm:spPr>
        <a:solidFill>
          <a:srgbClr val="FFEACD"/>
        </a:solidFill>
      </dgm:spPr>
      <dgm:t>
        <a:bodyPr/>
        <a:lstStyle/>
        <a:p>
          <a:endParaRPr kumimoji="1" lang="ja-JP" altLang="en-US" b="0"/>
        </a:p>
      </dgm:t>
    </dgm:pt>
    <dgm:pt modelId="{AD4B776A-40A9-45A9-B403-C5F9904FC9BE}">
      <dgm:prSet phldrT="[テキスト]" custT="1"/>
      <dgm:spPr>
        <a:solidFill>
          <a:srgbClr val="72E88E"/>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手順③</a:t>
          </a:r>
          <a:r>
            <a:rPr kumimoji="1" lang="en-US" altLang="ja-JP" sz="1600" b="0" dirty="0">
              <a:solidFill>
                <a:schemeClr val="tx1"/>
              </a:solidFill>
              <a:latin typeface="メイリオ" panose="020B0604030504040204" pitchFamily="50" charset="-128"/>
              <a:ea typeface="メイリオ" panose="020B0604030504040204" pitchFamily="50" charset="-128"/>
            </a:rPr>
            <a:t>-2</a:t>
          </a:r>
          <a:endParaRPr kumimoji="1" lang="ja-JP" altLang="en-US" sz="1600" b="0" dirty="0">
            <a:solidFill>
              <a:schemeClr val="tx1"/>
            </a:solidFill>
            <a:latin typeface="メイリオ" panose="020B0604030504040204" pitchFamily="50" charset="-128"/>
            <a:ea typeface="メイリオ" panose="020B0604030504040204" pitchFamily="50" charset="-128"/>
          </a:endParaRPr>
        </a:p>
      </dgm:t>
    </dgm:pt>
    <dgm:pt modelId="{E7331B78-B306-4851-B22D-E2F7238EF2A3}" type="parTrans" cxnId="{F1448D19-C58D-463A-AF39-9FDB6AEF45AF}">
      <dgm:prSet/>
      <dgm:spPr/>
      <dgm:t>
        <a:bodyPr/>
        <a:lstStyle/>
        <a:p>
          <a:endParaRPr kumimoji="1" lang="ja-JP" altLang="en-US"/>
        </a:p>
      </dgm:t>
    </dgm:pt>
    <dgm:pt modelId="{0D74ECC7-C1A7-4369-92A4-B641D54E9CF1}" type="sibTrans" cxnId="{F1448D19-C58D-463A-AF39-9FDB6AEF45AF}">
      <dgm:prSet/>
      <dgm:spPr/>
      <dgm:t>
        <a:bodyPr/>
        <a:lstStyle/>
        <a:p>
          <a:endParaRPr kumimoji="1" lang="ja-JP" altLang="en-US"/>
        </a:p>
      </dgm:t>
    </dgm:pt>
    <dgm:pt modelId="{6E7344AF-2DDF-49EB-9B22-8AC5002DEF00}" type="pres">
      <dgm:prSet presAssocID="{6958A0F8-53C6-43A6-9571-238AD869B557}" presName="linearFlow" presStyleCnt="0">
        <dgm:presLayoutVars>
          <dgm:resizeHandles val="exact"/>
        </dgm:presLayoutVars>
      </dgm:prSet>
      <dgm:spPr/>
    </dgm:pt>
    <dgm:pt modelId="{76923F88-6914-4ADE-8F1E-E6D5BCA3095F}" type="pres">
      <dgm:prSet presAssocID="{3CA99A62-9024-404B-952A-6F19DF471C70}" presName="node" presStyleLbl="node1" presStyleIdx="0" presStyleCnt="8">
        <dgm:presLayoutVars>
          <dgm:bulletEnabled val="1"/>
        </dgm:presLayoutVars>
      </dgm:prSet>
      <dgm:spPr/>
    </dgm:pt>
    <dgm:pt modelId="{942EFB95-4C38-448C-8EA6-4AB282E4AD74}" type="pres">
      <dgm:prSet presAssocID="{69B9C19C-E0C2-4966-BF0F-56F7A027F228}" presName="sibTrans" presStyleLbl="sibTrans2D1" presStyleIdx="0" presStyleCnt="7"/>
      <dgm:spPr/>
    </dgm:pt>
    <dgm:pt modelId="{EC3F6C2C-074D-4884-A436-B895AA548F2A}" type="pres">
      <dgm:prSet presAssocID="{69B9C19C-E0C2-4966-BF0F-56F7A027F228}" presName="connectorText" presStyleLbl="sibTrans2D1" presStyleIdx="0" presStyleCnt="7"/>
      <dgm:spPr/>
    </dgm:pt>
    <dgm:pt modelId="{AC18A32E-8B31-4FE8-BD10-2FBC7C3623DA}" type="pres">
      <dgm:prSet presAssocID="{074BEB3B-6FDB-49F9-BCD0-CF0950FE2FD3}" presName="node" presStyleLbl="node1" presStyleIdx="1" presStyleCnt="8">
        <dgm:presLayoutVars>
          <dgm:bulletEnabled val="1"/>
        </dgm:presLayoutVars>
      </dgm:prSet>
      <dgm:spPr/>
    </dgm:pt>
    <dgm:pt modelId="{114A1F97-E5CA-4DFA-B89D-A8A8F15AF7B5}" type="pres">
      <dgm:prSet presAssocID="{6916A0C7-8E88-48F9-B2F6-9B90334907E8}" presName="sibTrans" presStyleLbl="sibTrans2D1" presStyleIdx="1" presStyleCnt="7"/>
      <dgm:spPr/>
    </dgm:pt>
    <dgm:pt modelId="{7E145908-552A-4FE7-A9D4-15C090CAB8C4}" type="pres">
      <dgm:prSet presAssocID="{6916A0C7-8E88-48F9-B2F6-9B90334907E8}" presName="connectorText" presStyleLbl="sibTrans2D1" presStyleIdx="1" presStyleCnt="7"/>
      <dgm:spPr/>
    </dgm:pt>
    <dgm:pt modelId="{5466483E-0A6F-4A7E-998D-9640763993AA}" type="pres">
      <dgm:prSet presAssocID="{67FBD2CF-050E-4AF4-B3F7-D6D9292ECE25}" presName="node" presStyleLbl="node1" presStyleIdx="2" presStyleCnt="8">
        <dgm:presLayoutVars>
          <dgm:bulletEnabled val="1"/>
        </dgm:presLayoutVars>
      </dgm:prSet>
      <dgm:spPr/>
    </dgm:pt>
    <dgm:pt modelId="{83E205FE-237B-4E7A-AB72-D8FD24476323}" type="pres">
      <dgm:prSet presAssocID="{DA8EDD8B-6267-43FB-8EA6-702F46B82467}" presName="sibTrans" presStyleLbl="sibTrans2D1" presStyleIdx="2" presStyleCnt="7"/>
      <dgm:spPr/>
    </dgm:pt>
    <dgm:pt modelId="{C409B899-FEA1-4D33-9F89-2690B9ABC938}" type="pres">
      <dgm:prSet presAssocID="{DA8EDD8B-6267-43FB-8EA6-702F46B82467}" presName="connectorText" presStyleLbl="sibTrans2D1" presStyleIdx="2" presStyleCnt="7"/>
      <dgm:spPr/>
    </dgm:pt>
    <dgm:pt modelId="{BEED4C98-2D4D-4773-B592-1B948E73C942}" type="pres">
      <dgm:prSet presAssocID="{F06F0E22-648B-40A2-B09E-49082E4ADD5E}" presName="node" presStyleLbl="node1" presStyleIdx="3" presStyleCnt="8">
        <dgm:presLayoutVars>
          <dgm:bulletEnabled val="1"/>
        </dgm:presLayoutVars>
      </dgm:prSet>
      <dgm:spPr/>
    </dgm:pt>
    <dgm:pt modelId="{57AA844D-DF92-463A-8BA6-96DD503C11FE}" type="pres">
      <dgm:prSet presAssocID="{CFB3348A-3B53-4BA2-B887-93D26A61C1A2}" presName="sibTrans" presStyleLbl="sibTrans2D1" presStyleIdx="3" presStyleCnt="7"/>
      <dgm:spPr/>
    </dgm:pt>
    <dgm:pt modelId="{4BD8DEE5-3292-4997-A949-B830976C3BC0}" type="pres">
      <dgm:prSet presAssocID="{CFB3348A-3B53-4BA2-B887-93D26A61C1A2}" presName="connectorText" presStyleLbl="sibTrans2D1" presStyleIdx="3" presStyleCnt="7"/>
      <dgm:spPr/>
    </dgm:pt>
    <dgm:pt modelId="{79CA906F-38E5-4522-830A-DE6BB60194BB}" type="pres">
      <dgm:prSet presAssocID="{CF8B9C51-E9B4-4295-A88A-953F42920C2C}" presName="node" presStyleLbl="node1" presStyleIdx="4" presStyleCnt="8">
        <dgm:presLayoutVars>
          <dgm:bulletEnabled val="1"/>
        </dgm:presLayoutVars>
      </dgm:prSet>
      <dgm:spPr/>
    </dgm:pt>
    <dgm:pt modelId="{8F9D67CE-3ECB-49C5-88A5-CDEC320A2B42}" type="pres">
      <dgm:prSet presAssocID="{0C90CE7C-17D9-4A1D-868D-CFDD7A4E65F2}" presName="sibTrans" presStyleLbl="sibTrans2D1" presStyleIdx="4" presStyleCnt="7"/>
      <dgm:spPr/>
    </dgm:pt>
    <dgm:pt modelId="{E8C6B775-D920-47E0-8889-D8268C3C3BFC}" type="pres">
      <dgm:prSet presAssocID="{0C90CE7C-17D9-4A1D-868D-CFDD7A4E65F2}" presName="connectorText" presStyleLbl="sibTrans2D1" presStyleIdx="4" presStyleCnt="7"/>
      <dgm:spPr/>
    </dgm:pt>
    <dgm:pt modelId="{3796B208-1E16-4E81-B3C3-DF3CE0EB4CEF}" type="pres">
      <dgm:prSet presAssocID="{379E3A33-F206-4E3E-8385-38E5BE8F9F9A}" presName="node" presStyleLbl="node1" presStyleIdx="5" presStyleCnt="8">
        <dgm:presLayoutVars>
          <dgm:bulletEnabled val="1"/>
        </dgm:presLayoutVars>
      </dgm:prSet>
      <dgm:spPr/>
    </dgm:pt>
    <dgm:pt modelId="{1EB041F3-A738-4262-B48F-923009894281}" type="pres">
      <dgm:prSet presAssocID="{FE316412-76BF-41FC-8564-674F18468BD5}" presName="sibTrans" presStyleLbl="sibTrans2D1" presStyleIdx="5" presStyleCnt="7"/>
      <dgm:spPr/>
    </dgm:pt>
    <dgm:pt modelId="{FFB76F10-7428-4882-BCB9-7C198B84F6B3}" type="pres">
      <dgm:prSet presAssocID="{FE316412-76BF-41FC-8564-674F18468BD5}" presName="connectorText" presStyleLbl="sibTrans2D1" presStyleIdx="5" presStyleCnt="7"/>
      <dgm:spPr/>
    </dgm:pt>
    <dgm:pt modelId="{43C64B5E-E610-43C9-A14D-93D31EDC78B7}" type="pres">
      <dgm:prSet presAssocID="{AD4B776A-40A9-45A9-B403-C5F9904FC9BE}" presName="node" presStyleLbl="node1" presStyleIdx="6" presStyleCnt="8">
        <dgm:presLayoutVars>
          <dgm:bulletEnabled val="1"/>
        </dgm:presLayoutVars>
      </dgm:prSet>
      <dgm:spPr/>
    </dgm:pt>
    <dgm:pt modelId="{3DB43F70-0E73-4746-92CE-AAD6BF719244}" type="pres">
      <dgm:prSet presAssocID="{0D74ECC7-C1A7-4369-92A4-B641D54E9CF1}" presName="sibTrans" presStyleLbl="sibTrans2D1" presStyleIdx="6" presStyleCnt="7"/>
      <dgm:spPr/>
    </dgm:pt>
    <dgm:pt modelId="{B5A270C3-81B8-4182-AADA-048C16CE6E5A}" type="pres">
      <dgm:prSet presAssocID="{0D74ECC7-C1A7-4369-92A4-B641D54E9CF1}" presName="connectorText" presStyleLbl="sibTrans2D1" presStyleIdx="6" presStyleCnt="7"/>
      <dgm:spPr/>
    </dgm:pt>
    <dgm:pt modelId="{C69C6C21-CCDD-4596-A10A-05D1131FA6BD}" type="pres">
      <dgm:prSet presAssocID="{F59DE267-731A-4443-BBC4-435EC6AD9695}" presName="node" presStyleLbl="node1" presStyleIdx="7" presStyleCnt="8">
        <dgm:presLayoutVars>
          <dgm:bulletEnabled val="1"/>
        </dgm:presLayoutVars>
      </dgm:prSet>
      <dgm:spPr/>
    </dgm:pt>
  </dgm:ptLst>
  <dgm:cxnLst>
    <dgm:cxn modelId="{3F9B9D04-A50B-4392-9050-BDB25DB2C8F5}" type="presOf" srcId="{379E3A33-F206-4E3E-8385-38E5BE8F9F9A}" destId="{3796B208-1E16-4E81-B3C3-DF3CE0EB4CEF}" srcOrd="0" destOrd="0" presId="urn:microsoft.com/office/officeart/2005/8/layout/process2"/>
    <dgm:cxn modelId="{14094412-7D9E-4F59-8785-FA1D9540FCC5}" type="presOf" srcId="{0D74ECC7-C1A7-4369-92A4-B641D54E9CF1}" destId="{B5A270C3-81B8-4182-AADA-048C16CE6E5A}" srcOrd="1" destOrd="0" presId="urn:microsoft.com/office/officeart/2005/8/layout/process2"/>
    <dgm:cxn modelId="{C8A21A13-2CB5-4BC9-A33D-D78C51A077F7}" type="presOf" srcId="{6916A0C7-8E88-48F9-B2F6-9B90334907E8}" destId="{7E145908-552A-4FE7-A9D4-15C090CAB8C4}" srcOrd="1" destOrd="0" presId="urn:microsoft.com/office/officeart/2005/8/layout/process2"/>
    <dgm:cxn modelId="{C75DAA13-F686-4964-B1D1-1328F7D7A133}" srcId="{6958A0F8-53C6-43A6-9571-238AD869B557}" destId="{074BEB3B-6FDB-49F9-BCD0-CF0950FE2FD3}" srcOrd="1" destOrd="0" parTransId="{9B4B067E-367E-41B0-A92D-2F10480D3D86}" sibTransId="{6916A0C7-8E88-48F9-B2F6-9B90334907E8}"/>
    <dgm:cxn modelId="{F1448D19-C58D-463A-AF39-9FDB6AEF45AF}" srcId="{6958A0F8-53C6-43A6-9571-238AD869B557}" destId="{AD4B776A-40A9-45A9-B403-C5F9904FC9BE}" srcOrd="6" destOrd="0" parTransId="{E7331B78-B306-4851-B22D-E2F7238EF2A3}" sibTransId="{0D74ECC7-C1A7-4369-92A4-B641D54E9CF1}"/>
    <dgm:cxn modelId="{DE539620-EF66-4D58-B16C-4AB76783FC44}" type="presOf" srcId="{0C90CE7C-17D9-4A1D-868D-CFDD7A4E65F2}" destId="{E8C6B775-D920-47E0-8889-D8268C3C3BFC}" srcOrd="1" destOrd="0" presId="urn:microsoft.com/office/officeart/2005/8/layout/process2"/>
    <dgm:cxn modelId="{F0E23526-4551-4E97-9B9B-FDD34D96105C}" type="presOf" srcId="{69B9C19C-E0C2-4966-BF0F-56F7A027F228}" destId="{EC3F6C2C-074D-4884-A436-B895AA548F2A}" srcOrd="1" destOrd="0" presId="urn:microsoft.com/office/officeart/2005/8/layout/process2"/>
    <dgm:cxn modelId="{CD50162F-5D37-4926-A841-7AF23441053F}" srcId="{6958A0F8-53C6-43A6-9571-238AD869B557}" destId="{F59DE267-731A-4443-BBC4-435EC6AD9695}" srcOrd="7" destOrd="0" parTransId="{45886848-4BDA-45EB-86B3-931488FD2F7D}" sibTransId="{AF8EEFA7-F95A-4F36-87A0-52290315027B}"/>
    <dgm:cxn modelId="{CF1F4B5C-50B4-4267-8A38-C1306A5B9C92}" type="presOf" srcId="{6958A0F8-53C6-43A6-9571-238AD869B557}" destId="{6E7344AF-2DDF-49EB-9B22-8AC5002DEF00}" srcOrd="0" destOrd="0" presId="urn:microsoft.com/office/officeart/2005/8/layout/process2"/>
    <dgm:cxn modelId="{3B058646-5DCB-4FCC-B362-EEC66BD1142F}" type="presOf" srcId="{67FBD2CF-050E-4AF4-B3F7-D6D9292ECE25}" destId="{5466483E-0A6F-4A7E-998D-9640763993AA}" srcOrd="0" destOrd="0" presId="urn:microsoft.com/office/officeart/2005/8/layout/process2"/>
    <dgm:cxn modelId="{70B3E747-792F-414D-BF66-A71FB70580C3}" srcId="{6958A0F8-53C6-43A6-9571-238AD869B557}" destId="{CF8B9C51-E9B4-4295-A88A-953F42920C2C}" srcOrd="4" destOrd="0" parTransId="{533ACB4C-B5AA-449F-986F-3ED3F92273D3}" sibTransId="{0C90CE7C-17D9-4A1D-868D-CFDD7A4E65F2}"/>
    <dgm:cxn modelId="{E44E4068-D139-4D87-A1BC-6AE0BD60A7E4}" type="presOf" srcId="{FE316412-76BF-41FC-8564-674F18468BD5}" destId="{FFB76F10-7428-4882-BCB9-7C198B84F6B3}" srcOrd="1" destOrd="0" presId="urn:microsoft.com/office/officeart/2005/8/layout/process2"/>
    <dgm:cxn modelId="{A691556A-102D-4840-BED4-BF30FE8C4537}" type="presOf" srcId="{6916A0C7-8E88-48F9-B2F6-9B90334907E8}" destId="{114A1F97-E5CA-4DFA-B89D-A8A8F15AF7B5}" srcOrd="0" destOrd="0" presId="urn:microsoft.com/office/officeart/2005/8/layout/process2"/>
    <dgm:cxn modelId="{1CF3D26A-81D5-4987-9B16-9FDE9E6B7EE7}" srcId="{6958A0F8-53C6-43A6-9571-238AD869B557}" destId="{F06F0E22-648B-40A2-B09E-49082E4ADD5E}" srcOrd="3" destOrd="0" parTransId="{E4F4FEBC-5DEF-4388-8574-BCFC4E698231}" sibTransId="{CFB3348A-3B53-4BA2-B887-93D26A61C1A2}"/>
    <dgm:cxn modelId="{563EAD72-7EAE-497D-8836-43884E6BD233}" srcId="{6958A0F8-53C6-43A6-9571-238AD869B557}" destId="{379E3A33-F206-4E3E-8385-38E5BE8F9F9A}" srcOrd="5" destOrd="0" parTransId="{15A22FB3-4AA4-4D66-BCDB-9F8458AE6672}" sibTransId="{FE316412-76BF-41FC-8564-674F18468BD5}"/>
    <dgm:cxn modelId="{AFA26F78-F579-4EAD-879F-2DBC40F81536}" type="presOf" srcId="{CF8B9C51-E9B4-4295-A88A-953F42920C2C}" destId="{79CA906F-38E5-4522-830A-DE6BB60194BB}" srcOrd="0" destOrd="0" presId="urn:microsoft.com/office/officeart/2005/8/layout/process2"/>
    <dgm:cxn modelId="{5A860B5A-85B1-43A0-A00F-2CAC8718F735}" type="presOf" srcId="{0D74ECC7-C1A7-4369-92A4-B641D54E9CF1}" destId="{3DB43F70-0E73-4746-92CE-AAD6BF719244}" srcOrd="0" destOrd="0" presId="urn:microsoft.com/office/officeart/2005/8/layout/process2"/>
    <dgm:cxn modelId="{2BB36C7C-8D30-41D5-BD82-90CE0B4ED093}" type="presOf" srcId="{69B9C19C-E0C2-4966-BF0F-56F7A027F228}" destId="{942EFB95-4C38-448C-8EA6-4AB282E4AD74}" srcOrd="0" destOrd="0" presId="urn:microsoft.com/office/officeart/2005/8/layout/process2"/>
    <dgm:cxn modelId="{D159AF8A-8400-421C-8A56-BB6ECA36D931}" type="presOf" srcId="{DA8EDD8B-6267-43FB-8EA6-702F46B82467}" destId="{83E205FE-237B-4E7A-AB72-D8FD24476323}" srcOrd="0" destOrd="0" presId="urn:microsoft.com/office/officeart/2005/8/layout/process2"/>
    <dgm:cxn modelId="{32C36B9C-EDE0-4FB3-A154-2F368BEE6F42}" type="presOf" srcId="{3CA99A62-9024-404B-952A-6F19DF471C70}" destId="{76923F88-6914-4ADE-8F1E-E6D5BCA3095F}" srcOrd="0" destOrd="0" presId="urn:microsoft.com/office/officeart/2005/8/layout/process2"/>
    <dgm:cxn modelId="{C0C7D69D-8AA8-46D1-954B-06F9229B1A00}" type="presOf" srcId="{F59DE267-731A-4443-BBC4-435EC6AD9695}" destId="{C69C6C21-CCDD-4596-A10A-05D1131FA6BD}" srcOrd="0" destOrd="0" presId="urn:microsoft.com/office/officeart/2005/8/layout/process2"/>
    <dgm:cxn modelId="{5668F2A0-D04D-4C5B-A29F-9133794C776E}" type="presOf" srcId="{0C90CE7C-17D9-4A1D-868D-CFDD7A4E65F2}" destId="{8F9D67CE-3ECB-49C5-88A5-CDEC320A2B42}" srcOrd="0" destOrd="0" presId="urn:microsoft.com/office/officeart/2005/8/layout/process2"/>
    <dgm:cxn modelId="{0EB6BAB5-8C39-42B3-994D-2CCDC26E6824}" type="presOf" srcId="{CFB3348A-3B53-4BA2-B887-93D26A61C1A2}" destId="{4BD8DEE5-3292-4997-A949-B830976C3BC0}" srcOrd="1" destOrd="0" presId="urn:microsoft.com/office/officeart/2005/8/layout/process2"/>
    <dgm:cxn modelId="{E89BE3CF-E700-4D17-AF59-E4717142ED42}" type="presOf" srcId="{F06F0E22-648B-40A2-B09E-49082E4ADD5E}" destId="{BEED4C98-2D4D-4773-B592-1B948E73C942}" srcOrd="0" destOrd="0" presId="urn:microsoft.com/office/officeart/2005/8/layout/process2"/>
    <dgm:cxn modelId="{A6973BD8-8A07-44F3-9DE2-5EE9EBE85A91}" type="presOf" srcId="{DA8EDD8B-6267-43FB-8EA6-702F46B82467}" destId="{C409B899-FEA1-4D33-9F89-2690B9ABC938}" srcOrd="1" destOrd="0" presId="urn:microsoft.com/office/officeart/2005/8/layout/process2"/>
    <dgm:cxn modelId="{019A91DB-E586-44E0-A250-14233390F6BB}" type="presOf" srcId="{FE316412-76BF-41FC-8564-674F18468BD5}" destId="{1EB041F3-A738-4262-B48F-923009894281}" srcOrd="0" destOrd="0" presId="urn:microsoft.com/office/officeart/2005/8/layout/process2"/>
    <dgm:cxn modelId="{8106F5DB-828D-479C-A8DE-F75AC28C7617}" srcId="{6958A0F8-53C6-43A6-9571-238AD869B557}" destId="{67FBD2CF-050E-4AF4-B3F7-D6D9292ECE25}" srcOrd="2" destOrd="0" parTransId="{67F95317-AA14-4F1F-8B34-58A3555FEE11}" sibTransId="{DA8EDD8B-6267-43FB-8EA6-702F46B82467}"/>
    <dgm:cxn modelId="{B655DDDD-F0FF-40A0-9CFC-5CBCB9CD5BAF}" type="presOf" srcId="{074BEB3B-6FDB-49F9-BCD0-CF0950FE2FD3}" destId="{AC18A32E-8B31-4FE8-BD10-2FBC7C3623DA}" srcOrd="0" destOrd="0" presId="urn:microsoft.com/office/officeart/2005/8/layout/process2"/>
    <dgm:cxn modelId="{30A269EA-3E8F-4125-9F61-B9EBC436B415}" type="presOf" srcId="{AD4B776A-40A9-45A9-B403-C5F9904FC9BE}" destId="{43C64B5E-E610-43C9-A14D-93D31EDC78B7}" srcOrd="0" destOrd="0" presId="urn:microsoft.com/office/officeart/2005/8/layout/process2"/>
    <dgm:cxn modelId="{912C68EE-277A-49F6-888B-D10A0966DF27}" srcId="{6958A0F8-53C6-43A6-9571-238AD869B557}" destId="{3CA99A62-9024-404B-952A-6F19DF471C70}" srcOrd="0" destOrd="0" parTransId="{2E89D8C3-DA25-49C3-AF7D-6EF589B747CD}" sibTransId="{69B9C19C-E0C2-4966-BF0F-56F7A027F228}"/>
    <dgm:cxn modelId="{E887D2F1-B084-46E3-B88C-FBD711B60BA8}" type="presOf" srcId="{CFB3348A-3B53-4BA2-B887-93D26A61C1A2}" destId="{57AA844D-DF92-463A-8BA6-96DD503C11FE}" srcOrd="0" destOrd="0" presId="urn:microsoft.com/office/officeart/2005/8/layout/process2"/>
    <dgm:cxn modelId="{3461DA2F-CB0F-42E9-86BF-21DB64DC42C2}" type="presParOf" srcId="{6E7344AF-2DDF-49EB-9B22-8AC5002DEF00}" destId="{76923F88-6914-4ADE-8F1E-E6D5BCA3095F}" srcOrd="0" destOrd="0" presId="urn:microsoft.com/office/officeart/2005/8/layout/process2"/>
    <dgm:cxn modelId="{BEC1C841-022D-4E5B-AD88-60BADC1FF744}" type="presParOf" srcId="{6E7344AF-2DDF-49EB-9B22-8AC5002DEF00}" destId="{942EFB95-4C38-448C-8EA6-4AB282E4AD74}" srcOrd="1" destOrd="0" presId="urn:microsoft.com/office/officeart/2005/8/layout/process2"/>
    <dgm:cxn modelId="{A3AA1AEB-81BA-49A9-8E93-A70B4AB7D83B}" type="presParOf" srcId="{942EFB95-4C38-448C-8EA6-4AB282E4AD74}" destId="{EC3F6C2C-074D-4884-A436-B895AA548F2A}" srcOrd="0" destOrd="0" presId="urn:microsoft.com/office/officeart/2005/8/layout/process2"/>
    <dgm:cxn modelId="{51F98129-A4EA-432D-8CBA-F98C76BD4206}" type="presParOf" srcId="{6E7344AF-2DDF-49EB-9B22-8AC5002DEF00}" destId="{AC18A32E-8B31-4FE8-BD10-2FBC7C3623DA}" srcOrd="2" destOrd="0" presId="urn:microsoft.com/office/officeart/2005/8/layout/process2"/>
    <dgm:cxn modelId="{DB2ABC3B-F8B8-4AB3-A9D5-5EB84192713C}" type="presParOf" srcId="{6E7344AF-2DDF-49EB-9B22-8AC5002DEF00}" destId="{114A1F97-E5CA-4DFA-B89D-A8A8F15AF7B5}" srcOrd="3" destOrd="0" presId="urn:microsoft.com/office/officeart/2005/8/layout/process2"/>
    <dgm:cxn modelId="{EFB8038F-09C3-4851-B135-744C618B4474}" type="presParOf" srcId="{114A1F97-E5CA-4DFA-B89D-A8A8F15AF7B5}" destId="{7E145908-552A-4FE7-A9D4-15C090CAB8C4}" srcOrd="0" destOrd="0" presId="urn:microsoft.com/office/officeart/2005/8/layout/process2"/>
    <dgm:cxn modelId="{3B33F835-F201-49BB-AE3E-583DE664D2E9}" type="presParOf" srcId="{6E7344AF-2DDF-49EB-9B22-8AC5002DEF00}" destId="{5466483E-0A6F-4A7E-998D-9640763993AA}" srcOrd="4" destOrd="0" presId="urn:microsoft.com/office/officeart/2005/8/layout/process2"/>
    <dgm:cxn modelId="{37D51021-BD6E-41A0-BF80-A6976B537B19}" type="presParOf" srcId="{6E7344AF-2DDF-49EB-9B22-8AC5002DEF00}" destId="{83E205FE-237B-4E7A-AB72-D8FD24476323}" srcOrd="5" destOrd="0" presId="urn:microsoft.com/office/officeart/2005/8/layout/process2"/>
    <dgm:cxn modelId="{0B8E9045-1A40-4541-BBBF-54AD98FBFC4C}" type="presParOf" srcId="{83E205FE-237B-4E7A-AB72-D8FD24476323}" destId="{C409B899-FEA1-4D33-9F89-2690B9ABC938}" srcOrd="0" destOrd="0" presId="urn:microsoft.com/office/officeart/2005/8/layout/process2"/>
    <dgm:cxn modelId="{7F731E65-66CB-422B-91C8-F2AD6DE44E5A}" type="presParOf" srcId="{6E7344AF-2DDF-49EB-9B22-8AC5002DEF00}" destId="{BEED4C98-2D4D-4773-B592-1B948E73C942}" srcOrd="6" destOrd="0" presId="urn:microsoft.com/office/officeart/2005/8/layout/process2"/>
    <dgm:cxn modelId="{E7CED434-A852-485A-905F-98A8645F83FD}" type="presParOf" srcId="{6E7344AF-2DDF-49EB-9B22-8AC5002DEF00}" destId="{57AA844D-DF92-463A-8BA6-96DD503C11FE}" srcOrd="7" destOrd="0" presId="urn:microsoft.com/office/officeart/2005/8/layout/process2"/>
    <dgm:cxn modelId="{BA405E85-A64A-4B88-AF66-1420555EF96E}" type="presParOf" srcId="{57AA844D-DF92-463A-8BA6-96DD503C11FE}" destId="{4BD8DEE5-3292-4997-A949-B830976C3BC0}" srcOrd="0" destOrd="0" presId="urn:microsoft.com/office/officeart/2005/8/layout/process2"/>
    <dgm:cxn modelId="{04C15A5B-5E14-4C1E-AC6A-3D04718E6814}" type="presParOf" srcId="{6E7344AF-2DDF-49EB-9B22-8AC5002DEF00}" destId="{79CA906F-38E5-4522-830A-DE6BB60194BB}" srcOrd="8" destOrd="0" presId="urn:microsoft.com/office/officeart/2005/8/layout/process2"/>
    <dgm:cxn modelId="{C1EF7AD9-653E-46F6-A759-D4FAE2760F7E}" type="presParOf" srcId="{6E7344AF-2DDF-49EB-9B22-8AC5002DEF00}" destId="{8F9D67CE-3ECB-49C5-88A5-CDEC320A2B42}" srcOrd="9" destOrd="0" presId="urn:microsoft.com/office/officeart/2005/8/layout/process2"/>
    <dgm:cxn modelId="{05B2F468-1169-4B25-B2A0-60F1433FE572}" type="presParOf" srcId="{8F9D67CE-3ECB-49C5-88A5-CDEC320A2B42}" destId="{E8C6B775-D920-47E0-8889-D8268C3C3BFC}" srcOrd="0" destOrd="0" presId="urn:microsoft.com/office/officeart/2005/8/layout/process2"/>
    <dgm:cxn modelId="{84C07B0B-0C5B-4785-BDD0-6EFB9F8D2655}" type="presParOf" srcId="{6E7344AF-2DDF-49EB-9B22-8AC5002DEF00}" destId="{3796B208-1E16-4E81-B3C3-DF3CE0EB4CEF}" srcOrd="10" destOrd="0" presId="urn:microsoft.com/office/officeart/2005/8/layout/process2"/>
    <dgm:cxn modelId="{095E55D0-5ED0-498F-A808-13DA1172119E}" type="presParOf" srcId="{6E7344AF-2DDF-49EB-9B22-8AC5002DEF00}" destId="{1EB041F3-A738-4262-B48F-923009894281}" srcOrd="11" destOrd="0" presId="urn:microsoft.com/office/officeart/2005/8/layout/process2"/>
    <dgm:cxn modelId="{3766E8A9-1F09-426A-A2CA-67814D0758E8}" type="presParOf" srcId="{1EB041F3-A738-4262-B48F-923009894281}" destId="{FFB76F10-7428-4882-BCB9-7C198B84F6B3}" srcOrd="0" destOrd="0" presId="urn:microsoft.com/office/officeart/2005/8/layout/process2"/>
    <dgm:cxn modelId="{EE8E3B65-F320-41EC-BDE0-8E4DB5AB2EA9}" type="presParOf" srcId="{6E7344AF-2DDF-49EB-9B22-8AC5002DEF00}" destId="{43C64B5E-E610-43C9-A14D-93D31EDC78B7}" srcOrd="12" destOrd="0" presId="urn:microsoft.com/office/officeart/2005/8/layout/process2"/>
    <dgm:cxn modelId="{DCCA660C-D0D3-44FF-8A20-B4FA31290717}" type="presParOf" srcId="{6E7344AF-2DDF-49EB-9B22-8AC5002DEF00}" destId="{3DB43F70-0E73-4746-92CE-AAD6BF719244}" srcOrd="13" destOrd="0" presId="urn:microsoft.com/office/officeart/2005/8/layout/process2"/>
    <dgm:cxn modelId="{1D39072F-F906-4F38-AD30-E0696EE4EC01}" type="presParOf" srcId="{3DB43F70-0E73-4746-92CE-AAD6BF719244}" destId="{B5A270C3-81B8-4182-AADA-048C16CE6E5A}" srcOrd="0" destOrd="0" presId="urn:microsoft.com/office/officeart/2005/8/layout/process2"/>
    <dgm:cxn modelId="{93EF5AED-EB79-4215-AC9A-410E55319381}" type="presParOf" srcId="{6E7344AF-2DDF-49EB-9B22-8AC5002DEF00}" destId="{C69C6C21-CCDD-4596-A10A-05D1131FA6BD}" srcOrd="1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6958A0F8-53C6-43A6-9571-238AD869B557}" type="doc">
      <dgm:prSet loTypeId="urn:microsoft.com/office/officeart/2005/8/layout/process2" loCatId="process" qsTypeId="urn:microsoft.com/office/officeart/2005/8/quickstyle/simple1" qsCatId="simple" csTypeId="urn:microsoft.com/office/officeart/2005/8/colors/accent1_2" csCatId="accent1" phldr="1"/>
      <dgm:spPr/>
    </dgm:pt>
    <dgm:pt modelId="{3CA99A62-9024-404B-952A-6F19DF471C70}">
      <dgm:prSet phldrT="[テキスト]" custT="1"/>
      <dgm:spPr>
        <a:solidFill>
          <a:srgbClr val="A6F0B8"/>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手順⑥</a:t>
          </a:r>
        </a:p>
      </dgm:t>
    </dgm:pt>
    <dgm:pt modelId="{2E89D8C3-DA25-49C3-AF7D-6EF589B747CD}" type="parTrans" cxnId="{912C68EE-277A-49F6-888B-D10A0966DF27}">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69B9C19C-E0C2-4966-BF0F-56F7A027F228}" type="sibTrans" cxnId="{912C68EE-277A-49F6-888B-D10A0966DF27}">
      <dgm:prSet custT="1"/>
      <dgm:spPr>
        <a:solidFill>
          <a:srgbClr val="A6F0B8"/>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074BEB3B-6FDB-49F9-BCD0-CF0950FE2FD3}">
      <dgm:prSet phldrT="[テキスト]" custT="1"/>
      <dgm:spPr>
        <a:solidFill>
          <a:srgbClr val="A8EEDA"/>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手順⑦</a:t>
          </a:r>
        </a:p>
      </dgm:t>
    </dgm:pt>
    <dgm:pt modelId="{9B4B067E-367E-41B0-A92D-2F10480D3D86}" type="parTrans" cxnId="{C75DAA13-F686-4964-B1D1-1328F7D7A133}">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6916A0C7-8E88-48F9-B2F6-9B90334907E8}" type="sibTrans" cxnId="{C75DAA13-F686-4964-B1D1-1328F7D7A133}">
      <dgm:prSet custT="1"/>
      <dgm:spPr>
        <a:solidFill>
          <a:srgbClr val="A8EEDA"/>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F06F0E22-648B-40A2-B09E-49082E4ADD5E}">
      <dgm:prSet phldrT="[テキスト]" custT="1"/>
      <dgm:spPr>
        <a:solidFill>
          <a:srgbClr val="92CFEE"/>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手順⑨</a:t>
          </a:r>
        </a:p>
      </dgm:t>
    </dgm:pt>
    <dgm:pt modelId="{E4F4FEBC-5DEF-4388-8574-BCFC4E698231}" type="parTrans" cxnId="{1CF3D26A-81D5-4987-9B16-9FDE9E6B7EE7}">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CFB3348A-3B53-4BA2-B887-93D26A61C1A2}" type="sibTrans" cxnId="{1CF3D26A-81D5-4987-9B16-9FDE9E6B7EE7}">
      <dgm:prSet/>
      <dgm:spPr>
        <a:solidFill>
          <a:srgbClr val="92CFEE"/>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CF8B9C51-E9B4-4295-A88A-953F42920C2C}">
      <dgm:prSet phldrT="[テキスト]" custT="1"/>
      <dgm:spPr>
        <a:solidFill>
          <a:srgbClr val="71C1E9"/>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手順⑩</a:t>
          </a:r>
        </a:p>
      </dgm:t>
    </dgm:pt>
    <dgm:pt modelId="{533ACB4C-B5AA-449F-986F-3ED3F92273D3}" type="parTrans" cxnId="{70B3E747-792F-414D-BF66-A71FB70580C3}">
      <dgm:prSet/>
      <dgm:spPr/>
      <dgm:t>
        <a:bodyPr/>
        <a:lstStyle/>
        <a:p>
          <a:endParaRPr kumimoji="1" lang="ja-JP" altLang="en-US" b="0"/>
        </a:p>
      </dgm:t>
    </dgm:pt>
    <dgm:pt modelId="{0C90CE7C-17D9-4A1D-868D-CFDD7A4E65F2}" type="sibTrans" cxnId="{70B3E747-792F-414D-BF66-A71FB70580C3}">
      <dgm:prSet/>
      <dgm:spPr>
        <a:solidFill>
          <a:srgbClr val="71C1E9"/>
        </a:solidFill>
      </dgm:spPr>
      <dgm:t>
        <a:bodyPr/>
        <a:lstStyle/>
        <a:p>
          <a:endParaRPr kumimoji="1" lang="ja-JP" altLang="en-US" b="0"/>
        </a:p>
      </dgm:t>
    </dgm:pt>
    <dgm:pt modelId="{379E3A33-F206-4E3E-8385-38E5BE8F9F9A}">
      <dgm:prSet phldrT="[テキスト]" custT="1"/>
      <dgm:spPr>
        <a:solidFill>
          <a:srgbClr val="55B5E5"/>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手順⑪</a:t>
          </a:r>
        </a:p>
      </dgm:t>
    </dgm:pt>
    <dgm:pt modelId="{15A22FB3-4AA4-4D66-BCDB-9F8458AE6672}" type="parTrans" cxnId="{563EAD72-7EAE-497D-8836-43884E6BD233}">
      <dgm:prSet/>
      <dgm:spPr/>
      <dgm:t>
        <a:bodyPr/>
        <a:lstStyle/>
        <a:p>
          <a:endParaRPr kumimoji="1" lang="ja-JP" altLang="en-US" b="0"/>
        </a:p>
      </dgm:t>
    </dgm:pt>
    <dgm:pt modelId="{FE316412-76BF-41FC-8564-674F18468BD5}" type="sibTrans" cxnId="{563EAD72-7EAE-497D-8836-43884E6BD233}">
      <dgm:prSet/>
      <dgm:spPr>
        <a:solidFill>
          <a:srgbClr val="55B5E5"/>
        </a:solidFill>
      </dgm:spPr>
      <dgm:t>
        <a:bodyPr/>
        <a:lstStyle/>
        <a:p>
          <a:endParaRPr kumimoji="1" lang="ja-JP" altLang="en-US" b="0"/>
        </a:p>
      </dgm:t>
    </dgm:pt>
    <dgm:pt modelId="{F59DE267-731A-4443-BBC4-435EC6AD9695}">
      <dgm:prSet phldrT="[テキスト]" custT="1"/>
      <dgm:spPr>
        <a:solidFill>
          <a:srgbClr val="42ADE2"/>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手順⑫</a:t>
          </a:r>
        </a:p>
      </dgm:t>
    </dgm:pt>
    <dgm:pt modelId="{45886848-4BDA-45EB-86B3-931488FD2F7D}" type="parTrans" cxnId="{CD50162F-5D37-4926-A841-7AF23441053F}">
      <dgm:prSet/>
      <dgm:spPr/>
      <dgm:t>
        <a:bodyPr/>
        <a:lstStyle/>
        <a:p>
          <a:endParaRPr kumimoji="1" lang="ja-JP" altLang="en-US" b="0"/>
        </a:p>
      </dgm:t>
    </dgm:pt>
    <dgm:pt modelId="{AF8EEFA7-F95A-4F36-87A0-52290315027B}" type="sibTrans" cxnId="{CD50162F-5D37-4926-A841-7AF23441053F}">
      <dgm:prSet/>
      <dgm:spPr>
        <a:solidFill>
          <a:srgbClr val="42ADE2"/>
        </a:solidFill>
      </dgm:spPr>
      <dgm:t>
        <a:bodyPr/>
        <a:lstStyle/>
        <a:p>
          <a:endParaRPr kumimoji="1" lang="ja-JP" altLang="en-US" b="0"/>
        </a:p>
      </dgm:t>
    </dgm:pt>
    <dgm:pt modelId="{67FBD2CF-050E-4AF4-B3F7-D6D9292ECE25}">
      <dgm:prSet phldrT="[テキスト]" custT="1"/>
      <dgm:spPr>
        <a:solidFill>
          <a:srgbClr val="94E8EC"/>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手順⑧</a:t>
          </a:r>
        </a:p>
      </dgm:t>
    </dgm:pt>
    <dgm:pt modelId="{67F95317-AA14-4F1F-8B34-58A3555FEE11}" type="parTrans" cxnId="{8106F5DB-828D-479C-A8DE-F75AC28C7617}">
      <dgm:prSet/>
      <dgm:spPr/>
      <dgm:t>
        <a:bodyPr/>
        <a:lstStyle/>
        <a:p>
          <a:endParaRPr kumimoji="1" lang="ja-JP" altLang="en-US" b="0"/>
        </a:p>
      </dgm:t>
    </dgm:pt>
    <dgm:pt modelId="{DA8EDD8B-6267-43FB-8EA6-702F46B82467}" type="sibTrans" cxnId="{8106F5DB-828D-479C-A8DE-F75AC28C7617}">
      <dgm:prSet/>
      <dgm:spPr>
        <a:solidFill>
          <a:srgbClr val="94E8EC"/>
        </a:solidFill>
      </dgm:spPr>
      <dgm:t>
        <a:bodyPr/>
        <a:lstStyle/>
        <a:p>
          <a:endParaRPr kumimoji="1" lang="ja-JP" altLang="en-US" b="0"/>
        </a:p>
      </dgm:t>
    </dgm:pt>
    <dgm:pt modelId="{987A62E4-F20F-460D-82A4-1FFC52C55BD7}">
      <dgm:prSet phldrT="[テキスト]" custT="1"/>
      <dgm:spPr>
        <a:solidFill>
          <a:srgbClr val="A6F0B8"/>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手順⑤</a:t>
          </a:r>
        </a:p>
      </dgm:t>
    </dgm:pt>
    <dgm:pt modelId="{842872AB-4E4C-459A-86C1-52255B4DC1D2}" type="parTrans" cxnId="{6C5FF515-1CB8-4911-928F-53DEB4E23F22}">
      <dgm:prSet/>
      <dgm:spPr/>
      <dgm:t>
        <a:bodyPr/>
        <a:lstStyle/>
        <a:p>
          <a:endParaRPr kumimoji="1" lang="ja-JP" altLang="en-US"/>
        </a:p>
      </dgm:t>
    </dgm:pt>
    <dgm:pt modelId="{E79A44DF-A83C-40BB-A387-69808B16F6F4}" type="sibTrans" cxnId="{6C5FF515-1CB8-4911-928F-53DEB4E23F22}">
      <dgm:prSet/>
      <dgm:spPr/>
      <dgm:t>
        <a:bodyPr/>
        <a:lstStyle/>
        <a:p>
          <a:endParaRPr kumimoji="1" lang="ja-JP" altLang="en-US"/>
        </a:p>
      </dgm:t>
    </dgm:pt>
    <dgm:pt modelId="{6E7344AF-2DDF-49EB-9B22-8AC5002DEF00}" type="pres">
      <dgm:prSet presAssocID="{6958A0F8-53C6-43A6-9571-238AD869B557}" presName="linearFlow" presStyleCnt="0">
        <dgm:presLayoutVars>
          <dgm:resizeHandles val="exact"/>
        </dgm:presLayoutVars>
      </dgm:prSet>
      <dgm:spPr/>
    </dgm:pt>
    <dgm:pt modelId="{1C5B2F99-8A40-4543-95CB-AFB36946C9EC}" type="pres">
      <dgm:prSet presAssocID="{987A62E4-F20F-460D-82A4-1FFC52C55BD7}" presName="node" presStyleLbl="node1" presStyleIdx="0" presStyleCnt="8" custScaleX="122322">
        <dgm:presLayoutVars>
          <dgm:bulletEnabled val="1"/>
        </dgm:presLayoutVars>
      </dgm:prSet>
      <dgm:spPr/>
    </dgm:pt>
    <dgm:pt modelId="{962505BF-82B6-4188-85E2-7CCDDE232CB7}" type="pres">
      <dgm:prSet presAssocID="{E79A44DF-A83C-40BB-A387-69808B16F6F4}" presName="sibTrans" presStyleLbl="sibTrans2D1" presStyleIdx="0" presStyleCnt="7"/>
      <dgm:spPr/>
    </dgm:pt>
    <dgm:pt modelId="{546E47A9-AFED-4F0C-B53B-C200C03824AF}" type="pres">
      <dgm:prSet presAssocID="{E79A44DF-A83C-40BB-A387-69808B16F6F4}" presName="connectorText" presStyleLbl="sibTrans2D1" presStyleIdx="0" presStyleCnt="7"/>
      <dgm:spPr/>
    </dgm:pt>
    <dgm:pt modelId="{76923F88-6914-4ADE-8F1E-E6D5BCA3095F}" type="pres">
      <dgm:prSet presAssocID="{3CA99A62-9024-404B-952A-6F19DF471C70}" presName="node" presStyleLbl="node1" presStyleIdx="1" presStyleCnt="8" custScaleX="122322">
        <dgm:presLayoutVars>
          <dgm:bulletEnabled val="1"/>
        </dgm:presLayoutVars>
      </dgm:prSet>
      <dgm:spPr/>
    </dgm:pt>
    <dgm:pt modelId="{942EFB95-4C38-448C-8EA6-4AB282E4AD74}" type="pres">
      <dgm:prSet presAssocID="{69B9C19C-E0C2-4966-BF0F-56F7A027F228}" presName="sibTrans" presStyleLbl="sibTrans2D1" presStyleIdx="1" presStyleCnt="7"/>
      <dgm:spPr/>
    </dgm:pt>
    <dgm:pt modelId="{EC3F6C2C-074D-4884-A436-B895AA548F2A}" type="pres">
      <dgm:prSet presAssocID="{69B9C19C-E0C2-4966-BF0F-56F7A027F228}" presName="connectorText" presStyleLbl="sibTrans2D1" presStyleIdx="1" presStyleCnt="7"/>
      <dgm:spPr/>
    </dgm:pt>
    <dgm:pt modelId="{AC18A32E-8B31-4FE8-BD10-2FBC7C3623DA}" type="pres">
      <dgm:prSet presAssocID="{074BEB3B-6FDB-49F9-BCD0-CF0950FE2FD3}" presName="node" presStyleLbl="node1" presStyleIdx="2" presStyleCnt="8" custScaleX="122322">
        <dgm:presLayoutVars>
          <dgm:bulletEnabled val="1"/>
        </dgm:presLayoutVars>
      </dgm:prSet>
      <dgm:spPr/>
    </dgm:pt>
    <dgm:pt modelId="{114A1F97-E5CA-4DFA-B89D-A8A8F15AF7B5}" type="pres">
      <dgm:prSet presAssocID="{6916A0C7-8E88-48F9-B2F6-9B90334907E8}" presName="sibTrans" presStyleLbl="sibTrans2D1" presStyleIdx="2" presStyleCnt="7"/>
      <dgm:spPr/>
    </dgm:pt>
    <dgm:pt modelId="{7E145908-552A-4FE7-A9D4-15C090CAB8C4}" type="pres">
      <dgm:prSet presAssocID="{6916A0C7-8E88-48F9-B2F6-9B90334907E8}" presName="connectorText" presStyleLbl="sibTrans2D1" presStyleIdx="2" presStyleCnt="7"/>
      <dgm:spPr/>
    </dgm:pt>
    <dgm:pt modelId="{5466483E-0A6F-4A7E-998D-9640763993AA}" type="pres">
      <dgm:prSet presAssocID="{67FBD2CF-050E-4AF4-B3F7-D6D9292ECE25}" presName="node" presStyleLbl="node1" presStyleIdx="3" presStyleCnt="8" custScaleX="122322">
        <dgm:presLayoutVars>
          <dgm:bulletEnabled val="1"/>
        </dgm:presLayoutVars>
      </dgm:prSet>
      <dgm:spPr/>
    </dgm:pt>
    <dgm:pt modelId="{83E205FE-237B-4E7A-AB72-D8FD24476323}" type="pres">
      <dgm:prSet presAssocID="{DA8EDD8B-6267-43FB-8EA6-702F46B82467}" presName="sibTrans" presStyleLbl="sibTrans2D1" presStyleIdx="3" presStyleCnt="7"/>
      <dgm:spPr/>
    </dgm:pt>
    <dgm:pt modelId="{C409B899-FEA1-4D33-9F89-2690B9ABC938}" type="pres">
      <dgm:prSet presAssocID="{DA8EDD8B-6267-43FB-8EA6-702F46B82467}" presName="connectorText" presStyleLbl="sibTrans2D1" presStyleIdx="3" presStyleCnt="7"/>
      <dgm:spPr/>
    </dgm:pt>
    <dgm:pt modelId="{BEED4C98-2D4D-4773-B592-1B948E73C942}" type="pres">
      <dgm:prSet presAssocID="{F06F0E22-648B-40A2-B09E-49082E4ADD5E}" presName="node" presStyleLbl="node1" presStyleIdx="4" presStyleCnt="8" custScaleX="122322">
        <dgm:presLayoutVars>
          <dgm:bulletEnabled val="1"/>
        </dgm:presLayoutVars>
      </dgm:prSet>
      <dgm:spPr/>
    </dgm:pt>
    <dgm:pt modelId="{57AA844D-DF92-463A-8BA6-96DD503C11FE}" type="pres">
      <dgm:prSet presAssocID="{CFB3348A-3B53-4BA2-B887-93D26A61C1A2}" presName="sibTrans" presStyleLbl="sibTrans2D1" presStyleIdx="4" presStyleCnt="7"/>
      <dgm:spPr/>
    </dgm:pt>
    <dgm:pt modelId="{4BD8DEE5-3292-4997-A949-B830976C3BC0}" type="pres">
      <dgm:prSet presAssocID="{CFB3348A-3B53-4BA2-B887-93D26A61C1A2}" presName="connectorText" presStyleLbl="sibTrans2D1" presStyleIdx="4" presStyleCnt="7"/>
      <dgm:spPr/>
    </dgm:pt>
    <dgm:pt modelId="{79CA906F-38E5-4522-830A-DE6BB60194BB}" type="pres">
      <dgm:prSet presAssocID="{CF8B9C51-E9B4-4295-A88A-953F42920C2C}" presName="node" presStyleLbl="node1" presStyleIdx="5" presStyleCnt="8" custScaleX="122322">
        <dgm:presLayoutVars>
          <dgm:bulletEnabled val="1"/>
        </dgm:presLayoutVars>
      </dgm:prSet>
      <dgm:spPr/>
    </dgm:pt>
    <dgm:pt modelId="{8F9D67CE-3ECB-49C5-88A5-CDEC320A2B42}" type="pres">
      <dgm:prSet presAssocID="{0C90CE7C-17D9-4A1D-868D-CFDD7A4E65F2}" presName="sibTrans" presStyleLbl="sibTrans2D1" presStyleIdx="5" presStyleCnt="7"/>
      <dgm:spPr/>
    </dgm:pt>
    <dgm:pt modelId="{E8C6B775-D920-47E0-8889-D8268C3C3BFC}" type="pres">
      <dgm:prSet presAssocID="{0C90CE7C-17D9-4A1D-868D-CFDD7A4E65F2}" presName="connectorText" presStyleLbl="sibTrans2D1" presStyleIdx="5" presStyleCnt="7"/>
      <dgm:spPr/>
    </dgm:pt>
    <dgm:pt modelId="{3796B208-1E16-4E81-B3C3-DF3CE0EB4CEF}" type="pres">
      <dgm:prSet presAssocID="{379E3A33-F206-4E3E-8385-38E5BE8F9F9A}" presName="node" presStyleLbl="node1" presStyleIdx="6" presStyleCnt="8" custScaleX="122322">
        <dgm:presLayoutVars>
          <dgm:bulletEnabled val="1"/>
        </dgm:presLayoutVars>
      </dgm:prSet>
      <dgm:spPr/>
    </dgm:pt>
    <dgm:pt modelId="{1EB041F3-A738-4262-B48F-923009894281}" type="pres">
      <dgm:prSet presAssocID="{FE316412-76BF-41FC-8564-674F18468BD5}" presName="sibTrans" presStyleLbl="sibTrans2D1" presStyleIdx="6" presStyleCnt="7"/>
      <dgm:spPr/>
    </dgm:pt>
    <dgm:pt modelId="{FFB76F10-7428-4882-BCB9-7C198B84F6B3}" type="pres">
      <dgm:prSet presAssocID="{FE316412-76BF-41FC-8564-674F18468BD5}" presName="connectorText" presStyleLbl="sibTrans2D1" presStyleIdx="6" presStyleCnt="7"/>
      <dgm:spPr/>
    </dgm:pt>
    <dgm:pt modelId="{C69C6C21-CCDD-4596-A10A-05D1131FA6BD}" type="pres">
      <dgm:prSet presAssocID="{F59DE267-731A-4443-BBC4-435EC6AD9695}" presName="node" presStyleLbl="node1" presStyleIdx="7" presStyleCnt="8" custScaleX="122322">
        <dgm:presLayoutVars>
          <dgm:bulletEnabled val="1"/>
        </dgm:presLayoutVars>
      </dgm:prSet>
      <dgm:spPr/>
    </dgm:pt>
  </dgm:ptLst>
  <dgm:cxnLst>
    <dgm:cxn modelId="{755CB101-FF13-491A-8284-BA6B4AF7CBAC}" type="presOf" srcId="{3CA99A62-9024-404B-952A-6F19DF471C70}" destId="{76923F88-6914-4ADE-8F1E-E6D5BCA3095F}" srcOrd="0" destOrd="0" presId="urn:microsoft.com/office/officeart/2005/8/layout/process2"/>
    <dgm:cxn modelId="{E7390904-BB9E-4EBC-9C90-A81CE367AE6C}" type="presOf" srcId="{69B9C19C-E0C2-4966-BF0F-56F7A027F228}" destId="{942EFB95-4C38-448C-8EA6-4AB282E4AD74}" srcOrd="0" destOrd="0" presId="urn:microsoft.com/office/officeart/2005/8/layout/process2"/>
    <dgm:cxn modelId="{C75DAA13-F686-4964-B1D1-1328F7D7A133}" srcId="{6958A0F8-53C6-43A6-9571-238AD869B557}" destId="{074BEB3B-6FDB-49F9-BCD0-CF0950FE2FD3}" srcOrd="2" destOrd="0" parTransId="{9B4B067E-367E-41B0-A92D-2F10480D3D86}" sibTransId="{6916A0C7-8E88-48F9-B2F6-9B90334907E8}"/>
    <dgm:cxn modelId="{6C5FF515-1CB8-4911-928F-53DEB4E23F22}" srcId="{6958A0F8-53C6-43A6-9571-238AD869B557}" destId="{987A62E4-F20F-460D-82A4-1FFC52C55BD7}" srcOrd="0" destOrd="0" parTransId="{842872AB-4E4C-459A-86C1-52255B4DC1D2}" sibTransId="{E79A44DF-A83C-40BB-A387-69808B16F6F4}"/>
    <dgm:cxn modelId="{0AAD661D-2FE2-4A4B-B809-3651E9135F75}" type="presOf" srcId="{DA8EDD8B-6267-43FB-8EA6-702F46B82467}" destId="{C409B899-FEA1-4D33-9F89-2690B9ABC938}" srcOrd="1" destOrd="0" presId="urn:microsoft.com/office/officeart/2005/8/layout/process2"/>
    <dgm:cxn modelId="{4B169F20-D812-4CAC-8BBA-2733FA255457}" type="presOf" srcId="{0C90CE7C-17D9-4A1D-868D-CFDD7A4E65F2}" destId="{E8C6B775-D920-47E0-8889-D8268C3C3BFC}" srcOrd="1" destOrd="0" presId="urn:microsoft.com/office/officeart/2005/8/layout/process2"/>
    <dgm:cxn modelId="{FA6E0221-C54C-4EE0-91C6-952810809588}" type="presOf" srcId="{E79A44DF-A83C-40BB-A387-69808B16F6F4}" destId="{546E47A9-AFED-4F0C-B53B-C200C03824AF}" srcOrd="1" destOrd="0" presId="urn:microsoft.com/office/officeart/2005/8/layout/process2"/>
    <dgm:cxn modelId="{5BB76125-DE35-4667-8CB4-00F7FE2B1BBE}" type="presOf" srcId="{F59DE267-731A-4443-BBC4-435EC6AD9695}" destId="{C69C6C21-CCDD-4596-A10A-05D1131FA6BD}" srcOrd="0" destOrd="0" presId="urn:microsoft.com/office/officeart/2005/8/layout/process2"/>
    <dgm:cxn modelId="{FEB9D02D-CCD2-4435-90A7-B599EBDE2004}" type="presOf" srcId="{CFB3348A-3B53-4BA2-B887-93D26A61C1A2}" destId="{57AA844D-DF92-463A-8BA6-96DD503C11FE}" srcOrd="0" destOrd="0" presId="urn:microsoft.com/office/officeart/2005/8/layout/process2"/>
    <dgm:cxn modelId="{CD50162F-5D37-4926-A841-7AF23441053F}" srcId="{6958A0F8-53C6-43A6-9571-238AD869B557}" destId="{F59DE267-731A-4443-BBC4-435EC6AD9695}" srcOrd="7" destOrd="0" parTransId="{45886848-4BDA-45EB-86B3-931488FD2F7D}" sibTransId="{AF8EEFA7-F95A-4F36-87A0-52290315027B}"/>
    <dgm:cxn modelId="{837F5B3D-0FC3-464F-BC3E-F790EA7F5988}" type="presOf" srcId="{987A62E4-F20F-460D-82A4-1FFC52C55BD7}" destId="{1C5B2F99-8A40-4543-95CB-AFB36946C9EC}" srcOrd="0" destOrd="0" presId="urn:microsoft.com/office/officeart/2005/8/layout/process2"/>
    <dgm:cxn modelId="{900EC55B-11AF-4022-BD4E-0BAC0950D80E}" type="presOf" srcId="{0C90CE7C-17D9-4A1D-868D-CFDD7A4E65F2}" destId="{8F9D67CE-3ECB-49C5-88A5-CDEC320A2B42}" srcOrd="0" destOrd="0" presId="urn:microsoft.com/office/officeart/2005/8/layout/process2"/>
    <dgm:cxn modelId="{DC925160-7A52-4F9A-997F-35DC42D1DF01}" type="presOf" srcId="{6916A0C7-8E88-48F9-B2F6-9B90334907E8}" destId="{7E145908-552A-4FE7-A9D4-15C090CAB8C4}" srcOrd="1" destOrd="0" presId="urn:microsoft.com/office/officeart/2005/8/layout/process2"/>
    <dgm:cxn modelId="{AA1CAD42-EBEB-4F70-97DE-B5A85E07E436}" type="presOf" srcId="{DA8EDD8B-6267-43FB-8EA6-702F46B82467}" destId="{83E205FE-237B-4E7A-AB72-D8FD24476323}" srcOrd="0" destOrd="0" presId="urn:microsoft.com/office/officeart/2005/8/layout/process2"/>
    <dgm:cxn modelId="{95C80244-68F2-462F-A0D4-E2D522C8F41E}" type="presOf" srcId="{67FBD2CF-050E-4AF4-B3F7-D6D9292ECE25}" destId="{5466483E-0A6F-4A7E-998D-9640763993AA}" srcOrd="0" destOrd="0" presId="urn:microsoft.com/office/officeart/2005/8/layout/process2"/>
    <dgm:cxn modelId="{77979A66-D386-4C63-876C-5D5504ACF3C8}" type="presOf" srcId="{6916A0C7-8E88-48F9-B2F6-9B90334907E8}" destId="{114A1F97-E5CA-4DFA-B89D-A8A8F15AF7B5}" srcOrd="0" destOrd="0" presId="urn:microsoft.com/office/officeart/2005/8/layout/process2"/>
    <dgm:cxn modelId="{70B3E747-792F-414D-BF66-A71FB70580C3}" srcId="{6958A0F8-53C6-43A6-9571-238AD869B557}" destId="{CF8B9C51-E9B4-4295-A88A-953F42920C2C}" srcOrd="5" destOrd="0" parTransId="{533ACB4C-B5AA-449F-986F-3ED3F92273D3}" sibTransId="{0C90CE7C-17D9-4A1D-868D-CFDD7A4E65F2}"/>
    <dgm:cxn modelId="{1CF3D26A-81D5-4987-9B16-9FDE9E6B7EE7}" srcId="{6958A0F8-53C6-43A6-9571-238AD869B557}" destId="{F06F0E22-648B-40A2-B09E-49082E4ADD5E}" srcOrd="4" destOrd="0" parTransId="{E4F4FEBC-5DEF-4388-8574-BCFC4E698231}" sibTransId="{CFB3348A-3B53-4BA2-B887-93D26A61C1A2}"/>
    <dgm:cxn modelId="{AB7F3E6F-7FAF-4C14-B70B-1388360FE3AE}" type="presOf" srcId="{CFB3348A-3B53-4BA2-B887-93D26A61C1A2}" destId="{4BD8DEE5-3292-4997-A949-B830976C3BC0}" srcOrd="1" destOrd="0" presId="urn:microsoft.com/office/officeart/2005/8/layout/process2"/>
    <dgm:cxn modelId="{91E05270-F494-4AFE-8AEE-AD4384946835}" type="presOf" srcId="{F06F0E22-648B-40A2-B09E-49082E4ADD5E}" destId="{BEED4C98-2D4D-4773-B592-1B948E73C942}" srcOrd="0" destOrd="0" presId="urn:microsoft.com/office/officeart/2005/8/layout/process2"/>
    <dgm:cxn modelId="{C7DC7670-36FB-475E-8FBB-C2A6E3A8CB5F}" type="presOf" srcId="{074BEB3B-6FDB-49F9-BCD0-CF0950FE2FD3}" destId="{AC18A32E-8B31-4FE8-BD10-2FBC7C3623DA}" srcOrd="0" destOrd="0" presId="urn:microsoft.com/office/officeart/2005/8/layout/process2"/>
    <dgm:cxn modelId="{563EAD72-7EAE-497D-8836-43884E6BD233}" srcId="{6958A0F8-53C6-43A6-9571-238AD869B557}" destId="{379E3A33-F206-4E3E-8385-38E5BE8F9F9A}" srcOrd="6" destOrd="0" parTransId="{15A22FB3-4AA4-4D66-BCDB-9F8458AE6672}" sibTransId="{FE316412-76BF-41FC-8564-674F18468BD5}"/>
    <dgm:cxn modelId="{FEA7D358-CBBD-41B4-A73D-894396FD1C2C}" type="presOf" srcId="{379E3A33-F206-4E3E-8385-38E5BE8F9F9A}" destId="{3796B208-1E16-4E81-B3C3-DF3CE0EB4CEF}" srcOrd="0" destOrd="0" presId="urn:microsoft.com/office/officeart/2005/8/layout/process2"/>
    <dgm:cxn modelId="{073F93A9-25A0-4A1B-8136-414EDC56E598}" type="presOf" srcId="{CF8B9C51-E9B4-4295-A88A-953F42920C2C}" destId="{79CA906F-38E5-4522-830A-DE6BB60194BB}" srcOrd="0" destOrd="0" presId="urn:microsoft.com/office/officeart/2005/8/layout/process2"/>
    <dgm:cxn modelId="{DBA0BBB3-2567-4ED6-A25E-3AC580A4CCA8}" type="presOf" srcId="{FE316412-76BF-41FC-8564-674F18468BD5}" destId="{1EB041F3-A738-4262-B48F-923009894281}" srcOrd="0" destOrd="0" presId="urn:microsoft.com/office/officeart/2005/8/layout/process2"/>
    <dgm:cxn modelId="{A7A114D7-1154-46E3-9245-A6F594DAB7C4}" type="presOf" srcId="{69B9C19C-E0C2-4966-BF0F-56F7A027F228}" destId="{EC3F6C2C-074D-4884-A436-B895AA548F2A}" srcOrd="1" destOrd="0" presId="urn:microsoft.com/office/officeart/2005/8/layout/process2"/>
    <dgm:cxn modelId="{8106F5DB-828D-479C-A8DE-F75AC28C7617}" srcId="{6958A0F8-53C6-43A6-9571-238AD869B557}" destId="{67FBD2CF-050E-4AF4-B3F7-D6D9292ECE25}" srcOrd="3" destOrd="0" parTransId="{67F95317-AA14-4F1F-8B34-58A3555FEE11}" sibTransId="{DA8EDD8B-6267-43FB-8EA6-702F46B82467}"/>
    <dgm:cxn modelId="{912C68EE-277A-49F6-888B-D10A0966DF27}" srcId="{6958A0F8-53C6-43A6-9571-238AD869B557}" destId="{3CA99A62-9024-404B-952A-6F19DF471C70}" srcOrd="1" destOrd="0" parTransId="{2E89D8C3-DA25-49C3-AF7D-6EF589B747CD}" sibTransId="{69B9C19C-E0C2-4966-BF0F-56F7A027F228}"/>
    <dgm:cxn modelId="{A62BABF6-C165-4AE4-919C-ACC84B015C6E}" type="presOf" srcId="{6958A0F8-53C6-43A6-9571-238AD869B557}" destId="{6E7344AF-2DDF-49EB-9B22-8AC5002DEF00}" srcOrd="0" destOrd="0" presId="urn:microsoft.com/office/officeart/2005/8/layout/process2"/>
    <dgm:cxn modelId="{7831C5FA-779C-4696-8B3C-BD022CC1B015}" type="presOf" srcId="{FE316412-76BF-41FC-8564-674F18468BD5}" destId="{FFB76F10-7428-4882-BCB9-7C198B84F6B3}" srcOrd="1" destOrd="0" presId="urn:microsoft.com/office/officeart/2005/8/layout/process2"/>
    <dgm:cxn modelId="{7B48F9FA-0958-4C3F-A839-A293539B822B}" type="presOf" srcId="{E79A44DF-A83C-40BB-A387-69808B16F6F4}" destId="{962505BF-82B6-4188-85E2-7CCDDE232CB7}" srcOrd="0" destOrd="0" presId="urn:microsoft.com/office/officeart/2005/8/layout/process2"/>
    <dgm:cxn modelId="{11EE4621-0A3C-44E8-8AB3-1E92E8EA6264}" type="presParOf" srcId="{6E7344AF-2DDF-49EB-9B22-8AC5002DEF00}" destId="{1C5B2F99-8A40-4543-95CB-AFB36946C9EC}" srcOrd="0" destOrd="0" presId="urn:microsoft.com/office/officeart/2005/8/layout/process2"/>
    <dgm:cxn modelId="{AFE7B1CE-DD3B-4814-AC38-A4C33C7F77DF}" type="presParOf" srcId="{6E7344AF-2DDF-49EB-9B22-8AC5002DEF00}" destId="{962505BF-82B6-4188-85E2-7CCDDE232CB7}" srcOrd="1" destOrd="0" presId="urn:microsoft.com/office/officeart/2005/8/layout/process2"/>
    <dgm:cxn modelId="{36EE279C-9BAF-455B-B172-ACAD160EF829}" type="presParOf" srcId="{962505BF-82B6-4188-85E2-7CCDDE232CB7}" destId="{546E47A9-AFED-4F0C-B53B-C200C03824AF}" srcOrd="0" destOrd="0" presId="urn:microsoft.com/office/officeart/2005/8/layout/process2"/>
    <dgm:cxn modelId="{5C129A39-7BB7-466D-8503-4986E55606FF}" type="presParOf" srcId="{6E7344AF-2DDF-49EB-9B22-8AC5002DEF00}" destId="{76923F88-6914-4ADE-8F1E-E6D5BCA3095F}" srcOrd="2" destOrd="0" presId="urn:microsoft.com/office/officeart/2005/8/layout/process2"/>
    <dgm:cxn modelId="{3C3A56A2-0C04-4CFE-A77C-CB7890B53C75}" type="presParOf" srcId="{6E7344AF-2DDF-49EB-9B22-8AC5002DEF00}" destId="{942EFB95-4C38-448C-8EA6-4AB282E4AD74}" srcOrd="3" destOrd="0" presId="urn:microsoft.com/office/officeart/2005/8/layout/process2"/>
    <dgm:cxn modelId="{8109EBCF-9D3D-491A-B232-7FCCCE20B4BF}" type="presParOf" srcId="{942EFB95-4C38-448C-8EA6-4AB282E4AD74}" destId="{EC3F6C2C-074D-4884-A436-B895AA548F2A}" srcOrd="0" destOrd="0" presId="urn:microsoft.com/office/officeart/2005/8/layout/process2"/>
    <dgm:cxn modelId="{8991A13D-79C1-4913-A7F8-7D9DE01A8E4F}" type="presParOf" srcId="{6E7344AF-2DDF-49EB-9B22-8AC5002DEF00}" destId="{AC18A32E-8B31-4FE8-BD10-2FBC7C3623DA}" srcOrd="4" destOrd="0" presId="urn:microsoft.com/office/officeart/2005/8/layout/process2"/>
    <dgm:cxn modelId="{C3A8874F-96F2-408F-BD16-5787F67FAE24}" type="presParOf" srcId="{6E7344AF-2DDF-49EB-9B22-8AC5002DEF00}" destId="{114A1F97-E5CA-4DFA-B89D-A8A8F15AF7B5}" srcOrd="5" destOrd="0" presId="urn:microsoft.com/office/officeart/2005/8/layout/process2"/>
    <dgm:cxn modelId="{A708E521-A7A6-4334-85A7-C3C82DDB8591}" type="presParOf" srcId="{114A1F97-E5CA-4DFA-B89D-A8A8F15AF7B5}" destId="{7E145908-552A-4FE7-A9D4-15C090CAB8C4}" srcOrd="0" destOrd="0" presId="urn:microsoft.com/office/officeart/2005/8/layout/process2"/>
    <dgm:cxn modelId="{937EE4A4-74F8-4BB9-ADF8-C38D7F55F98C}" type="presParOf" srcId="{6E7344AF-2DDF-49EB-9B22-8AC5002DEF00}" destId="{5466483E-0A6F-4A7E-998D-9640763993AA}" srcOrd="6" destOrd="0" presId="urn:microsoft.com/office/officeart/2005/8/layout/process2"/>
    <dgm:cxn modelId="{DE0C6B46-62CF-4B68-BC2C-F2EA5A0662B2}" type="presParOf" srcId="{6E7344AF-2DDF-49EB-9B22-8AC5002DEF00}" destId="{83E205FE-237B-4E7A-AB72-D8FD24476323}" srcOrd="7" destOrd="0" presId="urn:microsoft.com/office/officeart/2005/8/layout/process2"/>
    <dgm:cxn modelId="{43CF4219-6CF2-420E-8F5B-9A6F1746C921}" type="presParOf" srcId="{83E205FE-237B-4E7A-AB72-D8FD24476323}" destId="{C409B899-FEA1-4D33-9F89-2690B9ABC938}" srcOrd="0" destOrd="0" presId="urn:microsoft.com/office/officeart/2005/8/layout/process2"/>
    <dgm:cxn modelId="{8519450E-046B-4C6A-BC4D-93DE180B0803}" type="presParOf" srcId="{6E7344AF-2DDF-49EB-9B22-8AC5002DEF00}" destId="{BEED4C98-2D4D-4773-B592-1B948E73C942}" srcOrd="8" destOrd="0" presId="urn:microsoft.com/office/officeart/2005/8/layout/process2"/>
    <dgm:cxn modelId="{FCA6BC98-7117-4F15-81E7-60DC9C90DF1A}" type="presParOf" srcId="{6E7344AF-2DDF-49EB-9B22-8AC5002DEF00}" destId="{57AA844D-DF92-463A-8BA6-96DD503C11FE}" srcOrd="9" destOrd="0" presId="urn:microsoft.com/office/officeart/2005/8/layout/process2"/>
    <dgm:cxn modelId="{5BD1D0E9-DD2B-4DA9-86A6-4BBD2025A8FD}" type="presParOf" srcId="{57AA844D-DF92-463A-8BA6-96DD503C11FE}" destId="{4BD8DEE5-3292-4997-A949-B830976C3BC0}" srcOrd="0" destOrd="0" presId="urn:microsoft.com/office/officeart/2005/8/layout/process2"/>
    <dgm:cxn modelId="{ED3E637E-3745-4C2E-8B52-263BAD9929EF}" type="presParOf" srcId="{6E7344AF-2DDF-49EB-9B22-8AC5002DEF00}" destId="{79CA906F-38E5-4522-830A-DE6BB60194BB}" srcOrd="10" destOrd="0" presId="urn:microsoft.com/office/officeart/2005/8/layout/process2"/>
    <dgm:cxn modelId="{A6087112-F686-4B5F-AFB0-2E5875E0B18F}" type="presParOf" srcId="{6E7344AF-2DDF-49EB-9B22-8AC5002DEF00}" destId="{8F9D67CE-3ECB-49C5-88A5-CDEC320A2B42}" srcOrd="11" destOrd="0" presId="urn:microsoft.com/office/officeart/2005/8/layout/process2"/>
    <dgm:cxn modelId="{FBA2CC3A-30EC-4FAB-9940-33C62CC6258A}" type="presParOf" srcId="{8F9D67CE-3ECB-49C5-88A5-CDEC320A2B42}" destId="{E8C6B775-D920-47E0-8889-D8268C3C3BFC}" srcOrd="0" destOrd="0" presId="urn:microsoft.com/office/officeart/2005/8/layout/process2"/>
    <dgm:cxn modelId="{6D80AD10-C321-4CF1-A153-21BCD09F029A}" type="presParOf" srcId="{6E7344AF-2DDF-49EB-9B22-8AC5002DEF00}" destId="{3796B208-1E16-4E81-B3C3-DF3CE0EB4CEF}" srcOrd="12" destOrd="0" presId="urn:microsoft.com/office/officeart/2005/8/layout/process2"/>
    <dgm:cxn modelId="{84BEF0AA-B9C0-4E1F-A375-B2E1244745A5}" type="presParOf" srcId="{6E7344AF-2DDF-49EB-9B22-8AC5002DEF00}" destId="{1EB041F3-A738-4262-B48F-923009894281}" srcOrd="13" destOrd="0" presId="urn:microsoft.com/office/officeart/2005/8/layout/process2"/>
    <dgm:cxn modelId="{67C8DEA7-91A0-4814-9AF0-3A107F383C03}" type="presParOf" srcId="{1EB041F3-A738-4262-B48F-923009894281}" destId="{FFB76F10-7428-4882-BCB9-7C198B84F6B3}" srcOrd="0" destOrd="0" presId="urn:microsoft.com/office/officeart/2005/8/layout/process2"/>
    <dgm:cxn modelId="{A5AAB14B-C9EA-4297-BE42-F082AD447280}" type="presParOf" srcId="{6E7344AF-2DDF-49EB-9B22-8AC5002DEF00}" destId="{C69C6C21-CCDD-4596-A10A-05D1131FA6BD}" srcOrd="14"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6958A0F8-53C6-43A6-9571-238AD869B557}" type="doc">
      <dgm:prSet loTypeId="urn:microsoft.com/office/officeart/2005/8/layout/process2" loCatId="process" qsTypeId="urn:microsoft.com/office/officeart/2005/8/quickstyle/simple1" qsCatId="simple" csTypeId="urn:microsoft.com/office/officeart/2005/8/colors/accent1_2" csCatId="accent1" phldr="1"/>
      <dgm:spPr/>
    </dgm:pt>
    <dgm:pt modelId="{3CA99A62-9024-404B-952A-6F19DF471C70}">
      <dgm:prSet phldrT="[テキスト]" custT="1"/>
      <dgm:spPr>
        <a:solidFill>
          <a:srgbClr val="FFBA5D"/>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準備①</a:t>
          </a:r>
        </a:p>
      </dgm:t>
    </dgm:pt>
    <dgm:pt modelId="{2E89D8C3-DA25-49C3-AF7D-6EF589B747CD}" type="parTrans" cxnId="{912C68EE-277A-49F6-888B-D10A0966DF27}">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69B9C19C-E0C2-4966-BF0F-56F7A027F228}" type="sibTrans" cxnId="{912C68EE-277A-49F6-888B-D10A0966DF27}">
      <dgm:prSet custT="1"/>
      <dgm:spPr>
        <a:solidFill>
          <a:srgbClr val="FFBA5D"/>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074BEB3B-6FDB-49F9-BCD0-CF0950FE2FD3}">
      <dgm:prSet phldrT="[テキスト]" custT="1"/>
      <dgm:spPr>
        <a:solidFill>
          <a:srgbClr val="FFD297"/>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準備②</a:t>
          </a:r>
        </a:p>
      </dgm:t>
    </dgm:pt>
    <dgm:pt modelId="{9B4B067E-367E-41B0-A92D-2F10480D3D86}" type="parTrans" cxnId="{C75DAA13-F686-4964-B1D1-1328F7D7A133}">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6916A0C7-8E88-48F9-B2F6-9B90334907E8}" type="sibTrans" cxnId="{C75DAA13-F686-4964-B1D1-1328F7D7A133}">
      <dgm:prSet custT="1"/>
      <dgm:spPr>
        <a:solidFill>
          <a:srgbClr val="FFD297"/>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F06F0E22-648B-40A2-B09E-49082E4ADD5E}">
      <dgm:prSet phldrT="[テキスト]" custT="1"/>
      <dgm:spPr>
        <a:solidFill>
          <a:srgbClr val="00B050"/>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手順①</a:t>
          </a:r>
        </a:p>
      </dgm:t>
    </dgm:pt>
    <dgm:pt modelId="{E4F4FEBC-5DEF-4388-8574-BCFC4E698231}" type="parTrans" cxnId="{1CF3D26A-81D5-4987-9B16-9FDE9E6B7EE7}">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CFB3348A-3B53-4BA2-B887-93D26A61C1A2}" type="sibTrans" cxnId="{1CF3D26A-81D5-4987-9B16-9FDE9E6B7EE7}">
      <dgm:prSet/>
      <dgm:spPr>
        <a:solidFill>
          <a:srgbClr val="00B050"/>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CF8B9C51-E9B4-4295-A88A-953F42920C2C}">
      <dgm:prSet phldrT="[テキスト]" custT="1"/>
      <dgm:spPr>
        <a:solidFill>
          <a:srgbClr val="23DB4F"/>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手順②</a:t>
          </a:r>
        </a:p>
      </dgm:t>
    </dgm:pt>
    <dgm:pt modelId="{533ACB4C-B5AA-449F-986F-3ED3F92273D3}" type="parTrans" cxnId="{70B3E747-792F-414D-BF66-A71FB70580C3}">
      <dgm:prSet/>
      <dgm:spPr/>
      <dgm:t>
        <a:bodyPr/>
        <a:lstStyle/>
        <a:p>
          <a:endParaRPr kumimoji="1" lang="ja-JP" altLang="en-US" b="0"/>
        </a:p>
      </dgm:t>
    </dgm:pt>
    <dgm:pt modelId="{0C90CE7C-17D9-4A1D-868D-CFDD7A4E65F2}" type="sibTrans" cxnId="{70B3E747-792F-414D-BF66-A71FB70580C3}">
      <dgm:prSet/>
      <dgm:spPr>
        <a:solidFill>
          <a:srgbClr val="23DB4F"/>
        </a:solidFill>
      </dgm:spPr>
      <dgm:t>
        <a:bodyPr/>
        <a:lstStyle/>
        <a:p>
          <a:endParaRPr kumimoji="1" lang="ja-JP" altLang="en-US" b="0"/>
        </a:p>
      </dgm:t>
    </dgm:pt>
    <dgm:pt modelId="{379E3A33-F206-4E3E-8385-38E5BE8F9F9A}">
      <dgm:prSet phldrT="[テキスト]" custT="1"/>
      <dgm:spPr>
        <a:solidFill>
          <a:srgbClr val="72E88E"/>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手順③</a:t>
          </a:r>
          <a:r>
            <a:rPr kumimoji="1" lang="en-US" altLang="ja-JP" sz="1600" b="0" dirty="0">
              <a:solidFill>
                <a:schemeClr val="tx1"/>
              </a:solidFill>
              <a:latin typeface="メイリオ" panose="020B0604030504040204" pitchFamily="50" charset="-128"/>
              <a:ea typeface="メイリオ" panose="020B0604030504040204" pitchFamily="50" charset="-128"/>
            </a:rPr>
            <a:t>-1</a:t>
          </a:r>
          <a:endParaRPr kumimoji="1" lang="ja-JP" altLang="en-US" sz="1600" b="0" dirty="0">
            <a:solidFill>
              <a:schemeClr val="tx1"/>
            </a:solidFill>
            <a:latin typeface="メイリオ" panose="020B0604030504040204" pitchFamily="50" charset="-128"/>
            <a:ea typeface="メイリオ" panose="020B0604030504040204" pitchFamily="50" charset="-128"/>
          </a:endParaRPr>
        </a:p>
      </dgm:t>
    </dgm:pt>
    <dgm:pt modelId="{15A22FB3-4AA4-4D66-BCDB-9F8458AE6672}" type="parTrans" cxnId="{563EAD72-7EAE-497D-8836-43884E6BD233}">
      <dgm:prSet/>
      <dgm:spPr/>
      <dgm:t>
        <a:bodyPr/>
        <a:lstStyle/>
        <a:p>
          <a:endParaRPr kumimoji="1" lang="ja-JP" altLang="en-US" b="0"/>
        </a:p>
      </dgm:t>
    </dgm:pt>
    <dgm:pt modelId="{FE316412-76BF-41FC-8564-674F18468BD5}" type="sibTrans" cxnId="{563EAD72-7EAE-497D-8836-43884E6BD233}">
      <dgm:prSet/>
      <dgm:spPr>
        <a:solidFill>
          <a:srgbClr val="72E88E"/>
        </a:solidFill>
      </dgm:spPr>
      <dgm:t>
        <a:bodyPr/>
        <a:lstStyle/>
        <a:p>
          <a:endParaRPr kumimoji="1" lang="ja-JP" altLang="en-US" b="0"/>
        </a:p>
      </dgm:t>
    </dgm:pt>
    <dgm:pt modelId="{F59DE267-731A-4443-BBC4-435EC6AD9695}">
      <dgm:prSet phldrT="[テキスト]" custT="1"/>
      <dgm:spPr>
        <a:solidFill>
          <a:srgbClr val="A6F0B8"/>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手順④</a:t>
          </a:r>
        </a:p>
      </dgm:t>
    </dgm:pt>
    <dgm:pt modelId="{45886848-4BDA-45EB-86B3-931488FD2F7D}" type="parTrans" cxnId="{CD50162F-5D37-4926-A841-7AF23441053F}">
      <dgm:prSet/>
      <dgm:spPr/>
      <dgm:t>
        <a:bodyPr/>
        <a:lstStyle/>
        <a:p>
          <a:endParaRPr kumimoji="1" lang="ja-JP" altLang="en-US" b="0"/>
        </a:p>
      </dgm:t>
    </dgm:pt>
    <dgm:pt modelId="{AF8EEFA7-F95A-4F36-87A0-52290315027B}" type="sibTrans" cxnId="{CD50162F-5D37-4926-A841-7AF23441053F}">
      <dgm:prSet/>
      <dgm:spPr>
        <a:solidFill>
          <a:srgbClr val="A6F0B8"/>
        </a:solidFill>
      </dgm:spPr>
      <dgm:t>
        <a:bodyPr/>
        <a:lstStyle/>
        <a:p>
          <a:endParaRPr kumimoji="1" lang="ja-JP" altLang="en-US" b="0"/>
        </a:p>
      </dgm:t>
    </dgm:pt>
    <dgm:pt modelId="{67FBD2CF-050E-4AF4-B3F7-D6D9292ECE25}">
      <dgm:prSet phldrT="[テキスト]" custT="1"/>
      <dgm:spPr>
        <a:solidFill>
          <a:srgbClr val="FFEACD"/>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準備③</a:t>
          </a:r>
        </a:p>
      </dgm:t>
    </dgm:pt>
    <dgm:pt modelId="{67F95317-AA14-4F1F-8B34-58A3555FEE11}" type="parTrans" cxnId="{8106F5DB-828D-479C-A8DE-F75AC28C7617}">
      <dgm:prSet/>
      <dgm:spPr/>
      <dgm:t>
        <a:bodyPr/>
        <a:lstStyle/>
        <a:p>
          <a:endParaRPr kumimoji="1" lang="ja-JP" altLang="en-US" b="0"/>
        </a:p>
      </dgm:t>
    </dgm:pt>
    <dgm:pt modelId="{DA8EDD8B-6267-43FB-8EA6-702F46B82467}" type="sibTrans" cxnId="{8106F5DB-828D-479C-A8DE-F75AC28C7617}">
      <dgm:prSet/>
      <dgm:spPr>
        <a:solidFill>
          <a:srgbClr val="FFEACD"/>
        </a:solidFill>
      </dgm:spPr>
      <dgm:t>
        <a:bodyPr/>
        <a:lstStyle/>
        <a:p>
          <a:endParaRPr kumimoji="1" lang="ja-JP" altLang="en-US" b="0"/>
        </a:p>
      </dgm:t>
    </dgm:pt>
    <dgm:pt modelId="{AD4B776A-40A9-45A9-B403-C5F9904FC9BE}">
      <dgm:prSet phldrT="[テキスト]" custT="1"/>
      <dgm:spPr>
        <a:solidFill>
          <a:srgbClr val="72E88E"/>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手順③</a:t>
          </a:r>
          <a:r>
            <a:rPr kumimoji="1" lang="en-US" altLang="ja-JP" sz="1600" b="0" dirty="0">
              <a:solidFill>
                <a:schemeClr val="tx1"/>
              </a:solidFill>
              <a:latin typeface="メイリオ" panose="020B0604030504040204" pitchFamily="50" charset="-128"/>
              <a:ea typeface="メイリオ" panose="020B0604030504040204" pitchFamily="50" charset="-128"/>
            </a:rPr>
            <a:t>-2</a:t>
          </a:r>
          <a:endParaRPr kumimoji="1" lang="ja-JP" altLang="en-US" sz="1600" b="0" dirty="0">
            <a:solidFill>
              <a:schemeClr val="tx1"/>
            </a:solidFill>
            <a:latin typeface="メイリオ" panose="020B0604030504040204" pitchFamily="50" charset="-128"/>
            <a:ea typeface="メイリオ" panose="020B0604030504040204" pitchFamily="50" charset="-128"/>
          </a:endParaRPr>
        </a:p>
      </dgm:t>
    </dgm:pt>
    <dgm:pt modelId="{E7331B78-B306-4851-B22D-E2F7238EF2A3}" type="parTrans" cxnId="{F1448D19-C58D-463A-AF39-9FDB6AEF45AF}">
      <dgm:prSet/>
      <dgm:spPr/>
      <dgm:t>
        <a:bodyPr/>
        <a:lstStyle/>
        <a:p>
          <a:endParaRPr kumimoji="1" lang="ja-JP" altLang="en-US"/>
        </a:p>
      </dgm:t>
    </dgm:pt>
    <dgm:pt modelId="{0D74ECC7-C1A7-4369-92A4-B641D54E9CF1}" type="sibTrans" cxnId="{F1448D19-C58D-463A-AF39-9FDB6AEF45AF}">
      <dgm:prSet/>
      <dgm:spPr/>
      <dgm:t>
        <a:bodyPr/>
        <a:lstStyle/>
        <a:p>
          <a:endParaRPr kumimoji="1" lang="ja-JP" altLang="en-US"/>
        </a:p>
      </dgm:t>
    </dgm:pt>
    <dgm:pt modelId="{6E7344AF-2DDF-49EB-9B22-8AC5002DEF00}" type="pres">
      <dgm:prSet presAssocID="{6958A0F8-53C6-43A6-9571-238AD869B557}" presName="linearFlow" presStyleCnt="0">
        <dgm:presLayoutVars>
          <dgm:resizeHandles val="exact"/>
        </dgm:presLayoutVars>
      </dgm:prSet>
      <dgm:spPr/>
    </dgm:pt>
    <dgm:pt modelId="{76923F88-6914-4ADE-8F1E-E6D5BCA3095F}" type="pres">
      <dgm:prSet presAssocID="{3CA99A62-9024-404B-952A-6F19DF471C70}" presName="node" presStyleLbl="node1" presStyleIdx="0" presStyleCnt="8">
        <dgm:presLayoutVars>
          <dgm:bulletEnabled val="1"/>
        </dgm:presLayoutVars>
      </dgm:prSet>
      <dgm:spPr/>
    </dgm:pt>
    <dgm:pt modelId="{942EFB95-4C38-448C-8EA6-4AB282E4AD74}" type="pres">
      <dgm:prSet presAssocID="{69B9C19C-E0C2-4966-BF0F-56F7A027F228}" presName="sibTrans" presStyleLbl="sibTrans2D1" presStyleIdx="0" presStyleCnt="7"/>
      <dgm:spPr/>
    </dgm:pt>
    <dgm:pt modelId="{EC3F6C2C-074D-4884-A436-B895AA548F2A}" type="pres">
      <dgm:prSet presAssocID="{69B9C19C-E0C2-4966-BF0F-56F7A027F228}" presName="connectorText" presStyleLbl="sibTrans2D1" presStyleIdx="0" presStyleCnt="7"/>
      <dgm:spPr/>
    </dgm:pt>
    <dgm:pt modelId="{AC18A32E-8B31-4FE8-BD10-2FBC7C3623DA}" type="pres">
      <dgm:prSet presAssocID="{074BEB3B-6FDB-49F9-BCD0-CF0950FE2FD3}" presName="node" presStyleLbl="node1" presStyleIdx="1" presStyleCnt="8">
        <dgm:presLayoutVars>
          <dgm:bulletEnabled val="1"/>
        </dgm:presLayoutVars>
      </dgm:prSet>
      <dgm:spPr/>
    </dgm:pt>
    <dgm:pt modelId="{114A1F97-E5CA-4DFA-B89D-A8A8F15AF7B5}" type="pres">
      <dgm:prSet presAssocID="{6916A0C7-8E88-48F9-B2F6-9B90334907E8}" presName="sibTrans" presStyleLbl="sibTrans2D1" presStyleIdx="1" presStyleCnt="7"/>
      <dgm:spPr/>
    </dgm:pt>
    <dgm:pt modelId="{7E145908-552A-4FE7-A9D4-15C090CAB8C4}" type="pres">
      <dgm:prSet presAssocID="{6916A0C7-8E88-48F9-B2F6-9B90334907E8}" presName="connectorText" presStyleLbl="sibTrans2D1" presStyleIdx="1" presStyleCnt="7"/>
      <dgm:spPr/>
    </dgm:pt>
    <dgm:pt modelId="{5466483E-0A6F-4A7E-998D-9640763993AA}" type="pres">
      <dgm:prSet presAssocID="{67FBD2CF-050E-4AF4-B3F7-D6D9292ECE25}" presName="node" presStyleLbl="node1" presStyleIdx="2" presStyleCnt="8">
        <dgm:presLayoutVars>
          <dgm:bulletEnabled val="1"/>
        </dgm:presLayoutVars>
      </dgm:prSet>
      <dgm:spPr/>
    </dgm:pt>
    <dgm:pt modelId="{83E205FE-237B-4E7A-AB72-D8FD24476323}" type="pres">
      <dgm:prSet presAssocID="{DA8EDD8B-6267-43FB-8EA6-702F46B82467}" presName="sibTrans" presStyleLbl="sibTrans2D1" presStyleIdx="2" presStyleCnt="7"/>
      <dgm:spPr/>
    </dgm:pt>
    <dgm:pt modelId="{C409B899-FEA1-4D33-9F89-2690B9ABC938}" type="pres">
      <dgm:prSet presAssocID="{DA8EDD8B-6267-43FB-8EA6-702F46B82467}" presName="connectorText" presStyleLbl="sibTrans2D1" presStyleIdx="2" presStyleCnt="7"/>
      <dgm:spPr/>
    </dgm:pt>
    <dgm:pt modelId="{BEED4C98-2D4D-4773-B592-1B948E73C942}" type="pres">
      <dgm:prSet presAssocID="{F06F0E22-648B-40A2-B09E-49082E4ADD5E}" presName="node" presStyleLbl="node1" presStyleIdx="3" presStyleCnt="8">
        <dgm:presLayoutVars>
          <dgm:bulletEnabled val="1"/>
        </dgm:presLayoutVars>
      </dgm:prSet>
      <dgm:spPr/>
    </dgm:pt>
    <dgm:pt modelId="{57AA844D-DF92-463A-8BA6-96DD503C11FE}" type="pres">
      <dgm:prSet presAssocID="{CFB3348A-3B53-4BA2-B887-93D26A61C1A2}" presName="sibTrans" presStyleLbl="sibTrans2D1" presStyleIdx="3" presStyleCnt="7"/>
      <dgm:spPr/>
    </dgm:pt>
    <dgm:pt modelId="{4BD8DEE5-3292-4997-A949-B830976C3BC0}" type="pres">
      <dgm:prSet presAssocID="{CFB3348A-3B53-4BA2-B887-93D26A61C1A2}" presName="connectorText" presStyleLbl="sibTrans2D1" presStyleIdx="3" presStyleCnt="7"/>
      <dgm:spPr/>
    </dgm:pt>
    <dgm:pt modelId="{79CA906F-38E5-4522-830A-DE6BB60194BB}" type="pres">
      <dgm:prSet presAssocID="{CF8B9C51-E9B4-4295-A88A-953F42920C2C}" presName="node" presStyleLbl="node1" presStyleIdx="4" presStyleCnt="8">
        <dgm:presLayoutVars>
          <dgm:bulletEnabled val="1"/>
        </dgm:presLayoutVars>
      </dgm:prSet>
      <dgm:spPr/>
    </dgm:pt>
    <dgm:pt modelId="{8F9D67CE-3ECB-49C5-88A5-CDEC320A2B42}" type="pres">
      <dgm:prSet presAssocID="{0C90CE7C-17D9-4A1D-868D-CFDD7A4E65F2}" presName="sibTrans" presStyleLbl="sibTrans2D1" presStyleIdx="4" presStyleCnt="7"/>
      <dgm:spPr/>
    </dgm:pt>
    <dgm:pt modelId="{E8C6B775-D920-47E0-8889-D8268C3C3BFC}" type="pres">
      <dgm:prSet presAssocID="{0C90CE7C-17D9-4A1D-868D-CFDD7A4E65F2}" presName="connectorText" presStyleLbl="sibTrans2D1" presStyleIdx="4" presStyleCnt="7"/>
      <dgm:spPr/>
    </dgm:pt>
    <dgm:pt modelId="{3796B208-1E16-4E81-B3C3-DF3CE0EB4CEF}" type="pres">
      <dgm:prSet presAssocID="{379E3A33-F206-4E3E-8385-38E5BE8F9F9A}" presName="node" presStyleLbl="node1" presStyleIdx="5" presStyleCnt="8">
        <dgm:presLayoutVars>
          <dgm:bulletEnabled val="1"/>
        </dgm:presLayoutVars>
      </dgm:prSet>
      <dgm:spPr/>
    </dgm:pt>
    <dgm:pt modelId="{1EB041F3-A738-4262-B48F-923009894281}" type="pres">
      <dgm:prSet presAssocID="{FE316412-76BF-41FC-8564-674F18468BD5}" presName="sibTrans" presStyleLbl="sibTrans2D1" presStyleIdx="5" presStyleCnt="7"/>
      <dgm:spPr/>
    </dgm:pt>
    <dgm:pt modelId="{FFB76F10-7428-4882-BCB9-7C198B84F6B3}" type="pres">
      <dgm:prSet presAssocID="{FE316412-76BF-41FC-8564-674F18468BD5}" presName="connectorText" presStyleLbl="sibTrans2D1" presStyleIdx="5" presStyleCnt="7"/>
      <dgm:spPr/>
    </dgm:pt>
    <dgm:pt modelId="{43C64B5E-E610-43C9-A14D-93D31EDC78B7}" type="pres">
      <dgm:prSet presAssocID="{AD4B776A-40A9-45A9-B403-C5F9904FC9BE}" presName="node" presStyleLbl="node1" presStyleIdx="6" presStyleCnt="8">
        <dgm:presLayoutVars>
          <dgm:bulletEnabled val="1"/>
        </dgm:presLayoutVars>
      </dgm:prSet>
      <dgm:spPr/>
    </dgm:pt>
    <dgm:pt modelId="{3DB43F70-0E73-4746-92CE-AAD6BF719244}" type="pres">
      <dgm:prSet presAssocID="{0D74ECC7-C1A7-4369-92A4-B641D54E9CF1}" presName="sibTrans" presStyleLbl="sibTrans2D1" presStyleIdx="6" presStyleCnt="7"/>
      <dgm:spPr/>
    </dgm:pt>
    <dgm:pt modelId="{B5A270C3-81B8-4182-AADA-048C16CE6E5A}" type="pres">
      <dgm:prSet presAssocID="{0D74ECC7-C1A7-4369-92A4-B641D54E9CF1}" presName="connectorText" presStyleLbl="sibTrans2D1" presStyleIdx="6" presStyleCnt="7"/>
      <dgm:spPr/>
    </dgm:pt>
    <dgm:pt modelId="{C69C6C21-CCDD-4596-A10A-05D1131FA6BD}" type="pres">
      <dgm:prSet presAssocID="{F59DE267-731A-4443-BBC4-435EC6AD9695}" presName="node" presStyleLbl="node1" presStyleIdx="7" presStyleCnt="8">
        <dgm:presLayoutVars>
          <dgm:bulletEnabled val="1"/>
        </dgm:presLayoutVars>
      </dgm:prSet>
      <dgm:spPr/>
    </dgm:pt>
  </dgm:ptLst>
  <dgm:cxnLst>
    <dgm:cxn modelId="{3BCE7E03-91B8-4715-96B3-6CCD1CC7B6BD}" type="presOf" srcId="{F06F0E22-648B-40A2-B09E-49082E4ADD5E}" destId="{BEED4C98-2D4D-4773-B592-1B948E73C942}" srcOrd="0" destOrd="0" presId="urn:microsoft.com/office/officeart/2005/8/layout/process2"/>
    <dgm:cxn modelId="{73C33004-CD92-4FC1-93C8-F96312A1B66D}" type="presOf" srcId="{0D74ECC7-C1A7-4369-92A4-B641D54E9CF1}" destId="{B5A270C3-81B8-4182-AADA-048C16CE6E5A}" srcOrd="1" destOrd="0" presId="urn:microsoft.com/office/officeart/2005/8/layout/process2"/>
    <dgm:cxn modelId="{252A3311-D424-481C-818D-90AFE3E00D82}" type="presOf" srcId="{CF8B9C51-E9B4-4295-A88A-953F42920C2C}" destId="{79CA906F-38E5-4522-830A-DE6BB60194BB}" srcOrd="0" destOrd="0" presId="urn:microsoft.com/office/officeart/2005/8/layout/process2"/>
    <dgm:cxn modelId="{C75DAA13-F686-4964-B1D1-1328F7D7A133}" srcId="{6958A0F8-53C6-43A6-9571-238AD869B557}" destId="{074BEB3B-6FDB-49F9-BCD0-CF0950FE2FD3}" srcOrd="1" destOrd="0" parTransId="{9B4B067E-367E-41B0-A92D-2F10480D3D86}" sibTransId="{6916A0C7-8E88-48F9-B2F6-9B90334907E8}"/>
    <dgm:cxn modelId="{F1448D19-C58D-463A-AF39-9FDB6AEF45AF}" srcId="{6958A0F8-53C6-43A6-9571-238AD869B557}" destId="{AD4B776A-40A9-45A9-B403-C5F9904FC9BE}" srcOrd="6" destOrd="0" parTransId="{E7331B78-B306-4851-B22D-E2F7238EF2A3}" sibTransId="{0D74ECC7-C1A7-4369-92A4-B641D54E9CF1}"/>
    <dgm:cxn modelId="{E892D820-DB6D-4E10-BAB8-5E05422A4870}" type="presOf" srcId="{67FBD2CF-050E-4AF4-B3F7-D6D9292ECE25}" destId="{5466483E-0A6F-4A7E-998D-9640763993AA}" srcOrd="0" destOrd="0" presId="urn:microsoft.com/office/officeart/2005/8/layout/process2"/>
    <dgm:cxn modelId="{CD50162F-5D37-4926-A841-7AF23441053F}" srcId="{6958A0F8-53C6-43A6-9571-238AD869B557}" destId="{F59DE267-731A-4443-BBC4-435EC6AD9695}" srcOrd="7" destOrd="0" parTransId="{45886848-4BDA-45EB-86B3-931488FD2F7D}" sibTransId="{AF8EEFA7-F95A-4F36-87A0-52290315027B}"/>
    <dgm:cxn modelId="{CECA0B3A-EF97-41E4-8D43-5277BBEF6210}" type="presOf" srcId="{DA8EDD8B-6267-43FB-8EA6-702F46B82467}" destId="{83E205FE-237B-4E7A-AB72-D8FD24476323}" srcOrd="0" destOrd="0" presId="urn:microsoft.com/office/officeart/2005/8/layout/process2"/>
    <dgm:cxn modelId="{E2ADF55B-A0A2-461F-8E3F-309A5DEB3785}" type="presOf" srcId="{6958A0F8-53C6-43A6-9571-238AD869B557}" destId="{6E7344AF-2DDF-49EB-9B22-8AC5002DEF00}" srcOrd="0" destOrd="0" presId="urn:microsoft.com/office/officeart/2005/8/layout/process2"/>
    <dgm:cxn modelId="{70B3E747-792F-414D-BF66-A71FB70580C3}" srcId="{6958A0F8-53C6-43A6-9571-238AD869B557}" destId="{CF8B9C51-E9B4-4295-A88A-953F42920C2C}" srcOrd="4" destOrd="0" parTransId="{533ACB4C-B5AA-449F-986F-3ED3F92273D3}" sibTransId="{0C90CE7C-17D9-4A1D-868D-CFDD7A4E65F2}"/>
    <dgm:cxn modelId="{303D2769-C872-4E81-A6C7-0BE99F52D067}" type="presOf" srcId="{0D74ECC7-C1A7-4369-92A4-B641D54E9CF1}" destId="{3DB43F70-0E73-4746-92CE-AAD6BF719244}" srcOrd="0" destOrd="0" presId="urn:microsoft.com/office/officeart/2005/8/layout/process2"/>
    <dgm:cxn modelId="{1CF3D26A-81D5-4987-9B16-9FDE9E6B7EE7}" srcId="{6958A0F8-53C6-43A6-9571-238AD869B557}" destId="{F06F0E22-648B-40A2-B09E-49082E4ADD5E}" srcOrd="3" destOrd="0" parTransId="{E4F4FEBC-5DEF-4388-8574-BCFC4E698231}" sibTransId="{CFB3348A-3B53-4BA2-B887-93D26A61C1A2}"/>
    <dgm:cxn modelId="{300B3A4C-DF87-493E-8D17-B71836B8A536}" type="presOf" srcId="{FE316412-76BF-41FC-8564-674F18468BD5}" destId="{FFB76F10-7428-4882-BCB9-7C198B84F6B3}" srcOrd="1" destOrd="0" presId="urn:microsoft.com/office/officeart/2005/8/layout/process2"/>
    <dgm:cxn modelId="{563EAD72-7EAE-497D-8836-43884E6BD233}" srcId="{6958A0F8-53C6-43A6-9571-238AD869B557}" destId="{379E3A33-F206-4E3E-8385-38E5BE8F9F9A}" srcOrd="5" destOrd="0" parTransId="{15A22FB3-4AA4-4D66-BCDB-9F8458AE6672}" sibTransId="{FE316412-76BF-41FC-8564-674F18468BD5}"/>
    <dgm:cxn modelId="{AA77E457-E816-4A86-9E6F-9A74E6AC63DE}" type="presOf" srcId="{3CA99A62-9024-404B-952A-6F19DF471C70}" destId="{76923F88-6914-4ADE-8F1E-E6D5BCA3095F}" srcOrd="0" destOrd="0" presId="urn:microsoft.com/office/officeart/2005/8/layout/process2"/>
    <dgm:cxn modelId="{ED441E85-A176-45C4-BEFD-5F7E861D9390}" type="presOf" srcId="{CFB3348A-3B53-4BA2-B887-93D26A61C1A2}" destId="{57AA844D-DF92-463A-8BA6-96DD503C11FE}" srcOrd="0" destOrd="0" presId="urn:microsoft.com/office/officeart/2005/8/layout/process2"/>
    <dgm:cxn modelId="{085E5B85-93C7-41A0-87AB-996A7AB7BEDA}" type="presOf" srcId="{FE316412-76BF-41FC-8564-674F18468BD5}" destId="{1EB041F3-A738-4262-B48F-923009894281}" srcOrd="0" destOrd="0" presId="urn:microsoft.com/office/officeart/2005/8/layout/process2"/>
    <dgm:cxn modelId="{92F39288-4ABB-4773-BE09-493EC92DC4FA}" type="presOf" srcId="{F59DE267-731A-4443-BBC4-435EC6AD9695}" destId="{C69C6C21-CCDD-4596-A10A-05D1131FA6BD}" srcOrd="0" destOrd="0" presId="urn:microsoft.com/office/officeart/2005/8/layout/process2"/>
    <dgm:cxn modelId="{E3A8B29A-F8CA-43DE-A0F2-C3D3C7E4C2BC}" type="presOf" srcId="{6916A0C7-8E88-48F9-B2F6-9B90334907E8}" destId="{7E145908-552A-4FE7-A9D4-15C090CAB8C4}" srcOrd="1" destOrd="0" presId="urn:microsoft.com/office/officeart/2005/8/layout/process2"/>
    <dgm:cxn modelId="{10F2A6AF-6E66-4320-8EFA-A645C353190F}" type="presOf" srcId="{379E3A33-F206-4E3E-8385-38E5BE8F9F9A}" destId="{3796B208-1E16-4E81-B3C3-DF3CE0EB4CEF}" srcOrd="0" destOrd="0" presId="urn:microsoft.com/office/officeart/2005/8/layout/process2"/>
    <dgm:cxn modelId="{3D538BB7-481E-4064-A294-925C82DE42EC}" type="presOf" srcId="{69B9C19C-E0C2-4966-BF0F-56F7A027F228}" destId="{942EFB95-4C38-448C-8EA6-4AB282E4AD74}" srcOrd="0" destOrd="0" presId="urn:microsoft.com/office/officeart/2005/8/layout/process2"/>
    <dgm:cxn modelId="{851AECBF-C120-40BA-B97C-BC8046271817}" type="presOf" srcId="{AD4B776A-40A9-45A9-B403-C5F9904FC9BE}" destId="{43C64B5E-E610-43C9-A14D-93D31EDC78B7}" srcOrd="0" destOrd="0" presId="urn:microsoft.com/office/officeart/2005/8/layout/process2"/>
    <dgm:cxn modelId="{C95F56C5-3E75-485B-A01C-03C03D75EE96}" type="presOf" srcId="{0C90CE7C-17D9-4A1D-868D-CFDD7A4E65F2}" destId="{E8C6B775-D920-47E0-8889-D8268C3C3BFC}" srcOrd="1" destOrd="0" presId="urn:microsoft.com/office/officeart/2005/8/layout/process2"/>
    <dgm:cxn modelId="{B29B59CE-9958-42AD-B7B8-70E0941ECB90}" type="presOf" srcId="{DA8EDD8B-6267-43FB-8EA6-702F46B82467}" destId="{C409B899-FEA1-4D33-9F89-2690B9ABC938}" srcOrd="1" destOrd="0" presId="urn:microsoft.com/office/officeart/2005/8/layout/process2"/>
    <dgm:cxn modelId="{57192DCF-F490-4C1C-A590-FC6B47046E81}" type="presOf" srcId="{074BEB3B-6FDB-49F9-BCD0-CF0950FE2FD3}" destId="{AC18A32E-8B31-4FE8-BD10-2FBC7C3623DA}" srcOrd="0" destOrd="0" presId="urn:microsoft.com/office/officeart/2005/8/layout/process2"/>
    <dgm:cxn modelId="{52B232D8-2DDC-4AC6-92D2-D8BF0CDC87AC}" type="presOf" srcId="{69B9C19C-E0C2-4966-BF0F-56F7A027F228}" destId="{EC3F6C2C-074D-4884-A436-B895AA548F2A}" srcOrd="1" destOrd="0" presId="urn:microsoft.com/office/officeart/2005/8/layout/process2"/>
    <dgm:cxn modelId="{FBF319DB-C399-4C26-A4C6-2F45722A916C}" type="presOf" srcId="{0C90CE7C-17D9-4A1D-868D-CFDD7A4E65F2}" destId="{8F9D67CE-3ECB-49C5-88A5-CDEC320A2B42}" srcOrd="0" destOrd="0" presId="urn:microsoft.com/office/officeart/2005/8/layout/process2"/>
    <dgm:cxn modelId="{8106F5DB-828D-479C-A8DE-F75AC28C7617}" srcId="{6958A0F8-53C6-43A6-9571-238AD869B557}" destId="{67FBD2CF-050E-4AF4-B3F7-D6D9292ECE25}" srcOrd="2" destOrd="0" parTransId="{67F95317-AA14-4F1F-8B34-58A3555FEE11}" sibTransId="{DA8EDD8B-6267-43FB-8EA6-702F46B82467}"/>
    <dgm:cxn modelId="{003C15EA-FCE5-44A1-891E-ED9ADFCBD057}" type="presOf" srcId="{6916A0C7-8E88-48F9-B2F6-9B90334907E8}" destId="{114A1F97-E5CA-4DFA-B89D-A8A8F15AF7B5}" srcOrd="0" destOrd="0" presId="urn:microsoft.com/office/officeart/2005/8/layout/process2"/>
    <dgm:cxn modelId="{912C68EE-277A-49F6-888B-D10A0966DF27}" srcId="{6958A0F8-53C6-43A6-9571-238AD869B557}" destId="{3CA99A62-9024-404B-952A-6F19DF471C70}" srcOrd="0" destOrd="0" parTransId="{2E89D8C3-DA25-49C3-AF7D-6EF589B747CD}" sibTransId="{69B9C19C-E0C2-4966-BF0F-56F7A027F228}"/>
    <dgm:cxn modelId="{9D72AAF2-2473-49EA-8C42-6BD3EDF017A3}" type="presOf" srcId="{CFB3348A-3B53-4BA2-B887-93D26A61C1A2}" destId="{4BD8DEE5-3292-4997-A949-B830976C3BC0}" srcOrd="1" destOrd="0" presId="urn:microsoft.com/office/officeart/2005/8/layout/process2"/>
    <dgm:cxn modelId="{B0DA333D-C6C2-4BD8-8111-D43816BC2026}" type="presParOf" srcId="{6E7344AF-2DDF-49EB-9B22-8AC5002DEF00}" destId="{76923F88-6914-4ADE-8F1E-E6D5BCA3095F}" srcOrd="0" destOrd="0" presId="urn:microsoft.com/office/officeart/2005/8/layout/process2"/>
    <dgm:cxn modelId="{B6EDE283-B39A-44D2-9E5E-3D7D1D4C95BF}" type="presParOf" srcId="{6E7344AF-2DDF-49EB-9B22-8AC5002DEF00}" destId="{942EFB95-4C38-448C-8EA6-4AB282E4AD74}" srcOrd="1" destOrd="0" presId="urn:microsoft.com/office/officeart/2005/8/layout/process2"/>
    <dgm:cxn modelId="{C5A5D488-BD51-41C5-AE64-6AE5CDB9EF60}" type="presParOf" srcId="{942EFB95-4C38-448C-8EA6-4AB282E4AD74}" destId="{EC3F6C2C-074D-4884-A436-B895AA548F2A}" srcOrd="0" destOrd="0" presId="urn:microsoft.com/office/officeart/2005/8/layout/process2"/>
    <dgm:cxn modelId="{68BA96DC-5DAB-4D6B-B083-2FF471986323}" type="presParOf" srcId="{6E7344AF-2DDF-49EB-9B22-8AC5002DEF00}" destId="{AC18A32E-8B31-4FE8-BD10-2FBC7C3623DA}" srcOrd="2" destOrd="0" presId="urn:microsoft.com/office/officeart/2005/8/layout/process2"/>
    <dgm:cxn modelId="{4601451D-4A71-48EB-8746-11075A0BFD0D}" type="presParOf" srcId="{6E7344AF-2DDF-49EB-9B22-8AC5002DEF00}" destId="{114A1F97-E5CA-4DFA-B89D-A8A8F15AF7B5}" srcOrd="3" destOrd="0" presId="urn:microsoft.com/office/officeart/2005/8/layout/process2"/>
    <dgm:cxn modelId="{96BC17B8-A16D-446D-8EDD-CE18CE18A306}" type="presParOf" srcId="{114A1F97-E5CA-4DFA-B89D-A8A8F15AF7B5}" destId="{7E145908-552A-4FE7-A9D4-15C090CAB8C4}" srcOrd="0" destOrd="0" presId="urn:microsoft.com/office/officeart/2005/8/layout/process2"/>
    <dgm:cxn modelId="{6247247C-2448-4A19-8F36-73307BE93B13}" type="presParOf" srcId="{6E7344AF-2DDF-49EB-9B22-8AC5002DEF00}" destId="{5466483E-0A6F-4A7E-998D-9640763993AA}" srcOrd="4" destOrd="0" presId="urn:microsoft.com/office/officeart/2005/8/layout/process2"/>
    <dgm:cxn modelId="{98B55907-85A8-4E41-89BE-085226A99D49}" type="presParOf" srcId="{6E7344AF-2DDF-49EB-9B22-8AC5002DEF00}" destId="{83E205FE-237B-4E7A-AB72-D8FD24476323}" srcOrd="5" destOrd="0" presId="urn:microsoft.com/office/officeart/2005/8/layout/process2"/>
    <dgm:cxn modelId="{5EE6422F-14E6-4257-9183-F02B1D89792B}" type="presParOf" srcId="{83E205FE-237B-4E7A-AB72-D8FD24476323}" destId="{C409B899-FEA1-4D33-9F89-2690B9ABC938}" srcOrd="0" destOrd="0" presId="urn:microsoft.com/office/officeart/2005/8/layout/process2"/>
    <dgm:cxn modelId="{C0D9DCCD-952F-401A-BBD2-B5A0B157842D}" type="presParOf" srcId="{6E7344AF-2DDF-49EB-9B22-8AC5002DEF00}" destId="{BEED4C98-2D4D-4773-B592-1B948E73C942}" srcOrd="6" destOrd="0" presId="urn:microsoft.com/office/officeart/2005/8/layout/process2"/>
    <dgm:cxn modelId="{4F0F61AA-CEAB-4385-B9BD-1D94002777FF}" type="presParOf" srcId="{6E7344AF-2DDF-49EB-9B22-8AC5002DEF00}" destId="{57AA844D-DF92-463A-8BA6-96DD503C11FE}" srcOrd="7" destOrd="0" presId="urn:microsoft.com/office/officeart/2005/8/layout/process2"/>
    <dgm:cxn modelId="{6035B987-2232-4F38-877B-408579936E27}" type="presParOf" srcId="{57AA844D-DF92-463A-8BA6-96DD503C11FE}" destId="{4BD8DEE5-3292-4997-A949-B830976C3BC0}" srcOrd="0" destOrd="0" presId="urn:microsoft.com/office/officeart/2005/8/layout/process2"/>
    <dgm:cxn modelId="{4BD5768A-C2FA-432F-A97D-A42767CE9669}" type="presParOf" srcId="{6E7344AF-2DDF-49EB-9B22-8AC5002DEF00}" destId="{79CA906F-38E5-4522-830A-DE6BB60194BB}" srcOrd="8" destOrd="0" presId="urn:microsoft.com/office/officeart/2005/8/layout/process2"/>
    <dgm:cxn modelId="{B41B0EC4-0A39-4D3E-83F6-74E14F669E30}" type="presParOf" srcId="{6E7344AF-2DDF-49EB-9B22-8AC5002DEF00}" destId="{8F9D67CE-3ECB-49C5-88A5-CDEC320A2B42}" srcOrd="9" destOrd="0" presId="urn:microsoft.com/office/officeart/2005/8/layout/process2"/>
    <dgm:cxn modelId="{E6CBCAB6-3906-4964-8E48-E4A9DEA75F6D}" type="presParOf" srcId="{8F9D67CE-3ECB-49C5-88A5-CDEC320A2B42}" destId="{E8C6B775-D920-47E0-8889-D8268C3C3BFC}" srcOrd="0" destOrd="0" presId="urn:microsoft.com/office/officeart/2005/8/layout/process2"/>
    <dgm:cxn modelId="{B4999459-01C3-4F4A-8CDE-AC9AC853FA9D}" type="presParOf" srcId="{6E7344AF-2DDF-49EB-9B22-8AC5002DEF00}" destId="{3796B208-1E16-4E81-B3C3-DF3CE0EB4CEF}" srcOrd="10" destOrd="0" presId="urn:microsoft.com/office/officeart/2005/8/layout/process2"/>
    <dgm:cxn modelId="{7E719EF3-8415-45AA-863F-56F0108FB4B7}" type="presParOf" srcId="{6E7344AF-2DDF-49EB-9B22-8AC5002DEF00}" destId="{1EB041F3-A738-4262-B48F-923009894281}" srcOrd="11" destOrd="0" presId="urn:microsoft.com/office/officeart/2005/8/layout/process2"/>
    <dgm:cxn modelId="{A5D84EF5-77A8-430F-AFF8-D5961D0B8E9A}" type="presParOf" srcId="{1EB041F3-A738-4262-B48F-923009894281}" destId="{FFB76F10-7428-4882-BCB9-7C198B84F6B3}" srcOrd="0" destOrd="0" presId="urn:microsoft.com/office/officeart/2005/8/layout/process2"/>
    <dgm:cxn modelId="{C21DB263-9BD3-4B00-BE6C-BC696FA0D2C8}" type="presParOf" srcId="{6E7344AF-2DDF-49EB-9B22-8AC5002DEF00}" destId="{43C64B5E-E610-43C9-A14D-93D31EDC78B7}" srcOrd="12" destOrd="0" presId="urn:microsoft.com/office/officeart/2005/8/layout/process2"/>
    <dgm:cxn modelId="{10107D56-CF4B-4461-AA5E-7EC786C5C392}" type="presParOf" srcId="{6E7344AF-2DDF-49EB-9B22-8AC5002DEF00}" destId="{3DB43F70-0E73-4746-92CE-AAD6BF719244}" srcOrd="13" destOrd="0" presId="urn:microsoft.com/office/officeart/2005/8/layout/process2"/>
    <dgm:cxn modelId="{03545213-3524-4FF8-9035-E05E959825B7}" type="presParOf" srcId="{3DB43F70-0E73-4746-92CE-AAD6BF719244}" destId="{B5A270C3-81B8-4182-AADA-048C16CE6E5A}" srcOrd="0" destOrd="0" presId="urn:microsoft.com/office/officeart/2005/8/layout/process2"/>
    <dgm:cxn modelId="{17C9BB03-E006-4BC8-925F-310D0F276F18}" type="presParOf" srcId="{6E7344AF-2DDF-49EB-9B22-8AC5002DEF00}" destId="{C69C6C21-CCDD-4596-A10A-05D1131FA6BD}" srcOrd="1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6958A0F8-53C6-43A6-9571-238AD869B557}" type="doc">
      <dgm:prSet loTypeId="urn:microsoft.com/office/officeart/2005/8/layout/process2" loCatId="process" qsTypeId="urn:microsoft.com/office/officeart/2005/8/quickstyle/simple1" qsCatId="simple" csTypeId="urn:microsoft.com/office/officeart/2005/8/colors/accent1_2" csCatId="accent1" phldr="1"/>
      <dgm:spPr/>
    </dgm:pt>
    <dgm:pt modelId="{3CA99A62-9024-404B-952A-6F19DF471C70}">
      <dgm:prSet phldrT="[テキスト]" custT="1"/>
      <dgm:spPr>
        <a:solidFill>
          <a:srgbClr val="A6F0B8"/>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手順⑥</a:t>
          </a:r>
        </a:p>
      </dgm:t>
    </dgm:pt>
    <dgm:pt modelId="{2E89D8C3-DA25-49C3-AF7D-6EF589B747CD}" type="parTrans" cxnId="{912C68EE-277A-49F6-888B-D10A0966DF27}">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69B9C19C-E0C2-4966-BF0F-56F7A027F228}" type="sibTrans" cxnId="{912C68EE-277A-49F6-888B-D10A0966DF27}">
      <dgm:prSet custT="1"/>
      <dgm:spPr>
        <a:solidFill>
          <a:srgbClr val="A6F0B8"/>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074BEB3B-6FDB-49F9-BCD0-CF0950FE2FD3}">
      <dgm:prSet phldrT="[テキスト]" custT="1"/>
      <dgm:spPr>
        <a:solidFill>
          <a:srgbClr val="A8EEDA"/>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手順⑦</a:t>
          </a:r>
        </a:p>
      </dgm:t>
    </dgm:pt>
    <dgm:pt modelId="{9B4B067E-367E-41B0-A92D-2F10480D3D86}" type="parTrans" cxnId="{C75DAA13-F686-4964-B1D1-1328F7D7A133}">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6916A0C7-8E88-48F9-B2F6-9B90334907E8}" type="sibTrans" cxnId="{C75DAA13-F686-4964-B1D1-1328F7D7A133}">
      <dgm:prSet custT="1"/>
      <dgm:spPr>
        <a:solidFill>
          <a:srgbClr val="A8EEDA"/>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F06F0E22-648B-40A2-B09E-49082E4ADD5E}">
      <dgm:prSet phldrT="[テキスト]" custT="1"/>
      <dgm:spPr>
        <a:solidFill>
          <a:srgbClr val="92CFEE"/>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手順⑨</a:t>
          </a:r>
        </a:p>
      </dgm:t>
    </dgm:pt>
    <dgm:pt modelId="{E4F4FEBC-5DEF-4388-8574-BCFC4E698231}" type="parTrans" cxnId="{1CF3D26A-81D5-4987-9B16-9FDE9E6B7EE7}">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CFB3348A-3B53-4BA2-B887-93D26A61C1A2}" type="sibTrans" cxnId="{1CF3D26A-81D5-4987-9B16-9FDE9E6B7EE7}">
      <dgm:prSet/>
      <dgm:spPr>
        <a:solidFill>
          <a:srgbClr val="92CFEE"/>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CF8B9C51-E9B4-4295-A88A-953F42920C2C}">
      <dgm:prSet phldrT="[テキスト]" custT="1"/>
      <dgm:spPr>
        <a:solidFill>
          <a:srgbClr val="71C1E9"/>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手順⑩</a:t>
          </a:r>
        </a:p>
      </dgm:t>
    </dgm:pt>
    <dgm:pt modelId="{533ACB4C-B5AA-449F-986F-3ED3F92273D3}" type="parTrans" cxnId="{70B3E747-792F-414D-BF66-A71FB70580C3}">
      <dgm:prSet/>
      <dgm:spPr/>
      <dgm:t>
        <a:bodyPr/>
        <a:lstStyle/>
        <a:p>
          <a:endParaRPr kumimoji="1" lang="ja-JP" altLang="en-US" b="0"/>
        </a:p>
      </dgm:t>
    </dgm:pt>
    <dgm:pt modelId="{0C90CE7C-17D9-4A1D-868D-CFDD7A4E65F2}" type="sibTrans" cxnId="{70B3E747-792F-414D-BF66-A71FB70580C3}">
      <dgm:prSet/>
      <dgm:spPr>
        <a:solidFill>
          <a:srgbClr val="71C1E9"/>
        </a:solidFill>
      </dgm:spPr>
      <dgm:t>
        <a:bodyPr/>
        <a:lstStyle/>
        <a:p>
          <a:endParaRPr kumimoji="1" lang="ja-JP" altLang="en-US" b="0"/>
        </a:p>
      </dgm:t>
    </dgm:pt>
    <dgm:pt modelId="{379E3A33-F206-4E3E-8385-38E5BE8F9F9A}">
      <dgm:prSet phldrT="[テキスト]" custT="1"/>
      <dgm:spPr>
        <a:solidFill>
          <a:srgbClr val="55B5E5"/>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手順⑪</a:t>
          </a:r>
        </a:p>
      </dgm:t>
    </dgm:pt>
    <dgm:pt modelId="{15A22FB3-4AA4-4D66-BCDB-9F8458AE6672}" type="parTrans" cxnId="{563EAD72-7EAE-497D-8836-43884E6BD233}">
      <dgm:prSet/>
      <dgm:spPr/>
      <dgm:t>
        <a:bodyPr/>
        <a:lstStyle/>
        <a:p>
          <a:endParaRPr kumimoji="1" lang="ja-JP" altLang="en-US" b="0"/>
        </a:p>
      </dgm:t>
    </dgm:pt>
    <dgm:pt modelId="{FE316412-76BF-41FC-8564-674F18468BD5}" type="sibTrans" cxnId="{563EAD72-7EAE-497D-8836-43884E6BD233}">
      <dgm:prSet/>
      <dgm:spPr>
        <a:solidFill>
          <a:srgbClr val="55B5E5"/>
        </a:solidFill>
      </dgm:spPr>
      <dgm:t>
        <a:bodyPr/>
        <a:lstStyle/>
        <a:p>
          <a:endParaRPr kumimoji="1" lang="ja-JP" altLang="en-US" b="0"/>
        </a:p>
      </dgm:t>
    </dgm:pt>
    <dgm:pt modelId="{F59DE267-731A-4443-BBC4-435EC6AD9695}">
      <dgm:prSet phldrT="[テキスト]" custT="1"/>
      <dgm:spPr>
        <a:solidFill>
          <a:srgbClr val="42ADE2"/>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手順⑫</a:t>
          </a:r>
        </a:p>
      </dgm:t>
    </dgm:pt>
    <dgm:pt modelId="{45886848-4BDA-45EB-86B3-931488FD2F7D}" type="parTrans" cxnId="{CD50162F-5D37-4926-A841-7AF23441053F}">
      <dgm:prSet/>
      <dgm:spPr/>
      <dgm:t>
        <a:bodyPr/>
        <a:lstStyle/>
        <a:p>
          <a:endParaRPr kumimoji="1" lang="ja-JP" altLang="en-US" b="0"/>
        </a:p>
      </dgm:t>
    </dgm:pt>
    <dgm:pt modelId="{AF8EEFA7-F95A-4F36-87A0-52290315027B}" type="sibTrans" cxnId="{CD50162F-5D37-4926-A841-7AF23441053F}">
      <dgm:prSet/>
      <dgm:spPr>
        <a:solidFill>
          <a:srgbClr val="42ADE2"/>
        </a:solidFill>
      </dgm:spPr>
      <dgm:t>
        <a:bodyPr/>
        <a:lstStyle/>
        <a:p>
          <a:endParaRPr kumimoji="1" lang="ja-JP" altLang="en-US" b="0"/>
        </a:p>
      </dgm:t>
    </dgm:pt>
    <dgm:pt modelId="{67FBD2CF-050E-4AF4-B3F7-D6D9292ECE25}">
      <dgm:prSet phldrT="[テキスト]" custT="1"/>
      <dgm:spPr>
        <a:solidFill>
          <a:srgbClr val="94E8EC"/>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手順⑧</a:t>
          </a:r>
        </a:p>
      </dgm:t>
    </dgm:pt>
    <dgm:pt modelId="{67F95317-AA14-4F1F-8B34-58A3555FEE11}" type="parTrans" cxnId="{8106F5DB-828D-479C-A8DE-F75AC28C7617}">
      <dgm:prSet/>
      <dgm:spPr/>
      <dgm:t>
        <a:bodyPr/>
        <a:lstStyle/>
        <a:p>
          <a:endParaRPr kumimoji="1" lang="ja-JP" altLang="en-US" b="0"/>
        </a:p>
      </dgm:t>
    </dgm:pt>
    <dgm:pt modelId="{DA8EDD8B-6267-43FB-8EA6-702F46B82467}" type="sibTrans" cxnId="{8106F5DB-828D-479C-A8DE-F75AC28C7617}">
      <dgm:prSet/>
      <dgm:spPr>
        <a:solidFill>
          <a:srgbClr val="94E8EC"/>
        </a:solidFill>
      </dgm:spPr>
      <dgm:t>
        <a:bodyPr/>
        <a:lstStyle/>
        <a:p>
          <a:endParaRPr kumimoji="1" lang="ja-JP" altLang="en-US" b="0"/>
        </a:p>
      </dgm:t>
    </dgm:pt>
    <dgm:pt modelId="{987A62E4-F20F-460D-82A4-1FFC52C55BD7}">
      <dgm:prSet phldrT="[テキスト]" custT="1"/>
      <dgm:spPr>
        <a:solidFill>
          <a:srgbClr val="A6F0B8"/>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手順⑤</a:t>
          </a:r>
        </a:p>
      </dgm:t>
    </dgm:pt>
    <dgm:pt modelId="{842872AB-4E4C-459A-86C1-52255B4DC1D2}" type="parTrans" cxnId="{6C5FF515-1CB8-4911-928F-53DEB4E23F22}">
      <dgm:prSet/>
      <dgm:spPr/>
      <dgm:t>
        <a:bodyPr/>
        <a:lstStyle/>
        <a:p>
          <a:endParaRPr kumimoji="1" lang="ja-JP" altLang="en-US"/>
        </a:p>
      </dgm:t>
    </dgm:pt>
    <dgm:pt modelId="{E79A44DF-A83C-40BB-A387-69808B16F6F4}" type="sibTrans" cxnId="{6C5FF515-1CB8-4911-928F-53DEB4E23F22}">
      <dgm:prSet/>
      <dgm:spPr/>
      <dgm:t>
        <a:bodyPr/>
        <a:lstStyle/>
        <a:p>
          <a:endParaRPr kumimoji="1" lang="ja-JP" altLang="en-US"/>
        </a:p>
      </dgm:t>
    </dgm:pt>
    <dgm:pt modelId="{6E7344AF-2DDF-49EB-9B22-8AC5002DEF00}" type="pres">
      <dgm:prSet presAssocID="{6958A0F8-53C6-43A6-9571-238AD869B557}" presName="linearFlow" presStyleCnt="0">
        <dgm:presLayoutVars>
          <dgm:resizeHandles val="exact"/>
        </dgm:presLayoutVars>
      </dgm:prSet>
      <dgm:spPr/>
    </dgm:pt>
    <dgm:pt modelId="{1C5B2F99-8A40-4543-95CB-AFB36946C9EC}" type="pres">
      <dgm:prSet presAssocID="{987A62E4-F20F-460D-82A4-1FFC52C55BD7}" presName="node" presStyleLbl="node1" presStyleIdx="0" presStyleCnt="8" custScaleX="122322">
        <dgm:presLayoutVars>
          <dgm:bulletEnabled val="1"/>
        </dgm:presLayoutVars>
      </dgm:prSet>
      <dgm:spPr/>
    </dgm:pt>
    <dgm:pt modelId="{962505BF-82B6-4188-85E2-7CCDDE232CB7}" type="pres">
      <dgm:prSet presAssocID="{E79A44DF-A83C-40BB-A387-69808B16F6F4}" presName="sibTrans" presStyleLbl="sibTrans2D1" presStyleIdx="0" presStyleCnt="7"/>
      <dgm:spPr/>
    </dgm:pt>
    <dgm:pt modelId="{546E47A9-AFED-4F0C-B53B-C200C03824AF}" type="pres">
      <dgm:prSet presAssocID="{E79A44DF-A83C-40BB-A387-69808B16F6F4}" presName="connectorText" presStyleLbl="sibTrans2D1" presStyleIdx="0" presStyleCnt="7"/>
      <dgm:spPr/>
    </dgm:pt>
    <dgm:pt modelId="{76923F88-6914-4ADE-8F1E-E6D5BCA3095F}" type="pres">
      <dgm:prSet presAssocID="{3CA99A62-9024-404B-952A-6F19DF471C70}" presName="node" presStyleLbl="node1" presStyleIdx="1" presStyleCnt="8" custScaleX="122322">
        <dgm:presLayoutVars>
          <dgm:bulletEnabled val="1"/>
        </dgm:presLayoutVars>
      </dgm:prSet>
      <dgm:spPr/>
    </dgm:pt>
    <dgm:pt modelId="{942EFB95-4C38-448C-8EA6-4AB282E4AD74}" type="pres">
      <dgm:prSet presAssocID="{69B9C19C-E0C2-4966-BF0F-56F7A027F228}" presName="sibTrans" presStyleLbl="sibTrans2D1" presStyleIdx="1" presStyleCnt="7"/>
      <dgm:spPr/>
    </dgm:pt>
    <dgm:pt modelId="{EC3F6C2C-074D-4884-A436-B895AA548F2A}" type="pres">
      <dgm:prSet presAssocID="{69B9C19C-E0C2-4966-BF0F-56F7A027F228}" presName="connectorText" presStyleLbl="sibTrans2D1" presStyleIdx="1" presStyleCnt="7"/>
      <dgm:spPr/>
    </dgm:pt>
    <dgm:pt modelId="{AC18A32E-8B31-4FE8-BD10-2FBC7C3623DA}" type="pres">
      <dgm:prSet presAssocID="{074BEB3B-6FDB-49F9-BCD0-CF0950FE2FD3}" presName="node" presStyleLbl="node1" presStyleIdx="2" presStyleCnt="8" custScaleX="122322">
        <dgm:presLayoutVars>
          <dgm:bulletEnabled val="1"/>
        </dgm:presLayoutVars>
      </dgm:prSet>
      <dgm:spPr/>
    </dgm:pt>
    <dgm:pt modelId="{114A1F97-E5CA-4DFA-B89D-A8A8F15AF7B5}" type="pres">
      <dgm:prSet presAssocID="{6916A0C7-8E88-48F9-B2F6-9B90334907E8}" presName="sibTrans" presStyleLbl="sibTrans2D1" presStyleIdx="2" presStyleCnt="7"/>
      <dgm:spPr/>
    </dgm:pt>
    <dgm:pt modelId="{7E145908-552A-4FE7-A9D4-15C090CAB8C4}" type="pres">
      <dgm:prSet presAssocID="{6916A0C7-8E88-48F9-B2F6-9B90334907E8}" presName="connectorText" presStyleLbl="sibTrans2D1" presStyleIdx="2" presStyleCnt="7"/>
      <dgm:spPr/>
    </dgm:pt>
    <dgm:pt modelId="{5466483E-0A6F-4A7E-998D-9640763993AA}" type="pres">
      <dgm:prSet presAssocID="{67FBD2CF-050E-4AF4-B3F7-D6D9292ECE25}" presName="node" presStyleLbl="node1" presStyleIdx="3" presStyleCnt="8" custScaleX="122322">
        <dgm:presLayoutVars>
          <dgm:bulletEnabled val="1"/>
        </dgm:presLayoutVars>
      </dgm:prSet>
      <dgm:spPr/>
    </dgm:pt>
    <dgm:pt modelId="{83E205FE-237B-4E7A-AB72-D8FD24476323}" type="pres">
      <dgm:prSet presAssocID="{DA8EDD8B-6267-43FB-8EA6-702F46B82467}" presName="sibTrans" presStyleLbl="sibTrans2D1" presStyleIdx="3" presStyleCnt="7"/>
      <dgm:spPr/>
    </dgm:pt>
    <dgm:pt modelId="{C409B899-FEA1-4D33-9F89-2690B9ABC938}" type="pres">
      <dgm:prSet presAssocID="{DA8EDD8B-6267-43FB-8EA6-702F46B82467}" presName="connectorText" presStyleLbl="sibTrans2D1" presStyleIdx="3" presStyleCnt="7"/>
      <dgm:spPr/>
    </dgm:pt>
    <dgm:pt modelId="{BEED4C98-2D4D-4773-B592-1B948E73C942}" type="pres">
      <dgm:prSet presAssocID="{F06F0E22-648B-40A2-B09E-49082E4ADD5E}" presName="node" presStyleLbl="node1" presStyleIdx="4" presStyleCnt="8" custScaleX="122322">
        <dgm:presLayoutVars>
          <dgm:bulletEnabled val="1"/>
        </dgm:presLayoutVars>
      </dgm:prSet>
      <dgm:spPr/>
    </dgm:pt>
    <dgm:pt modelId="{57AA844D-DF92-463A-8BA6-96DD503C11FE}" type="pres">
      <dgm:prSet presAssocID="{CFB3348A-3B53-4BA2-B887-93D26A61C1A2}" presName="sibTrans" presStyleLbl="sibTrans2D1" presStyleIdx="4" presStyleCnt="7"/>
      <dgm:spPr/>
    </dgm:pt>
    <dgm:pt modelId="{4BD8DEE5-3292-4997-A949-B830976C3BC0}" type="pres">
      <dgm:prSet presAssocID="{CFB3348A-3B53-4BA2-B887-93D26A61C1A2}" presName="connectorText" presStyleLbl="sibTrans2D1" presStyleIdx="4" presStyleCnt="7"/>
      <dgm:spPr/>
    </dgm:pt>
    <dgm:pt modelId="{79CA906F-38E5-4522-830A-DE6BB60194BB}" type="pres">
      <dgm:prSet presAssocID="{CF8B9C51-E9B4-4295-A88A-953F42920C2C}" presName="node" presStyleLbl="node1" presStyleIdx="5" presStyleCnt="8" custScaleX="122322">
        <dgm:presLayoutVars>
          <dgm:bulletEnabled val="1"/>
        </dgm:presLayoutVars>
      </dgm:prSet>
      <dgm:spPr/>
    </dgm:pt>
    <dgm:pt modelId="{8F9D67CE-3ECB-49C5-88A5-CDEC320A2B42}" type="pres">
      <dgm:prSet presAssocID="{0C90CE7C-17D9-4A1D-868D-CFDD7A4E65F2}" presName="sibTrans" presStyleLbl="sibTrans2D1" presStyleIdx="5" presStyleCnt="7"/>
      <dgm:spPr/>
    </dgm:pt>
    <dgm:pt modelId="{E8C6B775-D920-47E0-8889-D8268C3C3BFC}" type="pres">
      <dgm:prSet presAssocID="{0C90CE7C-17D9-4A1D-868D-CFDD7A4E65F2}" presName="connectorText" presStyleLbl="sibTrans2D1" presStyleIdx="5" presStyleCnt="7"/>
      <dgm:spPr/>
    </dgm:pt>
    <dgm:pt modelId="{3796B208-1E16-4E81-B3C3-DF3CE0EB4CEF}" type="pres">
      <dgm:prSet presAssocID="{379E3A33-F206-4E3E-8385-38E5BE8F9F9A}" presName="node" presStyleLbl="node1" presStyleIdx="6" presStyleCnt="8" custScaleX="122322">
        <dgm:presLayoutVars>
          <dgm:bulletEnabled val="1"/>
        </dgm:presLayoutVars>
      </dgm:prSet>
      <dgm:spPr/>
    </dgm:pt>
    <dgm:pt modelId="{1EB041F3-A738-4262-B48F-923009894281}" type="pres">
      <dgm:prSet presAssocID="{FE316412-76BF-41FC-8564-674F18468BD5}" presName="sibTrans" presStyleLbl="sibTrans2D1" presStyleIdx="6" presStyleCnt="7"/>
      <dgm:spPr/>
    </dgm:pt>
    <dgm:pt modelId="{FFB76F10-7428-4882-BCB9-7C198B84F6B3}" type="pres">
      <dgm:prSet presAssocID="{FE316412-76BF-41FC-8564-674F18468BD5}" presName="connectorText" presStyleLbl="sibTrans2D1" presStyleIdx="6" presStyleCnt="7"/>
      <dgm:spPr/>
    </dgm:pt>
    <dgm:pt modelId="{C69C6C21-CCDD-4596-A10A-05D1131FA6BD}" type="pres">
      <dgm:prSet presAssocID="{F59DE267-731A-4443-BBC4-435EC6AD9695}" presName="node" presStyleLbl="node1" presStyleIdx="7" presStyleCnt="8" custScaleX="122322">
        <dgm:presLayoutVars>
          <dgm:bulletEnabled val="1"/>
        </dgm:presLayoutVars>
      </dgm:prSet>
      <dgm:spPr/>
    </dgm:pt>
  </dgm:ptLst>
  <dgm:cxnLst>
    <dgm:cxn modelId="{CF76E70B-C9FF-4470-90D0-967BCEBE7F26}" type="presOf" srcId="{CFB3348A-3B53-4BA2-B887-93D26A61C1A2}" destId="{57AA844D-DF92-463A-8BA6-96DD503C11FE}" srcOrd="0" destOrd="0" presId="urn:microsoft.com/office/officeart/2005/8/layout/process2"/>
    <dgm:cxn modelId="{C75DAA13-F686-4964-B1D1-1328F7D7A133}" srcId="{6958A0F8-53C6-43A6-9571-238AD869B557}" destId="{074BEB3B-6FDB-49F9-BCD0-CF0950FE2FD3}" srcOrd="2" destOrd="0" parTransId="{9B4B067E-367E-41B0-A92D-2F10480D3D86}" sibTransId="{6916A0C7-8E88-48F9-B2F6-9B90334907E8}"/>
    <dgm:cxn modelId="{67CD4D15-2335-467C-9F23-0FB92D6467EE}" type="presOf" srcId="{FE316412-76BF-41FC-8564-674F18468BD5}" destId="{1EB041F3-A738-4262-B48F-923009894281}" srcOrd="0" destOrd="0" presId="urn:microsoft.com/office/officeart/2005/8/layout/process2"/>
    <dgm:cxn modelId="{6C5FF515-1CB8-4911-928F-53DEB4E23F22}" srcId="{6958A0F8-53C6-43A6-9571-238AD869B557}" destId="{987A62E4-F20F-460D-82A4-1FFC52C55BD7}" srcOrd="0" destOrd="0" parTransId="{842872AB-4E4C-459A-86C1-52255B4DC1D2}" sibTransId="{E79A44DF-A83C-40BB-A387-69808B16F6F4}"/>
    <dgm:cxn modelId="{9F15B21D-FB96-45FF-8FCD-223F4A702AF4}" type="presOf" srcId="{CF8B9C51-E9B4-4295-A88A-953F42920C2C}" destId="{79CA906F-38E5-4522-830A-DE6BB60194BB}" srcOrd="0" destOrd="0" presId="urn:microsoft.com/office/officeart/2005/8/layout/process2"/>
    <dgm:cxn modelId="{1A03331E-4A4D-439A-8B2C-B4656FC12EB6}" type="presOf" srcId="{6958A0F8-53C6-43A6-9571-238AD869B557}" destId="{6E7344AF-2DDF-49EB-9B22-8AC5002DEF00}" srcOrd="0" destOrd="0" presId="urn:microsoft.com/office/officeart/2005/8/layout/process2"/>
    <dgm:cxn modelId="{B096B51E-BA80-47D8-9927-BFE2CD38BEB8}" type="presOf" srcId="{E79A44DF-A83C-40BB-A387-69808B16F6F4}" destId="{962505BF-82B6-4188-85E2-7CCDDE232CB7}" srcOrd="0" destOrd="0" presId="urn:microsoft.com/office/officeart/2005/8/layout/process2"/>
    <dgm:cxn modelId="{CAF89120-8498-4111-A3AE-6485E0FD0B34}" type="presOf" srcId="{E79A44DF-A83C-40BB-A387-69808B16F6F4}" destId="{546E47A9-AFED-4F0C-B53B-C200C03824AF}" srcOrd="1" destOrd="0" presId="urn:microsoft.com/office/officeart/2005/8/layout/process2"/>
    <dgm:cxn modelId="{CD50162F-5D37-4926-A841-7AF23441053F}" srcId="{6958A0F8-53C6-43A6-9571-238AD869B557}" destId="{F59DE267-731A-4443-BBC4-435EC6AD9695}" srcOrd="7" destOrd="0" parTransId="{45886848-4BDA-45EB-86B3-931488FD2F7D}" sibTransId="{AF8EEFA7-F95A-4F36-87A0-52290315027B}"/>
    <dgm:cxn modelId="{91287738-4CAD-4C57-8FC9-A9D47BEF88C1}" type="presOf" srcId="{F59DE267-731A-4443-BBC4-435EC6AD9695}" destId="{C69C6C21-CCDD-4596-A10A-05D1131FA6BD}" srcOrd="0" destOrd="0" presId="urn:microsoft.com/office/officeart/2005/8/layout/process2"/>
    <dgm:cxn modelId="{CB6C5744-DC15-4411-A192-33BCD67E7322}" type="presOf" srcId="{69B9C19C-E0C2-4966-BF0F-56F7A027F228}" destId="{942EFB95-4C38-448C-8EA6-4AB282E4AD74}" srcOrd="0" destOrd="0" presId="urn:microsoft.com/office/officeart/2005/8/layout/process2"/>
    <dgm:cxn modelId="{70B3E747-792F-414D-BF66-A71FB70580C3}" srcId="{6958A0F8-53C6-43A6-9571-238AD869B557}" destId="{CF8B9C51-E9B4-4295-A88A-953F42920C2C}" srcOrd="5" destOrd="0" parTransId="{533ACB4C-B5AA-449F-986F-3ED3F92273D3}" sibTransId="{0C90CE7C-17D9-4A1D-868D-CFDD7A4E65F2}"/>
    <dgm:cxn modelId="{1CF3D26A-81D5-4987-9B16-9FDE9E6B7EE7}" srcId="{6958A0F8-53C6-43A6-9571-238AD869B557}" destId="{F06F0E22-648B-40A2-B09E-49082E4ADD5E}" srcOrd="4" destOrd="0" parTransId="{E4F4FEBC-5DEF-4388-8574-BCFC4E698231}" sibTransId="{CFB3348A-3B53-4BA2-B887-93D26A61C1A2}"/>
    <dgm:cxn modelId="{F6D31A6E-C8C6-4DC9-BEBD-391E96FDEB3A}" type="presOf" srcId="{DA8EDD8B-6267-43FB-8EA6-702F46B82467}" destId="{C409B899-FEA1-4D33-9F89-2690B9ABC938}" srcOrd="1" destOrd="0" presId="urn:microsoft.com/office/officeart/2005/8/layout/process2"/>
    <dgm:cxn modelId="{563EAD72-7EAE-497D-8836-43884E6BD233}" srcId="{6958A0F8-53C6-43A6-9571-238AD869B557}" destId="{379E3A33-F206-4E3E-8385-38E5BE8F9F9A}" srcOrd="6" destOrd="0" parTransId="{15A22FB3-4AA4-4D66-BCDB-9F8458AE6672}" sibTransId="{FE316412-76BF-41FC-8564-674F18468BD5}"/>
    <dgm:cxn modelId="{04DEE27E-ABFF-407E-AB75-E58964F2CAEE}" type="presOf" srcId="{0C90CE7C-17D9-4A1D-868D-CFDD7A4E65F2}" destId="{8F9D67CE-3ECB-49C5-88A5-CDEC320A2B42}" srcOrd="0" destOrd="0" presId="urn:microsoft.com/office/officeart/2005/8/layout/process2"/>
    <dgm:cxn modelId="{FCF72F7F-9997-418A-A2EA-14DA5FF528D9}" type="presOf" srcId="{0C90CE7C-17D9-4A1D-868D-CFDD7A4E65F2}" destId="{E8C6B775-D920-47E0-8889-D8268C3C3BFC}" srcOrd="1" destOrd="0" presId="urn:microsoft.com/office/officeart/2005/8/layout/process2"/>
    <dgm:cxn modelId="{2B9D4384-4727-4B23-A4BD-DD8ED72CA936}" type="presOf" srcId="{67FBD2CF-050E-4AF4-B3F7-D6D9292ECE25}" destId="{5466483E-0A6F-4A7E-998D-9640763993AA}" srcOrd="0" destOrd="0" presId="urn:microsoft.com/office/officeart/2005/8/layout/process2"/>
    <dgm:cxn modelId="{920C4490-538D-485C-BB91-74299AB96648}" type="presOf" srcId="{FE316412-76BF-41FC-8564-674F18468BD5}" destId="{FFB76F10-7428-4882-BCB9-7C198B84F6B3}" srcOrd="1" destOrd="0" presId="urn:microsoft.com/office/officeart/2005/8/layout/process2"/>
    <dgm:cxn modelId="{6CCEC393-DF4C-4D04-8009-7738AD152813}" type="presOf" srcId="{69B9C19C-E0C2-4966-BF0F-56F7A027F228}" destId="{EC3F6C2C-074D-4884-A436-B895AA548F2A}" srcOrd="1" destOrd="0" presId="urn:microsoft.com/office/officeart/2005/8/layout/process2"/>
    <dgm:cxn modelId="{E9ADBB9D-0A4B-4783-AF7A-2099449DD1BB}" type="presOf" srcId="{F06F0E22-648B-40A2-B09E-49082E4ADD5E}" destId="{BEED4C98-2D4D-4773-B592-1B948E73C942}" srcOrd="0" destOrd="0" presId="urn:microsoft.com/office/officeart/2005/8/layout/process2"/>
    <dgm:cxn modelId="{1FE2C7AA-51AC-46C7-BE9B-AA9A85403018}" type="presOf" srcId="{074BEB3B-6FDB-49F9-BCD0-CF0950FE2FD3}" destId="{AC18A32E-8B31-4FE8-BD10-2FBC7C3623DA}" srcOrd="0" destOrd="0" presId="urn:microsoft.com/office/officeart/2005/8/layout/process2"/>
    <dgm:cxn modelId="{769F6FAD-59E1-4FB2-BA95-E2088B370338}" type="presOf" srcId="{379E3A33-F206-4E3E-8385-38E5BE8F9F9A}" destId="{3796B208-1E16-4E81-B3C3-DF3CE0EB4CEF}" srcOrd="0" destOrd="0" presId="urn:microsoft.com/office/officeart/2005/8/layout/process2"/>
    <dgm:cxn modelId="{E2F368B2-84C1-45C7-BBE3-F121AF5181EA}" type="presOf" srcId="{CFB3348A-3B53-4BA2-B887-93D26A61C1A2}" destId="{4BD8DEE5-3292-4997-A949-B830976C3BC0}" srcOrd="1" destOrd="0" presId="urn:microsoft.com/office/officeart/2005/8/layout/process2"/>
    <dgm:cxn modelId="{CBD2C7C3-E742-423B-A35C-101C0498A8A8}" type="presOf" srcId="{DA8EDD8B-6267-43FB-8EA6-702F46B82467}" destId="{83E205FE-237B-4E7A-AB72-D8FD24476323}" srcOrd="0" destOrd="0" presId="urn:microsoft.com/office/officeart/2005/8/layout/process2"/>
    <dgm:cxn modelId="{8106F5DB-828D-479C-A8DE-F75AC28C7617}" srcId="{6958A0F8-53C6-43A6-9571-238AD869B557}" destId="{67FBD2CF-050E-4AF4-B3F7-D6D9292ECE25}" srcOrd="3" destOrd="0" parTransId="{67F95317-AA14-4F1F-8B34-58A3555FEE11}" sibTransId="{DA8EDD8B-6267-43FB-8EA6-702F46B82467}"/>
    <dgm:cxn modelId="{9DAA24E4-F378-4B15-A70A-102854CFFA09}" type="presOf" srcId="{6916A0C7-8E88-48F9-B2F6-9B90334907E8}" destId="{7E145908-552A-4FE7-A9D4-15C090CAB8C4}" srcOrd="1" destOrd="0" presId="urn:microsoft.com/office/officeart/2005/8/layout/process2"/>
    <dgm:cxn modelId="{E2B828E6-6CA5-481A-8039-E26E25697E04}" type="presOf" srcId="{3CA99A62-9024-404B-952A-6F19DF471C70}" destId="{76923F88-6914-4ADE-8F1E-E6D5BCA3095F}" srcOrd="0" destOrd="0" presId="urn:microsoft.com/office/officeart/2005/8/layout/process2"/>
    <dgm:cxn modelId="{912C68EE-277A-49F6-888B-D10A0966DF27}" srcId="{6958A0F8-53C6-43A6-9571-238AD869B557}" destId="{3CA99A62-9024-404B-952A-6F19DF471C70}" srcOrd="1" destOrd="0" parTransId="{2E89D8C3-DA25-49C3-AF7D-6EF589B747CD}" sibTransId="{69B9C19C-E0C2-4966-BF0F-56F7A027F228}"/>
    <dgm:cxn modelId="{00FBA8F3-DFA3-4A8E-8023-D7023F221A21}" type="presOf" srcId="{987A62E4-F20F-460D-82A4-1FFC52C55BD7}" destId="{1C5B2F99-8A40-4543-95CB-AFB36946C9EC}" srcOrd="0" destOrd="0" presId="urn:microsoft.com/office/officeart/2005/8/layout/process2"/>
    <dgm:cxn modelId="{6397E7F3-0D90-4C38-91A3-D7068A2D0836}" type="presOf" srcId="{6916A0C7-8E88-48F9-B2F6-9B90334907E8}" destId="{114A1F97-E5CA-4DFA-B89D-A8A8F15AF7B5}" srcOrd="0" destOrd="0" presId="urn:microsoft.com/office/officeart/2005/8/layout/process2"/>
    <dgm:cxn modelId="{33805F9A-EC12-4F9B-90EC-D2BA2B29DCF2}" type="presParOf" srcId="{6E7344AF-2DDF-49EB-9B22-8AC5002DEF00}" destId="{1C5B2F99-8A40-4543-95CB-AFB36946C9EC}" srcOrd="0" destOrd="0" presId="urn:microsoft.com/office/officeart/2005/8/layout/process2"/>
    <dgm:cxn modelId="{C6EDEFBB-725A-44DA-B56E-C172DC7E89B4}" type="presParOf" srcId="{6E7344AF-2DDF-49EB-9B22-8AC5002DEF00}" destId="{962505BF-82B6-4188-85E2-7CCDDE232CB7}" srcOrd="1" destOrd="0" presId="urn:microsoft.com/office/officeart/2005/8/layout/process2"/>
    <dgm:cxn modelId="{CC433E94-C82B-4F4A-9D68-8A1B98A40C67}" type="presParOf" srcId="{962505BF-82B6-4188-85E2-7CCDDE232CB7}" destId="{546E47A9-AFED-4F0C-B53B-C200C03824AF}" srcOrd="0" destOrd="0" presId="urn:microsoft.com/office/officeart/2005/8/layout/process2"/>
    <dgm:cxn modelId="{E6E88041-91C7-4AE0-81BF-44D7DD3D9F34}" type="presParOf" srcId="{6E7344AF-2DDF-49EB-9B22-8AC5002DEF00}" destId="{76923F88-6914-4ADE-8F1E-E6D5BCA3095F}" srcOrd="2" destOrd="0" presId="urn:microsoft.com/office/officeart/2005/8/layout/process2"/>
    <dgm:cxn modelId="{3F892F0A-A89A-44E5-96D6-90973964A8D6}" type="presParOf" srcId="{6E7344AF-2DDF-49EB-9B22-8AC5002DEF00}" destId="{942EFB95-4C38-448C-8EA6-4AB282E4AD74}" srcOrd="3" destOrd="0" presId="urn:microsoft.com/office/officeart/2005/8/layout/process2"/>
    <dgm:cxn modelId="{C69E3009-72D2-4B70-A43D-BE3C9D793F0F}" type="presParOf" srcId="{942EFB95-4C38-448C-8EA6-4AB282E4AD74}" destId="{EC3F6C2C-074D-4884-A436-B895AA548F2A}" srcOrd="0" destOrd="0" presId="urn:microsoft.com/office/officeart/2005/8/layout/process2"/>
    <dgm:cxn modelId="{4B9D71C9-922E-481C-8DA3-B94ACFEA523D}" type="presParOf" srcId="{6E7344AF-2DDF-49EB-9B22-8AC5002DEF00}" destId="{AC18A32E-8B31-4FE8-BD10-2FBC7C3623DA}" srcOrd="4" destOrd="0" presId="urn:microsoft.com/office/officeart/2005/8/layout/process2"/>
    <dgm:cxn modelId="{49899A66-8847-45D2-BA7E-171F3E947336}" type="presParOf" srcId="{6E7344AF-2DDF-49EB-9B22-8AC5002DEF00}" destId="{114A1F97-E5CA-4DFA-B89D-A8A8F15AF7B5}" srcOrd="5" destOrd="0" presId="urn:microsoft.com/office/officeart/2005/8/layout/process2"/>
    <dgm:cxn modelId="{6642862A-380C-40D1-86D3-0F5BC186684F}" type="presParOf" srcId="{114A1F97-E5CA-4DFA-B89D-A8A8F15AF7B5}" destId="{7E145908-552A-4FE7-A9D4-15C090CAB8C4}" srcOrd="0" destOrd="0" presId="urn:microsoft.com/office/officeart/2005/8/layout/process2"/>
    <dgm:cxn modelId="{A6C86ED3-7475-4914-B75E-446DD7EE3DE3}" type="presParOf" srcId="{6E7344AF-2DDF-49EB-9B22-8AC5002DEF00}" destId="{5466483E-0A6F-4A7E-998D-9640763993AA}" srcOrd="6" destOrd="0" presId="urn:microsoft.com/office/officeart/2005/8/layout/process2"/>
    <dgm:cxn modelId="{D065254D-3B4D-4AE7-B41C-D1C5B597B61E}" type="presParOf" srcId="{6E7344AF-2DDF-49EB-9B22-8AC5002DEF00}" destId="{83E205FE-237B-4E7A-AB72-D8FD24476323}" srcOrd="7" destOrd="0" presId="urn:microsoft.com/office/officeart/2005/8/layout/process2"/>
    <dgm:cxn modelId="{8F60BF82-3610-4BBF-AD83-55E92AE18CD2}" type="presParOf" srcId="{83E205FE-237B-4E7A-AB72-D8FD24476323}" destId="{C409B899-FEA1-4D33-9F89-2690B9ABC938}" srcOrd="0" destOrd="0" presId="urn:microsoft.com/office/officeart/2005/8/layout/process2"/>
    <dgm:cxn modelId="{188300E6-8915-41F8-AD9C-FB039B783D36}" type="presParOf" srcId="{6E7344AF-2DDF-49EB-9B22-8AC5002DEF00}" destId="{BEED4C98-2D4D-4773-B592-1B948E73C942}" srcOrd="8" destOrd="0" presId="urn:microsoft.com/office/officeart/2005/8/layout/process2"/>
    <dgm:cxn modelId="{A9EAD26B-8816-40FA-9067-AB708A7B15EB}" type="presParOf" srcId="{6E7344AF-2DDF-49EB-9B22-8AC5002DEF00}" destId="{57AA844D-DF92-463A-8BA6-96DD503C11FE}" srcOrd="9" destOrd="0" presId="urn:microsoft.com/office/officeart/2005/8/layout/process2"/>
    <dgm:cxn modelId="{82C7D8D5-40F2-4E82-96F1-785AA9D7E0C9}" type="presParOf" srcId="{57AA844D-DF92-463A-8BA6-96DD503C11FE}" destId="{4BD8DEE5-3292-4997-A949-B830976C3BC0}" srcOrd="0" destOrd="0" presId="urn:microsoft.com/office/officeart/2005/8/layout/process2"/>
    <dgm:cxn modelId="{F083C1A4-616B-4985-B07D-B2C4B2BEA6CA}" type="presParOf" srcId="{6E7344AF-2DDF-49EB-9B22-8AC5002DEF00}" destId="{79CA906F-38E5-4522-830A-DE6BB60194BB}" srcOrd="10" destOrd="0" presId="urn:microsoft.com/office/officeart/2005/8/layout/process2"/>
    <dgm:cxn modelId="{3E9BF3FD-CBF4-4F39-95C9-02DBDD7A2550}" type="presParOf" srcId="{6E7344AF-2DDF-49EB-9B22-8AC5002DEF00}" destId="{8F9D67CE-3ECB-49C5-88A5-CDEC320A2B42}" srcOrd="11" destOrd="0" presId="urn:microsoft.com/office/officeart/2005/8/layout/process2"/>
    <dgm:cxn modelId="{12F82FAD-B02E-42CF-BD89-13BBCDCB870F}" type="presParOf" srcId="{8F9D67CE-3ECB-49C5-88A5-CDEC320A2B42}" destId="{E8C6B775-D920-47E0-8889-D8268C3C3BFC}" srcOrd="0" destOrd="0" presId="urn:microsoft.com/office/officeart/2005/8/layout/process2"/>
    <dgm:cxn modelId="{9C39B43D-F37E-4029-A0D8-CF1AAF694A9B}" type="presParOf" srcId="{6E7344AF-2DDF-49EB-9B22-8AC5002DEF00}" destId="{3796B208-1E16-4E81-B3C3-DF3CE0EB4CEF}" srcOrd="12" destOrd="0" presId="urn:microsoft.com/office/officeart/2005/8/layout/process2"/>
    <dgm:cxn modelId="{A881EED6-AEC0-458B-BDCC-B864FC626C87}" type="presParOf" srcId="{6E7344AF-2DDF-49EB-9B22-8AC5002DEF00}" destId="{1EB041F3-A738-4262-B48F-923009894281}" srcOrd="13" destOrd="0" presId="urn:microsoft.com/office/officeart/2005/8/layout/process2"/>
    <dgm:cxn modelId="{0DFB28D0-3D6F-4CD8-914B-C9A660A15531}" type="presParOf" srcId="{1EB041F3-A738-4262-B48F-923009894281}" destId="{FFB76F10-7428-4882-BCB9-7C198B84F6B3}" srcOrd="0" destOrd="0" presId="urn:microsoft.com/office/officeart/2005/8/layout/process2"/>
    <dgm:cxn modelId="{728E0ADC-D69C-4340-9BA1-004F1E62816C}" type="presParOf" srcId="{6E7344AF-2DDF-49EB-9B22-8AC5002DEF00}" destId="{C69C6C21-CCDD-4596-A10A-05D1131FA6BD}" srcOrd="14"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D2705C-18F5-574A-97E7-170EE14A79CE}">
      <dsp:nvSpPr>
        <dsp:cNvPr id="0" name=""/>
        <dsp:cNvSpPr/>
      </dsp:nvSpPr>
      <dsp:spPr>
        <a:xfrm>
          <a:off x="1726530" y="1542872"/>
          <a:ext cx="1277159" cy="1277159"/>
        </a:xfrm>
        <a:prstGeom prst="ellipse">
          <a:avLst/>
        </a:prstGeom>
        <a:solidFill>
          <a:srgbClr val="FF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latin typeface="MS Gothic" panose="020B0609070205080204" pitchFamily="49" charset="-128"/>
              <a:ea typeface="MS Gothic" panose="020B0609070205080204" pitchFamily="49" charset="-128"/>
            </a:rPr>
            <a:t>体温</a:t>
          </a:r>
          <a:br>
            <a:rPr kumimoji="1" lang="en-US" altLang="ja-JP" sz="2000" b="1" kern="1200" dirty="0">
              <a:latin typeface="MS Gothic" panose="020B0609070205080204" pitchFamily="49" charset="-128"/>
              <a:ea typeface="MS Gothic" panose="020B0609070205080204" pitchFamily="49" charset="-128"/>
            </a:rPr>
          </a:br>
          <a:r>
            <a:rPr kumimoji="1" lang="ja-JP" altLang="en-US" sz="2000" b="1" kern="1200" dirty="0">
              <a:latin typeface="MS Gothic" panose="020B0609070205080204" pitchFamily="49" charset="-128"/>
              <a:ea typeface="MS Gothic" panose="020B0609070205080204" pitchFamily="49" charset="-128"/>
            </a:rPr>
            <a:t>上昇</a:t>
          </a:r>
        </a:p>
      </dsp:txBody>
      <dsp:txXfrm>
        <a:off x="1913566" y="1729908"/>
        <a:ext cx="903087" cy="903087"/>
      </dsp:txXfrm>
    </dsp:sp>
    <dsp:sp modelId="{0A8768A1-20D6-C541-B026-C6D2D3FD3838}">
      <dsp:nvSpPr>
        <dsp:cNvPr id="0" name=""/>
        <dsp:cNvSpPr/>
      </dsp:nvSpPr>
      <dsp:spPr>
        <a:xfrm rot="11700000">
          <a:off x="588429" y="1672929"/>
          <a:ext cx="1116129" cy="363990"/>
        </a:xfrm>
        <a:prstGeom prst="leftArrow">
          <a:avLst>
            <a:gd name="adj1" fmla="val 60000"/>
            <a:gd name="adj2" fmla="val 50000"/>
          </a:avLst>
        </a:prstGeom>
        <a:solidFill>
          <a:schemeClr val="accent2"/>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AE720B3-75EE-104A-A8C0-60F663687A79}">
      <dsp:nvSpPr>
        <dsp:cNvPr id="0" name=""/>
        <dsp:cNvSpPr/>
      </dsp:nvSpPr>
      <dsp:spPr>
        <a:xfrm>
          <a:off x="794" y="1225166"/>
          <a:ext cx="1213301" cy="970641"/>
        </a:xfrm>
        <a:prstGeom prst="roundRect">
          <a:avLst>
            <a:gd name="adj" fmla="val 10000"/>
          </a:avLst>
        </a:prstGeom>
        <a:solidFill>
          <a:schemeClr val="accent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latin typeface="MS Gothic" panose="020B0609070205080204" pitchFamily="49" charset="-128"/>
              <a:ea typeface="MS Gothic" panose="020B0609070205080204" pitchFamily="49" charset="-128"/>
            </a:rPr>
            <a:t>感染症</a:t>
          </a:r>
        </a:p>
      </dsp:txBody>
      <dsp:txXfrm>
        <a:off x="29223" y="1253595"/>
        <a:ext cx="1156443" cy="913783"/>
      </dsp:txXfrm>
    </dsp:sp>
    <dsp:sp modelId="{C7339768-AEEE-AE47-A326-35BCC5A27D02}">
      <dsp:nvSpPr>
        <dsp:cNvPr id="0" name=""/>
        <dsp:cNvSpPr/>
      </dsp:nvSpPr>
      <dsp:spPr>
        <a:xfrm rot="14700000">
          <a:off x="1132678" y="856054"/>
          <a:ext cx="1116129" cy="363990"/>
        </a:xfrm>
        <a:prstGeom prst="leftArrow">
          <a:avLst>
            <a:gd name="adj1" fmla="val 60000"/>
            <a:gd name="adj2" fmla="val 50000"/>
          </a:avLst>
        </a:prstGeom>
        <a:solidFill>
          <a:schemeClr val="accent6"/>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75B15C4-93D8-9D46-A4B1-0CA6CE04A330}">
      <dsp:nvSpPr>
        <dsp:cNvPr id="0" name=""/>
        <dsp:cNvSpPr/>
      </dsp:nvSpPr>
      <dsp:spPr>
        <a:xfrm>
          <a:off x="989434" y="46951"/>
          <a:ext cx="1213301" cy="970641"/>
        </a:xfrm>
        <a:prstGeom prst="roundRect">
          <a:avLst>
            <a:gd name="adj" fmla="val 10000"/>
          </a:avLst>
        </a:prstGeom>
        <a:solidFill>
          <a:schemeClr val="accent6"/>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latin typeface="MS Gothic" panose="020B0609070205080204" pitchFamily="49" charset="-128"/>
              <a:ea typeface="MS Gothic" panose="020B0609070205080204" pitchFamily="49" charset="-128"/>
            </a:rPr>
            <a:t>脱水</a:t>
          </a:r>
        </a:p>
      </dsp:txBody>
      <dsp:txXfrm>
        <a:off x="1017863" y="75380"/>
        <a:ext cx="1156443" cy="913783"/>
      </dsp:txXfrm>
    </dsp:sp>
    <dsp:sp modelId="{320A0DFA-35C7-7E46-9692-E539D83B0C9E}">
      <dsp:nvSpPr>
        <dsp:cNvPr id="0" name=""/>
        <dsp:cNvSpPr/>
      </dsp:nvSpPr>
      <dsp:spPr>
        <a:xfrm rot="17700000">
          <a:off x="2481413" y="856054"/>
          <a:ext cx="1116129" cy="363990"/>
        </a:xfrm>
        <a:prstGeom prst="leftArrow">
          <a:avLst>
            <a:gd name="adj1" fmla="val 60000"/>
            <a:gd name="adj2" fmla="val 50000"/>
          </a:avLst>
        </a:prstGeom>
        <a:solidFill>
          <a:schemeClr val="accent5"/>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8F21DB94-9D37-CF47-9183-43A5849A7FEB}">
      <dsp:nvSpPr>
        <dsp:cNvPr id="0" name=""/>
        <dsp:cNvSpPr/>
      </dsp:nvSpPr>
      <dsp:spPr>
        <a:xfrm>
          <a:off x="2527484" y="46951"/>
          <a:ext cx="1213301" cy="970641"/>
        </a:xfrm>
        <a:prstGeom prst="roundRect">
          <a:avLst>
            <a:gd name="adj" fmla="val 10000"/>
          </a:avLst>
        </a:prstGeom>
        <a:solidFill>
          <a:schemeClr val="accent5"/>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latin typeface="MS Gothic" panose="020B0609070205080204" pitchFamily="49" charset="-128"/>
              <a:ea typeface="MS Gothic" panose="020B0609070205080204" pitchFamily="49" charset="-128"/>
            </a:rPr>
            <a:t>環境温</a:t>
          </a:r>
          <a:br>
            <a:rPr kumimoji="1" lang="en-US" altLang="ja-JP" sz="2000" b="1" kern="1200" dirty="0">
              <a:latin typeface="MS Gothic" panose="020B0609070205080204" pitchFamily="49" charset="-128"/>
              <a:ea typeface="MS Gothic" panose="020B0609070205080204" pitchFamily="49" charset="-128"/>
            </a:rPr>
          </a:br>
          <a:r>
            <a:rPr kumimoji="1" lang="ja-JP" altLang="en-US" sz="2000" b="1" kern="1200" dirty="0">
              <a:latin typeface="MS Gothic" panose="020B0609070205080204" pitchFamily="49" charset="-128"/>
              <a:ea typeface="MS Gothic" panose="020B0609070205080204" pitchFamily="49" charset="-128"/>
            </a:rPr>
            <a:t>上昇</a:t>
          </a:r>
        </a:p>
      </dsp:txBody>
      <dsp:txXfrm>
        <a:off x="2555913" y="75380"/>
        <a:ext cx="1156443" cy="913783"/>
      </dsp:txXfrm>
    </dsp:sp>
    <dsp:sp modelId="{29095790-7A20-2A4A-BD1C-26CC6D74C0A4}">
      <dsp:nvSpPr>
        <dsp:cNvPr id="0" name=""/>
        <dsp:cNvSpPr/>
      </dsp:nvSpPr>
      <dsp:spPr>
        <a:xfrm rot="20700000">
          <a:off x="3025662" y="1672929"/>
          <a:ext cx="1116129" cy="363990"/>
        </a:xfrm>
        <a:prstGeom prst="leftArrow">
          <a:avLst>
            <a:gd name="adj1" fmla="val 60000"/>
            <a:gd name="adj2" fmla="val 50000"/>
          </a:avLst>
        </a:prstGeom>
        <a:solidFill>
          <a:schemeClr val="accent4"/>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712B8D79-0D55-8C41-882D-BB432AB1875C}">
      <dsp:nvSpPr>
        <dsp:cNvPr id="0" name=""/>
        <dsp:cNvSpPr/>
      </dsp:nvSpPr>
      <dsp:spPr>
        <a:xfrm>
          <a:off x="3516124" y="1225166"/>
          <a:ext cx="1213301" cy="970641"/>
        </a:xfrm>
        <a:prstGeom prst="roundRect">
          <a:avLst>
            <a:gd name="adj" fmla="val 10000"/>
          </a:avLst>
        </a:prstGeom>
        <a:solidFill>
          <a:schemeClr val="accent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latin typeface="MS Gothic" panose="020B0609070205080204" pitchFamily="49" charset="-128"/>
              <a:ea typeface="MS Gothic" panose="020B0609070205080204" pitchFamily="49" charset="-128"/>
            </a:rPr>
            <a:t>筋緊張</a:t>
          </a:r>
          <a:br>
            <a:rPr kumimoji="1" lang="en-US" altLang="ja-JP" sz="2000" b="1" kern="1200" dirty="0">
              <a:latin typeface="MS Gothic" panose="020B0609070205080204" pitchFamily="49" charset="-128"/>
              <a:ea typeface="MS Gothic" panose="020B0609070205080204" pitchFamily="49" charset="-128"/>
            </a:rPr>
          </a:br>
          <a:r>
            <a:rPr kumimoji="1" lang="ja-JP" altLang="en-US" sz="2000" b="1" kern="1200" dirty="0">
              <a:latin typeface="MS Gothic" panose="020B0609070205080204" pitchFamily="49" charset="-128"/>
              <a:ea typeface="MS Gothic" panose="020B0609070205080204" pitchFamily="49" charset="-128"/>
            </a:rPr>
            <a:t>亢進</a:t>
          </a:r>
        </a:p>
      </dsp:txBody>
      <dsp:txXfrm>
        <a:off x="3544553" y="1253595"/>
        <a:ext cx="1156443" cy="9137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95DDC1-9A26-E248-BCD5-90AAF906C706}">
      <dsp:nvSpPr>
        <dsp:cNvPr id="0" name=""/>
        <dsp:cNvSpPr/>
      </dsp:nvSpPr>
      <dsp:spPr>
        <a:xfrm>
          <a:off x="2405537" y="1007"/>
          <a:ext cx="6056104" cy="1230844"/>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000" tIns="72000" rIns="0" bIns="0" numCol="1" spcCol="1270" anchor="ctr" anchorCtr="0">
          <a:noAutofit/>
        </a:bodyPr>
        <a:lstStyle/>
        <a:p>
          <a:pPr marL="171450" lvl="1" indent="-171450" algn="l" defTabSz="800100">
            <a:lnSpc>
              <a:spcPct val="80000"/>
            </a:lnSpc>
            <a:spcBef>
              <a:spcPct val="0"/>
            </a:spcBef>
            <a:spcAft>
              <a:spcPts val="0"/>
            </a:spcAft>
            <a:buChar char="•"/>
          </a:pPr>
          <a:r>
            <a:rPr kumimoji="1" lang="ja-JP" altLang="en-US" sz="1800" kern="1200" dirty="0">
              <a:latin typeface="Meiryo" panose="020B0604030504040204" pitchFamily="34" charset="-128"/>
              <a:ea typeface="Meiryo" panose="020B0604030504040204" pitchFamily="34" charset="-128"/>
            </a:rPr>
            <a:t>全身の血液が低酸素状態になっている</a:t>
          </a:r>
        </a:p>
        <a:p>
          <a:pPr marL="171450" lvl="1" indent="-171450" algn="l" defTabSz="800100">
            <a:lnSpc>
              <a:spcPct val="80000"/>
            </a:lnSpc>
            <a:spcBef>
              <a:spcPct val="0"/>
            </a:spcBef>
            <a:spcAft>
              <a:spcPts val="0"/>
            </a:spcAft>
            <a:buChar char="•"/>
          </a:pPr>
          <a:r>
            <a:rPr kumimoji="1" lang="en-US" altLang="ja-JP" sz="1800" kern="1200" dirty="0">
              <a:latin typeface="Meiryo" panose="020B0604030504040204" pitchFamily="34" charset="-128"/>
              <a:ea typeface="Meiryo" panose="020B0604030504040204" pitchFamily="34" charset="-128"/>
            </a:rPr>
            <a:t>SpO</a:t>
          </a:r>
          <a:r>
            <a:rPr kumimoji="1" lang="en-US" altLang="ja-JP" sz="1800" kern="1200" baseline="-25000" dirty="0">
              <a:latin typeface="Meiryo" panose="020B0604030504040204" pitchFamily="34" charset="-128"/>
              <a:ea typeface="Meiryo" panose="020B0604030504040204" pitchFamily="34" charset="-128"/>
            </a:rPr>
            <a:t>2</a:t>
          </a:r>
          <a:r>
            <a:rPr kumimoji="1" lang="en-US" altLang="ja-JP" sz="1800" kern="1200" dirty="0">
              <a:latin typeface="Meiryo" panose="020B0604030504040204" pitchFamily="34" charset="-128"/>
              <a:ea typeface="Meiryo" panose="020B0604030504040204" pitchFamily="34" charset="-128"/>
            </a:rPr>
            <a:t>70</a:t>
          </a:r>
          <a:r>
            <a:rPr kumimoji="1" lang="ja-JP" altLang="en-US" sz="1800" kern="1200" dirty="0">
              <a:latin typeface="Meiryo" panose="020B0604030504040204" pitchFamily="34" charset="-128"/>
              <a:ea typeface="Meiryo" panose="020B0604030504040204" pitchFamily="34" charset="-128"/>
            </a:rPr>
            <a:t>％以下で確実に</a:t>
          </a:r>
          <a:r>
            <a:rPr kumimoji="1" lang="en-US" altLang="ja-JP" sz="1800" kern="1200" dirty="0">
              <a:latin typeface="Meiryo" panose="020B0604030504040204" pitchFamily="34" charset="-128"/>
              <a:ea typeface="Meiryo" panose="020B0604030504040204" pitchFamily="34" charset="-128"/>
            </a:rPr>
            <a:t>(</a:t>
          </a:r>
          <a:r>
            <a:rPr kumimoji="1" lang="ja-JP" altLang="en-US" sz="1800" kern="1200" dirty="0">
              <a:latin typeface="Meiryo" panose="020B0604030504040204" pitchFamily="34" charset="-128"/>
              <a:ea typeface="Meiryo" panose="020B0604030504040204" pitchFamily="34" charset="-128"/>
            </a:rPr>
            <a:t>時に</a:t>
          </a:r>
          <a:r>
            <a:rPr kumimoji="1" lang="en-US" altLang="ja-JP" sz="1800" kern="1200" dirty="0">
              <a:latin typeface="Meiryo" panose="020B0604030504040204" pitchFamily="34" charset="-128"/>
              <a:ea typeface="Meiryo" panose="020B0604030504040204" pitchFamily="34" charset="-128"/>
            </a:rPr>
            <a:t>85%</a:t>
          </a:r>
          <a:r>
            <a:rPr kumimoji="1" lang="ja-JP" altLang="en-US" sz="1800" kern="1200" dirty="0">
              <a:latin typeface="Meiryo" panose="020B0604030504040204" pitchFamily="34" charset="-128"/>
              <a:ea typeface="Meiryo" panose="020B0604030504040204" pitchFamily="34" charset="-128"/>
            </a:rPr>
            <a:t>以下でも</a:t>
          </a:r>
          <a:r>
            <a:rPr kumimoji="1" lang="en-US" altLang="ja-JP" sz="1800" kern="1200" dirty="0">
              <a:latin typeface="Meiryo" panose="020B0604030504040204" pitchFamily="34" charset="-128"/>
              <a:ea typeface="Meiryo" panose="020B0604030504040204" pitchFamily="34" charset="-128"/>
            </a:rPr>
            <a:t>)</a:t>
          </a:r>
          <a:r>
            <a:rPr kumimoji="1" lang="ja-JP" altLang="en-US" sz="1800" kern="1200" dirty="0">
              <a:latin typeface="Meiryo" panose="020B0604030504040204" pitchFamily="34" charset="-128"/>
              <a:ea typeface="Meiryo" panose="020B0604030504040204" pitchFamily="34" charset="-128"/>
            </a:rPr>
            <a:t> 認める</a:t>
          </a:r>
        </a:p>
      </dsp:txBody>
      <dsp:txXfrm>
        <a:off x="2405537" y="154863"/>
        <a:ext cx="5594538" cy="923133"/>
      </dsp:txXfrm>
    </dsp:sp>
    <dsp:sp modelId="{A61068E9-4721-0A4A-975B-C52AC04987DB}">
      <dsp:nvSpPr>
        <dsp:cNvPr id="0" name=""/>
        <dsp:cNvSpPr/>
      </dsp:nvSpPr>
      <dsp:spPr>
        <a:xfrm>
          <a:off x="0" y="172545"/>
          <a:ext cx="2404216" cy="9213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100000"/>
            </a:lnSpc>
            <a:spcBef>
              <a:spcPct val="0"/>
            </a:spcBef>
            <a:spcAft>
              <a:spcPts val="0"/>
            </a:spcAft>
            <a:buNone/>
          </a:pPr>
          <a:r>
            <a:rPr kumimoji="1" lang="ja-JP" altLang="en-US" sz="2400" b="1" kern="1200" dirty="0">
              <a:latin typeface="Meiryo" panose="020B0604030504040204" pitchFamily="34" charset="-128"/>
              <a:ea typeface="Meiryo" panose="020B0604030504040204" pitchFamily="34" charset="-128"/>
            </a:rPr>
            <a:t>低酸素血症</a:t>
          </a:r>
        </a:p>
      </dsp:txBody>
      <dsp:txXfrm>
        <a:off x="44976" y="217521"/>
        <a:ext cx="2314264" cy="831388"/>
      </dsp:txXfrm>
    </dsp:sp>
    <dsp:sp modelId="{2F3AD169-234D-BA48-8D22-67DBC14B56E6}">
      <dsp:nvSpPr>
        <dsp:cNvPr id="0" name=""/>
        <dsp:cNvSpPr/>
      </dsp:nvSpPr>
      <dsp:spPr>
        <a:xfrm>
          <a:off x="2406400" y="1424126"/>
          <a:ext cx="6033160" cy="1283104"/>
        </a:xfrm>
        <a:prstGeom prst="rightArrow">
          <a:avLst>
            <a:gd name="adj1" fmla="val 75000"/>
            <a:gd name="adj2" fmla="val 50000"/>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72000" tIns="72000" rIns="0" bIns="0" numCol="1" spcCol="1270" anchor="ctr" anchorCtr="0">
          <a:noAutofit/>
        </a:bodyPr>
        <a:lstStyle/>
        <a:p>
          <a:pPr marL="171450" lvl="1" indent="-171450" algn="l" defTabSz="800100">
            <a:lnSpc>
              <a:spcPct val="80000"/>
            </a:lnSpc>
            <a:spcBef>
              <a:spcPct val="0"/>
            </a:spcBef>
            <a:spcAft>
              <a:spcPts val="0"/>
            </a:spcAft>
            <a:buChar char="•"/>
          </a:pPr>
          <a:r>
            <a:rPr kumimoji="1" lang="ja-JP" altLang="en-US" sz="1800" kern="1200" dirty="0">
              <a:latin typeface="Meiryo" panose="020B0604030504040204" pitchFamily="34" charset="-128"/>
              <a:ea typeface="Meiryo" panose="020B0604030504040204" pitchFamily="34" charset="-128"/>
            </a:rPr>
            <a:t>寒さなどで末梢の皮膚の血液循環が悪い状態</a:t>
          </a:r>
        </a:p>
        <a:p>
          <a:pPr marL="171450" lvl="1" indent="-171450" algn="l" defTabSz="800100">
            <a:lnSpc>
              <a:spcPct val="80000"/>
            </a:lnSpc>
            <a:spcBef>
              <a:spcPct val="0"/>
            </a:spcBef>
            <a:spcAft>
              <a:spcPts val="0"/>
            </a:spcAft>
            <a:buChar char="•"/>
          </a:pPr>
          <a:r>
            <a:rPr kumimoji="1" lang="ja-JP" altLang="en-US" sz="1800" kern="1200" dirty="0">
              <a:latin typeface="Meiryo" panose="020B0604030504040204" pitchFamily="34" charset="-128"/>
              <a:ea typeface="Meiryo" panose="020B0604030504040204" pitchFamily="34" charset="-128"/>
            </a:rPr>
            <a:t>温めて血液循環が改善すればチアノーゼも改善</a:t>
          </a:r>
        </a:p>
      </dsp:txBody>
      <dsp:txXfrm>
        <a:off x="2406400" y="1584514"/>
        <a:ext cx="5551996" cy="962328"/>
      </dsp:txXfrm>
    </dsp:sp>
    <dsp:sp modelId="{1FBB4E06-18FF-0742-891B-B6556A03C4A3}">
      <dsp:nvSpPr>
        <dsp:cNvPr id="0" name=""/>
        <dsp:cNvSpPr/>
      </dsp:nvSpPr>
      <dsp:spPr>
        <a:xfrm>
          <a:off x="0" y="1579541"/>
          <a:ext cx="2383000" cy="973273"/>
        </a:xfrm>
        <a:prstGeom prst="round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100000"/>
            </a:lnSpc>
            <a:spcBef>
              <a:spcPct val="0"/>
            </a:spcBef>
            <a:spcAft>
              <a:spcPts val="0"/>
            </a:spcAft>
            <a:buNone/>
          </a:pPr>
          <a:r>
            <a:rPr kumimoji="1" lang="ja-JP" altLang="en-US" sz="2400" b="1" kern="1200" dirty="0">
              <a:latin typeface="Meiryo" panose="020B0604030504040204" pitchFamily="34" charset="-128"/>
              <a:ea typeface="Meiryo" panose="020B0604030504040204" pitchFamily="34" charset="-128"/>
            </a:rPr>
            <a:t>末梢循環不全</a:t>
          </a:r>
        </a:p>
      </dsp:txBody>
      <dsp:txXfrm>
        <a:off x="47511" y="1627052"/>
        <a:ext cx="2287978" cy="8782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23F88-6914-4ADE-8F1E-E6D5BCA3095F}">
      <dsp:nvSpPr>
        <dsp:cNvPr id="0" name=""/>
        <dsp:cNvSpPr/>
      </dsp:nvSpPr>
      <dsp:spPr>
        <a:xfrm>
          <a:off x="357001" y="3283"/>
          <a:ext cx="754531" cy="389435"/>
        </a:xfrm>
        <a:prstGeom prst="roundRect">
          <a:avLst>
            <a:gd name="adj" fmla="val 10000"/>
          </a:avLst>
        </a:prstGeom>
        <a:solidFill>
          <a:srgbClr val="FFBA5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準備①</a:t>
          </a:r>
        </a:p>
      </dsp:txBody>
      <dsp:txXfrm>
        <a:off x="368407" y="14689"/>
        <a:ext cx="731719" cy="366623"/>
      </dsp:txXfrm>
    </dsp:sp>
    <dsp:sp modelId="{942EFB95-4C38-448C-8EA6-4AB282E4AD74}">
      <dsp:nvSpPr>
        <dsp:cNvPr id="0" name=""/>
        <dsp:cNvSpPr/>
      </dsp:nvSpPr>
      <dsp:spPr>
        <a:xfrm rot="5400000">
          <a:off x="661247" y="402455"/>
          <a:ext cx="146038" cy="175245"/>
        </a:xfrm>
        <a:prstGeom prst="rightArrow">
          <a:avLst>
            <a:gd name="adj1" fmla="val 60000"/>
            <a:gd name="adj2" fmla="val 50000"/>
          </a:avLst>
        </a:prstGeom>
        <a:solidFill>
          <a:srgbClr val="FFBA5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kumimoji="1" lang="ja-JP" altLang="en-US" sz="2000" b="0" kern="1200">
            <a:latin typeface="メイリオ" panose="020B0604030504040204" pitchFamily="50" charset="-128"/>
            <a:ea typeface="メイリオ" panose="020B0604030504040204" pitchFamily="50" charset="-128"/>
          </a:endParaRPr>
        </a:p>
      </dsp:txBody>
      <dsp:txXfrm rot="-5400000">
        <a:off x="681693" y="417059"/>
        <a:ext cx="105147" cy="102227"/>
      </dsp:txXfrm>
    </dsp:sp>
    <dsp:sp modelId="{AC18A32E-8B31-4FE8-BD10-2FBC7C3623DA}">
      <dsp:nvSpPr>
        <dsp:cNvPr id="0" name=""/>
        <dsp:cNvSpPr/>
      </dsp:nvSpPr>
      <dsp:spPr>
        <a:xfrm>
          <a:off x="357001" y="587437"/>
          <a:ext cx="754531" cy="389435"/>
        </a:xfrm>
        <a:prstGeom prst="roundRect">
          <a:avLst>
            <a:gd name="adj" fmla="val 10000"/>
          </a:avLst>
        </a:prstGeom>
        <a:solidFill>
          <a:srgbClr val="FFD2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準備②</a:t>
          </a:r>
        </a:p>
      </dsp:txBody>
      <dsp:txXfrm>
        <a:off x="368407" y="598843"/>
        <a:ext cx="731719" cy="366623"/>
      </dsp:txXfrm>
    </dsp:sp>
    <dsp:sp modelId="{114A1F97-E5CA-4DFA-B89D-A8A8F15AF7B5}">
      <dsp:nvSpPr>
        <dsp:cNvPr id="0" name=""/>
        <dsp:cNvSpPr/>
      </dsp:nvSpPr>
      <dsp:spPr>
        <a:xfrm rot="5400000">
          <a:off x="661247" y="986608"/>
          <a:ext cx="146038" cy="175245"/>
        </a:xfrm>
        <a:prstGeom prst="rightArrow">
          <a:avLst>
            <a:gd name="adj1" fmla="val 60000"/>
            <a:gd name="adj2" fmla="val 50000"/>
          </a:avLst>
        </a:prstGeom>
        <a:solidFill>
          <a:srgbClr val="FFD29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kumimoji="1" lang="ja-JP" altLang="en-US" sz="2000" b="0" kern="1200">
            <a:latin typeface="メイリオ" panose="020B0604030504040204" pitchFamily="50" charset="-128"/>
            <a:ea typeface="メイリオ" panose="020B0604030504040204" pitchFamily="50" charset="-128"/>
          </a:endParaRPr>
        </a:p>
      </dsp:txBody>
      <dsp:txXfrm rot="-5400000">
        <a:off x="681693" y="1001212"/>
        <a:ext cx="105147" cy="102227"/>
      </dsp:txXfrm>
    </dsp:sp>
    <dsp:sp modelId="{5466483E-0A6F-4A7E-998D-9640763993AA}">
      <dsp:nvSpPr>
        <dsp:cNvPr id="0" name=""/>
        <dsp:cNvSpPr/>
      </dsp:nvSpPr>
      <dsp:spPr>
        <a:xfrm>
          <a:off x="357001" y="1171590"/>
          <a:ext cx="754531" cy="389435"/>
        </a:xfrm>
        <a:prstGeom prst="roundRect">
          <a:avLst>
            <a:gd name="adj" fmla="val 10000"/>
          </a:avLst>
        </a:prstGeom>
        <a:solidFill>
          <a:srgbClr val="FFEA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準備③</a:t>
          </a:r>
        </a:p>
      </dsp:txBody>
      <dsp:txXfrm>
        <a:off x="368407" y="1182996"/>
        <a:ext cx="731719" cy="366623"/>
      </dsp:txXfrm>
    </dsp:sp>
    <dsp:sp modelId="{83E205FE-237B-4E7A-AB72-D8FD24476323}">
      <dsp:nvSpPr>
        <dsp:cNvPr id="0" name=""/>
        <dsp:cNvSpPr/>
      </dsp:nvSpPr>
      <dsp:spPr>
        <a:xfrm rot="5400000">
          <a:off x="661247" y="1570761"/>
          <a:ext cx="146038" cy="175245"/>
        </a:xfrm>
        <a:prstGeom prst="rightArrow">
          <a:avLst>
            <a:gd name="adj1" fmla="val 60000"/>
            <a:gd name="adj2" fmla="val 50000"/>
          </a:avLst>
        </a:prstGeom>
        <a:solidFill>
          <a:srgbClr val="FFEAC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681693" y="1585365"/>
        <a:ext cx="105147" cy="102227"/>
      </dsp:txXfrm>
    </dsp:sp>
    <dsp:sp modelId="{BEED4C98-2D4D-4773-B592-1B948E73C942}">
      <dsp:nvSpPr>
        <dsp:cNvPr id="0" name=""/>
        <dsp:cNvSpPr/>
      </dsp:nvSpPr>
      <dsp:spPr>
        <a:xfrm>
          <a:off x="357001" y="1755743"/>
          <a:ext cx="754531" cy="389435"/>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手順①</a:t>
          </a:r>
        </a:p>
      </dsp:txBody>
      <dsp:txXfrm>
        <a:off x="368407" y="1767149"/>
        <a:ext cx="731719" cy="366623"/>
      </dsp:txXfrm>
    </dsp:sp>
    <dsp:sp modelId="{57AA844D-DF92-463A-8BA6-96DD503C11FE}">
      <dsp:nvSpPr>
        <dsp:cNvPr id="0" name=""/>
        <dsp:cNvSpPr/>
      </dsp:nvSpPr>
      <dsp:spPr>
        <a:xfrm rot="5400000">
          <a:off x="661247" y="2154915"/>
          <a:ext cx="146038" cy="175245"/>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latin typeface="メイリオ" panose="020B0604030504040204" pitchFamily="50" charset="-128"/>
            <a:ea typeface="メイリオ" panose="020B0604030504040204" pitchFamily="50" charset="-128"/>
          </a:endParaRPr>
        </a:p>
      </dsp:txBody>
      <dsp:txXfrm rot="-5400000">
        <a:off x="681693" y="2169519"/>
        <a:ext cx="105147" cy="102227"/>
      </dsp:txXfrm>
    </dsp:sp>
    <dsp:sp modelId="{79CA906F-38E5-4522-830A-DE6BB60194BB}">
      <dsp:nvSpPr>
        <dsp:cNvPr id="0" name=""/>
        <dsp:cNvSpPr/>
      </dsp:nvSpPr>
      <dsp:spPr>
        <a:xfrm>
          <a:off x="357001" y="2339896"/>
          <a:ext cx="754531" cy="389435"/>
        </a:xfrm>
        <a:prstGeom prst="roundRect">
          <a:avLst>
            <a:gd name="adj" fmla="val 10000"/>
          </a:avLst>
        </a:prstGeom>
        <a:solidFill>
          <a:srgbClr val="23DB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手順②</a:t>
          </a:r>
        </a:p>
      </dsp:txBody>
      <dsp:txXfrm>
        <a:off x="368407" y="2351302"/>
        <a:ext cx="731719" cy="366623"/>
      </dsp:txXfrm>
    </dsp:sp>
    <dsp:sp modelId="{8F9D67CE-3ECB-49C5-88A5-CDEC320A2B42}">
      <dsp:nvSpPr>
        <dsp:cNvPr id="0" name=""/>
        <dsp:cNvSpPr/>
      </dsp:nvSpPr>
      <dsp:spPr>
        <a:xfrm rot="5400000">
          <a:off x="661247" y="2739068"/>
          <a:ext cx="146038" cy="175245"/>
        </a:xfrm>
        <a:prstGeom prst="rightArrow">
          <a:avLst>
            <a:gd name="adj1" fmla="val 60000"/>
            <a:gd name="adj2" fmla="val 50000"/>
          </a:avLst>
        </a:prstGeom>
        <a:solidFill>
          <a:srgbClr val="23DB4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681693" y="2753672"/>
        <a:ext cx="105147" cy="102227"/>
      </dsp:txXfrm>
    </dsp:sp>
    <dsp:sp modelId="{3796B208-1E16-4E81-B3C3-DF3CE0EB4CEF}">
      <dsp:nvSpPr>
        <dsp:cNvPr id="0" name=""/>
        <dsp:cNvSpPr/>
      </dsp:nvSpPr>
      <dsp:spPr>
        <a:xfrm>
          <a:off x="357001" y="2924050"/>
          <a:ext cx="754531" cy="389435"/>
        </a:xfrm>
        <a:prstGeom prst="roundRect">
          <a:avLst>
            <a:gd name="adj" fmla="val 10000"/>
          </a:avLst>
        </a:prstGeom>
        <a:solidFill>
          <a:srgbClr val="72E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手順③</a:t>
          </a:r>
        </a:p>
      </dsp:txBody>
      <dsp:txXfrm>
        <a:off x="368407" y="2935456"/>
        <a:ext cx="731719" cy="366623"/>
      </dsp:txXfrm>
    </dsp:sp>
    <dsp:sp modelId="{1EB041F3-A738-4262-B48F-923009894281}">
      <dsp:nvSpPr>
        <dsp:cNvPr id="0" name=""/>
        <dsp:cNvSpPr/>
      </dsp:nvSpPr>
      <dsp:spPr>
        <a:xfrm rot="5400000">
          <a:off x="661247" y="3323221"/>
          <a:ext cx="146038" cy="175245"/>
        </a:xfrm>
        <a:prstGeom prst="rightArrow">
          <a:avLst>
            <a:gd name="adj1" fmla="val 60000"/>
            <a:gd name="adj2" fmla="val 50000"/>
          </a:avLst>
        </a:prstGeom>
        <a:solidFill>
          <a:srgbClr val="72E88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681693" y="3337825"/>
        <a:ext cx="105147" cy="102227"/>
      </dsp:txXfrm>
    </dsp:sp>
    <dsp:sp modelId="{C69C6C21-CCDD-4596-A10A-05D1131FA6BD}">
      <dsp:nvSpPr>
        <dsp:cNvPr id="0" name=""/>
        <dsp:cNvSpPr/>
      </dsp:nvSpPr>
      <dsp:spPr>
        <a:xfrm>
          <a:off x="357001" y="3508203"/>
          <a:ext cx="754531" cy="389435"/>
        </a:xfrm>
        <a:prstGeom prst="roundRect">
          <a:avLst>
            <a:gd name="adj" fmla="val 10000"/>
          </a:avLst>
        </a:prstGeom>
        <a:solidFill>
          <a:srgbClr val="A6F0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手順④</a:t>
          </a:r>
        </a:p>
      </dsp:txBody>
      <dsp:txXfrm>
        <a:off x="368407" y="3519609"/>
        <a:ext cx="731719" cy="366623"/>
      </dsp:txXfrm>
    </dsp:sp>
    <dsp:sp modelId="{5D1F25FD-00E5-4681-8BC8-EFF16FF416D9}">
      <dsp:nvSpPr>
        <dsp:cNvPr id="0" name=""/>
        <dsp:cNvSpPr/>
      </dsp:nvSpPr>
      <dsp:spPr>
        <a:xfrm rot="5400000">
          <a:off x="661247" y="3907374"/>
          <a:ext cx="146038" cy="175245"/>
        </a:xfrm>
        <a:prstGeom prst="rightArrow">
          <a:avLst>
            <a:gd name="adj1" fmla="val 60000"/>
            <a:gd name="adj2" fmla="val 50000"/>
          </a:avLst>
        </a:prstGeom>
        <a:solidFill>
          <a:srgbClr val="A6F0B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681693" y="3921978"/>
        <a:ext cx="105147" cy="102227"/>
      </dsp:txXfrm>
    </dsp:sp>
    <dsp:sp modelId="{C94C95CC-45D8-4C99-B774-34A0C5AD7AD1}">
      <dsp:nvSpPr>
        <dsp:cNvPr id="0" name=""/>
        <dsp:cNvSpPr/>
      </dsp:nvSpPr>
      <dsp:spPr>
        <a:xfrm>
          <a:off x="357001" y="4092356"/>
          <a:ext cx="754531" cy="389435"/>
        </a:xfrm>
        <a:prstGeom prst="roundRect">
          <a:avLst>
            <a:gd name="adj" fmla="val 10000"/>
          </a:avLst>
        </a:prstGeom>
        <a:solidFill>
          <a:srgbClr val="72E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手順⑤</a:t>
          </a:r>
        </a:p>
      </dsp:txBody>
      <dsp:txXfrm>
        <a:off x="368407" y="4103762"/>
        <a:ext cx="731719" cy="3666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23F88-6914-4ADE-8F1E-E6D5BCA3095F}">
      <dsp:nvSpPr>
        <dsp:cNvPr id="0" name=""/>
        <dsp:cNvSpPr/>
      </dsp:nvSpPr>
      <dsp:spPr>
        <a:xfrm>
          <a:off x="346804" y="2359"/>
          <a:ext cx="774924" cy="386255"/>
        </a:xfrm>
        <a:prstGeom prst="roundRect">
          <a:avLst>
            <a:gd name="adj" fmla="val 10000"/>
          </a:avLst>
        </a:prstGeom>
        <a:solidFill>
          <a:srgbClr val="A6F0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手順⑥</a:t>
          </a:r>
        </a:p>
      </dsp:txBody>
      <dsp:txXfrm>
        <a:off x="358117" y="13672"/>
        <a:ext cx="752298" cy="363629"/>
      </dsp:txXfrm>
    </dsp:sp>
    <dsp:sp modelId="{942EFB95-4C38-448C-8EA6-4AB282E4AD74}">
      <dsp:nvSpPr>
        <dsp:cNvPr id="0" name=""/>
        <dsp:cNvSpPr/>
      </dsp:nvSpPr>
      <dsp:spPr>
        <a:xfrm rot="5400000">
          <a:off x="661844" y="398271"/>
          <a:ext cx="144845" cy="173814"/>
        </a:xfrm>
        <a:prstGeom prst="rightArrow">
          <a:avLst>
            <a:gd name="adj1" fmla="val 60000"/>
            <a:gd name="adj2" fmla="val 50000"/>
          </a:avLst>
        </a:prstGeom>
        <a:solidFill>
          <a:srgbClr val="A6F0B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kumimoji="1" lang="ja-JP" altLang="en-US" sz="2000" b="0" kern="1200">
            <a:latin typeface="メイリオ" panose="020B0604030504040204" pitchFamily="50" charset="-128"/>
            <a:ea typeface="メイリオ" panose="020B0604030504040204" pitchFamily="50" charset="-128"/>
          </a:endParaRPr>
        </a:p>
      </dsp:txBody>
      <dsp:txXfrm rot="-5400000">
        <a:off x="682123" y="412756"/>
        <a:ext cx="104288" cy="101392"/>
      </dsp:txXfrm>
    </dsp:sp>
    <dsp:sp modelId="{AC18A32E-8B31-4FE8-BD10-2FBC7C3623DA}">
      <dsp:nvSpPr>
        <dsp:cNvPr id="0" name=""/>
        <dsp:cNvSpPr/>
      </dsp:nvSpPr>
      <dsp:spPr>
        <a:xfrm>
          <a:off x="346804" y="581742"/>
          <a:ext cx="774924" cy="386255"/>
        </a:xfrm>
        <a:prstGeom prst="roundRect">
          <a:avLst>
            <a:gd name="adj" fmla="val 10000"/>
          </a:avLst>
        </a:prstGeom>
        <a:solidFill>
          <a:srgbClr val="A8EE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手順⑦</a:t>
          </a:r>
        </a:p>
      </dsp:txBody>
      <dsp:txXfrm>
        <a:off x="358117" y="593055"/>
        <a:ext cx="752298" cy="363629"/>
      </dsp:txXfrm>
    </dsp:sp>
    <dsp:sp modelId="{114A1F97-E5CA-4DFA-B89D-A8A8F15AF7B5}">
      <dsp:nvSpPr>
        <dsp:cNvPr id="0" name=""/>
        <dsp:cNvSpPr/>
      </dsp:nvSpPr>
      <dsp:spPr>
        <a:xfrm rot="5400000">
          <a:off x="661844" y="977654"/>
          <a:ext cx="144845" cy="173814"/>
        </a:xfrm>
        <a:prstGeom prst="rightArrow">
          <a:avLst>
            <a:gd name="adj1" fmla="val 60000"/>
            <a:gd name="adj2" fmla="val 50000"/>
          </a:avLst>
        </a:prstGeom>
        <a:solidFill>
          <a:srgbClr val="A8EEDA"/>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kumimoji="1" lang="ja-JP" altLang="en-US" sz="2000" b="0" kern="1200">
            <a:latin typeface="メイリオ" panose="020B0604030504040204" pitchFamily="50" charset="-128"/>
            <a:ea typeface="メイリオ" panose="020B0604030504040204" pitchFamily="50" charset="-128"/>
          </a:endParaRPr>
        </a:p>
      </dsp:txBody>
      <dsp:txXfrm rot="-5400000">
        <a:off x="682123" y="992139"/>
        <a:ext cx="104288" cy="101392"/>
      </dsp:txXfrm>
    </dsp:sp>
    <dsp:sp modelId="{5466483E-0A6F-4A7E-998D-9640763993AA}">
      <dsp:nvSpPr>
        <dsp:cNvPr id="0" name=""/>
        <dsp:cNvSpPr/>
      </dsp:nvSpPr>
      <dsp:spPr>
        <a:xfrm>
          <a:off x="346804" y="1161125"/>
          <a:ext cx="774924" cy="386255"/>
        </a:xfrm>
        <a:prstGeom prst="roundRect">
          <a:avLst>
            <a:gd name="adj" fmla="val 10000"/>
          </a:avLst>
        </a:prstGeom>
        <a:solidFill>
          <a:srgbClr val="94E8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手順⑧</a:t>
          </a:r>
        </a:p>
      </dsp:txBody>
      <dsp:txXfrm>
        <a:off x="358117" y="1172438"/>
        <a:ext cx="752298" cy="363629"/>
      </dsp:txXfrm>
    </dsp:sp>
    <dsp:sp modelId="{83E205FE-237B-4E7A-AB72-D8FD24476323}">
      <dsp:nvSpPr>
        <dsp:cNvPr id="0" name=""/>
        <dsp:cNvSpPr/>
      </dsp:nvSpPr>
      <dsp:spPr>
        <a:xfrm rot="5400000">
          <a:off x="661844" y="1557037"/>
          <a:ext cx="144845" cy="173814"/>
        </a:xfrm>
        <a:prstGeom prst="rightArrow">
          <a:avLst>
            <a:gd name="adj1" fmla="val 60000"/>
            <a:gd name="adj2" fmla="val 50000"/>
          </a:avLst>
        </a:prstGeom>
        <a:solidFill>
          <a:srgbClr val="94E8E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682123" y="1571522"/>
        <a:ext cx="104288" cy="101392"/>
      </dsp:txXfrm>
    </dsp:sp>
    <dsp:sp modelId="{BEED4C98-2D4D-4773-B592-1B948E73C942}">
      <dsp:nvSpPr>
        <dsp:cNvPr id="0" name=""/>
        <dsp:cNvSpPr/>
      </dsp:nvSpPr>
      <dsp:spPr>
        <a:xfrm>
          <a:off x="346804" y="1740508"/>
          <a:ext cx="774924" cy="386255"/>
        </a:xfrm>
        <a:prstGeom prst="roundRect">
          <a:avLst>
            <a:gd name="adj" fmla="val 10000"/>
          </a:avLst>
        </a:prstGeom>
        <a:solidFill>
          <a:srgbClr val="92CFE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手順⑨</a:t>
          </a:r>
        </a:p>
      </dsp:txBody>
      <dsp:txXfrm>
        <a:off x="358117" y="1751821"/>
        <a:ext cx="752298" cy="363629"/>
      </dsp:txXfrm>
    </dsp:sp>
    <dsp:sp modelId="{57AA844D-DF92-463A-8BA6-96DD503C11FE}">
      <dsp:nvSpPr>
        <dsp:cNvPr id="0" name=""/>
        <dsp:cNvSpPr/>
      </dsp:nvSpPr>
      <dsp:spPr>
        <a:xfrm rot="5400000">
          <a:off x="661844" y="2136420"/>
          <a:ext cx="144845" cy="173814"/>
        </a:xfrm>
        <a:prstGeom prst="rightArrow">
          <a:avLst>
            <a:gd name="adj1" fmla="val 60000"/>
            <a:gd name="adj2" fmla="val 50000"/>
          </a:avLst>
        </a:prstGeom>
        <a:solidFill>
          <a:srgbClr val="92CFE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latin typeface="メイリオ" panose="020B0604030504040204" pitchFamily="50" charset="-128"/>
            <a:ea typeface="メイリオ" panose="020B0604030504040204" pitchFamily="50" charset="-128"/>
          </a:endParaRPr>
        </a:p>
      </dsp:txBody>
      <dsp:txXfrm rot="-5400000">
        <a:off x="682123" y="2150905"/>
        <a:ext cx="104288" cy="101392"/>
      </dsp:txXfrm>
    </dsp:sp>
    <dsp:sp modelId="{79CA906F-38E5-4522-830A-DE6BB60194BB}">
      <dsp:nvSpPr>
        <dsp:cNvPr id="0" name=""/>
        <dsp:cNvSpPr/>
      </dsp:nvSpPr>
      <dsp:spPr>
        <a:xfrm>
          <a:off x="346804" y="2319891"/>
          <a:ext cx="774924" cy="386255"/>
        </a:xfrm>
        <a:prstGeom prst="roundRect">
          <a:avLst>
            <a:gd name="adj" fmla="val 10000"/>
          </a:avLst>
        </a:prstGeom>
        <a:solidFill>
          <a:srgbClr val="71C1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手順⑩</a:t>
          </a:r>
        </a:p>
      </dsp:txBody>
      <dsp:txXfrm>
        <a:off x="358117" y="2331204"/>
        <a:ext cx="752298" cy="363629"/>
      </dsp:txXfrm>
    </dsp:sp>
    <dsp:sp modelId="{8F9D67CE-3ECB-49C5-88A5-CDEC320A2B42}">
      <dsp:nvSpPr>
        <dsp:cNvPr id="0" name=""/>
        <dsp:cNvSpPr/>
      </dsp:nvSpPr>
      <dsp:spPr>
        <a:xfrm rot="5400000">
          <a:off x="661844" y="2715803"/>
          <a:ext cx="144845" cy="173814"/>
        </a:xfrm>
        <a:prstGeom prst="rightArrow">
          <a:avLst>
            <a:gd name="adj1" fmla="val 60000"/>
            <a:gd name="adj2" fmla="val 50000"/>
          </a:avLst>
        </a:prstGeom>
        <a:solidFill>
          <a:srgbClr val="71C1E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682123" y="2730288"/>
        <a:ext cx="104288" cy="101392"/>
      </dsp:txXfrm>
    </dsp:sp>
    <dsp:sp modelId="{3796B208-1E16-4E81-B3C3-DF3CE0EB4CEF}">
      <dsp:nvSpPr>
        <dsp:cNvPr id="0" name=""/>
        <dsp:cNvSpPr/>
      </dsp:nvSpPr>
      <dsp:spPr>
        <a:xfrm>
          <a:off x="346804" y="2899274"/>
          <a:ext cx="774924" cy="386255"/>
        </a:xfrm>
        <a:prstGeom prst="roundRect">
          <a:avLst>
            <a:gd name="adj" fmla="val 10000"/>
          </a:avLst>
        </a:prstGeom>
        <a:solidFill>
          <a:srgbClr val="55B5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手順⑪</a:t>
          </a:r>
        </a:p>
      </dsp:txBody>
      <dsp:txXfrm>
        <a:off x="358117" y="2910587"/>
        <a:ext cx="752298" cy="363629"/>
      </dsp:txXfrm>
    </dsp:sp>
    <dsp:sp modelId="{1EB041F3-A738-4262-B48F-923009894281}">
      <dsp:nvSpPr>
        <dsp:cNvPr id="0" name=""/>
        <dsp:cNvSpPr/>
      </dsp:nvSpPr>
      <dsp:spPr>
        <a:xfrm rot="5400000">
          <a:off x="661844" y="3295186"/>
          <a:ext cx="144845" cy="173814"/>
        </a:xfrm>
        <a:prstGeom prst="rightArrow">
          <a:avLst>
            <a:gd name="adj1" fmla="val 60000"/>
            <a:gd name="adj2" fmla="val 50000"/>
          </a:avLst>
        </a:prstGeom>
        <a:solidFill>
          <a:srgbClr val="55B5E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682123" y="3309671"/>
        <a:ext cx="104288" cy="101392"/>
      </dsp:txXfrm>
    </dsp:sp>
    <dsp:sp modelId="{C69C6C21-CCDD-4596-A10A-05D1131FA6BD}">
      <dsp:nvSpPr>
        <dsp:cNvPr id="0" name=""/>
        <dsp:cNvSpPr/>
      </dsp:nvSpPr>
      <dsp:spPr>
        <a:xfrm>
          <a:off x="346804" y="3478657"/>
          <a:ext cx="774924" cy="386255"/>
        </a:xfrm>
        <a:prstGeom prst="roundRect">
          <a:avLst>
            <a:gd name="adj" fmla="val 10000"/>
          </a:avLst>
        </a:prstGeom>
        <a:solidFill>
          <a:srgbClr val="42ADE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手順⑫</a:t>
          </a:r>
        </a:p>
      </dsp:txBody>
      <dsp:txXfrm>
        <a:off x="358117" y="3489970"/>
        <a:ext cx="752298" cy="3636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23F88-6914-4ADE-8F1E-E6D5BCA3095F}">
      <dsp:nvSpPr>
        <dsp:cNvPr id="0" name=""/>
        <dsp:cNvSpPr/>
      </dsp:nvSpPr>
      <dsp:spPr>
        <a:xfrm>
          <a:off x="244049" y="3283"/>
          <a:ext cx="980434" cy="389435"/>
        </a:xfrm>
        <a:prstGeom prst="roundRect">
          <a:avLst>
            <a:gd name="adj" fmla="val 10000"/>
          </a:avLst>
        </a:prstGeom>
        <a:solidFill>
          <a:srgbClr val="FFBA5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準備①</a:t>
          </a:r>
        </a:p>
      </dsp:txBody>
      <dsp:txXfrm>
        <a:off x="255455" y="14689"/>
        <a:ext cx="957622" cy="366623"/>
      </dsp:txXfrm>
    </dsp:sp>
    <dsp:sp modelId="{942EFB95-4C38-448C-8EA6-4AB282E4AD74}">
      <dsp:nvSpPr>
        <dsp:cNvPr id="0" name=""/>
        <dsp:cNvSpPr/>
      </dsp:nvSpPr>
      <dsp:spPr>
        <a:xfrm rot="5400000">
          <a:off x="661247" y="402455"/>
          <a:ext cx="146038" cy="175245"/>
        </a:xfrm>
        <a:prstGeom prst="rightArrow">
          <a:avLst>
            <a:gd name="adj1" fmla="val 60000"/>
            <a:gd name="adj2" fmla="val 50000"/>
          </a:avLst>
        </a:prstGeom>
        <a:solidFill>
          <a:srgbClr val="FFBA5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kumimoji="1" lang="ja-JP" altLang="en-US" sz="2000" b="0" kern="1200">
            <a:latin typeface="メイリオ" panose="020B0604030504040204" pitchFamily="50" charset="-128"/>
            <a:ea typeface="メイリオ" panose="020B0604030504040204" pitchFamily="50" charset="-128"/>
          </a:endParaRPr>
        </a:p>
      </dsp:txBody>
      <dsp:txXfrm rot="-5400000">
        <a:off x="681693" y="417059"/>
        <a:ext cx="105147" cy="102227"/>
      </dsp:txXfrm>
    </dsp:sp>
    <dsp:sp modelId="{AC18A32E-8B31-4FE8-BD10-2FBC7C3623DA}">
      <dsp:nvSpPr>
        <dsp:cNvPr id="0" name=""/>
        <dsp:cNvSpPr/>
      </dsp:nvSpPr>
      <dsp:spPr>
        <a:xfrm>
          <a:off x="244049" y="587437"/>
          <a:ext cx="980434" cy="389435"/>
        </a:xfrm>
        <a:prstGeom prst="roundRect">
          <a:avLst>
            <a:gd name="adj" fmla="val 10000"/>
          </a:avLst>
        </a:prstGeom>
        <a:solidFill>
          <a:srgbClr val="FFD2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準備②</a:t>
          </a:r>
        </a:p>
      </dsp:txBody>
      <dsp:txXfrm>
        <a:off x="255455" y="598843"/>
        <a:ext cx="957622" cy="366623"/>
      </dsp:txXfrm>
    </dsp:sp>
    <dsp:sp modelId="{114A1F97-E5CA-4DFA-B89D-A8A8F15AF7B5}">
      <dsp:nvSpPr>
        <dsp:cNvPr id="0" name=""/>
        <dsp:cNvSpPr/>
      </dsp:nvSpPr>
      <dsp:spPr>
        <a:xfrm rot="5400000">
          <a:off x="661247" y="986608"/>
          <a:ext cx="146038" cy="175245"/>
        </a:xfrm>
        <a:prstGeom prst="rightArrow">
          <a:avLst>
            <a:gd name="adj1" fmla="val 60000"/>
            <a:gd name="adj2" fmla="val 50000"/>
          </a:avLst>
        </a:prstGeom>
        <a:solidFill>
          <a:srgbClr val="FFD29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kumimoji="1" lang="ja-JP" altLang="en-US" sz="2000" b="0" kern="1200">
            <a:latin typeface="メイリオ" panose="020B0604030504040204" pitchFamily="50" charset="-128"/>
            <a:ea typeface="メイリオ" panose="020B0604030504040204" pitchFamily="50" charset="-128"/>
          </a:endParaRPr>
        </a:p>
      </dsp:txBody>
      <dsp:txXfrm rot="-5400000">
        <a:off x="681693" y="1001212"/>
        <a:ext cx="105147" cy="102227"/>
      </dsp:txXfrm>
    </dsp:sp>
    <dsp:sp modelId="{5466483E-0A6F-4A7E-998D-9640763993AA}">
      <dsp:nvSpPr>
        <dsp:cNvPr id="0" name=""/>
        <dsp:cNvSpPr/>
      </dsp:nvSpPr>
      <dsp:spPr>
        <a:xfrm>
          <a:off x="244049" y="1171590"/>
          <a:ext cx="980434" cy="389435"/>
        </a:xfrm>
        <a:prstGeom prst="roundRect">
          <a:avLst>
            <a:gd name="adj" fmla="val 10000"/>
          </a:avLst>
        </a:prstGeom>
        <a:solidFill>
          <a:srgbClr val="FFEA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準備③</a:t>
          </a:r>
        </a:p>
      </dsp:txBody>
      <dsp:txXfrm>
        <a:off x="255455" y="1182996"/>
        <a:ext cx="957622" cy="366623"/>
      </dsp:txXfrm>
    </dsp:sp>
    <dsp:sp modelId="{83E205FE-237B-4E7A-AB72-D8FD24476323}">
      <dsp:nvSpPr>
        <dsp:cNvPr id="0" name=""/>
        <dsp:cNvSpPr/>
      </dsp:nvSpPr>
      <dsp:spPr>
        <a:xfrm rot="5400000">
          <a:off x="661247" y="1570761"/>
          <a:ext cx="146038" cy="175245"/>
        </a:xfrm>
        <a:prstGeom prst="rightArrow">
          <a:avLst>
            <a:gd name="adj1" fmla="val 60000"/>
            <a:gd name="adj2" fmla="val 50000"/>
          </a:avLst>
        </a:prstGeom>
        <a:solidFill>
          <a:srgbClr val="FFEAC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681693" y="1585365"/>
        <a:ext cx="105147" cy="102227"/>
      </dsp:txXfrm>
    </dsp:sp>
    <dsp:sp modelId="{BEED4C98-2D4D-4773-B592-1B948E73C942}">
      <dsp:nvSpPr>
        <dsp:cNvPr id="0" name=""/>
        <dsp:cNvSpPr/>
      </dsp:nvSpPr>
      <dsp:spPr>
        <a:xfrm>
          <a:off x="244049" y="1755743"/>
          <a:ext cx="980434" cy="389435"/>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手順①</a:t>
          </a:r>
        </a:p>
      </dsp:txBody>
      <dsp:txXfrm>
        <a:off x="255455" y="1767149"/>
        <a:ext cx="957622" cy="366623"/>
      </dsp:txXfrm>
    </dsp:sp>
    <dsp:sp modelId="{57AA844D-DF92-463A-8BA6-96DD503C11FE}">
      <dsp:nvSpPr>
        <dsp:cNvPr id="0" name=""/>
        <dsp:cNvSpPr/>
      </dsp:nvSpPr>
      <dsp:spPr>
        <a:xfrm rot="5400000">
          <a:off x="661247" y="2154915"/>
          <a:ext cx="146038" cy="175245"/>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latin typeface="メイリオ" panose="020B0604030504040204" pitchFamily="50" charset="-128"/>
            <a:ea typeface="メイリオ" panose="020B0604030504040204" pitchFamily="50" charset="-128"/>
          </a:endParaRPr>
        </a:p>
      </dsp:txBody>
      <dsp:txXfrm rot="-5400000">
        <a:off x="681693" y="2169519"/>
        <a:ext cx="105147" cy="102227"/>
      </dsp:txXfrm>
    </dsp:sp>
    <dsp:sp modelId="{79CA906F-38E5-4522-830A-DE6BB60194BB}">
      <dsp:nvSpPr>
        <dsp:cNvPr id="0" name=""/>
        <dsp:cNvSpPr/>
      </dsp:nvSpPr>
      <dsp:spPr>
        <a:xfrm>
          <a:off x="244049" y="2339896"/>
          <a:ext cx="980434" cy="389435"/>
        </a:xfrm>
        <a:prstGeom prst="roundRect">
          <a:avLst>
            <a:gd name="adj" fmla="val 10000"/>
          </a:avLst>
        </a:prstGeom>
        <a:solidFill>
          <a:srgbClr val="23DB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手順②</a:t>
          </a:r>
        </a:p>
      </dsp:txBody>
      <dsp:txXfrm>
        <a:off x="255455" y="2351302"/>
        <a:ext cx="957622" cy="366623"/>
      </dsp:txXfrm>
    </dsp:sp>
    <dsp:sp modelId="{8F9D67CE-3ECB-49C5-88A5-CDEC320A2B42}">
      <dsp:nvSpPr>
        <dsp:cNvPr id="0" name=""/>
        <dsp:cNvSpPr/>
      </dsp:nvSpPr>
      <dsp:spPr>
        <a:xfrm rot="5400000">
          <a:off x="661247" y="2739068"/>
          <a:ext cx="146038" cy="175245"/>
        </a:xfrm>
        <a:prstGeom prst="rightArrow">
          <a:avLst>
            <a:gd name="adj1" fmla="val 60000"/>
            <a:gd name="adj2" fmla="val 50000"/>
          </a:avLst>
        </a:prstGeom>
        <a:solidFill>
          <a:srgbClr val="23DB4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681693" y="2753672"/>
        <a:ext cx="105147" cy="102227"/>
      </dsp:txXfrm>
    </dsp:sp>
    <dsp:sp modelId="{3796B208-1E16-4E81-B3C3-DF3CE0EB4CEF}">
      <dsp:nvSpPr>
        <dsp:cNvPr id="0" name=""/>
        <dsp:cNvSpPr/>
      </dsp:nvSpPr>
      <dsp:spPr>
        <a:xfrm>
          <a:off x="244049" y="2924050"/>
          <a:ext cx="980434" cy="389435"/>
        </a:xfrm>
        <a:prstGeom prst="roundRect">
          <a:avLst>
            <a:gd name="adj" fmla="val 10000"/>
          </a:avLst>
        </a:prstGeom>
        <a:solidFill>
          <a:srgbClr val="72E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手順③</a:t>
          </a:r>
          <a:r>
            <a:rPr kumimoji="1" lang="en-US" altLang="ja-JP" sz="1600" b="0" kern="1200" dirty="0">
              <a:solidFill>
                <a:schemeClr val="tx1"/>
              </a:solidFill>
              <a:latin typeface="メイリオ" panose="020B0604030504040204" pitchFamily="50" charset="-128"/>
              <a:ea typeface="メイリオ" panose="020B0604030504040204" pitchFamily="50" charset="-128"/>
            </a:rPr>
            <a:t>-1</a:t>
          </a:r>
          <a:endParaRPr kumimoji="1" lang="ja-JP" altLang="en-US" sz="1600" b="0" kern="1200" dirty="0">
            <a:solidFill>
              <a:schemeClr val="tx1"/>
            </a:solidFill>
            <a:latin typeface="メイリオ" panose="020B0604030504040204" pitchFamily="50" charset="-128"/>
            <a:ea typeface="メイリオ" panose="020B0604030504040204" pitchFamily="50" charset="-128"/>
          </a:endParaRPr>
        </a:p>
      </dsp:txBody>
      <dsp:txXfrm>
        <a:off x="255455" y="2935456"/>
        <a:ext cx="957622" cy="366623"/>
      </dsp:txXfrm>
    </dsp:sp>
    <dsp:sp modelId="{1EB041F3-A738-4262-B48F-923009894281}">
      <dsp:nvSpPr>
        <dsp:cNvPr id="0" name=""/>
        <dsp:cNvSpPr/>
      </dsp:nvSpPr>
      <dsp:spPr>
        <a:xfrm rot="5400000">
          <a:off x="661247" y="3323221"/>
          <a:ext cx="146038" cy="175245"/>
        </a:xfrm>
        <a:prstGeom prst="rightArrow">
          <a:avLst>
            <a:gd name="adj1" fmla="val 60000"/>
            <a:gd name="adj2" fmla="val 50000"/>
          </a:avLst>
        </a:prstGeom>
        <a:solidFill>
          <a:srgbClr val="72E88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681693" y="3337825"/>
        <a:ext cx="105147" cy="102227"/>
      </dsp:txXfrm>
    </dsp:sp>
    <dsp:sp modelId="{43C64B5E-E610-43C9-A14D-93D31EDC78B7}">
      <dsp:nvSpPr>
        <dsp:cNvPr id="0" name=""/>
        <dsp:cNvSpPr/>
      </dsp:nvSpPr>
      <dsp:spPr>
        <a:xfrm>
          <a:off x="244049" y="3508203"/>
          <a:ext cx="980434" cy="389435"/>
        </a:xfrm>
        <a:prstGeom prst="roundRect">
          <a:avLst>
            <a:gd name="adj" fmla="val 10000"/>
          </a:avLst>
        </a:prstGeom>
        <a:solidFill>
          <a:srgbClr val="72E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手順③</a:t>
          </a:r>
          <a:r>
            <a:rPr kumimoji="1" lang="en-US" altLang="ja-JP" sz="1600" b="0" kern="1200" dirty="0">
              <a:solidFill>
                <a:schemeClr val="tx1"/>
              </a:solidFill>
              <a:latin typeface="メイリオ" panose="020B0604030504040204" pitchFamily="50" charset="-128"/>
              <a:ea typeface="メイリオ" panose="020B0604030504040204" pitchFamily="50" charset="-128"/>
            </a:rPr>
            <a:t>-2</a:t>
          </a:r>
          <a:endParaRPr kumimoji="1" lang="ja-JP" altLang="en-US" sz="1600" b="0" kern="1200" dirty="0">
            <a:solidFill>
              <a:schemeClr val="tx1"/>
            </a:solidFill>
            <a:latin typeface="メイリオ" panose="020B0604030504040204" pitchFamily="50" charset="-128"/>
            <a:ea typeface="メイリオ" panose="020B0604030504040204" pitchFamily="50" charset="-128"/>
          </a:endParaRPr>
        </a:p>
      </dsp:txBody>
      <dsp:txXfrm>
        <a:off x="255455" y="3519609"/>
        <a:ext cx="957622" cy="366623"/>
      </dsp:txXfrm>
    </dsp:sp>
    <dsp:sp modelId="{3DB43F70-0E73-4746-92CE-AAD6BF719244}">
      <dsp:nvSpPr>
        <dsp:cNvPr id="0" name=""/>
        <dsp:cNvSpPr/>
      </dsp:nvSpPr>
      <dsp:spPr>
        <a:xfrm rot="5400000">
          <a:off x="661247" y="3907374"/>
          <a:ext cx="146038" cy="1752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rot="-5400000">
        <a:off x="681693" y="3921978"/>
        <a:ext cx="105147" cy="102227"/>
      </dsp:txXfrm>
    </dsp:sp>
    <dsp:sp modelId="{C69C6C21-CCDD-4596-A10A-05D1131FA6BD}">
      <dsp:nvSpPr>
        <dsp:cNvPr id="0" name=""/>
        <dsp:cNvSpPr/>
      </dsp:nvSpPr>
      <dsp:spPr>
        <a:xfrm>
          <a:off x="244049" y="4092356"/>
          <a:ext cx="980434" cy="389435"/>
        </a:xfrm>
        <a:prstGeom prst="roundRect">
          <a:avLst>
            <a:gd name="adj" fmla="val 10000"/>
          </a:avLst>
        </a:prstGeom>
        <a:solidFill>
          <a:srgbClr val="A6F0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手順④</a:t>
          </a:r>
        </a:p>
      </dsp:txBody>
      <dsp:txXfrm>
        <a:off x="255455" y="4103762"/>
        <a:ext cx="957622" cy="3666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B2F99-8A40-4543-95CB-AFB36946C9EC}">
      <dsp:nvSpPr>
        <dsp:cNvPr id="0" name=""/>
        <dsp:cNvSpPr/>
      </dsp:nvSpPr>
      <dsp:spPr>
        <a:xfrm>
          <a:off x="327452" y="3271"/>
          <a:ext cx="951998" cy="387924"/>
        </a:xfrm>
        <a:prstGeom prst="roundRect">
          <a:avLst>
            <a:gd name="adj" fmla="val 10000"/>
          </a:avLst>
        </a:prstGeom>
        <a:solidFill>
          <a:srgbClr val="A6F0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手順⑤</a:t>
          </a:r>
        </a:p>
      </dsp:txBody>
      <dsp:txXfrm>
        <a:off x="338814" y="14633"/>
        <a:ext cx="929274" cy="365200"/>
      </dsp:txXfrm>
    </dsp:sp>
    <dsp:sp modelId="{962505BF-82B6-4188-85E2-7CCDDE232CB7}">
      <dsp:nvSpPr>
        <dsp:cNvPr id="0" name=""/>
        <dsp:cNvSpPr/>
      </dsp:nvSpPr>
      <dsp:spPr>
        <a:xfrm rot="5400000">
          <a:off x="730716" y="400893"/>
          <a:ext cx="145471" cy="1745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rot="-5400000">
        <a:off x="751083" y="415440"/>
        <a:ext cx="104739" cy="101830"/>
      </dsp:txXfrm>
    </dsp:sp>
    <dsp:sp modelId="{76923F88-6914-4ADE-8F1E-E6D5BCA3095F}">
      <dsp:nvSpPr>
        <dsp:cNvPr id="0" name=""/>
        <dsp:cNvSpPr/>
      </dsp:nvSpPr>
      <dsp:spPr>
        <a:xfrm>
          <a:off x="327452" y="585157"/>
          <a:ext cx="951998" cy="387924"/>
        </a:xfrm>
        <a:prstGeom prst="roundRect">
          <a:avLst>
            <a:gd name="adj" fmla="val 10000"/>
          </a:avLst>
        </a:prstGeom>
        <a:solidFill>
          <a:srgbClr val="A6F0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手順⑥</a:t>
          </a:r>
        </a:p>
      </dsp:txBody>
      <dsp:txXfrm>
        <a:off x="338814" y="596519"/>
        <a:ext cx="929274" cy="365200"/>
      </dsp:txXfrm>
    </dsp:sp>
    <dsp:sp modelId="{942EFB95-4C38-448C-8EA6-4AB282E4AD74}">
      <dsp:nvSpPr>
        <dsp:cNvPr id="0" name=""/>
        <dsp:cNvSpPr/>
      </dsp:nvSpPr>
      <dsp:spPr>
        <a:xfrm rot="5400000">
          <a:off x="730716" y="982779"/>
          <a:ext cx="145471" cy="174565"/>
        </a:xfrm>
        <a:prstGeom prst="rightArrow">
          <a:avLst>
            <a:gd name="adj1" fmla="val 60000"/>
            <a:gd name="adj2" fmla="val 50000"/>
          </a:avLst>
        </a:prstGeom>
        <a:solidFill>
          <a:srgbClr val="A6F0B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kumimoji="1" lang="ja-JP" altLang="en-US" sz="2000" b="0" kern="1200">
            <a:latin typeface="メイリオ" panose="020B0604030504040204" pitchFamily="50" charset="-128"/>
            <a:ea typeface="メイリオ" panose="020B0604030504040204" pitchFamily="50" charset="-128"/>
          </a:endParaRPr>
        </a:p>
      </dsp:txBody>
      <dsp:txXfrm rot="-5400000">
        <a:off x="751083" y="997326"/>
        <a:ext cx="104739" cy="101830"/>
      </dsp:txXfrm>
    </dsp:sp>
    <dsp:sp modelId="{AC18A32E-8B31-4FE8-BD10-2FBC7C3623DA}">
      <dsp:nvSpPr>
        <dsp:cNvPr id="0" name=""/>
        <dsp:cNvSpPr/>
      </dsp:nvSpPr>
      <dsp:spPr>
        <a:xfrm>
          <a:off x="327452" y="1167043"/>
          <a:ext cx="951998" cy="387924"/>
        </a:xfrm>
        <a:prstGeom prst="roundRect">
          <a:avLst>
            <a:gd name="adj" fmla="val 10000"/>
          </a:avLst>
        </a:prstGeom>
        <a:solidFill>
          <a:srgbClr val="A8EE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手順⑦</a:t>
          </a:r>
        </a:p>
      </dsp:txBody>
      <dsp:txXfrm>
        <a:off x="338814" y="1178405"/>
        <a:ext cx="929274" cy="365200"/>
      </dsp:txXfrm>
    </dsp:sp>
    <dsp:sp modelId="{114A1F97-E5CA-4DFA-B89D-A8A8F15AF7B5}">
      <dsp:nvSpPr>
        <dsp:cNvPr id="0" name=""/>
        <dsp:cNvSpPr/>
      </dsp:nvSpPr>
      <dsp:spPr>
        <a:xfrm rot="5400000">
          <a:off x="730716" y="1564665"/>
          <a:ext cx="145471" cy="174565"/>
        </a:xfrm>
        <a:prstGeom prst="rightArrow">
          <a:avLst>
            <a:gd name="adj1" fmla="val 60000"/>
            <a:gd name="adj2" fmla="val 50000"/>
          </a:avLst>
        </a:prstGeom>
        <a:solidFill>
          <a:srgbClr val="A8EEDA"/>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kumimoji="1" lang="ja-JP" altLang="en-US" sz="2000" b="0" kern="1200">
            <a:latin typeface="メイリオ" panose="020B0604030504040204" pitchFamily="50" charset="-128"/>
            <a:ea typeface="メイリオ" panose="020B0604030504040204" pitchFamily="50" charset="-128"/>
          </a:endParaRPr>
        </a:p>
      </dsp:txBody>
      <dsp:txXfrm rot="-5400000">
        <a:off x="751083" y="1579212"/>
        <a:ext cx="104739" cy="101830"/>
      </dsp:txXfrm>
    </dsp:sp>
    <dsp:sp modelId="{5466483E-0A6F-4A7E-998D-9640763993AA}">
      <dsp:nvSpPr>
        <dsp:cNvPr id="0" name=""/>
        <dsp:cNvSpPr/>
      </dsp:nvSpPr>
      <dsp:spPr>
        <a:xfrm>
          <a:off x="327452" y="1748929"/>
          <a:ext cx="951998" cy="387924"/>
        </a:xfrm>
        <a:prstGeom prst="roundRect">
          <a:avLst>
            <a:gd name="adj" fmla="val 10000"/>
          </a:avLst>
        </a:prstGeom>
        <a:solidFill>
          <a:srgbClr val="94E8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手順⑧</a:t>
          </a:r>
        </a:p>
      </dsp:txBody>
      <dsp:txXfrm>
        <a:off x="338814" y="1760291"/>
        <a:ext cx="929274" cy="365200"/>
      </dsp:txXfrm>
    </dsp:sp>
    <dsp:sp modelId="{83E205FE-237B-4E7A-AB72-D8FD24476323}">
      <dsp:nvSpPr>
        <dsp:cNvPr id="0" name=""/>
        <dsp:cNvSpPr/>
      </dsp:nvSpPr>
      <dsp:spPr>
        <a:xfrm rot="5400000">
          <a:off x="730716" y="2146552"/>
          <a:ext cx="145471" cy="174565"/>
        </a:xfrm>
        <a:prstGeom prst="rightArrow">
          <a:avLst>
            <a:gd name="adj1" fmla="val 60000"/>
            <a:gd name="adj2" fmla="val 50000"/>
          </a:avLst>
        </a:prstGeom>
        <a:solidFill>
          <a:srgbClr val="94E8E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751083" y="2161099"/>
        <a:ext cx="104739" cy="101830"/>
      </dsp:txXfrm>
    </dsp:sp>
    <dsp:sp modelId="{BEED4C98-2D4D-4773-B592-1B948E73C942}">
      <dsp:nvSpPr>
        <dsp:cNvPr id="0" name=""/>
        <dsp:cNvSpPr/>
      </dsp:nvSpPr>
      <dsp:spPr>
        <a:xfrm>
          <a:off x="327452" y="2330816"/>
          <a:ext cx="951998" cy="387924"/>
        </a:xfrm>
        <a:prstGeom prst="roundRect">
          <a:avLst>
            <a:gd name="adj" fmla="val 10000"/>
          </a:avLst>
        </a:prstGeom>
        <a:solidFill>
          <a:srgbClr val="92CFE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手順⑨</a:t>
          </a:r>
        </a:p>
      </dsp:txBody>
      <dsp:txXfrm>
        <a:off x="338814" y="2342178"/>
        <a:ext cx="929274" cy="365200"/>
      </dsp:txXfrm>
    </dsp:sp>
    <dsp:sp modelId="{57AA844D-DF92-463A-8BA6-96DD503C11FE}">
      <dsp:nvSpPr>
        <dsp:cNvPr id="0" name=""/>
        <dsp:cNvSpPr/>
      </dsp:nvSpPr>
      <dsp:spPr>
        <a:xfrm rot="5400000">
          <a:off x="730716" y="2728438"/>
          <a:ext cx="145471" cy="174565"/>
        </a:xfrm>
        <a:prstGeom prst="rightArrow">
          <a:avLst>
            <a:gd name="adj1" fmla="val 60000"/>
            <a:gd name="adj2" fmla="val 50000"/>
          </a:avLst>
        </a:prstGeom>
        <a:solidFill>
          <a:srgbClr val="92CFE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latin typeface="メイリオ" panose="020B0604030504040204" pitchFamily="50" charset="-128"/>
            <a:ea typeface="メイリオ" panose="020B0604030504040204" pitchFamily="50" charset="-128"/>
          </a:endParaRPr>
        </a:p>
      </dsp:txBody>
      <dsp:txXfrm rot="-5400000">
        <a:off x="751083" y="2742985"/>
        <a:ext cx="104739" cy="101830"/>
      </dsp:txXfrm>
    </dsp:sp>
    <dsp:sp modelId="{79CA906F-38E5-4522-830A-DE6BB60194BB}">
      <dsp:nvSpPr>
        <dsp:cNvPr id="0" name=""/>
        <dsp:cNvSpPr/>
      </dsp:nvSpPr>
      <dsp:spPr>
        <a:xfrm>
          <a:off x="327452" y="2912702"/>
          <a:ext cx="951998" cy="387924"/>
        </a:xfrm>
        <a:prstGeom prst="roundRect">
          <a:avLst>
            <a:gd name="adj" fmla="val 10000"/>
          </a:avLst>
        </a:prstGeom>
        <a:solidFill>
          <a:srgbClr val="71C1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手順⑩</a:t>
          </a:r>
        </a:p>
      </dsp:txBody>
      <dsp:txXfrm>
        <a:off x="338814" y="2924064"/>
        <a:ext cx="929274" cy="365200"/>
      </dsp:txXfrm>
    </dsp:sp>
    <dsp:sp modelId="{8F9D67CE-3ECB-49C5-88A5-CDEC320A2B42}">
      <dsp:nvSpPr>
        <dsp:cNvPr id="0" name=""/>
        <dsp:cNvSpPr/>
      </dsp:nvSpPr>
      <dsp:spPr>
        <a:xfrm rot="5400000">
          <a:off x="730716" y="3310324"/>
          <a:ext cx="145471" cy="174565"/>
        </a:xfrm>
        <a:prstGeom prst="rightArrow">
          <a:avLst>
            <a:gd name="adj1" fmla="val 60000"/>
            <a:gd name="adj2" fmla="val 50000"/>
          </a:avLst>
        </a:prstGeom>
        <a:solidFill>
          <a:srgbClr val="71C1E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751083" y="3324871"/>
        <a:ext cx="104739" cy="101830"/>
      </dsp:txXfrm>
    </dsp:sp>
    <dsp:sp modelId="{3796B208-1E16-4E81-B3C3-DF3CE0EB4CEF}">
      <dsp:nvSpPr>
        <dsp:cNvPr id="0" name=""/>
        <dsp:cNvSpPr/>
      </dsp:nvSpPr>
      <dsp:spPr>
        <a:xfrm>
          <a:off x="327452" y="3494588"/>
          <a:ext cx="951998" cy="387924"/>
        </a:xfrm>
        <a:prstGeom prst="roundRect">
          <a:avLst>
            <a:gd name="adj" fmla="val 10000"/>
          </a:avLst>
        </a:prstGeom>
        <a:solidFill>
          <a:srgbClr val="55B5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手順⑪</a:t>
          </a:r>
        </a:p>
      </dsp:txBody>
      <dsp:txXfrm>
        <a:off x="338814" y="3505950"/>
        <a:ext cx="929274" cy="365200"/>
      </dsp:txXfrm>
    </dsp:sp>
    <dsp:sp modelId="{1EB041F3-A738-4262-B48F-923009894281}">
      <dsp:nvSpPr>
        <dsp:cNvPr id="0" name=""/>
        <dsp:cNvSpPr/>
      </dsp:nvSpPr>
      <dsp:spPr>
        <a:xfrm rot="5400000">
          <a:off x="730716" y="3892210"/>
          <a:ext cx="145471" cy="174565"/>
        </a:xfrm>
        <a:prstGeom prst="rightArrow">
          <a:avLst>
            <a:gd name="adj1" fmla="val 60000"/>
            <a:gd name="adj2" fmla="val 50000"/>
          </a:avLst>
        </a:prstGeom>
        <a:solidFill>
          <a:srgbClr val="55B5E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751083" y="3906757"/>
        <a:ext cx="104739" cy="101830"/>
      </dsp:txXfrm>
    </dsp:sp>
    <dsp:sp modelId="{C69C6C21-CCDD-4596-A10A-05D1131FA6BD}">
      <dsp:nvSpPr>
        <dsp:cNvPr id="0" name=""/>
        <dsp:cNvSpPr/>
      </dsp:nvSpPr>
      <dsp:spPr>
        <a:xfrm>
          <a:off x="327452" y="4076474"/>
          <a:ext cx="951998" cy="387924"/>
        </a:xfrm>
        <a:prstGeom prst="roundRect">
          <a:avLst>
            <a:gd name="adj" fmla="val 10000"/>
          </a:avLst>
        </a:prstGeom>
        <a:solidFill>
          <a:srgbClr val="42ADE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手順⑫</a:t>
          </a:r>
        </a:p>
      </dsp:txBody>
      <dsp:txXfrm>
        <a:off x="338814" y="4087836"/>
        <a:ext cx="929274" cy="3652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23F88-6914-4ADE-8F1E-E6D5BCA3095F}">
      <dsp:nvSpPr>
        <dsp:cNvPr id="0" name=""/>
        <dsp:cNvSpPr/>
      </dsp:nvSpPr>
      <dsp:spPr>
        <a:xfrm>
          <a:off x="244049" y="3283"/>
          <a:ext cx="980434" cy="389435"/>
        </a:xfrm>
        <a:prstGeom prst="roundRect">
          <a:avLst>
            <a:gd name="adj" fmla="val 10000"/>
          </a:avLst>
        </a:prstGeom>
        <a:solidFill>
          <a:srgbClr val="FFBA5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準備①</a:t>
          </a:r>
        </a:p>
      </dsp:txBody>
      <dsp:txXfrm>
        <a:off x="255455" y="14689"/>
        <a:ext cx="957622" cy="366623"/>
      </dsp:txXfrm>
    </dsp:sp>
    <dsp:sp modelId="{942EFB95-4C38-448C-8EA6-4AB282E4AD74}">
      <dsp:nvSpPr>
        <dsp:cNvPr id="0" name=""/>
        <dsp:cNvSpPr/>
      </dsp:nvSpPr>
      <dsp:spPr>
        <a:xfrm rot="5400000">
          <a:off x="661247" y="402455"/>
          <a:ext cx="146038" cy="175245"/>
        </a:xfrm>
        <a:prstGeom prst="rightArrow">
          <a:avLst>
            <a:gd name="adj1" fmla="val 60000"/>
            <a:gd name="adj2" fmla="val 50000"/>
          </a:avLst>
        </a:prstGeom>
        <a:solidFill>
          <a:srgbClr val="FFBA5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kumimoji="1" lang="ja-JP" altLang="en-US" sz="2000" b="0" kern="1200">
            <a:latin typeface="メイリオ" panose="020B0604030504040204" pitchFamily="50" charset="-128"/>
            <a:ea typeface="メイリオ" panose="020B0604030504040204" pitchFamily="50" charset="-128"/>
          </a:endParaRPr>
        </a:p>
      </dsp:txBody>
      <dsp:txXfrm rot="-5400000">
        <a:off x="681693" y="417059"/>
        <a:ext cx="105147" cy="102227"/>
      </dsp:txXfrm>
    </dsp:sp>
    <dsp:sp modelId="{AC18A32E-8B31-4FE8-BD10-2FBC7C3623DA}">
      <dsp:nvSpPr>
        <dsp:cNvPr id="0" name=""/>
        <dsp:cNvSpPr/>
      </dsp:nvSpPr>
      <dsp:spPr>
        <a:xfrm>
          <a:off x="244049" y="587437"/>
          <a:ext cx="980434" cy="389435"/>
        </a:xfrm>
        <a:prstGeom prst="roundRect">
          <a:avLst>
            <a:gd name="adj" fmla="val 10000"/>
          </a:avLst>
        </a:prstGeom>
        <a:solidFill>
          <a:srgbClr val="FFD2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準備②</a:t>
          </a:r>
        </a:p>
      </dsp:txBody>
      <dsp:txXfrm>
        <a:off x="255455" y="598843"/>
        <a:ext cx="957622" cy="366623"/>
      </dsp:txXfrm>
    </dsp:sp>
    <dsp:sp modelId="{114A1F97-E5CA-4DFA-B89D-A8A8F15AF7B5}">
      <dsp:nvSpPr>
        <dsp:cNvPr id="0" name=""/>
        <dsp:cNvSpPr/>
      </dsp:nvSpPr>
      <dsp:spPr>
        <a:xfrm rot="5400000">
          <a:off x="661247" y="986608"/>
          <a:ext cx="146038" cy="175245"/>
        </a:xfrm>
        <a:prstGeom prst="rightArrow">
          <a:avLst>
            <a:gd name="adj1" fmla="val 60000"/>
            <a:gd name="adj2" fmla="val 50000"/>
          </a:avLst>
        </a:prstGeom>
        <a:solidFill>
          <a:srgbClr val="FFD29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kumimoji="1" lang="ja-JP" altLang="en-US" sz="2000" b="0" kern="1200">
            <a:latin typeface="メイリオ" panose="020B0604030504040204" pitchFamily="50" charset="-128"/>
            <a:ea typeface="メイリオ" panose="020B0604030504040204" pitchFamily="50" charset="-128"/>
          </a:endParaRPr>
        </a:p>
      </dsp:txBody>
      <dsp:txXfrm rot="-5400000">
        <a:off x="681693" y="1001212"/>
        <a:ext cx="105147" cy="102227"/>
      </dsp:txXfrm>
    </dsp:sp>
    <dsp:sp modelId="{5466483E-0A6F-4A7E-998D-9640763993AA}">
      <dsp:nvSpPr>
        <dsp:cNvPr id="0" name=""/>
        <dsp:cNvSpPr/>
      </dsp:nvSpPr>
      <dsp:spPr>
        <a:xfrm>
          <a:off x="244049" y="1171590"/>
          <a:ext cx="980434" cy="389435"/>
        </a:xfrm>
        <a:prstGeom prst="roundRect">
          <a:avLst>
            <a:gd name="adj" fmla="val 10000"/>
          </a:avLst>
        </a:prstGeom>
        <a:solidFill>
          <a:srgbClr val="FFEA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準備③</a:t>
          </a:r>
        </a:p>
      </dsp:txBody>
      <dsp:txXfrm>
        <a:off x="255455" y="1182996"/>
        <a:ext cx="957622" cy="366623"/>
      </dsp:txXfrm>
    </dsp:sp>
    <dsp:sp modelId="{83E205FE-237B-4E7A-AB72-D8FD24476323}">
      <dsp:nvSpPr>
        <dsp:cNvPr id="0" name=""/>
        <dsp:cNvSpPr/>
      </dsp:nvSpPr>
      <dsp:spPr>
        <a:xfrm rot="5400000">
          <a:off x="661247" y="1570761"/>
          <a:ext cx="146038" cy="175245"/>
        </a:xfrm>
        <a:prstGeom prst="rightArrow">
          <a:avLst>
            <a:gd name="adj1" fmla="val 60000"/>
            <a:gd name="adj2" fmla="val 50000"/>
          </a:avLst>
        </a:prstGeom>
        <a:solidFill>
          <a:srgbClr val="FFEAC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681693" y="1585365"/>
        <a:ext cx="105147" cy="102227"/>
      </dsp:txXfrm>
    </dsp:sp>
    <dsp:sp modelId="{BEED4C98-2D4D-4773-B592-1B948E73C942}">
      <dsp:nvSpPr>
        <dsp:cNvPr id="0" name=""/>
        <dsp:cNvSpPr/>
      </dsp:nvSpPr>
      <dsp:spPr>
        <a:xfrm>
          <a:off x="244049" y="1755743"/>
          <a:ext cx="980434" cy="389435"/>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手順①</a:t>
          </a:r>
        </a:p>
      </dsp:txBody>
      <dsp:txXfrm>
        <a:off x="255455" y="1767149"/>
        <a:ext cx="957622" cy="366623"/>
      </dsp:txXfrm>
    </dsp:sp>
    <dsp:sp modelId="{57AA844D-DF92-463A-8BA6-96DD503C11FE}">
      <dsp:nvSpPr>
        <dsp:cNvPr id="0" name=""/>
        <dsp:cNvSpPr/>
      </dsp:nvSpPr>
      <dsp:spPr>
        <a:xfrm rot="5400000">
          <a:off x="661247" y="2154915"/>
          <a:ext cx="146038" cy="175245"/>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latin typeface="メイリオ" panose="020B0604030504040204" pitchFamily="50" charset="-128"/>
            <a:ea typeface="メイリオ" panose="020B0604030504040204" pitchFamily="50" charset="-128"/>
          </a:endParaRPr>
        </a:p>
      </dsp:txBody>
      <dsp:txXfrm rot="-5400000">
        <a:off x="681693" y="2169519"/>
        <a:ext cx="105147" cy="102227"/>
      </dsp:txXfrm>
    </dsp:sp>
    <dsp:sp modelId="{79CA906F-38E5-4522-830A-DE6BB60194BB}">
      <dsp:nvSpPr>
        <dsp:cNvPr id="0" name=""/>
        <dsp:cNvSpPr/>
      </dsp:nvSpPr>
      <dsp:spPr>
        <a:xfrm>
          <a:off x="244049" y="2339896"/>
          <a:ext cx="980434" cy="389435"/>
        </a:xfrm>
        <a:prstGeom prst="roundRect">
          <a:avLst>
            <a:gd name="adj" fmla="val 10000"/>
          </a:avLst>
        </a:prstGeom>
        <a:solidFill>
          <a:srgbClr val="23DB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手順②</a:t>
          </a:r>
        </a:p>
      </dsp:txBody>
      <dsp:txXfrm>
        <a:off x="255455" y="2351302"/>
        <a:ext cx="957622" cy="366623"/>
      </dsp:txXfrm>
    </dsp:sp>
    <dsp:sp modelId="{8F9D67CE-3ECB-49C5-88A5-CDEC320A2B42}">
      <dsp:nvSpPr>
        <dsp:cNvPr id="0" name=""/>
        <dsp:cNvSpPr/>
      </dsp:nvSpPr>
      <dsp:spPr>
        <a:xfrm rot="5400000">
          <a:off x="661247" y="2739068"/>
          <a:ext cx="146038" cy="175245"/>
        </a:xfrm>
        <a:prstGeom prst="rightArrow">
          <a:avLst>
            <a:gd name="adj1" fmla="val 60000"/>
            <a:gd name="adj2" fmla="val 50000"/>
          </a:avLst>
        </a:prstGeom>
        <a:solidFill>
          <a:srgbClr val="23DB4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681693" y="2753672"/>
        <a:ext cx="105147" cy="102227"/>
      </dsp:txXfrm>
    </dsp:sp>
    <dsp:sp modelId="{3796B208-1E16-4E81-B3C3-DF3CE0EB4CEF}">
      <dsp:nvSpPr>
        <dsp:cNvPr id="0" name=""/>
        <dsp:cNvSpPr/>
      </dsp:nvSpPr>
      <dsp:spPr>
        <a:xfrm>
          <a:off x="244049" y="2924050"/>
          <a:ext cx="980434" cy="389435"/>
        </a:xfrm>
        <a:prstGeom prst="roundRect">
          <a:avLst>
            <a:gd name="adj" fmla="val 10000"/>
          </a:avLst>
        </a:prstGeom>
        <a:solidFill>
          <a:srgbClr val="72E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手順③</a:t>
          </a:r>
          <a:r>
            <a:rPr kumimoji="1" lang="en-US" altLang="ja-JP" sz="1600" b="0" kern="1200" dirty="0">
              <a:solidFill>
                <a:schemeClr val="tx1"/>
              </a:solidFill>
              <a:latin typeface="メイリオ" panose="020B0604030504040204" pitchFamily="50" charset="-128"/>
              <a:ea typeface="メイリオ" panose="020B0604030504040204" pitchFamily="50" charset="-128"/>
            </a:rPr>
            <a:t>-1</a:t>
          </a:r>
          <a:endParaRPr kumimoji="1" lang="ja-JP" altLang="en-US" sz="1600" b="0" kern="1200" dirty="0">
            <a:solidFill>
              <a:schemeClr val="tx1"/>
            </a:solidFill>
            <a:latin typeface="メイリオ" panose="020B0604030504040204" pitchFamily="50" charset="-128"/>
            <a:ea typeface="メイリオ" panose="020B0604030504040204" pitchFamily="50" charset="-128"/>
          </a:endParaRPr>
        </a:p>
      </dsp:txBody>
      <dsp:txXfrm>
        <a:off x="255455" y="2935456"/>
        <a:ext cx="957622" cy="366623"/>
      </dsp:txXfrm>
    </dsp:sp>
    <dsp:sp modelId="{1EB041F3-A738-4262-B48F-923009894281}">
      <dsp:nvSpPr>
        <dsp:cNvPr id="0" name=""/>
        <dsp:cNvSpPr/>
      </dsp:nvSpPr>
      <dsp:spPr>
        <a:xfrm rot="5400000">
          <a:off x="661247" y="3323221"/>
          <a:ext cx="146038" cy="175245"/>
        </a:xfrm>
        <a:prstGeom prst="rightArrow">
          <a:avLst>
            <a:gd name="adj1" fmla="val 60000"/>
            <a:gd name="adj2" fmla="val 50000"/>
          </a:avLst>
        </a:prstGeom>
        <a:solidFill>
          <a:srgbClr val="72E88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681693" y="3337825"/>
        <a:ext cx="105147" cy="102227"/>
      </dsp:txXfrm>
    </dsp:sp>
    <dsp:sp modelId="{43C64B5E-E610-43C9-A14D-93D31EDC78B7}">
      <dsp:nvSpPr>
        <dsp:cNvPr id="0" name=""/>
        <dsp:cNvSpPr/>
      </dsp:nvSpPr>
      <dsp:spPr>
        <a:xfrm>
          <a:off x="244049" y="3508203"/>
          <a:ext cx="980434" cy="389435"/>
        </a:xfrm>
        <a:prstGeom prst="roundRect">
          <a:avLst>
            <a:gd name="adj" fmla="val 10000"/>
          </a:avLst>
        </a:prstGeom>
        <a:solidFill>
          <a:srgbClr val="72E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手順③</a:t>
          </a:r>
          <a:r>
            <a:rPr kumimoji="1" lang="en-US" altLang="ja-JP" sz="1600" b="0" kern="1200" dirty="0">
              <a:solidFill>
                <a:schemeClr val="tx1"/>
              </a:solidFill>
              <a:latin typeface="メイリオ" panose="020B0604030504040204" pitchFamily="50" charset="-128"/>
              <a:ea typeface="メイリオ" panose="020B0604030504040204" pitchFamily="50" charset="-128"/>
            </a:rPr>
            <a:t>-2</a:t>
          </a:r>
          <a:endParaRPr kumimoji="1" lang="ja-JP" altLang="en-US" sz="1600" b="0" kern="1200" dirty="0">
            <a:solidFill>
              <a:schemeClr val="tx1"/>
            </a:solidFill>
            <a:latin typeface="メイリオ" panose="020B0604030504040204" pitchFamily="50" charset="-128"/>
            <a:ea typeface="メイリオ" panose="020B0604030504040204" pitchFamily="50" charset="-128"/>
          </a:endParaRPr>
        </a:p>
      </dsp:txBody>
      <dsp:txXfrm>
        <a:off x="255455" y="3519609"/>
        <a:ext cx="957622" cy="366623"/>
      </dsp:txXfrm>
    </dsp:sp>
    <dsp:sp modelId="{3DB43F70-0E73-4746-92CE-AAD6BF719244}">
      <dsp:nvSpPr>
        <dsp:cNvPr id="0" name=""/>
        <dsp:cNvSpPr/>
      </dsp:nvSpPr>
      <dsp:spPr>
        <a:xfrm rot="5400000">
          <a:off x="661247" y="3907374"/>
          <a:ext cx="146038" cy="1752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rot="-5400000">
        <a:off x="681693" y="3921978"/>
        <a:ext cx="105147" cy="102227"/>
      </dsp:txXfrm>
    </dsp:sp>
    <dsp:sp modelId="{C69C6C21-CCDD-4596-A10A-05D1131FA6BD}">
      <dsp:nvSpPr>
        <dsp:cNvPr id="0" name=""/>
        <dsp:cNvSpPr/>
      </dsp:nvSpPr>
      <dsp:spPr>
        <a:xfrm>
          <a:off x="244049" y="4092356"/>
          <a:ext cx="980434" cy="389435"/>
        </a:xfrm>
        <a:prstGeom prst="roundRect">
          <a:avLst>
            <a:gd name="adj" fmla="val 10000"/>
          </a:avLst>
        </a:prstGeom>
        <a:solidFill>
          <a:srgbClr val="A6F0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手順④</a:t>
          </a:r>
        </a:p>
      </dsp:txBody>
      <dsp:txXfrm>
        <a:off x="255455" y="4103762"/>
        <a:ext cx="957622" cy="36662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B2F99-8A40-4543-95CB-AFB36946C9EC}">
      <dsp:nvSpPr>
        <dsp:cNvPr id="0" name=""/>
        <dsp:cNvSpPr/>
      </dsp:nvSpPr>
      <dsp:spPr>
        <a:xfrm>
          <a:off x="327452" y="3271"/>
          <a:ext cx="951998" cy="387924"/>
        </a:xfrm>
        <a:prstGeom prst="roundRect">
          <a:avLst>
            <a:gd name="adj" fmla="val 10000"/>
          </a:avLst>
        </a:prstGeom>
        <a:solidFill>
          <a:srgbClr val="A6F0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手順⑤</a:t>
          </a:r>
        </a:p>
      </dsp:txBody>
      <dsp:txXfrm>
        <a:off x="338814" y="14633"/>
        <a:ext cx="929274" cy="365200"/>
      </dsp:txXfrm>
    </dsp:sp>
    <dsp:sp modelId="{962505BF-82B6-4188-85E2-7CCDDE232CB7}">
      <dsp:nvSpPr>
        <dsp:cNvPr id="0" name=""/>
        <dsp:cNvSpPr/>
      </dsp:nvSpPr>
      <dsp:spPr>
        <a:xfrm rot="5400000">
          <a:off x="730716" y="400893"/>
          <a:ext cx="145471" cy="1745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rot="-5400000">
        <a:off x="751083" y="415440"/>
        <a:ext cx="104739" cy="101830"/>
      </dsp:txXfrm>
    </dsp:sp>
    <dsp:sp modelId="{76923F88-6914-4ADE-8F1E-E6D5BCA3095F}">
      <dsp:nvSpPr>
        <dsp:cNvPr id="0" name=""/>
        <dsp:cNvSpPr/>
      </dsp:nvSpPr>
      <dsp:spPr>
        <a:xfrm>
          <a:off x="327452" y="585157"/>
          <a:ext cx="951998" cy="387924"/>
        </a:xfrm>
        <a:prstGeom prst="roundRect">
          <a:avLst>
            <a:gd name="adj" fmla="val 10000"/>
          </a:avLst>
        </a:prstGeom>
        <a:solidFill>
          <a:srgbClr val="A6F0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手順⑥</a:t>
          </a:r>
        </a:p>
      </dsp:txBody>
      <dsp:txXfrm>
        <a:off x="338814" y="596519"/>
        <a:ext cx="929274" cy="365200"/>
      </dsp:txXfrm>
    </dsp:sp>
    <dsp:sp modelId="{942EFB95-4C38-448C-8EA6-4AB282E4AD74}">
      <dsp:nvSpPr>
        <dsp:cNvPr id="0" name=""/>
        <dsp:cNvSpPr/>
      </dsp:nvSpPr>
      <dsp:spPr>
        <a:xfrm rot="5400000">
          <a:off x="730716" y="982779"/>
          <a:ext cx="145471" cy="174565"/>
        </a:xfrm>
        <a:prstGeom prst="rightArrow">
          <a:avLst>
            <a:gd name="adj1" fmla="val 60000"/>
            <a:gd name="adj2" fmla="val 50000"/>
          </a:avLst>
        </a:prstGeom>
        <a:solidFill>
          <a:srgbClr val="A6F0B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kumimoji="1" lang="ja-JP" altLang="en-US" sz="2000" b="0" kern="1200">
            <a:latin typeface="メイリオ" panose="020B0604030504040204" pitchFamily="50" charset="-128"/>
            <a:ea typeface="メイリオ" panose="020B0604030504040204" pitchFamily="50" charset="-128"/>
          </a:endParaRPr>
        </a:p>
      </dsp:txBody>
      <dsp:txXfrm rot="-5400000">
        <a:off x="751083" y="997326"/>
        <a:ext cx="104739" cy="101830"/>
      </dsp:txXfrm>
    </dsp:sp>
    <dsp:sp modelId="{AC18A32E-8B31-4FE8-BD10-2FBC7C3623DA}">
      <dsp:nvSpPr>
        <dsp:cNvPr id="0" name=""/>
        <dsp:cNvSpPr/>
      </dsp:nvSpPr>
      <dsp:spPr>
        <a:xfrm>
          <a:off x="327452" y="1167043"/>
          <a:ext cx="951998" cy="387924"/>
        </a:xfrm>
        <a:prstGeom prst="roundRect">
          <a:avLst>
            <a:gd name="adj" fmla="val 10000"/>
          </a:avLst>
        </a:prstGeom>
        <a:solidFill>
          <a:srgbClr val="A8EE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手順⑦</a:t>
          </a:r>
        </a:p>
      </dsp:txBody>
      <dsp:txXfrm>
        <a:off x="338814" y="1178405"/>
        <a:ext cx="929274" cy="365200"/>
      </dsp:txXfrm>
    </dsp:sp>
    <dsp:sp modelId="{114A1F97-E5CA-4DFA-B89D-A8A8F15AF7B5}">
      <dsp:nvSpPr>
        <dsp:cNvPr id="0" name=""/>
        <dsp:cNvSpPr/>
      </dsp:nvSpPr>
      <dsp:spPr>
        <a:xfrm rot="5400000">
          <a:off x="730716" y="1564665"/>
          <a:ext cx="145471" cy="174565"/>
        </a:xfrm>
        <a:prstGeom prst="rightArrow">
          <a:avLst>
            <a:gd name="adj1" fmla="val 60000"/>
            <a:gd name="adj2" fmla="val 50000"/>
          </a:avLst>
        </a:prstGeom>
        <a:solidFill>
          <a:srgbClr val="A8EEDA"/>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kumimoji="1" lang="ja-JP" altLang="en-US" sz="2000" b="0" kern="1200">
            <a:latin typeface="メイリオ" panose="020B0604030504040204" pitchFamily="50" charset="-128"/>
            <a:ea typeface="メイリオ" panose="020B0604030504040204" pitchFamily="50" charset="-128"/>
          </a:endParaRPr>
        </a:p>
      </dsp:txBody>
      <dsp:txXfrm rot="-5400000">
        <a:off x="751083" y="1579212"/>
        <a:ext cx="104739" cy="101830"/>
      </dsp:txXfrm>
    </dsp:sp>
    <dsp:sp modelId="{5466483E-0A6F-4A7E-998D-9640763993AA}">
      <dsp:nvSpPr>
        <dsp:cNvPr id="0" name=""/>
        <dsp:cNvSpPr/>
      </dsp:nvSpPr>
      <dsp:spPr>
        <a:xfrm>
          <a:off x="327452" y="1748929"/>
          <a:ext cx="951998" cy="387924"/>
        </a:xfrm>
        <a:prstGeom prst="roundRect">
          <a:avLst>
            <a:gd name="adj" fmla="val 10000"/>
          </a:avLst>
        </a:prstGeom>
        <a:solidFill>
          <a:srgbClr val="94E8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手順⑧</a:t>
          </a:r>
        </a:p>
      </dsp:txBody>
      <dsp:txXfrm>
        <a:off x="338814" y="1760291"/>
        <a:ext cx="929274" cy="365200"/>
      </dsp:txXfrm>
    </dsp:sp>
    <dsp:sp modelId="{83E205FE-237B-4E7A-AB72-D8FD24476323}">
      <dsp:nvSpPr>
        <dsp:cNvPr id="0" name=""/>
        <dsp:cNvSpPr/>
      </dsp:nvSpPr>
      <dsp:spPr>
        <a:xfrm rot="5400000">
          <a:off x="730716" y="2146552"/>
          <a:ext cx="145471" cy="174565"/>
        </a:xfrm>
        <a:prstGeom prst="rightArrow">
          <a:avLst>
            <a:gd name="adj1" fmla="val 60000"/>
            <a:gd name="adj2" fmla="val 50000"/>
          </a:avLst>
        </a:prstGeom>
        <a:solidFill>
          <a:srgbClr val="94E8E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751083" y="2161099"/>
        <a:ext cx="104739" cy="101830"/>
      </dsp:txXfrm>
    </dsp:sp>
    <dsp:sp modelId="{BEED4C98-2D4D-4773-B592-1B948E73C942}">
      <dsp:nvSpPr>
        <dsp:cNvPr id="0" name=""/>
        <dsp:cNvSpPr/>
      </dsp:nvSpPr>
      <dsp:spPr>
        <a:xfrm>
          <a:off x="327452" y="2330816"/>
          <a:ext cx="951998" cy="387924"/>
        </a:xfrm>
        <a:prstGeom prst="roundRect">
          <a:avLst>
            <a:gd name="adj" fmla="val 10000"/>
          </a:avLst>
        </a:prstGeom>
        <a:solidFill>
          <a:srgbClr val="92CFE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手順⑨</a:t>
          </a:r>
        </a:p>
      </dsp:txBody>
      <dsp:txXfrm>
        <a:off x="338814" y="2342178"/>
        <a:ext cx="929274" cy="365200"/>
      </dsp:txXfrm>
    </dsp:sp>
    <dsp:sp modelId="{57AA844D-DF92-463A-8BA6-96DD503C11FE}">
      <dsp:nvSpPr>
        <dsp:cNvPr id="0" name=""/>
        <dsp:cNvSpPr/>
      </dsp:nvSpPr>
      <dsp:spPr>
        <a:xfrm rot="5400000">
          <a:off x="730716" y="2728438"/>
          <a:ext cx="145471" cy="174565"/>
        </a:xfrm>
        <a:prstGeom prst="rightArrow">
          <a:avLst>
            <a:gd name="adj1" fmla="val 60000"/>
            <a:gd name="adj2" fmla="val 50000"/>
          </a:avLst>
        </a:prstGeom>
        <a:solidFill>
          <a:srgbClr val="92CFE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latin typeface="メイリオ" panose="020B0604030504040204" pitchFamily="50" charset="-128"/>
            <a:ea typeface="メイリオ" panose="020B0604030504040204" pitchFamily="50" charset="-128"/>
          </a:endParaRPr>
        </a:p>
      </dsp:txBody>
      <dsp:txXfrm rot="-5400000">
        <a:off x="751083" y="2742985"/>
        <a:ext cx="104739" cy="101830"/>
      </dsp:txXfrm>
    </dsp:sp>
    <dsp:sp modelId="{79CA906F-38E5-4522-830A-DE6BB60194BB}">
      <dsp:nvSpPr>
        <dsp:cNvPr id="0" name=""/>
        <dsp:cNvSpPr/>
      </dsp:nvSpPr>
      <dsp:spPr>
        <a:xfrm>
          <a:off x="327452" y="2912702"/>
          <a:ext cx="951998" cy="387924"/>
        </a:xfrm>
        <a:prstGeom prst="roundRect">
          <a:avLst>
            <a:gd name="adj" fmla="val 10000"/>
          </a:avLst>
        </a:prstGeom>
        <a:solidFill>
          <a:srgbClr val="71C1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手順⑩</a:t>
          </a:r>
        </a:p>
      </dsp:txBody>
      <dsp:txXfrm>
        <a:off x="338814" y="2924064"/>
        <a:ext cx="929274" cy="365200"/>
      </dsp:txXfrm>
    </dsp:sp>
    <dsp:sp modelId="{8F9D67CE-3ECB-49C5-88A5-CDEC320A2B42}">
      <dsp:nvSpPr>
        <dsp:cNvPr id="0" name=""/>
        <dsp:cNvSpPr/>
      </dsp:nvSpPr>
      <dsp:spPr>
        <a:xfrm rot="5400000">
          <a:off x="730716" y="3310324"/>
          <a:ext cx="145471" cy="174565"/>
        </a:xfrm>
        <a:prstGeom prst="rightArrow">
          <a:avLst>
            <a:gd name="adj1" fmla="val 60000"/>
            <a:gd name="adj2" fmla="val 50000"/>
          </a:avLst>
        </a:prstGeom>
        <a:solidFill>
          <a:srgbClr val="71C1E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751083" y="3324871"/>
        <a:ext cx="104739" cy="101830"/>
      </dsp:txXfrm>
    </dsp:sp>
    <dsp:sp modelId="{3796B208-1E16-4E81-B3C3-DF3CE0EB4CEF}">
      <dsp:nvSpPr>
        <dsp:cNvPr id="0" name=""/>
        <dsp:cNvSpPr/>
      </dsp:nvSpPr>
      <dsp:spPr>
        <a:xfrm>
          <a:off x="327452" y="3494588"/>
          <a:ext cx="951998" cy="387924"/>
        </a:xfrm>
        <a:prstGeom prst="roundRect">
          <a:avLst>
            <a:gd name="adj" fmla="val 10000"/>
          </a:avLst>
        </a:prstGeom>
        <a:solidFill>
          <a:srgbClr val="55B5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手順⑪</a:t>
          </a:r>
        </a:p>
      </dsp:txBody>
      <dsp:txXfrm>
        <a:off x="338814" y="3505950"/>
        <a:ext cx="929274" cy="365200"/>
      </dsp:txXfrm>
    </dsp:sp>
    <dsp:sp modelId="{1EB041F3-A738-4262-B48F-923009894281}">
      <dsp:nvSpPr>
        <dsp:cNvPr id="0" name=""/>
        <dsp:cNvSpPr/>
      </dsp:nvSpPr>
      <dsp:spPr>
        <a:xfrm rot="5400000">
          <a:off x="730716" y="3892210"/>
          <a:ext cx="145471" cy="174565"/>
        </a:xfrm>
        <a:prstGeom prst="rightArrow">
          <a:avLst>
            <a:gd name="adj1" fmla="val 60000"/>
            <a:gd name="adj2" fmla="val 50000"/>
          </a:avLst>
        </a:prstGeom>
        <a:solidFill>
          <a:srgbClr val="55B5E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751083" y="3906757"/>
        <a:ext cx="104739" cy="101830"/>
      </dsp:txXfrm>
    </dsp:sp>
    <dsp:sp modelId="{C69C6C21-CCDD-4596-A10A-05D1131FA6BD}">
      <dsp:nvSpPr>
        <dsp:cNvPr id="0" name=""/>
        <dsp:cNvSpPr/>
      </dsp:nvSpPr>
      <dsp:spPr>
        <a:xfrm>
          <a:off x="327452" y="4076474"/>
          <a:ext cx="951998" cy="387924"/>
        </a:xfrm>
        <a:prstGeom prst="roundRect">
          <a:avLst>
            <a:gd name="adj" fmla="val 10000"/>
          </a:avLst>
        </a:prstGeom>
        <a:solidFill>
          <a:srgbClr val="42ADE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手順⑫</a:t>
          </a:r>
        </a:p>
      </dsp:txBody>
      <dsp:txXfrm>
        <a:off x="338814" y="4087836"/>
        <a:ext cx="929274" cy="36520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3079202" cy="512304"/>
          </a:xfrm>
          <a:prstGeom prst="rect">
            <a:avLst/>
          </a:prstGeom>
        </p:spPr>
        <p:txBody>
          <a:bodyPr vert="horz" lIns="94781" tIns="47390" rIns="94781" bIns="4739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4023203" y="0"/>
            <a:ext cx="3079202" cy="512304"/>
          </a:xfrm>
          <a:prstGeom prst="rect">
            <a:avLst/>
          </a:prstGeom>
        </p:spPr>
        <p:txBody>
          <a:bodyPr vert="horz" lIns="94781" tIns="47390" rIns="94781" bIns="47390" rtlCol="0"/>
          <a:lstStyle>
            <a:lvl1pPr algn="r">
              <a:defRPr sz="1200"/>
            </a:lvl1pPr>
          </a:lstStyle>
          <a:p>
            <a:fld id="{924430B1-7230-44F1-8920-8D0311C89CA4}" type="datetimeFigureOut">
              <a:rPr kumimoji="1" lang="ja-JP" altLang="en-US" smtClean="0"/>
              <a:t>2021/6/18</a:t>
            </a:fld>
            <a:endParaRPr kumimoji="1" lang="ja-JP" altLang="en-US"/>
          </a:p>
        </p:txBody>
      </p:sp>
      <p:sp>
        <p:nvSpPr>
          <p:cNvPr id="4" name="フッター プレースホルダー 3"/>
          <p:cNvSpPr>
            <a:spLocks noGrp="1"/>
          </p:cNvSpPr>
          <p:nvPr>
            <p:ph type="ftr" sz="quarter" idx="2"/>
          </p:nvPr>
        </p:nvSpPr>
        <p:spPr>
          <a:xfrm>
            <a:off x="2" y="9722309"/>
            <a:ext cx="3079202" cy="512304"/>
          </a:xfrm>
          <a:prstGeom prst="rect">
            <a:avLst/>
          </a:prstGeom>
        </p:spPr>
        <p:txBody>
          <a:bodyPr vert="horz" lIns="94781" tIns="47390" rIns="94781" bIns="4739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4023203" y="9722309"/>
            <a:ext cx="3079202" cy="512304"/>
          </a:xfrm>
          <a:prstGeom prst="rect">
            <a:avLst/>
          </a:prstGeom>
        </p:spPr>
        <p:txBody>
          <a:bodyPr vert="horz" lIns="94781" tIns="47390" rIns="94781" bIns="47390" rtlCol="0" anchor="b"/>
          <a:lstStyle>
            <a:lvl1pPr algn="r">
              <a:defRPr sz="1200"/>
            </a:lvl1pPr>
          </a:lstStyle>
          <a:p>
            <a:fld id="{33CF7C21-F374-4030-A745-3ED2EBBD5B2F}" type="slidenum">
              <a:rPr kumimoji="1" lang="ja-JP" altLang="en-US" smtClean="0"/>
              <a:t>‹#›</a:t>
            </a:fld>
            <a:endParaRPr kumimoji="1" lang="ja-JP" altLang="en-US"/>
          </a:p>
        </p:txBody>
      </p:sp>
    </p:spTree>
    <p:extLst>
      <p:ext uri="{BB962C8B-B14F-4D97-AF65-F5344CB8AC3E}">
        <p14:creationId xmlns:p14="http://schemas.microsoft.com/office/powerpoint/2010/main" val="12140242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2"/>
            <a:ext cx="3078427" cy="513508"/>
          </a:xfrm>
          <a:prstGeom prst="rect">
            <a:avLst/>
          </a:prstGeom>
        </p:spPr>
        <p:txBody>
          <a:bodyPr vert="horz" lIns="94649" tIns="47324" rIns="94649" bIns="47324"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3994" y="2"/>
            <a:ext cx="3078427" cy="513508"/>
          </a:xfrm>
          <a:prstGeom prst="rect">
            <a:avLst/>
          </a:prstGeom>
        </p:spPr>
        <p:txBody>
          <a:bodyPr vert="horz" lIns="94649" tIns="47324" rIns="94649" bIns="47324" rtlCol="0"/>
          <a:lstStyle>
            <a:lvl1pPr algn="r">
              <a:defRPr sz="1200"/>
            </a:lvl1pPr>
          </a:lstStyle>
          <a:p>
            <a:fld id="{17CE67B3-3251-F84B-867B-374760D69D7D}" type="datetimeFigureOut">
              <a:rPr kumimoji="1" lang="ja-JP" altLang="en-US" smtClean="0"/>
              <a:t>2021/6/18</a:t>
            </a:fld>
            <a:endParaRPr kumimoji="1" lang="ja-JP" altLang="en-US"/>
          </a:p>
        </p:txBody>
      </p:sp>
      <p:sp>
        <p:nvSpPr>
          <p:cNvPr id="4" name="スライド イメージ プレースホルダー 3"/>
          <p:cNvSpPr>
            <a:spLocks noGrp="1" noRot="1" noChangeAspect="1"/>
          </p:cNvSpPr>
          <p:nvPr>
            <p:ph type="sldImg" idx="2"/>
          </p:nvPr>
        </p:nvSpPr>
        <p:spPr>
          <a:xfrm>
            <a:off x="1057275" y="1279525"/>
            <a:ext cx="4989513" cy="3454400"/>
          </a:xfrm>
          <a:prstGeom prst="rect">
            <a:avLst/>
          </a:prstGeom>
          <a:noFill/>
          <a:ln w="12700">
            <a:solidFill>
              <a:prstClr val="black"/>
            </a:solidFill>
          </a:ln>
        </p:spPr>
        <p:txBody>
          <a:bodyPr vert="horz" lIns="94649" tIns="47324" rIns="94649" bIns="47324" rtlCol="0" anchor="ctr"/>
          <a:lstStyle/>
          <a:p>
            <a:endParaRPr lang="ja-JP" altLang="en-US"/>
          </a:p>
        </p:txBody>
      </p:sp>
      <p:sp>
        <p:nvSpPr>
          <p:cNvPr id="5" name="ノート プレースホルダー 4"/>
          <p:cNvSpPr>
            <a:spLocks noGrp="1"/>
          </p:cNvSpPr>
          <p:nvPr>
            <p:ph type="body" sz="quarter" idx="3"/>
          </p:nvPr>
        </p:nvSpPr>
        <p:spPr>
          <a:xfrm>
            <a:off x="710408" y="4925407"/>
            <a:ext cx="5683250" cy="5028804"/>
          </a:xfrm>
          <a:prstGeom prst="rect">
            <a:avLst/>
          </a:prstGeom>
        </p:spPr>
        <p:txBody>
          <a:bodyPr vert="horz" lIns="94649" tIns="47324" rIns="94649" bIns="47324"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3" y="9721107"/>
            <a:ext cx="3078427" cy="513507"/>
          </a:xfrm>
          <a:prstGeom prst="rect">
            <a:avLst/>
          </a:prstGeom>
        </p:spPr>
        <p:txBody>
          <a:bodyPr vert="horz" lIns="94649" tIns="47324" rIns="94649" bIns="4732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629571" y="9721107"/>
            <a:ext cx="3078427" cy="513507"/>
          </a:xfrm>
          <a:prstGeom prst="rect">
            <a:avLst/>
          </a:prstGeom>
        </p:spPr>
        <p:txBody>
          <a:bodyPr vert="horz" lIns="94649" tIns="47324" rIns="94649" bIns="47324" rtlCol="0" anchor="b"/>
          <a:lstStyle>
            <a:lvl1pPr algn="r">
              <a:defRPr sz="1200"/>
            </a:lvl1pPr>
          </a:lstStyle>
          <a:p>
            <a:fld id="{5D608146-07C3-9248-A95C-5399F8B04C88}" type="slidenum">
              <a:rPr kumimoji="1" lang="ja-JP" altLang="en-US" smtClean="0"/>
              <a:t>‹#›</a:t>
            </a:fld>
            <a:endParaRPr kumimoji="1" lang="ja-JP" altLang="en-US" dirty="0"/>
          </a:p>
        </p:txBody>
      </p:sp>
    </p:spTree>
    <p:extLst>
      <p:ext uri="{BB962C8B-B14F-4D97-AF65-F5344CB8AC3E}">
        <p14:creationId xmlns:p14="http://schemas.microsoft.com/office/powerpoint/2010/main" val="1567391243"/>
      </p:ext>
    </p:extLst>
  </p:cSld>
  <p:clrMap bg1="lt1" tx1="dk1" bg2="lt2" tx2="dk2" accent1="accent1" accent2="accent2" accent3="accent3" accent4="accent4" accent5="accent5" accent6="accent6" hlink="hlink" folHlink="folHlink"/>
  <p:notesStyle>
    <a:lvl1pPr marL="0" algn="just" defTabSz="914400" rtl="0" eaLnBrk="1" latinLnBrk="0" hangingPunct="1">
      <a:lnSpc>
        <a:spcPct val="125000"/>
      </a:lnSpc>
      <a:defRPr kumimoji="1" sz="1000" kern="1200">
        <a:solidFill>
          <a:schemeClr val="tx1"/>
        </a:solidFill>
        <a:latin typeface="メイリオ" panose="020B0604030504040204" pitchFamily="50" charset="-128"/>
        <a:ea typeface="メイリオ" panose="020B0604030504040204" pitchFamily="50" charset="-128"/>
        <a:cs typeface="+mn-cs"/>
      </a:defRPr>
    </a:lvl1pPr>
    <a:lvl2pPr marL="457200" algn="just" defTabSz="914400" rtl="0" eaLnBrk="1" latinLnBrk="0" hangingPunct="1">
      <a:lnSpc>
        <a:spcPct val="125000"/>
      </a:lnSpc>
      <a:defRPr kumimoji="1" sz="1000" kern="1200">
        <a:solidFill>
          <a:schemeClr val="tx1"/>
        </a:solidFill>
        <a:latin typeface="メイリオ" panose="020B0604030504040204" pitchFamily="50" charset="-128"/>
        <a:ea typeface="メイリオ" panose="020B0604030504040204" pitchFamily="50" charset="-128"/>
        <a:cs typeface="+mn-cs"/>
      </a:defRPr>
    </a:lvl2pPr>
    <a:lvl3pPr marL="914400" algn="just" defTabSz="914400" rtl="0" eaLnBrk="1" latinLnBrk="0" hangingPunct="1">
      <a:lnSpc>
        <a:spcPct val="125000"/>
      </a:lnSpc>
      <a:defRPr kumimoji="1" sz="1000" kern="1200">
        <a:solidFill>
          <a:schemeClr val="tx1"/>
        </a:solidFill>
        <a:latin typeface="メイリオ" panose="020B0604030504040204" pitchFamily="50" charset="-128"/>
        <a:ea typeface="メイリオ" panose="020B0604030504040204" pitchFamily="50" charset="-128"/>
        <a:cs typeface="+mn-cs"/>
      </a:defRPr>
    </a:lvl3pPr>
    <a:lvl4pPr marL="1371600" algn="just" defTabSz="914400" rtl="0" eaLnBrk="1" latinLnBrk="0" hangingPunct="1">
      <a:lnSpc>
        <a:spcPct val="125000"/>
      </a:lnSpc>
      <a:defRPr kumimoji="1" sz="1000" kern="1200">
        <a:solidFill>
          <a:schemeClr val="tx1"/>
        </a:solidFill>
        <a:latin typeface="メイリオ" panose="020B0604030504040204" pitchFamily="50" charset="-128"/>
        <a:ea typeface="メイリオ" panose="020B0604030504040204" pitchFamily="50" charset="-128"/>
        <a:cs typeface="+mn-cs"/>
      </a:defRPr>
    </a:lvl4pPr>
    <a:lvl5pPr marL="1828800" algn="just" defTabSz="914400" rtl="0" eaLnBrk="1" latinLnBrk="0" hangingPunct="1">
      <a:lnSpc>
        <a:spcPct val="125000"/>
      </a:lnSpc>
      <a:defRPr kumimoji="1" sz="1000" kern="1200">
        <a:solidFill>
          <a:schemeClr val="tx1"/>
        </a:solidFill>
        <a:latin typeface="メイリオ" panose="020B0604030504040204" pitchFamily="50" charset="-128"/>
        <a:ea typeface="メイリオ" panose="020B060403050404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D608146-07C3-9248-A95C-5399F8B04C88}" type="slidenum">
              <a:rPr kumimoji="1" lang="ja-JP" altLang="en-US" smtClean="0"/>
              <a:t>87</a:t>
            </a:fld>
            <a:endParaRPr kumimoji="1" lang="ja-JP" altLang="en-US"/>
          </a:p>
        </p:txBody>
      </p:sp>
    </p:spTree>
    <p:extLst>
      <p:ext uri="{BB962C8B-B14F-4D97-AF65-F5344CB8AC3E}">
        <p14:creationId xmlns:p14="http://schemas.microsoft.com/office/powerpoint/2010/main" val="412251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7712">
              <a:defRPr/>
            </a:pPr>
            <a:r>
              <a:rPr lang="ja-JP" altLang="en-US" dirty="0"/>
              <a:t>酸素飽和度</a:t>
            </a:r>
            <a:r>
              <a:rPr lang="en-US" altLang="ja-JP" dirty="0"/>
              <a:t> (SpO</a:t>
            </a:r>
            <a:r>
              <a:rPr lang="en-US" altLang="ja-JP" baseline="-25000" dirty="0"/>
              <a:t>2</a:t>
            </a:r>
            <a:r>
              <a:rPr lang="en-US" altLang="ja-JP" dirty="0"/>
              <a:t>)</a:t>
            </a:r>
            <a:r>
              <a:rPr lang="ja-JP" altLang="en-US" dirty="0"/>
              <a:t>は、血液中の酸素の量が簡便に推定できる大変便利な数値です。</a:t>
            </a:r>
            <a:endParaRPr lang="en-US" altLang="ja-JP" dirty="0"/>
          </a:p>
          <a:p>
            <a:pPr defTabSz="947712">
              <a:defRPr/>
            </a:pPr>
            <a:r>
              <a:rPr lang="ja-JP" altLang="en-US" dirty="0"/>
              <a:t>　しかし、血液中の酸素分圧が異常に高くても、酸素飽和度</a:t>
            </a:r>
            <a:r>
              <a:rPr lang="en-US" altLang="ja-JP" dirty="0"/>
              <a:t> (SpO</a:t>
            </a:r>
            <a:r>
              <a:rPr lang="en-US" altLang="ja-JP" baseline="-25000" dirty="0"/>
              <a:t>2</a:t>
            </a:r>
            <a:r>
              <a:rPr lang="en-US" altLang="ja-JP" dirty="0"/>
              <a:t>)</a:t>
            </a:r>
            <a:r>
              <a:rPr lang="ja-JP" altLang="en-US" dirty="0"/>
              <a:t>は</a:t>
            </a:r>
            <a:r>
              <a:rPr lang="en-US" altLang="ja-JP" dirty="0"/>
              <a:t>100</a:t>
            </a:r>
            <a:r>
              <a:rPr lang="ja-JP" altLang="en-US" dirty="0"/>
              <a:t>％までしか示すことができないので、高濃度のモニターには不適切。</a:t>
            </a:r>
            <a:endParaRPr lang="en-US" altLang="ja-JP" dirty="0"/>
          </a:p>
          <a:p>
            <a:pPr defTabSz="947712">
              <a:defRPr/>
            </a:pPr>
            <a:r>
              <a:rPr lang="ja-JP" altLang="en-US" dirty="0"/>
              <a:t>　一方、酸素分圧が低い時には酸素飽和度の数値が大きく変動するので、低酸素血症のモニターとしては有用です。</a:t>
            </a:r>
            <a:endParaRPr lang="en-US" altLang="ja-JP" dirty="0"/>
          </a:p>
          <a:p>
            <a:pPr marL="177696" indent="-177696" defTabSz="947712">
              <a:buFont typeface="Wingdings" pitchFamily="2" charset="2"/>
              <a:buChar char="Ø"/>
              <a:defRPr/>
            </a:pPr>
            <a:endParaRPr lang="en-US" altLang="ja-JP" dirty="0"/>
          </a:p>
          <a:p>
            <a:pPr>
              <a:defRPr/>
            </a:pPr>
            <a:r>
              <a:rPr lang="en-US" altLang="ja-JP" dirty="0">
                <a:solidFill>
                  <a:srgbClr val="000000"/>
                </a:solidFill>
                <a:cs typeface="ＭＳ ゴシック" charset="0"/>
              </a:rPr>
              <a:t>SpO</a:t>
            </a:r>
            <a:r>
              <a:rPr lang="en-US" altLang="ja-JP" baseline="-25000" dirty="0">
                <a:solidFill>
                  <a:srgbClr val="000000"/>
                </a:solidFill>
                <a:cs typeface="ＭＳ ゴシック" charset="0"/>
              </a:rPr>
              <a:t>2</a:t>
            </a:r>
            <a:r>
              <a:rPr lang="ja-JP" altLang="en-US" dirty="0">
                <a:solidFill>
                  <a:srgbClr val="000000"/>
                </a:solidFill>
                <a:cs typeface="ＭＳ ゴシック" charset="0"/>
              </a:rPr>
              <a:t>の目標値は個々の病態によって異なります。</a:t>
            </a:r>
            <a:endParaRPr lang="en-US" altLang="ja-JP" dirty="0">
              <a:solidFill>
                <a:srgbClr val="000000"/>
              </a:solidFill>
              <a:cs typeface="ＭＳ ゴシック" charset="0"/>
            </a:endParaRPr>
          </a:p>
          <a:p>
            <a:pPr eaLnBrk="1" hangingPunct="1">
              <a:defRPr/>
            </a:pPr>
            <a:r>
              <a:rPr lang="ja-JP" altLang="en-US" dirty="0">
                <a:solidFill>
                  <a:srgbClr val="000000"/>
                </a:solidFill>
                <a:cs typeface="ＭＳ ゴシック" charset="0"/>
              </a:rPr>
              <a:t>　一般的には　　　　　　　　</a:t>
            </a:r>
            <a:r>
              <a:rPr lang="en-US" altLang="ja-JP" dirty="0">
                <a:solidFill>
                  <a:srgbClr val="000000"/>
                </a:solidFill>
                <a:cs typeface="ＭＳ ゴシック" charset="0"/>
              </a:rPr>
              <a:t>SpO</a:t>
            </a:r>
            <a:r>
              <a:rPr lang="en-US" altLang="ja-JP" baseline="-25000" dirty="0">
                <a:solidFill>
                  <a:srgbClr val="000000"/>
                </a:solidFill>
                <a:cs typeface="ＭＳ ゴシック" charset="0"/>
              </a:rPr>
              <a:t>2</a:t>
            </a:r>
            <a:r>
              <a:rPr lang="en-US" altLang="ja-JP" dirty="0">
                <a:solidFill>
                  <a:srgbClr val="000000"/>
                </a:solidFill>
                <a:cs typeface="ＭＳ ゴシック" charset="0"/>
              </a:rPr>
              <a:t>≧95</a:t>
            </a:r>
            <a:r>
              <a:rPr lang="ja-JP" altLang="en-US" dirty="0">
                <a:solidFill>
                  <a:srgbClr val="000000"/>
                </a:solidFill>
                <a:cs typeface="ＭＳ ゴシック" charset="0"/>
              </a:rPr>
              <a:t>％</a:t>
            </a:r>
            <a:endParaRPr lang="en-US" altLang="ja-JP" dirty="0">
              <a:solidFill>
                <a:srgbClr val="000000"/>
              </a:solidFill>
              <a:cs typeface="ＭＳ ゴシック" charset="0"/>
            </a:endParaRPr>
          </a:p>
          <a:p>
            <a:pPr eaLnBrk="1" hangingPunct="1">
              <a:defRPr/>
            </a:pPr>
            <a:r>
              <a:rPr lang="ja-JP" altLang="en-US" dirty="0">
                <a:solidFill>
                  <a:srgbClr val="000000"/>
                </a:solidFill>
                <a:cs typeface="ＭＳ ゴシック" charset="0"/>
              </a:rPr>
              <a:t>　呼吸障害のある児　　　　　</a:t>
            </a:r>
            <a:r>
              <a:rPr lang="en-US" altLang="ja-JP" dirty="0">
                <a:solidFill>
                  <a:srgbClr val="000000"/>
                </a:solidFill>
                <a:cs typeface="ＭＳ ゴシック" charset="0"/>
              </a:rPr>
              <a:t>SpO</a:t>
            </a:r>
            <a:r>
              <a:rPr lang="en-US" altLang="ja-JP" baseline="-25000" dirty="0">
                <a:solidFill>
                  <a:srgbClr val="000000"/>
                </a:solidFill>
                <a:cs typeface="ＭＳ ゴシック" charset="0"/>
              </a:rPr>
              <a:t>2</a:t>
            </a:r>
            <a:r>
              <a:rPr lang="en-US" altLang="ja-JP" dirty="0">
                <a:solidFill>
                  <a:srgbClr val="000000"/>
                </a:solidFill>
                <a:cs typeface="ＭＳ ゴシック" charset="0"/>
              </a:rPr>
              <a:t>≧93</a:t>
            </a:r>
            <a:r>
              <a:rPr lang="ja-JP" altLang="en-US" dirty="0">
                <a:solidFill>
                  <a:srgbClr val="000000"/>
                </a:solidFill>
                <a:cs typeface="ＭＳ ゴシック" charset="0"/>
              </a:rPr>
              <a:t>％</a:t>
            </a:r>
            <a:endParaRPr lang="en-US" altLang="ja-JP" dirty="0">
              <a:solidFill>
                <a:srgbClr val="000000"/>
              </a:solidFill>
              <a:cs typeface="ＭＳ ゴシック" charset="0"/>
            </a:endParaRPr>
          </a:p>
          <a:p>
            <a:pPr eaLnBrk="1" hangingPunct="1">
              <a:defRPr/>
            </a:pPr>
            <a:r>
              <a:rPr lang="ja-JP" altLang="en-US" dirty="0">
                <a:solidFill>
                  <a:srgbClr val="000000"/>
                </a:solidFill>
                <a:cs typeface="ＭＳ ゴシック" charset="0"/>
              </a:rPr>
              <a:t>　酸素使用開始の目安　　　　</a:t>
            </a:r>
            <a:r>
              <a:rPr lang="en-US" altLang="ja-JP" dirty="0">
                <a:solidFill>
                  <a:srgbClr val="000000"/>
                </a:solidFill>
                <a:cs typeface="ＭＳ ゴシック" charset="0"/>
              </a:rPr>
              <a:t>SpO</a:t>
            </a:r>
            <a:r>
              <a:rPr lang="en-US" altLang="ja-JP" baseline="-25000" dirty="0">
                <a:solidFill>
                  <a:srgbClr val="000000"/>
                </a:solidFill>
                <a:cs typeface="ＭＳ ゴシック" charset="0"/>
              </a:rPr>
              <a:t>2</a:t>
            </a:r>
            <a:r>
              <a:rPr lang="ja-JP" altLang="en-US" dirty="0">
                <a:solidFill>
                  <a:srgbClr val="000000"/>
                </a:solidFill>
                <a:cs typeface="ＭＳ ゴシック" charset="0"/>
              </a:rPr>
              <a:t>＜</a:t>
            </a:r>
            <a:r>
              <a:rPr lang="en-US" altLang="ja-JP" dirty="0">
                <a:solidFill>
                  <a:srgbClr val="000000"/>
                </a:solidFill>
                <a:cs typeface="ＭＳ ゴシック" charset="0"/>
              </a:rPr>
              <a:t>90</a:t>
            </a:r>
            <a:r>
              <a:rPr lang="ja-JP" altLang="en-US" dirty="0">
                <a:solidFill>
                  <a:srgbClr val="000000"/>
                </a:solidFill>
                <a:cs typeface="ＭＳ ゴシック" charset="0"/>
              </a:rPr>
              <a:t>％</a:t>
            </a:r>
            <a:endParaRPr lang="en-US" altLang="ja-JP" dirty="0">
              <a:solidFill>
                <a:srgbClr val="000000"/>
              </a:solidFill>
              <a:cs typeface="ＭＳ ゴシック" charset="0"/>
            </a:endParaRPr>
          </a:p>
          <a:p>
            <a:pPr eaLnBrk="1" hangingPunct="1">
              <a:defRPr/>
            </a:pPr>
            <a:r>
              <a:rPr lang="ja-JP" altLang="en-US" dirty="0">
                <a:solidFill>
                  <a:srgbClr val="000000"/>
                </a:solidFill>
                <a:cs typeface="ＭＳ ゴシック" charset="0"/>
              </a:rPr>
              <a:t>　チアノーゼが見られるのは　</a:t>
            </a:r>
            <a:r>
              <a:rPr lang="en-US" altLang="ja-JP" dirty="0">
                <a:solidFill>
                  <a:srgbClr val="000000"/>
                </a:solidFill>
                <a:cs typeface="ＭＳ ゴシック" charset="0"/>
              </a:rPr>
              <a:t>SpO</a:t>
            </a:r>
            <a:r>
              <a:rPr lang="en-US" altLang="ja-JP" baseline="-25000" dirty="0">
                <a:solidFill>
                  <a:srgbClr val="000000"/>
                </a:solidFill>
                <a:cs typeface="ＭＳ ゴシック" charset="0"/>
              </a:rPr>
              <a:t>2</a:t>
            </a:r>
            <a:r>
              <a:rPr lang="ja-JP" altLang="en-US" dirty="0">
                <a:solidFill>
                  <a:srgbClr val="000000"/>
                </a:solidFill>
                <a:cs typeface="ＭＳ ゴシック" charset="0"/>
              </a:rPr>
              <a:t>＜</a:t>
            </a:r>
            <a:r>
              <a:rPr lang="en-US" altLang="ja-JP" dirty="0">
                <a:solidFill>
                  <a:srgbClr val="000000"/>
                </a:solidFill>
                <a:cs typeface="ＭＳ ゴシック" charset="0"/>
              </a:rPr>
              <a:t>80</a:t>
            </a:r>
            <a:r>
              <a:rPr lang="ja-JP" altLang="en-US" dirty="0">
                <a:solidFill>
                  <a:srgbClr val="000000"/>
                </a:solidFill>
                <a:cs typeface="ＭＳ ゴシック" charset="0"/>
              </a:rPr>
              <a:t>％です。</a:t>
            </a:r>
            <a:endParaRPr lang="en-US" altLang="ja-JP" dirty="0">
              <a:solidFill>
                <a:srgbClr val="000000"/>
              </a:solidFill>
              <a:cs typeface="ＭＳ ゴシック" charset="0"/>
            </a:endParaRPr>
          </a:p>
          <a:p>
            <a:pPr eaLnBrk="1" hangingPunct="1">
              <a:defRPr/>
            </a:pPr>
            <a:endParaRPr lang="en-US" altLang="ja-JP" dirty="0">
              <a:solidFill>
                <a:srgbClr val="000000"/>
              </a:solidFill>
              <a:cs typeface="ＭＳ ゴシック" charset="0"/>
            </a:endParaRPr>
          </a:p>
          <a:p>
            <a:pPr>
              <a:defRPr/>
            </a:pPr>
            <a:r>
              <a:rPr lang="ja-JP" altLang="en-US" dirty="0">
                <a:solidFill>
                  <a:srgbClr val="000000"/>
                </a:solidFill>
                <a:cs typeface="ＭＳ ゴシック" charset="0"/>
              </a:rPr>
              <a:t>　チアノーゼ性心疾患がある場合は</a:t>
            </a:r>
            <a:r>
              <a:rPr lang="en-US" altLang="ja-JP" dirty="0">
                <a:solidFill>
                  <a:srgbClr val="000000"/>
                </a:solidFill>
                <a:cs typeface="ＭＳ ゴシック" charset="0"/>
              </a:rPr>
              <a:t>SpO</a:t>
            </a:r>
            <a:r>
              <a:rPr lang="en-US" altLang="ja-JP" baseline="-25000" dirty="0">
                <a:solidFill>
                  <a:srgbClr val="000000"/>
                </a:solidFill>
                <a:cs typeface="ＭＳ ゴシック" charset="0"/>
              </a:rPr>
              <a:t>2</a:t>
            </a:r>
            <a:r>
              <a:rPr lang="ja-JP" altLang="en-US" dirty="0">
                <a:cs typeface="ＭＳ ゴシック" charset="0"/>
              </a:rPr>
              <a:t>が</a:t>
            </a:r>
            <a:r>
              <a:rPr lang="en-US" altLang="ja-JP" dirty="0">
                <a:cs typeface="ＭＳ ゴシック" charset="0"/>
              </a:rPr>
              <a:t>70</a:t>
            </a:r>
            <a:r>
              <a:rPr lang="ja-JP" altLang="en-US" dirty="0">
                <a:cs typeface="ＭＳ ゴシック" charset="0"/>
              </a:rPr>
              <a:t>％台</a:t>
            </a:r>
            <a:r>
              <a:rPr lang="ja-JP" altLang="en-US" dirty="0">
                <a:solidFill>
                  <a:srgbClr val="000000"/>
                </a:solidFill>
                <a:cs typeface="ＭＳ ゴシック" charset="0"/>
              </a:rPr>
              <a:t>で正常のこともあります。</a:t>
            </a:r>
            <a:endParaRPr lang="en-US" altLang="ja-JP" dirty="0">
              <a:solidFill>
                <a:srgbClr val="000000"/>
              </a:solidFill>
              <a:cs typeface="ＭＳ ゴシック" charset="0"/>
            </a:endParaRPr>
          </a:p>
          <a:p>
            <a:pPr>
              <a:defRPr/>
            </a:pPr>
            <a:r>
              <a:rPr lang="ja-JP" altLang="en-US" dirty="0">
                <a:solidFill>
                  <a:srgbClr val="000000"/>
                </a:solidFill>
                <a:cs typeface="ＭＳ ゴシック" charset="0"/>
              </a:rPr>
              <a:t>　個々の正常値を把握し、主治医から酸素投与の目安の指示を受けておきます。</a:t>
            </a:r>
            <a:endParaRPr lang="en-US" altLang="ja-JP" dirty="0">
              <a:solidFill>
                <a:srgbClr val="000000"/>
              </a:solidFill>
              <a:cs typeface="ＭＳ ゴシック" charset="0"/>
            </a:endParaRPr>
          </a:p>
          <a:p>
            <a:pPr>
              <a:defRPr/>
            </a:pPr>
            <a:r>
              <a:rPr lang="ja-JP" altLang="en-US" dirty="0">
                <a:solidFill>
                  <a:srgbClr val="000000"/>
                </a:solidFill>
                <a:cs typeface="ＭＳ ゴシック" charset="0"/>
              </a:rPr>
              <a:t>　また、</a:t>
            </a:r>
            <a:r>
              <a:rPr lang="ja-JP" altLang="en-US" dirty="0"/>
              <a:t>末梢循環不全がある時や脈圧（血圧）が低い時、体動が激しい時には正確な値が出ません。低い値が出ます。</a:t>
            </a:r>
            <a:endParaRPr lang="en-US" altLang="ja-JP" dirty="0">
              <a:solidFill>
                <a:srgbClr val="000000"/>
              </a:solidFill>
              <a:cs typeface="ＭＳ ゴシック" charset="0"/>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96</a:t>
            </a:fld>
            <a:endParaRPr kumimoji="1" lang="ja-JP" altLang="en-US"/>
          </a:p>
        </p:txBody>
      </p:sp>
    </p:spTree>
    <p:extLst>
      <p:ext uri="{BB962C8B-B14F-4D97-AF65-F5344CB8AC3E}">
        <p14:creationId xmlns:p14="http://schemas.microsoft.com/office/powerpoint/2010/main" val="349340889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アンビューバッグには</a:t>
            </a:r>
            <a:r>
              <a:rPr lang="ja-JP" altLang="en-US" dirty="0"/>
              <a:t>様々な種類があります。</a:t>
            </a:r>
            <a:endParaRPr lang="en-US" altLang="ja-JP" dirty="0"/>
          </a:p>
          <a:p>
            <a:r>
              <a:rPr lang="ja-JP" altLang="en-US" dirty="0"/>
              <a:t>　左下の写真のバッグのように、</a:t>
            </a:r>
            <a:r>
              <a:rPr lang="ja-JP" altLang="ja-JP" dirty="0"/>
              <a:t>過剰な圧が加わらないように加圧制限弁がついているタイプもあります。</a:t>
            </a:r>
            <a:endParaRPr lang="en-US" altLang="ja-JP" dirty="0"/>
          </a:p>
          <a:p>
            <a:r>
              <a:rPr lang="ja-JP" altLang="en-US" dirty="0"/>
              <a:t>　</a:t>
            </a:r>
            <a:r>
              <a:rPr lang="ja-JP" altLang="ja-JP" dirty="0"/>
              <a:t>気管軟化症がある対象</a:t>
            </a:r>
            <a:r>
              <a:rPr lang="ja-JP" altLang="en-US" dirty="0"/>
              <a:t>児</a:t>
            </a:r>
            <a:r>
              <a:rPr lang="ja-JP" altLang="ja-JP" dirty="0"/>
              <a:t>では、バッグを押していない時でも、気管内に一定の陽圧がかかるように、</a:t>
            </a:r>
            <a:r>
              <a:rPr lang="ja-JP" altLang="en-US" dirty="0"/>
              <a:t>右の写真のような</a:t>
            </a:r>
            <a:r>
              <a:rPr lang="ja-JP" altLang="ja-JP" dirty="0"/>
              <a:t>PEEP弁付きのアンビューバッグが使われます</a:t>
            </a:r>
            <a:r>
              <a:rPr kumimoji="1" lang="ja-JP" altLang="ja-JP" kern="1200" dirty="0">
                <a:solidFill>
                  <a:schemeClr val="tx1"/>
                </a:solidFill>
                <a:effectLst/>
              </a:rPr>
              <a:t>。</a:t>
            </a:r>
            <a:endParaRPr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186</a:t>
            </a:fld>
            <a:endParaRPr kumimoji="1" lang="ja-JP" altLang="en-US"/>
          </a:p>
        </p:txBody>
      </p:sp>
    </p:spTree>
    <p:extLst>
      <p:ext uri="{BB962C8B-B14F-4D97-AF65-F5344CB8AC3E}">
        <p14:creationId xmlns:p14="http://schemas.microsoft.com/office/powerpoint/2010/main" val="275680064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defTabSz="990507">
              <a:defRPr/>
            </a:pPr>
            <a:r>
              <a:rPr lang="ja-JP" altLang="en-US" dirty="0">
                <a:cs typeface="メイリオ"/>
              </a:rPr>
              <a:t>　自己膨張式の救急蘇生バッグ（</a:t>
            </a:r>
            <a:r>
              <a:rPr kumimoji="1" lang="ja-JP" altLang="en-US" dirty="0">
                <a:cs typeface="HG創英角ﾎﾟｯﾌﾟ体" charset="2"/>
              </a:rPr>
              <a:t>アンビューバッグ）の活用についてまとめます。</a:t>
            </a:r>
            <a:endParaRPr kumimoji="1" lang="en-US" altLang="ja-JP" dirty="0">
              <a:cs typeface="HG創英角ﾎﾟｯﾌﾟ体" charset="2"/>
            </a:endParaRPr>
          </a:p>
          <a:p>
            <a:pPr algn="l"/>
            <a:r>
              <a:rPr lang="ja-JP" altLang="en-US" dirty="0">
                <a:cs typeface="メイリオ"/>
              </a:rPr>
              <a:t>　気管切開ケースで</a:t>
            </a:r>
            <a:r>
              <a:rPr kumimoji="1" lang="ja-JP" altLang="en-US" dirty="0">
                <a:cs typeface="メイリオ"/>
              </a:rPr>
              <a:t>は、呼吸状態の急変時（気道閉塞も含む）に直ちに使用できるよう</a:t>
            </a:r>
            <a:r>
              <a:rPr lang="ja-JP" altLang="en-US" dirty="0">
                <a:cs typeface="メイリオ"/>
              </a:rPr>
              <a:t>に、自己膨張式の救急蘇生バッグを側に</a:t>
            </a:r>
            <a:r>
              <a:rPr kumimoji="1" lang="ja-JP" altLang="en-US" dirty="0">
                <a:cs typeface="メイリオ"/>
              </a:rPr>
              <a:t>準備しておきます。</a:t>
            </a:r>
            <a:r>
              <a:rPr lang="ja-JP" altLang="en-US" dirty="0">
                <a:cs typeface="メイリオ"/>
              </a:rPr>
              <a:t>特に人工呼吸器管理中は、機械の故障に備えて外出時も常に携帯しましょう。</a:t>
            </a:r>
            <a:endParaRPr lang="en-US" altLang="ja-JP" spc="-166" dirty="0">
              <a:cs typeface="メイリオ"/>
            </a:endParaRPr>
          </a:p>
          <a:p>
            <a:pPr algn="l"/>
            <a:r>
              <a:rPr lang="ja-JP" altLang="en-US" spc="-166" dirty="0">
                <a:cs typeface="メイリオ"/>
              </a:rPr>
              <a:t>　</a:t>
            </a:r>
            <a:r>
              <a:rPr lang="ja-JP" altLang="en-US" dirty="0">
                <a:cs typeface="メイリオ"/>
              </a:rPr>
              <a:t>緊急時は（人工呼吸器では状態が悪化する時を含む）は躊躇せず救急蘇生バッグ（アンビューバッグ）で換気を行います。</a:t>
            </a:r>
            <a:endParaRPr lang="en-US" altLang="ja-JP" dirty="0">
              <a:cs typeface="メイリオ"/>
            </a:endParaRPr>
          </a:p>
          <a:p>
            <a:pPr algn="l"/>
            <a:r>
              <a:rPr kumimoji="1" lang="ja-JP" altLang="en-US" dirty="0">
                <a:cs typeface="メイリオ"/>
              </a:rPr>
              <a:t>　肺が十分拡張する適切な</a:t>
            </a:r>
            <a:r>
              <a:rPr lang="ja-JP" altLang="en-US" dirty="0">
                <a:cs typeface="メイリオ"/>
              </a:rPr>
              <a:t>サイズの救急蘇生バッグ（アンビューバッグ）を選択します。乳児用・小児用・成人用があります。</a:t>
            </a:r>
            <a:endParaRPr lang="en-US" altLang="ja-JP" dirty="0">
              <a:cs typeface="メイリオ"/>
            </a:endParaRPr>
          </a:p>
          <a:p>
            <a:pPr algn="l"/>
            <a:r>
              <a:rPr kumimoji="1" lang="ja-JP" altLang="en-US" dirty="0">
                <a:cs typeface="メイリオ"/>
              </a:rPr>
              <a:t>　乳児用・小児用には、安全のため</a:t>
            </a:r>
            <a:r>
              <a:rPr lang="ja-JP" altLang="en-US" dirty="0">
                <a:cs typeface="メイリオ"/>
              </a:rPr>
              <a:t>過圧制限弁（</a:t>
            </a:r>
            <a:r>
              <a:rPr kumimoji="1" lang="en-US" altLang="ja-JP" dirty="0">
                <a:cs typeface="メイリオ"/>
              </a:rPr>
              <a:t>40cmH</a:t>
            </a:r>
            <a:r>
              <a:rPr kumimoji="1" lang="en-US" altLang="ja-JP" baseline="-25000" dirty="0">
                <a:cs typeface="メイリオ"/>
              </a:rPr>
              <a:t>2</a:t>
            </a:r>
            <a:r>
              <a:rPr kumimoji="1" lang="en-US" altLang="ja-JP" dirty="0">
                <a:cs typeface="メイリオ"/>
              </a:rPr>
              <a:t>O</a:t>
            </a:r>
            <a:r>
              <a:rPr kumimoji="1" lang="ja-JP" altLang="en-US" dirty="0">
                <a:cs typeface="メイリオ"/>
              </a:rPr>
              <a:t>の設定が多い）が付いているタイプが多いです。このため、看護師でも安全に使用できる一方、強い閉塞時（粘調な痰詰まり等）には換気不能になることがあるので</a:t>
            </a:r>
            <a:r>
              <a:rPr lang="ja-JP" altLang="en-US" dirty="0">
                <a:cs typeface="メイリオ"/>
              </a:rPr>
              <a:t>注意が必要です。必要時は過圧制限弁を押し込んで換気します。</a:t>
            </a:r>
            <a:endParaRPr lang="en-US" altLang="ja-JP" dirty="0">
              <a:cs typeface="メイリオ"/>
            </a:endParaRPr>
          </a:p>
          <a:p>
            <a:pPr algn="l"/>
            <a:r>
              <a:rPr lang="ja-JP" altLang="en-US" dirty="0">
                <a:cs typeface="メイリオ"/>
              </a:rPr>
              <a:t>　救急蘇生バッグ（アンビューバッグ）は、緊急時だけでなく、排痰ケアとして日常的に使用し練習しておくことが望ましいです。</a:t>
            </a:r>
            <a:endParaRPr lang="en-US" altLang="ja-JP" dirty="0">
              <a:cs typeface="メイリオ"/>
            </a:endParaRPr>
          </a:p>
          <a:p>
            <a:pPr marL="177696" indent="-177696" algn="l">
              <a:buFont typeface="Wingdings" panose="05000000000000000000" pitchFamily="2" charset="2"/>
              <a:buChar char="Ø"/>
            </a:pPr>
            <a:endParaRPr kumimoji="1"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187</a:t>
            </a:fld>
            <a:endParaRPr kumimoji="1" lang="ja-JP" altLang="en-US"/>
          </a:p>
        </p:txBody>
      </p:sp>
    </p:spTree>
    <p:extLst>
      <p:ext uri="{BB962C8B-B14F-4D97-AF65-F5344CB8AC3E}">
        <p14:creationId xmlns:p14="http://schemas.microsoft.com/office/powerpoint/2010/main" val="12113388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ct val="0"/>
              </a:spcBef>
            </a:pPr>
            <a:r>
              <a:rPr lang="ja-JP" altLang="en-US" dirty="0">
                <a:cs typeface="HG創英角ﾎﾟｯﾌﾟ体" charset="2"/>
              </a:rPr>
              <a:t>　特別支援学校における人工呼吸器装着児受け入れに必要なことは、教職員の主体性です。</a:t>
            </a:r>
            <a:endParaRPr lang="en-US" altLang="ja-JP" dirty="0">
              <a:cs typeface="HG創英角ﾎﾟｯﾌﾟ体" charset="2"/>
            </a:endParaRPr>
          </a:p>
          <a:p>
            <a:pPr>
              <a:spcBef>
                <a:spcPct val="0"/>
              </a:spcBef>
            </a:pPr>
            <a:r>
              <a:rPr lang="ja-JP" altLang="en-US" dirty="0"/>
              <a:t>　校内に複数の対象児がいる場合、看護師は子どもの傍に常時いられるわけではありません。</a:t>
            </a:r>
            <a:endParaRPr lang="en-US" altLang="ja-JP" dirty="0"/>
          </a:p>
          <a:p>
            <a:pPr>
              <a:spcBef>
                <a:spcPct val="0"/>
              </a:spcBef>
            </a:pPr>
            <a:r>
              <a:rPr lang="ja-JP" altLang="en-US" dirty="0"/>
              <a:t>　教職員が子どもの状態や呼吸器を理解していないと、適切なタイミングで看護師を呼ぶことができません。</a:t>
            </a:r>
            <a:endParaRPr lang="en-US" altLang="ja-JP" dirty="0"/>
          </a:p>
          <a:p>
            <a:pPr>
              <a:spcBef>
                <a:spcPct val="0"/>
              </a:spcBef>
            </a:pPr>
            <a:r>
              <a:rPr lang="ja-JP" altLang="en-US" dirty="0"/>
              <a:t>　教職員が主体的に関わりながら、必要な場面で看護師が援助するという連携体制が必要です。</a:t>
            </a:r>
            <a:endParaRPr lang="en-US" altLang="ja-JP" b="1" dirty="0">
              <a:latin typeface="メイリオ"/>
              <a:ea typeface="メイリオ"/>
              <a:cs typeface="メイリオ"/>
            </a:endParaRPr>
          </a:p>
          <a:p>
            <a:pPr algn="l">
              <a:spcAft>
                <a:spcPts val="311"/>
              </a:spcAft>
            </a:pPr>
            <a:endParaRPr lang="en-US" altLang="ja-JP" dirty="0">
              <a:latin typeface="メイリオ"/>
              <a:ea typeface="メイリオ"/>
              <a:cs typeface="メイリオ"/>
            </a:endParaRPr>
          </a:p>
          <a:p>
            <a:pPr algn="l">
              <a:spcAft>
                <a:spcPts val="311"/>
              </a:spcAft>
            </a:pPr>
            <a:r>
              <a:rPr lang="ja-JP" altLang="en-US" dirty="0">
                <a:latin typeface="メイリオ"/>
                <a:ea typeface="メイリオ"/>
                <a:cs typeface="メイリオ"/>
              </a:rPr>
              <a:t>　人工呼吸器管理を看護師に任せきりにすることなく教職員も積極的に学習しましょう。</a:t>
            </a:r>
          </a:p>
          <a:p>
            <a:pPr>
              <a:spcBef>
                <a:spcPct val="0"/>
              </a:spcBef>
              <a:buFontTx/>
              <a:buNone/>
            </a:pPr>
            <a:endParaRPr lang="en-US" altLang="ja-JP" dirty="0">
              <a:cs typeface="HG創英角ﾎﾟｯﾌﾟ体" charset="2"/>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188</a:t>
            </a:fld>
            <a:endParaRPr kumimoji="1" lang="ja-JP" altLang="en-US"/>
          </a:p>
        </p:txBody>
      </p:sp>
    </p:spTree>
    <p:extLst>
      <p:ext uri="{BB962C8B-B14F-4D97-AF65-F5344CB8AC3E}">
        <p14:creationId xmlns:p14="http://schemas.microsoft.com/office/powerpoint/2010/main" val="5015393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defTabSz="947712">
              <a:lnSpc>
                <a:spcPct val="100000"/>
              </a:lnSpc>
              <a:defRPr/>
            </a:pPr>
            <a:endParaRPr kumimoji="1"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189</a:t>
            </a:fld>
            <a:endParaRPr kumimoji="1" lang="ja-JP" altLang="en-US"/>
          </a:p>
        </p:txBody>
      </p:sp>
    </p:spTree>
    <p:extLst>
      <p:ext uri="{BB962C8B-B14F-4D97-AF65-F5344CB8AC3E}">
        <p14:creationId xmlns:p14="http://schemas.microsoft.com/office/powerpoint/2010/main" val="279840227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ct val="0"/>
              </a:spcBef>
            </a:pPr>
            <a:r>
              <a:rPr lang="ja-JP" altLang="en-US" dirty="0"/>
              <a:t>　</a:t>
            </a:r>
            <a:r>
              <a:rPr lang="ja-JP" altLang="ja-JP" dirty="0"/>
              <a:t>呼吸が楽にできるために日常生活で可能な支援のポイントは、次の３つで</a:t>
            </a:r>
            <a:r>
              <a:rPr lang="ja-JP" altLang="en-US" dirty="0"/>
              <a:t>す</a:t>
            </a:r>
            <a:r>
              <a:rPr lang="ja-JP" altLang="ja-JP" dirty="0"/>
              <a:t>。</a:t>
            </a:r>
          </a:p>
          <a:p>
            <a:r>
              <a:rPr lang="ja-JP" altLang="en-US" dirty="0"/>
              <a:t>　</a:t>
            </a:r>
            <a:r>
              <a:rPr lang="ja-JP" altLang="ja-JP" dirty="0"/>
              <a:t>①気道がしっかり開いているようにすること（</a:t>
            </a:r>
            <a:r>
              <a:rPr lang="ja-JP" altLang="en-US" dirty="0"/>
              <a:t>とくに、喉</a:t>
            </a:r>
            <a:r>
              <a:rPr lang="ja-JP" altLang="ja-JP" dirty="0"/>
              <a:t>を広げる）</a:t>
            </a:r>
          </a:p>
          <a:p>
            <a:r>
              <a:rPr lang="ja-JP" altLang="en-US" dirty="0"/>
              <a:t>　</a:t>
            </a:r>
            <a:r>
              <a:rPr lang="ja-JP" altLang="ja-JP" dirty="0"/>
              <a:t>②換気（空気の出入り）のための胸郭や横隔膜の動き（胸郭呼吸運動）がしっかりでき</a:t>
            </a:r>
            <a:endParaRPr lang="en-US" altLang="ja-JP" dirty="0"/>
          </a:p>
          <a:p>
            <a:r>
              <a:rPr lang="ja-JP" altLang="en-US" dirty="0"/>
              <a:t>　　</a:t>
            </a:r>
            <a:r>
              <a:rPr lang="ja-JP" altLang="ja-JP" dirty="0"/>
              <a:t>るようにすること（胸を広げる、動かす）</a:t>
            </a:r>
          </a:p>
          <a:p>
            <a:r>
              <a:rPr lang="ja-JP" altLang="en-US" dirty="0"/>
              <a:t>　</a:t>
            </a:r>
            <a:r>
              <a:rPr lang="ja-JP" altLang="ja-JP" dirty="0"/>
              <a:t>③痰などの分泌物が呼吸を阻害しないようにすること</a:t>
            </a:r>
            <a:endParaRPr lang="en-US" altLang="ja-JP" dirty="0"/>
          </a:p>
          <a:p>
            <a:r>
              <a:rPr lang="ja-JP" altLang="en-US" dirty="0"/>
              <a:t>　このようなかかわりの一つが、痰などの吸引です。</a:t>
            </a:r>
            <a:endParaRPr lang="en-US" altLang="ja-JP" dirty="0"/>
          </a:p>
          <a:p>
            <a:endParaRPr lang="ja-JP" altLang="ja-JP" dirty="0"/>
          </a:p>
          <a:p>
            <a:pPr>
              <a:spcBef>
                <a:spcPct val="0"/>
              </a:spcBef>
            </a:pPr>
            <a:endParaRPr lang="ja-JP" altLang="en-US" dirty="0">
              <a:latin typeface="Times" panose="02020603050405020304" pitchFamily="18" charset="0"/>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190</a:t>
            </a:fld>
            <a:endParaRPr kumimoji="1" lang="ja-JP" altLang="en-US"/>
          </a:p>
        </p:txBody>
      </p:sp>
    </p:spTree>
    <p:extLst>
      <p:ext uri="{BB962C8B-B14F-4D97-AF65-F5344CB8AC3E}">
        <p14:creationId xmlns:p14="http://schemas.microsoft.com/office/powerpoint/2010/main" val="117699002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一言で“痰”といっても、それには唾液（つば）、鼻汁（はなみず）、狭い意味での痰（つまり肺・気管から排出される老廃物や小さな外気のゴミを含んだ粘液）の</a:t>
            </a:r>
            <a:r>
              <a:rPr lang="en-US" altLang="ja-JP" dirty="0"/>
              <a:t>3</a:t>
            </a:r>
            <a:r>
              <a:rPr lang="ja-JP" altLang="en-US" dirty="0"/>
              <a:t>つが含まれます。</a:t>
            </a:r>
            <a:endParaRPr lang="en-US" altLang="ja-JP" dirty="0"/>
          </a:p>
          <a:p>
            <a:r>
              <a:rPr lang="ja-JP" altLang="en-US" dirty="0"/>
              <a:t>　狭い意味での痰は、</a:t>
            </a:r>
            <a:r>
              <a:rPr lang="ja-JP" altLang="ja-JP" dirty="0"/>
              <a:t>咽頭・喉頭・気管気管支・肺で分泌された</a:t>
            </a:r>
            <a:r>
              <a:rPr lang="ja-JP" altLang="en-US" dirty="0"/>
              <a:t>ものですが、</a:t>
            </a:r>
            <a:r>
              <a:rPr lang="ja-JP" altLang="ja-JP" dirty="0"/>
              <a:t>経口摂取していれば、嚥下しきれない食物と水分も混じ</a:t>
            </a:r>
            <a:r>
              <a:rPr lang="ja-JP" altLang="en-US" dirty="0"/>
              <a:t>ります。</a:t>
            </a:r>
            <a:endParaRPr lang="en-US" altLang="ja-JP" dirty="0"/>
          </a:p>
          <a:p>
            <a:r>
              <a:rPr lang="ja-JP" altLang="en-US" dirty="0"/>
              <a:t>　</a:t>
            </a:r>
            <a:r>
              <a:rPr lang="ja-JP" altLang="ja-JP" dirty="0"/>
              <a:t>胃食道逆流を伴っていれば逆流してきた胃液や栄養剤も含まれ</a:t>
            </a:r>
            <a:r>
              <a:rPr lang="ja-JP" altLang="en-US" dirty="0"/>
              <a:t>ます</a:t>
            </a:r>
            <a:r>
              <a:rPr lang="ja-JP" altLang="ja-JP" dirty="0"/>
              <a:t>。</a:t>
            </a:r>
            <a:endParaRPr lang="en-US" altLang="ja-JP" dirty="0"/>
          </a:p>
          <a:p>
            <a:r>
              <a:rPr lang="ja-JP" altLang="en-US" dirty="0"/>
              <a:t>　痰の吸引は、これらすべての分泌物を総称した広い意味での痰を吸引する行為を表しています。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191</a:t>
            </a:fld>
            <a:endParaRPr kumimoji="1" lang="ja-JP" altLang="en-US"/>
          </a:p>
        </p:txBody>
      </p:sp>
    </p:spTree>
    <p:extLst>
      <p:ext uri="{BB962C8B-B14F-4D97-AF65-F5344CB8AC3E}">
        <p14:creationId xmlns:p14="http://schemas.microsoft.com/office/powerpoint/2010/main" val="74745517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710409" y="4925409"/>
            <a:ext cx="5846038" cy="5000764"/>
          </a:xfrm>
        </p:spPr>
        <p:txBody>
          <a:bodyPr/>
          <a:lstStyle/>
          <a:p>
            <a:pPr eaLnBrk="1" hangingPunct="1"/>
            <a:r>
              <a:rPr lang="ja-JP" altLang="en-US" dirty="0"/>
              <a:t>　　まず、肺や気管から出てくる狭い意味の痰について考えてみましょう。</a:t>
            </a:r>
            <a:endParaRPr lang="en-US" altLang="ja-JP" dirty="0"/>
          </a:p>
          <a:p>
            <a:pPr eaLnBrk="1" hangingPunct="1"/>
            <a:r>
              <a:rPr lang="ja-JP" altLang="en-US" dirty="0"/>
              <a:t>　私たちは、鼻や口から吸う空気と一緒に、ホコリや多少の細菌も吸い込んでいます。</a:t>
            </a:r>
          </a:p>
          <a:p>
            <a:pPr eaLnBrk="1" hangingPunct="1"/>
            <a:r>
              <a:rPr lang="ja-JP" altLang="en-US" dirty="0"/>
              <a:t>　　吸い込んだホコリは、鼻毛などのフィルターを通してある程度取り除かれて咽頭から喉頭</a:t>
            </a:r>
            <a:endParaRPr lang="en-US" altLang="ja-JP" dirty="0"/>
          </a:p>
          <a:p>
            <a:pPr eaLnBrk="1" hangingPunct="1"/>
            <a:r>
              <a:rPr lang="ja-JP" altLang="en-US" dirty="0"/>
              <a:t>　気管に向かいます。</a:t>
            </a:r>
          </a:p>
          <a:p>
            <a:pPr eaLnBrk="1" hangingPunct="1"/>
            <a:r>
              <a:rPr lang="ja-JP" altLang="en-US" dirty="0"/>
              <a:t>　　この気管の表面はせん毛をもった上皮とその上の粘液でおおわれ、気管の奥から喉の方へ　</a:t>
            </a:r>
            <a:endParaRPr lang="en-US" altLang="ja-JP" dirty="0"/>
          </a:p>
          <a:p>
            <a:pPr eaLnBrk="1" hangingPunct="1"/>
            <a:r>
              <a:rPr lang="ja-JP" altLang="en-US" dirty="0"/>
              <a:t>　</a:t>
            </a:r>
            <a:r>
              <a:rPr lang="ja-JP" altLang="en-US" dirty="0" err="1"/>
              <a:t>動くせん</a:t>
            </a:r>
            <a:r>
              <a:rPr lang="ja-JP" altLang="en-US" dirty="0"/>
              <a:t>毛運動によって、異物をとらえた粘液を外に押し出そうとします。</a:t>
            </a:r>
            <a:endParaRPr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192</a:t>
            </a:fld>
            <a:endParaRPr kumimoji="1" lang="ja-JP" altLang="en-US"/>
          </a:p>
        </p:txBody>
      </p:sp>
    </p:spTree>
    <p:extLst>
      <p:ext uri="{BB962C8B-B14F-4D97-AF65-F5344CB8AC3E}">
        <p14:creationId xmlns:p14="http://schemas.microsoft.com/office/powerpoint/2010/main" val="9086009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　私たちは、鼻をかんで鼻水を鼻の穴から排泄したり、口からの唾液を吐いたり、痰をクシャミや咳などで口から排泄することがありますが、通常これらの量は少量で、ほとんどは無意識のうちにこれらの分泌物を胃の中に飲み込んでいるといわれてい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193</a:t>
            </a:fld>
            <a:endParaRPr kumimoji="1" lang="ja-JP" altLang="en-US"/>
          </a:p>
        </p:txBody>
      </p:sp>
    </p:spTree>
    <p:extLst>
      <p:ext uri="{BB962C8B-B14F-4D97-AF65-F5344CB8AC3E}">
        <p14:creationId xmlns:p14="http://schemas.microsoft.com/office/powerpoint/2010/main" val="160029864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　しかし、何らかの原因で、勢いのある呼気や、有効な咳ができない場合、また嚥下障害で胃の中に飲み込めない場合、これらの痰が、局所に溜まってきます。</a:t>
            </a:r>
            <a:endParaRPr lang="en-US" altLang="ja-JP" dirty="0"/>
          </a:p>
          <a:p>
            <a:pPr eaLnBrk="1" hangingPunct="1"/>
            <a:r>
              <a:rPr lang="ja-JP" altLang="en-US" dirty="0"/>
              <a:t>　また、気管切開をされて、喉から気管内に気管カニューレが挿入されている人では、勢いのある呼気や有効な咳ができない場合、痰は気管カニューレや気管支、肺内にとどまってしまいます。</a:t>
            </a:r>
            <a:endParaRPr lang="ja-JP"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194</a:t>
            </a:fld>
            <a:endParaRPr kumimoji="1" lang="ja-JP" altLang="en-US"/>
          </a:p>
        </p:txBody>
      </p:sp>
    </p:spTree>
    <p:extLst>
      <p:ext uri="{BB962C8B-B14F-4D97-AF65-F5344CB8AC3E}">
        <p14:creationId xmlns:p14="http://schemas.microsoft.com/office/powerpoint/2010/main" val="52574014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このような場合、喀痰が気道にたまって気道を狭くし、窒息や呼吸困難をきたします。また気管カニューレの内部は、気管内のように繊毛がないため、喀痰が上がってきにくい状態にあります。さらに上気道内の喀痰を誤嚥（ごえん）すると肺炎を引き起こし、さらに喀痰の量が多くなるといった悪循環を引き起こします。したがって、私たちは吸引によって喀痰の排出を助ける必要が出てくるのです。</a:t>
            </a:r>
          </a:p>
          <a:p>
            <a:pPr>
              <a:defRPr/>
            </a:pPr>
            <a:r>
              <a:rPr lang="ja-JP" altLang="en-US" dirty="0"/>
              <a:t>　</a:t>
            </a:r>
            <a:r>
              <a:rPr lang="ja-JP" altLang="ja-JP" dirty="0"/>
              <a:t>吸引には、鼻の穴から吸引</a:t>
            </a:r>
            <a:r>
              <a:rPr lang="ja-JP" altLang="en-US" dirty="0"/>
              <a:t>チューブ</a:t>
            </a:r>
            <a:r>
              <a:rPr lang="ja-JP" altLang="ja-JP" dirty="0"/>
              <a:t>を入れる「鼻腔内吸引」、口に吸引</a:t>
            </a:r>
            <a:r>
              <a:rPr lang="ja-JP" altLang="en-US" dirty="0"/>
              <a:t>チューブ</a:t>
            </a:r>
            <a:r>
              <a:rPr lang="ja-JP" altLang="ja-JP" dirty="0"/>
              <a:t>を入れる「口腔内吸引」、気管カニューレ内部に吸引</a:t>
            </a:r>
            <a:r>
              <a:rPr lang="ja-JP" altLang="en-US" dirty="0"/>
              <a:t>チューブ</a:t>
            </a:r>
            <a:r>
              <a:rPr lang="ja-JP" altLang="ja-JP" dirty="0"/>
              <a:t>を入れる「気管カニューレ内吸引」があります。</a:t>
            </a:r>
          </a:p>
          <a:p>
            <a:pPr eaLnBrk="1" hangingPunct="1">
              <a:defRPr/>
            </a:pPr>
            <a:endParaRPr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195</a:t>
            </a:fld>
            <a:endParaRPr kumimoji="1" lang="ja-JP" altLang="en-US"/>
          </a:p>
        </p:txBody>
      </p:sp>
    </p:spTree>
    <p:extLst>
      <p:ext uri="{BB962C8B-B14F-4D97-AF65-F5344CB8AC3E}">
        <p14:creationId xmlns:p14="http://schemas.microsoft.com/office/powerpoint/2010/main" val="1828048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solidFill>
                  <a:srgbClr val="000000"/>
                </a:solidFill>
              </a:rPr>
              <a:t>チアノーゼ</a:t>
            </a:r>
            <a:r>
              <a:rPr lang="ja-JP" altLang="en-US" dirty="0">
                <a:solidFill>
                  <a:srgbClr val="000000"/>
                </a:solidFill>
              </a:rPr>
              <a:t>とは、</a:t>
            </a:r>
            <a:r>
              <a:rPr lang="ja-JP" altLang="ja-JP" dirty="0">
                <a:solidFill>
                  <a:srgbClr val="000000"/>
                </a:solidFill>
              </a:rPr>
              <a:t>酸素と結びついていない赤血球中のヘモグロビンが増加したときに口唇</a:t>
            </a:r>
            <a:r>
              <a:rPr lang="ja-JP" altLang="en-US" dirty="0">
                <a:solidFill>
                  <a:srgbClr val="000000"/>
                </a:solidFill>
              </a:rPr>
              <a:t>や</a:t>
            </a:r>
            <a:r>
              <a:rPr lang="ja-JP" altLang="ja-JP" dirty="0">
                <a:solidFill>
                  <a:srgbClr val="000000"/>
                </a:solidFill>
              </a:rPr>
              <a:t>舌</a:t>
            </a:r>
            <a:r>
              <a:rPr lang="ja-JP" altLang="en-US" dirty="0">
                <a:solidFill>
                  <a:srgbClr val="000000"/>
                </a:solidFill>
              </a:rPr>
              <a:t>や爪床</a:t>
            </a:r>
            <a:r>
              <a:rPr lang="ja-JP" altLang="ja-JP" dirty="0">
                <a:solidFill>
                  <a:srgbClr val="000000"/>
                </a:solidFill>
              </a:rPr>
              <a:t>などが紫色になる</a:t>
            </a:r>
            <a:r>
              <a:rPr lang="ja-JP" altLang="en-US" dirty="0">
                <a:solidFill>
                  <a:srgbClr val="000000"/>
                </a:solidFill>
              </a:rPr>
              <a:t>状態です。</a:t>
            </a:r>
            <a:endParaRPr lang="en-US" altLang="ja-JP" dirty="0">
              <a:solidFill>
                <a:srgbClr val="000000"/>
              </a:solidFill>
            </a:endParaRPr>
          </a:p>
          <a:p>
            <a:r>
              <a:rPr lang="ja-JP" altLang="en-US" dirty="0">
                <a:solidFill>
                  <a:srgbClr val="000000"/>
                </a:solidFill>
              </a:rPr>
              <a:t>　</a:t>
            </a:r>
            <a:r>
              <a:rPr kumimoji="1" lang="ja-JP" altLang="en-US" dirty="0"/>
              <a:t>チアノーゼをきたす病態には低酸素血症と末梢循環不全があります。</a:t>
            </a:r>
            <a:endParaRPr kumimoji="1" lang="en-US" altLang="ja-JP" dirty="0"/>
          </a:p>
          <a:p>
            <a:r>
              <a:rPr kumimoji="1" lang="ja-JP" altLang="en-US" dirty="0"/>
              <a:t>　低酸素血症は、全身の血液が低酸素状態になっており、</a:t>
            </a:r>
            <a:r>
              <a:rPr kumimoji="1" lang="en-US" altLang="ja-JP" dirty="0"/>
              <a:t>SpO</a:t>
            </a:r>
            <a:r>
              <a:rPr kumimoji="1" lang="en-US" altLang="ja-JP" baseline="-25000" dirty="0"/>
              <a:t>2</a:t>
            </a:r>
            <a:r>
              <a:rPr kumimoji="1" lang="en-US" altLang="ja-JP" dirty="0"/>
              <a:t>70</a:t>
            </a:r>
            <a:r>
              <a:rPr kumimoji="1" lang="ja-JP" altLang="en-US" dirty="0"/>
              <a:t>％以下で確実に</a:t>
            </a:r>
            <a:r>
              <a:rPr kumimoji="1" lang="en-US" altLang="ja-JP" dirty="0"/>
              <a:t>(</a:t>
            </a:r>
            <a:r>
              <a:rPr kumimoji="1" lang="ja-JP" altLang="en-US" dirty="0"/>
              <a:t>時に</a:t>
            </a:r>
            <a:r>
              <a:rPr kumimoji="1" lang="en-US" altLang="ja-JP" dirty="0"/>
              <a:t>85%</a:t>
            </a:r>
            <a:r>
              <a:rPr kumimoji="1" lang="ja-JP" altLang="en-US" dirty="0"/>
              <a:t>以下でも</a:t>
            </a:r>
            <a:r>
              <a:rPr kumimoji="1" lang="en-US" altLang="ja-JP" dirty="0"/>
              <a:t>)</a:t>
            </a:r>
            <a:r>
              <a:rPr kumimoji="1" lang="ja-JP" altLang="en-US" dirty="0"/>
              <a:t> チアノーゼを認めます。</a:t>
            </a:r>
            <a:endParaRPr kumimoji="1" lang="en-US" altLang="ja-JP" dirty="0"/>
          </a:p>
          <a:p>
            <a:r>
              <a:rPr kumimoji="1" lang="ja-JP" altLang="en-US" dirty="0"/>
              <a:t>　一方、末梢循環不全は、寒さなどで末梢の皮膚の血液循環が悪い状態であり、温めて血液循環が改善すればチアノーゼも改善します。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97</a:t>
            </a:fld>
            <a:endParaRPr kumimoji="1" lang="ja-JP" altLang="en-US"/>
          </a:p>
        </p:txBody>
      </p:sp>
    </p:spTree>
    <p:extLst>
      <p:ext uri="{BB962C8B-B14F-4D97-AF65-F5344CB8AC3E}">
        <p14:creationId xmlns:p14="http://schemas.microsoft.com/office/powerpoint/2010/main" val="211026697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喀痰の性状は、吸い込んだホコリや細菌の種類や量によって変化します。</a:t>
            </a:r>
          </a:p>
          <a:p>
            <a:pPr>
              <a:defRPr/>
            </a:pPr>
            <a:r>
              <a:rPr lang="ja-JP" altLang="en-US" dirty="0"/>
              <a:t>通常の喀痰は、無色透明からやや白っぽくて、やや粘り気があります。においはありません。</a:t>
            </a:r>
          </a:p>
          <a:p>
            <a:pPr>
              <a:defRPr/>
            </a:pPr>
            <a:r>
              <a:rPr lang="ja-JP" altLang="en-US" dirty="0"/>
              <a:t>　細菌に感染している場合には、濁りが強く、黄色や緑色っぽく粘り気のある喀痰が多く出ます。この場合は、においがします。</a:t>
            </a:r>
          </a:p>
          <a:p>
            <a:pPr>
              <a:defRPr/>
            </a:pPr>
            <a:r>
              <a:rPr lang="ja-JP" altLang="en-US" dirty="0"/>
              <a:t>　アレルギーなどで分泌物が増えているときには、サラサラして量が多くなります。</a:t>
            </a:r>
          </a:p>
          <a:p>
            <a:pPr>
              <a:defRPr/>
            </a:pPr>
            <a:r>
              <a:rPr lang="ja-JP" altLang="en-US" dirty="0"/>
              <a:t>　口や鼻、気管などに傷がついている場合には、赤い喀痰になります。通常少量の血液が混じっている程度なら問題ありませんが、真っ赤なサラサラな喀痰では、緊急を要する出血をしている場合があります。</a:t>
            </a:r>
          </a:p>
          <a:p>
            <a:pPr>
              <a:defRPr/>
            </a:pPr>
            <a:r>
              <a:rPr lang="ja-JP" altLang="en-US" dirty="0"/>
              <a:t>　喀痰が硬いときは、感染で喀痰の粘り気が強くなっている場合や、体内の水分が不足している場合があります。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196</a:t>
            </a:fld>
            <a:endParaRPr kumimoji="1" lang="ja-JP" altLang="en-US"/>
          </a:p>
        </p:txBody>
      </p:sp>
    </p:spTree>
    <p:extLst>
      <p:ext uri="{BB962C8B-B14F-4D97-AF65-F5344CB8AC3E}">
        <p14:creationId xmlns:p14="http://schemas.microsoft.com/office/powerpoint/2010/main" val="84341153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吸引は、どのような時におこなうのでしょう？</a:t>
            </a:r>
          </a:p>
          <a:p>
            <a:pPr>
              <a:defRPr/>
            </a:pPr>
            <a:r>
              <a:rPr lang="ja-JP" altLang="en-US" dirty="0"/>
              <a:t>　まず、痰や唾液などの分泌物がたまったときに行います。</a:t>
            </a:r>
          </a:p>
          <a:p>
            <a:pPr>
              <a:defRPr/>
            </a:pPr>
            <a:r>
              <a:rPr lang="ja-JP" altLang="en-US" dirty="0"/>
              <a:t>　具体的には、痰や唾液などの分泌物は、食事や飲水などからの刺激や、感情が変化したときに多くなります。また、感染、アレルギーでもなどでも多くなります。</a:t>
            </a:r>
          </a:p>
          <a:p>
            <a:pPr>
              <a:defRPr/>
            </a:pPr>
            <a:r>
              <a:rPr lang="ja-JP" altLang="en-US" dirty="0"/>
              <a:t>　食事や水分摂取中に、飲み込み切れないと、食事、水分が、喉の奥にたまったり気管にすこし入り、その刺激によっても分泌物が増えます。</a:t>
            </a:r>
          </a:p>
          <a:p>
            <a:pPr>
              <a:defRPr/>
            </a:pPr>
            <a:r>
              <a:rPr lang="ja-JP" altLang="en-US" dirty="0"/>
              <a:t>　次に吸引すべき時とは、どのようなときでしょう。</a:t>
            </a:r>
          </a:p>
          <a:p>
            <a:pPr>
              <a:defRPr/>
            </a:pPr>
            <a:r>
              <a:rPr lang="ja-JP" altLang="en-US" dirty="0"/>
              <a:t>　第一は、表情などで本人が吸引を希望している時です。この要望を素早くキャッチする必要があります。</a:t>
            </a:r>
          </a:p>
          <a:p>
            <a:pPr>
              <a:defRPr/>
            </a:pPr>
            <a:r>
              <a:rPr lang="ja-JP" altLang="en-US" dirty="0"/>
              <a:t>　唾液が口の中にたまっているときは、口腔内吸引の必要があります。上気道でゴロゴロとした音がしたり、酸素飽和度の値がいつもより低いとき、人工呼吸器のアラームが鳴っている時には、痰がたまって呼吸がしにくくなっていることが考えられます。このようなときは、状態をさらに確認施設に到着した時、食事や経管栄養の前、その後など、時間を決めて吸引する場合もあります。</a:t>
            </a:r>
          </a:p>
          <a:p>
            <a:pPr>
              <a:defRPr/>
            </a:pPr>
            <a:r>
              <a:rPr lang="ja-JP" altLang="en-US" dirty="0"/>
              <a:t>　吸引のタイミングについては、日頃から家族や医師、看護師と相談しておく必要があります。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197</a:t>
            </a:fld>
            <a:endParaRPr kumimoji="1" lang="ja-JP" altLang="en-US"/>
          </a:p>
        </p:txBody>
      </p:sp>
    </p:spTree>
    <p:extLst>
      <p:ext uri="{BB962C8B-B14F-4D97-AF65-F5344CB8AC3E}">
        <p14:creationId xmlns:p14="http://schemas.microsoft.com/office/powerpoint/2010/main" val="22338883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喀痰などへの対応は、まず、横向き（側臥位）やうつぶせ（腹臥位）などの喀痰が出やすいような姿勢を保持して、喀痰を出しやすくします。</a:t>
            </a:r>
          </a:p>
          <a:p>
            <a:pPr>
              <a:defRPr/>
            </a:pPr>
            <a:r>
              <a:rPr lang="ja-JP" altLang="en-US" dirty="0"/>
              <a:t>　</a:t>
            </a:r>
            <a:r>
              <a:rPr lang="ja-JP" altLang="ja-JP" dirty="0"/>
              <a:t>次に、喀痰などが貯留しても苦しくならないように、上気道を拡げ、空気の通り道を確保します。</a:t>
            </a:r>
          </a:p>
          <a:p>
            <a:pPr>
              <a:defRPr/>
            </a:pPr>
            <a:r>
              <a:rPr lang="ja-JP" altLang="en-US" dirty="0"/>
              <a:t>　</a:t>
            </a:r>
            <a:r>
              <a:rPr lang="ja-JP" altLang="ja-JP" dirty="0"/>
              <a:t>喀痰が軟らかく切れやすく、出やすくするためには、喀痰が出やすくなるように全身的な水分補給、空気の加湿、吸入（ネブライザー）、去痰剤などの薬を使用します。</a:t>
            </a:r>
          </a:p>
          <a:p>
            <a:pPr>
              <a:defRPr/>
            </a:pPr>
            <a:r>
              <a:rPr lang="ja-JP" altLang="en-US" dirty="0"/>
              <a:t>　</a:t>
            </a:r>
            <a:r>
              <a:rPr lang="ja-JP" altLang="ja-JP" dirty="0"/>
              <a:t>そのほか、体を動かし喀痰が出やすくします。また、呼吸運動を介助し換気を促進することも排痰につながります。</a:t>
            </a:r>
          </a:p>
          <a:p>
            <a:pPr>
              <a:defRPr/>
            </a:pPr>
            <a:r>
              <a:rPr lang="ja-JP" altLang="en-US" dirty="0"/>
              <a:t>　</a:t>
            </a:r>
            <a:r>
              <a:rPr lang="ja-JP" altLang="ja-JP" dirty="0"/>
              <a:t>その上で必要であれば、吸引を行うこととなります。</a:t>
            </a:r>
          </a:p>
          <a:p>
            <a:pPr>
              <a:defRPr/>
            </a:pPr>
            <a:r>
              <a:rPr lang="ja-JP" altLang="en-US" dirty="0"/>
              <a:t>　</a:t>
            </a:r>
            <a:r>
              <a:rPr lang="ja-JP" altLang="ja-JP" dirty="0"/>
              <a:t>基本的な考え方として、吸引しなくてもよい状況をつくる取組を医療職との連携の下でしっかりと実践し、その上で必要最小限の医療的な対応として、吸引を行うようにしましょう。とくに学校や通所では、教</a:t>
            </a:r>
            <a:r>
              <a:rPr lang="ja-JP" altLang="en-US" dirty="0"/>
              <a:t>職員</a:t>
            </a:r>
            <a:r>
              <a:rPr lang="ja-JP" altLang="ja-JP" dirty="0"/>
              <a:t>や介護職員のかかわりとしてこの点が重要です。</a:t>
            </a:r>
            <a:endParaRPr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198</a:t>
            </a:fld>
            <a:endParaRPr kumimoji="1" lang="ja-JP" altLang="en-US"/>
          </a:p>
        </p:txBody>
      </p:sp>
    </p:spTree>
    <p:extLst>
      <p:ext uri="{BB962C8B-B14F-4D97-AF65-F5344CB8AC3E}">
        <p14:creationId xmlns:p14="http://schemas.microsoft.com/office/powerpoint/2010/main" val="97450635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体位ドレナージは、少ないエネルギーで喀痰を排出する一番簡単な排痰促進法で、たまっている喀痰を重力によって、低いところへ移動し排出する方法です。</a:t>
            </a:r>
          </a:p>
          <a:p>
            <a:pPr>
              <a:defRPr/>
            </a:pPr>
            <a:r>
              <a:rPr lang="ja-JP" altLang="en-US" dirty="0"/>
              <a:t>　</a:t>
            </a:r>
            <a:r>
              <a:rPr lang="ja-JP" altLang="ja-JP" dirty="0"/>
              <a:t>喀痰吸引が必要な人は、長時間のあおむけ（仰臥位）により、背中側に喀痰がたまりやすいため、図に示すように横向き（側臥位）が有効です。しかし、同一の姿勢は、循環障害や褥瘡（じょくそう）などを引き起こす危険がありますので、長時間続けないように、1つの体位は、10分～20分保持するのが有効です。また、うつぶせの場合は、鼻や口を塞がないように注意することが重要です。</a:t>
            </a:r>
          </a:p>
          <a:p>
            <a:pPr>
              <a:defRPr/>
            </a:pPr>
            <a:r>
              <a:rPr lang="ja-JP" altLang="en-US" dirty="0"/>
              <a:t>　</a:t>
            </a:r>
            <a:r>
              <a:rPr lang="ja-JP" altLang="ja-JP" dirty="0"/>
              <a:t>体位ドレナージが必要な場合は、医師や看護師と連携しながら行いましょう。</a:t>
            </a:r>
          </a:p>
          <a:p>
            <a:pPr eaLnBrk="1" hangingPunct="1">
              <a:defRPr/>
            </a:pPr>
            <a:endParaRPr lang="en-US" altLang="ja-JP" sz="800"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199</a:t>
            </a:fld>
            <a:endParaRPr kumimoji="1" lang="ja-JP" altLang="en-US"/>
          </a:p>
        </p:txBody>
      </p:sp>
    </p:spTree>
    <p:extLst>
      <p:ext uri="{BB962C8B-B14F-4D97-AF65-F5344CB8AC3E}">
        <p14:creationId xmlns:p14="http://schemas.microsoft.com/office/powerpoint/2010/main" val="64361498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800" dirty="0"/>
              <a:t>　</a:t>
            </a:r>
            <a:r>
              <a:rPr lang="ja-JP" altLang="en-US" dirty="0"/>
              <a:t>吸引は、たまった分泌物を取り除き空気の通り道をよくして呼吸を楽にしますが、吸引</a:t>
            </a:r>
            <a:endParaRPr lang="en-US" altLang="ja-JP" dirty="0"/>
          </a:p>
          <a:p>
            <a:pPr>
              <a:lnSpc>
                <a:spcPct val="100000"/>
              </a:lnSpc>
            </a:pPr>
            <a:r>
              <a:rPr lang="ja-JP" altLang="en-US" dirty="0"/>
              <a:t>チューブを挿入して圧をかけて吸引するのですから、吸引される方には苦痛が伴います。</a:t>
            </a:r>
          </a:p>
          <a:p>
            <a:pPr eaLnBrk="1" hangingPunct="1">
              <a:lnSpc>
                <a:spcPct val="100000"/>
              </a:lnSpc>
            </a:pPr>
            <a:r>
              <a:rPr lang="ja-JP" altLang="en-US" dirty="0"/>
              <a:t>　たとえば、口や鼻にチューブがくるのですから、不快だったり、痛みがあることは容易に想像できます。</a:t>
            </a:r>
          </a:p>
          <a:p>
            <a:pPr>
              <a:lnSpc>
                <a:spcPct val="100000"/>
              </a:lnSpc>
            </a:pPr>
            <a:r>
              <a:rPr lang="ja-JP" altLang="en-US" dirty="0"/>
              <a:t>　口腔内や気管内の粘膜は柔らかく、鼻の奥にはたくさんの細かい血管があります。したがって、かたい吸引チューブが入ることで傷つくことがありますので、挿入する場所や吸引チューブの深さは決められたとおりにする必要があります。</a:t>
            </a:r>
            <a:endParaRPr lang="en-US" altLang="ja-JP" dirty="0"/>
          </a:p>
          <a:p>
            <a:pPr eaLnBrk="1" hangingPunct="1">
              <a:lnSpc>
                <a:spcPct val="100000"/>
              </a:lnSpc>
            </a:pPr>
            <a:r>
              <a:rPr lang="ja-JP" altLang="en-US" dirty="0"/>
              <a:t>　以上のように、吸引は多少なりとも本人の苦痛を伴う行為であることを銘記し、排痰法などを用い、</a:t>
            </a:r>
            <a:r>
              <a:rPr lang="en-US" altLang="ja-JP" dirty="0"/>
              <a:t>1</a:t>
            </a:r>
            <a:r>
              <a:rPr lang="ja-JP" altLang="en-US" dirty="0"/>
              <a:t>回に十分な量の吸引ができるようにして、吸引回数を減らす努力が必要です。</a:t>
            </a:r>
            <a:endParaRPr lang="en-US" altLang="ja-JP" dirty="0"/>
          </a:p>
          <a:p>
            <a:pPr>
              <a:lnSpc>
                <a:spcPct val="100000"/>
              </a:lnSpc>
            </a:pPr>
            <a:r>
              <a:rPr lang="ja-JP" altLang="en-US" dirty="0"/>
              <a:t>　また吸引は、口や鼻、気管の中に直接吸引チューブという異物を入れる行為です。汚染した手や器具などを使用して吸引すれば、細菌を口や鼻、気管に入れる機会にもなってしまいます。ですから、清潔な手や器具、環境の中で行うことが何よりも重要です。</a:t>
            </a:r>
            <a:endParaRPr lang="en-US" altLang="ja-JP" dirty="0"/>
          </a:p>
          <a:p>
            <a:pPr eaLnBrk="1" hangingPunct="1">
              <a:lnSpc>
                <a:spcPct val="90000"/>
              </a:lnSpc>
            </a:pPr>
            <a:endParaRPr lang="en-US" altLang="ja-JP" sz="800" dirty="0"/>
          </a:p>
          <a:p>
            <a:pPr eaLnBrk="1" hangingPunct="1">
              <a:lnSpc>
                <a:spcPct val="90000"/>
              </a:lnSpc>
            </a:pPr>
            <a:endParaRPr lang="ja-JP" altLang="en-US" sz="800"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200</a:t>
            </a:fld>
            <a:endParaRPr kumimoji="1" lang="ja-JP" altLang="en-US"/>
          </a:p>
        </p:txBody>
      </p:sp>
    </p:spTree>
    <p:extLst>
      <p:ext uri="{BB962C8B-B14F-4D97-AF65-F5344CB8AC3E}">
        <p14:creationId xmlns:p14="http://schemas.microsoft.com/office/powerpoint/2010/main" val="89056146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ここから、喀痰吸引の手技の説明に入っていきますが、その前に、基本的な考えとして、皆さんが行う喀痰吸引や経管栄養には、基本原則に従った対応と個別性への対応があることを知っておいてください。</a:t>
            </a:r>
          </a:p>
          <a:p>
            <a:pPr>
              <a:defRPr/>
            </a:pPr>
            <a:r>
              <a:rPr lang="ja-JP" altLang="en-US" dirty="0"/>
              <a:t>　</a:t>
            </a:r>
            <a:r>
              <a:rPr lang="ja-JP" altLang="ja-JP" dirty="0"/>
              <a:t>基本原則とは、喀痰吸引であれば、吸引圧の上限や</a:t>
            </a:r>
            <a:r>
              <a:rPr lang="ja-JP" altLang="en-US" dirty="0"/>
              <a:t>吸引チューブ</a:t>
            </a:r>
            <a:r>
              <a:rPr lang="ja-JP" altLang="ja-JP" dirty="0"/>
              <a:t>を入れる長さ、方向などについて、基本的なルールがあります。経管栄養に関しては、栄養剤の温度や注入速度、注入中の体位などです。基本研修では、まずはこの基本原則に従った対応をしっかり習得しましょう。</a:t>
            </a:r>
          </a:p>
          <a:p>
            <a:pPr>
              <a:defRPr/>
            </a:pPr>
            <a:r>
              <a:rPr lang="ja-JP" altLang="en-US" dirty="0"/>
              <a:t>　</a:t>
            </a:r>
            <a:r>
              <a:rPr lang="ja-JP" altLang="ja-JP" dirty="0"/>
              <a:t>しかし、実際に皆さんが現場で喀痰吸引等を実施する時には、個別性への対応が求められます。例えば、最近では、気管切開の手術の方法や気管カニューレの種類も多様化しており、個々の対象者に応じた手技を身に付ける必要があります。また、経管栄養では、対象</a:t>
            </a:r>
            <a:r>
              <a:rPr lang="ja-JP" altLang="en-US" dirty="0"/>
              <a:t>児</a:t>
            </a:r>
            <a:r>
              <a:rPr lang="ja-JP" altLang="ja-JP" dirty="0"/>
              <a:t>の好みや家族が慣れている方法に応じた対応が求められます。こうした個別性への対応については、介護職員等だけで判断するのではなく、医師の指示に従い、看護師と連携して対応するようにしましょう。皆さんが喀痰吸引や経管栄養を行う対象者の場合、どのような個別対応が必要になるのか、実地研修の段階で確認して習得しておく必要があります。</a:t>
            </a:r>
          </a:p>
          <a:p>
            <a:pPr eaLnBrk="1" hangingPunct="1">
              <a:defRPr/>
            </a:pPr>
            <a:endParaRPr lang="ja-JP" altLang="en-US" sz="800"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201</a:t>
            </a:fld>
            <a:endParaRPr kumimoji="1" lang="ja-JP" altLang="en-US"/>
          </a:p>
        </p:txBody>
      </p:sp>
    </p:spTree>
    <p:extLst>
      <p:ext uri="{BB962C8B-B14F-4D97-AF65-F5344CB8AC3E}">
        <p14:creationId xmlns:p14="http://schemas.microsoft.com/office/powerpoint/2010/main" val="169806884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子どもに対し、喀痰吸引を行う場合の留意点を説明します。</a:t>
            </a:r>
          </a:p>
          <a:p>
            <a:pPr>
              <a:defRPr/>
            </a:pPr>
            <a:r>
              <a:rPr lang="ja-JP" altLang="en-US" dirty="0"/>
              <a:t>　</a:t>
            </a:r>
            <a:r>
              <a:rPr lang="ja-JP" altLang="ja-JP" dirty="0"/>
              <a:t>本人の気持ちを尊重し協力を得ることが大事です。吸引の必要性を理解できず、嫌がって泣いたり、頭や手を動かして抵抗する場合には、話しかけながら、他の人にも手伝ってもらって、頭や手が動かないように支えてもらいながら、安全に吸引が行えるようにしましょう。</a:t>
            </a:r>
          </a:p>
          <a:p>
            <a:pPr>
              <a:defRPr/>
            </a:pPr>
            <a:r>
              <a:rPr lang="ja-JP" altLang="en-US" dirty="0">
                <a:solidFill>
                  <a:srgbClr val="FF0000"/>
                </a:solidFill>
              </a:rPr>
              <a:t>　</a:t>
            </a:r>
            <a:r>
              <a:rPr lang="ja-JP" altLang="en-US" dirty="0"/>
              <a:t>吸引チューブ</a:t>
            </a:r>
            <a:r>
              <a:rPr lang="ja-JP" altLang="ja-JP" dirty="0"/>
              <a:t>を入れる長さは体格</a:t>
            </a:r>
            <a:r>
              <a:rPr lang="ja-JP" altLang="en-US" dirty="0"/>
              <a:t>や状態</a:t>
            </a:r>
            <a:r>
              <a:rPr lang="ja-JP" altLang="ja-JP" dirty="0"/>
              <a:t>により違ってくるので、決められた長さで行います。気管カニューレは、カフなしの短いものが入っていることが多く、個々に決められた長さまでを確認して吸引を行います。</a:t>
            </a:r>
            <a:r>
              <a:rPr lang="ja-JP" altLang="en-US" dirty="0"/>
              <a:t>気管</a:t>
            </a:r>
            <a:r>
              <a:rPr lang="ja-JP" altLang="ja-JP" dirty="0"/>
              <a:t>カニューレが抜けないように注意が必要です。</a:t>
            </a:r>
            <a:r>
              <a:rPr lang="ja-JP" altLang="en-US" dirty="0"/>
              <a:t>気管切開での吸引については、気管切開児のケアで詳しく説明します。</a:t>
            </a:r>
            <a:endParaRPr lang="ja-JP" altLang="ja-JP" dirty="0"/>
          </a:p>
          <a:p>
            <a:pPr>
              <a:defRPr/>
            </a:pPr>
            <a:r>
              <a:rPr lang="ja-JP" altLang="en-US" dirty="0"/>
              <a:t>　</a:t>
            </a:r>
            <a:r>
              <a:rPr lang="ja-JP" altLang="ja-JP" dirty="0"/>
              <a:t>できるだけ短時間で（長くても</a:t>
            </a:r>
            <a:r>
              <a:rPr lang="en-US" altLang="ja-JP" dirty="0"/>
              <a:t>10</a:t>
            </a:r>
            <a:r>
              <a:rPr lang="ja-JP" altLang="ja-JP" dirty="0"/>
              <a:t>秒で）済ませるようにします。鼻の分泌物や喀痰が短時間では取り切れなくても、一旦やめて、間隔をあけて、また吸引します。</a:t>
            </a:r>
          </a:p>
          <a:p>
            <a:pPr>
              <a:defRPr/>
            </a:pPr>
            <a:r>
              <a:rPr lang="ja-JP" altLang="en-US" dirty="0"/>
              <a:t>　</a:t>
            </a:r>
            <a:r>
              <a:rPr lang="ja-JP" altLang="ja-JP" dirty="0"/>
              <a:t>泣いている状態のままで、吸引を続けることは避けるようにします。</a:t>
            </a:r>
          </a:p>
          <a:p>
            <a:pPr>
              <a:defRPr/>
            </a:pPr>
            <a:endParaRPr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202</a:t>
            </a:fld>
            <a:endParaRPr kumimoji="1" lang="ja-JP" altLang="en-US"/>
          </a:p>
        </p:txBody>
      </p:sp>
    </p:spTree>
    <p:extLst>
      <p:ext uri="{BB962C8B-B14F-4D97-AF65-F5344CB8AC3E}">
        <p14:creationId xmlns:p14="http://schemas.microsoft.com/office/powerpoint/2010/main" val="31248295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a:t>
            </a:r>
            <a:r>
              <a:rPr lang="ja-JP" altLang="ja-JP" dirty="0"/>
              <a:t>吸引は、安全に、苦痛が少なく、かつ有効に、行われる必要があ</a:t>
            </a:r>
            <a:r>
              <a:rPr lang="ja-JP" altLang="en-US" dirty="0"/>
              <a:t>ります</a:t>
            </a:r>
            <a:r>
              <a:rPr lang="ja-JP" altLang="ja-JP" dirty="0"/>
              <a:t>。</a:t>
            </a:r>
            <a:endParaRPr lang="en-US" altLang="ja-JP" dirty="0"/>
          </a:p>
          <a:p>
            <a:r>
              <a:rPr lang="ja-JP" altLang="en-US" dirty="0"/>
              <a:t>　今まで述べてきたような</a:t>
            </a:r>
            <a:r>
              <a:rPr lang="ja-JP" altLang="ja-JP" dirty="0"/>
              <a:t>吸引に伴うリスクをしっかり想定しながら実施することが事故の予防につなが</a:t>
            </a:r>
            <a:r>
              <a:rPr lang="ja-JP" altLang="en-US" dirty="0"/>
              <a:t>ります。</a:t>
            </a:r>
            <a:endParaRPr lang="en-US" altLang="ja-JP" dirty="0"/>
          </a:p>
          <a:p>
            <a:r>
              <a:rPr lang="ja-JP" altLang="en-US" dirty="0"/>
              <a:t>　</a:t>
            </a:r>
            <a:r>
              <a:rPr lang="ja-JP" altLang="ja-JP" dirty="0"/>
              <a:t>吸引が有効に行われるための工夫も必要で</a:t>
            </a:r>
            <a:r>
              <a:rPr lang="ja-JP" altLang="en-US" dirty="0"/>
              <a:t>す。</a:t>
            </a:r>
            <a:endParaRPr lang="en-US" altLang="ja-JP" dirty="0"/>
          </a:p>
          <a:p>
            <a:r>
              <a:rPr lang="ja-JP" altLang="en-US" dirty="0"/>
              <a:t>　</a:t>
            </a:r>
            <a:r>
              <a:rPr lang="ja-JP" altLang="ja-JP" dirty="0"/>
              <a:t>吸引の必要性とタイミングを適切に判断すること、本人の受け入れと納得と意向を尊重すること、適切な吸引チューブの選択（とくに鼻腔吸引、気管切開からの吸引）、吸引チューブを入れる方向や入れる長さ（深さ）、吸引圧と圧のかけ方を適切にすること、食事・経管栄養注入との時間関係を適切にすること、などが基本的ポイントで</a:t>
            </a:r>
            <a:r>
              <a:rPr lang="ja-JP" altLang="en-US" dirty="0"/>
              <a:t>す。</a:t>
            </a:r>
            <a:endParaRPr lang="ja-JP" altLang="ja-JP" dirty="0"/>
          </a:p>
          <a:p>
            <a:r>
              <a:rPr lang="ja-JP" altLang="en-US" dirty="0"/>
              <a:t>　</a:t>
            </a:r>
            <a:r>
              <a:rPr lang="ja-JP" altLang="ja-JP" dirty="0"/>
              <a:t>対象</a:t>
            </a:r>
            <a:r>
              <a:rPr lang="ja-JP" altLang="en-US" dirty="0"/>
              <a:t>となるそれぞれの人</a:t>
            </a:r>
            <a:r>
              <a:rPr lang="ja-JP" altLang="ja-JP" dirty="0"/>
              <a:t>について、特徴（過敏の程度など）やリスク（鼻腔吸引での出血のしやすさなど）を把握し、リスクに応じて役割分担を行う必要があ</a:t>
            </a:r>
            <a:r>
              <a:rPr lang="ja-JP" altLang="en-US" dirty="0"/>
              <a:t>ります</a:t>
            </a:r>
            <a:r>
              <a:rPr lang="ja-JP" altLang="ja-JP" dirty="0"/>
              <a:t>。</a:t>
            </a:r>
            <a:endParaRPr lang="en-US" altLang="ja-JP" dirty="0"/>
          </a:p>
          <a:p>
            <a:r>
              <a:rPr lang="ja-JP" altLang="en-US" dirty="0"/>
              <a:t>　</a:t>
            </a:r>
            <a:r>
              <a:rPr lang="ja-JP" altLang="ja-JP" dirty="0"/>
              <a:t>吸引に伴うリスクは個人差が大きい</a:t>
            </a:r>
            <a:r>
              <a:rPr lang="ja-JP" altLang="en-US" dirty="0"/>
              <a:t>ものです</a:t>
            </a:r>
            <a:r>
              <a:rPr lang="ja-JP" altLang="ja-JP" dirty="0"/>
              <a:t>。範囲、実施者の役割分担を、一律に機械的に決めてしまう</a:t>
            </a:r>
            <a:r>
              <a:rPr lang="ja-JP" altLang="en-US" dirty="0"/>
              <a:t>のではなく、</a:t>
            </a:r>
            <a:r>
              <a:rPr lang="ja-JP" altLang="ja-JP" dirty="0"/>
              <a:t>それぞれ</a:t>
            </a:r>
            <a:r>
              <a:rPr lang="ja-JP" altLang="en-US" dirty="0"/>
              <a:t>の人</a:t>
            </a:r>
            <a:r>
              <a:rPr lang="ja-JP" altLang="ja-JP" dirty="0"/>
              <a:t>にとって必要な吸引が安全にかつ有効に行われるよう</a:t>
            </a:r>
            <a:r>
              <a:rPr lang="ja-JP" altLang="en-US" dirty="0"/>
              <a:t>な適切な判断が、必要です。判断の基本は、その人にとって最善の利益は何かということです。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203</a:t>
            </a:fld>
            <a:endParaRPr kumimoji="1" lang="ja-JP" altLang="en-US"/>
          </a:p>
        </p:txBody>
      </p:sp>
    </p:spTree>
    <p:extLst>
      <p:ext uri="{BB962C8B-B14F-4D97-AF65-F5344CB8AC3E}">
        <p14:creationId xmlns:p14="http://schemas.microsoft.com/office/powerpoint/2010/main" val="313261815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　ここで、みなさんが吸引をする部位の解剖をまとめてみましょう。</a:t>
            </a:r>
            <a:endParaRPr lang="en-US" altLang="ja-JP" dirty="0"/>
          </a:p>
          <a:p>
            <a:pPr eaLnBrk="1" hangingPunct="1">
              <a:spcBef>
                <a:spcPct val="0"/>
              </a:spcBef>
            </a:pPr>
            <a:r>
              <a:rPr lang="ja-JP" altLang="en-US" dirty="0"/>
              <a:t>　この図は、顔と頸の部位を鼻を通る正中線で２つに割って、右側の内側を示したものです。頸の部分には気管切開がなされ、気管カニューレが気管内に挿入されています。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204</a:t>
            </a:fld>
            <a:endParaRPr kumimoji="1" lang="ja-JP" altLang="en-US"/>
          </a:p>
        </p:txBody>
      </p:sp>
    </p:spTree>
    <p:extLst>
      <p:ext uri="{BB962C8B-B14F-4D97-AF65-F5344CB8AC3E}">
        <p14:creationId xmlns:p14="http://schemas.microsoft.com/office/powerpoint/2010/main" val="243238323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　鼻腔を正中でへだてる軟骨の隔壁（かくへき）を鼻中隔と呼んでいます。この鼻中隔が左右に弯曲すると、鼻中隔弯曲（びちゅうかくわんきょく）と言い、一方の鼻腔を狭くし、その側の吸引がしづらくなります。</a:t>
            </a:r>
            <a:endParaRPr lang="en-US" altLang="ja-JP" dirty="0"/>
          </a:p>
          <a:p>
            <a:pPr eaLnBrk="1" hangingPunct="1">
              <a:spcBef>
                <a:spcPct val="0"/>
              </a:spcBef>
            </a:pPr>
            <a:r>
              <a:rPr lang="ja-JP" altLang="en-US" dirty="0"/>
              <a:t>　鼻中隔を取り除くと、左右の鼻腔内には、上、中、下鼻甲介という垂れ下がった大きなヒダが存在します。甲介は、鼻粘膜で覆われていて、外から入る空気中のゴミを取り除き、空気をあたため湿り気を与える重要な働きももってい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205</a:t>
            </a:fld>
            <a:endParaRPr kumimoji="1" lang="ja-JP" altLang="en-US"/>
          </a:p>
        </p:txBody>
      </p:sp>
    </p:spTree>
    <p:extLst>
      <p:ext uri="{BB962C8B-B14F-4D97-AF65-F5344CB8AC3E}">
        <p14:creationId xmlns:p14="http://schemas.microsoft.com/office/powerpoint/2010/main" val="1076215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酸素飽和度の値が保たれていれば呼吸が楽と言えるでしょうか？必ずしもそうではありません。</a:t>
            </a:r>
            <a:endParaRPr kumimoji="1" lang="en-US" altLang="ja-JP" dirty="0"/>
          </a:p>
          <a:p>
            <a:r>
              <a:rPr kumimoji="1" lang="ja-JP" altLang="en-US" dirty="0"/>
              <a:t>　例えば、頑張って呼吸して</a:t>
            </a:r>
            <a:r>
              <a:rPr lang="en-US" altLang="ja-JP" dirty="0"/>
              <a:t>SpO</a:t>
            </a:r>
            <a:r>
              <a:rPr lang="en-US" altLang="ja-JP" baseline="-25000" dirty="0"/>
              <a:t>2</a:t>
            </a:r>
            <a:r>
              <a:rPr kumimoji="1" lang="ja-JP" altLang="en-US" dirty="0"/>
              <a:t>が</a:t>
            </a:r>
            <a:r>
              <a:rPr lang="en-US" altLang="ja-JP" dirty="0"/>
              <a:t>93</a:t>
            </a:r>
            <a:r>
              <a:rPr kumimoji="1" lang="ja-JP" altLang="en-US" dirty="0"/>
              <a:t>％以上あったとしても、呼吸数が多く心拍数も高ければ呼吸が苦しいというサインです。</a:t>
            </a:r>
            <a:endParaRPr kumimoji="1" lang="en-US" altLang="ja-JP" dirty="0"/>
          </a:p>
          <a:p>
            <a:endParaRPr kumimoji="1" lang="en-US" altLang="ja-JP" dirty="0"/>
          </a:p>
          <a:p>
            <a:pPr defTabSz="947712">
              <a:defRPr/>
            </a:pPr>
            <a:r>
              <a:rPr kumimoji="1" lang="ja-JP" altLang="en-US" dirty="0"/>
              <a:t>　一方、</a:t>
            </a:r>
            <a:r>
              <a:rPr lang="en-US" altLang="ja-JP" dirty="0"/>
              <a:t>SpO</a:t>
            </a:r>
            <a:r>
              <a:rPr lang="en-US" altLang="ja-JP" baseline="-25000" dirty="0"/>
              <a:t>2</a:t>
            </a:r>
            <a:r>
              <a:rPr kumimoji="1" lang="ja-JP" altLang="en-US" dirty="0"/>
              <a:t>がいつもより低めであっても、</a:t>
            </a:r>
            <a:r>
              <a:rPr lang="ja-JP" altLang="en-US" dirty="0">
                <a:solidFill>
                  <a:srgbClr val="000000"/>
                </a:solidFill>
                <a:cs typeface="メイリオ"/>
              </a:rPr>
              <a:t>呼吸数や心拍数の増加がなければ呼吸は苦しくないと考えられます。</a:t>
            </a:r>
            <a:endParaRPr lang="en-US" altLang="ja-JP" dirty="0">
              <a:solidFill>
                <a:srgbClr val="000000"/>
              </a:solidFill>
              <a:cs typeface="メイリオ"/>
            </a:endParaRPr>
          </a:p>
          <a:p>
            <a:r>
              <a:rPr lang="ja-JP" altLang="en-US" dirty="0">
                <a:cs typeface="メイリオ"/>
              </a:rPr>
              <a:t>　慢性呼吸不全の状態では低酸素状態に慣れ（</a:t>
            </a:r>
            <a:r>
              <a:rPr lang="ja-JP" altLang="en-US" dirty="0"/>
              <a:t>二次的な呼吸中枢機能低下）</a:t>
            </a:r>
            <a:r>
              <a:rPr lang="ja-JP" altLang="en-US" dirty="0">
                <a:cs typeface="メイリオ"/>
              </a:rPr>
              <a:t>が生じ、</a:t>
            </a:r>
            <a:r>
              <a:rPr lang="en-US" altLang="ja-JP" dirty="0">
                <a:cs typeface="メイリオ"/>
              </a:rPr>
              <a:t>SpO2</a:t>
            </a:r>
            <a:r>
              <a:rPr lang="ja-JP" altLang="en-US" dirty="0">
                <a:cs typeface="メイリオ"/>
              </a:rPr>
              <a:t>が</a:t>
            </a:r>
            <a:r>
              <a:rPr lang="en-US" altLang="ja-JP" dirty="0">
                <a:cs typeface="メイリオ"/>
              </a:rPr>
              <a:t>90%</a:t>
            </a:r>
            <a:r>
              <a:rPr lang="ja-JP" altLang="en-US" dirty="0">
                <a:cs typeface="メイリオ"/>
              </a:rPr>
              <a:t>を切るような状態でも努力呼吸を認めないことがあります。</a:t>
            </a:r>
            <a:endParaRPr lang="en-US" altLang="ja-JP" dirty="0">
              <a:cs typeface="メイリオ"/>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98</a:t>
            </a:fld>
            <a:endParaRPr kumimoji="1" lang="ja-JP" altLang="en-US"/>
          </a:p>
        </p:txBody>
      </p:sp>
    </p:spTree>
    <p:extLst>
      <p:ext uri="{BB962C8B-B14F-4D97-AF65-F5344CB8AC3E}">
        <p14:creationId xmlns:p14="http://schemas.microsoft.com/office/powerpoint/2010/main" val="213102130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鼻汁は鼻腔の奥の方に溜まりやすくなっています。鼻腔は、皆さんに吸引が許可されている部位です。</a:t>
            </a:r>
            <a:endParaRPr lang="en-US" altLang="ja-JP" dirty="0"/>
          </a:p>
          <a:p>
            <a:r>
              <a:rPr lang="ja-JP" altLang="en-US" dirty="0"/>
              <a:t>　次に皆さんに吸引していただく場所は口の中、口腔です。唾液が、舌の上下面、頬の粘膜との間にたまるので、この部位を十分吸引します。</a:t>
            </a:r>
            <a:endParaRPr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206</a:t>
            </a:fld>
            <a:endParaRPr kumimoji="1" lang="ja-JP" altLang="en-US"/>
          </a:p>
        </p:txBody>
      </p:sp>
    </p:spTree>
    <p:extLst>
      <p:ext uri="{BB962C8B-B14F-4D97-AF65-F5344CB8AC3E}">
        <p14:creationId xmlns:p14="http://schemas.microsoft.com/office/powerpoint/2010/main" val="36302854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喉は、咽頭（いんとう）と、その奥の喉頭とがあります。</a:t>
            </a:r>
            <a:endParaRPr lang="en-US" altLang="ja-JP" dirty="0"/>
          </a:p>
          <a:p>
            <a:r>
              <a:rPr lang="ja-JP" altLang="en-US" dirty="0"/>
              <a:t>　咽頭は、口蓋垂の奥、鼻腔から、喉頭へ続く間のスペースで、細長いつつ状の構造となっており、上咽頭、中咽頭、下咽頭に分かれます。鼻腔からの空気と口腔からの食べ物の通り道で、よくたんが溜まりやすい所です。鼻腔と上咽頭、口腔と中咽頭との境界は明瞭なものではありません。</a:t>
            </a:r>
            <a:endParaRPr lang="en-US" altLang="ja-JP" dirty="0"/>
          </a:p>
          <a:p>
            <a:r>
              <a:rPr lang="ja-JP" altLang="en-US" dirty="0"/>
              <a:t>　喉頭（こうとう）は、気管の入り口となっており、気管を守るとともに、声帯があって声を出している場所です。食べ物を飲み込む時、食べ物が気管に入らないように、喉頭蓋が傘の役割をし、また声門を閉じ、食事は気管に入らないようになっています。この動きに支障が起こると、食べ物が喉頭から気管の方に入り、いわゆる誤嚥（ごえん）をおこしてしまい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207</a:t>
            </a:fld>
            <a:endParaRPr kumimoji="1" lang="ja-JP" altLang="en-US"/>
          </a:p>
        </p:txBody>
      </p:sp>
    </p:spTree>
    <p:extLst>
      <p:ext uri="{BB962C8B-B14F-4D97-AF65-F5344CB8AC3E}">
        <p14:creationId xmlns:p14="http://schemas.microsoft.com/office/powerpoint/2010/main" val="261115051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a:t>
            </a:r>
            <a:r>
              <a:rPr lang="ja-JP" altLang="ja-JP" dirty="0"/>
              <a:t>咽頭の下部には食道の入り口の両側に梨状窩があ</a:t>
            </a:r>
            <a:r>
              <a:rPr lang="ja-JP" altLang="en-US" dirty="0"/>
              <a:t>ります</a:t>
            </a:r>
            <a:r>
              <a:rPr lang="ja-JP" altLang="ja-JP" dirty="0"/>
              <a:t>。</a:t>
            </a:r>
            <a:endParaRPr lang="en-US" altLang="ja-JP" dirty="0"/>
          </a:p>
          <a:p>
            <a:r>
              <a:rPr lang="ja-JP" altLang="en-US" dirty="0">
                <a:solidFill>
                  <a:srgbClr val="FF0000"/>
                </a:solidFill>
              </a:rPr>
              <a:t>　</a:t>
            </a:r>
            <a:r>
              <a:rPr lang="ja-JP" altLang="en-US" dirty="0"/>
              <a:t>吸引チューブ先端が</a:t>
            </a:r>
            <a:r>
              <a:rPr lang="ja-JP" altLang="ja-JP" dirty="0"/>
              <a:t>梨状窩にぶつかると</a:t>
            </a:r>
            <a:r>
              <a:rPr lang="ja-JP" altLang="en-US" dirty="0"/>
              <a:t>、</a:t>
            </a:r>
            <a:r>
              <a:rPr lang="ja-JP" altLang="ja-JP" dirty="0"/>
              <a:t>その刺激で吐気や嘔吐を生ずることが多</a:t>
            </a:r>
            <a:r>
              <a:rPr lang="ja-JP" altLang="en-US" dirty="0"/>
              <a:t>くあります</a:t>
            </a:r>
            <a:r>
              <a:rPr lang="ja-JP" altLang="ja-JP" dirty="0"/>
              <a:t>。</a:t>
            </a:r>
            <a:endParaRPr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208</a:t>
            </a:fld>
            <a:endParaRPr kumimoji="1" lang="ja-JP" altLang="en-US"/>
          </a:p>
        </p:txBody>
      </p:sp>
    </p:spTree>
    <p:extLst>
      <p:ext uri="{BB962C8B-B14F-4D97-AF65-F5344CB8AC3E}">
        <p14:creationId xmlns:p14="http://schemas.microsoft.com/office/powerpoint/2010/main" val="258952309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kumimoji="1" lang="ja-JP" altLang="en-US" kern="1200" dirty="0">
                <a:solidFill>
                  <a:schemeClr val="tx1"/>
                </a:solidFill>
                <a:latin typeface="+mj-ea"/>
                <a:ea typeface="+mn-ea"/>
                <a:cs typeface="+mn-cs"/>
              </a:rPr>
              <a:t>　</a:t>
            </a:r>
            <a:r>
              <a:rPr kumimoji="1" lang="ja-JP" altLang="en-US" kern="1200" dirty="0">
                <a:solidFill>
                  <a:schemeClr val="tx1"/>
                </a:solidFill>
              </a:rPr>
              <a:t>吸引に</a:t>
            </a:r>
            <a:r>
              <a:rPr kumimoji="1" lang="ja-JP" altLang="en-US" kern="1200" dirty="0"/>
              <a:t>あたっては、</a:t>
            </a:r>
            <a:r>
              <a:rPr lang="ja-JP" altLang="en-US" dirty="0"/>
              <a:t>吸引チューブ</a:t>
            </a:r>
            <a:r>
              <a:rPr kumimoji="1" lang="ja-JP" altLang="ja-JP" kern="1200" dirty="0"/>
              <a:t>の経路と行き先を想定しながら</a:t>
            </a:r>
            <a:r>
              <a:rPr kumimoji="1" lang="ja-JP" altLang="en-US" kern="1200" dirty="0"/>
              <a:t>行うことが大事です。</a:t>
            </a:r>
            <a:endParaRPr kumimoji="1" lang="en-US" altLang="ja-JP" kern="1200" dirty="0"/>
          </a:p>
          <a:p>
            <a:pPr>
              <a:defRPr/>
            </a:pPr>
            <a:r>
              <a:rPr kumimoji="1" lang="ja-JP" altLang="en-US" kern="1200" dirty="0"/>
              <a:t>　</a:t>
            </a:r>
            <a:r>
              <a:rPr kumimoji="1" lang="ja-JP" altLang="ja-JP" kern="1200" dirty="0"/>
              <a:t>鼻孔から入れ</a:t>
            </a:r>
            <a:r>
              <a:rPr kumimoji="1" lang="ja-JP" altLang="en-US" kern="1200" dirty="0"/>
              <a:t>た</a:t>
            </a:r>
            <a:r>
              <a:rPr lang="ja-JP" altLang="en-US" dirty="0"/>
              <a:t>吸引チューブ</a:t>
            </a:r>
            <a:r>
              <a:rPr kumimoji="1" lang="ja-JP" altLang="ja-JP" kern="1200" dirty="0"/>
              <a:t>は鼻を通り後鼻腔から咽頭に入</a:t>
            </a:r>
            <a:r>
              <a:rPr kumimoji="1" lang="ja-JP" altLang="en-US" kern="1200" dirty="0"/>
              <a:t>ります</a:t>
            </a:r>
            <a:r>
              <a:rPr kumimoji="1" lang="ja-JP" altLang="ja-JP" kern="1200" dirty="0"/>
              <a:t>。この過程で鼻粘膜、アデノイドなどの損傷、出血を生ずることがあ</a:t>
            </a:r>
            <a:r>
              <a:rPr kumimoji="1" lang="ja-JP" altLang="en-US" kern="1200" dirty="0"/>
              <a:t>ります</a:t>
            </a:r>
            <a:r>
              <a:rPr kumimoji="1" lang="ja-JP" altLang="ja-JP" kern="1200" dirty="0"/>
              <a:t>。咽頭では</a:t>
            </a:r>
            <a:r>
              <a:rPr lang="ja-JP" altLang="en-US" dirty="0"/>
              <a:t>吸引チューブ</a:t>
            </a:r>
            <a:r>
              <a:rPr kumimoji="1" lang="ja-JP" altLang="ja-JP" kern="1200" dirty="0"/>
              <a:t>の刺激により、吐気、嘔吐、出血などが生じ</a:t>
            </a:r>
            <a:r>
              <a:rPr kumimoji="1" lang="ja-JP" altLang="en-US" kern="1200" dirty="0"/>
              <a:t>る可能性があります。</a:t>
            </a:r>
            <a:endParaRPr kumimoji="1" lang="en-US" altLang="ja-JP" kern="1200" dirty="0"/>
          </a:p>
          <a:p>
            <a:pPr>
              <a:defRPr/>
            </a:pPr>
            <a:r>
              <a:rPr kumimoji="1" lang="ja-JP" altLang="en-US" kern="1200" dirty="0"/>
              <a:t>　</a:t>
            </a:r>
            <a:r>
              <a:rPr kumimoji="1" lang="ja-JP" altLang="ja-JP" kern="1200" dirty="0"/>
              <a:t>鼻から入れた</a:t>
            </a:r>
            <a:r>
              <a:rPr lang="ja-JP" altLang="en-US" dirty="0"/>
              <a:t>吸引チューブ</a:t>
            </a:r>
            <a:r>
              <a:rPr kumimoji="1" lang="ja-JP" altLang="ja-JP" kern="1200" dirty="0"/>
              <a:t>を咽頭の奥に進めると、①喉頭蓋谷にぶつかる、②梨状窩にぶつかる（これが最も多い</a:t>
            </a:r>
            <a:r>
              <a:rPr kumimoji="1" lang="ja-JP" altLang="en-US" kern="1200" dirty="0"/>
              <a:t>です</a:t>
            </a:r>
            <a:r>
              <a:rPr kumimoji="1" lang="ja-JP" altLang="ja-JP" kern="1200" dirty="0"/>
              <a:t>）、③食道に入る、④喉頭に入る（さらに声帯を越えて気管に入ることもある）、のいずれかとな</a:t>
            </a:r>
            <a:r>
              <a:rPr kumimoji="1" lang="ja-JP" altLang="en-US" kern="1200" dirty="0"/>
              <a:t>ります</a:t>
            </a:r>
            <a:r>
              <a:rPr kumimoji="1" lang="ja-JP" altLang="ja-JP" kern="1200" dirty="0"/>
              <a:t>（スライド</a:t>
            </a:r>
            <a:r>
              <a:rPr kumimoji="1" lang="ja-JP" altLang="en-US" kern="1200" dirty="0"/>
              <a:t>の赤い</a:t>
            </a:r>
            <a:r>
              <a:rPr kumimoji="1" lang="ja-JP" altLang="ja-JP" kern="1200" dirty="0"/>
              <a:t>実線の矢印）。咽頭の下部には食道の入り口の両側に梨状窩があ</a:t>
            </a:r>
            <a:r>
              <a:rPr kumimoji="1" lang="ja-JP" altLang="en-US" kern="1200" dirty="0"/>
              <a:t>ります</a:t>
            </a:r>
            <a:r>
              <a:rPr kumimoji="1" lang="ja-JP" altLang="ja-JP" kern="1200" dirty="0"/>
              <a:t>。梨状窩にぶつかるとその刺激で吐気や嘔吐を生ずることが多</a:t>
            </a:r>
            <a:r>
              <a:rPr kumimoji="1" lang="ja-JP" altLang="en-US" kern="1200" dirty="0"/>
              <a:t>くあります</a:t>
            </a:r>
            <a:r>
              <a:rPr kumimoji="1" lang="ja-JP" altLang="ja-JP" kern="1200" dirty="0"/>
              <a:t>。</a:t>
            </a:r>
            <a:r>
              <a:rPr lang="ja-JP" altLang="en-US" dirty="0"/>
              <a:t>吸引チューブ</a:t>
            </a:r>
            <a:r>
              <a:rPr kumimoji="1" lang="ja-JP" altLang="ja-JP" kern="1200" dirty="0"/>
              <a:t>が喉頭に入ると咳が誘発されることが多く、その咳込みが強いと嘔吐を誘発することがあ</a:t>
            </a:r>
            <a:r>
              <a:rPr kumimoji="1" lang="ja-JP" altLang="en-US" kern="1200" dirty="0"/>
              <a:t>ります</a:t>
            </a:r>
            <a:r>
              <a:rPr kumimoji="1" lang="ja-JP" altLang="ja-JP" kern="1200" dirty="0"/>
              <a:t>。</a:t>
            </a:r>
            <a:r>
              <a:rPr lang="ja-JP" altLang="en-US" dirty="0"/>
              <a:t>吸引チューブ</a:t>
            </a:r>
            <a:r>
              <a:rPr kumimoji="1" lang="ja-JP" altLang="ja-JP" kern="1200" dirty="0"/>
              <a:t>が声帯を刺激すると</a:t>
            </a:r>
            <a:r>
              <a:rPr kumimoji="1" lang="ja-JP" altLang="en-US" kern="1200" dirty="0"/>
              <a:t>、</a:t>
            </a:r>
            <a:r>
              <a:rPr kumimoji="1" lang="ja-JP" altLang="ja-JP" kern="1200" dirty="0"/>
              <a:t>喉頭・声帯の攣縮</a:t>
            </a:r>
            <a:r>
              <a:rPr kumimoji="1" lang="ja-JP" altLang="en-US" kern="1200" dirty="0"/>
              <a:t>（れんしゅく）</a:t>
            </a:r>
            <a:r>
              <a:rPr kumimoji="1" lang="ja-JP" altLang="ja-JP" kern="1200" dirty="0"/>
              <a:t>をおこし呼吸困難となることがあ</a:t>
            </a:r>
            <a:r>
              <a:rPr kumimoji="1" lang="ja-JP" altLang="en-US" kern="1200" dirty="0"/>
              <a:t>ります</a:t>
            </a:r>
            <a:r>
              <a:rPr kumimoji="1" lang="ja-JP" altLang="ja-JP" kern="1200" dirty="0"/>
              <a:t>。</a:t>
            </a:r>
            <a:endParaRPr kumimoji="1" lang="en-US" altLang="ja-JP" kern="1200" dirty="0"/>
          </a:p>
          <a:p>
            <a:pPr>
              <a:defRPr/>
            </a:pPr>
            <a:r>
              <a:rPr lang="ja-JP" altLang="en-US" dirty="0"/>
              <a:t>　吸引チューブ</a:t>
            </a:r>
            <a:r>
              <a:rPr kumimoji="1" lang="ja-JP" altLang="ja-JP" kern="1200" dirty="0"/>
              <a:t>が気管</a:t>
            </a:r>
            <a:r>
              <a:rPr kumimoji="1" lang="ja-JP" altLang="ja-JP" kern="1200" dirty="0">
                <a:solidFill>
                  <a:schemeClr val="tx1"/>
                </a:solidFill>
              </a:rPr>
              <a:t>に入ると、その刺激による迷走神経反射のために急に徐脈を生じたり、強い咳や、喉頭・気管支の攣縮</a:t>
            </a:r>
            <a:r>
              <a:rPr kumimoji="1" lang="ja-JP" altLang="en-US" kern="1200" dirty="0">
                <a:solidFill>
                  <a:schemeClr val="tx1"/>
                </a:solidFill>
              </a:rPr>
              <a:t>（れんしゅく）</a:t>
            </a:r>
            <a:r>
              <a:rPr kumimoji="1" lang="ja-JP" altLang="ja-JP" kern="1200" dirty="0">
                <a:solidFill>
                  <a:schemeClr val="tx1"/>
                </a:solidFill>
              </a:rPr>
              <a:t>を生じて呼吸困難になることもあ</a:t>
            </a:r>
            <a:r>
              <a:rPr kumimoji="1" lang="ja-JP" altLang="en-US" kern="1200" dirty="0">
                <a:solidFill>
                  <a:schemeClr val="tx1"/>
                </a:solidFill>
              </a:rPr>
              <a:t>ります</a:t>
            </a:r>
            <a:r>
              <a:rPr kumimoji="1" lang="ja-JP" altLang="ja-JP" kern="1200" dirty="0">
                <a:solidFill>
                  <a:schemeClr val="tx1"/>
                </a:solidFill>
              </a:rPr>
              <a:t>。</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209</a:t>
            </a:fld>
            <a:endParaRPr kumimoji="1" lang="ja-JP" altLang="en-US"/>
          </a:p>
        </p:txBody>
      </p:sp>
    </p:spTree>
    <p:extLst>
      <p:ext uri="{BB962C8B-B14F-4D97-AF65-F5344CB8AC3E}">
        <p14:creationId xmlns:p14="http://schemas.microsoft.com/office/powerpoint/2010/main" val="242004854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800" dirty="0"/>
          </a:p>
          <a:p>
            <a:r>
              <a:rPr lang="ja-JP" altLang="en-US" dirty="0">
                <a:solidFill>
                  <a:srgbClr val="FF0000"/>
                </a:solidFill>
              </a:rPr>
              <a:t>　</a:t>
            </a:r>
            <a:r>
              <a:rPr lang="ja-JP" altLang="en-US" dirty="0"/>
              <a:t>吸引チューブ</a:t>
            </a:r>
            <a:r>
              <a:rPr lang="ja-JP" altLang="ja-JP" dirty="0"/>
              <a:t>が喉頭に入ると咳が誘発されることが多く、その咳込みが強いと嘔吐を誘発することがあ</a:t>
            </a:r>
            <a:r>
              <a:rPr lang="ja-JP" altLang="en-US" dirty="0"/>
              <a:t>ります</a:t>
            </a:r>
            <a:r>
              <a:rPr lang="ja-JP" altLang="ja-JP" dirty="0"/>
              <a:t>。</a:t>
            </a:r>
            <a:r>
              <a:rPr lang="ja-JP" altLang="en-US" dirty="0"/>
              <a:t>吸引チューブ</a:t>
            </a:r>
            <a:r>
              <a:rPr lang="ja-JP" altLang="ja-JP" dirty="0"/>
              <a:t>が声帯を刺激すると</a:t>
            </a:r>
            <a:r>
              <a:rPr lang="ja-JP" altLang="en-US" dirty="0"/>
              <a:t>、</a:t>
            </a:r>
            <a:r>
              <a:rPr lang="ja-JP" altLang="ja-JP" dirty="0"/>
              <a:t>喉頭・声帯の攣縮</a:t>
            </a:r>
            <a:r>
              <a:rPr lang="ja-JP" altLang="en-US" dirty="0"/>
              <a:t>（れんしゅく）</a:t>
            </a:r>
            <a:r>
              <a:rPr lang="ja-JP" altLang="ja-JP" dirty="0"/>
              <a:t>をおこし呼吸困難となることがあ</a:t>
            </a:r>
            <a:r>
              <a:rPr lang="ja-JP" altLang="en-US" dirty="0"/>
              <a:t>ります</a:t>
            </a:r>
            <a:r>
              <a:rPr lang="ja-JP" altLang="ja-JP" dirty="0"/>
              <a:t>。</a:t>
            </a:r>
            <a:endParaRPr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210</a:t>
            </a:fld>
            <a:endParaRPr kumimoji="1" lang="ja-JP" altLang="en-US"/>
          </a:p>
        </p:txBody>
      </p:sp>
    </p:spTree>
    <p:extLst>
      <p:ext uri="{BB962C8B-B14F-4D97-AF65-F5344CB8AC3E}">
        <p14:creationId xmlns:p14="http://schemas.microsoft.com/office/powerpoint/2010/main" val="415069086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a:t>
            </a:r>
            <a:r>
              <a:rPr lang="ja-JP" altLang="ja-JP" dirty="0"/>
              <a:t>鼻からの</a:t>
            </a:r>
            <a:r>
              <a:rPr lang="ja-JP" altLang="en-US" dirty="0"/>
              <a:t>吸引チューブ</a:t>
            </a:r>
            <a:r>
              <a:rPr lang="ja-JP" altLang="ja-JP" dirty="0"/>
              <a:t>の挿入では、</a:t>
            </a:r>
            <a:r>
              <a:rPr lang="ja-JP" altLang="en-US" dirty="0"/>
              <a:t>頸部後屈姿勢、</a:t>
            </a:r>
            <a:r>
              <a:rPr lang="ja-JP" altLang="ja-JP" dirty="0"/>
              <a:t>頸が後に反った姿勢で、頸の角度を調節しながら鼻から</a:t>
            </a:r>
            <a:r>
              <a:rPr lang="ja-JP" altLang="en-US" dirty="0"/>
              <a:t>吸引チューブ</a:t>
            </a:r>
            <a:r>
              <a:rPr lang="ja-JP" altLang="ja-JP" dirty="0"/>
              <a:t>を入れると、</a:t>
            </a:r>
            <a:r>
              <a:rPr lang="ja-JP" altLang="en-US" dirty="0"/>
              <a:t>吸引チューブ</a:t>
            </a:r>
            <a:r>
              <a:rPr lang="ja-JP" altLang="ja-JP" dirty="0"/>
              <a:t>が喉頭､気管に入る</a:t>
            </a:r>
            <a:r>
              <a:rPr lang="ja-JP" altLang="en-US" dirty="0"/>
              <a:t>ことがあります</a:t>
            </a:r>
            <a:r>
              <a:rPr lang="ja-JP" altLang="ja-JP" dirty="0"/>
              <a:t>。</a:t>
            </a:r>
            <a:endParaRPr lang="en-US" altLang="ja-JP" dirty="0"/>
          </a:p>
          <a:p>
            <a:r>
              <a:rPr lang="ja-JP" altLang="en-US" dirty="0"/>
              <a:t>　</a:t>
            </a:r>
            <a:r>
              <a:rPr lang="ja-JP" altLang="ja-JP" dirty="0"/>
              <a:t>とくに重症児</a:t>
            </a:r>
            <a:r>
              <a:rPr lang="ja-JP" altLang="en-US" dirty="0"/>
              <a:t>・</a:t>
            </a:r>
            <a:r>
              <a:rPr lang="ja-JP" altLang="ja-JP" dirty="0"/>
              <a:t>者で</a:t>
            </a:r>
            <a:r>
              <a:rPr lang="ja-JP" altLang="en-US" dirty="0"/>
              <a:t>は頸部</a:t>
            </a:r>
            <a:r>
              <a:rPr lang="ja-JP" altLang="ja-JP" dirty="0"/>
              <a:t>後屈が強くなくとも鼻から入れた</a:t>
            </a:r>
            <a:r>
              <a:rPr lang="ja-JP" altLang="en-US" dirty="0"/>
              <a:t>吸引チューブ</a:t>
            </a:r>
            <a:r>
              <a:rPr lang="ja-JP" altLang="ja-JP" dirty="0"/>
              <a:t>が声門や気管に入ることがしばしばあ</a:t>
            </a:r>
            <a:r>
              <a:rPr lang="ja-JP" altLang="en-US" dirty="0"/>
              <a:t>ります</a:t>
            </a:r>
            <a:r>
              <a:rPr lang="ja-JP" altLang="ja-JP" dirty="0"/>
              <a:t>。</a:t>
            </a:r>
            <a:endParaRPr lang="en-US" altLang="ja-JP" dirty="0"/>
          </a:p>
          <a:p>
            <a:r>
              <a:rPr lang="ja-JP" altLang="en-US" dirty="0"/>
              <a:t>　</a:t>
            </a:r>
            <a:r>
              <a:rPr lang="ja-JP" altLang="ja-JP" dirty="0"/>
              <a:t>不用意に行えば、刺激により喉頭声帯の攣縮</a:t>
            </a:r>
            <a:r>
              <a:rPr lang="ja-JP" altLang="en-US" dirty="0"/>
              <a:t>（れんしゅく）</a:t>
            </a:r>
            <a:r>
              <a:rPr lang="ja-JP" altLang="ja-JP" dirty="0"/>
              <a:t>、気管支の攣縮をおこし呼吸困難を生ずる可能性があり、迷走神経反射により急に徐脈を生ずることもあ</a:t>
            </a:r>
            <a:r>
              <a:rPr lang="ja-JP" altLang="en-US" dirty="0"/>
              <a:t>ります</a:t>
            </a:r>
            <a:r>
              <a:rPr lang="ja-JP" altLang="ja-JP" dirty="0"/>
              <a:t>。</a:t>
            </a:r>
            <a:endParaRPr lang="en-US" altLang="ja-JP" dirty="0"/>
          </a:p>
          <a:p>
            <a:r>
              <a:rPr lang="ja-JP" altLang="en-US" dirty="0"/>
              <a:t>　</a:t>
            </a:r>
            <a:r>
              <a:rPr lang="ja-JP" altLang="ja-JP" dirty="0"/>
              <a:t>このような事故を防ぐためには、鼻から挿入する吸引チューブの長さ（深さ）をきちんと確認、意識し、</a:t>
            </a:r>
            <a:r>
              <a:rPr lang="ja-JP" altLang="en-US" dirty="0"/>
              <a:t>看護師が行う場合でも、</a:t>
            </a:r>
            <a:r>
              <a:rPr lang="ja-JP" altLang="ja-JP" dirty="0"/>
              <a:t>深く入り過ぎないように長さを決めて行う必要があり</a:t>
            </a:r>
            <a:r>
              <a:rPr lang="ja-JP" altLang="en-US" dirty="0"/>
              <a:t>ます。</a:t>
            </a:r>
            <a:r>
              <a:rPr lang="ja-JP" altLang="ja-JP" dirty="0"/>
              <a:t>こうすることによりこの事故</a:t>
            </a:r>
            <a:r>
              <a:rPr lang="ja-JP" altLang="en-US" dirty="0"/>
              <a:t>を</a:t>
            </a:r>
            <a:r>
              <a:rPr lang="ja-JP" altLang="ja-JP" dirty="0"/>
              <a:t>防ぐことができ</a:t>
            </a:r>
            <a:r>
              <a:rPr lang="ja-JP" altLang="en-US" dirty="0"/>
              <a:t>ます</a:t>
            </a:r>
            <a:r>
              <a:rPr lang="ja-JP" altLang="ja-JP" dirty="0"/>
              <a:t>。</a:t>
            </a:r>
          </a:p>
        </p:txBody>
      </p:sp>
      <p:sp>
        <p:nvSpPr>
          <p:cNvPr id="4" name="スライド番号プレースホルダー 3"/>
          <p:cNvSpPr>
            <a:spLocks noGrp="1"/>
          </p:cNvSpPr>
          <p:nvPr>
            <p:ph type="sldNum" sz="quarter" idx="5"/>
          </p:nvPr>
        </p:nvSpPr>
        <p:spPr/>
        <p:txBody>
          <a:bodyPr/>
          <a:lstStyle/>
          <a:p>
            <a:pPr defTabSz="944491">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44491">
                <a:defRPr/>
              </a:pPr>
              <a:t>211</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16656717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solidFill>
                  <a:srgbClr val="FF0000"/>
                </a:solidFill>
              </a:rPr>
              <a:t>　</a:t>
            </a:r>
            <a:r>
              <a:rPr lang="ja-JP" altLang="en-US" dirty="0"/>
              <a:t>吸引チューブを入れる長さ（深さ）については、鼻腔、口腔とも、吸引を受ける一人一人の本人により異なります。そのため、何</a:t>
            </a:r>
            <a:r>
              <a:rPr lang="en-US" altLang="ja-JP" dirty="0"/>
              <a:t>cm</a:t>
            </a:r>
            <a:r>
              <a:rPr lang="ja-JP" altLang="en-US" dirty="0"/>
              <a:t>まで挿入して良いかなど、主治医等の医師による指示を確認しておく必要があります。また保護者にも指示書に書かれたことを確認しておくことが必要です。</a:t>
            </a:r>
          </a:p>
          <a:p>
            <a:r>
              <a:rPr lang="ja-JP" altLang="en-US" dirty="0"/>
              <a:t>　教職員が行える吸引は法令上、鼻腔内、口腔内、及び気管カニューレ内部となっており、鼻腔内、口腔内についての範囲は、法令の改正通知で、咽頭の手前までとなっています。しかし、先に述べたように、鼻腔と上咽頭との境界、および、口腔と中咽頭の境界は、明瞭に線が引けるものではありません。そのため、教職員はできるだけ浅い範囲にとどめることを基本とし、深くまで挿入しすぎることがないようにする必要があります。挿入できる長さ（深さ）については、身体の大きさや障害の状態などが一人一人異なるため、一律に示すことは出来ません。それぞれの人ごとに、主治医等の指示に従い、主治医等が安全と確認した範囲で、確実に吸引する必要があります。</a:t>
            </a:r>
          </a:p>
          <a:p>
            <a:r>
              <a:rPr lang="ja-JP" altLang="en-US" dirty="0"/>
              <a:t>　吸引圧は、基本は</a:t>
            </a:r>
            <a:r>
              <a:rPr lang="en-US" altLang="ja-JP" dirty="0"/>
              <a:t>20</a:t>
            </a:r>
            <a:r>
              <a:rPr lang="ja-JP" altLang="en-US" dirty="0"/>
              <a:t>キロパスカルで、</a:t>
            </a:r>
            <a:r>
              <a:rPr lang="en-US" altLang="ja-JP" dirty="0"/>
              <a:t>25</a:t>
            </a:r>
            <a:r>
              <a:rPr lang="ja-JP" altLang="en-US" dirty="0"/>
              <a:t>キロパスカルを越えないようにします。</a:t>
            </a:r>
            <a:endParaRPr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212</a:t>
            </a:fld>
            <a:endParaRPr kumimoji="1" lang="ja-JP" altLang="en-US"/>
          </a:p>
        </p:txBody>
      </p:sp>
    </p:spTree>
    <p:extLst>
      <p:ext uri="{BB962C8B-B14F-4D97-AF65-F5344CB8AC3E}">
        <p14:creationId xmlns:p14="http://schemas.microsoft.com/office/powerpoint/2010/main" val="33220451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latin typeface="+mn-ea"/>
              </a:rPr>
              <a:t>　口鼻腔吸引の注意点を補足します。</a:t>
            </a:r>
            <a:endParaRPr lang="en-US" altLang="ja-JP" dirty="0">
              <a:latin typeface="+mn-ea"/>
            </a:endParaRPr>
          </a:p>
          <a:p>
            <a:pPr>
              <a:defRPr/>
            </a:pPr>
            <a:r>
              <a:rPr lang="ja-JP" altLang="en-US" dirty="0">
                <a:latin typeface="+mn-ea"/>
              </a:rPr>
              <a:t>　まず第一の注意点は、適正な方向に挿入する、ということです。</a:t>
            </a:r>
            <a:endParaRPr lang="en-US" altLang="ja-JP" dirty="0">
              <a:latin typeface="+mn-ea"/>
            </a:endParaRPr>
          </a:p>
          <a:p>
            <a:pPr>
              <a:defRPr/>
            </a:pPr>
            <a:r>
              <a:rPr lang="ja-JP" altLang="en-US" dirty="0">
                <a:latin typeface="+mn-ea"/>
              </a:rPr>
              <a:t>　また</a:t>
            </a:r>
            <a:r>
              <a:rPr lang="ja-JP" altLang="en-US" dirty="0"/>
              <a:t>吸引チューブ</a:t>
            </a:r>
            <a:r>
              <a:rPr lang="ja-JP" altLang="en-US" dirty="0">
                <a:latin typeface="+mn-ea"/>
              </a:rPr>
              <a:t>を入れる規定された長さが守られるようにします。</a:t>
            </a:r>
            <a:endParaRPr lang="en-US" altLang="ja-JP" dirty="0">
              <a:latin typeface="+mn-ea"/>
            </a:endParaRPr>
          </a:p>
          <a:p>
            <a:pPr>
              <a:defRPr/>
            </a:pPr>
            <a:r>
              <a:rPr lang="ja-JP" altLang="en-US" dirty="0"/>
              <a:t>　吸引チューブ</a:t>
            </a:r>
            <a:r>
              <a:rPr lang="ja-JP" altLang="en-US" dirty="0">
                <a:latin typeface="+mn-ea"/>
              </a:rPr>
              <a:t>に印をつける、目盛がついた</a:t>
            </a:r>
            <a:r>
              <a:rPr lang="ja-JP" altLang="en-US" dirty="0"/>
              <a:t>吸引チューブ</a:t>
            </a:r>
            <a:r>
              <a:rPr lang="ja-JP" altLang="en-US" dirty="0">
                <a:latin typeface="+mn-ea"/>
              </a:rPr>
              <a:t>を使う、規定の長さに切ったカラーテープを吸引器に貼っておくなどの方法を取ります。</a:t>
            </a:r>
            <a:endParaRPr lang="en-US" altLang="ja-JP" dirty="0">
              <a:latin typeface="+mn-ea"/>
            </a:endParaRPr>
          </a:p>
          <a:p>
            <a:pPr>
              <a:defRPr/>
            </a:pPr>
            <a:r>
              <a:rPr lang="ja-JP" altLang="en-US" dirty="0">
                <a:latin typeface="+mn-ea"/>
              </a:rPr>
              <a:t>　</a:t>
            </a:r>
            <a:r>
              <a:rPr lang="ja-JP" altLang="ja-JP" dirty="0">
                <a:latin typeface="+mn-ea"/>
              </a:rPr>
              <a:t>今まで述べてきた事項に加えて、感染防止のための清潔操作が必要で</a:t>
            </a:r>
            <a:r>
              <a:rPr lang="ja-JP" altLang="en-US" dirty="0">
                <a:latin typeface="+mn-ea"/>
              </a:rPr>
              <a:t>す</a:t>
            </a:r>
            <a:r>
              <a:rPr lang="ja-JP" altLang="ja-JP" dirty="0">
                <a:latin typeface="+mn-ea"/>
              </a:rPr>
              <a:t>。</a:t>
            </a:r>
            <a:endParaRPr lang="en-US" altLang="ja-JP" dirty="0">
              <a:latin typeface="+mn-ea"/>
            </a:endParaRPr>
          </a:p>
          <a:p>
            <a:pPr>
              <a:defRPr/>
            </a:pPr>
            <a:r>
              <a:rPr lang="ja-JP" altLang="en-US" dirty="0">
                <a:latin typeface="+mn-ea"/>
              </a:rPr>
              <a:t>家庭と違い、学校や施設は集団生活の場ですので、実施する看護師や介護職員等の手を介しての感染を防ぐ必要があります。</a:t>
            </a:r>
            <a:endParaRPr lang="en-US" altLang="ja-JP" dirty="0">
              <a:latin typeface="+mn-ea"/>
            </a:endParaRPr>
          </a:p>
          <a:p>
            <a:pPr>
              <a:defRPr/>
            </a:pPr>
            <a:r>
              <a:rPr lang="ja-JP" altLang="en-US" dirty="0">
                <a:latin typeface="+mn-ea"/>
              </a:rPr>
              <a:t>　そのため、</a:t>
            </a:r>
            <a:r>
              <a:rPr lang="ja-JP" altLang="ja-JP" dirty="0">
                <a:latin typeface="+mn-ea"/>
              </a:rPr>
              <a:t>吸引チューブを持つ方の手に手袋をつけ</a:t>
            </a:r>
            <a:r>
              <a:rPr lang="ja-JP" altLang="en-US" dirty="0">
                <a:latin typeface="+mn-ea"/>
              </a:rPr>
              <a:t>ます</a:t>
            </a:r>
            <a:r>
              <a:rPr lang="ja-JP" altLang="ja-JP" dirty="0">
                <a:latin typeface="+mn-ea"/>
              </a:rPr>
              <a:t>。</a:t>
            </a:r>
            <a:endParaRPr lang="en-US" altLang="ja-JP" dirty="0">
              <a:latin typeface="+mn-ea"/>
            </a:endParaRPr>
          </a:p>
          <a:p>
            <a:pPr>
              <a:defRPr/>
            </a:pPr>
            <a:r>
              <a:rPr lang="ja-JP" altLang="en-US" dirty="0">
                <a:latin typeface="+mn-ea"/>
              </a:rPr>
              <a:t>　</a:t>
            </a:r>
            <a:r>
              <a:rPr lang="ja-JP" altLang="ja-JP" dirty="0">
                <a:latin typeface="+mn-ea"/>
              </a:rPr>
              <a:t>気管切開の場合には滅菌手袋使用</a:t>
            </a:r>
            <a:r>
              <a:rPr lang="ja-JP" altLang="en-US" dirty="0">
                <a:latin typeface="+mn-ea"/>
              </a:rPr>
              <a:t>が原則で</a:t>
            </a:r>
            <a:r>
              <a:rPr lang="ja-JP" altLang="ja-JP" dirty="0">
                <a:latin typeface="+mn-ea"/>
              </a:rPr>
              <a:t>すが、口鼻腔吸引では、実施者の手の汚染の予防が目的なので非滅菌の清潔なビニール手袋で良く、使用したら毎回廃棄</a:t>
            </a:r>
            <a:r>
              <a:rPr lang="ja-JP" altLang="en-US" dirty="0">
                <a:latin typeface="+mn-ea"/>
              </a:rPr>
              <a:t>します</a:t>
            </a:r>
            <a:r>
              <a:rPr lang="ja-JP" altLang="ja-JP" dirty="0">
                <a:latin typeface="+mn-ea"/>
              </a:rPr>
              <a:t>。</a:t>
            </a:r>
            <a:endParaRPr lang="en-US" altLang="ja-JP" dirty="0">
              <a:latin typeface="+mn-ea"/>
            </a:endParaRPr>
          </a:p>
          <a:p>
            <a:pPr>
              <a:defRPr/>
            </a:pPr>
            <a:r>
              <a:rPr lang="ja-JP" altLang="en-US" dirty="0">
                <a:latin typeface="+mn-ea"/>
              </a:rPr>
              <a:t>　</a:t>
            </a:r>
            <a:r>
              <a:rPr lang="ja-JP" altLang="ja-JP" dirty="0">
                <a:latin typeface="+mn-ea"/>
              </a:rPr>
              <a:t>手袋をして吸引チューブを持つ手と、手袋をせず吸引器のスイッチ 操作などを行う手との、使い分けをしっかり行うことが重要で</a:t>
            </a:r>
            <a:r>
              <a:rPr lang="ja-JP" altLang="en-US" dirty="0">
                <a:latin typeface="+mn-ea"/>
              </a:rPr>
              <a:t>す。</a:t>
            </a:r>
            <a:endParaRPr lang="ja-JP" altLang="ja-JP" dirty="0">
              <a:latin typeface="+mn-ea"/>
            </a:endParaRPr>
          </a:p>
          <a:p>
            <a:pPr>
              <a:defRPr/>
            </a:pPr>
            <a:endParaRPr lang="ja-JP" altLang="en-US" dirty="0"/>
          </a:p>
          <a:p>
            <a:pPr>
              <a:defRPr/>
            </a:pPr>
            <a:endParaRPr lang="en-US" altLang="ja-JP" sz="800" dirty="0">
              <a:latin typeface="Times" pitchFamily="18" charset="0"/>
            </a:endParaRPr>
          </a:p>
        </p:txBody>
      </p:sp>
      <p:sp>
        <p:nvSpPr>
          <p:cNvPr id="4" name="スライド番号プレースホルダー 3"/>
          <p:cNvSpPr>
            <a:spLocks noGrp="1"/>
          </p:cNvSpPr>
          <p:nvPr>
            <p:ph type="sldNum" sz="quarter" idx="5"/>
          </p:nvPr>
        </p:nvSpPr>
        <p:spPr/>
        <p:txBody>
          <a:bodyPr/>
          <a:lstStyle/>
          <a:p>
            <a:pPr defTabSz="944491">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44491">
                <a:defRPr/>
              </a:pPr>
              <a:t>213</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83583420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鼻からの吸引では、</a:t>
            </a:r>
            <a:r>
              <a:rPr lang="ja-JP" altLang="ja-JP" dirty="0"/>
              <a:t>吸引による鼻粘膜</a:t>
            </a:r>
            <a:r>
              <a:rPr lang="ja-JP" altLang="en-US" dirty="0"/>
              <a:t>の刺激や</a:t>
            </a:r>
            <a:r>
              <a:rPr lang="ja-JP" altLang="ja-JP" dirty="0"/>
              <a:t>損傷</a:t>
            </a:r>
            <a:r>
              <a:rPr lang="ja-JP" altLang="en-US" dirty="0"/>
              <a:t>と</a:t>
            </a:r>
            <a:r>
              <a:rPr lang="ja-JP" altLang="ja-JP" dirty="0"/>
              <a:t>出血</a:t>
            </a:r>
            <a:r>
              <a:rPr lang="ja-JP" altLang="en-US" dirty="0"/>
              <a:t>を避けることが重要です。出血</a:t>
            </a:r>
            <a:r>
              <a:rPr lang="ja-JP" altLang="ja-JP" dirty="0"/>
              <a:t>が多量になることも</a:t>
            </a:r>
            <a:r>
              <a:rPr lang="ja-JP" altLang="en-US" dirty="0"/>
              <a:t>、</a:t>
            </a:r>
            <a:r>
              <a:rPr lang="ja-JP" altLang="ja-JP" dirty="0"/>
              <a:t>稀ながらあ</a:t>
            </a:r>
            <a:r>
              <a:rPr lang="ja-JP" altLang="en-US" dirty="0"/>
              <a:t>ります</a:t>
            </a:r>
            <a:r>
              <a:rPr lang="ja-JP" altLang="ja-JP" dirty="0"/>
              <a:t>。</a:t>
            </a:r>
            <a:endParaRPr lang="en-US" altLang="ja-JP" dirty="0"/>
          </a:p>
          <a:p>
            <a:r>
              <a:rPr lang="ja-JP" altLang="en-US" dirty="0"/>
              <a:t>　また、浅い範囲でも本人は苦痛をかなり感じていることがあります。</a:t>
            </a:r>
            <a:endParaRPr lang="en-US" altLang="ja-JP" dirty="0"/>
          </a:p>
          <a:p>
            <a:r>
              <a:rPr lang="ja-JP" altLang="en-US" dirty="0"/>
              <a:t>　</a:t>
            </a:r>
            <a:r>
              <a:rPr lang="ja-JP" altLang="ja-JP" dirty="0"/>
              <a:t>吸引チューブを上向きで挿入しないこと、狭い方の鼻からは無理に吸引しない</a:t>
            </a:r>
            <a:r>
              <a:rPr lang="ja-JP" altLang="en-US" dirty="0"/>
              <a:t>こと</a:t>
            </a:r>
            <a:r>
              <a:rPr lang="ja-JP" altLang="ja-JP" dirty="0"/>
              <a:t>、</a:t>
            </a:r>
            <a:r>
              <a:rPr lang="ja-JP" altLang="en-US" dirty="0"/>
              <a:t>吸引チューブの太さや種類に配慮すること、</a:t>
            </a:r>
            <a:r>
              <a:rPr lang="ja-JP" altLang="ja-JP" dirty="0"/>
              <a:t>吸引圧を高くし</a:t>
            </a:r>
            <a:r>
              <a:rPr lang="ja-JP" altLang="en-US" dirty="0"/>
              <a:t>過ぎ</a:t>
            </a:r>
            <a:r>
              <a:rPr lang="ja-JP" altLang="ja-JP" dirty="0"/>
              <a:t>ない、吸引圧をかけるのを徐々に行う（接続部の折り曲げを解除して吸引圧がかかる時にゆっくりめに解除する）などが</a:t>
            </a:r>
            <a:r>
              <a:rPr lang="ja-JP" altLang="en-US" dirty="0"/>
              <a:t>、</a:t>
            </a:r>
            <a:r>
              <a:rPr lang="ja-JP" altLang="ja-JP" dirty="0"/>
              <a:t>望ましい</a:t>
            </a:r>
            <a:r>
              <a:rPr lang="ja-JP" altLang="en-US" dirty="0"/>
              <a:t>ことです</a:t>
            </a:r>
            <a:r>
              <a:rPr lang="ja-JP" altLang="ja-JP" dirty="0"/>
              <a:t>。</a:t>
            </a:r>
          </a:p>
          <a:p>
            <a:endParaRPr lang="ja-JP" altLang="en-US" dirty="0"/>
          </a:p>
        </p:txBody>
      </p:sp>
      <p:sp>
        <p:nvSpPr>
          <p:cNvPr id="4" name="スライド番号プレースホルダー 3"/>
          <p:cNvSpPr>
            <a:spLocks noGrp="1"/>
          </p:cNvSpPr>
          <p:nvPr>
            <p:ph type="sldNum" sz="quarter" idx="5"/>
          </p:nvPr>
        </p:nvSpPr>
        <p:spPr/>
        <p:txBody>
          <a:bodyPr/>
          <a:lstStyle/>
          <a:p>
            <a:pPr defTabSz="944491">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44491">
                <a:defRPr/>
              </a:pPr>
              <a:t>214</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54252744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通常の吸引チューブ（先端開口式）では、吸引チューブ先端の角の部分が粘膜に当たり痛みを感じている人（子ども）もいます。鼻腔からの吸引では、粘膜損傷、出血、苦痛などを最小限にするために、</a:t>
            </a:r>
            <a:r>
              <a:rPr lang="ja-JP" altLang="ja-JP" dirty="0"/>
              <a:t>先端開口の</a:t>
            </a:r>
            <a:r>
              <a:rPr lang="ja-JP" altLang="en-US" dirty="0"/>
              <a:t>吸引チューブ</a:t>
            </a:r>
            <a:r>
              <a:rPr lang="ja-JP" altLang="ja-JP" dirty="0"/>
              <a:t>ではなく先の丸いネラトンカテーテルを吸引チューブとして使用する</a:t>
            </a:r>
            <a:r>
              <a:rPr lang="ja-JP" altLang="en-US" dirty="0"/>
              <a:t>ことも検討されて良いでしょう。</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215</a:t>
            </a:fld>
            <a:endParaRPr kumimoji="1" lang="ja-JP" altLang="en-US"/>
          </a:p>
        </p:txBody>
      </p:sp>
    </p:spTree>
    <p:extLst>
      <p:ext uri="{BB962C8B-B14F-4D97-AF65-F5344CB8AC3E}">
        <p14:creationId xmlns:p14="http://schemas.microsoft.com/office/powerpoint/2010/main" val="550969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0" fontAlgn="base" hangingPunct="0"/>
            <a:r>
              <a:rPr lang="ja-JP" altLang="en-US" dirty="0">
                <a:cs typeface="Times New Roman" panose="02020603050405020304" pitchFamily="18" charset="0"/>
              </a:rPr>
              <a:t>　参考ではありますが、</a:t>
            </a:r>
            <a:r>
              <a:rPr lang="ja-JP" altLang="ja-JP" dirty="0">
                <a:cs typeface="Times New Roman" panose="02020603050405020304" pitchFamily="18" charset="0"/>
              </a:rPr>
              <a:t>学校や通所施設などにおいて、</a:t>
            </a:r>
            <a:r>
              <a:rPr lang="ja-JP" altLang="en-US" dirty="0">
                <a:cs typeface="Times New Roman" panose="02020603050405020304" pitchFamily="18" charset="0"/>
              </a:rPr>
              <a:t>呼吸困難の目安である</a:t>
            </a:r>
            <a:r>
              <a:rPr lang="en-US" altLang="ja-JP" dirty="0">
                <a:cs typeface="Times New Roman" panose="02020603050405020304" pitchFamily="18" charset="0"/>
              </a:rPr>
              <a:t>SpO</a:t>
            </a:r>
            <a:r>
              <a:rPr lang="en-US" altLang="ja-JP" baseline="-30000" dirty="0">
                <a:cs typeface="Times New Roman" panose="02020603050405020304" pitchFamily="18" charset="0"/>
              </a:rPr>
              <a:t>2</a:t>
            </a:r>
            <a:r>
              <a:rPr lang="ja-JP" altLang="en-US" dirty="0">
                <a:cs typeface="Times New Roman" panose="02020603050405020304" pitchFamily="18" charset="0"/>
              </a:rPr>
              <a:t>の値として</a:t>
            </a:r>
            <a:r>
              <a:rPr lang="en-US" altLang="ja-JP" dirty="0">
                <a:cs typeface="Times New Roman" panose="02020603050405020304" pitchFamily="18" charset="0"/>
              </a:rPr>
              <a:t>90</a:t>
            </a:r>
            <a:r>
              <a:rPr lang="ja-JP" altLang="en-US" dirty="0">
                <a:cs typeface="Times New Roman" panose="02020603050405020304" pitchFamily="18" charset="0"/>
              </a:rPr>
              <a:t>％という数字が過大視される傾向がありますが、疾患によって酸素飽和度低下に対する評価は異なります。</a:t>
            </a:r>
            <a:endParaRPr lang="en-US" altLang="ja-JP" dirty="0">
              <a:cs typeface="Times New Roman" panose="02020603050405020304" pitchFamily="18" charset="0"/>
            </a:endParaRPr>
          </a:p>
          <a:p>
            <a:pPr eaLnBrk="0" fontAlgn="base" hangingPunct="0"/>
            <a:endParaRPr lang="en-US" altLang="ja-JP" dirty="0">
              <a:cs typeface="Times New Roman" panose="02020603050405020304" pitchFamily="18" charset="0"/>
            </a:endParaRPr>
          </a:p>
          <a:p>
            <a:pPr eaLnBrk="0" fontAlgn="base" hangingPunct="0"/>
            <a:r>
              <a:rPr lang="ja-JP" altLang="en-US" dirty="0">
                <a:cs typeface="Times New Roman" panose="02020603050405020304" pitchFamily="18" charset="0"/>
              </a:rPr>
              <a:t>　喉頭軟化症や気管軟化症で平常の</a:t>
            </a:r>
            <a:r>
              <a:rPr lang="en-US" altLang="ja-JP" dirty="0">
                <a:cs typeface="Times New Roman" panose="02020603050405020304" pitchFamily="18" charset="0"/>
              </a:rPr>
              <a:t>SpO</a:t>
            </a:r>
            <a:r>
              <a:rPr lang="en-US" altLang="ja-JP" baseline="-30000" dirty="0">
                <a:cs typeface="Times New Roman" panose="02020603050405020304" pitchFamily="18" charset="0"/>
              </a:rPr>
              <a:t>2</a:t>
            </a:r>
            <a:r>
              <a:rPr lang="ja-JP" altLang="en-US" dirty="0">
                <a:cs typeface="Times New Roman" panose="02020603050405020304" pitchFamily="18" charset="0"/>
              </a:rPr>
              <a:t>が</a:t>
            </a:r>
            <a:r>
              <a:rPr lang="en-US" altLang="ja-JP" dirty="0">
                <a:cs typeface="Times New Roman" panose="02020603050405020304" pitchFamily="18" charset="0"/>
              </a:rPr>
              <a:t>95</a:t>
            </a:r>
            <a:r>
              <a:rPr lang="ja-JP" altLang="en-US" dirty="0">
                <a:cs typeface="Times New Roman" panose="02020603050405020304" pitchFamily="18" charset="0"/>
              </a:rPr>
              <a:t>％以上のケースでは、一時的に呼吸困難になった場合には</a:t>
            </a:r>
            <a:r>
              <a:rPr lang="en-US" altLang="ja-JP" dirty="0">
                <a:cs typeface="Times New Roman" panose="02020603050405020304" pitchFamily="18" charset="0"/>
              </a:rPr>
              <a:t>SpO</a:t>
            </a:r>
            <a:r>
              <a:rPr lang="en-US" altLang="ja-JP" baseline="-30000" dirty="0">
                <a:cs typeface="Times New Roman" panose="02020603050405020304" pitchFamily="18" charset="0"/>
              </a:rPr>
              <a:t>2</a:t>
            </a:r>
            <a:r>
              <a:rPr lang="ja-JP" altLang="en-US" dirty="0">
                <a:cs typeface="Times New Roman" panose="02020603050405020304" pitchFamily="18" charset="0"/>
              </a:rPr>
              <a:t>が</a:t>
            </a:r>
            <a:r>
              <a:rPr lang="en-US" altLang="ja-JP" dirty="0">
                <a:cs typeface="Times New Roman" panose="02020603050405020304" pitchFamily="18" charset="0"/>
              </a:rPr>
              <a:t>90</a:t>
            </a:r>
            <a:r>
              <a:rPr lang="ja-JP" altLang="en-US" dirty="0">
                <a:cs typeface="Times New Roman" panose="02020603050405020304" pitchFamily="18" charset="0"/>
              </a:rPr>
              <a:t>％台前半であっても、酸素療法が必要な場合がある。とくに努力呼吸によりかえって呼吸が悪くなってしまっている場合には、</a:t>
            </a:r>
            <a:r>
              <a:rPr lang="en-US" altLang="ja-JP" dirty="0">
                <a:cs typeface="Times New Roman" panose="02020603050405020304" pitchFamily="18" charset="0"/>
              </a:rPr>
              <a:t>SpO</a:t>
            </a:r>
            <a:r>
              <a:rPr lang="en-US" altLang="ja-JP" baseline="-30000" dirty="0">
                <a:cs typeface="Times New Roman" panose="02020603050405020304" pitchFamily="18" charset="0"/>
              </a:rPr>
              <a:t>2</a:t>
            </a:r>
            <a:r>
              <a:rPr lang="ja-JP" altLang="en-US" dirty="0">
                <a:cs typeface="Times New Roman" panose="02020603050405020304" pitchFamily="18" charset="0"/>
              </a:rPr>
              <a:t>は</a:t>
            </a:r>
            <a:r>
              <a:rPr lang="en-US" altLang="ja-JP" dirty="0">
                <a:cs typeface="Times New Roman" panose="02020603050405020304" pitchFamily="18" charset="0"/>
              </a:rPr>
              <a:t>90</a:t>
            </a:r>
            <a:r>
              <a:rPr lang="ja-JP" altLang="en-US" dirty="0">
                <a:cs typeface="Times New Roman" panose="02020603050405020304" pitchFamily="18" charset="0"/>
              </a:rPr>
              <a:t>％台でも早めに酸素を短時間使い努力呼吸を緩和することが必要です。</a:t>
            </a:r>
            <a:endParaRPr lang="en-US" altLang="ja-JP" dirty="0">
              <a:cs typeface="Times New Roman" panose="02020603050405020304" pitchFamily="18" charset="0"/>
            </a:endParaRPr>
          </a:p>
          <a:p>
            <a:pPr eaLnBrk="0" fontAlgn="base" hangingPunct="0"/>
            <a:endParaRPr lang="en-US" altLang="ja-JP" dirty="0">
              <a:cs typeface="Times New Roman" panose="02020603050405020304" pitchFamily="18" charset="0"/>
            </a:endParaRPr>
          </a:p>
          <a:p>
            <a:pPr eaLnBrk="0" fontAlgn="base" hangingPunct="0"/>
            <a:r>
              <a:rPr lang="ja-JP" altLang="en-US" dirty="0">
                <a:cs typeface="Times New Roman" panose="02020603050405020304" pitchFamily="18" charset="0"/>
              </a:rPr>
              <a:t>　一方で、平常の</a:t>
            </a:r>
            <a:r>
              <a:rPr lang="en-US" altLang="ja-JP" dirty="0">
                <a:cs typeface="Times New Roman" panose="02020603050405020304" pitchFamily="18" charset="0"/>
              </a:rPr>
              <a:t>SpO</a:t>
            </a:r>
            <a:r>
              <a:rPr lang="en-US" altLang="ja-JP" baseline="-30000" dirty="0">
                <a:cs typeface="Times New Roman" panose="02020603050405020304" pitchFamily="18" charset="0"/>
              </a:rPr>
              <a:t>2</a:t>
            </a:r>
            <a:r>
              <a:rPr lang="ja-JP" altLang="en-US" dirty="0">
                <a:cs typeface="Times New Roman" panose="02020603050405020304" pitchFamily="18" charset="0"/>
              </a:rPr>
              <a:t>が</a:t>
            </a:r>
            <a:r>
              <a:rPr lang="en-US" altLang="ja-JP" dirty="0">
                <a:cs typeface="Times New Roman" panose="02020603050405020304" pitchFamily="18" charset="0"/>
              </a:rPr>
              <a:t>91</a:t>
            </a:r>
            <a:r>
              <a:rPr lang="ja-JP" altLang="en-US" dirty="0">
                <a:cs typeface="Times New Roman" panose="02020603050405020304" pitchFamily="18" charset="0"/>
              </a:rPr>
              <a:t>％～</a:t>
            </a:r>
            <a:r>
              <a:rPr lang="en-US" altLang="ja-JP" dirty="0">
                <a:cs typeface="Times New Roman" panose="02020603050405020304" pitchFamily="18" charset="0"/>
              </a:rPr>
              <a:t>93</a:t>
            </a:r>
            <a:r>
              <a:rPr lang="ja-JP" altLang="en-US" dirty="0">
                <a:cs typeface="Times New Roman" panose="02020603050405020304" pitchFamily="18" charset="0"/>
              </a:rPr>
              <a:t>％など低めになっている重症児者もかなりありますが、このようなケースでは、</a:t>
            </a:r>
            <a:r>
              <a:rPr lang="en-US" altLang="ja-JP" dirty="0">
                <a:cs typeface="Times New Roman" panose="02020603050405020304" pitchFamily="18" charset="0"/>
              </a:rPr>
              <a:t>SpO</a:t>
            </a:r>
            <a:r>
              <a:rPr lang="en-US" altLang="ja-JP" baseline="-30000" dirty="0">
                <a:cs typeface="Times New Roman" panose="02020603050405020304" pitchFamily="18" charset="0"/>
              </a:rPr>
              <a:t>2</a:t>
            </a:r>
            <a:r>
              <a:rPr lang="ja-JP" altLang="en-US" dirty="0">
                <a:cs typeface="Times New Roman" panose="02020603050405020304" pitchFamily="18" charset="0"/>
              </a:rPr>
              <a:t>がたとえば</a:t>
            </a:r>
            <a:r>
              <a:rPr lang="en-US" altLang="ja-JP" dirty="0">
                <a:cs typeface="Times New Roman" panose="02020603050405020304" pitchFamily="18" charset="0"/>
              </a:rPr>
              <a:t>87</a:t>
            </a:r>
            <a:r>
              <a:rPr lang="ja-JP" altLang="en-US" dirty="0">
                <a:cs typeface="Times New Roman" panose="02020603050405020304" pitchFamily="18" charset="0"/>
              </a:rPr>
              <a:t>％になっても、それは要注意の状態ではありますが、直ちに危険な状態という訳ではありません。緊急対応が必要かどうかは、</a:t>
            </a:r>
            <a:r>
              <a:rPr lang="en-US" altLang="ja-JP" dirty="0">
                <a:cs typeface="Times New Roman" panose="02020603050405020304" pitchFamily="18" charset="0"/>
              </a:rPr>
              <a:t>SpO</a:t>
            </a:r>
            <a:r>
              <a:rPr lang="en-US" altLang="ja-JP" baseline="-30000" dirty="0">
                <a:cs typeface="Times New Roman" panose="02020603050405020304" pitchFamily="18" charset="0"/>
              </a:rPr>
              <a:t>2</a:t>
            </a:r>
            <a:r>
              <a:rPr lang="ja-JP" altLang="en-US" dirty="0">
                <a:cs typeface="Times New Roman" panose="02020603050405020304" pitchFamily="18" charset="0"/>
              </a:rPr>
              <a:t>の値だけでなく呼吸困難の程度や心拍数などから総合的に判断します。</a:t>
            </a:r>
            <a:endParaRPr lang="en-US" altLang="ja-JP" dirty="0">
              <a:cs typeface="Times New Roman" panose="02020603050405020304" pitchFamily="18" charset="0"/>
            </a:endParaRPr>
          </a:p>
          <a:p>
            <a:pPr eaLnBrk="0" fontAlgn="base" hangingPunct="0"/>
            <a:endParaRPr lang="en-US" altLang="ja-JP" dirty="0">
              <a:cs typeface="Times New Roman" panose="02020603050405020304" pitchFamily="18" charset="0"/>
            </a:endParaRPr>
          </a:p>
          <a:p>
            <a:r>
              <a:rPr lang="ja-JP" altLang="en-US" dirty="0">
                <a:cs typeface="Times New Roman" panose="02020603050405020304" pitchFamily="18" charset="0"/>
              </a:rPr>
              <a:t>　筋ジストロフィーなど筋疾患では、</a:t>
            </a:r>
            <a:r>
              <a:rPr lang="en-US" altLang="ja-JP" dirty="0">
                <a:cs typeface="Times New Roman" panose="02020603050405020304" pitchFamily="18" charset="0"/>
              </a:rPr>
              <a:t>SpO</a:t>
            </a:r>
            <a:r>
              <a:rPr lang="en-US" altLang="ja-JP" baseline="-30000" dirty="0">
                <a:cs typeface="Times New Roman" panose="02020603050405020304" pitchFamily="18" charset="0"/>
              </a:rPr>
              <a:t>2</a:t>
            </a:r>
            <a:r>
              <a:rPr lang="ja-JP" altLang="en-US" dirty="0">
                <a:cs typeface="Times New Roman" panose="02020603050405020304" pitchFamily="18" charset="0"/>
              </a:rPr>
              <a:t>が</a:t>
            </a:r>
            <a:r>
              <a:rPr lang="en-US" altLang="ja-JP" dirty="0">
                <a:cs typeface="Times New Roman" panose="02020603050405020304" pitchFamily="18" charset="0"/>
              </a:rPr>
              <a:t>80</a:t>
            </a:r>
            <a:r>
              <a:rPr lang="ja-JP" altLang="en-US" dirty="0">
                <a:cs typeface="Times New Roman" panose="02020603050405020304" pitchFamily="18" charset="0"/>
              </a:rPr>
              <a:t>％台後半では心拍上昇があり、かなりの高炭酸ガス血症を伴っていている可能性が高く、危険な状態なので、</a:t>
            </a:r>
            <a:r>
              <a:rPr kumimoji="1" lang="ja-JP" altLang="en-US" dirty="0"/>
              <a:t>呼吸補助及び緊急搬送が必要です</a:t>
            </a:r>
            <a:r>
              <a:rPr lang="ja-JP" altLang="en-US" dirty="0">
                <a:cs typeface="Times New Roman" panose="02020603050405020304" pitchFamily="18" charset="0"/>
              </a:rPr>
              <a:t>。</a:t>
            </a:r>
            <a:endParaRPr lang="en-US" altLang="ja-JP" dirty="0">
              <a:cs typeface="Times New Roman" panose="02020603050405020304" pitchFamily="18" charset="0"/>
            </a:endParaRPr>
          </a:p>
          <a:p>
            <a:r>
              <a:rPr lang="ja-JP" altLang="en-US" dirty="0">
                <a:cs typeface="Times New Roman" panose="02020603050405020304" pitchFamily="18" charset="0"/>
              </a:rPr>
              <a:t>　</a:t>
            </a:r>
            <a:endParaRPr lang="en-US" altLang="ja-JP" dirty="0">
              <a:cs typeface="Times New Roman" panose="02020603050405020304" pitchFamily="18" charset="0"/>
            </a:endParaRPr>
          </a:p>
          <a:p>
            <a:pPr defTabSz="949039">
              <a:defRPr/>
            </a:pPr>
            <a:r>
              <a:rPr lang="ja-JP" altLang="en-US" dirty="0">
                <a:cs typeface="Times New Roman" panose="02020603050405020304" pitchFamily="18" charset="0"/>
              </a:rPr>
              <a:t>　</a:t>
            </a:r>
            <a:r>
              <a:rPr lang="ja-JP" altLang="en-US" dirty="0"/>
              <a:t>教職員が通常に行う行為として認められた行為ではありませんが、医師、看護師、家族と協働して介護をする上で、教職員も知識をもつことは有用です。</a:t>
            </a:r>
            <a:endParaRPr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99</a:t>
            </a:fld>
            <a:endParaRPr kumimoji="1" lang="ja-JP" altLang="en-US"/>
          </a:p>
        </p:txBody>
      </p:sp>
    </p:spTree>
    <p:extLst>
      <p:ext uri="{BB962C8B-B14F-4D97-AF65-F5344CB8AC3E}">
        <p14:creationId xmlns:p14="http://schemas.microsoft.com/office/powerpoint/2010/main" val="263189718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メイリオ" panose="020B0604030504040204" pitchFamily="50" charset="-128"/>
                <a:ea typeface="メイリオ" panose="020B0604030504040204" pitchFamily="50" charset="-128"/>
              </a:rPr>
              <a:t>　</a:t>
            </a:r>
            <a:r>
              <a:rPr lang="ja-JP" altLang="ja-JP" dirty="0">
                <a:latin typeface="メイリオ" panose="020B0604030504040204" pitchFamily="50" charset="-128"/>
                <a:ea typeface="メイリオ" panose="020B0604030504040204" pitchFamily="50" charset="-128"/>
              </a:rPr>
              <a:t>粘膜損傷出血しやすい例や、吸引への過敏や緊張拒否がある場合には、オリーブ管でこまめに吸引することにより鼻に</a:t>
            </a:r>
            <a:r>
              <a:rPr lang="ja-JP" altLang="en-US" dirty="0"/>
              <a:t>吸引チューブ</a:t>
            </a:r>
            <a:r>
              <a:rPr lang="ja-JP" altLang="ja-JP" dirty="0">
                <a:latin typeface="メイリオ" panose="020B0604030504040204" pitchFamily="50" charset="-128"/>
                <a:ea typeface="メイリオ" panose="020B0604030504040204" pitchFamily="50" charset="-128"/>
              </a:rPr>
              <a:t>を入れなくて済むこともあ</a:t>
            </a:r>
            <a:r>
              <a:rPr lang="ja-JP" altLang="en-US" dirty="0">
                <a:latin typeface="メイリオ" panose="020B0604030504040204" pitchFamily="50" charset="-128"/>
                <a:ea typeface="メイリオ" panose="020B0604030504040204" pitchFamily="50" charset="-128"/>
              </a:rPr>
              <a:t>ります</a:t>
            </a:r>
            <a:r>
              <a:rPr lang="ja-JP" altLang="ja-JP" dirty="0">
                <a:latin typeface="メイリオ" panose="020B0604030504040204" pitchFamily="50" charset="-128"/>
                <a:ea typeface="メイリオ" panose="020B0604030504040204" pitchFamily="50" charset="-128"/>
              </a:rPr>
              <a:t>。</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ja-JP" altLang="ja-JP" dirty="0">
                <a:latin typeface="メイリオ" panose="020B0604030504040204" pitchFamily="50" charset="-128"/>
                <a:ea typeface="メイリオ" panose="020B0604030504040204" pitchFamily="50" charset="-128"/>
              </a:rPr>
              <a:t>これは限界もあ</a:t>
            </a:r>
            <a:r>
              <a:rPr lang="ja-JP" altLang="en-US" dirty="0">
                <a:latin typeface="メイリオ" panose="020B0604030504040204" pitchFamily="50" charset="-128"/>
                <a:ea typeface="メイリオ" panose="020B0604030504040204" pitchFamily="50" charset="-128"/>
              </a:rPr>
              <a:t>ります</a:t>
            </a:r>
            <a:r>
              <a:rPr lang="ja-JP" altLang="ja-JP" dirty="0">
                <a:latin typeface="メイリオ" panose="020B0604030504040204" pitchFamily="50" charset="-128"/>
                <a:ea typeface="メイリオ" panose="020B0604030504040204" pitchFamily="50" charset="-128"/>
              </a:rPr>
              <a:t>が、鼻の分泌物を少なくする、分泌物が出やすくするための対応も組み合わせて行うなど、</a:t>
            </a:r>
            <a:r>
              <a:rPr lang="ja-JP" altLang="en-US" dirty="0"/>
              <a:t>吸引チューブ</a:t>
            </a:r>
            <a:r>
              <a:rPr lang="ja-JP" altLang="ja-JP" dirty="0">
                <a:latin typeface="メイリオ" panose="020B0604030504040204" pitchFamily="50" charset="-128"/>
                <a:ea typeface="メイリオ" panose="020B0604030504040204" pitchFamily="50" charset="-128"/>
              </a:rPr>
              <a:t>による吸引を減らすような対応を</a:t>
            </a:r>
            <a:r>
              <a:rPr lang="ja-JP" altLang="en-US" dirty="0">
                <a:latin typeface="メイリオ" panose="020B0604030504040204" pitchFamily="50" charset="-128"/>
                <a:ea typeface="メイリオ" panose="020B0604030504040204" pitchFamily="50" charset="-128"/>
              </a:rPr>
              <a:t>検討してもらうことも大事です</a:t>
            </a:r>
            <a:r>
              <a:rPr lang="ja-JP" altLang="ja-JP" dirty="0">
                <a:latin typeface="メイリオ" panose="020B0604030504040204" pitchFamily="50" charset="-128"/>
                <a:ea typeface="メイリオ" panose="020B0604030504040204" pitchFamily="50" charset="-128"/>
              </a:rPr>
              <a:t>。</a:t>
            </a:r>
            <a:endParaRPr lang="ja-JP" altLang="en-US"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216</a:t>
            </a:fld>
            <a:endParaRPr kumimoji="1" lang="ja-JP" altLang="en-US"/>
          </a:p>
        </p:txBody>
      </p:sp>
    </p:spTree>
    <p:extLst>
      <p:ext uri="{BB962C8B-B14F-4D97-AF65-F5344CB8AC3E}">
        <p14:creationId xmlns:p14="http://schemas.microsoft.com/office/powerpoint/2010/main" val="326325913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次に、口腔内吸引のコツを説明します。</a:t>
            </a:r>
          </a:p>
          <a:p>
            <a:r>
              <a:rPr lang="ja-JP" altLang="en-US" dirty="0"/>
              <a:t>　口腔内では、奥歯とほおの内側の間、舌の上下面と周囲、前歯と唇の間に喀痰がたまりやすいので、これらを中心に確認し、喀痰があれば吸引します。十分に開口できない対象児の場合、片手で唇を開いたり、場合によっては、バイトブロックを歯の間に咬ませて、口腔内吸引を行う場合もあり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217</a:t>
            </a:fld>
            <a:endParaRPr kumimoji="1" lang="ja-JP" altLang="en-US"/>
          </a:p>
        </p:txBody>
      </p:sp>
    </p:spTree>
    <p:extLst>
      <p:ext uri="{BB962C8B-B14F-4D97-AF65-F5344CB8AC3E}">
        <p14:creationId xmlns:p14="http://schemas.microsoft.com/office/powerpoint/2010/main" val="99908818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11934">
              <a:defRPr/>
            </a:pPr>
            <a:r>
              <a:rPr lang="ja-JP" altLang="ja-JP" dirty="0"/>
              <a:t>皆さんには、咽頭内の吸引は許可されていませんが、口腔の奥にある壁である咽頭の壁を強く</a:t>
            </a:r>
            <a:r>
              <a:rPr lang="ja-JP" altLang="en-US" dirty="0"/>
              <a:t>吸引チューブ</a:t>
            </a:r>
            <a:r>
              <a:rPr lang="ja-JP" altLang="ja-JP" dirty="0"/>
              <a:t>で刺激すると、「ゲエッ」という嘔吐反射が誘発されます。したがって、食後間もない時は、この部位を刺激しないように、やさしく吸引して下さい。</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218</a:t>
            </a:fld>
            <a:endParaRPr kumimoji="1" lang="ja-JP" altLang="en-US"/>
          </a:p>
        </p:txBody>
      </p:sp>
    </p:spTree>
    <p:extLst>
      <p:ext uri="{BB962C8B-B14F-4D97-AF65-F5344CB8AC3E}">
        <p14:creationId xmlns:p14="http://schemas.microsoft.com/office/powerpoint/2010/main" val="67222082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続いて、鼻腔内吸引のコツを説明します。</a:t>
            </a:r>
          </a:p>
          <a:p>
            <a:pPr>
              <a:defRPr/>
            </a:pPr>
            <a:r>
              <a:rPr lang="ja-JP" altLang="en-US" dirty="0"/>
              <a:t>　</a:t>
            </a:r>
            <a:r>
              <a:rPr lang="ja-JP" altLang="ja-JP" dirty="0"/>
              <a:t>鼻腔内を吸引する前に、鼻腔内の構造、特に真ん中に鼻中隔という隔壁があり、左右の鼻腔には、上、中、下の3つの鼻甲介というヒダが垂れ下がっていることをイメージしましょう。もし</a:t>
            </a:r>
            <a:r>
              <a:rPr lang="ja-JP" altLang="en-US" dirty="0"/>
              <a:t>吸引チューブ</a:t>
            </a:r>
            <a:r>
              <a:rPr lang="ja-JP" altLang="ja-JP" dirty="0"/>
              <a:t>を挿入してみて、</a:t>
            </a:r>
            <a:r>
              <a:rPr lang="ja-JP" altLang="en-US" dirty="0"/>
              <a:t>吸引チューブ</a:t>
            </a:r>
            <a:r>
              <a:rPr lang="ja-JP" altLang="ja-JP" dirty="0"/>
              <a:t>がなかなか入って行かないようであれば、無理をせず、反対側の鼻腔から吸引を行います。左右の鼻腔は、奥でつながっているからです。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219</a:t>
            </a:fld>
            <a:endParaRPr kumimoji="1" lang="ja-JP" altLang="en-US"/>
          </a:p>
        </p:txBody>
      </p:sp>
    </p:spTree>
    <p:extLst>
      <p:ext uri="{BB962C8B-B14F-4D97-AF65-F5344CB8AC3E}">
        <p14:creationId xmlns:p14="http://schemas.microsoft.com/office/powerpoint/2010/main" val="226272029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a:t>
            </a:r>
            <a:r>
              <a:rPr lang="ja-JP" altLang="ja-JP" dirty="0"/>
              <a:t>鼻腔粘膜はデリケートで出血しやすいため、</a:t>
            </a:r>
            <a:r>
              <a:rPr lang="ja-JP" altLang="en-US" dirty="0"/>
              <a:t>吸引チューブ</a:t>
            </a:r>
            <a:r>
              <a:rPr lang="ja-JP" altLang="ja-JP" dirty="0"/>
              <a:t>先端を、鼻腔に適切な長さまで挿入するまでは、</a:t>
            </a:r>
            <a:r>
              <a:rPr lang="ja-JP" altLang="en-US" dirty="0"/>
              <a:t>吸引チューブ</a:t>
            </a:r>
            <a:r>
              <a:rPr lang="ja-JP" altLang="ja-JP" dirty="0"/>
              <a:t>を操作する手と反対の手で、</a:t>
            </a:r>
            <a:r>
              <a:rPr lang="ja-JP" altLang="en-US" dirty="0"/>
              <a:t>吸引チューブ</a:t>
            </a:r>
            <a:r>
              <a:rPr lang="ja-JP" altLang="ja-JP" dirty="0"/>
              <a:t>の根元を押さえ、陰圧をかけないようにします。</a:t>
            </a:r>
          </a:p>
          <a:p>
            <a:r>
              <a:rPr lang="ja-JP" altLang="en-US" dirty="0"/>
              <a:t>　</a:t>
            </a:r>
            <a:r>
              <a:rPr lang="ja-JP" altLang="ja-JP" dirty="0"/>
              <a:t>ただし、手前に喀痰がある場合は、初めから陰圧がかかるように</a:t>
            </a:r>
            <a:r>
              <a:rPr lang="ja-JP" altLang="en-US" dirty="0"/>
              <a:t>吸引チューブ</a:t>
            </a:r>
            <a:r>
              <a:rPr lang="ja-JP" altLang="ja-JP" dirty="0"/>
              <a:t>接続部を折り曲げず、挿入していく方法も良いでしょう。この方が、鼻腔内の喀痰が吸引しやすい場合もあります。</a:t>
            </a:r>
          </a:p>
          <a:p>
            <a:r>
              <a:rPr lang="ja-JP" altLang="en-US" dirty="0"/>
              <a:t>　</a:t>
            </a:r>
            <a:r>
              <a:rPr lang="ja-JP" altLang="ja-JP" dirty="0"/>
              <a:t>手で直接</a:t>
            </a:r>
            <a:r>
              <a:rPr lang="ja-JP" altLang="en-US" dirty="0"/>
              <a:t>吸引チューブ</a:t>
            </a:r>
            <a:r>
              <a:rPr lang="ja-JP" altLang="ja-JP" dirty="0"/>
              <a:t>を操作する場合は、ペンを持つように持って、まず</a:t>
            </a:r>
            <a:r>
              <a:rPr lang="ja-JP" altLang="en-US" dirty="0"/>
              <a:t>吸引チューブ</a:t>
            </a:r>
            <a:r>
              <a:rPr lang="ja-JP" altLang="ja-JP" dirty="0"/>
              <a:t>先端を鼻孔から約</a:t>
            </a:r>
            <a:r>
              <a:rPr lang="en-US" altLang="ja-JP" dirty="0"/>
              <a:t>0.5</a:t>
            </a:r>
            <a:r>
              <a:rPr lang="ja-JP" altLang="ja-JP" dirty="0"/>
              <a:t>cmは、やや上向きに入れます。セッシで</a:t>
            </a:r>
            <a:r>
              <a:rPr lang="ja-JP" altLang="en-US" dirty="0"/>
              <a:t>吸引チューブ</a:t>
            </a:r>
            <a:r>
              <a:rPr lang="ja-JP" altLang="ja-JP" dirty="0"/>
              <a:t>を操作する場合も同様です。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220</a:t>
            </a:fld>
            <a:endParaRPr kumimoji="1" lang="ja-JP" altLang="en-US"/>
          </a:p>
        </p:txBody>
      </p:sp>
    </p:spTree>
    <p:extLst>
      <p:ext uri="{BB962C8B-B14F-4D97-AF65-F5344CB8AC3E}">
        <p14:creationId xmlns:p14="http://schemas.microsoft.com/office/powerpoint/2010/main" val="424841581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次に</a:t>
            </a:r>
            <a:r>
              <a:rPr lang="ja-JP" altLang="en-US" dirty="0"/>
              <a:t>吸引チューブ</a:t>
            </a:r>
            <a:r>
              <a:rPr lang="ja-JP" altLang="ja-JP" dirty="0"/>
              <a:t>を下向きに変え、鼻腔の底を這わせるように深部まで挿入します。</a:t>
            </a:r>
          </a:p>
          <a:p>
            <a:pPr>
              <a:defRPr/>
            </a:pPr>
            <a:r>
              <a:rPr lang="ja-JP" altLang="en-US" dirty="0"/>
              <a:t>　</a:t>
            </a:r>
            <a:r>
              <a:rPr lang="ja-JP" altLang="ja-JP" dirty="0"/>
              <a:t>上向きのままで挿入すると、挿入できなくなったり、鼻腔の天井にあたったりして、対象</a:t>
            </a:r>
            <a:r>
              <a:rPr lang="ja-JP" altLang="en-US" dirty="0"/>
              <a:t>児</a:t>
            </a:r>
            <a:r>
              <a:rPr lang="ja-JP" altLang="ja-JP" dirty="0"/>
              <a:t>が痛がる原因となります。もし片方の鼻孔からの挿入が困難な場合、反対の鼻孔から挿入して下さい、鼻腔は奥で左右がつながっています。</a:t>
            </a:r>
          </a:p>
          <a:p>
            <a:pPr>
              <a:defRPr/>
            </a:pPr>
            <a:r>
              <a:rPr lang="ja-JP" altLang="en-US" dirty="0"/>
              <a:t>　吸引チューブ</a:t>
            </a:r>
            <a:r>
              <a:rPr lang="ja-JP" altLang="ja-JP" dirty="0"/>
              <a:t>は、医師から指示を受けた長さまで挿入します。</a:t>
            </a:r>
          </a:p>
          <a:p>
            <a:pPr>
              <a:defRPr/>
            </a:pPr>
            <a:endParaRPr lang="ja-JP"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221</a:t>
            </a:fld>
            <a:endParaRPr kumimoji="1" lang="ja-JP" altLang="en-US"/>
          </a:p>
        </p:txBody>
      </p:sp>
    </p:spTree>
    <p:extLst>
      <p:ext uri="{BB962C8B-B14F-4D97-AF65-F5344CB8AC3E}">
        <p14:creationId xmlns:p14="http://schemas.microsoft.com/office/powerpoint/2010/main" val="282011162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奥まで挿入できたら、はじめて反対の手での折り曲げを緩め、陰圧をかけられるようにします。</a:t>
            </a:r>
          </a:p>
          <a:p>
            <a:pPr>
              <a:defRPr/>
            </a:pPr>
            <a:r>
              <a:rPr lang="ja-JP" altLang="en-US" dirty="0"/>
              <a:t>　</a:t>
            </a:r>
            <a:r>
              <a:rPr lang="ja-JP" altLang="ja-JP" dirty="0"/>
              <a:t>折り曲げを急に解除すると、瞬間的に高い吸引圧がかかり粘膜を損傷する可能性が高くなるため、</a:t>
            </a:r>
            <a:r>
              <a:rPr lang="en-US" altLang="ja-JP" dirty="0"/>
              <a:t>2</a:t>
            </a:r>
            <a:r>
              <a:rPr lang="ja-JP" altLang="ja-JP" dirty="0"/>
              <a:t>秒～</a:t>
            </a:r>
            <a:r>
              <a:rPr lang="en-US" altLang="ja-JP" dirty="0"/>
              <a:t>3</a:t>
            </a:r>
            <a:r>
              <a:rPr lang="ja-JP" altLang="ja-JP" dirty="0"/>
              <a:t>秒時間をかけて、折り曲げていた部分を緩めます。</a:t>
            </a:r>
          </a:p>
          <a:p>
            <a:pPr>
              <a:defRPr/>
            </a:pPr>
            <a:r>
              <a:rPr lang="ja-JP" altLang="en-US" dirty="0"/>
              <a:t>　</a:t>
            </a:r>
            <a:r>
              <a:rPr lang="ja-JP" altLang="ja-JP" dirty="0"/>
              <a:t>そして、ゆっくりと</a:t>
            </a:r>
            <a:r>
              <a:rPr lang="ja-JP" altLang="en-US" dirty="0"/>
              <a:t>吸引チューブ</a:t>
            </a:r>
            <a:r>
              <a:rPr lang="ja-JP" altLang="ja-JP" dirty="0"/>
              <a:t>を引き出します。この時、手で操作する場合は、こよりをよるように、</a:t>
            </a:r>
            <a:r>
              <a:rPr lang="ja-JP" altLang="en-US" dirty="0"/>
              <a:t>吸引チューブ</a:t>
            </a:r>
            <a:r>
              <a:rPr lang="ja-JP" altLang="ja-JP" dirty="0"/>
              <a:t>を左右に回転させながら吸引すると吸引効率が良いでしょう。</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222</a:t>
            </a:fld>
            <a:endParaRPr kumimoji="1" lang="ja-JP" altLang="en-US"/>
          </a:p>
        </p:txBody>
      </p:sp>
    </p:spTree>
    <p:extLst>
      <p:ext uri="{BB962C8B-B14F-4D97-AF65-F5344CB8AC3E}">
        <p14:creationId xmlns:p14="http://schemas.microsoft.com/office/powerpoint/2010/main" val="114814270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pPr>
            <a:r>
              <a:rPr lang="ja-JP" altLang="en-US" sz="900" dirty="0"/>
              <a:t>　</a:t>
            </a:r>
            <a:r>
              <a:rPr lang="ja-JP" altLang="ja-JP" dirty="0"/>
              <a:t>気管切開部からの吸引が、有効でかつ安全で苦痛の少ない吸引であるためには、口鼻腔吸引よりも一層の注意や配慮、対応</a:t>
            </a:r>
            <a:r>
              <a:rPr lang="ja-JP" altLang="en-US" dirty="0"/>
              <a:t>が</a:t>
            </a:r>
            <a:r>
              <a:rPr lang="ja-JP" altLang="ja-JP" dirty="0"/>
              <a:t>必要</a:t>
            </a:r>
            <a:r>
              <a:rPr lang="ja-JP" altLang="en-US" dirty="0"/>
              <a:t>です。</a:t>
            </a:r>
            <a:endParaRPr lang="ja-JP" altLang="ja-JP" b="1" dirty="0"/>
          </a:p>
          <a:p>
            <a:pPr>
              <a:lnSpc>
                <a:spcPct val="100000"/>
              </a:lnSpc>
            </a:pPr>
            <a:r>
              <a:rPr lang="ja-JP" altLang="en-US" dirty="0"/>
              <a:t>　</a:t>
            </a:r>
            <a:r>
              <a:rPr lang="ja-JP" altLang="ja-JP" dirty="0"/>
              <a:t>気管切開部からの吸引は口鼻腔吸引よりもしっかりとした清潔操作が必要で</a:t>
            </a:r>
            <a:r>
              <a:rPr lang="ja-JP" altLang="en-US" dirty="0"/>
              <a:t>す。</a:t>
            </a:r>
          </a:p>
          <a:p>
            <a:pPr>
              <a:lnSpc>
                <a:spcPct val="100000"/>
              </a:lnSpc>
            </a:pPr>
            <a:r>
              <a:rPr lang="ja-JP" altLang="en-US" dirty="0"/>
              <a:t>　</a:t>
            </a:r>
            <a:r>
              <a:rPr lang="ja-JP" altLang="ja-JP" dirty="0"/>
              <a:t>基本的な考え方として</a:t>
            </a:r>
            <a:r>
              <a:rPr lang="ja-JP" altLang="en-US" dirty="0"/>
              <a:t>痰</a:t>
            </a:r>
            <a:r>
              <a:rPr lang="ja-JP" altLang="ja-JP" dirty="0"/>
              <a:t>が出やすい状態にしてあげてその上で必要最小限の対応として吸引を行うべきことは、口鼻腔吸引と共通</a:t>
            </a:r>
            <a:r>
              <a:rPr lang="ja-JP" altLang="en-US" dirty="0"/>
              <a:t>しますが</a:t>
            </a:r>
            <a:r>
              <a:rPr lang="ja-JP" altLang="ja-JP" dirty="0"/>
              <a:t>、気管切開部からの吸引ではこの点がさらに重要で</a:t>
            </a:r>
            <a:r>
              <a:rPr lang="ja-JP" altLang="en-US" dirty="0"/>
              <a:t>す</a:t>
            </a:r>
            <a:r>
              <a:rPr lang="ja-JP" altLang="ja-JP" dirty="0"/>
              <a:t>。</a:t>
            </a:r>
            <a:r>
              <a:rPr lang="ja-JP" altLang="en-US" dirty="0"/>
              <a:t>気管</a:t>
            </a:r>
            <a:r>
              <a:rPr lang="ja-JP" altLang="ja-JP" dirty="0"/>
              <a:t>カニューレ内の吸引で済むように、また、気管内でも浅い範囲の吸引で済むような対応</a:t>
            </a:r>
            <a:r>
              <a:rPr lang="ja-JP" altLang="en-US" dirty="0"/>
              <a:t>や</a:t>
            </a:r>
            <a:r>
              <a:rPr lang="ja-JP" altLang="ja-JP" dirty="0"/>
              <a:t>、姿勢の調節が重要で</a:t>
            </a:r>
            <a:r>
              <a:rPr lang="ja-JP" altLang="en-US" dirty="0"/>
              <a:t>す。</a:t>
            </a:r>
            <a:endParaRPr lang="en-US" altLang="ja-JP" dirty="0"/>
          </a:p>
          <a:p>
            <a:pPr>
              <a:lnSpc>
                <a:spcPct val="100000"/>
              </a:lnSpc>
            </a:pPr>
            <a:r>
              <a:rPr lang="ja-JP" altLang="en-US" dirty="0">
                <a:cs typeface="Osaka"/>
              </a:rPr>
              <a:t>　</a:t>
            </a:r>
            <a:r>
              <a:rPr lang="ja-JP" altLang="ja-JP" dirty="0">
                <a:cs typeface="Osaka"/>
              </a:rPr>
              <a:t>あらかじめネブライザーなどで痰が出やすくしておくことも重要で</a:t>
            </a:r>
            <a:r>
              <a:rPr lang="ja-JP" altLang="en-US" dirty="0">
                <a:cs typeface="Osaka"/>
              </a:rPr>
              <a:t>す</a:t>
            </a:r>
            <a:r>
              <a:rPr lang="ja-JP" altLang="ja-JP" dirty="0">
                <a:cs typeface="Osaka"/>
              </a:rPr>
              <a:t>。初めに呼気介助を行い、痰が</a:t>
            </a:r>
            <a:r>
              <a:rPr lang="ja-JP" altLang="en-US" dirty="0">
                <a:cs typeface="Osaka"/>
              </a:rPr>
              <a:t>気管支や気管下部から気管</a:t>
            </a:r>
            <a:r>
              <a:rPr lang="ja-JP" altLang="ja-JP" dirty="0">
                <a:cs typeface="Osaka"/>
              </a:rPr>
              <a:t>カニューレ内まで上がってくるようにしてから吸引することが必要な場合もあ</a:t>
            </a:r>
            <a:r>
              <a:rPr lang="ja-JP" altLang="en-US" dirty="0">
                <a:cs typeface="Osaka"/>
              </a:rPr>
              <a:t>ります</a:t>
            </a:r>
            <a:r>
              <a:rPr lang="ja-JP" altLang="ja-JP" dirty="0">
                <a:cs typeface="Osaka"/>
              </a:rPr>
              <a:t>。このようなケースでは呼気介助の方法を</a:t>
            </a:r>
            <a:r>
              <a:rPr lang="ja-JP" altLang="en-US" dirty="0">
                <a:cs typeface="Osaka"/>
              </a:rPr>
              <a:t>看護師や介助</a:t>
            </a:r>
            <a:r>
              <a:rPr lang="ja-JP" altLang="ja-JP" dirty="0">
                <a:cs typeface="Osaka"/>
              </a:rPr>
              <a:t>スタッフが習得しておくことが望ま</a:t>
            </a:r>
            <a:r>
              <a:rPr lang="ja-JP" altLang="en-US" dirty="0">
                <a:cs typeface="Osaka"/>
              </a:rPr>
              <a:t>しく、</a:t>
            </a:r>
            <a:r>
              <a:rPr lang="ja-JP" altLang="ja-JP" dirty="0">
                <a:cs typeface="Osaka"/>
              </a:rPr>
              <a:t>呼気介助などで痰が上がりやすいようなかかわりを行いながら、看護師が</a:t>
            </a:r>
            <a:r>
              <a:rPr lang="ja-JP" altLang="en-US" dirty="0">
                <a:cs typeface="Osaka"/>
              </a:rPr>
              <a:t>気管</a:t>
            </a:r>
            <a:r>
              <a:rPr lang="ja-JP" altLang="ja-JP" dirty="0">
                <a:cs typeface="Osaka"/>
              </a:rPr>
              <a:t>カニューレより先までも含めて吸引を行うという連携も望ましい</a:t>
            </a:r>
            <a:r>
              <a:rPr lang="ja-JP" altLang="en-US" dirty="0">
                <a:cs typeface="Osaka"/>
              </a:rPr>
              <a:t>ものです</a:t>
            </a:r>
            <a:r>
              <a:rPr lang="ja-JP" altLang="ja-JP" dirty="0">
                <a:cs typeface="Osaka"/>
              </a:rPr>
              <a:t>。</a:t>
            </a:r>
            <a:endParaRPr lang="en-US" altLang="ja-JP" dirty="0">
              <a:cs typeface="Osaka"/>
            </a:endParaRPr>
          </a:p>
          <a:p>
            <a:pPr>
              <a:lnSpc>
                <a:spcPct val="100000"/>
              </a:lnSpc>
            </a:pPr>
            <a:r>
              <a:rPr lang="ja-JP" altLang="en-US" dirty="0">
                <a:cs typeface="Osaka"/>
              </a:rPr>
              <a:t>　</a:t>
            </a:r>
            <a:r>
              <a:rPr lang="ja-JP" altLang="ja-JP" dirty="0">
                <a:cs typeface="Osaka"/>
              </a:rPr>
              <a:t>喘鳴がなくても、</a:t>
            </a:r>
            <a:r>
              <a:rPr lang="en-US" altLang="ja-JP" dirty="0">
                <a:solidFill>
                  <a:srgbClr val="000000"/>
                </a:solidFill>
              </a:rPr>
              <a:t> SpO</a:t>
            </a:r>
            <a:r>
              <a:rPr lang="en-US" altLang="ja-JP" sz="800" dirty="0">
                <a:solidFill>
                  <a:srgbClr val="000000"/>
                </a:solidFill>
              </a:rPr>
              <a:t>2</a:t>
            </a:r>
            <a:r>
              <a:rPr lang="ja-JP" altLang="ja-JP" dirty="0">
                <a:cs typeface="Osaka"/>
              </a:rPr>
              <a:t>が低下している時にはその原因が痰がたまっているためであり吸引が必要なこともあ</a:t>
            </a:r>
            <a:r>
              <a:rPr lang="ja-JP" altLang="en-US" dirty="0">
                <a:cs typeface="Osaka"/>
              </a:rPr>
              <a:t>ります</a:t>
            </a:r>
            <a:r>
              <a:rPr lang="ja-JP" altLang="ja-JP" dirty="0">
                <a:cs typeface="Osaka"/>
              </a:rPr>
              <a:t>。</a:t>
            </a:r>
            <a:endParaRPr lang="en-US" altLang="ja-JP" dirty="0"/>
          </a:p>
          <a:p>
            <a:pPr>
              <a:lnSpc>
                <a:spcPct val="100000"/>
              </a:lnSpc>
            </a:pPr>
            <a:r>
              <a:rPr lang="ja-JP" altLang="en-US" dirty="0"/>
              <a:t>　気管に</a:t>
            </a:r>
            <a:r>
              <a:rPr lang="ja-JP" altLang="ja-JP" dirty="0"/>
              <a:t>たまっている分泌物は必ずしも肺の方から上がってくる</a:t>
            </a:r>
            <a:r>
              <a:rPr lang="ja-JP" altLang="en-US" dirty="0"/>
              <a:t>痰</a:t>
            </a:r>
            <a:r>
              <a:rPr lang="ja-JP" altLang="ja-JP" dirty="0"/>
              <a:t>だけではなく、のどから気管に下りていった（誤嚥された）唾液であることが多く、鼻汁のこともあ</a:t>
            </a:r>
            <a:r>
              <a:rPr lang="ja-JP" altLang="en-US" dirty="0"/>
              <a:t>ります</a:t>
            </a:r>
            <a:r>
              <a:rPr lang="ja-JP" altLang="ja-JP" dirty="0"/>
              <a:t>。したがって、気管切開部からの吸引を最小限にできるようにするためには、唾液の誤嚥への対策、鼻の分泌物への</a:t>
            </a:r>
            <a:r>
              <a:rPr lang="ja-JP" altLang="en-US" dirty="0"/>
              <a:t>対策</a:t>
            </a:r>
            <a:r>
              <a:rPr lang="ja-JP" altLang="ja-JP" dirty="0"/>
              <a:t>を合わせて行うことが重要で</a:t>
            </a:r>
            <a:r>
              <a:rPr lang="ja-JP" altLang="en-US" dirty="0"/>
              <a:t>す</a:t>
            </a:r>
            <a:r>
              <a:rPr lang="ja-JP" altLang="ja-JP" dirty="0"/>
              <a:t>。</a:t>
            </a:r>
            <a:endParaRPr lang="en-US" altLang="ja-JP" b="1" dirty="0"/>
          </a:p>
          <a:p>
            <a:pPr>
              <a:lnSpc>
                <a:spcPct val="100000"/>
              </a:lnSpc>
            </a:pPr>
            <a:r>
              <a:rPr lang="ja-JP" altLang="en-US" dirty="0">
                <a:solidFill>
                  <a:srgbClr val="FF0000"/>
                </a:solidFill>
              </a:rPr>
              <a:t>　</a:t>
            </a:r>
            <a:endParaRPr lang="ja-JP" altLang="ja-JP" dirty="0">
              <a:cs typeface="Osaka"/>
            </a:endParaRPr>
          </a:p>
        </p:txBody>
      </p:sp>
      <p:sp>
        <p:nvSpPr>
          <p:cNvPr id="4" name="スライド番号プレースホルダー 3"/>
          <p:cNvSpPr>
            <a:spLocks noGrp="1"/>
          </p:cNvSpPr>
          <p:nvPr>
            <p:ph type="sldNum" sz="quarter" idx="5"/>
          </p:nvPr>
        </p:nvSpPr>
        <p:spPr>
          <a:xfrm>
            <a:off x="631659" y="9699586"/>
            <a:ext cx="3082740" cy="514164"/>
          </a:xfrm>
        </p:spPr>
        <p:txBody>
          <a:bodyPr/>
          <a:lstStyle/>
          <a:p>
            <a:fld id="{5D608146-07C3-9248-A95C-5399F8B04C88}" type="slidenum">
              <a:rPr kumimoji="1" lang="ja-JP" altLang="en-US" smtClean="0"/>
              <a:t>223</a:t>
            </a:fld>
            <a:endParaRPr kumimoji="1" lang="ja-JP" altLang="en-US" dirty="0"/>
          </a:p>
        </p:txBody>
      </p:sp>
    </p:spTree>
    <p:extLst>
      <p:ext uri="{BB962C8B-B14F-4D97-AF65-F5344CB8AC3E}">
        <p14:creationId xmlns:p14="http://schemas.microsoft.com/office/powerpoint/2010/main" val="398793820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712400" y="4938020"/>
            <a:ext cx="5699188" cy="5135362"/>
          </a:xfrm>
        </p:spPr>
        <p:txBody>
          <a:bodyPr/>
          <a:lstStyle/>
          <a:p>
            <a:r>
              <a:rPr lang="ja-JP" altLang="en-US" dirty="0"/>
              <a:t>　吸引が</a:t>
            </a:r>
            <a:r>
              <a:rPr lang="ja-JP" altLang="en-US" dirty="0">
                <a:latin typeface="メイリオ" panose="020B0604030504040204" pitchFamily="50" charset="-128"/>
                <a:ea typeface="メイリオ" panose="020B0604030504040204" pitchFamily="50" charset="-128"/>
              </a:rPr>
              <a:t>気管</a:t>
            </a:r>
            <a:r>
              <a:rPr lang="ja-JP" altLang="en-US" dirty="0"/>
              <a:t>カニューレ内か、気管カニューレよりかなり奥まで入れるかにより、質的な違いがあり、手技は異なります。</a:t>
            </a:r>
            <a:r>
              <a:rPr lang="ja-JP" altLang="en-US" dirty="0">
                <a:latin typeface="メイリオ" panose="020B0604030504040204" pitchFamily="50" charset="-128"/>
                <a:ea typeface="メイリオ" panose="020B0604030504040204" pitchFamily="50" charset="-128"/>
              </a:rPr>
              <a:t>気管</a:t>
            </a:r>
            <a:r>
              <a:rPr lang="ja-JP" altLang="en-US" dirty="0"/>
              <a:t>カニューレ内の吸引は気管粘膜を損傷するリスクがありませんので、看護師が行う場合も、基本的には</a:t>
            </a:r>
            <a:r>
              <a:rPr lang="ja-JP" altLang="en-US" dirty="0">
                <a:latin typeface="メイリオ" panose="020B0604030504040204" pitchFamily="50" charset="-128"/>
                <a:ea typeface="メイリオ" panose="020B0604030504040204" pitchFamily="50" charset="-128"/>
              </a:rPr>
              <a:t>気管</a:t>
            </a:r>
            <a:r>
              <a:rPr lang="ja-JP" altLang="en-US" dirty="0"/>
              <a:t>カニューレ内の吸引で済ませることが望ましいと言えます。</a:t>
            </a:r>
            <a:endParaRPr lang="en-US" altLang="ja-JP" dirty="0"/>
          </a:p>
          <a:p>
            <a:r>
              <a:rPr lang="ja-JP" altLang="en-US" dirty="0">
                <a:latin typeface="メイリオ" panose="020B0604030504040204" pitchFamily="50" charset="-128"/>
                <a:ea typeface="メイリオ" panose="020B0604030504040204" pitchFamily="50" charset="-128"/>
              </a:rPr>
              <a:t>　気管</a:t>
            </a:r>
            <a:r>
              <a:rPr lang="ja-JP" altLang="en-US" dirty="0"/>
              <a:t>カニューレ</a:t>
            </a:r>
            <a:r>
              <a:rPr lang="ja-JP" altLang="ja-JP" dirty="0"/>
              <a:t>内の吸引では、初めから吸引圧をかけて</a:t>
            </a:r>
            <a:r>
              <a:rPr lang="ja-JP" altLang="en-US" dirty="0"/>
              <a:t>、</a:t>
            </a:r>
            <a:r>
              <a:rPr lang="ja-JP" altLang="en-US" dirty="0">
                <a:latin typeface="メイリオ" panose="020B0604030504040204" pitchFamily="50" charset="-128"/>
                <a:ea typeface="メイリオ" panose="020B0604030504040204" pitchFamily="50" charset="-128"/>
              </a:rPr>
              <a:t>気管</a:t>
            </a:r>
            <a:r>
              <a:rPr lang="ja-JP" altLang="en-US" dirty="0"/>
              <a:t>カニューレ内に上がってきている痰を手前から</a:t>
            </a:r>
            <a:r>
              <a:rPr lang="ja-JP" altLang="ja-JP" dirty="0"/>
              <a:t>吸引</a:t>
            </a:r>
            <a:r>
              <a:rPr lang="ja-JP" altLang="en-US" dirty="0"/>
              <a:t>していくのが合理的です</a:t>
            </a:r>
            <a:r>
              <a:rPr lang="ja-JP" altLang="ja-JP" dirty="0"/>
              <a:t>。吸引圧は</a:t>
            </a:r>
            <a:r>
              <a:rPr lang="en-US" altLang="ja-JP" dirty="0"/>
              <a:t>20kPa</a:t>
            </a:r>
            <a:r>
              <a:rPr lang="ja-JP" altLang="ja-JP" dirty="0"/>
              <a:t>（</a:t>
            </a:r>
            <a:r>
              <a:rPr lang="en-US" altLang="ja-JP" dirty="0"/>
              <a:t>150mmHg)</a:t>
            </a:r>
            <a:r>
              <a:rPr lang="ja-JP" altLang="en-US" dirty="0"/>
              <a:t>が</a:t>
            </a:r>
            <a:r>
              <a:rPr lang="ja-JP" altLang="ja-JP" dirty="0"/>
              <a:t>原則</a:t>
            </a:r>
            <a:r>
              <a:rPr lang="ja-JP" altLang="en-US" dirty="0"/>
              <a:t>ですが</a:t>
            </a:r>
            <a:r>
              <a:rPr lang="ja-JP" altLang="ja-JP" dirty="0"/>
              <a:t>、痰が粘稠な時などは</a:t>
            </a:r>
            <a:r>
              <a:rPr lang="ja-JP" altLang="en-US" dirty="0"/>
              <a:t>、圧を上げて、</a:t>
            </a:r>
            <a:r>
              <a:rPr lang="ja-JP" altLang="en-US" dirty="0">
                <a:latin typeface="メイリオ" panose="020B0604030504040204" pitchFamily="50" charset="-128"/>
                <a:ea typeface="メイリオ" panose="020B0604030504040204" pitchFamily="50" charset="-128"/>
              </a:rPr>
              <a:t>気管</a:t>
            </a:r>
            <a:r>
              <a:rPr lang="ja-JP" altLang="en-US" dirty="0"/>
              <a:t>カニューレの内壁に付着している痰をしっかりと吸引するようにことが必要なため、より高い圧での吸引を医師から指示されていることもあります。この場合も</a:t>
            </a:r>
            <a:r>
              <a:rPr lang="en-US" altLang="ja-JP" dirty="0"/>
              <a:t>40</a:t>
            </a:r>
            <a:r>
              <a:rPr lang="ja-JP" altLang="ja-JP" dirty="0"/>
              <a:t>ｋ</a:t>
            </a:r>
            <a:r>
              <a:rPr lang="en-US" altLang="ja-JP" dirty="0"/>
              <a:t>Pa</a:t>
            </a:r>
            <a:r>
              <a:rPr lang="ja-JP" altLang="ja-JP" dirty="0"/>
              <a:t>まで</a:t>
            </a:r>
            <a:r>
              <a:rPr lang="ja-JP" altLang="en-US" dirty="0"/>
              <a:t>に留めます。</a:t>
            </a:r>
            <a:endParaRPr lang="en-US" altLang="ja-JP" dirty="0"/>
          </a:p>
          <a:p>
            <a:r>
              <a:rPr lang="ja-JP" altLang="en-US" dirty="0"/>
              <a:t>　粘稠な痰が、</a:t>
            </a:r>
            <a:r>
              <a:rPr lang="ja-JP" altLang="en-US" dirty="0">
                <a:latin typeface="メイリオ" panose="020B0604030504040204" pitchFamily="50" charset="-128"/>
                <a:ea typeface="メイリオ" panose="020B0604030504040204" pitchFamily="50" charset="-128"/>
              </a:rPr>
              <a:t>気管</a:t>
            </a:r>
            <a:r>
              <a:rPr lang="ja-JP" altLang="en-US" dirty="0"/>
              <a:t>カニューレの内壁に付着したままでいて、その量が多いと</a:t>
            </a:r>
            <a:r>
              <a:rPr lang="ja-JP" altLang="en-US" dirty="0">
                <a:latin typeface="メイリオ" panose="020B0604030504040204" pitchFamily="50" charset="-128"/>
                <a:ea typeface="メイリオ" panose="020B0604030504040204" pitchFamily="50" charset="-128"/>
              </a:rPr>
              <a:t>気管</a:t>
            </a:r>
            <a:r>
              <a:rPr lang="ja-JP" altLang="en-US" dirty="0"/>
              <a:t>カニューレが詰まり急に呼吸が悪化することがありますので、このような可能性を防ぐためには、高めの圧でしっかりと、また、定時に、吸引しておくことが大事です。</a:t>
            </a:r>
            <a:endParaRPr lang="en-US" altLang="ja-JP" dirty="0"/>
          </a:p>
          <a:p>
            <a:r>
              <a:rPr lang="ja-JP" altLang="en-US" dirty="0"/>
              <a:t>　鼻や口からの吸引の場合は、吸引チューブを挿入される本人への刺激もありますので基本的には、ゼロゼロやゼコゼコなどの喘鳴がある時に行いますが、気管カニューレ内の吸引は本人への刺激はありませんので、</a:t>
            </a:r>
            <a:r>
              <a:rPr lang="ja-JP" altLang="en-US" dirty="0">
                <a:latin typeface="メイリオ" panose="020B0604030504040204" pitchFamily="50" charset="-128"/>
                <a:ea typeface="メイリオ" panose="020B0604030504040204" pitchFamily="50" charset="-128"/>
              </a:rPr>
              <a:t>気管</a:t>
            </a:r>
            <a:r>
              <a:rPr lang="ja-JP" altLang="en-US" dirty="0"/>
              <a:t>カニューレへの痰の多量のたまりや痰づまりを防ぐために定時の吸引をしておくと安心です。</a:t>
            </a:r>
            <a:r>
              <a:rPr lang="ja-JP" altLang="en-US" u="none" dirty="0"/>
              <a:t>ゼロゼロやゼコゼコや</a:t>
            </a:r>
            <a:r>
              <a:rPr lang="en-US" altLang="ja-JP" u="none" dirty="0"/>
              <a:t>SpO</a:t>
            </a:r>
            <a:r>
              <a:rPr lang="en-US" altLang="ja-JP" sz="800" dirty="0"/>
              <a:t>2</a:t>
            </a:r>
            <a:r>
              <a:rPr lang="ja-JP" altLang="en-US" u="none" dirty="0"/>
              <a:t>低下がなくても、車での移動の前に</a:t>
            </a:r>
            <a:r>
              <a:rPr lang="ja-JP" altLang="en-US" dirty="0">
                <a:latin typeface="メイリオ" panose="020B0604030504040204" pitchFamily="50" charset="-128"/>
                <a:ea typeface="メイリオ" panose="020B0604030504040204" pitchFamily="50" charset="-128"/>
              </a:rPr>
              <a:t>気管</a:t>
            </a:r>
            <a:r>
              <a:rPr lang="ja-JP" altLang="en-US" dirty="0"/>
              <a:t>カニューレ</a:t>
            </a:r>
            <a:r>
              <a:rPr lang="ja-JP" altLang="en-US" u="none" dirty="0"/>
              <a:t>内をしっかり吸引しておくことにより、移動中に</a:t>
            </a:r>
            <a:r>
              <a:rPr lang="ja-JP" altLang="en-US" dirty="0">
                <a:latin typeface="メイリオ" panose="020B0604030504040204" pitchFamily="50" charset="-128"/>
                <a:ea typeface="メイリオ" panose="020B0604030504040204" pitchFamily="50" charset="-128"/>
              </a:rPr>
              <a:t>気管</a:t>
            </a:r>
            <a:r>
              <a:rPr lang="ja-JP" altLang="en-US" dirty="0"/>
              <a:t>カニューレ</a:t>
            </a:r>
            <a:r>
              <a:rPr lang="ja-JP" altLang="en-US" u="none" dirty="0"/>
              <a:t>に痰がたまり呼吸が苦しくなる確率を減らすこともできます。</a:t>
            </a:r>
            <a:endParaRPr lang="en-US" altLang="ja-JP" u="none"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224</a:t>
            </a:fld>
            <a:endParaRPr kumimoji="1" lang="ja-JP" altLang="en-US"/>
          </a:p>
        </p:txBody>
      </p:sp>
    </p:spTree>
    <p:extLst>
      <p:ext uri="{BB962C8B-B14F-4D97-AF65-F5344CB8AC3E}">
        <p14:creationId xmlns:p14="http://schemas.microsoft.com/office/powerpoint/2010/main" val="269772642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教職員や介護職員が吸引できる部位は、気管カニューレ内と限定されています。</a:t>
            </a:r>
            <a:endParaRPr lang="en-US" altLang="ja-JP" dirty="0"/>
          </a:p>
          <a:p>
            <a:r>
              <a:rPr lang="ja-JP" altLang="en-US" dirty="0"/>
              <a:t>　看護師が行う場合も吸引は気管カニューレ内だけにすることが気管粘膜の損傷を防ぐためには安全です。</a:t>
            </a:r>
            <a:endParaRPr lang="en-US" altLang="ja-JP" dirty="0"/>
          </a:p>
          <a:p>
            <a:r>
              <a:rPr lang="ja-JP" altLang="en-US" dirty="0"/>
              <a:t>　気管カニューレの先端を越えて奥まで吸引チューブを挿入しないように、注意と手順が必要です。</a:t>
            </a:r>
            <a:endParaRPr lang="en-US" altLang="ja-JP" dirty="0"/>
          </a:p>
          <a:p>
            <a:r>
              <a:rPr lang="ja-JP" altLang="en-US" dirty="0"/>
              <a:t>　このためには、まず、本人が使用しているのと同じ種類とサイズの気管カニューレ（本人に使った古い気管カニューレ）に実際に吸引チューブを入れて、気管カニューレ入口から先端までの吸引チューブの入る長さを実測しておくことが必要です。そして、</a:t>
            </a:r>
            <a:endParaRPr lang="en-US" altLang="ja-JP" dirty="0"/>
          </a:p>
          <a:p>
            <a:r>
              <a:rPr lang="ja-JP" altLang="ja-JP" dirty="0"/>
              <a:t>　①この長さに</a:t>
            </a:r>
            <a:r>
              <a:rPr lang="ja-JP" altLang="en-US" dirty="0"/>
              <a:t>油性</a:t>
            </a:r>
            <a:r>
              <a:rPr lang="ja-JP" altLang="ja-JP" dirty="0"/>
              <a:t>マジックなどで印を付けておく</a:t>
            </a:r>
            <a:endParaRPr lang="en-US" altLang="ja-JP" dirty="0"/>
          </a:p>
          <a:p>
            <a:r>
              <a:rPr lang="ja-JP" altLang="ja-JP" dirty="0"/>
              <a:t>　②目盛り付の</a:t>
            </a:r>
            <a:r>
              <a:rPr lang="ja-JP" altLang="en-US" dirty="0"/>
              <a:t>吸引</a:t>
            </a:r>
            <a:r>
              <a:rPr lang="ja-JP" altLang="ja-JP" dirty="0"/>
              <a:t>チューブを使用しこの長さを確認できるようにする</a:t>
            </a:r>
            <a:endParaRPr lang="en-US" altLang="ja-JP" dirty="0"/>
          </a:p>
          <a:p>
            <a:r>
              <a:rPr lang="ja-JP" altLang="ja-JP" dirty="0"/>
              <a:t>　③この長さに切ったカラーテープを吸引器に貼っておきそれと合わせることで規定の長さを守る</a:t>
            </a:r>
            <a:endParaRPr lang="en-US" altLang="ja-JP" dirty="0"/>
          </a:p>
          <a:p>
            <a:r>
              <a:rPr lang="ja-JP" altLang="en-US" dirty="0"/>
              <a:t>など</a:t>
            </a:r>
            <a:r>
              <a:rPr lang="ja-JP" altLang="ja-JP" dirty="0"/>
              <a:t>により、適正な長さ（深さ）で吸引できるように</a:t>
            </a:r>
            <a:r>
              <a:rPr lang="ja-JP" altLang="en-US" dirty="0"/>
              <a:t>します。</a:t>
            </a:r>
            <a:endParaRPr lang="ja-JP" altLang="ja-JP" dirty="0"/>
          </a:p>
          <a:p>
            <a:r>
              <a:rPr lang="ja-JP" altLang="en-US" dirty="0"/>
              <a:t>　</a:t>
            </a:r>
            <a:r>
              <a:rPr lang="ja-JP" altLang="en-US" strike="noStrike" baseline="0" dirty="0"/>
              <a:t>なお気管カニューレでサイドチューブがついている場合、サイドチューブからの吸引も安全に行える部位と考えられます。　</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225</a:t>
            </a:fld>
            <a:endParaRPr kumimoji="1" lang="ja-JP" altLang="en-US"/>
          </a:p>
        </p:txBody>
      </p:sp>
    </p:spTree>
    <p:extLst>
      <p:ext uri="{BB962C8B-B14F-4D97-AF65-F5344CB8AC3E}">
        <p14:creationId xmlns:p14="http://schemas.microsoft.com/office/powerpoint/2010/main" val="1356802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kern="1200" dirty="0">
                <a:solidFill>
                  <a:schemeClr val="tx1"/>
                </a:solidFill>
                <a:effectLst/>
              </a:rPr>
              <a:t>　</a:t>
            </a:r>
            <a:r>
              <a:rPr kumimoji="1" lang="ja-JP" altLang="ja-JP" kern="1200" dirty="0">
                <a:solidFill>
                  <a:schemeClr val="tx1"/>
                </a:solidFill>
                <a:effectLst/>
              </a:rPr>
              <a:t>ここに書かれているような状態の時は、熱を測りましょう。</a:t>
            </a:r>
          </a:p>
          <a:p>
            <a:r>
              <a:rPr kumimoji="1" lang="ja-JP" altLang="ja-JP" kern="1200" dirty="0">
                <a:solidFill>
                  <a:schemeClr val="tx1"/>
                </a:solidFill>
                <a:effectLst/>
              </a:rPr>
              <a:t>ガタガタ震えている時、本人が熱っぽいと訴える時、顔が赤い時、身体が熱い時、息が速い時、頭が痛い時、身体の節々が痛い時などです。</a:t>
            </a:r>
            <a:endParaRPr kumimoji="1" lang="en-US" altLang="ja-JP" kern="1200" dirty="0">
              <a:solidFill>
                <a:schemeClr val="tx1"/>
              </a:solidFill>
              <a:effectLst/>
            </a:endParaRPr>
          </a:p>
          <a:p>
            <a:endParaRPr kumimoji="1" lang="ja-JP" altLang="ja-JP" kern="1200" dirty="0">
              <a:solidFill>
                <a:schemeClr val="tx1"/>
              </a:solidFill>
              <a:effectLst/>
            </a:endParaRPr>
          </a:p>
          <a:p>
            <a:r>
              <a:rPr kumimoji="1" lang="ja-JP" altLang="en-US" kern="1200" dirty="0">
                <a:solidFill>
                  <a:schemeClr val="tx1"/>
                </a:solidFill>
                <a:effectLst/>
              </a:rPr>
              <a:t>　</a:t>
            </a:r>
            <a:r>
              <a:rPr kumimoji="1" lang="ja-JP" altLang="ja-JP" kern="1200" dirty="0">
                <a:solidFill>
                  <a:schemeClr val="tx1"/>
                </a:solidFill>
                <a:effectLst/>
              </a:rPr>
              <a:t>なお、熱が高いからといって、ウ</a:t>
            </a:r>
            <a:r>
              <a:rPr kumimoji="1" lang="ja-JP" altLang="en-US" kern="1200" dirty="0">
                <a:solidFill>
                  <a:schemeClr val="tx1"/>
                </a:solidFill>
                <a:effectLst/>
              </a:rPr>
              <a:t>イ</a:t>
            </a:r>
            <a:r>
              <a:rPr kumimoji="1" lang="ja-JP" altLang="ja-JP" kern="1200" dirty="0">
                <a:solidFill>
                  <a:schemeClr val="tx1"/>
                </a:solidFill>
                <a:effectLst/>
              </a:rPr>
              <a:t>ルスや細菌などによる感染症による発熱を起こしているとは限りません。たとえば、熱中症のように、感染症でなくても体温調節が出来なくて体温が上昇する、高体温という状態もあります。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100</a:t>
            </a:fld>
            <a:endParaRPr kumimoji="1" lang="ja-JP" altLang="en-US"/>
          </a:p>
        </p:txBody>
      </p:sp>
    </p:spTree>
    <p:extLst>
      <p:ext uri="{BB962C8B-B14F-4D97-AF65-F5344CB8AC3E}">
        <p14:creationId xmlns:p14="http://schemas.microsoft.com/office/powerpoint/2010/main" val="298153307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気管カニューレを挿入している子どもは、気管切開孔周囲に、肉芽といって、赤茶色の軟らかい組織が盛り上がってくることがありますが、場合によっては気管カニューレ先端が気管粘膜を刺激して、気管粘膜にも肉芽を形成することもあります。</a:t>
            </a:r>
            <a:endParaRPr lang="en-US" altLang="ja-JP" dirty="0"/>
          </a:p>
          <a:p>
            <a:r>
              <a:rPr lang="ja-JP" altLang="en-US" dirty="0"/>
              <a:t>　吸引チューブの刺激によって、気管粘膜の損傷や出血がおこることがあり、出血はしなくても気管粘膜の浮腫がくることもあります。また、これらが繰り返すことにより肉芽を生ずることがあります。肉芽ができている部分に吸引チューブが当たると、出血したり、肉芽をさらに悪化させます。</a:t>
            </a:r>
            <a:endParaRPr lang="en-US" altLang="ja-JP" dirty="0"/>
          </a:p>
          <a:p>
            <a:r>
              <a:rPr lang="ja-JP" altLang="en-US" dirty="0"/>
              <a:t>　したがって、吸引チューブの先端は気管カニューレ内をこえたり、直接気管粘膜にふれることがないようにするのが基本です。</a:t>
            </a:r>
            <a:endParaRPr lang="ja-JP"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226</a:t>
            </a:fld>
            <a:endParaRPr kumimoji="1" lang="ja-JP" altLang="en-US"/>
          </a:p>
        </p:txBody>
      </p:sp>
    </p:spTree>
    <p:extLst>
      <p:ext uri="{BB962C8B-B14F-4D97-AF65-F5344CB8AC3E}">
        <p14:creationId xmlns:p14="http://schemas.microsoft.com/office/powerpoint/2010/main" val="160733774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今まで説明してきたことも含め、気管切開部からの吸引の実際的な注意を、このスライドにまとめました。</a:t>
            </a:r>
            <a:endParaRPr kumimoji="1" lang="en-US" altLang="ja-JP" dirty="0"/>
          </a:p>
          <a:p>
            <a:r>
              <a:rPr lang="ja-JP" altLang="en-US" dirty="0"/>
              <a:t>　気管カニューレへの痰の多量のたまりや痰づまりを防ぐために、ゼロゼロやゼコゼコや、</a:t>
            </a:r>
            <a:r>
              <a:rPr lang="en-US" altLang="ja-JP" dirty="0"/>
              <a:t>SpO</a:t>
            </a:r>
            <a:r>
              <a:rPr lang="en-US" altLang="ja-JP" baseline="-25000" dirty="0"/>
              <a:t>2</a:t>
            </a:r>
            <a:r>
              <a:rPr lang="ja-JP" altLang="en-US" dirty="0"/>
              <a:t>低下がなくても、定時で吸引することが大事です。車などでの移動の前に気管カニューレ内をしっかり吸引しておくことにより、移動中に気管カニューレに痰がたまり呼吸が苦しくなる確率を減らすことができます。</a:t>
            </a:r>
            <a:endParaRPr kumimoji="1" lang="en-US" altLang="ja-JP" dirty="0"/>
          </a:p>
        </p:txBody>
      </p:sp>
      <p:sp>
        <p:nvSpPr>
          <p:cNvPr id="4" name="スライド番号プレースホルダー 3"/>
          <p:cNvSpPr>
            <a:spLocks noGrp="1"/>
          </p:cNvSpPr>
          <p:nvPr>
            <p:ph type="sldNum" sz="quarter" idx="5"/>
          </p:nvPr>
        </p:nvSpPr>
        <p:spPr/>
        <p:txBody>
          <a:bodyPr/>
          <a:lstStyle/>
          <a:p>
            <a:pPr defTabSz="945719">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45719">
                <a:defRPr/>
              </a:pPr>
              <a:t>227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78400784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kumimoji="1" lang="ja-JP" altLang="en-US" kern="1200" dirty="0">
                <a:solidFill>
                  <a:schemeClr val="tx1"/>
                </a:solidFill>
              </a:rPr>
              <a:t>気管カニューレ内吸引は、１回の吸引は </a:t>
            </a:r>
            <a:r>
              <a:rPr kumimoji="1" lang="en-US" altLang="ja-JP" kern="1200" dirty="0">
                <a:solidFill>
                  <a:schemeClr val="tx1"/>
                </a:solidFill>
              </a:rPr>
              <a:t>10</a:t>
            </a:r>
            <a:r>
              <a:rPr kumimoji="1" lang="ja-JP" altLang="en-US" kern="1200" dirty="0">
                <a:solidFill>
                  <a:schemeClr val="tx1"/>
                </a:solidFill>
              </a:rPr>
              <a:t>秒以内に、出来るだけ短時間で、 しかし確実に効率よく</a:t>
            </a:r>
            <a:r>
              <a:rPr lang="ja-JP" altLang="en-US" dirty="0"/>
              <a:t>痰</a:t>
            </a:r>
            <a:r>
              <a:rPr kumimoji="1" lang="ja-JP" altLang="en-US" kern="1200" dirty="0">
                <a:solidFill>
                  <a:schemeClr val="tx1"/>
                </a:solidFill>
              </a:rPr>
              <a:t>を吸引する事を心がけましょう</a:t>
            </a:r>
            <a:r>
              <a:rPr lang="ja-JP" altLang="en-US" dirty="0"/>
              <a:t>。</a:t>
            </a:r>
            <a:endParaRPr lang="ja-JP"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228</a:t>
            </a:fld>
            <a:endParaRPr kumimoji="1" lang="ja-JP" altLang="en-US"/>
          </a:p>
        </p:txBody>
      </p:sp>
    </p:spTree>
    <p:extLst>
      <p:ext uri="{BB962C8B-B14F-4D97-AF65-F5344CB8AC3E}">
        <p14:creationId xmlns:p14="http://schemas.microsoft.com/office/powerpoint/2010/main" val="429019671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　ここで、吸引時に必要な感染予防知識をまとめてみます。</a:t>
            </a:r>
            <a:endParaRPr lang="en-US" altLang="ja-JP" dirty="0"/>
          </a:p>
          <a:p>
            <a:pPr eaLnBrk="1" hangingPunct="1"/>
            <a:r>
              <a:rPr lang="ja-JP" altLang="en-US" dirty="0"/>
              <a:t>　空気の通り道である気道は、喉頭にある声帯（せいたい）を境にして、それより上の鼻腔・口腔・咽頭・喉頭を上気道</a:t>
            </a:r>
            <a:r>
              <a:rPr lang="ja-JP" altLang="en-US" b="1" dirty="0"/>
              <a:t>、</a:t>
            </a:r>
            <a:r>
              <a:rPr lang="ja-JP" altLang="en-US" dirty="0"/>
              <a:t>それより下を下気道と呼んでいます。上気道には常在菌や弱毒菌が住み着いていますが、下気道は原則として無菌状態であることが基本です。</a:t>
            </a:r>
            <a:endParaRPr lang="ja-JP"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229</a:t>
            </a:fld>
            <a:endParaRPr kumimoji="1" lang="ja-JP" altLang="en-US"/>
          </a:p>
        </p:txBody>
      </p:sp>
    </p:spTree>
    <p:extLst>
      <p:ext uri="{BB962C8B-B14F-4D97-AF65-F5344CB8AC3E}">
        <p14:creationId xmlns:p14="http://schemas.microsoft.com/office/powerpoint/2010/main" val="35720507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　たとえば、滅菌された吸引チューブの先端約</a:t>
            </a:r>
            <a:r>
              <a:rPr lang="en-US" altLang="ja-JP" dirty="0"/>
              <a:t>10cm</a:t>
            </a:r>
            <a:r>
              <a:rPr lang="ja-JP" altLang="en-US" dirty="0"/>
              <a:t>の部位は清潔ですから、気管カニューレに挿入前に、他の器物に触れさせて不潔にしないように十分注意してください。</a:t>
            </a:r>
            <a:endParaRPr lang="ja-JP"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230</a:t>
            </a:fld>
            <a:endParaRPr kumimoji="1" lang="ja-JP" altLang="en-US"/>
          </a:p>
        </p:txBody>
      </p:sp>
    </p:spTree>
    <p:extLst>
      <p:ext uri="{BB962C8B-B14F-4D97-AF65-F5344CB8AC3E}">
        <p14:creationId xmlns:p14="http://schemas.microsoft.com/office/powerpoint/2010/main" val="313365426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　最近は、病院などの医療関連施設と同様に、在宅においても医療関連感染を防ぐ目的で、標準予防策が遵守されてきています。これは、すべての患者の血液、体液、分泌物（痰など）は、感染の可能性のある物質として取り扱うことを前提とし、手洗い、手袋、マスクやガウンなどの防護用具を適宜使用して、感染の拡大を防ごうとする考え方です。</a:t>
            </a:r>
            <a:endParaRPr lang="en-US" altLang="ja-JP" dirty="0"/>
          </a:p>
          <a:p>
            <a:pPr eaLnBrk="1" hangingPunct="1"/>
            <a:r>
              <a:rPr lang="ja-JP" altLang="en-US" dirty="0"/>
              <a:t>　学校や施設においても、基本的にこれと共通した予防策が必要です。（ゴーグル、ガウンなどが必要な生徒の登校はないと考えられますが。）</a:t>
            </a:r>
            <a:endParaRPr lang="ja-JP"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231</a:t>
            </a:fld>
            <a:endParaRPr kumimoji="1" lang="ja-JP" altLang="en-US"/>
          </a:p>
        </p:txBody>
      </p:sp>
    </p:spTree>
    <p:extLst>
      <p:ext uri="{BB962C8B-B14F-4D97-AF65-F5344CB8AC3E}">
        <p14:creationId xmlns:p14="http://schemas.microsoft.com/office/powerpoint/2010/main" val="421540974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標準予防策の基本は手洗いですから、吸引前後には正しい方法で手洗いをしましょう。石けんはポンプ式液体石けんがより清潔であり、タオルの共有もしないようにしてください。手にねばねばした物質などが付着していない場合は、最近では、速乾性擦式手指消毒剤（そっかんせいさっしきしゅししょうどくざい）による手洗いが推奨されています。</a:t>
            </a:r>
            <a:endParaRPr lang="ja-JP"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232</a:t>
            </a:fld>
            <a:endParaRPr kumimoji="1" lang="ja-JP" altLang="en-US"/>
          </a:p>
        </p:txBody>
      </p:sp>
    </p:spTree>
    <p:extLst>
      <p:ext uri="{BB962C8B-B14F-4D97-AF65-F5344CB8AC3E}">
        <p14:creationId xmlns:p14="http://schemas.microsoft.com/office/powerpoint/2010/main" val="103276790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　先ほどの説明のように、吸引は、口や鼻、気管の中に吸引チューブを入れる行為です。清潔な手や器具、環境の中で行うことが何よりも重要です。</a:t>
            </a:r>
          </a:p>
          <a:p>
            <a:pPr eaLnBrk="1" hangingPunct="1"/>
            <a:r>
              <a:rPr lang="ja-JP" altLang="en-US" dirty="0"/>
              <a:t>　吸引をする周囲に汚いものがあると、吸引に使う物品に接触して汚くなってしまうおそれがあります。これらをどかし、周囲を整頓しておきましょう。</a:t>
            </a:r>
          </a:p>
          <a:p>
            <a:pPr eaLnBrk="1" hangingPunct="1"/>
            <a:r>
              <a:rPr lang="ja-JP" altLang="en-US" dirty="0"/>
              <a:t>　吸引の前にはもう一度、石けんを用い、十分に手を洗いましょう。</a:t>
            </a:r>
          </a:p>
          <a:p>
            <a:pPr eaLnBrk="1" hangingPunct="1"/>
            <a:r>
              <a:rPr lang="ja-JP" altLang="en-US" dirty="0"/>
              <a:t>　児童・生徒の状態や意向を確認し、必ず声をかけて行います。</a:t>
            </a:r>
          </a:p>
          <a:p>
            <a:pPr eaLnBrk="1" hangingPunct="1"/>
            <a:r>
              <a:rPr lang="ja-JP" altLang="en-US" dirty="0"/>
              <a:t>　吸引は本人の苦痛を伴うこともありますので、できるだけ、児童・生徒の同意を得て行わなくてはなりません。</a:t>
            </a:r>
          </a:p>
          <a:p>
            <a:pPr eaLnBrk="1" hangingPunct="1"/>
            <a:r>
              <a:rPr lang="ja-JP" altLang="en-US" dirty="0"/>
              <a:t>　体位（姿勢）は、本人がリラックスできて吸引チューブが入りやすく効果的に吸引できるよう、必要に応じて整えます</a:t>
            </a:r>
          </a:p>
          <a:p>
            <a:pPr eaLnBrk="1" hangingPunct="1"/>
            <a:r>
              <a:rPr lang="ja-JP" altLang="en-US" dirty="0"/>
              <a:t>　気管内吸引では、呼吸器のコネクターをはずした際にたまっていた分泌物が飛び出すことがあるので児童・生徒の服が汚れないようタオルなどをかけておくとよいでしょう。</a:t>
            </a:r>
            <a:endParaRPr lang="en-US" altLang="ja-JP" dirty="0"/>
          </a:p>
          <a:p>
            <a:pPr eaLnBrk="1" hangingPunct="1"/>
            <a:r>
              <a:rPr lang="ja-JP" altLang="en-US" dirty="0"/>
              <a:t>　吸引器の吸引する陰圧の圧の調節は、原則として介護者等がしないことになっていますが、確認は簡単にできます。スイッチを入れた状態で、接続管の末端を手の親指でふさぐと、圧がメーター表示でなされます。通常、口腔・鼻腔内吸引の場合は、</a:t>
            </a:r>
            <a:r>
              <a:rPr lang="en-US" altLang="ja-JP" dirty="0"/>
              <a:t>20</a:t>
            </a:r>
            <a:r>
              <a:rPr lang="ja-JP" altLang="en-US" dirty="0"/>
              <a:t>キロパスカル以下、気管カニューレ内吸引は、</a:t>
            </a:r>
            <a:r>
              <a:rPr lang="en-US" altLang="ja-JP" dirty="0"/>
              <a:t>20</a:t>
            </a:r>
            <a:r>
              <a:rPr lang="ja-JP" altLang="en-US" dirty="0"/>
              <a:t>～</a:t>
            </a:r>
            <a:r>
              <a:rPr lang="en-US" altLang="ja-JP" dirty="0"/>
              <a:t>26</a:t>
            </a:r>
            <a:r>
              <a:rPr lang="ja-JP" altLang="en-US" dirty="0"/>
              <a:t>キロパスカル以下が適切です。もし高すぎたり、低すぎる場合には、圧調整つまみで調整する必要があります。吸引圧は、毎回、確認します。</a:t>
            </a:r>
          </a:p>
          <a:p>
            <a:pPr eaLnBrk="1" hangingPunct="1"/>
            <a:r>
              <a:rPr lang="ja-JP" altLang="en-US" dirty="0"/>
              <a:t>　</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233</a:t>
            </a:fld>
            <a:endParaRPr kumimoji="1" lang="ja-JP" altLang="en-US"/>
          </a:p>
        </p:txBody>
      </p:sp>
    </p:spTree>
    <p:extLst>
      <p:ext uri="{BB962C8B-B14F-4D97-AF65-F5344CB8AC3E}">
        <p14:creationId xmlns:p14="http://schemas.microsoft.com/office/powerpoint/2010/main" val="335198987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2">
            <a:extLst>
              <a:ext uri="{FF2B5EF4-FFF2-40B4-BE49-F238E27FC236}">
                <a16:creationId xmlns:a16="http://schemas.microsoft.com/office/drawing/2014/main" id="{1B936746-AD7E-481C-B228-D3A11F73F192}"/>
              </a:ext>
            </a:extLst>
          </p:cNvPr>
          <p:cNvSpPr>
            <a:spLocks noGrp="1" noRot="1" noChangeAspect="1" noChangeArrowheads="1" noTextEdit="1"/>
          </p:cNvSpPr>
          <p:nvPr>
            <p:ph type="sldImg"/>
          </p:nvPr>
        </p:nvSpPr>
        <p:spPr>
          <a:ln/>
        </p:spPr>
      </p:sp>
      <p:sp>
        <p:nvSpPr>
          <p:cNvPr id="191492" name="Rectangle 3">
            <a:extLst>
              <a:ext uri="{FF2B5EF4-FFF2-40B4-BE49-F238E27FC236}">
                <a16:creationId xmlns:a16="http://schemas.microsoft.com/office/drawing/2014/main" id="{A4B77376-63AC-4F46-B522-132088DAF53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mn-lt"/>
                <a:ea typeface="+mn-ea"/>
              </a:rPr>
              <a:t>　</a:t>
            </a:r>
            <a:r>
              <a:rPr lang="ja-JP" altLang="ja-JP" dirty="0">
                <a:latin typeface="+mn-lt"/>
                <a:ea typeface="+mn-ea"/>
              </a:rPr>
              <a:t>こ</a:t>
            </a:r>
            <a:r>
              <a:rPr lang="ja-JP" altLang="ja-JP" dirty="0"/>
              <a:t>こでは、喀痰吸引に必要な物品を説明していきます。</a:t>
            </a:r>
          </a:p>
          <a:p>
            <a:r>
              <a:rPr lang="ja-JP" altLang="en-US" dirty="0"/>
              <a:t>　</a:t>
            </a:r>
            <a:r>
              <a:rPr lang="ja-JP" altLang="ja-JP" dirty="0"/>
              <a:t>まずは吸引器です。掃除機のようなしくみで、陰圧をかけて喀痰を吸い出します。</a:t>
            </a:r>
          </a:p>
          <a:p>
            <a:r>
              <a:rPr lang="ja-JP" altLang="en-US" dirty="0"/>
              <a:t>　</a:t>
            </a:r>
            <a:r>
              <a:rPr lang="ja-JP" altLang="ja-JP" dirty="0"/>
              <a:t>さまざまな形がありますが、在宅用の吸引器は比較的コンパクトな形になっています。移動用、携帯用の小型吸引器は家庭用電源とともに、短時間充電式の内部バッテリーでも使えるようになっています。最近は、震災などにそなえて、電気を必要としない足踏み式、手動式の吸引器も備えておくよう推奨されています。</a:t>
            </a:r>
          </a:p>
          <a:p>
            <a:r>
              <a:rPr lang="ja-JP" altLang="en-US" dirty="0"/>
              <a:t>　吸引</a:t>
            </a:r>
            <a:r>
              <a:rPr lang="ja-JP" altLang="ja-JP" dirty="0"/>
              <a:t>器は、吸引カテーテルに接続する吸引チューブ、吸引した分泌物をためる吸引びん、本体のつくりになっています。</a:t>
            </a:r>
          </a:p>
          <a:p>
            <a:pPr eaLnBrk="1" hangingPunct="1"/>
            <a:endParaRPr lang="ja-JP" altLang="en-US" dirty="0"/>
          </a:p>
        </p:txBody>
      </p:sp>
      <p:sp>
        <p:nvSpPr>
          <p:cNvPr id="4" name="スライド番号プレースホルダー 3">
            <a:extLst>
              <a:ext uri="{FF2B5EF4-FFF2-40B4-BE49-F238E27FC236}">
                <a16:creationId xmlns:a16="http://schemas.microsoft.com/office/drawing/2014/main" id="{71AF8A09-B4F0-446B-8EE1-E9E90970F2EF}"/>
              </a:ext>
            </a:extLst>
          </p:cNvPr>
          <p:cNvSpPr>
            <a:spLocks noGrp="1"/>
          </p:cNvSpPr>
          <p:nvPr>
            <p:ph type="sldNum" sz="quarter" idx="5"/>
          </p:nvPr>
        </p:nvSpPr>
        <p:spPr>
          <a:xfrm>
            <a:off x="710405" y="9713272"/>
            <a:ext cx="3078427" cy="513507"/>
          </a:xfrm>
        </p:spPr>
        <p:txBody>
          <a:bodyPr/>
          <a:lstStyle/>
          <a:p>
            <a:fld id="{5D608146-07C3-9248-A95C-5399F8B04C88}" type="slidenum">
              <a:rPr kumimoji="1" lang="ja-JP" altLang="en-US" smtClean="0"/>
              <a:t>234</a:t>
            </a:fld>
            <a:endParaRPr kumimoji="1" lang="ja-JP" altLang="en-US"/>
          </a:p>
        </p:txBody>
      </p:sp>
    </p:spTree>
    <p:extLst>
      <p:ext uri="{BB962C8B-B14F-4D97-AF65-F5344CB8AC3E}">
        <p14:creationId xmlns:p14="http://schemas.microsoft.com/office/powerpoint/2010/main" val="179167071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sz="800" dirty="0"/>
              <a:t>　</a:t>
            </a:r>
            <a:r>
              <a:rPr lang="ja-JP" altLang="en-US" dirty="0"/>
              <a:t>吸引物品のイメージです。</a:t>
            </a:r>
          </a:p>
          <a:p>
            <a:pPr eaLnBrk="1" hangingPunct="1"/>
            <a:endParaRPr lang="ja-JP" altLang="en-US" sz="800" dirty="0"/>
          </a:p>
          <a:p>
            <a:pPr eaLnBrk="1" hangingPunct="1"/>
            <a:endParaRPr lang="en-US" altLang="ja-JP" sz="800" dirty="0"/>
          </a:p>
        </p:txBody>
      </p:sp>
      <p:sp>
        <p:nvSpPr>
          <p:cNvPr id="4" name="スライド番号プレースホルダー 3"/>
          <p:cNvSpPr>
            <a:spLocks noGrp="1"/>
          </p:cNvSpPr>
          <p:nvPr>
            <p:ph type="sldNum" sz="quarter" idx="5"/>
          </p:nvPr>
        </p:nvSpPr>
        <p:spPr>
          <a:xfrm>
            <a:off x="710405" y="9713272"/>
            <a:ext cx="3078427" cy="513507"/>
          </a:xfrm>
        </p:spPr>
        <p:txBody>
          <a:bodyPr/>
          <a:lstStyle/>
          <a:p>
            <a:fld id="{5D608146-07C3-9248-A95C-5399F8B04C88}" type="slidenum">
              <a:rPr kumimoji="1" lang="ja-JP" altLang="en-US" smtClean="0"/>
              <a:t>235</a:t>
            </a:fld>
            <a:endParaRPr kumimoji="1" lang="ja-JP" altLang="en-US"/>
          </a:p>
        </p:txBody>
      </p:sp>
    </p:spTree>
    <p:extLst>
      <p:ext uri="{BB962C8B-B14F-4D97-AF65-F5344CB8AC3E}">
        <p14:creationId xmlns:p14="http://schemas.microsoft.com/office/powerpoint/2010/main" val="3195790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kern="1200" dirty="0">
                <a:solidFill>
                  <a:schemeClr val="tx1"/>
                </a:solidFill>
                <a:effectLst/>
              </a:rPr>
              <a:t>　</a:t>
            </a:r>
            <a:r>
              <a:rPr kumimoji="1" lang="ja-JP" altLang="ja-JP" kern="1200" dirty="0">
                <a:solidFill>
                  <a:schemeClr val="tx1"/>
                </a:solidFill>
                <a:effectLst/>
              </a:rPr>
              <a:t>ここ</a:t>
            </a:r>
            <a:r>
              <a:rPr lang="ja-JP" altLang="ja-JP" dirty="0"/>
              <a:t>まで、全身状態の観察とバイタルサインについて説明してきましたが、対象</a:t>
            </a:r>
            <a:r>
              <a:rPr lang="ja-JP" altLang="en-US" dirty="0"/>
              <a:t>児</a:t>
            </a:r>
            <a:r>
              <a:rPr lang="ja-JP" altLang="ja-JP" dirty="0"/>
              <a:t>の全身状態や意識、バイタルサインなどに、いつもと違う異変が認められた場合は、喀痰吸引や経管栄養の前後、最中に関わらず、家族や医療職に連絡し、指示を仰ぐことが重要です。</a:t>
            </a:r>
            <a:endParaRPr lang="en-US" altLang="ja-JP" dirty="0"/>
          </a:p>
          <a:p>
            <a:endParaRPr lang="en-US" altLang="ja-JP" dirty="0"/>
          </a:p>
          <a:p>
            <a:r>
              <a:rPr lang="ja-JP" altLang="en-US" dirty="0"/>
              <a:t>　</a:t>
            </a:r>
            <a:r>
              <a:rPr lang="ja-JP" altLang="ja-JP" dirty="0"/>
              <a:t>また、軽微な変化であっても記録に</a:t>
            </a:r>
            <a:r>
              <a:rPr kumimoji="1" lang="ja-JP" altLang="ja-JP" kern="1200" dirty="0">
                <a:solidFill>
                  <a:schemeClr val="tx1"/>
                </a:solidFill>
                <a:effectLst/>
              </a:rPr>
              <a:t>とどめ、次回の行為を工夫する参考にすることも重要です。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101</a:t>
            </a:fld>
            <a:endParaRPr kumimoji="1" lang="ja-JP" altLang="en-US"/>
          </a:p>
        </p:txBody>
      </p:sp>
    </p:spTree>
    <p:extLst>
      <p:ext uri="{BB962C8B-B14F-4D97-AF65-F5344CB8AC3E}">
        <p14:creationId xmlns:p14="http://schemas.microsoft.com/office/powerpoint/2010/main" val="136641966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吸引には次のようなものが必要です。</a:t>
            </a:r>
          </a:p>
          <a:p>
            <a:pPr eaLnBrk="1" hangingPunct="1"/>
            <a:r>
              <a:rPr lang="ja-JP" altLang="en-US" dirty="0"/>
              <a:t>・吸引器、接続管</a:t>
            </a:r>
          </a:p>
          <a:p>
            <a:pPr eaLnBrk="1" hangingPunct="1"/>
            <a:r>
              <a:rPr lang="ja-JP" altLang="en-US" dirty="0"/>
              <a:t>・吸引チューブ・・・・気管カニューレ内用と、口腔内・鼻腔内用で分ける</a:t>
            </a:r>
          </a:p>
          <a:p>
            <a:pPr eaLnBrk="1" hangingPunct="1"/>
            <a:r>
              <a:rPr lang="ja-JP" altLang="en-US" dirty="0"/>
              <a:t>・手袋またはセッシ（ピンセットのこと）およびセッシたて</a:t>
            </a:r>
          </a:p>
          <a:p>
            <a:pPr eaLnBrk="1" hangingPunct="1"/>
            <a:r>
              <a:rPr lang="ja-JP" altLang="en-US" dirty="0"/>
              <a:t>・滅菌蒸留水・・・・・・・・・・・気管カニューレ内用</a:t>
            </a:r>
          </a:p>
          <a:p>
            <a:pPr eaLnBrk="1" hangingPunct="1"/>
            <a:r>
              <a:rPr lang="ja-JP" altLang="en-US" dirty="0"/>
              <a:t>・水道水・・・・・・・・・・・・・・口腔内・鼻腔内用</a:t>
            </a:r>
          </a:p>
          <a:p>
            <a:pPr eaLnBrk="1" hangingPunct="1"/>
            <a:r>
              <a:rPr lang="ja-JP" altLang="en-US" dirty="0"/>
              <a:t>・アルコール綿</a:t>
            </a:r>
          </a:p>
          <a:p>
            <a:pPr eaLnBrk="1" hangingPunct="1"/>
            <a:r>
              <a:rPr lang="ja-JP" altLang="en-US" dirty="0"/>
              <a:t>・吸引チューブの保存容器消毒剤入り（再利用時、消毒剤につけて保存する場合）・・・・気管カニューレ内用と、口腔内・鼻腔内で容器を分ける</a:t>
            </a:r>
          </a:p>
          <a:p>
            <a:pPr eaLnBrk="1" hangingPunct="1"/>
            <a:r>
              <a:rPr lang="ja-JP" altLang="en-US" dirty="0"/>
              <a:t>　吸引チューブを使い捨てではなく再利用する場合、消毒剤入りの保存容器につけて吸引チューブの清潔を保つ方法と、消毒剤が入っていない保存容器にいれ乾燥した状態にして清潔を保つ方法があります。それぞれの利用者の方法に従ってください。</a:t>
            </a:r>
          </a:p>
          <a:p>
            <a:pPr eaLnBrk="1" hangingPunct="1"/>
            <a:r>
              <a:rPr lang="ja-JP" altLang="en-US" dirty="0"/>
              <a:t>　基本研修での演習では、吸引チューブを使い捨てる方法で演習を行いますが、実地研修での吸引の演習および評価票では、消毒剤入りの保存液につける方法を説明します。</a:t>
            </a:r>
          </a:p>
          <a:p>
            <a:pPr eaLnBrk="1" hangingPunct="1"/>
            <a:r>
              <a:rPr lang="ja-JP" altLang="en-US" dirty="0"/>
              <a:t>注意：学校での気管切開部からの吸引で手袋使用の場合は手袋（使い捨て、薄いポリエチレン製）を使用します。セッシは通常、口腔内・鼻腔内吸引で共有します。口鼻腔吸引では清潔な使い捨て手袋で良いでしょう。</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236</a:t>
            </a:fld>
            <a:endParaRPr kumimoji="1" lang="ja-JP" altLang="en-US"/>
          </a:p>
        </p:txBody>
      </p:sp>
    </p:spTree>
    <p:extLst>
      <p:ext uri="{BB962C8B-B14F-4D97-AF65-F5344CB8AC3E}">
        <p14:creationId xmlns:p14="http://schemas.microsoft.com/office/powerpoint/2010/main" val="200851487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　なお、多くの場合に、吸引チューブを再使用しています。</a:t>
            </a:r>
            <a:endParaRPr lang="en-US" altLang="ja-JP" dirty="0"/>
          </a:p>
          <a:p>
            <a:r>
              <a:rPr lang="ja-JP" altLang="en-US" dirty="0"/>
              <a:t>　本来、気管カニューレ内吸引用の吸引チューブは、単回使用が推奨されていますが、コスト等の問題もあり、同じ利用者に使用する場合は、口腔鼻腔内吸引専用と気管カニューレ内吸引専用に使用吸引チューブを分け、また、それぞれの吸引チューブを別の消毒剤入り保存容器に保存し、洗浄水も別にして、約</a:t>
            </a:r>
            <a:r>
              <a:rPr lang="en-US" altLang="ja-JP" dirty="0"/>
              <a:t>1</a:t>
            </a:r>
            <a:r>
              <a:rPr lang="ja-JP" altLang="en-US" dirty="0"/>
              <a:t>日間繰り返して使用している場合が多くみられます。</a:t>
            </a:r>
            <a:endParaRPr lang="en-US" altLang="ja-JP" dirty="0"/>
          </a:p>
          <a:p>
            <a:r>
              <a:rPr lang="ja-JP" altLang="en-US" dirty="0"/>
              <a:t>　従来はこの薬液浸漬法（やくえきしんしほう）での保管が多かったのですが、最近は、乾燥法（</a:t>
            </a:r>
            <a:r>
              <a:rPr lang="ja-JP" altLang="ja-JP" dirty="0"/>
              <a:t>ドライ保管法</a:t>
            </a:r>
            <a:r>
              <a:rPr lang="ja-JP" altLang="en-US" dirty="0"/>
              <a:t>）といって、</a:t>
            </a:r>
            <a:r>
              <a:rPr lang="ja-JP" altLang="ja-JP" dirty="0"/>
              <a:t>消毒</a:t>
            </a:r>
            <a:r>
              <a:rPr lang="ja-JP" altLang="en-US" dirty="0"/>
              <a:t>剤</a:t>
            </a:r>
            <a:r>
              <a:rPr lang="ja-JP" altLang="ja-JP" dirty="0"/>
              <a:t>に漬けておくのでなく、アルコール清拭の後に乾いた状態で容器に保管する方式（「ドライ法」）が普及してい</a:t>
            </a:r>
            <a:r>
              <a:rPr lang="ja-JP" altLang="en-US" dirty="0"/>
              <a:t>ます</a:t>
            </a:r>
            <a:r>
              <a:rPr lang="ja-JP" altLang="ja-JP" dirty="0"/>
              <a:t>。感染予防についてのこの方法の根拠を示すエビデンスは充分とは言え</a:t>
            </a:r>
            <a:r>
              <a:rPr lang="ja-JP" altLang="en-US" dirty="0"/>
              <a:t>ませんが</a:t>
            </a:r>
            <a:r>
              <a:rPr lang="ja-JP" altLang="ja-JP" dirty="0"/>
              <a:t>示されており、急性感染症の例以外には、とくに在宅のケースでは、コストの点からも</a:t>
            </a:r>
            <a:r>
              <a:rPr lang="ja-JP" altLang="en-US" dirty="0"/>
              <a:t>、普及しつつあるものです</a:t>
            </a:r>
            <a:r>
              <a:rPr lang="ja-JP" altLang="ja-JP" dirty="0"/>
              <a:t>。</a:t>
            </a:r>
            <a:endParaRPr lang="en-US" altLang="ja-JP" dirty="0"/>
          </a:p>
          <a:p>
            <a:pPr eaLnBrk="1" hangingPunct="1"/>
            <a:r>
              <a:rPr lang="ja-JP" altLang="en-US" dirty="0"/>
              <a:t>　みなさんは、清潔、不潔は常に意識しながら、それぞれの利用者の方法を身につけるようにして下さい。</a:t>
            </a:r>
          </a:p>
        </p:txBody>
      </p:sp>
      <p:sp>
        <p:nvSpPr>
          <p:cNvPr id="4" name="スライド番号プレースホルダー 3"/>
          <p:cNvSpPr>
            <a:spLocks noGrp="1"/>
          </p:cNvSpPr>
          <p:nvPr>
            <p:ph type="sldNum" sz="quarter" idx="5"/>
          </p:nvPr>
        </p:nvSpPr>
        <p:spPr/>
        <p:txBody>
          <a:bodyPr/>
          <a:lstStyle/>
          <a:p>
            <a:pPr defTabSz="949039">
              <a:defRPr/>
            </a:pPr>
            <a:fld id="{5D608146-07C3-9248-A95C-5399F8B04C88}" type="slidenum">
              <a:rPr lang="ja-JP" altLang="en-US">
                <a:solidFill>
                  <a:prstClr val="black"/>
                </a:solidFill>
                <a:latin typeface="游ゴシック" panose="020F0502020204030204"/>
                <a:ea typeface="游ゴシック" panose="020B0400000000000000" pitchFamily="50" charset="-128"/>
              </a:rPr>
              <a:pPr defTabSz="949039">
                <a:defRPr/>
              </a:pPr>
              <a:t>237</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9101295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a:t>
            </a:r>
            <a:r>
              <a:rPr lang="ja-JP" altLang="en-US" dirty="0">
                <a:solidFill>
                  <a:prstClr val="black"/>
                </a:solidFill>
              </a:rPr>
              <a:t>口腔内・鼻腔内吸引</a:t>
            </a:r>
            <a:r>
              <a:rPr kumimoji="1" lang="ja-JP" altLang="en-US" dirty="0"/>
              <a:t>の手順です。</a:t>
            </a:r>
          </a:p>
        </p:txBody>
      </p:sp>
      <p:sp>
        <p:nvSpPr>
          <p:cNvPr id="4" name="スライド番号プレースホルダー 3"/>
          <p:cNvSpPr>
            <a:spLocks noGrp="1"/>
          </p:cNvSpPr>
          <p:nvPr>
            <p:ph type="sldNum" sz="quarter" idx="5"/>
          </p:nvPr>
        </p:nvSpPr>
        <p:spPr/>
        <p:txBody>
          <a:bodyPr/>
          <a:lstStyle/>
          <a:p>
            <a:pPr defTabSz="945719">
              <a:defRPr/>
            </a:pPr>
            <a:fld id="{5D608146-07C3-9248-A95C-5399F8B04C88}" type="slidenum">
              <a:rPr lang="ja-JP" altLang="en-US">
                <a:solidFill>
                  <a:prstClr val="black"/>
                </a:solidFill>
                <a:latin typeface="游ゴシック" panose="020F0502020204030204"/>
                <a:ea typeface="游ゴシック" panose="020B0400000000000000" pitchFamily="50" charset="-128"/>
              </a:rPr>
              <a:pPr defTabSz="945719">
                <a:defRPr/>
              </a:pPr>
              <a:t>238</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50233679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まず、実施準備を行います。</a:t>
            </a:r>
          </a:p>
          <a:p>
            <a:pPr>
              <a:defRPr/>
            </a:pPr>
            <a:r>
              <a:rPr lang="ja-JP" altLang="en-US" dirty="0"/>
              <a:t>　</a:t>
            </a:r>
            <a:r>
              <a:rPr lang="ja-JP" altLang="ja-JP" dirty="0"/>
              <a:t>流水と石けんで手洗いを行います。これは、皆さんが、細菌などを持ち込まないためと、感染配慮のためです。</a:t>
            </a:r>
            <a:endParaRPr lang="en-US" altLang="ja-JP" dirty="0"/>
          </a:p>
          <a:p>
            <a:pPr>
              <a:defRPr/>
            </a:pPr>
            <a:r>
              <a:rPr lang="ja-JP" altLang="en-US" dirty="0"/>
              <a:t>　</a:t>
            </a:r>
            <a:r>
              <a:rPr lang="ja-JP" altLang="ja-JP" dirty="0"/>
              <a:t>指示書を確認しておきます。</a:t>
            </a:r>
          </a:p>
          <a:p>
            <a:pPr>
              <a:defRPr/>
            </a:pPr>
            <a:r>
              <a:rPr lang="ja-JP" altLang="en-US" dirty="0"/>
              <a:t>　</a:t>
            </a:r>
            <a:r>
              <a:rPr lang="ja-JP" altLang="ja-JP" dirty="0"/>
              <a:t>さらに、本人</a:t>
            </a:r>
            <a:r>
              <a:rPr lang="ja-JP" altLang="en-US" dirty="0"/>
              <a:t>の体調を</a:t>
            </a:r>
            <a:r>
              <a:rPr lang="ja-JP" altLang="ja-JP" dirty="0"/>
              <a:t>確認します。</a:t>
            </a:r>
          </a:p>
          <a:p>
            <a:pPr>
              <a:defRPr/>
            </a:pPr>
            <a:r>
              <a:rPr lang="ja-JP" altLang="en-US" dirty="0"/>
              <a:t>　</a:t>
            </a:r>
            <a:r>
              <a:rPr lang="ja-JP" altLang="ja-JP" dirty="0"/>
              <a:t>ここまでは、ケアの前に済ませておきます。</a:t>
            </a:r>
          </a:p>
          <a:p>
            <a:pPr eaLnBrk="1" hangingPunct="1">
              <a:defRPr/>
            </a:pPr>
            <a:endParaRPr lang="ja-JP" altLang="en-US" dirty="0"/>
          </a:p>
        </p:txBody>
      </p:sp>
      <p:sp>
        <p:nvSpPr>
          <p:cNvPr id="4" name="スライド番号プレースホルダー 3"/>
          <p:cNvSpPr>
            <a:spLocks noGrp="1"/>
          </p:cNvSpPr>
          <p:nvPr>
            <p:ph type="sldNum" sz="quarter" idx="5"/>
          </p:nvPr>
        </p:nvSpPr>
        <p:spPr/>
        <p:txBody>
          <a:bodyPr/>
          <a:lstStyle/>
          <a:p>
            <a:pPr defTabSz="944491">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44491">
                <a:defRPr/>
              </a:pPr>
              <a:t>239</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83192932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ja-JP" dirty="0"/>
              <a:t>手順</a:t>
            </a:r>
            <a:r>
              <a:rPr lang="ja-JP" altLang="en-US" dirty="0"/>
              <a:t>①　</a:t>
            </a:r>
            <a:r>
              <a:rPr lang="ja-JP" altLang="ja-JP" dirty="0"/>
              <a:t>対象</a:t>
            </a:r>
            <a:r>
              <a:rPr lang="ja-JP" altLang="en-US" dirty="0"/>
              <a:t>児</a:t>
            </a:r>
            <a:r>
              <a:rPr lang="ja-JP" altLang="ja-JP" dirty="0"/>
              <a:t>の同意を得る。</a:t>
            </a:r>
          </a:p>
          <a:p>
            <a:pPr>
              <a:defRPr/>
            </a:pPr>
            <a:r>
              <a:rPr lang="ja-JP" altLang="en-US" dirty="0"/>
              <a:t>　</a:t>
            </a:r>
            <a:r>
              <a:rPr lang="ja-JP" altLang="ja-JP" dirty="0"/>
              <a:t>対象</a:t>
            </a:r>
            <a:r>
              <a:rPr lang="ja-JP" altLang="en-US" dirty="0"/>
              <a:t>児</a:t>
            </a:r>
            <a:r>
              <a:rPr lang="ja-JP" altLang="ja-JP" dirty="0"/>
              <a:t>に対し、「痰がゴロゴロいっているので、吸引してもよろしいでしょうか」などと説明し、対象</a:t>
            </a:r>
            <a:r>
              <a:rPr lang="ja-JP" altLang="en-US" dirty="0"/>
              <a:t>児</a:t>
            </a:r>
            <a:r>
              <a:rPr lang="ja-JP" altLang="ja-JP" dirty="0"/>
              <a:t>の同意を得ます。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240</a:t>
            </a:fld>
            <a:endParaRPr kumimoji="1" lang="ja-JP" altLang="en-US"/>
          </a:p>
        </p:txBody>
      </p:sp>
    </p:spTree>
    <p:extLst>
      <p:ext uri="{BB962C8B-B14F-4D97-AF65-F5344CB8AC3E}">
        <p14:creationId xmlns:p14="http://schemas.microsoft.com/office/powerpoint/2010/main" val="21956396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ja-JP" dirty="0"/>
              <a:t>手順</a:t>
            </a:r>
            <a:r>
              <a:rPr lang="ja-JP" altLang="en-US" dirty="0"/>
              <a:t>②　</a:t>
            </a:r>
            <a:r>
              <a:rPr lang="ja-JP" altLang="ja-JP" dirty="0"/>
              <a:t>環境を整え、口腔内・鼻腔内を観察する。</a:t>
            </a:r>
          </a:p>
          <a:p>
            <a:pPr>
              <a:defRPr/>
            </a:pPr>
            <a:r>
              <a:rPr lang="ja-JP" altLang="en-US" dirty="0"/>
              <a:t>　</a:t>
            </a:r>
            <a:r>
              <a:rPr lang="ja-JP" altLang="ja-JP" dirty="0"/>
              <a:t>吸引の環境を整えます。また、効果的に喀痰を吸引できる体位に調整します。</a:t>
            </a:r>
          </a:p>
          <a:p>
            <a:pPr>
              <a:defRPr/>
            </a:pPr>
            <a:r>
              <a:rPr lang="ja-JP" altLang="en-US" dirty="0"/>
              <a:t>　</a:t>
            </a:r>
            <a:r>
              <a:rPr lang="ja-JP" altLang="ja-JP" dirty="0"/>
              <a:t>口腔内吸引の場合は、口の周囲と口腔内、鼻腔内吸引の場合は鼻の周囲と鼻腔内を観察し、喀痰の貯留、出血、腫れ、乾燥などを確認します。</a:t>
            </a:r>
          </a:p>
          <a:p>
            <a:pPr eaLnBrk="1" hangingPunct="1">
              <a:defRPr/>
            </a:pPr>
            <a:endParaRPr lang="ja-JP" altLang="en-US" sz="800"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241</a:t>
            </a:fld>
            <a:endParaRPr kumimoji="1" lang="ja-JP" altLang="en-US"/>
          </a:p>
        </p:txBody>
      </p:sp>
    </p:spTree>
    <p:extLst>
      <p:ext uri="{BB962C8B-B14F-4D97-AF65-F5344CB8AC3E}">
        <p14:creationId xmlns:p14="http://schemas.microsoft.com/office/powerpoint/2010/main" val="112402773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ja-JP" dirty="0"/>
              <a:t>速乾性擦式手指消毒剤による</a:t>
            </a:r>
            <a:r>
              <a:rPr lang="ja-JP" altLang="en-US" dirty="0"/>
              <a:t>手の消毒</a:t>
            </a:r>
            <a:r>
              <a:rPr lang="ja-JP" altLang="ja-JP" dirty="0"/>
              <a:t>をし</a:t>
            </a:r>
            <a:r>
              <a:rPr lang="ja-JP" altLang="en-US" dirty="0"/>
              <a:t>てから手袋をします</a:t>
            </a:r>
            <a:r>
              <a:rPr lang="ja-JP" altLang="ja-JP" dirty="0"/>
              <a:t>。</a:t>
            </a:r>
          </a:p>
          <a:p>
            <a:pPr>
              <a:defRPr/>
            </a:pPr>
            <a:endParaRPr lang="ja-JP" altLang="ja-JP" dirty="0"/>
          </a:p>
          <a:p>
            <a:pPr eaLnBrk="1" hangingPunct="1">
              <a:defRPr/>
            </a:pPr>
            <a:endParaRPr lang="ja-JP" altLang="ja-JP" dirty="0"/>
          </a:p>
        </p:txBody>
      </p:sp>
      <p:sp>
        <p:nvSpPr>
          <p:cNvPr id="4" name="スライド番号プレースホルダー 3"/>
          <p:cNvSpPr>
            <a:spLocks noGrp="1"/>
          </p:cNvSpPr>
          <p:nvPr>
            <p:ph type="sldNum" sz="quarter" idx="5"/>
          </p:nvPr>
        </p:nvSpPr>
        <p:spPr/>
        <p:txBody>
          <a:bodyPr/>
          <a:lstStyle/>
          <a:p>
            <a:pPr defTabSz="944491">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44491">
                <a:defRPr/>
              </a:pPr>
              <a:t>242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23433014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その後、使い捨て手袋をします。</a:t>
            </a:r>
          </a:p>
          <a:p>
            <a:pPr>
              <a:defRPr/>
            </a:pPr>
            <a:r>
              <a:rPr lang="ja-JP" altLang="en-US" dirty="0"/>
              <a:t>　</a:t>
            </a:r>
            <a:r>
              <a:rPr lang="ja-JP" altLang="ja-JP" dirty="0"/>
              <a:t>なお、手袋は、両手にする場合と、利き手（吸引</a:t>
            </a:r>
            <a:r>
              <a:rPr lang="ja-JP" altLang="en-US" dirty="0"/>
              <a:t>チューブ</a:t>
            </a:r>
            <a:r>
              <a:rPr lang="ja-JP" altLang="ja-JP" dirty="0"/>
              <a:t>を持つ方の手）のみにする場合があります。</a:t>
            </a:r>
          </a:p>
          <a:p>
            <a:pPr eaLnBrk="1" hangingPunct="1">
              <a:defRPr/>
            </a:pPr>
            <a:endParaRPr lang="ja-JP" altLang="ja-JP" dirty="0"/>
          </a:p>
        </p:txBody>
      </p:sp>
      <p:sp>
        <p:nvSpPr>
          <p:cNvPr id="4" name="スライド番号プレースホルダー 3"/>
          <p:cNvSpPr>
            <a:spLocks noGrp="1"/>
          </p:cNvSpPr>
          <p:nvPr>
            <p:ph type="sldNum" sz="quarter" idx="5"/>
          </p:nvPr>
        </p:nvSpPr>
        <p:spPr/>
        <p:txBody>
          <a:bodyPr/>
          <a:lstStyle/>
          <a:p>
            <a:pPr defTabSz="944491">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44491">
                <a:defRPr/>
              </a:pPr>
              <a:t>243</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50885451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ja-JP" dirty="0"/>
              <a:t>手順</a:t>
            </a:r>
            <a:r>
              <a:rPr lang="ja-JP" altLang="en-US" dirty="0"/>
              <a:t>④　吸引チューブ</a:t>
            </a:r>
            <a:r>
              <a:rPr lang="ja-JP" altLang="ja-JP" dirty="0"/>
              <a:t>を取り出し、接続する。</a:t>
            </a:r>
          </a:p>
          <a:p>
            <a:pPr>
              <a:defRPr/>
            </a:pPr>
            <a:r>
              <a:rPr lang="ja-JP" altLang="en-US" dirty="0"/>
              <a:t>　</a:t>
            </a:r>
            <a:r>
              <a:rPr lang="ja-JP" altLang="ja-JP" dirty="0"/>
              <a:t>非利き手で</a:t>
            </a:r>
            <a:r>
              <a:rPr lang="ja-JP" altLang="en-US" dirty="0"/>
              <a:t>吸引チューブ</a:t>
            </a:r>
            <a:r>
              <a:rPr lang="ja-JP" altLang="ja-JP" dirty="0"/>
              <a:t>を保管容器から取り出します。非利き手から、利き手で</a:t>
            </a:r>
            <a:r>
              <a:rPr lang="ja-JP" altLang="en-US" dirty="0"/>
              <a:t>吸引チューブ</a:t>
            </a:r>
            <a:r>
              <a:rPr lang="ja-JP" altLang="ja-JP" dirty="0"/>
              <a:t>の接続部を持ちます。このとき、</a:t>
            </a:r>
            <a:r>
              <a:rPr lang="ja-JP" altLang="en-US" dirty="0"/>
              <a:t>吸引チューブ</a:t>
            </a:r>
            <a:r>
              <a:rPr lang="ja-JP" altLang="ja-JP" dirty="0"/>
              <a:t>先端には触らず、また先端を周囲のものにぶつけて不潔にならないよう十分注意します。</a:t>
            </a:r>
          </a:p>
          <a:p>
            <a:pPr>
              <a:defRPr/>
            </a:pPr>
            <a:r>
              <a:rPr lang="ja-JP" altLang="en-US" dirty="0"/>
              <a:t>　吸引チューブ</a:t>
            </a:r>
            <a:r>
              <a:rPr lang="ja-JP" altLang="ja-JP" dirty="0"/>
              <a:t>を吸引器に接続した接続管につなげます。この時に、両手が触れないように注意が必要です。</a:t>
            </a:r>
          </a:p>
          <a:p>
            <a:pPr>
              <a:defRPr/>
            </a:pPr>
            <a:r>
              <a:rPr lang="ja-JP" altLang="en-US" dirty="0"/>
              <a:t>　</a:t>
            </a:r>
            <a:r>
              <a:rPr lang="ja-JP" altLang="ja-JP" dirty="0"/>
              <a:t>なお、利き手のみに手袋をする場合は、同様の手順で</a:t>
            </a:r>
            <a:r>
              <a:rPr lang="ja-JP" altLang="en-US" dirty="0"/>
              <a:t>吸引チューブ</a:t>
            </a:r>
            <a:r>
              <a:rPr lang="ja-JP" altLang="ja-JP" dirty="0"/>
              <a:t>を取り出すか、利き手で直接、清潔に</a:t>
            </a:r>
            <a:r>
              <a:rPr lang="ja-JP" altLang="en-US" dirty="0"/>
              <a:t>吸引チューブ</a:t>
            </a:r>
            <a:r>
              <a:rPr lang="ja-JP" altLang="ja-JP" dirty="0"/>
              <a:t>を取り出します。</a:t>
            </a:r>
          </a:p>
          <a:p>
            <a:pPr>
              <a:defRPr/>
            </a:pPr>
            <a:endParaRPr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244</a:t>
            </a:fld>
            <a:endParaRPr kumimoji="1" lang="ja-JP" altLang="en-US"/>
          </a:p>
        </p:txBody>
      </p:sp>
    </p:spTree>
    <p:extLst>
      <p:ext uri="{BB962C8B-B14F-4D97-AF65-F5344CB8AC3E}">
        <p14:creationId xmlns:p14="http://schemas.microsoft.com/office/powerpoint/2010/main" val="115644769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吸引チューブは不潔にならないように取り出すことが重要です。このとき、吸引チューブ先端には触れず、また先端が周囲の物に触れて不潔にならないように、十分注意します。</a:t>
            </a:r>
          </a:p>
        </p:txBody>
      </p:sp>
      <p:sp>
        <p:nvSpPr>
          <p:cNvPr id="4" name="スライド番号プレースホルダー 3"/>
          <p:cNvSpPr>
            <a:spLocks noGrp="1"/>
          </p:cNvSpPr>
          <p:nvPr>
            <p:ph type="sldNum" sz="quarter" idx="5"/>
          </p:nvPr>
        </p:nvSpPr>
        <p:spPr/>
        <p:txBody>
          <a:bodyPr/>
          <a:lstStyle/>
          <a:p>
            <a:pPr defTabSz="944491">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44491">
                <a:defRPr/>
              </a:pPr>
              <a:t>245</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312537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defTabSz="947712">
              <a:lnSpc>
                <a:spcPct val="100000"/>
              </a:lnSpc>
              <a:defRPr/>
            </a:pPr>
            <a:endParaRPr kumimoji="1"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102</a:t>
            </a:fld>
            <a:endParaRPr kumimoji="1" lang="ja-JP" altLang="en-US"/>
          </a:p>
        </p:txBody>
      </p:sp>
    </p:spTree>
    <p:extLst>
      <p:ext uri="{BB962C8B-B14F-4D97-AF65-F5344CB8AC3E}">
        <p14:creationId xmlns:p14="http://schemas.microsoft.com/office/powerpoint/2010/main" val="194454425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800" dirty="0"/>
              <a:t>　</a:t>
            </a:r>
            <a:r>
              <a:rPr lang="ja-JP" altLang="en-US" dirty="0"/>
              <a:t>次に吸引チューブを吸引器に接続した接続管につなげます。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246</a:t>
            </a:fld>
            <a:endParaRPr kumimoji="1" lang="ja-JP" altLang="en-US"/>
          </a:p>
        </p:txBody>
      </p:sp>
    </p:spTree>
    <p:extLst>
      <p:ext uri="{BB962C8B-B14F-4D97-AF65-F5344CB8AC3E}">
        <p14:creationId xmlns:p14="http://schemas.microsoft.com/office/powerpoint/2010/main" val="96305410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吸引の前には、必ず「○○さん、今から口の中の吸引をしますよ」と、かならず声をかけます。</a:t>
            </a:r>
          </a:p>
          <a:p>
            <a:r>
              <a:rPr lang="ja-JP" altLang="en-US" dirty="0"/>
              <a:t>　たとえ、対象児が返事ができない場合や、意識障害がある場合でも同様にしてください。</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247</a:t>
            </a:fld>
            <a:endParaRPr kumimoji="1" lang="ja-JP" altLang="en-US"/>
          </a:p>
        </p:txBody>
      </p:sp>
    </p:spTree>
    <p:extLst>
      <p:ext uri="{BB962C8B-B14F-4D97-AF65-F5344CB8AC3E}">
        <p14:creationId xmlns:p14="http://schemas.microsoft.com/office/powerpoint/2010/main" val="350780942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手順⑤　吸引チューブを操作する利き手と反対の手で、吸引器のスイッチを押します。</a:t>
            </a:r>
            <a:endParaRPr lang="ja-JP"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248</a:t>
            </a:fld>
            <a:endParaRPr kumimoji="1" lang="ja-JP" altLang="en-US"/>
          </a:p>
        </p:txBody>
      </p:sp>
    </p:spTree>
    <p:extLst>
      <p:ext uri="{BB962C8B-B14F-4D97-AF65-F5344CB8AC3E}">
        <p14:creationId xmlns:p14="http://schemas.microsoft.com/office/powerpoint/2010/main" val="317726395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ja-JP" dirty="0"/>
              <a:t>手順</a:t>
            </a:r>
            <a:r>
              <a:rPr lang="ja-JP" altLang="en-US" dirty="0"/>
              <a:t>⑥　</a:t>
            </a:r>
            <a:r>
              <a:rPr lang="ja-JP" altLang="ja-JP" dirty="0"/>
              <a:t>吸引圧を確認する。</a:t>
            </a:r>
          </a:p>
          <a:p>
            <a:pPr>
              <a:defRPr/>
            </a:pPr>
            <a:r>
              <a:rPr lang="ja-JP" altLang="en-US" dirty="0"/>
              <a:t>　</a:t>
            </a:r>
            <a:r>
              <a:rPr lang="ja-JP" altLang="ja-JP" dirty="0"/>
              <a:t>非利き手の親指で周囲吸引</a:t>
            </a:r>
            <a:r>
              <a:rPr lang="ja-JP" altLang="en-US" dirty="0"/>
              <a:t>チューブ</a:t>
            </a:r>
            <a:r>
              <a:rPr lang="ja-JP" altLang="ja-JP" dirty="0"/>
              <a:t>の根元を塞ぎ、吸引圧が、20kPa（キロパスカル）以下であることを確認します。この間も、吸引</a:t>
            </a:r>
            <a:r>
              <a:rPr lang="ja-JP" altLang="en-US" dirty="0"/>
              <a:t>チューブ</a:t>
            </a:r>
            <a:r>
              <a:rPr lang="ja-JP" altLang="ja-JP" dirty="0"/>
              <a:t>先端</a:t>
            </a:r>
            <a:r>
              <a:rPr lang="ja-JP" altLang="en-US" dirty="0"/>
              <a:t>が周囲</a:t>
            </a:r>
            <a:r>
              <a:rPr lang="ja-JP" altLang="ja-JP" dirty="0"/>
              <a:t>のものに絶対に触れないように注意します。</a:t>
            </a:r>
          </a:p>
          <a:p>
            <a:pPr>
              <a:defRPr/>
            </a:pPr>
            <a:r>
              <a:rPr lang="ja-JP" altLang="en-US" dirty="0"/>
              <a:t>　</a:t>
            </a:r>
            <a:r>
              <a:rPr lang="ja-JP" altLang="ja-JP" dirty="0"/>
              <a:t>なお、吸引を数回にわけて行うことがありますが、吸引圧の確認は毎回の吸引毎に行う必要はありません。</a:t>
            </a:r>
          </a:p>
          <a:p>
            <a:pPr>
              <a:defRPr/>
            </a:pPr>
            <a:endParaRPr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249</a:t>
            </a:fld>
            <a:endParaRPr kumimoji="1" lang="ja-JP" altLang="en-US"/>
          </a:p>
        </p:txBody>
      </p:sp>
    </p:spTree>
    <p:extLst>
      <p:ext uri="{BB962C8B-B14F-4D97-AF65-F5344CB8AC3E}">
        <p14:creationId xmlns:p14="http://schemas.microsoft.com/office/powerpoint/2010/main" val="374068127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ja-JP" dirty="0"/>
              <a:t>手順</a:t>
            </a:r>
            <a:r>
              <a:rPr lang="ja-JP" altLang="en-US" dirty="0"/>
              <a:t>⑦　</a:t>
            </a:r>
            <a:r>
              <a:rPr lang="ja-JP" altLang="ja-JP" dirty="0"/>
              <a:t>吸引</a:t>
            </a:r>
            <a:r>
              <a:rPr lang="ja-JP" altLang="en-US" dirty="0"/>
              <a:t>チューブ</a:t>
            </a:r>
            <a:r>
              <a:rPr lang="ja-JP" altLang="ja-JP" dirty="0"/>
              <a:t>を洗浄する。</a:t>
            </a:r>
          </a:p>
          <a:p>
            <a:pPr>
              <a:defRPr/>
            </a:pPr>
            <a:r>
              <a:rPr lang="ja-JP" altLang="en-US" dirty="0"/>
              <a:t>　</a:t>
            </a:r>
            <a:r>
              <a:rPr lang="ja-JP" altLang="ja-JP" dirty="0"/>
              <a:t>吸引</a:t>
            </a:r>
            <a:r>
              <a:rPr lang="ja-JP" altLang="en-US" dirty="0"/>
              <a:t>チューブ</a:t>
            </a:r>
            <a:r>
              <a:rPr lang="ja-JP" altLang="ja-JP" dirty="0"/>
              <a:t>と接続管の内腔を洗浄水等で洗い流し、吸引</a:t>
            </a:r>
            <a:r>
              <a:rPr lang="ja-JP" altLang="en-US" dirty="0"/>
              <a:t>チューブ</a:t>
            </a:r>
            <a:r>
              <a:rPr lang="ja-JP" altLang="ja-JP" dirty="0"/>
              <a:t>の先端の水をよく切ります。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250</a:t>
            </a:fld>
            <a:endParaRPr kumimoji="1" lang="ja-JP" altLang="en-US"/>
          </a:p>
        </p:txBody>
      </p:sp>
    </p:spTree>
    <p:extLst>
      <p:ext uri="{BB962C8B-B14F-4D97-AF65-F5344CB8AC3E}">
        <p14:creationId xmlns:p14="http://schemas.microsoft.com/office/powerpoint/2010/main" val="372448044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ja-JP" dirty="0"/>
              <a:t>手順</a:t>
            </a:r>
            <a:r>
              <a:rPr lang="ja-JP" altLang="en-US" dirty="0"/>
              <a:t>⑧　</a:t>
            </a:r>
            <a:r>
              <a:rPr lang="ja-JP" altLang="ja-JP" dirty="0"/>
              <a:t>吸引開始の声かけをする。</a:t>
            </a:r>
          </a:p>
          <a:p>
            <a:pPr>
              <a:defRPr/>
            </a:pPr>
            <a:r>
              <a:rPr lang="ja-JP" altLang="en-US" dirty="0"/>
              <a:t>　</a:t>
            </a:r>
            <a:r>
              <a:rPr lang="ja-JP" altLang="ja-JP" dirty="0"/>
              <a:t>吸引の前に、「○○さん、今から口・鼻の中の吸引をしてもよろしいですか」と、必ず声をかけ、対象</a:t>
            </a:r>
            <a:r>
              <a:rPr lang="ja-JP" altLang="en-US" dirty="0"/>
              <a:t>児</a:t>
            </a:r>
            <a:r>
              <a:rPr lang="ja-JP" altLang="ja-JP" dirty="0"/>
              <a:t>の同意を得ます。</a:t>
            </a:r>
          </a:p>
          <a:p>
            <a:pPr>
              <a:defRPr/>
            </a:pPr>
            <a:r>
              <a:rPr lang="ja-JP" altLang="en-US" dirty="0"/>
              <a:t>　</a:t>
            </a:r>
            <a:r>
              <a:rPr lang="ja-JP" altLang="ja-JP" dirty="0"/>
              <a:t>たとえ、対象</a:t>
            </a:r>
            <a:r>
              <a:rPr lang="ja-JP" altLang="en-US" dirty="0"/>
              <a:t>児</a:t>
            </a:r>
            <a:r>
              <a:rPr lang="ja-JP" altLang="ja-JP" dirty="0"/>
              <a:t>が返事をできない場合や、意識障害がある場合でも同様にしてください。</a:t>
            </a:r>
          </a:p>
          <a:p>
            <a:pPr>
              <a:defRPr/>
            </a:pPr>
            <a:r>
              <a:rPr lang="ja-JP" altLang="en-US" dirty="0"/>
              <a:t>　</a:t>
            </a:r>
            <a:r>
              <a:rPr lang="ja-JP" altLang="ja-JP" dirty="0"/>
              <a:t>※口腔内吸引と鼻腔内吸引は、セットで行うものではありません。</a:t>
            </a:r>
          </a:p>
          <a:p>
            <a:pPr>
              <a:defRPr/>
            </a:pPr>
            <a:endParaRPr lang="ja-JP" altLang="ja-JP" sz="800"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251</a:t>
            </a:fld>
            <a:endParaRPr kumimoji="1" lang="ja-JP" altLang="en-US"/>
          </a:p>
        </p:txBody>
      </p:sp>
    </p:spTree>
    <p:extLst>
      <p:ext uri="{BB962C8B-B14F-4D97-AF65-F5344CB8AC3E}">
        <p14:creationId xmlns:p14="http://schemas.microsoft.com/office/powerpoint/2010/main" val="76169944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ja-JP" dirty="0"/>
              <a:t>手順</a:t>
            </a:r>
            <a:r>
              <a:rPr lang="ja-JP" altLang="en-US" dirty="0"/>
              <a:t>⑨　</a:t>
            </a:r>
            <a:r>
              <a:rPr lang="ja-JP" altLang="ja-JP" dirty="0"/>
              <a:t>口腔内を吸引する。</a:t>
            </a:r>
          </a:p>
          <a:p>
            <a:pPr>
              <a:defRPr/>
            </a:pPr>
            <a:r>
              <a:rPr lang="ja-JP" altLang="en-US" dirty="0"/>
              <a:t>　</a:t>
            </a:r>
            <a:r>
              <a:rPr lang="ja-JP" altLang="ja-JP" dirty="0"/>
              <a:t>奥歯とほおの内側の間、舌の上下面と周囲、前歯と唇の間のうち、喀痰があるところを吸引します。十分に開口できない</a:t>
            </a:r>
            <a:r>
              <a:rPr lang="ja-JP" altLang="en-US" dirty="0"/>
              <a:t>対象児</a:t>
            </a:r>
            <a:r>
              <a:rPr lang="ja-JP" altLang="ja-JP" dirty="0"/>
              <a:t>の場合、片手で唇を開いたり、場合によっては、バイトブロックを歯の間に咬ませて、口腔内吸引を行う場合もあります。</a:t>
            </a:r>
          </a:p>
          <a:p>
            <a:pPr>
              <a:defRPr/>
            </a:pPr>
            <a:r>
              <a:rPr lang="ja-JP" altLang="en-US" dirty="0"/>
              <a:t>　</a:t>
            </a:r>
            <a:r>
              <a:rPr lang="ja-JP" altLang="ja-JP" dirty="0"/>
              <a:t>無理に口を開けようとすると、反射的に強く口を閉じたり、挿入した吸引</a:t>
            </a:r>
            <a:r>
              <a:rPr lang="ja-JP" altLang="en-US" dirty="0"/>
              <a:t>チューブ</a:t>
            </a:r>
            <a:r>
              <a:rPr lang="ja-JP" altLang="ja-JP" dirty="0"/>
              <a:t>を強く噛む場合もあるので、リラックスさせて筋肉の緊張が緩むのを待つ配慮も必要です。</a:t>
            </a:r>
          </a:p>
          <a:p>
            <a:pPr>
              <a:defRPr/>
            </a:pPr>
            <a:endParaRPr lang="ja-JP" altLang="en-US" sz="800"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252</a:t>
            </a:fld>
            <a:endParaRPr kumimoji="1" lang="ja-JP" altLang="en-US"/>
          </a:p>
        </p:txBody>
      </p:sp>
    </p:spTree>
    <p:extLst>
      <p:ext uri="{BB962C8B-B14F-4D97-AF65-F5344CB8AC3E}">
        <p14:creationId xmlns:p14="http://schemas.microsoft.com/office/powerpoint/2010/main" val="292121147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11934">
              <a:defRPr/>
            </a:pPr>
            <a:r>
              <a:rPr lang="ja-JP" altLang="ja-JP" dirty="0"/>
              <a:t>この時、咽頭後壁を強く刺激すると、嘔吐反射が誘発されるので、特に食後間もない時などは、強く刺激しないように、注意して行いましょう。</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253</a:t>
            </a:fld>
            <a:endParaRPr kumimoji="1" lang="ja-JP" altLang="en-US"/>
          </a:p>
        </p:txBody>
      </p:sp>
    </p:spTree>
    <p:extLst>
      <p:ext uri="{BB962C8B-B14F-4D97-AF65-F5344CB8AC3E}">
        <p14:creationId xmlns:p14="http://schemas.microsoft.com/office/powerpoint/2010/main" val="71722506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ja-JP" dirty="0"/>
              <a:t>手順</a:t>
            </a:r>
            <a:r>
              <a:rPr lang="ja-JP" altLang="en-US" dirty="0"/>
              <a:t>⑨　</a:t>
            </a:r>
            <a:r>
              <a:rPr lang="ja-JP" altLang="ja-JP" dirty="0"/>
              <a:t>鼻腔内を吸引する。</a:t>
            </a:r>
          </a:p>
          <a:p>
            <a:pPr>
              <a:defRPr/>
            </a:pPr>
            <a:r>
              <a:rPr lang="ja-JP" altLang="en-US" dirty="0">
                <a:solidFill>
                  <a:srgbClr val="FF0000"/>
                </a:solidFill>
              </a:rPr>
              <a:t>　</a:t>
            </a:r>
            <a:r>
              <a:rPr lang="ja-JP" altLang="ja-JP" dirty="0"/>
              <a:t>吸引</a:t>
            </a:r>
            <a:r>
              <a:rPr lang="ja-JP" altLang="en-US" dirty="0"/>
              <a:t>チューブ</a:t>
            </a:r>
            <a:r>
              <a:rPr lang="ja-JP" altLang="ja-JP" dirty="0"/>
              <a:t>を操作する手とは反対の手で吸引</a:t>
            </a:r>
            <a:r>
              <a:rPr lang="ja-JP" altLang="en-US" dirty="0"/>
              <a:t>チューブ</a:t>
            </a:r>
            <a:r>
              <a:rPr lang="ja-JP" altLang="ja-JP" dirty="0"/>
              <a:t>の根元を折り曲げ、まだ陰圧が吸引</a:t>
            </a:r>
            <a:r>
              <a:rPr lang="ja-JP" altLang="en-US" dirty="0"/>
              <a:t>チューブ</a:t>
            </a:r>
            <a:r>
              <a:rPr lang="ja-JP" altLang="ja-JP" dirty="0"/>
              <a:t>にかからないようにします。この状態で、吸引</a:t>
            </a:r>
            <a:r>
              <a:rPr lang="ja-JP" altLang="en-US" dirty="0"/>
              <a:t>チューブ</a:t>
            </a:r>
            <a:r>
              <a:rPr lang="ja-JP" altLang="ja-JP" dirty="0"/>
              <a:t>を鼻腔内の奥に入れます。</a:t>
            </a:r>
          </a:p>
          <a:p>
            <a:pPr>
              <a:defRPr/>
            </a:pPr>
            <a:r>
              <a:rPr lang="ja-JP" altLang="en-US" dirty="0"/>
              <a:t>　</a:t>
            </a:r>
            <a:r>
              <a:rPr lang="ja-JP" altLang="ja-JP" dirty="0"/>
              <a:t>奥まで挿入できたら、吸引</a:t>
            </a:r>
            <a:r>
              <a:rPr lang="ja-JP" altLang="en-US" dirty="0"/>
              <a:t>チューブ</a:t>
            </a:r>
            <a:r>
              <a:rPr lang="ja-JP" altLang="ja-JP" dirty="0"/>
              <a:t>の根元を折り曲げた反対側の指を緩め、吸引</a:t>
            </a:r>
            <a:r>
              <a:rPr lang="ja-JP" altLang="en-US" dirty="0"/>
              <a:t>チューブ</a:t>
            </a:r>
            <a:r>
              <a:rPr lang="ja-JP" altLang="ja-JP" dirty="0"/>
              <a:t>に陰圧をかけ、ゆっくり引き抜きながら喀痰を吸引します。この時、吸引</a:t>
            </a:r>
            <a:r>
              <a:rPr lang="ja-JP" altLang="en-US" dirty="0"/>
              <a:t>チューブ</a:t>
            </a:r>
            <a:r>
              <a:rPr lang="ja-JP" altLang="ja-JP" dirty="0"/>
              <a:t>をもった3本の指でこよりをよるように、左右に吸引</a:t>
            </a:r>
            <a:r>
              <a:rPr lang="ja-JP" altLang="en-US" dirty="0"/>
              <a:t>チューブ</a:t>
            </a:r>
            <a:r>
              <a:rPr lang="ja-JP" altLang="ja-JP" dirty="0"/>
              <a:t>を回しながらゆっくり引き抜きます。</a:t>
            </a:r>
          </a:p>
          <a:p>
            <a:pPr eaLnBrk="1" hangingPunct="1">
              <a:defRPr/>
            </a:pPr>
            <a:endParaRPr lang="ja-JP"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254</a:t>
            </a:fld>
            <a:endParaRPr kumimoji="1" lang="ja-JP" altLang="en-US"/>
          </a:p>
        </p:txBody>
      </p:sp>
    </p:spTree>
    <p:extLst>
      <p:ext uri="{BB962C8B-B14F-4D97-AF65-F5344CB8AC3E}">
        <p14:creationId xmlns:p14="http://schemas.microsoft.com/office/powerpoint/2010/main" val="368497435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4932"/>
            <a:r>
              <a:rPr lang="ja-JP" altLang="en-US" dirty="0"/>
              <a:t>　吸引チューブを直接手で操作する場合は、先端から約</a:t>
            </a:r>
            <a:r>
              <a:rPr lang="en-US" altLang="ja-JP" dirty="0"/>
              <a:t>10</a:t>
            </a:r>
            <a:r>
              <a:rPr lang="ja-JP" altLang="en-US" dirty="0"/>
              <a:t>センチくらいの所を、親指、人差し指、中指の</a:t>
            </a:r>
            <a:r>
              <a:rPr lang="en-US" altLang="ja-JP" dirty="0"/>
              <a:t>3</a:t>
            </a:r>
            <a:r>
              <a:rPr lang="ja-JP" altLang="en-US" dirty="0"/>
              <a:t>本でペンを持つように握ります。また反対の手で吸引チューブの根本を折り曲げ、まだ陰圧が吸引チューブにかからないようにします。この状態で、まず吸引チューブ先端を鼻孔からやや上向きに少し入れます。実際の児童・生徒での吸引では、やや上向きに入れるのは</a:t>
            </a:r>
            <a:r>
              <a:rPr lang="en-US" altLang="ja-JP" dirty="0"/>
              <a:t>0.5cm</a:t>
            </a:r>
            <a:r>
              <a:rPr lang="ja-JP" altLang="en-US" dirty="0"/>
              <a:t>程度です。</a:t>
            </a:r>
            <a:endParaRPr lang="ja-JP"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255</a:t>
            </a:fld>
            <a:endParaRPr kumimoji="1" lang="ja-JP" altLang="en-US"/>
          </a:p>
        </p:txBody>
      </p:sp>
    </p:spTree>
    <p:extLst>
      <p:ext uri="{BB962C8B-B14F-4D97-AF65-F5344CB8AC3E}">
        <p14:creationId xmlns:p14="http://schemas.microsoft.com/office/powerpoint/2010/main" val="38931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学校で医療的ケアを実施する時の衛生管理について説明します。</a:t>
            </a:r>
            <a:endParaRPr kumimoji="1" lang="en-US" altLang="ja-JP" dirty="0"/>
          </a:p>
          <a:p>
            <a:r>
              <a:rPr kumimoji="0" lang="ja-JP" altLang="en-US" dirty="0">
                <a:cs typeface="ＭＳ ゴシック" charset="0"/>
              </a:rPr>
              <a:t>　学校では病院のような厳密な衛生管理は不要です。しかし、学校は集団活動の場ですから、家庭よりは衛生管理に配慮する必要があります。</a:t>
            </a:r>
            <a:endParaRPr kumimoji="0" lang="en-US" altLang="ja-JP" dirty="0">
              <a:cs typeface="ＭＳ ゴシック" charset="0"/>
            </a:endParaRPr>
          </a:p>
          <a:p>
            <a:r>
              <a:rPr lang="ja-JP" altLang="en-US" dirty="0"/>
              <a:t>　手洗い、部屋の換気、拭き掃除、温度や湿度の調整など日常的な衛生管理が重要であり、医療的ケアは必ずしも保健室で行う必要はありません。</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103</a:t>
            </a:fld>
            <a:endParaRPr kumimoji="1" lang="ja-JP" altLang="en-US"/>
          </a:p>
        </p:txBody>
      </p:sp>
    </p:spTree>
    <p:extLst>
      <p:ext uri="{BB962C8B-B14F-4D97-AF65-F5344CB8AC3E}">
        <p14:creationId xmlns:p14="http://schemas.microsoft.com/office/powerpoint/2010/main" val="428346319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その後、すぐに吸引チューブを上向きから下向きに変え、底を這わせるように深部まで挿入します。このように、方向を変えることと、吸引チューブをイメージした顔の正中方向に進めることがコツです。吸引チューブを上方向のまま進めると、鼻甲介や鼻腔の天井部に当たって、対象児が痛みを訴えたり、吸引そのものができなくなります。慣れないと、吸引チューブは数</a:t>
            </a:r>
            <a:r>
              <a:rPr lang="en-US" altLang="ja-JP" dirty="0"/>
              <a:t>cm</a:t>
            </a:r>
            <a:r>
              <a:rPr lang="ja-JP" altLang="en-US" dirty="0"/>
              <a:t>しか入りませんが、うまく入ると、</a:t>
            </a:r>
            <a:r>
              <a:rPr lang="en-US" altLang="ja-JP" dirty="0"/>
              <a:t>8 </a:t>
            </a:r>
            <a:r>
              <a:rPr lang="ja-JP" altLang="en-US" dirty="0"/>
              <a:t>～ </a:t>
            </a:r>
            <a:r>
              <a:rPr lang="en-US" altLang="ja-JP" dirty="0"/>
              <a:t>10cm</a:t>
            </a:r>
            <a:r>
              <a:rPr lang="ja-JP" altLang="en-US" dirty="0"/>
              <a:t>程度挿入できます。</a:t>
            </a:r>
            <a:endParaRPr lang="en-US" altLang="ja-JP" dirty="0"/>
          </a:p>
          <a:p>
            <a:r>
              <a:rPr lang="ja-JP" altLang="en-US" dirty="0"/>
              <a:t>　実際の吸引では、決められた長さまで、吸引チューブを進めます。</a:t>
            </a:r>
            <a:endParaRPr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256</a:t>
            </a:fld>
            <a:endParaRPr kumimoji="1" lang="ja-JP" altLang="en-US"/>
          </a:p>
        </p:txBody>
      </p:sp>
    </p:spTree>
    <p:extLst>
      <p:ext uri="{BB962C8B-B14F-4D97-AF65-F5344CB8AC3E}">
        <p14:creationId xmlns:p14="http://schemas.microsoft.com/office/powerpoint/2010/main" val="243181720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4932">
              <a:defRPr/>
            </a:pPr>
            <a:r>
              <a:rPr lang="ja-JP" altLang="en-US" dirty="0"/>
              <a:t>　奥まで挿入できたら、吸引チューブの根本を折り曲げた指を</a:t>
            </a:r>
            <a:r>
              <a:rPr kumimoji="1" lang="ja-JP" altLang="en-US" kern="1200" dirty="0"/>
              <a:t>瞬間的でなく、</a:t>
            </a:r>
            <a:r>
              <a:rPr kumimoji="1" lang="en-US" altLang="ja-JP" kern="1200" dirty="0"/>
              <a:t>2</a:t>
            </a:r>
            <a:r>
              <a:rPr kumimoji="1" lang="ja-JP" altLang="en-US" kern="1200" dirty="0"/>
              <a:t>～</a:t>
            </a:r>
            <a:r>
              <a:rPr lang="en-US" altLang="ja-JP" dirty="0"/>
              <a:t>3</a:t>
            </a:r>
            <a:r>
              <a:rPr kumimoji="1" lang="ja-JP" altLang="en-US" kern="1200" dirty="0"/>
              <a:t>秒かけてゆるめて</a:t>
            </a:r>
            <a:r>
              <a:rPr lang="ja-JP" altLang="en-US" dirty="0"/>
              <a:t>吸引チューブに陰圧をかけ、ゆっくり引き抜きながら鼻汁や痰を吸引します。この時、吸引チューブをもった</a:t>
            </a:r>
            <a:r>
              <a:rPr lang="en-US" altLang="ja-JP" dirty="0"/>
              <a:t>3</a:t>
            </a:r>
            <a:r>
              <a:rPr lang="ja-JP" altLang="en-US" dirty="0"/>
              <a:t>本の指でこよりをよるように、左右に吸引チューブを回しながらゆっくり引き抜きます。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257</a:t>
            </a:fld>
            <a:endParaRPr kumimoji="1" lang="ja-JP" altLang="en-US"/>
          </a:p>
        </p:txBody>
      </p:sp>
    </p:spTree>
    <p:extLst>
      <p:ext uri="{BB962C8B-B14F-4D97-AF65-F5344CB8AC3E}">
        <p14:creationId xmlns:p14="http://schemas.microsoft.com/office/powerpoint/2010/main" val="194297033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ja-JP" dirty="0"/>
              <a:t>手順</a:t>
            </a:r>
            <a:r>
              <a:rPr lang="ja-JP" altLang="en-US" dirty="0"/>
              <a:t>⑩　</a:t>
            </a:r>
            <a:r>
              <a:rPr lang="ja-JP" altLang="ja-JP" dirty="0"/>
              <a:t>確認の声かけをする。</a:t>
            </a:r>
          </a:p>
          <a:p>
            <a:pPr>
              <a:defRPr/>
            </a:pPr>
            <a:r>
              <a:rPr lang="ja-JP" altLang="en-US" dirty="0"/>
              <a:t>　</a:t>
            </a:r>
            <a:r>
              <a:rPr lang="ja-JP" altLang="ja-JP" dirty="0"/>
              <a:t>吸引が終わったら、対象</a:t>
            </a:r>
            <a:r>
              <a:rPr lang="ja-JP" altLang="en-US" dirty="0"/>
              <a:t>児</a:t>
            </a:r>
            <a:r>
              <a:rPr lang="ja-JP" altLang="ja-JP" dirty="0"/>
              <a:t>に声をかけ、吸引が十分であったかどうか、再度吸引が必要かどうかを確認します。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258</a:t>
            </a:fld>
            <a:endParaRPr kumimoji="1" lang="ja-JP" altLang="en-US"/>
          </a:p>
        </p:txBody>
      </p:sp>
    </p:spTree>
    <p:extLst>
      <p:ext uri="{BB962C8B-B14F-4D97-AF65-F5344CB8AC3E}">
        <p14:creationId xmlns:p14="http://schemas.microsoft.com/office/powerpoint/2010/main" val="99832074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ja-JP" dirty="0"/>
              <a:t>手順</a:t>
            </a:r>
            <a:r>
              <a:rPr lang="ja-JP" altLang="en-US" dirty="0"/>
              <a:t>⑪　吸引チューブ</a:t>
            </a:r>
            <a:r>
              <a:rPr lang="ja-JP" altLang="ja-JP" dirty="0"/>
              <a:t>を洗浄する。</a:t>
            </a:r>
          </a:p>
          <a:p>
            <a:pPr>
              <a:defRPr/>
            </a:pPr>
            <a:r>
              <a:rPr lang="ja-JP" altLang="en-US" dirty="0"/>
              <a:t>　</a:t>
            </a:r>
            <a:r>
              <a:rPr lang="ja-JP" altLang="ja-JP" dirty="0"/>
              <a:t>吸引が終わったら、</a:t>
            </a:r>
            <a:r>
              <a:rPr lang="ja-JP" altLang="en-US" dirty="0"/>
              <a:t>吸引チューブ</a:t>
            </a:r>
            <a:r>
              <a:rPr lang="ja-JP" altLang="ja-JP" dirty="0"/>
              <a:t>の外側をアルコール綿（もしくは、拭き綿）で拭きとり、次に</a:t>
            </a:r>
            <a:r>
              <a:rPr lang="ja-JP" altLang="en-US" dirty="0"/>
              <a:t>吸引チューブ</a:t>
            </a:r>
            <a:r>
              <a:rPr lang="ja-JP" altLang="ja-JP" dirty="0"/>
              <a:t>と接続管の内腔を、洗浄水等で洗い流します。</a:t>
            </a:r>
          </a:p>
          <a:p>
            <a:pPr>
              <a:defRPr/>
            </a:pPr>
            <a:endParaRPr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259</a:t>
            </a:fld>
            <a:endParaRPr kumimoji="1" lang="ja-JP" altLang="en-US"/>
          </a:p>
        </p:txBody>
      </p:sp>
    </p:spTree>
    <p:extLst>
      <p:ext uri="{BB962C8B-B14F-4D97-AF65-F5344CB8AC3E}">
        <p14:creationId xmlns:p14="http://schemas.microsoft.com/office/powerpoint/2010/main" val="333639262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ja-JP" dirty="0"/>
              <a:t>手順</a:t>
            </a:r>
            <a:r>
              <a:rPr lang="ja-JP" altLang="en-US" dirty="0"/>
              <a:t>⑫　</a:t>
            </a:r>
            <a:r>
              <a:rPr lang="ja-JP" altLang="ja-JP" dirty="0"/>
              <a:t>吸引器のスイッチを切る。</a:t>
            </a:r>
          </a:p>
          <a:p>
            <a:pPr>
              <a:defRPr/>
            </a:pPr>
            <a:r>
              <a:rPr lang="ja-JP" altLang="en-US" dirty="0">
                <a:solidFill>
                  <a:srgbClr val="FF0000"/>
                </a:solidFill>
              </a:rPr>
              <a:t>　</a:t>
            </a:r>
            <a:r>
              <a:rPr lang="ja-JP" altLang="en-US" dirty="0"/>
              <a:t>吸引チューブ</a:t>
            </a:r>
            <a:r>
              <a:rPr lang="ja-JP" altLang="ja-JP" dirty="0"/>
              <a:t>を持つ手とは反対の手、すなわち非利き手で、吸引器の電源スイッチを切ります。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260</a:t>
            </a:fld>
            <a:endParaRPr kumimoji="1" lang="ja-JP" altLang="en-US"/>
          </a:p>
        </p:txBody>
      </p:sp>
    </p:spTree>
    <p:extLst>
      <p:ext uri="{BB962C8B-B14F-4D97-AF65-F5344CB8AC3E}">
        <p14:creationId xmlns:p14="http://schemas.microsoft.com/office/powerpoint/2010/main" val="377938314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ja-JP" dirty="0"/>
              <a:t>手順</a:t>
            </a:r>
            <a:r>
              <a:rPr lang="ja-JP" altLang="en-US" dirty="0"/>
              <a:t>⑬　吸引チューブ</a:t>
            </a:r>
            <a:r>
              <a:rPr lang="ja-JP" altLang="ja-JP" dirty="0"/>
              <a:t>を保管容器に戻す。</a:t>
            </a:r>
          </a:p>
          <a:p>
            <a:pPr>
              <a:defRPr/>
            </a:pPr>
            <a:r>
              <a:rPr lang="ja-JP" altLang="en-US" dirty="0"/>
              <a:t>　吸引チューブ</a:t>
            </a:r>
            <a:r>
              <a:rPr lang="ja-JP" altLang="ja-JP" dirty="0"/>
              <a:t>を接続管からはずし、衛生的に保管容器に戻します。</a:t>
            </a:r>
          </a:p>
          <a:p>
            <a:pPr eaLnBrk="1" hangingPunct="1">
              <a:defRPr/>
            </a:pPr>
            <a:endParaRPr lang="ja-JP"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261</a:t>
            </a:fld>
            <a:endParaRPr kumimoji="1" lang="ja-JP" altLang="en-US"/>
          </a:p>
        </p:txBody>
      </p:sp>
    </p:spTree>
    <p:extLst>
      <p:ext uri="{BB962C8B-B14F-4D97-AF65-F5344CB8AC3E}">
        <p14:creationId xmlns:p14="http://schemas.microsoft.com/office/powerpoint/2010/main" val="82904202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ja-JP" dirty="0"/>
              <a:t>手順</a:t>
            </a:r>
            <a:r>
              <a:rPr lang="ja-JP" altLang="en-US" dirty="0"/>
              <a:t>⑭　</a:t>
            </a:r>
            <a:r>
              <a:rPr lang="ja-JP" altLang="ja-JP" dirty="0"/>
              <a:t>対象</a:t>
            </a:r>
            <a:r>
              <a:rPr lang="ja-JP" altLang="en-US" dirty="0"/>
              <a:t>児</a:t>
            </a:r>
            <a:r>
              <a:rPr lang="ja-JP" altLang="ja-JP" dirty="0"/>
              <a:t>への確認、体位・環境の調整</a:t>
            </a:r>
            <a:r>
              <a:rPr lang="ja-JP" altLang="en-US" dirty="0"/>
              <a:t>をします。</a:t>
            </a:r>
            <a:endParaRPr lang="ja-JP" altLang="ja-JP" dirty="0"/>
          </a:p>
          <a:p>
            <a:pPr>
              <a:defRPr/>
            </a:pPr>
            <a:r>
              <a:rPr lang="ja-JP" altLang="en-US" dirty="0"/>
              <a:t>　</a:t>
            </a:r>
            <a:r>
              <a:rPr lang="ja-JP" altLang="ja-JP" dirty="0"/>
              <a:t>手袋をはずし、セッシを使用した場合は元に戻します。</a:t>
            </a:r>
          </a:p>
          <a:p>
            <a:pPr>
              <a:defRPr/>
            </a:pPr>
            <a:r>
              <a:rPr lang="ja-JP" altLang="en-US" dirty="0"/>
              <a:t>　</a:t>
            </a:r>
            <a:r>
              <a:rPr lang="ja-JP" altLang="ja-JP" dirty="0"/>
              <a:t>対象</a:t>
            </a:r>
            <a:r>
              <a:rPr lang="ja-JP" altLang="en-US" dirty="0"/>
              <a:t>児</a:t>
            </a:r>
            <a:r>
              <a:rPr lang="ja-JP" altLang="ja-JP" dirty="0"/>
              <a:t>に吸引が終わったことを告げ、喀痰がとり切れたかを確認します。</a:t>
            </a:r>
          </a:p>
          <a:p>
            <a:pPr>
              <a:defRPr/>
            </a:pPr>
            <a:r>
              <a:rPr lang="ja-JP" altLang="en-US" dirty="0"/>
              <a:t>　</a:t>
            </a:r>
            <a:r>
              <a:rPr lang="ja-JP" altLang="ja-JP" dirty="0"/>
              <a:t>その後、安楽な姿勢に整え、環境の調整を行います。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262</a:t>
            </a:fld>
            <a:endParaRPr kumimoji="1" lang="ja-JP" altLang="en-US"/>
          </a:p>
        </p:txBody>
      </p:sp>
    </p:spTree>
    <p:extLst>
      <p:ext uri="{BB962C8B-B14F-4D97-AF65-F5344CB8AC3E}">
        <p14:creationId xmlns:p14="http://schemas.microsoft.com/office/powerpoint/2010/main" val="395007327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ja-JP" dirty="0"/>
              <a:t>手順</a:t>
            </a:r>
            <a:r>
              <a:rPr lang="ja-JP" altLang="en-US" dirty="0"/>
              <a:t>⑮　</a:t>
            </a:r>
            <a:r>
              <a:rPr lang="ja-JP" altLang="ja-JP" dirty="0"/>
              <a:t>対象</a:t>
            </a:r>
            <a:r>
              <a:rPr lang="ja-JP" altLang="en-US" dirty="0"/>
              <a:t>児</a:t>
            </a:r>
            <a:r>
              <a:rPr lang="ja-JP" altLang="ja-JP" dirty="0"/>
              <a:t>を観察する。</a:t>
            </a:r>
          </a:p>
          <a:p>
            <a:pPr>
              <a:defRPr/>
            </a:pPr>
            <a:r>
              <a:rPr lang="ja-JP" altLang="en-US" dirty="0"/>
              <a:t>　</a:t>
            </a:r>
            <a:r>
              <a:rPr lang="ja-JP" altLang="ja-JP" dirty="0"/>
              <a:t>対象</a:t>
            </a:r>
            <a:r>
              <a:rPr lang="ja-JP" altLang="en-US" dirty="0"/>
              <a:t>児</a:t>
            </a:r>
            <a:r>
              <a:rPr lang="ja-JP" altLang="ja-JP" dirty="0"/>
              <a:t>の顔色、呼吸状態、吸引物の量や性状などを観察します。</a:t>
            </a:r>
          </a:p>
          <a:p>
            <a:pPr>
              <a:defRPr/>
            </a:pPr>
            <a:r>
              <a:rPr lang="ja-JP" altLang="en-US" dirty="0"/>
              <a:t>　</a:t>
            </a:r>
            <a:r>
              <a:rPr lang="ja-JP" altLang="ja-JP" dirty="0"/>
              <a:t>経鼻経管栄養を行っている場合は、吸引後の口腔内に栄養チューブが出ていないかを確認します。</a:t>
            </a:r>
          </a:p>
          <a:p>
            <a:pPr eaLnBrk="1" hangingPunct="1">
              <a:defRPr/>
            </a:pPr>
            <a:endParaRPr lang="ja-JP"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263</a:t>
            </a:fld>
            <a:endParaRPr kumimoji="1" lang="ja-JP" altLang="en-US"/>
          </a:p>
        </p:txBody>
      </p:sp>
    </p:spTree>
    <p:extLst>
      <p:ext uri="{BB962C8B-B14F-4D97-AF65-F5344CB8AC3E}">
        <p14:creationId xmlns:p14="http://schemas.microsoft.com/office/powerpoint/2010/main" val="329298007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ja-JP" dirty="0"/>
              <a:t>手順</a:t>
            </a:r>
            <a:r>
              <a:rPr lang="ja-JP" altLang="en-US" dirty="0"/>
              <a:t>⑯　</a:t>
            </a:r>
            <a:r>
              <a:rPr lang="ja-JP" altLang="ja-JP" dirty="0"/>
              <a:t>「流水と石けん」による手洗いをする。</a:t>
            </a:r>
          </a:p>
          <a:p>
            <a:pPr>
              <a:defRPr/>
            </a:pPr>
            <a:r>
              <a:rPr lang="ja-JP" altLang="en-US" dirty="0"/>
              <a:t>　</a:t>
            </a:r>
            <a:r>
              <a:rPr lang="ja-JP" altLang="ja-JP" dirty="0"/>
              <a:t>ケア後の手洗いとして、流水と石けんで手洗いを行います。速乾性擦式手指消毒剤（そっかんせいさっしきしゅししょうどくざい）での手洗いも可能ですが、流水で洗える環境にある場合には流水で洗うほうを優先させます。</a:t>
            </a:r>
          </a:p>
          <a:p>
            <a:pPr eaLnBrk="1" hangingPunct="1">
              <a:defRPr/>
            </a:pPr>
            <a:endParaRPr lang="ja-JP"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264</a:t>
            </a:fld>
            <a:endParaRPr kumimoji="1" lang="ja-JP" altLang="en-US"/>
          </a:p>
        </p:txBody>
      </p:sp>
    </p:spTree>
    <p:extLst>
      <p:ext uri="{BB962C8B-B14F-4D97-AF65-F5344CB8AC3E}">
        <p14:creationId xmlns:p14="http://schemas.microsoft.com/office/powerpoint/2010/main" val="256955470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最後に、報告、片付け、記録を行います。</a:t>
            </a:r>
          </a:p>
          <a:p>
            <a:pPr>
              <a:defRPr/>
            </a:pPr>
            <a:r>
              <a:rPr lang="ja-JP" altLang="en-US" dirty="0"/>
              <a:t>　指導看護師に対し、吸引の開始時間、吸引物の性状・量、吸引前後の対象者の状態などを報告します。ヒヤリ・ハット、アクシデントがあれば、あわせて報告します。</a:t>
            </a:r>
          </a:p>
          <a:p>
            <a:pPr>
              <a:defRPr/>
            </a:pPr>
            <a:r>
              <a:rPr lang="ja-JP" altLang="en-US" dirty="0"/>
              <a:t>　吸引びんの廃液量が</a:t>
            </a:r>
            <a:r>
              <a:rPr lang="en-US" altLang="ja-JP" dirty="0"/>
              <a:t>70</a:t>
            </a:r>
            <a:r>
              <a:rPr lang="ja-JP" altLang="en-US" dirty="0"/>
              <a:t>％～</a:t>
            </a:r>
            <a:r>
              <a:rPr lang="en-US" altLang="ja-JP" dirty="0"/>
              <a:t>80</a:t>
            </a:r>
            <a:r>
              <a:rPr lang="ja-JP" altLang="en-US" dirty="0"/>
              <a:t>％になる前に廃液を捨てます。</a:t>
            </a:r>
          </a:p>
          <a:p>
            <a:pPr>
              <a:defRPr/>
            </a:pPr>
            <a:r>
              <a:rPr lang="ja-JP" altLang="en-US" dirty="0"/>
              <a:t>　保管容器や洗浄水等は、適宜交換します。</a:t>
            </a:r>
          </a:p>
          <a:p>
            <a:pPr>
              <a:defRPr/>
            </a:pPr>
            <a:r>
              <a:rPr lang="ja-JP" altLang="en-US" dirty="0"/>
              <a:t>　実施記録を書きます。ヒヤリ・ハットがあれば、業務の後に記録します。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265</a:t>
            </a:fld>
            <a:endParaRPr kumimoji="1" lang="ja-JP" altLang="en-US"/>
          </a:p>
        </p:txBody>
      </p:sp>
    </p:spTree>
    <p:extLst>
      <p:ext uri="{BB962C8B-B14F-4D97-AF65-F5344CB8AC3E}">
        <p14:creationId xmlns:p14="http://schemas.microsoft.com/office/powerpoint/2010/main" val="4157066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0" lang="ja-JP" altLang="en-US" dirty="0"/>
              <a:t>医療的ケアにおける衛生管理の目的は</a:t>
            </a:r>
            <a:r>
              <a:rPr kumimoji="0" lang="en-US" altLang="ja-JP" dirty="0"/>
              <a:t>2</a:t>
            </a:r>
            <a:r>
              <a:rPr kumimoji="0" lang="ja-JP" altLang="en-US" dirty="0"/>
              <a:t>つあります。</a:t>
            </a:r>
            <a:endParaRPr kumimoji="0" lang="en-US" altLang="ja-JP" dirty="0"/>
          </a:p>
          <a:p>
            <a:pPr>
              <a:lnSpc>
                <a:spcPct val="110000"/>
              </a:lnSpc>
              <a:buSzPct val="60000"/>
            </a:pPr>
            <a:r>
              <a:rPr kumimoji="0" lang="ja-JP" altLang="en-US" dirty="0"/>
              <a:t>　ケアをする職員が子どもたちの分泌物から細菌をもらわないこと</a:t>
            </a:r>
            <a:endParaRPr kumimoji="0" lang="ja-JP" altLang="ja-JP" dirty="0"/>
          </a:p>
          <a:p>
            <a:pPr>
              <a:lnSpc>
                <a:spcPct val="110000"/>
              </a:lnSpc>
              <a:buSzPct val="60000"/>
            </a:pPr>
            <a:r>
              <a:rPr kumimoji="0" lang="ja-JP" altLang="en-US" dirty="0"/>
              <a:t>　ケアをする職員が媒介となって他の子どもに細菌</a:t>
            </a:r>
            <a:r>
              <a:rPr kumimoji="0" lang="en-US" altLang="en-US" dirty="0" err="1"/>
              <a:t>を移さないこと</a:t>
            </a:r>
            <a:r>
              <a:rPr kumimoji="1" lang="ja-JP" altLang="en-US" dirty="0"/>
              <a:t>です。</a:t>
            </a:r>
            <a:endParaRPr kumimoji="1" lang="en-US" altLang="ja-JP" dirty="0"/>
          </a:p>
          <a:p>
            <a:pPr marL="177696" indent="-177696">
              <a:lnSpc>
                <a:spcPct val="110000"/>
              </a:lnSpc>
              <a:buSzPct val="60000"/>
              <a:buFont typeface="Wingdings" pitchFamily="2" charset="2"/>
              <a:buChar char="ü"/>
            </a:pPr>
            <a:endParaRPr kumimoji="1" lang="en-US" altLang="ja-JP" dirty="0"/>
          </a:p>
          <a:p>
            <a:pPr>
              <a:lnSpc>
                <a:spcPct val="110000"/>
              </a:lnSpc>
              <a:spcBef>
                <a:spcPct val="0"/>
              </a:spcBef>
            </a:pPr>
            <a:r>
              <a:rPr lang="ja-JP" altLang="en-US" dirty="0"/>
              <a:t>分泌物に触れる可能性があるケアをする時には、手袋を着用し、ケアが終わった後には必ず手洗いをします。</a:t>
            </a:r>
            <a:endParaRPr lang="ja-JP" altLang="ja-JP" dirty="0"/>
          </a:p>
          <a:p>
            <a:pPr algn="just" eaLnBrk="1" hangingPunct="1">
              <a:lnSpc>
                <a:spcPct val="110000"/>
              </a:lnSpc>
              <a:spcBef>
                <a:spcPct val="0"/>
              </a:spcBef>
              <a:buFontTx/>
              <a:buNone/>
            </a:pPr>
            <a:r>
              <a:rPr lang="ja-JP" altLang="en-US" dirty="0"/>
              <a:t>　衣類に付着した分泌物にも注意します。エプロン着用交換が実用的です。</a:t>
            </a:r>
            <a:endParaRPr lang="en-US" altLang="ja-JP" dirty="0"/>
          </a:p>
          <a:p>
            <a:pPr algn="just" eaLnBrk="1" hangingPunct="1">
              <a:lnSpc>
                <a:spcPct val="110000"/>
              </a:lnSpc>
              <a:spcBef>
                <a:spcPct val="0"/>
              </a:spcBef>
              <a:buFontTx/>
              <a:buNone/>
            </a:pPr>
            <a:endParaRPr lang="en-US" altLang="ja-JP" dirty="0"/>
          </a:p>
          <a:p>
            <a:pPr>
              <a:lnSpc>
                <a:spcPct val="110000"/>
              </a:lnSpc>
              <a:spcBef>
                <a:spcPct val="0"/>
              </a:spcBef>
            </a:pPr>
            <a:r>
              <a:rPr lang="ja-JP" altLang="en-US" dirty="0"/>
              <a:t>経管栄養の時は通常の（料理を作る時の）手洗いでＯＫです。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104</a:t>
            </a:fld>
            <a:endParaRPr kumimoji="1" lang="ja-JP" altLang="en-US"/>
          </a:p>
        </p:txBody>
      </p:sp>
    </p:spTree>
    <p:extLst>
      <p:ext uri="{BB962C8B-B14F-4D97-AF65-F5344CB8AC3E}">
        <p14:creationId xmlns:p14="http://schemas.microsoft.com/office/powerpoint/2010/main" val="60301330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次は</a:t>
            </a:r>
            <a:r>
              <a:rPr lang="ja-JP" altLang="en-US" dirty="0"/>
              <a:t>、</a:t>
            </a:r>
            <a:r>
              <a:rPr kumimoji="1" lang="ja-JP" altLang="en-US" dirty="0"/>
              <a:t>気管カニューレ内吸引の手順です。単回使用を基本としつつ、乾燥法で吸引カテーテルを再使用する場合の手順もあわせて説明します。</a:t>
            </a:r>
          </a:p>
        </p:txBody>
      </p:sp>
      <p:sp>
        <p:nvSpPr>
          <p:cNvPr id="4" name="スライド番号プレースホルダー 3"/>
          <p:cNvSpPr>
            <a:spLocks noGrp="1"/>
          </p:cNvSpPr>
          <p:nvPr>
            <p:ph type="sldNum" sz="quarter" idx="5"/>
          </p:nvPr>
        </p:nvSpPr>
        <p:spPr/>
        <p:txBody>
          <a:bodyPr/>
          <a:lstStyle/>
          <a:p>
            <a:pPr defTabSz="945719">
              <a:defRPr/>
            </a:pPr>
            <a:fld id="{5D608146-07C3-9248-A95C-5399F8B04C88}" type="slidenum">
              <a:rPr lang="ja-JP" altLang="en-US">
                <a:solidFill>
                  <a:prstClr val="black"/>
                </a:solidFill>
                <a:latin typeface="游ゴシック" panose="020F0502020204030204"/>
                <a:ea typeface="游ゴシック" panose="020B0400000000000000" pitchFamily="50" charset="-128"/>
              </a:rPr>
              <a:pPr defTabSz="945719">
                <a:defRPr/>
              </a:pPr>
              <a:t>266</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08374972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まず、気管カニューレが、のどに開けられた気管切開部から、気管内に挿入されている状態をイメージしましょう。気管カニューレにはカフ無しとカフ付があり、カフ付では気管カニューレ先端にカフという柔らかい風船がついており、これを膨らませるためのチューブが付いています。また最近は、このカフの上部に溜まった分泌物を吸引することができるサイドチューブが付いているものがよく使用されています。</a:t>
            </a:r>
          </a:p>
          <a:p>
            <a:r>
              <a:rPr lang="ja-JP" altLang="en-US" dirty="0"/>
              <a:t>　担当する児童・生徒が使用している気管カニューレのタイプを、知っておくことも重要です。</a:t>
            </a:r>
            <a:endParaRPr lang="en-US" altLang="ja-JP" dirty="0"/>
          </a:p>
          <a:p>
            <a:r>
              <a:rPr lang="ja-JP" altLang="en-US" dirty="0"/>
              <a:t>　気管カニューレから吸引されるものは、図のように下気道（気管・気管支）から上がってきた痰である場合と、鼻・口・のどから下りてきて、気管カニューレと気管の壁の間の隙間から気管の中にたれ込んできた唾液や分泌物です。</a:t>
            </a:r>
          </a:p>
          <a:p>
            <a:endParaRPr lang="ja-JP"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267</a:t>
            </a:fld>
            <a:endParaRPr kumimoji="1" lang="ja-JP" altLang="en-US"/>
          </a:p>
        </p:txBody>
      </p:sp>
    </p:spTree>
    <p:extLst>
      <p:ext uri="{BB962C8B-B14F-4D97-AF65-F5344CB8AC3E}">
        <p14:creationId xmlns:p14="http://schemas.microsoft.com/office/powerpoint/2010/main" val="237209930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11934">
              <a:defRPr/>
            </a:pPr>
            <a:r>
              <a:rPr lang="ja-JP" altLang="ja-JP" dirty="0"/>
              <a:t>皆さんに吸引していただく部位は、この気管カニューレ内部で、</a:t>
            </a:r>
            <a:r>
              <a:rPr lang="ja-JP" altLang="en-US" dirty="0"/>
              <a:t>気管</a:t>
            </a:r>
            <a:r>
              <a:rPr lang="ja-JP" altLang="ja-JP" dirty="0"/>
              <a:t>カニューレの先端から、</a:t>
            </a:r>
            <a:r>
              <a:rPr lang="ja-JP" altLang="en-US" dirty="0"/>
              <a:t>気管</a:t>
            </a:r>
            <a:r>
              <a:rPr lang="ja-JP" altLang="ja-JP" dirty="0"/>
              <a:t>カニューレ内部に入ってきた喀痰を吸引します</a:t>
            </a:r>
            <a:r>
              <a:rPr lang="ja-JP" altLang="ja-JP" strike="noStrike" baseline="0" dirty="0"/>
              <a:t>。</a:t>
            </a:r>
            <a:r>
              <a:rPr lang="ja-JP" altLang="ja-JP" strike="noStrike" baseline="0" dirty="0">
                <a:solidFill>
                  <a:schemeClr val="tx1"/>
                </a:solidFill>
              </a:rPr>
              <a:t>なお、</a:t>
            </a:r>
            <a:r>
              <a:rPr lang="ja-JP" altLang="en-US" strike="noStrike" baseline="0" dirty="0">
                <a:solidFill>
                  <a:schemeClr val="tx1"/>
                </a:solidFill>
              </a:rPr>
              <a:t>吸引ライン（サイドチューブ）がついている気管カニューレの場合は、気管カニューレ内の吸引後に、サイドチューブからも吸引します。</a:t>
            </a:r>
            <a:endParaRPr lang="ja-JP" altLang="ja-JP" strike="sngStrike" baseline="0" dirty="0">
              <a:solidFill>
                <a:schemeClr val="tx1"/>
              </a:solidFill>
            </a:endParaRPr>
          </a:p>
        </p:txBody>
      </p:sp>
      <p:sp>
        <p:nvSpPr>
          <p:cNvPr id="4" name="スライド番号プレースホルダー 3"/>
          <p:cNvSpPr>
            <a:spLocks noGrp="1"/>
          </p:cNvSpPr>
          <p:nvPr>
            <p:ph type="sldNum" sz="quarter" idx="5"/>
          </p:nvPr>
        </p:nvSpPr>
        <p:spPr/>
        <p:txBody>
          <a:bodyPr/>
          <a:lstStyle/>
          <a:p>
            <a:pPr defTabSz="947808">
              <a:defRPr/>
            </a:pPr>
            <a:fld id="{5D608146-07C3-9248-A95C-5399F8B04C88}" type="slidenum">
              <a:rPr lang="ja-JP" altLang="en-US">
                <a:solidFill>
                  <a:prstClr val="black"/>
                </a:solidFill>
                <a:latin typeface="游ゴシック" panose="020F0502020204030204"/>
                <a:ea typeface="游ゴシック" panose="020B0400000000000000" pitchFamily="50" charset="-128"/>
              </a:rPr>
              <a:pPr defTabSz="947808">
                <a:defRPr/>
              </a:pPr>
              <a:t>268</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00324205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11934">
              <a:defRPr/>
            </a:pPr>
            <a:r>
              <a:rPr lang="ja-JP" altLang="en-US" dirty="0"/>
              <a:t>気管カニューレの主な種類としては、ここに示すようなものがあります。</a:t>
            </a:r>
          </a:p>
          <a:p>
            <a:pPr indent="111934">
              <a:defRPr/>
            </a:pPr>
            <a:r>
              <a:rPr lang="ja-JP" altLang="en-US" dirty="0"/>
              <a:t>①は、サイドチューブやカフエアチューブがついている気管カニューレです。</a:t>
            </a:r>
          </a:p>
          <a:p>
            <a:pPr indent="111934">
              <a:defRPr/>
            </a:pPr>
            <a:r>
              <a:rPr lang="ja-JP" altLang="en-US" dirty="0"/>
              <a:t>②は、気管カニューレ内に吸引カテーテルを挿入しなくてもよい内方吸引チューブが内蔵されている気管カニューレです。</a:t>
            </a:r>
          </a:p>
          <a:p>
            <a:pPr indent="111934">
              <a:defRPr/>
            </a:pPr>
            <a:r>
              <a:rPr lang="ja-JP" altLang="en-US" dirty="0"/>
              <a:t>③はカフのついていない気管カニューレで、嚥下機能がよく、誤嚥の心配のない人が使用している場合があります。</a:t>
            </a:r>
          </a:p>
          <a:p>
            <a:pPr indent="111934">
              <a:defRPr/>
            </a:pPr>
            <a:r>
              <a:rPr lang="ja-JP" altLang="en-US" dirty="0"/>
              <a:t>④はスピーチカニューレと呼ばれるもので、嚥下も良好で、言葉も出せる人が使用している場合があります。</a:t>
            </a:r>
          </a:p>
          <a:p>
            <a:pPr indent="111934">
              <a:defRPr/>
            </a:pPr>
            <a:r>
              <a:rPr lang="ja-JP" altLang="en-US" dirty="0"/>
              <a:t>⑤は、気管切開孔の閉塞を防ぎ、気道を確保し、喀痰の吸引もできる「レティナ」と呼ばれる器具で、嚥下も言葉の機能も良好で、ただ空気の通り道を確保するために気管切開を行った人が装着している場合があります。</a:t>
            </a:r>
          </a:p>
          <a:p>
            <a:pPr indent="111934">
              <a:defRPr/>
            </a:pPr>
            <a:r>
              <a:rPr lang="ja-JP" altLang="en-US" dirty="0"/>
              <a:t>対象者によって気管カニューレの種類は違いますので、実地研修の際は、実際に対象者が使用している気管カニューレでの手技を修得しましょう。</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269</a:t>
            </a:fld>
            <a:endParaRPr kumimoji="1" lang="ja-JP" altLang="en-US"/>
          </a:p>
        </p:txBody>
      </p:sp>
    </p:spTree>
    <p:extLst>
      <p:ext uri="{BB962C8B-B14F-4D97-AF65-F5344CB8AC3E}">
        <p14:creationId xmlns:p14="http://schemas.microsoft.com/office/powerpoint/2010/main" val="302462697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まず、実施準備を行います。</a:t>
            </a:r>
          </a:p>
          <a:p>
            <a:pPr>
              <a:defRPr/>
            </a:pPr>
            <a:r>
              <a:rPr lang="ja-JP" altLang="en-US" dirty="0"/>
              <a:t>　流水と石けんで手洗いを行います。速乾性擦式手指消毒剤（そっかんせいさっしきしゅししょうどくざい）での消毒も可能ですが、流水で洗える環境にある場合には流水で洗うほうを優先させます。</a:t>
            </a:r>
          </a:p>
          <a:p>
            <a:pPr>
              <a:defRPr/>
            </a:pPr>
            <a:r>
              <a:rPr lang="ja-JP" altLang="en-US" dirty="0"/>
              <a:t>　また、指示書を確認しておきます。</a:t>
            </a:r>
          </a:p>
          <a:p>
            <a:pPr>
              <a:defRPr/>
            </a:pPr>
            <a:r>
              <a:rPr lang="ja-JP" altLang="en-US" dirty="0"/>
              <a:t>　さらに、対象者本人や記録から、体調を確認します。</a:t>
            </a:r>
          </a:p>
          <a:p>
            <a:pPr>
              <a:defRPr/>
            </a:pPr>
            <a:r>
              <a:rPr lang="ja-JP" altLang="en-US" dirty="0"/>
              <a:t>　気管カニューレと、回路からのコネクターに固定ヒモが結んである場合はほどいておき、少しコネクターを緩めておいても良いでしょう。</a:t>
            </a:r>
          </a:p>
          <a:p>
            <a:pPr>
              <a:defRPr/>
            </a:pPr>
            <a:r>
              <a:rPr lang="ja-JP" altLang="en-US" dirty="0"/>
              <a:t>　ここまでは、ケアの前に済ませておきます。</a:t>
            </a:r>
          </a:p>
        </p:txBody>
      </p:sp>
      <p:sp>
        <p:nvSpPr>
          <p:cNvPr id="4" name="スライド番号プレースホルダー 3"/>
          <p:cNvSpPr>
            <a:spLocks noGrp="1"/>
          </p:cNvSpPr>
          <p:nvPr>
            <p:ph type="sldNum" sz="quarter" idx="5"/>
          </p:nvPr>
        </p:nvSpPr>
        <p:spPr/>
        <p:txBody>
          <a:bodyPr/>
          <a:lstStyle/>
          <a:p>
            <a:pPr defTabSz="944491">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44491">
                <a:defRPr/>
              </a:pPr>
              <a:t>270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74657053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11934">
              <a:defRPr/>
            </a:pPr>
            <a:r>
              <a:rPr lang="ja-JP" altLang="en-US" dirty="0"/>
              <a:t>手順①　対象児の同意を得る。</a:t>
            </a:r>
            <a:endParaRPr lang="en-US" altLang="ja-JP" dirty="0"/>
          </a:p>
          <a:p>
            <a:pPr indent="111934">
              <a:defRPr/>
            </a:pPr>
            <a:r>
              <a:rPr lang="ja-JP" altLang="en-US" dirty="0"/>
              <a:t>対象児に対し、「痰がゴロゴロいっているので、吸引してもよろしいでしょうか」などと説明し、対象者の同意を得ます。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271</a:t>
            </a:fld>
            <a:endParaRPr kumimoji="1" lang="ja-JP" altLang="en-US"/>
          </a:p>
        </p:txBody>
      </p:sp>
    </p:spTree>
    <p:extLst>
      <p:ext uri="{BB962C8B-B14F-4D97-AF65-F5344CB8AC3E}">
        <p14:creationId xmlns:p14="http://schemas.microsoft.com/office/powerpoint/2010/main" val="145244278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11934">
              <a:defRPr/>
            </a:pPr>
            <a:r>
              <a:rPr lang="ja-JP" altLang="en-US" dirty="0"/>
              <a:t>手順②　環境を整え、気管カニューレ周囲を観察する。</a:t>
            </a:r>
          </a:p>
          <a:p>
            <a:pPr indent="111934">
              <a:defRPr/>
            </a:pPr>
            <a:r>
              <a:rPr lang="ja-JP" altLang="en-US" dirty="0"/>
              <a:t>吸引の環境を整えます。また、効果的に喀痰を吸引できる体位に調整します。</a:t>
            </a:r>
          </a:p>
          <a:p>
            <a:pPr indent="111934">
              <a:defRPr/>
            </a:pPr>
            <a:r>
              <a:rPr lang="ja-JP" altLang="en-US" dirty="0"/>
              <a:t>気管カニューレの周囲の喀痰の吹き出し、皮膚の状態、固定のゆるみ、喀痰の貯留を示す呼吸音の有無などを観察します。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272</a:t>
            </a:fld>
            <a:endParaRPr kumimoji="1" lang="ja-JP" altLang="en-US"/>
          </a:p>
        </p:txBody>
      </p:sp>
    </p:spTree>
    <p:extLst>
      <p:ext uri="{BB962C8B-B14F-4D97-AF65-F5344CB8AC3E}">
        <p14:creationId xmlns:p14="http://schemas.microsoft.com/office/powerpoint/2010/main" val="351457616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11934">
              <a:defRPr/>
            </a:pPr>
            <a:r>
              <a:rPr lang="ja-JP" altLang="en-US" dirty="0"/>
              <a:t>手順③　手洗いをする。</a:t>
            </a:r>
          </a:p>
          <a:p>
            <a:pPr indent="111934">
              <a:defRPr/>
            </a:pPr>
            <a:r>
              <a:rPr lang="ja-JP" altLang="en-US" dirty="0"/>
              <a:t>両手を洗います。流水と石けんによる手洗い、あるいは、速乾性擦式手指消毒剤による手洗いをします。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273</a:t>
            </a:fld>
            <a:endParaRPr kumimoji="1" lang="ja-JP" altLang="en-US"/>
          </a:p>
        </p:txBody>
      </p:sp>
    </p:spTree>
    <p:extLst>
      <p:ext uri="{BB962C8B-B14F-4D97-AF65-F5344CB8AC3E}">
        <p14:creationId xmlns:p14="http://schemas.microsoft.com/office/powerpoint/2010/main" val="63797012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単回使用の場合の手順</a:t>
            </a:r>
            <a:r>
              <a:rPr lang="ja-JP" altLang="en-US" dirty="0"/>
              <a:t>④　</a:t>
            </a:r>
            <a:r>
              <a:rPr lang="ja-JP" altLang="ja-JP" dirty="0"/>
              <a:t>も、同様</a:t>
            </a:r>
            <a:r>
              <a:rPr lang="ja-JP" altLang="en-US" dirty="0"/>
              <a:t>吸引チューブ</a:t>
            </a:r>
            <a:r>
              <a:rPr lang="ja-JP" altLang="ja-JP" dirty="0"/>
              <a:t>を取り出す。</a:t>
            </a:r>
          </a:p>
          <a:p>
            <a:pPr>
              <a:defRPr/>
            </a:pPr>
            <a:r>
              <a:rPr lang="ja-JP" altLang="en-US" dirty="0"/>
              <a:t>　吸引チューブ</a:t>
            </a:r>
            <a:r>
              <a:rPr lang="ja-JP" altLang="ja-JP" dirty="0"/>
              <a:t>を不潔にならないように取り出します。清潔な使い捨て手袋をする前に</a:t>
            </a:r>
            <a:endParaRPr lang="en-US" altLang="ja-JP" dirty="0"/>
          </a:p>
          <a:p>
            <a:pPr>
              <a:defRPr/>
            </a:pPr>
            <a:r>
              <a:rPr lang="ja-JP" altLang="en-US" dirty="0"/>
              <a:t>　</a:t>
            </a:r>
            <a:r>
              <a:rPr lang="ja-JP" altLang="ja-JP" dirty="0"/>
              <a:t>１．</a:t>
            </a:r>
            <a:r>
              <a:rPr lang="ja-JP" altLang="en-US" dirty="0"/>
              <a:t>吸引チューブ</a:t>
            </a:r>
            <a:r>
              <a:rPr lang="ja-JP" altLang="ja-JP" dirty="0"/>
              <a:t>の包装紙を少し開き</a:t>
            </a:r>
            <a:endParaRPr lang="en-US" altLang="ja-JP" dirty="0"/>
          </a:p>
          <a:p>
            <a:pPr>
              <a:defRPr/>
            </a:pPr>
            <a:r>
              <a:rPr lang="ja-JP" altLang="en-US" dirty="0"/>
              <a:t>　</a:t>
            </a:r>
            <a:r>
              <a:rPr lang="ja-JP" altLang="ja-JP" dirty="0"/>
              <a:t>２．不潔にならないように吸引台に置きます。</a:t>
            </a:r>
            <a:endParaRPr lang="en-US" altLang="ja-JP" dirty="0"/>
          </a:p>
          <a:p>
            <a:pPr>
              <a:defRPr/>
            </a:pPr>
            <a:r>
              <a:rPr lang="ja-JP" altLang="en-US" dirty="0"/>
              <a:t>　</a:t>
            </a:r>
            <a:r>
              <a:rPr lang="ja-JP" altLang="ja-JP" dirty="0"/>
              <a:t>３．清潔手順で使い捨て手袋をつけ</a:t>
            </a:r>
            <a:r>
              <a:rPr lang="ja-JP" altLang="en-US" dirty="0"/>
              <a:t>ます。</a:t>
            </a:r>
            <a:endParaRPr lang="en-US" altLang="ja-JP" dirty="0"/>
          </a:p>
          <a:p>
            <a:pPr>
              <a:defRPr/>
            </a:pPr>
            <a:r>
              <a:rPr lang="ja-JP" altLang="en-US" dirty="0"/>
              <a:t>　</a:t>
            </a:r>
            <a:r>
              <a:rPr lang="ja-JP" altLang="ja-JP" dirty="0"/>
              <a:t>４．非利き手で２．の</a:t>
            </a:r>
            <a:r>
              <a:rPr lang="ja-JP" altLang="en-US" dirty="0"/>
              <a:t>吸引チューブ</a:t>
            </a:r>
            <a:r>
              <a:rPr lang="ja-JP" altLang="ja-JP" dirty="0"/>
              <a:t>を持ちます。</a:t>
            </a:r>
            <a:endParaRPr lang="en-US" altLang="ja-JP" dirty="0"/>
          </a:p>
          <a:p>
            <a:pPr>
              <a:defRPr/>
            </a:pPr>
            <a:r>
              <a:rPr lang="ja-JP" altLang="en-US" dirty="0"/>
              <a:t>　</a:t>
            </a:r>
            <a:r>
              <a:rPr lang="ja-JP" altLang="ja-JP" dirty="0"/>
              <a:t>５．利き手で、清潔に</a:t>
            </a:r>
            <a:r>
              <a:rPr lang="ja-JP" altLang="en-US" dirty="0"/>
              <a:t>吸引チューブ</a:t>
            </a:r>
            <a:r>
              <a:rPr lang="ja-JP" altLang="ja-JP" dirty="0"/>
              <a:t>を取り出します。</a:t>
            </a:r>
          </a:p>
          <a:p>
            <a:pPr>
              <a:defRPr/>
            </a:pPr>
            <a:r>
              <a:rPr lang="ja-JP" altLang="en-US" dirty="0"/>
              <a:t>　</a:t>
            </a:r>
            <a:r>
              <a:rPr lang="ja-JP" altLang="ja-JP" dirty="0"/>
              <a:t>なお、利き手のみに手袋をする場合の手順となります。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274</a:t>
            </a:fld>
            <a:endParaRPr kumimoji="1" lang="ja-JP" altLang="en-US"/>
          </a:p>
        </p:txBody>
      </p:sp>
    </p:spTree>
    <p:extLst>
      <p:ext uri="{BB962C8B-B14F-4D97-AF65-F5344CB8AC3E}">
        <p14:creationId xmlns:p14="http://schemas.microsoft.com/office/powerpoint/2010/main" val="79382256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乾燥法の場合の手順</a:t>
            </a:r>
            <a:r>
              <a:rPr lang="ja-JP" altLang="en-US" dirty="0"/>
              <a:t>④　吸引チューブ</a:t>
            </a:r>
            <a:r>
              <a:rPr lang="ja-JP" altLang="ja-JP" dirty="0"/>
              <a:t>を取り出す。</a:t>
            </a:r>
          </a:p>
          <a:p>
            <a:pPr>
              <a:defRPr/>
            </a:pPr>
            <a:r>
              <a:rPr lang="ja-JP" altLang="en-US" dirty="0"/>
              <a:t>　</a:t>
            </a:r>
            <a:r>
              <a:rPr lang="ja-JP" altLang="ja-JP" dirty="0"/>
              <a:t>まず、使い捨て手袋をします。場合によってはセッシを持ちます。</a:t>
            </a:r>
          </a:p>
          <a:p>
            <a:pPr>
              <a:defRPr/>
            </a:pPr>
            <a:r>
              <a:rPr lang="ja-JP" altLang="en-US" dirty="0"/>
              <a:t>　</a:t>
            </a:r>
            <a:r>
              <a:rPr lang="ja-JP" altLang="ja-JP" dirty="0"/>
              <a:t>非利き手で</a:t>
            </a:r>
            <a:r>
              <a:rPr lang="ja-JP" altLang="en-US" dirty="0"/>
              <a:t>吸引チューブ</a:t>
            </a:r>
            <a:r>
              <a:rPr lang="ja-JP" altLang="ja-JP" dirty="0"/>
              <a:t>を保管容器から取り出します。非利き手から、利き手で</a:t>
            </a:r>
            <a:r>
              <a:rPr lang="ja-JP" altLang="en-US" dirty="0"/>
              <a:t>吸引</a:t>
            </a:r>
            <a:endParaRPr lang="en-US" altLang="ja-JP" dirty="0"/>
          </a:p>
          <a:p>
            <a:pPr>
              <a:defRPr/>
            </a:pPr>
            <a:r>
              <a:rPr lang="ja-JP" altLang="en-US" dirty="0"/>
              <a:t>チューブ</a:t>
            </a:r>
            <a:r>
              <a:rPr lang="ja-JP" altLang="ja-JP" dirty="0"/>
              <a:t>の接続部を持ちます。</a:t>
            </a:r>
          </a:p>
          <a:p>
            <a:pPr>
              <a:defRPr/>
            </a:pPr>
            <a:r>
              <a:rPr lang="ja-JP" altLang="en-US" dirty="0"/>
              <a:t>　</a:t>
            </a:r>
            <a:r>
              <a:rPr lang="ja-JP" altLang="ja-JP" dirty="0"/>
              <a:t>気管カニューレ内吸引は、口腔内・鼻腔内吸引に比べて滅菌的な操作が求められるため</a:t>
            </a:r>
            <a:endParaRPr lang="en-US" altLang="ja-JP" dirty="0"/>
          </a:p>
          <a:p>
            <a:pPr>
              <a:defRPr/>
            </a:pPr>
            <a:r>
              <a:rPr lang="ja-JP" altLang="en-US" dirty="0"/>
              <a:t>吸引チューブ</a:t>
            </a:r>
            <a:r>
              <a:rPr lang="ja-JP" altLang="ja-JP" dirty="0"/>
              <a:t>先端には触らず、また先端を周囲のものにぶつけて不潔にならないよう十分</a:t>
            </a:r>
            <a:endParaRPr lang="en-US" altLang="ja-JP" dirty="0"/>
          </a:p>
          <a:p>
            <a:pPr>
              <a:defRPr/>
            </a:pPr>
            <a:r>
              <a:rPr lang="ja-JP" altLang="ja-JP" dirty="0"/>
              <a:t>注意します。</a:t>
            </a:r>
          </a:p>
          <a:p>
            <a:pPr>
              <a:defRPr/>
            </a:pPr>
            <a:r>
              <a:rPr lang="ja-JP" altLang="en-US" dirty="0"/>
              <a:t>　</a:t>
            </a:r>
            <a:r>
              <a:rPr lang="ja-JP" altLang="ja-JP" dirty="0"/>
              <a:t>なお、利き手のみに手袋をする場合は、同様の手順で</a:t>
            </a:r>
            <a:r>
              <a:rPr lang="ja-JP" altLang="en-US" dirty="0"/>
              <a:t>吸引チューブ</a:t>
            </a:r>
            <a:r>
              <a:rPr lang="ja-JP" altLang="ja-JP" dirty="0"/>
              <a:t>を取り出すか、利き</a:t>
            </a:r>
            <a:endParaRPr lang="en-US" altLang="ja-JP" dirty="0"/>
          </a:p>
          <a:p>
            <a:pPr>
              <a:defRPr/>
            </a:pPr>
            <a:r>
              <a:rPr lang="ja-JP" altLang="ja-JP" dirty="0"/>
              <a:t>手で直接、清潔に</a:t>
            </a:r>
            <a:r>
              <a:rPr lang="ja-JP" altLang="en-US" dirty="0"/>
              <a:t>吸引チューブ</a:t>
            </a:r>
            <a:r>
              <a:rPr lang="ja-JP" altLang="ja-JP" dirty="0"/>
              <a:t>を取り出します。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275</a:t>
            </a:fld>
            <a:endParaRPr kumimoji="1" lang="ja-JP" altLang="en-US"/>
          </a:p>
        </p:txBody>
      </p:sp>
    </p:spTree>
    <p:extLst>
      <p:ext uri="{BB962C8B-B14F-4D97-AF65-F5344CB8AC3E}">
        <p14:creationId xmlns:p14="http://schemas.microsoft.com/office/powerpoint/2010/main" val="2364315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0" lang="ja-JP" altLang="en-US" dirty="0"/>
              <a:t>日常的な衛生管理について具体的に説明します。</a:t>
            </a:r>
            <a:endParaRPr kumimoji="0" lang="en-US" altLang="ja-JP" dirty="0"/>
          </a:p>
          <a:p>
            <a:pPr>
              <a:buSzPct val="60000"/>
            </a:pPr>
            <a:r>
              <a:rPr kumimoji="0" lang="ja-JP" altLang="en-US" dirty="0"/>
              <a:t>　手洗いの励行（石けん・流水）。タオルは共用しません。</a:t>
            </a:r>
            <a:r>
              <a:rPr kumimoji="0" lang="en-US" altLang="en-US" dirty="0" err="1"/>
              <a:t>ペーパータオル</a:t>
            </a:r>
            <a:r>
              <a:rPr kumimoji="0" lang="ja-JP" altLang="en-US" dirty="0"/>
              <a:t>を使用します。</a:t>
            </a:r>
            <a:endParaRPr kumimoji="0" lang="en-US" altLang="ja-JP" dirty="0"/>
          </a:p>
          <a:p>
            <a:pPr>
              <a:buSzPct val="60000"/>
            </a:pPr>
            <a:r>
              <a:rPr kumimoji="0" lang="ja-JP" altLang="en-US" dirty="0"/>
              <a:t>　</a:t>
            </a:r>
            <a:r>
              <a:rPr kumimoji="0" lang="en-US" altLang="en-US" dirty="0" err="1"/>
              <a:t>消毒用アルコール</a:t>
            </a:r>
            <a:r>
              <a:rPr kumimoji="0" lang="ja-JP" altLang="en-US" dirty="0"/>
              <a:t>による手指消毒も有効です。</a:t>
            </a:r>
            <a:endParaRPr kumimoji="0" lang="en-US" altLang="ja-JP" dirty="0"/>
          </a:p>
          <a:p>
            <a:pPr>
              <a:buSzPct val="60000"/>
            </a:pPr>
            <a:r>
              <a:rPr kumimoji="0" lang="ja-JP" altLang="en-US" dirty="0"/>
              <a:t>　日常的に：床、マット、棚、玩具、テーブルなどは</a:t>
            </a:r>
            <a:r>
              <a:rPr kumimoji="0" lang="en-US" altLang="en-US" dirty="0" err="1"/>
              <a:t>毎日水拭きし、可能なものは日光消毒</a:t>
            </a:r>
            <a:r>
              <a:rPr kumimoji="0" lang="ja-JP" altLang="en-US" dirty="0"/>
              <a:t>します。</a:t>
            </a:r>
            <a:endParaRPr kumimoji="0" lang="en-US" altLang="ja-JP" dirty="0"/>
          </a:p>
          <a:p>
            <a:pPr>
              <a:buSzPct val="60000"/>
            </a:pPr>
            <a:r>
              <a:rPr kumimoji="0" lang="ja-JP" altLang="en-US" dirty="0"/>
              <a:t>　流行性</a:t>
            </a:r>
            <a:r>
              <a:rPr kumimoji="0" lang="en-US" altLang="en-US" dirty="0" err="1"/>
              <a:t>感染症</a:t>
            </a:r>
            <a:r>
              <a:rPr kumimoji="0" lang="ja-JP" altLang="en-US" dirty="0"/>
              <a:t>の発生時には水拭きに次亜塩素酸ナトリウムを使用しましょう。</a:t>
            </a:r>
          </a:p>
          <a:p>
            <a:pPr>
              <a:buSzPct val="60000"/>
            </a:pPr>
            <a:r>
              <a:rPr kumimoji="0" lang="ja-JP" altLang="en-US" dirty="0"/>
              <a:t>　オムツを交換する場所やトイレは、日常的に次亜塩素酸ナトリウムで消毒します。</a:t>
            </a:r>
            <a:endParaRPr kumimoji="0" lang="en-US" altLang="ja-JP" dirty="0"/>
          </a:p>
          <a:p>
            <a:pPr>
              <a:buSzPct val="60000"/>
            </a:pPr>
            <a:r>
              <a:rPr kumimoji="0" lang="ja-JP" altLang="en-US" dirty="0"/>
              <a:t>　汚物（尿・便・吐物・血液）の処理にはビニール手袋を使用し、汚染物はビニール袋に入れて廃棄します。（手袋を使用しても手洗いは必要です）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105</a:t>
            </a:fld>
            <a:endParaRPr kumimoji="1" lang="ja-JP" altLang="en-US"/>
          </a:p>
        </p:txBody>
      </p:sp>
    </p:spTree>
    <p:extLst>
      <p:ext uri="{BB962C8B-B14F-4D97-AF65-F5344CB8AC3E}">
        <p14:creationId xmlns:p14="http://schemas.microsoft.com/office/powerpoint/2010/main" val="287554907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　次に、両手を洗って、利き手に使い捨て手袋（薄いポリエチレン製）をします。なお、清潔なセッシを手洗いした手でもって操作しても結構です。</a:t>
            </a:r>
            <a:endParaRPr lang="ja-JP" altLang="ja-JP" dirty="0"/>
          </a:p>
        </p:txBody>
      </p:sp>
      <p:sp>
        <p:nvSpPr>
          <p:cNvPr id="4" name="スライド番号プレースホルダー 3"/>
          <p:cNvSpPr>
            <a:spLocks noGrp="1"/>
          </p:cNvSpPr>
          <p:nvPr>
            <p:ph type="sldNum" sz="quarter" idx="5"/>
          </p:nvPr>
        </p:nvSpPr>
        <p:spPr/>
        <p:txBody>
          <a:bodyPr/>
          <a:lstStyle/>
          <a:p>
            <a:pPr defTabSz="944491">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44491">
                <a:defRPr/>
              </a:pPr>
              <a:t>276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06877515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手順</a:t>
            </a:r>
            <a:r>
              <a:rPr lang="ja-JP" altLang="en-US" dirty="0"/>
              <a:t>⑤　</a:t>
            </a:r>
            <a:r>
              <a:rPr lang="ja-JP" altLang="ja-JP" dirty="0"/>
              <a:t>吸引</a:t>
            </a:r>
            <a:r>
              <a:rPr lang="ja-JP" altLang="en-US" dirty="0"/>
              <a:t>チューブ</a:t>
            </a:r>
            <a:r>
              <a:rPr lang="ja-JP" altLang="ja-JP" dirty="0"/>
              <a:t>を接続する。</a:t>
            </a:r>
          </a:p>
          <a:p>
            <a:pPr>
              <a:defRPr/>
            </a:pPr>
            <a:r>
              <a:rPr lang="ja-JP" altLang="en-US" dirty="0"/>
              <a:t>　</a:t>
            </a:r>
            <a:r>
              <a:rPr lang="ja-JP" altLang="ja-JP" dirty="0"/>
              <a:t>吸引</a:t>
            </a:r>
            <a:r>
              <a:rPr lang="ja-JP" altLang="en-US" dirty="0"/>
              <a:t>チューブ</a:t>
            </a:r>
            <a:r>
              <a:rPr lang="ja-JP" altLang="ja-JP" dirty="0"/>
              <a:t>を吸引器に接続した接続管につなげます。接続する際に、両手が接触しないように注意が必要です。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277</a:t>
            </a:fld>
            <a:endParaRPr kumimoji="1" lang="ja-JP" altLang="en-US"/>
          </a:p>
        </p:txBody>
      </p:sp>
    </p:spTree>
    <p:extLst>
      <p:ext uri="{BB962C8B-B14F-4D97-AF65-F5344CB8AC3E}">
        <p14:creationId xmlns:p14="http://schemas.microsoft.com/office/powerpoint/2010/main" val="131323067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手順</a:t>
            </a:r>
            <a:r>
              <a:rPr lang="ja-JP" altLang="en-US" dirty="0"/>
              <a:t>⑥　</a:t>
            </a:r>
            <a:r>
              <a:rPr lang="ja-JP" altLang="ja-JP" dirty="0"/>
              <a:t>吸引器のスイッチを入れる。</a:t>
            </a:r>
          </a:p>
          <a:p>
            <a:pPr>
              <a:defRPr/>
            </a:pPr>
            <a:r>
              <a:rPr lang="ja-JP" altLang="en-US" dirty="0">
                <a:solidFill>
                  <a:srgbClr val="FF0000"/>
                </a:solidFill>
              </a:rPr>
              <a:t>　</a:t>
            </a:r>
            <a:r>
              <a:rPr lang="ja-JP" altLang="ja-JP" dirty="0"/>
              <a:t>吸引</a:t>
            </a:r>
            <a:r>
              <a:rPr lang="ja-JP" altLang="en-US" dirty="0"/>
              <a:t>チューブ</a:t>
            </a:r>
            <a:r>
              <a:rPr lang="ja-JP" altLang="ja-JP" dirty="0"/>
              <a:t>を直接手で操作する場合は、先端から約10cmくらいの所を、親指、人差し指、中指の3本でペンを持つように握ります。その状態で、吸引</a:t>
            </a:r>
            <a:r>
              <a:rPr lang="ja-JP" altLang="en-US" dirty="0"/>
              <a:t>チューブ</a:t>
            </a:r>
            <a:r>
              <a:rPr lang="ja-JP" altLang="ja-JP" dirty="0"/>
              <a:t>先端を周囲の物に触れさせないようにしながら、反対の手、すなわち非利き手で吸引器のスイッチを押します。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278</a:t>
            </a:fld>
            <a:endParaRPr kumimoji="1" lang="ja-JP" altLang="en-US"/>
          </a:p>
        </p:txBody>
      </p:sp>
    </p:spTree>
    <p:extLst>
      <p:ext uri="{BB962C8B-B14F-4D97-AF65-F5344CB8AC3E}">
        <p14:creationId xmlns:p14="http://schemas.microsoft.com/office/powerpoint/2010/main" val="1235309228"/>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手順</a:t>
            </a:r>
            <a:r>
              <a:rPr lang="ja-JP" altLang="en-US" dirty="0"/>
              <a:t>⑦　</a:t>
            </a:r>
            <a:r>
              <a:rPr lang="ja-JP" altLang="ja-JP" dirty="0"/>
              <a:t>吸引圧を確認する。</a:t>
            </a:r>
          </a:p>
          <a:p>
            <a:pPr>
              <a:defRPr/>
            </a:pPr>
            <a:r>
              <a:rPr lang="ja-JP" altLang="en-US" dirty="0"/>
              <a:t>　</a:t>
            </a:r>
            <a:r>
              <a:rPr lang="ja-JP" altLang="ja-JP" dirty="0"/>
              <a:t>非利き手の親指で吸引</a:t>
            </a:r>
            <a:r>
              <a:rPr lang="ja-JP" altLang="en-US" dirty="0"/>
              <a:t>チューブ</a:t>
            </a:r>
            <a:r>
              <a:rPr lang="ja-JP" altLang="ja-JP" dirty="0"/>
              <a:t>の根元を塞ぎ、吸引圧が、20kPa（キロパスカル）以下であることを確認します。</a:t>
            </a:r>
          </a:p>
          <a:p>
            <a:pPr>
              <a:defRPr/>
            </a:pPr>
            <a:r>
              <a:rPr lang="ja-JP" altLang="en-US" dirty="0"/>
              <a:t>　</a:t>
            </a:r>
            <a:r>
              <a:rPr lang="ja-JP" altLang="ja-JP" dirty="0"/>
              <a:t>この間も、吸引</a:t>
            </a:r>
            <a:r>
              <a:rPr lang="ja-JP" altLang="en-US" dirty="0"/>
              <a:t>チューブ</a:t>
            </a:r>
            <a:r>
              <a:rPr lang="ja-JP" altLang="ja-JP" dirty="0"/>
              <a:t>先端が周囲のものに絶対に触れないように注意します。</a:t>
            </a:r>
          </a:p>
          <a:p>
            <a:pPr>
              <a:defRPr/>
            </a:pPr>
            <a:r>
              <a:rPr lang="ja-JP" altLang="en-US" dirty="0"/>
              <a:t>　</a:t>
            </a:r>
            <a:r>
              <a:rPr lang="ja-JP" altLang="ja-JP" dirty="0"/>
              <a:t>なお、吸引を数回にわけて行うことがありますが、吸引圧の確認は毎回の吸引毎に行う必要はありません。</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279</a:t>
            </a:fld>
            <a:endParaRPr kumimoji="1" lang="ja-JP" altLang="en-US"/>
          </a:p>
        </p:txBody>
      </p:sp>
    </p:spTree>
    <p:extLst>
      <p:ext uri="{BB962C8B-B14F-4D97-AF65-F5344CB8AC3E}">
        <p14:creationId xmlns:p14="http://schemas.microsoft.com/office/powerpoint/2010/main" val="311681385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乾燥法の場合の手順</a:t>
            </a:r>
            <a:r>
              <a:rPr lang="ja-JP" altLang="en-US" dirty="0"/>
              <a:t>⑧　</a:t>
            </a:r>
            <a:r>
              <a:rPr lang="ja-JP" altLang="ja-JP" dirty="0"/>
              <a:t>吸引</a:t>
            </a:r>
            <a:r>
              <a:rPr lang="ja-JP" altLang="en-US" dirty="0"/>
              <a:t>チューブ</a:t>
            </a:r>
            <a:r>
              <a:rPr lang="ja-JP" altLang="ja-JP" dirty="0"/>
              <a:t>を洗浄する。</a:t>
            </a:r>
          </a:p>
          <a:p>
            <a:pPr>
              <a:defRPr/>
            </a:pPr>
            <a:r>
              <a:rPr lang="ja-JP" altLang="en-US" dirty="0"/>
              <a:t>　</a:t>
            </a:r>
            <a:r>
              <a:rPr lang="ja-JP" altLang="ja-JP" dirty="0"/>
              <a:t>吸引</a:t>
            </a:r>
            <a:r>
              <a:rPr lang="ja-JP" altLang="en-US" dirty="0"/>
              <a:t>チューブ</a:t>
            </a:r>
            <a:r>
              <a:rPr lang="ja-JP" altLang="ja-JP" dirty="0"/>
              <a:t>と接続管の内腔を洗浄水等で洗い流し、吸引</a:t>
            </a:r>
            <a:r>
              <a:rPr lang="ja-JP" altLang="en-US" dirty="0"/>
              <a:t>チューブ</a:t>
            </a:r>
            <a:r>
              <a:rPr lang="ja-JP" altLang="ja-JP" dirty="0"/>
              <a:t>の先端の水をよく切ります。</a:t>
            </a:r>
          </a:p>
          <a:p>
            <a:pPr>
              <a:defRPr/>
            </a:pPr>
            <a:r>
              <a:rPr lang="ja-JP" altLang="en-US" dirty="0"/>
              <a:t>　</a:t>
            </a:r>
            <a:r>
              <a:rPr lang="ja-JP" altLang="ja-JP" dirty="0"/>
              <a:t>その後、吸引</a:t>
            </a:r>
            <a:r>
              <a:rPr lang="ja-JP" altLang="en-US" dirty="0"/>
              <a:t>チューブ</a:t>
            </a:r>
            <a:r>
              <a:rPr lang="ja-JP" altLang="ja-JP" dirty="0"/>
              <a:t>の外側を、アルコール綿で先端に向かって拭きとります。</a:t>
            </a:r>
          </a:p>
          <a:p>
            <a:pPr>
              <a:defRPr/>
            </a:pPr>
            <a:r>
              <a:rPr lang="ja-JP" altLang="en-US" dirty="0"/>
              <a:t>　</a:t>
            </a:r>
            <a:r>
              <a:rPr lang="ja-JP" altLang="ja-JP" dirty="0"/>
              <a:t>ただし、洗浄水等が、滅菌水や煮沸した水道水、蒸留水の場合は、アルコール綿で拭きとる手順は省くこともあります。</a:t>
            </a:r>
          </a:p>
          <a:p>
            <a:pPr>
              <a:defRPr/>
            </a:pPr>
            <a:r>
              <a:rPr lang="ja-JP" altLang="en-US" dirty="0"/>
              <a:t>　</a:t>
            </a:r>
            <a:r>
              <a:rPr lang="ja-JP" altLang="ja-JP" dirty="0"/>
              <a:t>なお、単回使用の場合は、手順</a:t>
            </a:r>
            <a:r>
              <a:rPr lang="ja-JP" altLang="en-US" dirty="0"/>
              <a:t>⑧</a:t>
            </a:r>
            <a:r>
              <a:rPr lang="ja-JP" altLang="ja-JP" dirty="0"/>
              <a:t>は必要ありません。</a:t>
            </a:r>
          </a:p>
        </p:txBody>
      </p:sp>
      <p:sp>
        <p:nvSpPr>
          <p:cNvPr id="4" name="スライド番号プレースホルダー 3"/>
          <p:cNvSpPr>
            <a:spLocks noGrp="1"/>
          </p:cNvSpPr>
          <p:nvPr>
            <p:ph type="sldNum" sz="quarter" idx="5"/>
          </p:nvPr>
        </p:nvSpPr>
        <p:spPr/>
        <p:txBody>
          <a:bodyPr/>
          <a:lstStyle/>
          <a:p>
            <a:pPr defTabSz="944491">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44491">
                <a:defRPr/>
              </a:pPr>
              <a:t>280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99230253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手順</a:t>
            </a:r>
            <a:r>
              <a:rPr lang="ja-JP" altLang="en-US" dirty="0"/>
              <a:t>⑨　</a:t>
            </a:r>
            <a:r>
              <a:rPr lang="ja-JP" altLang="ja-JP" dirty="0"/>
              <a:t>吸引開始の声かけをする。</a:t>
            </a:r>
          </a:p>
          <a:p>
            <a:pPr>
              <a:defRPr/>
            </a:pPr>
            <a:r>
              <a:rPr lang="ja-JP" altLang="en-US" dirty="0"/>
              <a:t>　</a:t>
            </a:r>
            <a:r>
              <a:rPr lang="ja-JP" altLang="ja-JP" dirty="0"/>
              <a:t>吸引の前に、「○○さん、今から気管カニューレ内部の吸引をしてもよろしいですか」と、必ず声をかけ、対象</a:t>
            </a:r>
            <a:r>
              <a:rPr lang="ja-JP" altLang="en-US" dirty="0"/>
              <a:t>児</a:t>
            </a:r>
            <a:r>
              <a:rPr lang="ja-JP" altLang="ja-JP" dirty="0"/>
              <a:t>の同意を得ます。</a:t>
            </a:r>
          </a:p>
          <a:p>
            <a:pPr>
              <a:defRPr/>
            </a:pPr>
            <a:r>
              <a:rPr lang="ja-JP" altLang="en-US" dirty="0"/>
              <a:t>　</a:t>
            </a:r>
            <a:r>
              <a:rPr lang="ja-JP" altLang="ja-JP" dirty="0"/>
              <a:t>たとえ、対象</a:t>
            </a:r>
            <a:r>
              <a:rPr lang="ja-JP" altLang="en-US" dirty="0"/>
              <a:t>児</a:t>
            </a:r>
            <a:r>
              <a:rPr lang="ja-JP" altLang="ja-JP" dirty="0"/>
              <a:t>が返事をできない場合や、意識障害がある場合でも同様にしてください。</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281</a:t>
            </a:fld>
            <a:endParaRPr kumimoji="1" lang="ja-JP" altLang="en-US"/>
          </a:p>
        </p:txBody>
      </p:sp>
    </p:spTree>
    <p:extLst>
      <p:ext uri="{BB962C8B-B14F-4D97-AF65-F5344CB8AC3E}">
        <p14:creationId xmlns:p14="http://schemas.microsoft.com/office/powerpoint/2010/main" val="115065250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11934">
              <a:defRPr/>
            </a:pPr>
            <a:r>
              <a:rPr lang="ja-JP" altLang="ja-JP" dirty="0"/>
              <a:t>気管カニューレ内吸引では、口腔内・鼻腔内吸引と異なり、無菌的な操作が要求されるので、滅菌された吸引</a:t>
            </a:r>
            <a:r>
              <a:rPr lang="ja-JP" altLang="en-US" dirty="0"/>
              <a:t>チューブ</a:t>
            </a:r>
            <a:r>
              <a:rPr lang="ja-JP" altLang="ja-JP" dirty="0"/>
              <a:t>の先端約</a:t>
            </a:r>
            <a:r>
              <a:rPr lang="en-US" altLang="ja-JP" dirty="0"/>
              <a:t>10</a:t>
            </a:r>
            <a:r>
              <a:rPr lang="ja-JP" altLang="ja-JP" dirty="0"/>
              <a:t>cmの部位は、挿入前に他の器物に絶対に触れさせないように、注意して下さい。</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282</a:t>
            </a:fld>
            <a:endParaRPr kumimoji="1" lang="ja-JP" altLang="en-US"/>
          </a:p>
        </p:txBody>
      </p:sp>
    </p:spTree>
    <p:extLst>
      <p:ext uri="{BB962C8B-B14F-4D97-AF65-F5344CB8AC3E}">
        <p14:creationId xmlns:p14="http://schemas.microsoft.com/office/powerpoint/2010/main" val="235302046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手順</a:t>
            </a:r>
            <a:r>
              <a:rPr lang="ja-JP" altLang="en-US" dirty="0"/>
              <a:t>⑩　</a:t>
            </a:r>
            <a:r>
              <a:rPr lang="ja-JP" altLang="ja-JP" dirty="0"/>
              <a:t>気管カニューレ内部を吸引する。</a:t>
            </a:r>
          </a:p>
          <a:p>
            <a:pPr>
              <a:defRPr/>
            </a:pPr>
            <a:r>
              <a:rPr lang="ja-JP" altLang="en-US" dirty="0"/>
              <a:t>　</a:t>
            </a:r>
            <a:r>
              <a:rPr lang="ja-JP" altLang="ja-JP" dirty="0"/>
              <a:t>初めから陰圧をかけて喀痰を引きながら挿入し、そのまま陰圧をかけて引き抜きながら吸引します。吸引</a:t>
            </a:r>
            <a:r>
              <a:rPr lang="ja-JP" altLang="en-US" dirty="0"/>
              <a:t>チューブ</a:t>
            </a:r>
            <a:r>
              <a:rPr lang="ja-JP" altLang="ja-JP" dirty="0"/>
              <a:t>を引き抜く時、こよりをひねるように、左右に回転させたりしてもよいでしょう。</a:t>
            </a:r>
          </a:p>
          <a:p>
            <a:pPr>
              <a:defRPr/>
            </a:pPr>
            <a:r>
              <a:rPr lang="ja-JP" altLang="en-US" dirty="0"/>
              <a:t>　</a:t>
            </a:r>
            <a:r>
              <a:rPr lang="ja-JP" altLang="ja-JP" dirty="0"/>
              <a:t>1回の吸引時間は</a:t>
            </a:r>
            <a:r>
              <a:rPr lang="ja-JP" altLang="en-US" dirty="0"/>
              <a:t>、</a:t>
            </a:r>
            <a:r>
              <a:rPr lang="ja-JP" altLang="ja-JP" dirty="0"/>
              <a:t>10秒以内です。息苦しさは大丈夫かどうかなど、表情などを観察し、できるだけ短い時間で行いましょう。</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283</a:t>
            </a:fld>
            <a:endParaRPr kumimoji="1" lang="ja-JP" altLang="en-US"/>
          </a:p>
        </p:txBody>
      </p:sp>
    </p:spTree>
    <p:extLst>
      <p:ext uri="{BB962C8B-B14F-4D97-AF65-F5344CB8AC3E}">
        <p14:creationId xmlns:p14="http://schemas.microsoft.com/office/powerpoint/2010/main" val="90084625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solidFill>
                  <a:srgbClr val="FF0000"/>
                </a:solidFill>
              </a:rPr>
              <a:t>　</a:t>
            </a:r>
            <a:r>
              <a:rPr lang="ja-JP" altLang="ja-JP" dirty="0"/>
              <a:t>吸引</a:t>
            </a:r>
            <a:r>
              <a:rPr lang="ja-JP" altLang="en-US" dirty="0"/>
              <a:t>チューブ</a:t>
            </a:r>
            <a:r>
              <a:rPr lang="ja-JP" altLang="ja-JP" dirty="0"/>
              <a:t>を入れすぎないようにするためには、吸引前に吸引</a:t>
            </a:r>
            <a:r>
              <a:rPr lang="ja-JP" altLang="en-US" dirty="0"/>
              <a:t>チューブ</a:t>
            </a:r>
            <a:r>
              <a:rPr lang="ja-JP" altLang="ja-JP" dirty="0"/>
              <a:t>を気管カニューレに通してみて、</a:t>
            </a:r>
            <a:r>
              <a:rPr lang="ja-JP" altLang="en-US" dirty="0"/>
              <a:t>気管</a:t>
            </a:r>
            <a:r>
              <a:rPr lang="ja-JP" altLang="ja-JP" dirty="0"/>
              <a:t>カニュ</a:t>
            </a:r>
            <a:r>
              <a:rPr lang="ja-JP" altLang="en-US" dirty="0"/>
              <a:t>ー</a:t>
            </a:r>
            <a:r>
              <a:rPr lang="ja-JP" altLang="ja-JP" dirty="0"/>
              <a:t>レ内腔の長さ（</a:t>
            </a:r>
            <a:r>
              <a:rPr lang="ja-JP" altLang="en-US" dirty="0"/>
              <a:t>６</a:t>
            </a:r>
            <a:r>
              <a:rPr lang="ja-JP" altLang="ja-JP" dirty="0"/>
              <a:t>cm ～</a:t>
            </a:r>
            <a:r>
              <a:rPr lang="en-US" altLang="ja-JP" dirty="0"/>
              <a:t>8</a:t>
            </a:r>
            <a:r>
              <a:rPr lang="ja-JP" altLang="ja-JP" dirty="0"/>
              <a:t>cm程度）を確認しておくとよいでしょう。吸引の時、その長さだけ気管カニューレ内に挿入すればよいわけです。</a:t>
            </a:r>
          </a:p>
          <a:p>
            <a:pPr>
              <a:defRPr/>
            </a:pPr>
            <a:r>
              <a:rPr lang="ja-JP" altLang="en-US" dirty="0"/>
              <a:t>　</a:t>
            </a:r>
            <a:r>
              <a:rPr lang="ja-JP" altLang="ja-JP" dirty="0"/>
              <a:t>対象</a:t>
            </a:r>
            <a:r>
              <a:rPr lang="ja-JP" altLang="en-US" dirty="0"/>
              <a:t>児</a:t>
            </a:r>
            <a:r>
              <a:rPr lang="ja-JP" altLang="ja-JP" dirty="0"/>
              <a:t>が使用している気管カニューレで確認しておくと良いでしょう。</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284</a:t>
            </a:fld>
            <a:endParaRPr kumimoji="1" lang="ja-JP" altLang="en-US"/>
          </a:p>
        </p:txBody>
      </p:sp>
    </p:spTree>
    <p:extLst>
      <p:ext uri="{BB962C8B-B14F-4D97-AF65-F5344CB8AC3E}">
        <p14:creationId xmlns:p14="http://schemas.microsoft.com/office/powerpoint/2010/main" val="2814582377"/>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11934">
              <a:defRPr/>
            </a:pPr>
            <a:r>
              <a:rPr lang="ja-JP" altLang="ja-JP" dirty="0"/>
              <a:t>吸引</a:t>
            </a:r>
            <a:r>
              <a:rPr lang="ja-JP" altLang="en-US" dirty="0"/>
              <a:t>チューブ</a:t>
            </a:r>
            <a:r>
              <a:rPr lang="ja-JP" altLang="ja-JP" dirty="0"/>
              <a:t>を気管カニューレの先端を越えて深く挿入することは、絶対にさけてください。吸引</a:t>
            </a:r>
            <a:r>
              <a:rPr lang="ja-JP" altLang="en-US" dirty="0"/>
              <a:t>チューブ</a:t>
            </a:r>
            <a:r>
              <a:rPr lang="ja-JP" altLang="ja-JP" dirty="0"/>
              <a:t>が深く入りすぎて、吸引</a:t>
            </a:r>
            <a:r>
              <a:rPr lang="ja-JP" altLang="en-US" dirty="0"/>
              <a:t>チューブ</a:t>
            </a:r>
            <a:r>
              <a:rPr lang="ja-JP" altLang="ja-JP" dirty="0"/>
              <a:t>が気管の粘膜に接触すると、通常強い咳が誘発されます。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285</a:t>
            </a:fld>
            <a:endParaRPr kumimoji="1" lang="ja-JP" altLang="en-US"/>
          </a:p>
        </p:txBody>
      </p:sp>
    </p:spTree>
    <p:extLst>
      <p:ext uri="{BB962C8B-B14F-4D97-AF65-F5344CB8AC3E}">
        <p14:creationId xmlns:p14="http://schemas.microsoft.com/office/powerpoint/2010/main" val="3532117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defTabSz="947712">
              <a:lnSpc>
                <a:spcPct val="100000"/>
              </a:lnSpc>
              <a:defRPr/>
            </a:pPr>
            <a:endParaRPr kumimoji="1"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88</a:t>
            </a:fld>
            <a:endParaRPr kumimoji="1" lang="ja-JP" altLang="en-US"/>
          </a:p>
        </p:txBody>
      </p:sp>
    </p:spTree>
    <p:extLst>
      <p:ext uri="{BB962C8B-B14F-4D97-AF65-F5344CB8AC3E}">
        <p14:creationId xmlns:p14="http://schemas.microsoft.com/office/powerpoint/2010/main" val="3975966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ここからは、感染予防の具体的な方法を説明していきます。　</a:t>
            </a:r>
          </a:p>
          <a:p>
            <a:pPr>
              <a:defRPr/>
            </a:pPr>
            <a:r>
              <a:rPr lang="ja-JP" altLang="en-US" dirty="0"/>
              <a:t>　</a:t>
            </a:r>
            <a:r>
              <a:rPr lang="ja-JP" altLang="ja-JP" dirty="0"/>
              <a:t>標準予防策の基本は手洗いです。手洗いは、「一つのケアごと」に、「ケアの前後」に行います。正しい方法を身に付け、喀痰吸引等を実施する前後に、きちんと手洗いをしましょう。</a:t>
            </a:r>
            <a:endParaRPr lang="en-US" altLang="ja-JP" dirty="0"/>
          </a:p>
          <a:p>
            <a:pPr>
              <a:defRPr/>
            </a:pPr>
            <a:r>
              <a:rPr lang="ja-JP" altLang="en-US" dirty="0"/>
              <a:t>　</a:t>
            </a:r>
            <a:r>
              <a:rPr lang="ja-JP" altLang="ja-JP" dirty="0"/>
              <a:t>手洗いには、「流水と石けんによる手洗い」と「消毒剤による手洗い」の２種類あります。</a:t>
            </a:r>
          </a:p>
          <a:p>
            <a:pPr>
              <a:defRPr/>
            </a:pPr>
            <a:r>
              <a:rPr lang="ja-JP" altLang="en-US" dirty="0"/>
              <a:t>　</a:t>
            </a:r>
            <a:r>
              <a:rPr lang="ja-JP" altLang="ja-JP" dirty="0"/>
              <a:t>基本的には流水と石けんを用いた手洗いを行いましょう。流水での手洗いができない場合は、速乾性擦式手指消毒剤（そっかんせいさっしきしゅししょうどくざい）による手洗いを行います。</a:t>
            </a:r>
          </a:p>
          <a:p>
            <a:pPr>
              <a:defRPr/>
            </a:pPr>
            <a:r>
              <a:rPr lang="ja-JP" altLang="en-US" dirty="0"/>
              <a:t>　</a:t>
            </a:r>
            <a:r>
              <a:rPr lang="ja-JP" altLang="ja-JP" dirty="0"/>
              <a:t>流水と石けんで手を洗う時は、時計や指輪は外しましょう。爪は短く切っておき、指先や爪の間、指の間も忘れないように洗いましょう。15秒以上30秒程度、時間をかけて洗いましょう。石けんはポンプ式液体石けんが、より清潔です。</a:t>
            </a:r>
          </a:p>
          <a:p>
            <a:pPr>
              <a:defRPr/>
            </a:pPr>
            <a:r>
              <a:rPr lang="ja-JP" altLang="en-US" dirty="0"/>
              <a:t>　</a:t>
            </a:r>
            <a:r>
              <a:rPr lang="ja-JP" altLang="ja-JP" dirty="0"/>
              <a:t>ペーパータオルか乾燥した清潔なタオルでよくふいて乾燥させます。タオルの共有は感染のおそれがありますので、絶対に共有しないようにしましょう。</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106</a:t>
            </a:fld>
            <a:endParaRPr kumimoji="1" lang="ja-JP" altLang="en-US"/>
          </a:p>
        </p:txBody>
      </p:sp>
    </p:spTree>
    <p:extLst>
      <p:ext uri="{BB962C8B-B14F-4D97-AF65-F5344CB8AC3E}">
        <p14:creationId xmlns:p14="http://schemas.microsoft.com/office/powerpoint/2010/main" val="3611107070"/>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手順</a:t>
            </a:r>
            <a:r>
              <a:rPr lang="ja-JP" altLang="en-US" dirty="0"/>
              <a:t>⑪　</a:t>
            </a:r>
            <a:r>
              <a:rPr lang="ja-JP" altLang="ja-JP" dirty="0"/>
              <a:t>確認の声かけをする。</a:t>
            </a:r>
          </a:p>
          <a:p>
            <a:pPr>
              <a:defRPr/>
            </a:pPr>
            <a:r>
              <a:rPr lang="ja-JP" altLang="en-US" dirty="0"/>
              <a:t>　</a:t>
            </a:r>
            <a:r>
              <a:rPr lang="ja-JP" altLang="ja-JP" dirty="0"/>
              <a:t>吸引が終わったら、対象</a:t>
            </a:r>
            <a:r>
              <a:rPr lang="ja-JP" altLang="en-US" dirty="0"/>
              <a:t>児</a:t>
            </a:r>
            <a:r>
              <a:rPr lang="ja-JP" altLang="ja-JP" dirty="0"/>
              <a:t>に声をかけ、吸引が十分であったかどうか、再度吸引が必要かどうかを確認します。</a:t>
            </a:r>
          </a:p>
        </p:txBody>
      </p:sp>
      <p:sp>
        <p:nvSpPr>
          <p:cNvPr id="4" name="スライド番号プレースホルダー 3"/>
          <p:cNvSpPr>
            <a:spLocks noGrp="1"/>
          </p:cNvSpPr>
          <p:nvPr>
            <p:ph type="sldNum" sz="quarter" idx="5"/>
          </p:nvPr>
        </p:nvSpPr>
        <p:spPr/>
        <p:txBody>
          <a:bodyPr/>
          <a:lstStyle/>
          <a:p>
            <a:pPr defTabSz="949039">
              <a:defRPr/>
            </a:pPr>
            <a:fld id="{5D608146-07C3-9248-A95C-5399F8B04C88}" type="slidenum">
              <a:rPr lang="ja-JP" altLang="en-US">
                <a:solidFill>
                  <a:prstClr val="black"/>
                </a:solidFill>
                <a:latin typeface="游ゴシック" panose="020F0502020204030204"/>
                <a:ea typeface="游ゴシック" panose="020B0400000000000000" pitchFamily="50" charset="-128"/>
              </a:rPr>
              <a:pPr defTabSz="949039">
                <a:defRPr/>
              </a:pPr>
              <a:t>286</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57934613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手順</a:t>
            </a:r>
            <a:r>
              <a:rPr lang="ja-JP" altLang="en-US" dirty="0"/>
              <a:t>⑫　</a:t>
            </a:r>
            <a:r>
              <a:rPr lang="ja-JP" altLang="ja-JP" dirty="0"/>
              <a:t>吸引</a:t>
            </a:r>
            <a:r>
              <a:rPr lang="ja-JP" altLang="en-US" dirty="0"/>
              <a:t>チューブ</a:t>
            </a:r>
            <a:r>
              <a:rPr lang="ja-JP" altLang="ja-JP" dirty="0"/>
              <a:t>を洗浄する。</a:t>
            </a:r>
          </a:p>
          <a:p>
            <a:pPr>
              <a:defRPr/>
            </a:pPr>
            <a:r>
              <a:rPr lang="ja-JP" altLang="en-US" dirty="0"/>
              <a:t>　</a:t>
            </a:r>
            <a:r>
              <a:rPr lang="ja-JP" altLang="ja-JP" dirty="0"/>
              <a:t>吸引が終わったら、吸引</a:t>
            </a:r>
            <a:r>
              <a:rPr lang="ja-JP" altLang="en-US" dirty="0"/>
              <a:t>チューブ</a:t>
            </a:r>
            <a:r>
              <a:rPr lang="ja-JP" altLang="ja-JP" dirty="0"/>
              <a:t>の外側をアルコール綿（もしくは、拭き綿）で拭きとり、次に吸引</a:t>
            </a:r>
            <a:r>
              <a:rPr lang="ja-JP" altLang="en-US" dirty="0"/>
              <a:t>チューブ</a:t>
            </a:r>
            <a:r>
              <a:rPr lang="ja-JP" altLang="ja-JP" dirty="0"/>
              <a:t>と接続管の内腔を、洗浄水等で洗い流します。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287</a:t>
            </a:fld>
            <a:endParaRPr kumimoji="1" lang="ja-JP" altLang="en-US"/>
          </a:p>
        </p:txBody>
      </p:sp>
    </p:spTree>
    <p:extLst>
      <p:ext uri="{BB962C8B-B14F-4D97-AF65-F5344CB8AC3E}">
        <p14:creationId xmlns:p14="http://schemas.microsoft.com/office/powerpoint/2010/main" val="392601594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手順</a:t>
            </a:r>
            <a:r>
              <a:rPr lang="ja-JP" altLang="en-US" dirty="0"/>
              <a:t>⑬　</a:t>
            </a:r>
            <a:r>
              <a:rPr lang="ja-JP" altLang="ja-JP" dirty="0"/>
              <a:t>吸引器のスイッチを切る。</a:t>
            </a:r>
          </a:p>
          <a:p>
            <a:pPr>
              <a:defRPr/>
            </a:pPr>
            <a:r>
              <a:rPr lang="ja-JP" altLang="en-US" dirty="0"/>
              <a:t>　</a:t>
            </a:r>
            <a:r>
              <a:rPr lang="ja-JP" altLang="ja-JP" dirty="0"/>
              <a:t>吸引</a:t>
            </a:r>
            <a:r>
              <a:rPr lang="ja-JP" altLang="en-US" dirty="0"/>
              <a:t>チューブ</a:t>
            </a:r>
            <a:r>
              <a:rPr lang="ja-JP" altLang="ja-JP" dirty="0"/>
              <a:t>を持つ手とは反対の手、すなわち非利き手で、吸引器の電源スイッチを切ります。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288</a:t>
            </a:fld>
            <a:endParaRPr kumimoji="1" lang="ja-JP" altLang="en-US"/>
          </a:p>
        </p:txBody>
      </p:sp>
    </p:spTree>
    <p:extLst>
      <p:ext uri="{BB962C8B-B14F-4D97-AF65-F5344CB8AC3E}">
        <p14:creationId xmlns:p14="http://schemas.microsoft.com/office/powerpoint/2010/main" val="313562177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単回使用の場合の手順</a:t>
            </a:r>
            <a:r>
              <a:rPr lang="ja-JP" altLang="en-US" dirty="0"/>
              <a:t>⑭　</a:t>
            </a:r>
            <a:r>
              <a:rPr lang="ja-JP" altLang="ja-JP" dirty="0"/>
              <a:t>吸引</a:t>
            </a:r>
            <a:r>
              <a:rPr lang="ja-JP" altLang="en-US" dirty="0"/>
              <a:t>チューブ</a:t>
            </a:r>
            <a:r>
              <a:rPr lang="ja-JP" altLang="ja-JP" dirty="0"/>
              <a:t>を破棄する。</a:t>
            </a:r>
          </a:p>
          <a:p>
            <a:pPr>
              <a:defRPr/>
            </a:pPr>
            <a:r>
              <a:rPr lang="ja-JP" altLang="en-US" dirty="0"/>
              <a:t>　</a:t>
            </a:r>
            <a:r>
              <a:rPr lang="ja-JP" altLang="ja-JP" dirty="0"/>
              <a:t>吸引</a:t>
            </a:r>
            <a:r>
              <a:rPr lang="ja-JP" altLang="en-US" dirty="0"/>
              <a:t>チューブ</a:t>
            </a:r>
            <a:r>
              <a:rPr lang="ja-JP" altLang="ja-JP" dirty="0"/>
              <a:t>を接続管からはずし、破棄します。</a:t>
            </a:r>
          </a:p>
          <a:p>
            <a:pPr>
              <a:defRPr/>
            </a:pPr>
            <a:r>
              <a:rPr lang="ja-JP" altLang="en-US" dirty="0"/>
              <a:t>　</a:t>
            </a:r>
            <a:r>
              <a:rPr lang="ja-JP" altLang="ja-JP" dirty="0"/>
              <a:t>なお、気管カニューレ内吸引の場合、吸引</a:t>
            </a:r>
            <a:r>
              <a:rPr lang="ja-JP" altLang="en-US" dirty="0"/>
              <a:t>チューブ</a:t>
            </a:r>
            <a:r>
              <a:rPr lang="ja-JP" altLang="ja-JP" dirty="0"/>
              <a:t>は基本的には単回使用ですが、気管カニューレ内吸引後に、続けて口腔内もしくは鼻腔内の吸引を行う場合は、吸引</a:t>
            </a:r>
            <a:r>
              <a:rPr lang="ja-JP" altLang="en-US" dirty="0"/>
              <a:t>チューブ</a:t>
            </a:r>
            <a:r>
              <a:rPr lang="ja-JP" altLang="ja-JP" dirty="0"/>
              <a:t>の周囲をアルコール綿で拭いて、口腔内や鼻腔内吸引に用いても構いません。ただし、その逆は絶対にしてはいけません。</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289</a:t>
            </a:fld>
            <a:endParaRPr kumimoji="1" lang="ja-JP" altLang="en-US"/>
          </a:p>
        </p:txBody>
      </p:sp>
    </p:spTree>
    <p:extLst>
      <p:ext uri="{BB962C8B-B14F-4D97-AF65-F5344CB8AC3E}">
        <p14:creationId xmlns:p14="http://schemas.microsoft.com/office/powerpoint/2010/main" val="2632403217"/>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乾燥法の場合の手順</a:t>
            </a:r>
            <a:r>
              <a:rPr lang="ja-JP" altLang="en-US" dirty="0"/>
              <a:t>⑭　</a:t>
            </a:r>
            <a:r>
              <a:rPr lang="ja-JP" altLang="ja-JP" dirty="0"/>
              <a:t>吸引</a:t>
            </a:r>
            <a:r>
              <a:rPr lang="ja-JP" altLang="en-US" dirty="0"/>
              <a:t>チューブ</a:t>
            </a:r>
            <a:r>
              <a:rPr lang="ja-JP" altLang="ja-JP" dirty="0"/>
              <a:t>を保管容器に戻す。</a:t>
            </a:r>
          </a:p>
          <a:p>
            <a:pPr>
              <a:defRPr/>
            </a:pPr>
            <a:r>
              <a:rPr lang="ja-JP" altLang="en-US" dirty="0"/>
              <a:t>　</a:t>
            </a:r>
            <a:r>
              <a:rPr lang="ja-JP" altLang="ja-JP" dirty="0"/>
              <a:t>吸引</a:t>
            </a:r>
            <a:r>
              <a:rPr lang="ja-JP" altLang="en-US" dirty="0"/>
              <a:t>チューブ</a:t>
            </a:r>
            <a:r>
              <a:rPr lang="ja-JP" altLang="ja-JP" dirty="0"/>
              <a:t>を接続管からはずし、衛生的に保管容器に戻します。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290</a:t>
            </a:fld>
            <a:endParaRPr kumimoji="1" lang="ja-JP" altLang="en-US"/>
          </a:p>
        </p:txBody>
      </p:sp>
    </p:spTree>
    <p:extLst>
      <p:ext uri="{BB962C8B-B14F-4D97-AF65-F5344CB8AC3E}">
        <p14:creationId xmlns:p14="http://schemas.microsoft.com/office/powerpoint/2010/main" val="1054338016"/>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手順</a:t>
            </a:r>
            <a:r>
              <a:rPr lang="ja-JP" altLang="en-US" dirty="0"/>
              <a:t>⑮　</a:t>
            </a:r>
            <a:r>
              <a:rPr lang="ja-JP" altLang="ja-JP" dirty="0"/>
              <a:t>対象</a:t>
            </a:r>
            <a:r>
              <a:rPr lang="ja-JP" altLang="en-US" dirty="0"/>
              <a:t>児</a:t>
            </a:r>
            <a:r>
              <a:rPr lang="ja-JP" altLang="ja-JP" dirty="0"/>
              <a:t>への確認、体位・環境の調整</a:t>
            </a:r>
          </a:p>
          <a:p>
            <a:pPr>
              <a:defRPr/>
            </a:pPr>
            <a:r>
              <a:rPr lang="ja-JP" altLang="en-US" dirty="0"/>
              <a:t>　</a:t>
            </a:r>
            <a:r>
              <a:rPr lang="ja-JP" altLang="ja-JP" dirty="0"/>
              <a:t>手袋をはずし、セッシを使用した場合は元に戻します。対象</a:t>
            </a:r>
            <a:r>
              <a:rPr lang="ja-JP" altLang="en-US" dirty="0"/>
              <a:t>児</a:t>
            </a:r>
            <a:r>
              <a:rPr lang="ja-JP" altLang="ja-JP" dirty="0"/>
              <a:t>に吸引が終わったことを告げ、喀痰がとり切れたかを確認します。</a:t>
            </a:r>
          </a:p>
          <a:p>
            <a:pPr>
              <a:defRPr/>
            </a:pPr>
            <a:r>
              <a:rPr lang="ja-JP" altLang="en-US" dirty="0"/>
              <a:t>　</a:t>
            </a:r>
            <a:r>
              <a:rPr lang="ja-JP" altLang="ja-JP" dirty="0"/>
              <a:t>その後、安楽な姿勢に整え、環境の調整を行います。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291</a:t>
            </a:fld>
            <a:endParaRPr kumimoji="1" lang="ja-JP" altLang="en-US"/>
          </a:p>
        </p:txBody>
      </p:sp>
    </p:spTree>
    <p:extLst>
      <p:ext uri="{BB962C8B-B14F-4D97-AF65-F5344CB8AC3E}">
        <p14:creationId xmlns:p14="http://schemas.microsoft.com/office/powerpoint/2010/main" val="231688396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手順</a:t>
            </a:r>
            <a:r>
              <a:rPr lang="ja-JP" altLang="en-US" dirty="0"/>
              <a:t>⑯　</a:t>
            </a:r>
            <a:r>
              <a:rPr lang="ja-JP" altLang="ja-JP" dirty="0"/>
              <a:t>対象</a:t>
            </a:r>
            <a:r>
              <a:rPr lang="ja-JP" altLang="en-US" dirty="0"/>
              <a:t>児</a:t>
            </a:r>
            <a:r>
              <a:rPr lang="ja-JP" altLang="ja-JP" dirty="0"/>
              <a:t>を観察する。</a:t>
            </a:r>
          </a:p>
          <a:p>
            <a:pPr>
              <a:defRPr/>
            </a:pPr>
            <a:r>
              <a:rPr lang="ja-JP" altLang="en-US" dirty="0"/>
              <a:t>　</a:t>
            </a:r>
            <a:r>
              <a:rPr lang="ja-JP" altLang="ja-JP" dirty="0"/>
              <a:t>対象</a:t>
            </a:r>
            <a:r>
              <a:rPr lang="ja-JP" altLang="en-US" dirty="0"/>
              <a:t>児</a:t>
            </a:r>
            <a:r>
              <a:rPr lang="ja-JP" altLang="ja-JP" dirty="0"/>
              <a:t>の顔色、呼吸状態、吸引物の量や性状、気管カニューレ周囲の喀痰の吹き出し、皮膚の状態、固定のゆるみなどを観察します。</a:t>
            </a:r>
          </a:p>
          <a:p>
            <a:pPr>
              <a:defRPr/>
            </a:pPr>
            <a:r>
              <a:rPr lang="ja-JP" altLang="en-US" dirty="0"/>
              <a:t>　</a:t>
            </a:r>
            <a:r>
              <a:rPr lang="ja-JP" altLang="ja-JP" dirty="0"/>
              <a:t>これ以降は、口腔内・鼻腔内吸引の手順16「『流水と石けん』による手洗い」以降と同じです。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292</a:t>
            </a:fld>
            <a:endParaRPr kumimoji="1" lang="ja-JP" altLang="en-US"/>
          </a:p>
        </p:txBody>
      </p:sp>
    </p:spTree>
    <p:extLst>
      <p:ext uri="{BB962C8B-B14F-4D97-AF65-F5344CB8AC3E}">
        <p14:creationId xmlns:p14="http://schemas.microsoft.com/office/powerpoint/2010/main" val="112811327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次は、侵襲的人工呼吸療法を行っている対象児に対して行う気管カニューレ内吸引の手順です。ここでも、単回使用を基本としつつ、乾燥法で吸引カテーテルを再使用する場合の手順もあわせて説明します。</a:t>
            </a:r>
          </a:p>
        </p:txBody>
      </p:sp>
      <p:sp>
        <p:nvSpPr>
          <p:cNvPr id="4" name="スライド番号プレースホルダー 3"/>
          <p:cNvSpPr>
            <a:spLocks noGrp="1"/>
          </p:cNvSpPr>
          <p:nvPr>
            <p:ph type="sldNum" sz="quarter" idx="5"/>
          </p:nvPr>
        </p:nvSpPr>
        <p:spPr/>
        <p:txBody>
          <a:bodyPr/>
          <a:lstStyle/>
          <a:p>
            <a:pPr defTabSz="944491">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44491">
                <a:defRPr/>
              </a:pPr>
              <a:t>293</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308186844"/>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気管切開での人工呼吸器を使用している対象児の場合、この絵のような状態になっています。したがって、気管カニューレ内吸引を行う場合、まずフレキシブルチューブのコネクターを気管カニューレからはずす必要があり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294</a:t>
            </a:fld>
            <a:endParaRPr kumimoji="1" lang="ja-JP" altLang="en-US"/>
          </a:p>
        </p:txBody>
      </p:sp>
    </p:spTree>
    <p:extLst>
      <p:ext uri="{BB962C8B-B14F-4D97-AF65-F5344CB8AC3E}">
        <p14:creationId xmlns:p14="http://schemas.microsoft.com/office/powerpoint/2010/main" val="418632288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人工呼吸器を使用している対象児の気管カニューレ内吸引の時に、気管カニューレからとりはずさなければならない人工呼吸器側の部品を、フレキシブルチューブと呼びます。フレックスチューブ、カテーテルマウントとも呼ばれている部品です。フレキシブルチューブの先端の気管カニューレとの接続部位をコネクターと呼び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295</a:t>
            </a:fld>
            <a:endParaRPr kumimoji="1" lang="ja-JP" altLang="en-US"/>
          </a:p>
        </p:txBody>
      </p:sp>
    </p:spTree>
    <p:extLst>
      <p:ext uri="{BB962C8B-B14F-4D97-AF65-F5344CB8AC3E}">
        <p14:creationId xmlns:p14="http://schemas.microsoft.com/office/powerpoint/2010/main" val="2617378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これは、速乾性擦式手指消毒剤</a:t>
            </a:r>
            <a:r>
              <a:rPr lang="ja-JP" altLang="en-US" dirty="0"/>
              <a:t>（</a:t>
            </a:r>
            <a:r>
              <a:rPr lang="ja-JP" altLang="en-US" dirty="0" err="1"/>
              <a:t>そっ</a:t>
            </a:r>
            <a:r>
              <a:rPr lang="ja-JP" altLang="en-US" dirty="0"/>
              <a:t>かんせいさっしきしゅししょうどくざい）</a:t>
            </a:r>
            <a:r>
              <a:rPr lang="ja-JP" altLang="ja-JP" dirty="0"/>
              <a:t>による手洗い方法です。</a:t>
            </a:r>
          </a:p>
          <a:p>
            <a:pPr>
              <a:defRPr/>
            </a:pPr>
            <a:r>
              <a:rPr lang="ja-JP" altLang="en-US" dirty="0"/>
              <a:t>　</a:t>
            </a:r>
            <a:r>
              <a:rPr lang="ja-JP" altLang="ja-JP" dirty="0"/>
              <a:t>消毒は、乾いた手で行うようにしましょう。手指全体を消毒剤で濡らし、指先や指の間、手首まで、消毒剤を丁寧に擦り込みます。消毒</a:t>
            </a:r>
            <a:r>
              <a:rPr lang="ja-JP" altLang="en-US" dirty="0"/>
              <a:t>剤</a:t>
            </a:r>
            <a:r>
              <a:rPr lang="ja-JP" altLang="ja-JP" dirty="0"/>
              <a:t>は、乾燥することで効果が出ますので、途中で薬液をふき取らず、乾くまで手指の表面全体に擦り込むようにしましょう。　</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107</a:t>
            </a:fld>
            <a:endParaRPr kumimoji="1" lang="ja-JP" altLang="en-US"/>
          </a:p>
        </p:txBody>
      </p:sp>
    </p:spTree>
    <p:extLst>
      <p:ext uri="{BB962C8B-B14F-4D97-AF65-F5344CB8AC3E}">
        <p14:creationId xmlns:p14="http://schemas.microsoft.com/office/powerpoint/2010/main" val="2805362587"/>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手順①「対象児の同意を得る」～手順⑨「吸引開始の声かけをする」は、通常の気管カニューレ内吸引と同じ手順となります。</a:t>
            </a:r>
            <a:endParaRPr lang="en-US" altLang="ja-JP" dirty="0"/>
          </a:p>
          <a:p>
            <a:pPr>
              <a:defRPr/>
            </a:pPr>
            <a:endParaRPr lang="ja-JP" altLang="en-US" dirty="0"/>
          </a:p>
          <a:p>
            <a:pPr>
              <a:defRPr/>
            </a:pPr>
            <a:r>
              <a:rPr lang="ja-JP" altLang="en-US" dirty="0"/>
              <a:t>　手順⑩　コネクターをはずす。</a:t>
            </a:r>
          </a:p>
          <a:p>
            <a:pPr>
              <a:defRPr/>
            </a:pPr>
            <a:r>
              <a:rPr lang="ja-JP" altLang="en-US" dirty="0"/>
              <a:t>　人工呼吸器から空気が送り込まれ、胸が盛り上がるのを確認後、フレキシブルチューブのコネクターを気管カニューレからはずします。この時は、人工呼吸器の消音ボタンを押し、素早く利き手で吸引カテーテルを持った状態で、もう一方の手（非利き手）で、フレキシブルチューブ先端のコネクターをはずすことになります。そのため、場合によっては、あらかじめコネクターを少し緩めておいたり、コネクターを固定しているひもをほどいておくなどの、吸引前の準備が必要です。</a:t>
            </a:r>
          </a:p>
          <a:p>
            <a:pPr>
              <a:defRPr/>
            </a:pPr>
            <a:r>
              <a:rPr lang="ja-JP" altLang="en-US" dirty="0"/>
              <a:t>　また、コネクターをはずした時、フレキシブルチューブ内にたまった水滴が気管カニューレ内部に落ちないよう注意して下さい。</a:t>
            </a:r>
          </a:p>
          <a:p>
            <a:pPr>
              <a:defRPr/>
            </a:pPr>
            <a:r>
              <a:rPr lang="ja-JP" altLang="en-US" dirty="0"/>
              <a:t>　はずしたコネクターは、きれいなタオルなどの上に置いておきます。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296</a:t>
            </a:fld>
            <a:endParaRPr kumimoji="1" lang="ja-JP" altLang="en-US"/>
          </a:p>
        </p:txBody>
      </p:sp>
    </p:spTree>
    <p:extLst>
      <p:ext uri="{BB962C8B-B14F-4D97-AF65-F5344CB8AC3E}">
        <p14:creationId xmlns:p14="http://schemas.microsoft.com/office/powerpoint/2010/main" val="377728374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手順⑪　気管カニューレ内部を吸引する。</a:t>
            </a:r>
          </a:p>
          <a:p>
            <a:pPr>
              <a:defRPr/>
            </a:pPr>
            <a:r>
              <a:rPr lang="ja-JP" altLang="en-US" dirty="0"/>
              <a:t>　通常の気管カニューレ内吸引と同様に、初めから陰圧をかけて喀痰を引きながら挿入し、そのまま陰圧をかけて引き抜きながら吸引します。</a:t>
            </a:r>
          </a:p>
          <a:p>
            <a:pPr>
              <a:defRPr/>
            </a:pPr>
            <a:r>
              <a:rPr lang="ja-JP" altLang="en-US" dirty="0"/>
              <a:t>吸引カテーテルを引き抜く時、こよりをひねるように、左右に回転させたりしてもよいでしょう。</a:t>
            </a:r>
          </a:p>
          <a:p>
            <a:pPr>
              <a:defRPr/>
            </a:pPr>
            <a:r>
              <a:rPr lang="ja-JP" altLang="en-US" dirty="0"/>
              <a:t>　</a:t>
            </a:r>
            <a:r>
              <a:rPr lang="en-US" altLang="ja-JP" dirty="0"/>
              <a:t>1</a:t>
            </a:r>
            <a:r>
              <a:rPr lang="ja-JP" altLang="en-US" dirty="0"/>
              <a:t>回の吸引時間は、</a:t>
            </a:r>
            <a:r>
              <a:rPr lang="en-US" altLang="ja-JP" dirty="0"/>
              <a:t>10</a:t>
            </a:r>
            <a:r>
              <a:rPr lang="ja-JP" altLang="en-US" dirty="0"/>
              <a:t>秒以内です。息苦しさは大丈夫かどうかなど、表情などを観察し、できるだけ短い時間で行いましょう。</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297</a:t>
            </a:fld>
            <a:endParaRPr kumimoji="1" lang="ja-JP" altLang="en-US"/>
          </a:p>
        </p:txBody>
      </p:sp>
    </p:spTree>
    <p:extLst>
      <p:ext uri="{BB962C8B-B14F-4D97-AF65-F5344CB8AC3E}">
        <p14:creationId xmlns:p14="http://schemas.microsoft.com/office/powerpoint/2010/main" val="263401531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手順⑫　コネクターを素早く接続する。</a:t>
            </a:r>
          </a:p>
          <a:p>
            <a:pPr>
              <a:defRPr/>
            </a:pPr>
            <a:r>
              <a:rPr lang="ja-JP" altLang="en-US" dirty="0"/>
              <a:t>　吸引が終わったら、すぐに、気管カニューレにフレキシブルチューブ先端のコネクターを接続します。この時フレキシブルチューブ内にたまった水滴をはらい、気管カニューレ内に落ちないよう注意して下さい。そして、正しく接続できているか人工呼吸器の作動状況や状態の確認を行い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298</a:t>
            </a:fld>
            <a:endParaRPr kumimoji="1" lang="ja-JP" altLang="en-US"/>
          </a:p>
        </p:txBody>
      </p:sp>
    </p:spTree>
    <p:extLst>
      <p:ext uri="{BB962C8B-B14F-4D97-AF65-F5344CB8AC3E}">
        <p14:creationId xmlns:p14="http://schemas.microsoft.com/office/powerpoint/2010/main" val="273264313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手順⑬　確認の声かけをする。</a:t>
            </a:r>
          </a:p>
          <a:p>
            <a:pPr>
              <a:defRPr/>
            </a:pPr>
            <a:r>
              <a:rPr lang="ja-JP" altLang="en-US" dirty="0"/>
              <a:t>　吸引が終わったら、対象児に声をかけ、吸引が十分であったかどうか、再度吸引が必要かどうかを確認します。</a:t>
            </a:r>
          </a:p>
        </p:txBody>
      </p:sp>
      <p:sp>
        <p:nvSpPr>
          <p:cNvPr id="4" name="スライド番号プレースホルダー 3"/>
          <p:cNvSpPr>
            <a:spLocks noGrp="1"/>
          </p:cNvSpPr>
          <p:nvPr>
            <p:ph type="sldNum" sz="quarter" idx="5"/>
          </p:nvPr>
        </p:nvSpPr>
        <p:spPr/>
        <p:txBody>
          <a:bodyPr/>
          <a:lstStyle/>
          <a:p>
            <a:pPr defTabSz="949039">
              <a:defRPr/>
            </a:pPr>
            <a:fld id="{5D608146-07C3-9248-A95C-5399F8B04C88}" type="slidenum">
              <a:rPr lang="ja-JP" altLang="en-US">
                <a:solidFill>
                  <a:prstClr val="black"/>
                </a:solidFill>
                <a:latin typeface="游ゴシック" panose="020F0502020204030204"/>
                <a:ea typeface="游ゴシック" panose="020B0400000000000000" pitchFamily="50" charset="-128"/>
              </a:rPr>
              <a:pPr defTabSz="949039">
                <a:defRPr/>
              </a:pPr>
              <a:t>299</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549029913"/>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手順⑭　吸引カテーテルを洗浄する。</a:t>
            </a:r>
          </a:p>
          <a:p>
            <a:pPr>
              <a:defRPr/>
            </a:pPr>
            <a:r>
              <a:rPr lang="ja-JP" altLang="en-US" dirty="0"/>
              <a:t>　吸引が終わったら、吸引カテーテルの外側をアルコール綿（もしくは、拭き綿）で拭きとり、次に吸引カテーテルと接続管の内腔を、洗浄水等で洗い流します。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300</a:t>
            </a:fld>
            <a:endParaRPr kumimoji="1" lang="ja-JP" altLang="en-US"/>
          </a:p>
        </p:txBody>
      </p:sp>
    </p:spTree>
    <p:extLst>
      <p:ext uri="{BB962C8B-B14F-4D97-AF65-F5344CB8AC3E}">
        <p14:creationId xmlns:p14="http://schemas.microsoft.com/office/powerpoint/2010/main" val="280515908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手順⑮　吸引器のスイッチを切る。</a:t>
            </a:r>
          </a:p>
          <a:p>
            <a:pPr>
              <a:defRPr/>
            </a:pPr>
            <a:r>
              <a:rPr lang="ja-JP" altLang="en-US" dirty="0"/>
              <a:t>　吸引カテーテルを持つ手とは反対の手、すなわち非利き手で、吸引器の電源スイッチを切ります。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301</a:t>
            </a:fld>
            <a:endParaRPr kumimoji="1" lang="ja-JP" altLang="en-US"/>
          </a:p>
        </p:txBody>
      </p:sp>
    </p:spTree>
    <p:extLst>
      <p:ext uri="{BB962C8B-B14F-4D97-AF65-F5344CB8AC3E}">
        <p14:creationId xmlns:p14="http://schemas.microsoft.com/office/powerpoint/2010/main" val="135239965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単回使用の場合の手順⑯　吸引カテーテルを破棄する。</a:t>
            </a:r>
          </a:p>
          <a:p>
            <a:pPr>
              <a:defRPr/>
            </a:pPr>
            <a:r>
              <a:rPr lang="ja-JP" altLang="en-US" dirty="0"/>
              <a:t>　吸引カテーテルを接続管からはずし、破棄します。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302</a:t>
            </a:fld>
            <a:endParaRPr kumimoji="1" lang="ja-JP" altLang="en-US"/>
          </a:p>
        </p:txBody>
      </p:sp>
    </p:spTree>
    <p:extLst>
      <p:ext uri="{BB962C8B-B14F-4D97-AF65-F5344CB8AC3E}">
        <p14:creationId xmlns:p14="http://schemas.microsoft.com/office/powerpoint/2010/main" val="28769534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乾燥法の場合の手順⑯　吸引カテーテルを保管容器に戻す。</a:t>
            </a:r>
          </a:p>
          <a:p>
            <a:pPr>
              <a:defRPr/>
            </a:pPr>
            <a:r>
              <a:rPr lang="ja-JP" altLang="en-US" dirty="0"/>
              <a:t>　吸引カテーテルを接続管からはずし、衛生的に保管容器に戻します。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303</a:t>
            </a:fld>
            <a:endParaRPr kumimoji="1" lang="ja-JP" altLang="en-US"/>
          </a:p>
        </p:txBody>
      </p:sp>
    </p:spTree>
    <p:extLst>
      <p:ext uri="{BB962C8B-B14F-4D97-AF65-F5344CB8AC3E}">
        <p14:creationId xmlns:p14="http://schemas.microsoft.com/office/powerpoint/2010/main" val="1756012074"/>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手順⑰　対象児への確認、体位・環境の調整</a:t>
            </a:r>
          </a:p>
          <a:p>
            <a:pPr>
              <a:defRPr/>
            </a:pPr>
            <a:r>
              <a:rPr lang="ja-JP" altLang="en-US" dirty="0"/>
              <a:t>　手袋をはずし、セッシを使用した場合は元に戻します。</a:t>
            </a:r>
          </a:p>
          <a:p>
            <a:pPr>
              <a:defRPr/>
            </a:pPr>
            <a:r>
              <a:rPr lang="ja-JP" altLang="en-US" dirty="0"/>
              <a:t>　対象児に吸引が終わったことを告げ、喀痰がとり切れたかを確認します。</a:t>
            </a:r>
          </a:p>
          <a:p>
            <a:pPr>
              <a:defRPr/>
            </a:pPr>
            <a:r>
              <a:rPr lang="ja-JP" altLang="en-US" dirty="0"/>
              <a:t>　人工呼吸器が正常に作動していること、気道内圧、酸素飽和度などをチェックします。その後、安楽な姿勢に整え、環境の調整を行います。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304</a:t>
            </a:fld>
            <a:endParaRPr kumimoji="1" lang="ja-JP" altLang="en-US"/>
          </a:p>
        </p:txBody>
      </p:sp>
    </p:spTree>
    <p:extLst>
      <p:ext uri="{BB962C8B-B14F-4D97-AF65-F5344CB8AC3E}">
        <p14:creationId xmlns:p14="http://schemas.microsoft.com/office/powerpoint/2010/main" val="1764344519"/>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手順⑱　対象児を観察する。</a:t>
            </a:r>
          </a:p>
          <a:p>
            <a:pPr>
              <a:defRPr/>
            </a:pPr>
            <a:r>
              <a:rPr lang="ja-JP" altLang="en-US" dirty="0"/>
              <a:t>　対象児の顔色、呼吸状態、吸引物の量や性状、気管カニューレ周囲の喀痰の吹き出し、皮膚の状態、固定のゆるみなどを観察します。</a:t>
            </a:r>
          </a:p>
          <a:p>
            <a:pPr>
              <a:defRPr/>
            </a:pPr>
            <a:r>
              <a:rPr lang="ja-JP" altLang="en-US" dirty="0"/>
              <a:t>　これ以降は、口腔内・鼻腔内吸引の手順⑯「</a:t>
            </a:r>
            <a:r>
              <a:rPr lang="en-US" altLang="ja-JP" dirty="0"/>
              <a:t>『</a:t>
            </a:r>
            <a:r>
              <a:rPr lang="ja-JP" altLang="en-US" dirty="0"/>
              <a:t>流水と石けん</a:t>
            </a:r>
            <a:r>
              <a:rPr lang="en-US" altLang="ja-JP" dirty="0"/>
              <a:t>』</a:t>
            </a:r>
            <a:r>
              <a:rPr lang="ja-JP" altLang="en-US" dirty="0"/>
              <a:t>による手洗い」以降と同じです。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305</a:t>
            </a:fld>
            <a:endParaRPr kumimoji="1" lang="ja-JP" altLang="en-US"/>
          </a:p>
        </p:txBody>
      </p:sp>
    </p:spTree>
    <p:extLst>
      <p:ext uri="{BB962C8B-B14F-4D97-AF65-F5344CB8AC3E}">
        <p14:creationId xmlns:p14="http://schemas.microsoft.com/office/powerpoint/2010/main" val="2063486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a:t>
            </a:r>
            <a:r>
              <a:rPr lang="ja-JP" altLang="ja-JP" dirty="0"/>
              <a:t>手袋の装着は、標準予防策の一つであり、感染経路を遮断する基本的な方法です。対象者の喀痰や唾液など分泌物に触れる可能性がある喀痰吸引では、手袋を装着するようにしましょう。</a:t>
            </a:r>
          </a:p>
          <a:p>
            <a:r>
              <a:rPr lang="ja-JP" altLang="en-US" dirty="0"/>
              <a:t>　</a:t>
            </a:r>
            <a:r>
              <a:rPr lang="ja-JP" altLang="ja-JP" dirty="0"/>
              <a:t>手袋を装着して喀痰吸引を実施した後は、装着したまま他のケアを行ったりしないように気を付けましょう。また、手袋を装着していても、完全に感染を予防できるわけではありません。そのため、手袋を外した時は、必ず手洗いをしましょう。また、使用した手袋は、決して再利用しないようにしましょう。</a:t>
            </a:r>
          </a:p>
          <a:p>
            <a:r>
              <a:rPr lang="ja-JP" altLang="en-US" dirty="0"/>
              <a:t>　</a:t>
            </a:r>
            <a:r>
              <a:rPr lang="ja-JP" altLang="ja-JP" dirty="0"/>
              <a:t>そのほか、対象者がくしゃみや咳をしており、飛沫が飛びそうな場合は、マスクやガウン、プラスチックエプロンなどを装着する方法もあります。対象者の日々の状況に応じて、どのように防護をするか、医師や看護師と相談するとよいでしょう。特に対象者が感染症にかかっている場合は、感染予防を徹底しましょう。</a:t>
            </a:r>
          </a:p>
          <a:p>
            <a:r>
              <a:rPr lang="ja-JP" altLang="en-US" dirty="0"/>
              <a:t>　</a:t>
            </a:r>
            <a:r>
              <a:rPr lang="ja-JP" altLang="ja-JP" dirty="0"/>
              <a:t>なお、手袋やマスク、ガウン、プラスチックエプロンなどを外すときは、分泌物に触れた可能性のある部分には、手を触れないようにして処理しましょう。</a:t>
            </a:r>
          </a:p>
          <a:p>
            <a:pPr>
              <a:defRPr/>
            </a:pPr>
            <a:r>
              <a:rPr lang="ja-JP" altLang="ja-JP" dirty="0"/>
              <a:t>　</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108</a:t>
            </a:fld>
            <a:endParaRPr kumimoji="1" lang="ja-JP" altLang="en-US"/>
          </a:p>
        </p:txBody>
      </p:sp>
    </p:spTree>
    <p:extLst>
      <p:ext uri="{BB962C8B-B14F-4D97-AF65-F5344CB8AC3E}">
        <p14:creationId xmlns:p14="http://schemas.microsoft.com/office/powerpoint/2010/main" val="355008513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　</a:t>
            </a:r>
            <a:r>
              <a:rPr lang="en-US" altLang="ja-JP" dirty="0"/>
              <a:t>1</a:t>
            </a:r>
            <a:r>
              <a:rPr lang="ja-JP" altLang="en-US" dirty="0"/>
              <a:t>回の吸引時間は、</a:t>
            </a:r>
            <a:r>
              <a:rPr lang="en-US" altLang="ja-JP"/>
              <a:t>10</a:t>
            </a:r>
            <a:r>
              <a:rPr lang="ja-JP" altLang="en-US"/>
              <a:t>秒</a:t>
            </a:r>
            <a:r>
              <a:rPr lang="ja-JP" altLang="en-US" dirty="0"/>
              <a:t>以内で終わるようにしますが、痰が多い場合などで一度で取りきれないときは、吸引を一旦やめて、呼吸が整ってから、再度行うようにします。</a:t>
            </a:r>
            <a:endParaRPr lang="en-US" altLang="ja-JP" dirty="0"/>
          </a:p>
          <a:p>
            <a:pPr eaLnBrk="1" hangingPunct="1"/>
            <a:r>
              <a:rPr lang="ja-JP" altLang="en-US" dirty="0"/>
              <a:t>　吸引中に引ける吸引チューブ内の痰の色や、吸引びんにたまった痰の量や性状、色を観察し、先に説明したような異常があれば、看護師や医師に連絡しましょう。</a:t>
            </a:r>
            <a:endParaRPr lang="ja-JP"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306</a:t>
            </a:fld>
            <a:endParaRPr kumimoji="1" lang="ja-JP" altLang="en-US"/>
          </a:p>
        </p:txBody>
      </p:sp>
    </p:spTree>
    <p:extLst>
      <p:ext uri="{BB962C8B-B14F-4D97-AF65-F5344CB8AC3E}">
        <p14:creationId xmlns:p14="http://schemas.microsoft.com/office/powerpoint/2010/main" val="137396474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吸引が終了したら、片づけを行います。</a:t>
            </a:r>
          </a:p>
          <a:p>
            <a:r>
              <a:rPr lang="ja-JP" altLang="en-US" dirty="0"/>
              <a:t>　片づけは、次回の使用がすぐにでき、対象児を待たせずに清潔にケアを行えるよう、きちんと行いましょう。</a:t>
            </a:r>
          </a:p>
          <a:p>
            <a:r>
              <a:rPr lang="ja-JP" altLang="en-US" dirty="0"/>
              <a:t>　消毒剤や洗浄用の水の残量が少ないときには、つぎ足すのではなく、交換しておきましょう。</a:t>
            </a:r>
          </a:p>
          <a:p>
            <a:r>
              <a:rPr lang="ja-JP" altLang="en-US" dirty="0"/>
              <a:t>　アルコール綿なども補充しておきましょう。</a:t>
            </a:r>
          </a:p>
          <a:p>
            <a:r>
              <a:rPr lang="ja-JP" altLang="en-US" dirty="0"/>
              <a:t>　吸引では、ベット周囲に</a:t>
            </a:r>
            <a:r>
              <a:rPr lang="ja-JP" altLang="ja-JP" dirty="0"/>
              <a:t>吸引</a:t>
            </a:r>
            <a:r>
              <a:rPr lang="ja-JP" altLang="en-US" dirty="0"/>
              <a:t>チューブの水滴や分泌物などで汚染しがちです。もう一度周囲を見て、これらのものをふき取っておきましょう。</a:t>
            </a:r>
          </a:p>
          <a:p>
            <a:r>
              <a:rPr lang="ja-JP" altLang="en-US" dirty="0"/>
              <a:t>　吸引された分泌物や消毒剤、水は、吸引びんにたまります。上方までたまると、吸引器に逆流したり、吸引できなくなりますので、ある程度たまったら捨てるようにしましょう。</a:t>
            </a:r>
          </a:p>
          <a:p>
            <a:r>
              <a:rPr lang="ja-JP" altLang="en-US" dirty="0"/>
              <a:t>　捨てる場所は、在宅の場合トイレなどの下水道に流すのが一般的ですが、事前に確認しておきましょう。</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307</a:t>
            </a:fld>
            <a:endParaRPr kumimoji="1" lang="ja-JP" altLang="en-US"/>
          </a:p>
        </p:txBody>
      </p:sp>
    </p:spTree>
    <p:extLst>
      <p:ext uri="{BB962C8B-B14F-4D97-AF65-F5344CB8AC3E}">
        <p14:creationId xmlns:p14="http://schemas.microsoft.com/office/powerpoint/2010/main" val="3041057424"/>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kern="1200" dirty="0">
                <a:solidFill>
                  <a:schemeClr val="tx1"/>
                </a:solidFill>
                <a:effectLst/>
              </a:rPr>
              <a:t>　</a:t>
            </a:r>
            <a:r>
              <a:rPr kumimoji="1" lang="ja-JP" altLang="ja-JP" kern="1200" dirty="0">
                <a:solidFill>
                  <a:schemeClr val="tx1"/>
                </a:solidFill>
                <a:effectLst/>
              </a:rPr>
              <a:t>最後に、吸引をした後の確認報告についてです。</a:t>
            </a:r>
          </a:p>
          <a:p>
            <a:r>
              <a:rPr kumimoji="1" lang="ja-JP" altLang="en-US" kern="1200" dirty="0">
                <a:solidFill>
                  <a:schemeClr val="tx1"/>
                </a:solidFill>
                <a:effectLst/>
              </a:rPr>
              <a:t>　</a:t>
            </a:r>
            <a:r>
              <a:rPr kumimoji="1" lang="ja-JP" altLang="ja-JP" kern="1200" dirty="0">
                <a:solidFill>
                  <a:schemeClr val="tx1"/>
                </a:solidFill>
                <a:effectLst/>
              </a:rPr>
              <a:t>先に説明したように、吸引は対象</a:t>
            </a:r>
            <a:r>
              <a:rPr kumimoji="1" lang="ja-JP" altLang="en-US" kern="1200" dirty="0">
                <a:solidFill>
                  <a:schemeClr val="tx1"/>
                </a:solidFill>
                <a:effectLst/>
              </a:rPr>
              <a:t>児</a:t>
            </a:r>
            <a:r>
              <a:rPr kumimoji="1" lang="ja-JP" altLang="ja-JP" kern="1200" dirty="0">
                <a:solidFill>
                  <a:schemeClr val="tx1"/>
                </a:solidFill>
                <a:effectLst/>
              </a:rPr>
              <a:t>にとって必要なものですが、少なからず苦痛が伴います。方法に誤りがあると、対象</a:t>
            </a:r>
            <a:r>
              <a:rPr kumimoji="1" lang="ja-JP" altLang="en-US" kern="1200" dirty="0">
                <a:solidFill>
                  <a:schemeClr val="tx1"/>
                </a:solidFill>
                <a:effectLst/>
              </a:rPr>
              <a:t>児</a:t>
            </a:r>
            <a:r>
              <a:rPr kumimoji="1" lang="ja-JP" altLang="ja-JP" kern="1200" dirty="0">
                <a:solidFill>
                  <a:schemeClr val="tx1"/>
                </a:solidFill>
                <a:effectLst/>
              </a:rPr>
              <a:t>にさらなる苦痛と危険を及ぼしてしまうことにもなりかねません。</a:t>
            </a:r>
            <a:endParaRPr lang="ja-JP" altLang="ja-JP" dirty="0"/>
          </a:p>
          <a:p>
            <a:r>
              <a:rPr lang="ja-JP" altLang="en-US" dirty="0"/>
              <a:t>　</a:t>
            </a:r>
            <a:r>
              <a:rPr lang="ja-JP" altLang="ja-JP" dirty="0"/>
              <a:t>吸引した後には、対象</a:t>
            </a:r>
            <a:r>
              <a:rPr lang="ja-JP" altLang="en-US" dirty="0"/>
              <a:t>児</a:t>
            </a:r>
            <a:r>
              <a:rPr lang="ja-JP" altLang="ja-JP" dirty="0"/>
              <a:t>の状態が変化していないかよく観察をし、「いつもと違う変化」があれば必ず、医療職に報告するようにしましょう。</a:t>
            </a:r>
          </a:p>
          <a:p>
            <a:r>
              <a:rPr lang="ja-JP" altLang="en-US" dirty="0"/>
              <a:t>　</a:t>
            </a:r>
            <a:r>
              <a:rPr lang="ja-JP" altLang="ja-JP" dirty="0"/>
              <a:t>ここでは、吸引の際に起こりがちなヒヤリ・ハットの事例を紹介します。</a:t>
            </a:r>
          </a:p>
          <a:p>
            <a:r>
              <a:rPr lang="ja-JP" altLang="en-US" dirty="0"/>
              <a:t>　</a:t>
            </a:r>
            <a:r>
              <a:rPr lang="ja-JP" altLang="ja-JP" dirty="0"/>
              <a:t>吸引中に顔色が悪くなった事例です。パルスオキシメーターを着けている方では、酸素飽和度が下がっているような事例です。</a:t>
            </a:r>
          </a:p>
          <a:p>
            <a:r>
              <a:rPr lang="ja-JP" altLang="en-US" dirty="0"/>
              <a:t>　</a:t>
            </a:r>
            <a:r>
              <a:rPr lang="ja-JP" altLang="ja-JP" dirty="0"/>
              <a:t>低酸素になった状態ですが、この原因として　</a:t>
            </a:r>
          </a:p>
          <a:p>
            <a:r>
              <a:rPr lang="ja-JP" altLang="en-US" dirty="0"/>
              <a:t>　</a:t>
            </a:r>
            <a:r>
              <a:rPr lang="ja-JP" altLang="ja-JP" dirty="0"/>
              <a:t>・吸引している時間が長引いた</a:t>
            </a:r>
          </a:p>
          <a:p>
            <a:r>
              <a:rPr lang="ja-JP" altLang="en-US" dirty="0"/>
              <a:t>　</a:t>
            </a:r>
            <a:r>
              <a:rPr lang="ja-JP" altLang="ja-JP" dirty="0"/>
              <a:t>・吸引圧を高くして吸引した</a:t>
            </a:r>
          </a:p>
          <a:p>
            <a:r>
              <a:rPr lang="ja-JP" altLang="ja-JP" dirty="0"/>
              <a:t>という報告がありました。</a:t>
            </a:r>
          </a:p>
          <a:p>
            <a:r>
              <a:rPr lang="ja-JP" altLang="en-US" dirty="0"/>
              <a:t>　</a:t>
            </a:r>
            <a:r>
              <a:rPr lang="ja-JP" altLang="ja-JP" dirty="0"/>
              <a:t>この際、吸引を中止して様子を観察したところ、ほどなく顔色がよくなり、表情も落ち着いたとしたら「ヒヤリ・ハット」と</a:t>
            </a:r>
            <a:r>
              <a:rPr kumimoji="1" lang="ja-JP" altLang="ja-JP" kern="1200" dirty="0">
                <a:solidFill>
                  <a:schemeClr val="tx1"/>
                </a:solidFill>
                <a:effectLst/>
              </a:rPr>
              <a:t>して報告します。顔色が戻らず表情も苦しそうで回復しなかった場合は、低酸素状態に陥ったのですからアクシデントとして報告します。</a:t>
            </a:r>
          </a:p>
          <a:p>
            <a:pPr>
              <a:lnSpc>
                <a:spcPct val="90000"/>
              </a:lnSpc>
            </a:pP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308</a:t>
            </a:fld>
            <a:endParaRPr kumimoji="1" lang="ja-JP" altLang="en-US"/>
          </a:p>
        </p:txBody>
      </p:sp>
    </p:spTree>
    <p:extLst>
      <p:ext uri="{BB962C8B-B14F-4D97-AF65-F5344CB8AC3E}">
        <p14:creationId xmlns:p14="http://schemas.microsoft.com/office/powerpoint/2010/main" val="1885087533"/>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kern="1200" dirty="0">
                <a:solidFill>
                  <a:schemeClr val="tx1"/>
                </a:solidFill>
                <a:effectLst/>
              </a:rPr>
              <a:t>　</a:t>
            </a:r>
            <a:r>
              <a:rPr kumimoji="1" lang="ja-JP" altLang="ja-JP" kern="1200" dirty="0">
                <a:solidFill>
                  <a:schemeClr val="tx1"/>
                </a:solidFill>
                <a:effectLst/>
              </a:rPr>
              <a:t>次に、</a:t>
            </a:r>
            <a:r>
              <a:rPr lang="ja-JP" altLang="ja-JP" dirty="0"/>
              <a:t>吸引中に嘔気（おうき）がみられた事例です。嘔気（おうき）とは吐きそうになるような様子がみられた時です。</a:t>
            </a:r>
          </a:p>
          <a:p>
            <a:r>
              <a:rPr lang="ja-JP" altLang="en-US" dirty="0"/>
              <a:t>　</a:t>
            </a:r>
            <a:r>
              <a:rPr lang="ja-JP" altLang="ja-JP" dirty="0"/>
              <a:t>原因として、</a:t>
            </a:r>
          </a:p>
          <a:p>
            <a:r>
              <a:rPr lang="ja-JP" altLang="ja-JP" dirty="0"/>
              <a:t>・吸引している時間が長引いた</a:t>
            </a:r>
          </a:p>
          <a:p>
            <a:r>
              <a:rPr lang="ja-JP" altLang="ja-JP" dirty="0"/>
              <a:t>・奥まで吸引</a:t>
            </a:r>
            <a:r>
              <a:rPr lang="ja-JP" altLang="en-US" dirty="0"/>
              <a:t>チューブ</a:t>
            </a:r>
            <a:r>
              <a:rPr lang="ja-JP" altLang="ja-JP" dirty="0"/>
              <a:t>を入れすぎた</a:t>
            </a:r>
          </a:p>
          <a:p>
            <a:r>
              <a:rPr lang="ja-JP" altLang="ja-JP" dirty="0"/>
              <a:t>・食後、時間をおかずに吸引した</a:t>
            </a:r>
          </a:p>
          <a:p>
            <a:r>
              <a:rPr lang="ja-JP" altLang="ja-JP" dirty="0"/>
              <a:t>という報告がありました。</a:t>
            </a:r>
          </a:p>
          <a:p>
            <a:r>
              <a:rPr lang="ja-JP" altLang="en-US" dirty="0"/>
              <a:t>　</a:t>
            </a:r>
            <a:r>
              <a:rPr lang="ja-JP" altLang="ja-JP" dirty="0"/>
              <a:t>この際、吸引を中止して様子を観察したところ、嘔気（おうき）がおさまり状態が安定したのであればヒヤリ・ハットとして報告します。顔色が悪くなり嘔吐（おうと）したのであれば、アクシデントとして報告します。事実を報告する</a:t>
            </a:r>
            <a:r>
              <a:rPr kumimoji="1" lang="ja-JP" altLang="ja-JP" kern="1200" dirty="0">
                <a:solidFill>
                  <a:schemeClr val="tx1"/>
                </a:solidFill>
                <a:effectLst/>
              </a:rPr>
              <a:t>ことで、次のミスを防ぐ方策を考え対処することができます。いつもと違うことが起こったら必ず報告するようにしましょう。</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309</a:t>
            </a:fld>
            <a:endParaRPr kumimoji="1" lang="ja-JP" altLang="en-US"/>
          </a:p>
        </p:txBody>
      </p:sp>
    </p:spTree>
    <p:extLst>
      <p:ext uri="{BB962C8B-B14F-4D97-AF65-F5344CB8AC3E}">
        <p14:creationId xmlns:p14="http://schemas.microsoft.com/office/powerpoint/2010/main" val="3446902804"/>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喀痰吸引において教職員</a:t>
            </a:r>
            <a:r>
              <a:rPr lang="ja-JP" altLang="ja-JP" dirty="0"/>
              <a:t>が</a:t>
            </a:r>
            <a:r>
              <a:rPr lang="ja-JP" altLang="en-US" dirty="0"/>
              <a:t>看護師</a:t>
            </a:r>
            <a:r>
              <a:rPr lang="ja-JP" altLang="ja-JP" dirty="0"/>
              <a:t>に連絡を取るタイミングは、</a:t>
            </a:r>
            <a:endParaRPr lang="en-US" altLang="ja-JP" dirty="0"/>
          </a:p>
          <a:p>
            <a:endParaRPr lang="en-US" altLang="ja-JP" dirty="0"/>
          </a:p>
          <a:p>
            <a:r>
              <a:rPr lang="ja-JP" altLang="en-US" dirty="0"/>
              <a:t>　分泌物が多くて呼吸が苦しそうな時</a:t>
            </a:r>
            <a:endParaRPr lang="en-US" altLang="ja-JP" dirty="0"/>
          </a:p>
          <a:p>
            <a:r>
              <a:rPr kumimoji="1" lang="ja-JP" altLang="en-US" dirty="0">
                <a:latin typeface="Meiryo" panose="020B0604030504040204" pitchFamily="34" charset="-128"/>
                <a:ea typeface="Meiryo" panose="020B0604030504040204" pitchFamily="34" charset="-128"/>
              </a:rPr>
              <a:t>　吸引しても吸引物が多くて吸引しきれず、子どもが苦しそうにしている時</a:t>
            </a:r>
            <a:endParaRPr lang="en-US" altLang="ja-JP" dirty="0">
              <a:latin typeface="Meiryo" panose="020B0604030504040204" pitchFamily="34" charset="-128"/>
              <a:ea typeface="Meiryo" panose="020B0604030504040204" pitchFamily="34" charset="-128"/>
            </a:endParaRPr>
          </a:p>
          <a:p>
            <a:r>
              <a:rPr lang="ja-JP" altLang="en-US" dirty="0">
                <a:latin typeface="Meiryo" panose="020B0604030504040204" pitchFamily="34" charset="-128"/>
                <a:ea typeface="Meiryo" panose="020B0604030504040204" pitchFamily="34" charset="-128"/>
              </a:rPr>
              <a:t>　</a:t>
            </a:r>
            <a:endParaRPr lang="en-US" altLang="ja-JP" dirty="0">
              <a:latin typeface="Meiryo" panose="020B0604030504040204" pitchFamily="34" charset="-128"/>
              <a:ea typeface="Meiryo" panose="020B0604030504040204" pitchFamily="34" charset="-128"/>
            </a:endParaRPr>
          </a:p>
          <a:p>
            <a:r>
              <a:rPr lang="ja-JP" altLang="en-US" dirty="0">
                <a:latin typeface="Meiryo" panose="020B0604030504040204" pitchFamily="34" charset="-128"/>
                <a:ea typeface="Meiryo" panose="020B0604030504040204" pitchFamily="34" charset="-128"/>
              </a:rPr>
              <a:t>　</a:t>
            </a:r>
            <a:r>
              <a:rPr lang="ja-JP" altLang="en-US" dirty="0"/>
              <a:t>吸引物の性状がいつもと違う時</a:t>
            </a:r>
            <a:endParaRPr kumimoji="1" lang="ja-JP" altLang="en-US" dirty="0"/>
          </a:p>
          <a:p>
            <a:pPr lvl="0">
              <a:lnSpc>
                <a:spcPct val="150000"/>
              </a:lnSpc>
            </a:pPr>
            <a:r>
              <a:rPr lang="ja-JP" altLang="en-US" dirty="0">
                <a:latin typeface="Meiryo" panose="020B0604030504040204" pitchFamily="34" charset="-128"/>
                <a:ea typeface="Meiryo" panose="020B0604030504040204" pitchFamily="34" charset="-128"/>
              </a:rPr>
              <a:t>　</a:t>
            </a:r>
            <a:r>
              <a:rPr kumimoji="1" lang="ja-JP" altLang="en-US" dirty="0">
                <a:latin typeface="Meiryo" panose="020B0604030504040204" pitchFamily="34" charset="-128"/>
                <a:ea typeface="Meiryo" panose="020B0604030504040204" pitchFamily="34" charset="-128"/>
              </a:rPr>
              <a:t>吸引物がいつもより多量だったり、黄色かかっていたり、粘調な時</a:t>
            </a:r>
            <a:endParaRPr kumimoji="1" lang="en-US" altLang="ja-JP" dirty="0">
              <a:latin typeface="Meiryo" panose="020B0604030504040204" pitchFamily="34" charset="-128"/>
              <a:ea typeface="Meiryo" panose="020B0604030504040204" pitchFamily="34" charset="-128"/>
            </a:endParaRPr>
          </a:p>
          <a:p>
            <a:pPr lvl="0">
              <a:lnSpc>
                <a:spcPct val="150000"/>
              </a:lnSpc>
            </a:pPr>
            <a:r>
              <a:rPr lang="ja-JP" altLang="en-US" dirty="0">
                <a:latin typeface="Meiryo" panose="020B0604030504040204" pitchFamily="34" charset="-128"/>
                <a:ea typeface="Meiryo" panose="020B0604030504040204" pitchFamily="34" charset="-128"/>
              </a:rPr>
              <a:t>　分泌物に血液が混入している時</a:t>
            </a:r>
            <a:r>
              <a:rPr lang="ja-JP" altLang="en-US" dirty="0"/>
              <a:t>分泌物が気道の奥にあって吸引できない時</a:t>
            </a:r>
            <a:endParaRPr lang="en-US" altLang="ja-JP" dirty="0"/>
          </a:p>
          <a:p>
            <a:pPr lvl="0">
              <a:lnSpc>
                <a:spcPct val="150000"/>
              </a:lnSpc>
            </a:pPr>
            <a:r>
              <a:rPr kumimoji="1" lang="ja-JP" altLang="en-US" dirty="0">
                <a:latin typeface="Meiryo" panose="020B0604030504040204" pitchFamily="34" charset="-128"/>
                <a:ea typeface="Meiryo" panose="020B0604030504040204" pitchFamily="34" charset="-128"/>
              </a:rPr>
              <a:t>　</a:t>
            </a:r>
            <a:endParaRPr kumimoji="1" lang="en-US" altLang="ja-JP" dirty="0">
              <a:latin typeface="Meiryo" panose="020B0604030504040204" pitchFamily="34" charset="-128"/>
              <a:ea typeface="Meiryo" panose="020B0604030504040204" pitchFamily="34" charset="-128"/>
            </a:endParaRPr>
          </a:p>
          <a:p>
            <a:pPr lvl="0">
              <a:lnSpc>
                <a:spcPct val="150000"/>
              </a:lnSpc>
            </a:pPr>
            <a:r>
              <a:rPr lang="ja-JP" altLang="en-US" dirty="0">
                <a:latin typeface="Meiryo" panose="020B0604030504040204" pitchFamily="34" charset="-128"/>
                <a:ea typeface="Meiryo" panose="020B0604030504040204" pitchFamily="34" charset="-128"/>
              </a:rPr>
              <a:t>　</a:t>
            </a:r>
            <a:r>
              <a:rPr kumimoji="1" lang="ja-JP" altLang="en-US" dirty="0">
                <a:latin typeface="Meiryo" panose="020B0604030504040204" pitchFamily="34" charset="-128"/>
                <a:ea typeface="Meiryo" panose="020B0604030504040204" pitchFamily="34" charset="-128"/>
              </a:rPr>
              <a:t>ゼロゼロ音がして気道に分泌があるのに、咽頭手前の吸引では分泌物が吸引できない時</a:t>
            </a:r>
            <a:endParaRPr kumimoji="1" lang="en-US" altLang="ja-JP" dirty="0">
              <a:latin typeface="Meiryo" panose="020B0604030504040204" pitchFamily="34" charset="-128"/>
              <a:ea typeface="Meiryo" panose="020B0604030504040204" pitchFamily="34" charset="-128"/>
            </a:endParaRPr>
          </a:p>
          <a:p>
            <a:pPr>
              <a:lnSpc>
                <a:spcPct val="150000"/>
              </a:lnSpc>
            </a:pPr>
            <a:r>
              <a:rPr lang="ja-JP" altLang="en-US" dirty="0">
                <a:latin typeface="Meiryo" panose="020B0604030504040204" pitchFamily="34" charset="-128"/>
                <a:ea typeface="Meiryo" panose="020B0604030504040204" pitchFamily="34" charset="-128"/>
              </a:rPr>
              <a:t>　</a:t>
            </a:r>
            <a:r>
              <a:rPr kumimoji="1" lang="ja-JP" altLang="en-US" dirty="0">
                <a:latin typeface="Meiryo" panose="020B0604030504040204" pitchFamily="34" charset="-128"/>
                <a:ea typeface="Meiryo" panose="020B0604030504040204" pitchFamily="34" charset="-128"/>
              </a:rPr>
              <a:t>腹臥位やなど痰が出やすい姿勢を配慮しても</a:t>
            </a:r>
            <a:r>
              <a:rPr lang="ja-JP" altLang="en-US" dirty="0">
                <a:latin typeface="Meiryo" panose="020B0604030504040204" pitchFamily="34" charset="-128"/>
                <a:ea typeface="Meiryo" panose="020B0604030504040204" pitchFamily="34" charset="-128"/>
              </a:rPr>
              <a:t>分泌物が</a:t>
            </a:r>
            <a:r>
              <a:rPr kumimoji="1" lang="ja-JP" altLang="en-US" dirty="0">
                <a:latin typeface="Meiryo" panose="020B0604030504040204" pitchFamily="34" charset="-128"/>
                <a:ea typeface="Meiryo" panose="020B0604030504040204" pitchFamily="34" charset="-128"/>
              </a:rPr>
              <a:t>吸引できない時</a:t>
            </a:r>
          </a:p>
          <a:p>
            <a:pPr defTabSz="947712">
              <a:lnSpc>
                <a:spcPct val="150000"/>
              </a:lnSpc>
              <a:defRPr/>
            </a:pPr>
            <a:r>
              <a:rPr lang="ja-JP" altLang="en-US" dirty="0"/>
              <a:t>　</a:t>
            </a:r>
            <a:endParaRPr lang="en-US" altLang="ja-JP" dirty="0"/>
          </a:p>
          <a:p>
            <a:pPr defTabSz="947712">
              <a:lnSpc>
                <a:spcPct val="150000"/>
              </a:lnSpc>
              <a:defRPr/>
            </a:pPr>
            <a:r>
              <a:rPr lang="ja-JP" altLang="en-US" dirty="0"/>
              <a:t>　酸素飽和度がいつもより低い時</a:t>
            </a:r>
            <a:endParaRPr lang="en-US" altLang="ja-JP" dirty="0">
              <a:latin typeface="MS PGothic" panose="020B0600070205080204" pitchFamily="34" charset="-128"/>
              <a:ea typeface="MS PGothic" panose="020B0600070205080204" pitchFamily="34" charset="-128"/>
            </a:endParaRPr>
          </a:p>
          <a:p>
            <a:pPr defTabSz="947712">
              <a:lnSpc>
                <a:spcPct val="150000"/>
              </a:lnSpc>
              <a:defRPr/>
            </a:pPr>
            <a:r>
              <a:rPr kumimoji="1" lang="ja-JP" altLang="en-US" dirty="0">
                <a:latin typeface="MS PGothic" panose="020B0600070205080204" pitchFamily="34" charset="-128"/>
                <a:ea typeface="MS PGothic" panose="020B0600070205080204" pitchFamily="34" charset="-128"/>
              </a:rPr>
              <a:t>　</a:t>
            </a:r>
            <a:r>
              <a:rPr lang="ja-JP" altLang="en-US" dirty="0">
                <a:latin typeface="MS PGothic" panose="020B0600070205080204" pitchFamily="34" charset="-128"/>
                <a:ea typeface="MS PGothic" panose="020B0600070205080204" pitchFamily="34" charset="-128"/>
              </a:rPr>
              <a:t> </a:t>
            </a:r>
            <a:r>
              <a:rPr kumimoji="1" lang="ja-JP" altLang="en-US" dirty="0">
                <a:latin typeface="Meiryo" panose="020B0604030504040204" pitchFamily="34" charset="-128"/>
                <a:ea typeface="Meiryo" panose="020B0604030504040204" pitchFamily="34" charset="-128"/>
              </a:rPr>
              <a:t>吸引をしても酸素飽和度が改善しない時、目安として、</a:t>
            </a:r>
            <a:r>
              <a:rPr lang="en-US" altLang="ja-JP" dirty="0">
                <a:solidFill>
                  <a:srgbClr val="000000"/>
                </a:solidFill>
              </a:rPr>
              <a:t> SpO</a:t>
            </a:r>
            <a:r>
              <a:rPr lang="en-US" altLang="ja-JP" sz="800" dirty="0">
                <a:solidFill>
                  <a:srgbClr val="000000"/>
                </a:solidFill>
              </a:rPr>
              <a:t>2  </a:t>
            </a:r>
            <a:r>
              <a:rPr lang="en-US" altLang="ja-JP" dirty="0">
                <a:latin typeface="Meiryo" panose="020B0604030504040204" pitchFamily="34" charset="-128"/>
                <a:ea typeface="Meiryo" panose="020B0604030504040204" pitchFamily="34" charset="-128"/>
              </a:rPr>
              <a:t>90</a:t>
            </a:r>
            <a:r>
              <a:rPr lang="ja-JP" altLang="en-US" dirty="0">
                <a:latin typeface="Meiryo" panose="020B0604030504040204" pitchFamily="34" charset="-128"/>
                <a:ea typeface="Meiryo" panose="020B0604030504040204" pitchFamily="34" charset="-128"/>
              </a:rPr>
              <a:t>％以下が続く時には看護師に相談しましょう。</a:t>
            </a:r>
            <a:endParaRPr kumimoji="1" lang="en-US" altLang="ja-JP" dirty="0">
              <a:latin typeface="Meiryo" panose="020B0604030504040204" pitchFamily="34" charset="-128"/>
              <a:ea typeface="Meiryo" panose="020B0604030504040204" pitchFamily="34" charset="-128"/>
            </a:endParaRPr>
          </a:p>
          <a:p>
            <a:pPr defTabSz="947712">
              <a:defRPr/>
            </a:pPr>
            <a:endParaRPr lang="ja-JP" altLang="en-US" dirty="0">
              <a:latin typeface="MS PGothic" panose="020B0600070205080204" pitchFamily="34" charset="-128"/>
              <a:ea typeface="MS PGothic" panose="020B0600070205080204" pitchFamily="34" charset="-128"/>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310</a:t>
            </a:fld>
            <a:endParaRPr kumimoji="1" lang="ja-JP" altLang="en-US"/>
          </a:p>
        </p:txBody>
      </p:sp>
    </p:spTree>
    <p:extLst>
      <p:ext uri="{BB962C8B-B14F-4D97-AF65-F5344CB8AC3E}">
        <p14:creationId xmlns:p14="http://schemas.microsoft.com/office/powerpoint/2010/main" val="972821541"/>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20000"/>
              </a:lnSpc>
              <a:defRPr/>
            </a:pPr>
            <a:r>
              <a:rPr lang="ja-JP" altLang="en-US" dirty="0"/>
              <a:t>児童・生徒の状態によって想定される緊急事態に対して、どのような順番で、どこに、誰が、どのように連絡を取るかマニュアルを作成しておきます。</a:t>
            </a:r>
            <a:endParaRPr lang="en-US" altLang="ja-JP" dirty="0"/>
          </a:p>
          <a:p>
            <a:pPr>
              <a:lnSpc>
                <a:spcPct val="120000"/>
              </a:lnSpc>
              <a:defRPr/>
            </a:pPr>
            <a:endParaRPr lang="en-US" altLang="ja-JP" dirty="0"/>
          </a:p>
          <a:p>
            <a:pPr>
              <a:lnSpc>
                <a:spcPct val="120000"/>
              </a:lnSpc>
              <a:defRPr/>
            </a:pPr>
            <a:r>
              <a:rPr lang="ja-JP" altLang="en-US" dirty="0"/>
              <a:t>　連絡先は、保健室</a:t>
            </a:r>
            <a:r>
              <a:rPr lang="en-US" altLang="ja-JP" dirty="0"/>
              <a:t>(</a:t>
            </a:r>
            <a:r>
              <a:rPr lang="ja-JP" altLang="en-US" dirty="0"/>
              <a:t>養護教諭</a:t>
            </a:r>
            <a:r>
              <a:rPr lang="en-US" altLang="ja-JP" dirty="0"/>
              <a:t>)</a:t>
            </a:r>
            <a:r>
              <a:rPr lang="ja-JP" altLang="en-US" dirty="0" err="1"/>
              <a:t>、</a:t>
            </a:r>
            <a:r>
              <a:rPr lang="ja-JP" altLang="en-US" dirty="0"/>
              <a:t>看護師、管理職、保護者、かかりつけ医療機関、消防署</a:t>
            </a:r>
            <a:r>
              <a:rPr lang="en-US" altLang="ja-JP" dirty="0"/>
              <a:t>(</a:t>
            </a:r>
            <a:r>
              <a:rPr lang="ja-JP" altLang="en-US" dirty="0"/>
              <a:t>救急車要請</a:t>
            </a:r>
            <a:r>
              <a:rPr lang="en-US" altLang="ja-JP" dirty="0"/>
              <a:t>)</a:t>
            </a:r>
            <a:r>
              <a:rPr lang="ja-JP" altLang="en-US" dirty="0"/>
              <a:t>、呼吸器業者、酸素業者などがあります。</a:t>
            </a:r>
            <a:endParaRPr lang="en-US" altLang="ja-JP" dirty="0"/>
          </a:p>
          <a:p>
            <a:pPr marL="177696" indent="-177696">
              <a:lnSpc>
                <a:spcPct val="120000"/>
              </a:lnSpc>
              <a:buFont typeface="Wingdings" pitchFamily="2" charset="2"/>
              <a:buChar char="Ø"/>
              <a:defRPr/>
            </a:pPr>
            <a:endParaRPr lang="en-US" altLang="ja-JP" dirty="0"/>
          </a:p>
          <a:p>
            <a:pPr>
              <a:lnSpc>
                <a:spcPct val="120000"/>
              </a:lnSpc>
              <a:defRPr/>
            </a:pPr>
            <a:r>
              <a:rPr lang="ja-JP" altLang="en-US" dirty="0"/>
              <a:t>　救急車を要請してかかりつけ医療機関に搬送する場合でも、救急車が到着するまでに、少しでも状態をよくするために、学校内でもできることがあるはずです。</a:t>
            </a:r>
            <a:endParaRPr lang="en-US" altLang="ja-JP" dirty="0"/>
          </a:p>
          <a:p>
            <a:pPr marL="0" lvl="1" defTabSz="947712">
              <a:lnSpc>
                <a:spcPct val="120000"/>
              </a:lnSpc>
              <a:defRPr/>
            </a:pPr>
            <a:r>
              <a:rPr lang="ja-JP" altLang="en-US" dirty="0"/>
              <a:t>　 マニュアルを作成するだけでなく、緊急時対応のシュミレーション訓練を行い、役割り分  担を確認しておきましょう。</a:t>
            </a:r>
            <a:endParaRPr lang="en-US" altLang="ja-JP" dirty="0"/>
          </a:p>
          <a:p>
            <a:pPr marL="0" lvl="1">
              <a:lnSpc>
                <a:spcPct val="120000"/>
              </a:lnSpc>
              <a:buClr>
                <a:prstClr val="black">
                  <a:lumMod val="50000"/>
                  <a:lumOff val="50000"/>
                </a:prstClr>
              </a:buClr>
              <a:defRPr/>
            </a:pPr>
            <a:endParaRPr lang="en-US" altLang="ja-JP" dirty="0">
              <a:solidFill>
                <a:srgbClr val="0070C0"/>
              </a:solidFill>
            </a:endParaRPr>
          </a:p>
          <a:p>
            <a:pPr algn="just" eaLnBrk="1" hangingPunct="1">
              <a:lnSpc>
                <a:spcPct val="120000"/>
              </a:lnSpc>
              <a:buClr>
                <a:prstClr val="black">
                  <a:lumMod val="50000"/>
                  <a:lumOff val="50000"/>
                </a:prstClr>
              </a:buClr>
              <a:defRPr/>
            </a:pPr>
            <a:endParaRPr lang="en-US" altLang="ja-JP" dirty="0">
              <a:solidFill>
                <a:prstClr val="black"/>
              </a:solidFill>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311</a:t>
            </a:fld>
            <a:endParaRPr kumimoji="1" lang="ja-JP" altLang="en-US"/>
          </a:p>
        </p:txBody>
      </p:sp>
    </p:spTree>
    <p:extLst>
      <p:ext uri="{BB962C8B-B14F-4D97-AF65-F5344CB8AC3E}">
        <p14:creationId xmlns:p14="http://schemas.microsoft.com/office/powerpoint/2010/main" val="3185214972"/>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defTabSz="947712">
              <a:lnSpc>
                <a:spcPct val="100000"/>
              </a:lnSpc>
              <a:defRPr/>
            </a:pPr>
            <a:endParaRPr kumimoji="1"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312</a:t>
            </a:fld>
            <a:endParaRPr kumimoji="1" lang="ja-JP" altLang="en-US"/>
          </a:p>
        </p:txBody>
      </p:sp>
    </p:spTree>
    <p:extLst>
      <p:ext uri="{BB962C8B-B14F-4D97-AF65-F5344CB8AC3E}">
        <p14:creationId xmlns:p14="http://schemas.microsoft.com/office/powerpoint/2010/main" val="8007187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kern="1200" dirty="0">
                <a:solidFill>
                  <a:schemeClr val="tx1"/>
                </a:solidFill>
                <a:effectLst/>
              </a:rPr>
              <a:t>脳性まひや神経筋疾患などのために摂食・嚥下機能に障害があり、経口摂取が不可能ないしは、必要十分な量の経口摂取ができない場合や、嚥下機能の低下により誤嚥が許容範囲を超えた場合に経管栄養が必要とな</a:t>
            </a:r>
            <a:r>
              <a:rPr kumimoji="1" lang="ja-JP" altLang="en-US" kern="1200" dirty="0">
                <a:solidFill>
                  <a:schemeClr val="tx1"/>
                </a:solidFill>
                <a:effectLst/>
              </a:rPr>
              <a:t>ります</a:t>
            </a:r>
            <a:r>
              <a:rPr kumimoji="1" lang="ja-JP" altLang="ja-JP" kern="1200" dirty="0">
                <a:solidFill>
                  <a:schemeClr val="tx1"/>
                </a:solidFill>
                <a:effectLst/>
              </a:rPr>
              <a:t>。</a:t>
            </a:r>
            <a:endParaRPr kumimoji="1" lang="en-US" altLang="ja-JP" kern="1200" dirty="0">
              <a:solidFill>
                <a:schemeClr val="tx1"/>
              </a:solidFill>
              <a:effectLst/>
            </a:endParaRPr>
          </a:p>
          <a:p>
            <a:endParaRPr kumimoji="1" lang="en-US" altLang="ja-JP" kern="1200" dirty="0">
              <a:solidFill>
                <a:schemeClr val="tx1"/>
              </a:solidFill>
              <a:effectLst/>
            </a:endParaRPr>
          </a:p>
          <a:p>
            <a:r>
              <a:rPr kumimoji="1" lang="ja-JP" altLang="ja-JP" kern="1200" dirty="0">
                <a:solidFill>
                  <a:schemeClr val="tx1"/>
                </a:solidFill>
                <a:effectLst/>
              </a:rPr>
              <a:t>病態は様々で</a:t>
            </a:r>
            <a:r>
              <a:rPr kumimoji="1" lang="ja-JP" altLang="en-US" kern="1200" dirty="0">
                <a:solidFill>
                  <a:schemeClr val="tx1"/>
                </a:solidFill>
                <a:effectLst/>
              </a:rPr>
              <a:t>す</a:t>
            </a:r>
            <a:r>
              <a:rPr kumimoji="1" lang="ja-JP" altLang="ja-JP" kern="1200" dirty="0">
                <a:solidFill>
                  <a:schemeClr val="tx1"/>
                </a:solidFill>
                <a:effectLst/>
              </a:rPr>
              <a:t>が、経管栄養に至る経過には以下の３つが考えられます。</a:t>
            </a:r>
          </a:p>
          <a:p>
            <a:r>
              <a:rPr kumimoji="1" lang="ja-JP" altLang="en-US" kern="1200" dirty="0">
                <a:solidFill>
                  <a:schemeClr val="tx1"/>
                </a:solidFill>
                <a:effectLst/>
              </a:rPr>
              <a:t>　</a:t>
            </a:r>
            <a:r>
              <a:rPr kumimoji="1" lang="ja-JP" altLang="ja-JP" kern="1200" dirty="0">
                <a:solidFill>
                  <a:schemeClr val="tx1"/>
                </a:solidFill>
                <a:effectLst/>
              </a:rPr>
              <a:t>１）嚥下機能障害が重度で、幼少期から経管栄養を行ってい</a:t>
            </a:r>
            <a:r>
              <a:rPr kumimoji="1" lang="ja-JP" altLang="en-US" kern="1200" dirty="0">
                <a:solidFill>
                  <a:schemeClr val="tx1"/>
                </a:solidFill>
                <a:effectLst/>
              </a:rPr>
              <a:t>る</a:t>
            </a:r>
            <a:r>
              <a:rPr kumimoji="1" lang="ja-JP" altLang="ja-JP" kern="1200" dirty="0">
                <a:solidFill>
                  <a:schemeClr val="tx1"/>
                </a:solidFill>
                <a:effectLst/>
              </a:rPr>
              <a:t>。</a:t>
            </a:r>
          </a:p>
          <a:p>
            <a:r>
              <a:rPr kumimoji="1" lang="ja-JP" altLang="en-US" kern="1200" dirty="0">
                <a:solidFill>
                  <a:schemeClr val="tx1"/>
                </a:solidFill>
                <a:effectLst/>
              </a:rPr>
              <a:t>　</a:t>
            </a:r>
            <a:r>
              <a:rPr kumimoji="1" lang="ja-JP" altLang="ja-JP" kern="1200" dirty="0">
                <a:solidFill>
                  <a:schemeClr val="tx1"/>
                </a:solidFill>
                <a:effectLst/>
              </a:rPr>
              <a:t>２）摂食・嚥下機能に大きな障害はないが、認知の偏りなどから充分量の経口摂取ができ</a:t>
            </a:r>
            <a:endParaRPr kumimoji="1" lang="en-US" altLang="ja-JP" kern="1200" dirty="0">
              <a:solidFill>
                <a:schemeClr val="tx1"/>
              </a:solidFill>
              <a:effectLst/>
            </a:endParaRPr>
          </a:p>
          <a:p>
            <a:r>
              <a:rPr lang="ja-JP" altLang="en-US" dirty="0"/>
              <a:t>　</a:t>
            </a:r>
            <a:r>
              <a:rPr kumimoji="1" lang="ja-JP" altLang="en-US" kern="1200" dirty="0">
                <a:solidFill>
                  <a:schemeClr val="tx1"/>
                </a:solidFill>
                <a:effectLst/>
              </a:rPr>
              <a:t>　　</a:t>
            </a:r>
            <a:r>
              <a:rPr kumimoji="1" lang="ja-JP" altLang="ja-JP" kern="1200" dirty="0">
                <a:solidFill>
                  <a:schemeClr val="tx1"/>
                </a:solidFill>
                <a:effectLst/>
              </a:rPr>
              <a:t>ない。</a:t>
            </a:r>
          </a:p>
          <a:p>
            <a:r>
              <a:rPr kumimoji="1" lang="ja-JP" altLang="en-US" kern="1200" dirty="0">
                <a:solidFill>
                  <a:schemeClr val="tx1"/>
                </a:solidFill>
                <a:effectLst/>
              </a:rPr>
              <a:t>　</a:t>
            </a:r>
            <a:r>
              <a:rPr kumimoji="1" lang="ja-JP" altLang="ja-JP" kern="1200" dirty="0">
                <a:solidFill>
                  <a:schemeClr val="tx1"/>
                </a:solidFill>
                <a:effectLst/>
              </a:rPr>
              <a:t>３）加齢に伴う嚥下機能の低下で誤嚥が顕著になり、思春期頃から経管栄養が必要になっ</a:t>
            </a:r>
            <a:endParaRPr kumimoji="1" lang="en-US" altLang="ja-JP" kern="1200" dirty="0">
              <a:solidFill>
                <a:schemeClr val="tx1"/>
              </a:solidFill>
              <a:effectLst/>
            </a:endParaRPr>
          </a:p>
          <a:p>
            <a:r>
              <a:rPr lang="ja-JP" altLang="en-US" dirty="0"/>
              <a:t>　　　</a:t>
            </a:r>
            <a:r>
              <a:rPr kumimoji="1" lang="ja-JP" altLang="ja-JP" kern="1200" dirty="0">
                <a:solidFill>
                  <a:schemeClr val="tx1"/>
                </a:solidFill>
                <a:effectLst/>
              </a:rPr>
              <a:t>ている。</a:t>
            </a:r>
            <a:endParaRPr kumimoji="1" lang="en-US" altLang="ja-JP" kern="1200" dirty="0">
              <a:solidFill>
                <a:schemeClr val="tx1"/>
              </a:solidFill>
              <a:effectLst/>
            </a:endParaRPr>
          </a:p>
          <a:p>
            <a:endParaRPr kumimoji="1" lang="ja-JP" altLang="ja-JP" kern="1200" dirty="0">
              <a:solidFill>
                <a:schemeClr val="tx1"/>
              </a:solidFill>
              <a:effectLst/>
            </a:endParaRPr>
          </a:p>
          <a:p>
            <a:r>
              <a:rPr kumimoji="1" lang="ja-JP" altLang="ja-JP" kern="1200" dirty="0">
                <a:solidFill>
                  <a:schemeClr val="tx1"/>
                </a:solidFill>
                <a:effectLst/>
              </a:rPr>
              <a:t>いずれの場合も、経口摂取と経管栄養を併用することがあります。口から食べることは『栄養を摂取する』目的の他に、『味わい食べる人生の楽しみ』『介助する人との相互作用の場』という意味があるため、無理のない範囲で経口摂取を併用することが望まれ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313</a:t>
            </a:fld>
            <a:endParaRPr kumimoji="1" lang="ja-JP" altLang="en-US"/>
          </a:p>
        </p:txBody>
      </p:sp>
    </p:spTree>
    <p:extLst>
      <p:ext uri="{BB962C8B-B14F-4D97-AF65-F5344CB8AC3E}">
        <p14:creationId xmlns:p14="http://schemas.microsoft.com/office/powerpoint/2010/main" val="1308165127"/>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7712">
              <a:defRPr/>
            </a:pPr>
            <a:r>
              <a:rPr lang="ja-JP" altLang="en-US" dirty="0"/>
              <a:t>誤嚥とは、嚥下の機能に問題があり、本来、口腔から食道、胃、腸へと流れていくべき「食物や水分」や、</a:t>
            </a:r>
            <a:r>
              <a:rPr lang="en-US" altLang="ja-JP" dirty="0"/>
              <a:t>『</a:t>
            </a:r>
            <a:r>
              <a:rPr lang="ja-JP" altLang="en-US" dirty="0"/>
              <a:t>唾液や口の中の細菌</a:t>
            </a:r>
            <a:r>
              <a:rPr lang="en-US" altLang="ja-JP" dirty="0"/>
              <a:t>』</a:t>
            </a:r>
            <a:r>
              <a:rPr lang="ja-JP" altLang="en-US" dirty="0"/>
              <a:t>などが、誤って気管内に流れ込んでしまう状態を言います。</a:t>
            </a:r>
            <a:endParaRPr lang="en-US" altLang="ja-JP" dirty="0"/>
          </a:p>
          <a:p>
            <a:pPr defTabSz="947712">
              <a:defRPr/>
            </a:pPr>
            <a:r>
              <a:rPr lang="ja-JP" altLang="en-US" dirty="0"/>
              <a:t>　左の図で空気の通り道を青線で示し、食物の通り道を赤線で示しています。咽頭で交叉して空気は気管から肺へ、食物は食道から胃に送られます。</a:t>
            </a:r>
            <a:endParaRPr lang="en-US" altLang="ja-JP" dirty="0"/>
          </a:p>
          <a:p>
            <a:pPr defTabSz="947712">
              <a:defRPr/>
            </a:pPr>
            <a:r>
              <a:rPr lang="ja-JP" altLang="en-US" dirty="0"/>
              <a:t>　右の図のように食物が食道だけでなく気管にも流れ込んでしまう状態を誤嚥と言います。</a:t>
            </a:r>
            <a:endParaRPr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314</a:t>
            </a:fld>
            <a:endParaRPr kumimoji="1" lang="ja-JP" altLang="en-US"/>
          </a:p>
        </p:txBody>
      </p:sp>
    </p:spTree>
    <p:extLst>
      <p:ext uri="{BB962C8B-B14F-4D97-AF65-F5344CB8AC3E}">
        <p14:creationId xmlns:p14="http://schemas.microsoft.com/office/powerpoint/2010/main" val="350017166"/>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7712">
              <a:defRPr/>
            </a:pPr>
            <a:r>
              <a:rPr lang="ja-JP" altLang="en-US" dirty="0"/>
              <a:t>誤嚥が疑われる症状には次のようなものがあります。</a:t>
            </a:r>
            <a:endParaRPr lang="en-US" altLang="ja-JP" dirty="0"/>
          </a:p>
          <a:p>
            <a:pPr defTabSz="947712">
              <a:defRPr/>
            </a:pPr>
            <a:r>
              <a:rPr lang="ja-JP" altLang="en-US" dirty="0"/>
              <a:t>　咳込み・むせ。しかし、誤嚥していてもむせないことがあります。</a:t>
            </a:r>
            <a:r>
              <a:rPr lang="en-US" altLang="ja-JP" dirty="0">
                <a:cs typeface="ＭＳ ゴシック" charset="0"/>
              </a:rPr>
              <a:t>『</a:t>
            </a:r>
            <a:r>
              <a:rPr lang="ja-JP" altLang="en-US" dirty="0">
                <a:cs typeface="ＭＳ ゴシック" charset="0"/>
              </a:rPr>
              <a:t>サイレントアスピレーション</a:t>
            </a:r>
            <a:r>
              <a:rPr lang="en-US" altLang="ja-JP" dirty="0">
                <a:cs typeface="ＭＳ ゴシック" charset="0"/>
              </a:rPr>
              <a:t>』</a:t>
            </a:r>
            <a:r>
              <a:rPr lang="ja-JP" altLang="en-US" dirty="0">
                <a:cs typeface="ＭＳ ゴシック" charset="0"/>
              </a:rPr>
              <a:t>といわれています。</a:t>
            </a:r>
            <a:endParaRPr lang="en-US" altLang="ja-JP" dirty="0">
              <a:cs typeface="ＭＳ ゴシック" charset="0"/>
            </a:endParaRPr>
          </a:p>
          <a:p>
            <a:pPr defTabSz="947712">
              <a:defRPr/>
            </a:pPr>
            <a:r>
              <a:rPr lang="ja-JP" altLang="en-US" dirty="0">
                <a:cs typeface="ＭＳ Ｐ明朝" charset="0"/>
              </a:rPr>
              <a:t>　顔色不良・酸素飽和度の低下</a:t>
            </a:r>
            <a:endParaRPr lang="en-US" altLang="ja-JP" dirty="0">
              <a:cs typeface="ＭＳ Ｐ明朝" charset="0"/>
            </a:endParaRPr>
          </a:p>
          <a:p>
            <a:pPr defTabSz="947712">
              <a:defRPr/>
            </a:pPr>
            <a:r>
              <a:rPr lang="ja-JP" altLang="en-US" dirty="0">
                <a:cs typeface="ＭＳ Ｐ明朝" charset="0"/>
              </a:rPr>
              <a:t>　筋緊張亢進</a:t>
            </a:r>
            <a:endParaRPr lang="en-US" altLang="ja-JP" dirty="0">
              <a:cs typeface="ＭＳ Ｐ明朝" charset="0"/>
            </a:endParaRPr>
          </a:p>
          <a:p>
            <a:pPr defTabSz="947712">
              <a:defRPr/>
            </a:pPr>
            <a:r>
              <a:rPr lang="ja-JP" altLang="en-US" dirty="0">
                <a:cs typeface="ＭＳ Ｐ明朝" charset="0"/>
              </a:rPr>
              <a:t>　食事中の喘鳴。食塊の咽頭滞留や喉頭侵入がある場合にゼロゼロ・ゼコゼコという音がきかれます。</a:t>
            </a:r>
            <a:endParaRPr lang="en-US" altLang="ja-JP" dirty="0">
              <a:cs typeface="ＭＳ Ｐ明朝" charset="0"/>
            </a:endParaRPr>
          </a:p>
          <a:p>
            <a:pPr defTabSz="947712">
              <a:defRPr/>
            </a:pPr>
            <a:r>
              <a:rPr lang="ja-JP" altLang="en-US" dirty="0">
                <a:cs typeface="ＭＳ Ｐ明朝" charset="0"/>
              </a:rPr>
              <a:t>　食後の喘鳴。誤嚥による気管支の攣縮（れんしゅく）が生じると、ゼイゼイ・ヒューヒューという喘息のような音がきかれます。</a:t>
            </a:r>
            <a:endParaRPr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315</a:t>
            </a:fld>
            <a:endParaRPr kumimoji="1" lang="ja-JP" altLang="en-US"/>
          </a:p>
        </p:txBody>
      </p:sp>
    </p:spTree>
    <p:extLst>
      <p:ext uri="{BB962C8B-B14F-4D97-AF65-F5344CB8AC3E}">
        <p14:creationId xmlns:p14="http://schemas.microsoft.com/office/powerpoint/2010/main" val="2483555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defRPr/>
            </a:pPr>
            <a:r>
              <a:rPr lang="ja-JP" altLang="en-US" dirty="0"/>
              <a:t>　</a:t>
            </a:r>
            <a:r>
              <a:rPr lang="ja-JP" altLang="ja-JP" dirty="0"/>
              <a:t>皆さんが咳やくしゃみをするときは、飛沫（ひまつ）が飛ばないよう、ハンカチやティッシュで鼻と口をおおいましょう。そして、口や鼻にあてた部分に手を触れないようにして処理します。また、マスクをして、対象</a:t>
            </a:r>
            <a:r>
              <a:rPr lang="ja-JP" altLang="en-US" dirty="0"/>
              <a:t>児</a:t>
            </a:r>
            <a:r>
              <a:rPr lang="ja-JP" altLang="ja-JP" dirty="0"/>
              <a:t>に病原体をうつさないようにしましょう。</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109</a:t>
            </a:fld>
            <a:endParaRPr kumimoji="1" lang="ja-JP" altLang="en-US"/>
          </a:p>
        </p:txBody>
      </p:sp>
    </p:spTree>
    <p:extLst>
      <p:ext uri="{BB962C8B-B14F-4D97-AF65-F5344CB8AC3E}">
        <p14:creationId xmlns:p14="http://schemas.microsoft.com/office/powerpoint/2010/main" val="3776806582"/>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誤嚥が多量であったり誤嚥が繰り返されたりすると、呼吸困難や窒息などの気道閉塞、喘息のような呼吸状態になる気管支攣縮、慢性気管支炎や誤嚥性肺炎などの気道感染症や無気肺など、重篤な症状が生じることがあります。</a:t>
            </a:r>
            <a:endParaRPr lang="en-US" altLang="ja-JP" dirty="0"/>
          </a:p>
          <a:p>
            <a:endParaRPr lang="en-US" altLang="ja-JP" dirty="0"/>
          </a:p>
          <a:p>
            <a:r>
              <a:rPr lang="ja-JP" altLang="en-US" dirty="0"/>
              <a:t>　しかし、誤嚥から気管支や肺を守る防御機構があるため、食事中に誤嚥を起こしても、必ずしもこのような重篤な状態にはなりません。</a:t>
            </a:r>
            <a:endParaRPr lang="en-US" altLang="ja-JP" dirty="0"/>
          </a:p>
          <a:p>
            <a:pPr marL="177696" indent="-177696">
              <a:buFont typeface="Wingdings" pitchFamily="2" charset="2"/>
              <a:buChar char="Ø"/>
            </a:pPr>
            <a:endParaRPr lang="en-US" altLang="ja-JP" dirty="0"/>
          </a:p>
          <a:p>
            <a:r>
              <a:rPr lang="ja-JP" altLang="en-US" dirty="0"/>
              <a:t>　主な防御機構には、</a:t>
            </a:r>
            <a:endParaRPr lang="en-US" altLang="ja-JP" dirty="0"/>
          </a:p>
          <a:p>
            <a:r>
              <a:rPr lang="ja-JP" altLang="en-US" dirty="0"/>
              <a:t>　喉頭や気管に異物が入ろうとすると激しく息を吐き出すことで排除する咳反射が最も重要です。</a:t>
            </a:r>
            <a:endParaRPr lang="en-US" altLang="ja-JP" dirty="0"/>
          </a:p>
          <a:p>
            <a:r>
              <a:rPr lang="ja-JP" altLang="en-US" dirty="0"/>
              <a:t>　気管や気管支壁の細胞の繊毛運動、免疫機能があります。空気が乾燥すると繊毛運動は低下し肺炎をおこしやくなります。</a:t>
            </a:r>
            <a:endParaRPr lang="en-US" altLang="ja-JP" dirty="0"/>
          </a:p>
          <a:p>
            <a:r>
              <a:rPr lang="ja-JP" altLang="en-US" dirty="0"/>
              <a:t>　栄養状態が低下すると免疫機能が低下し肺炎をおこしやすくなります。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316</a:t>
            </a:fld>
            <a:endParaRPr kumimoji="1" lang="ja-JP" altLang="en-US"/>
          </a:p>
        </p:txBody>
      </p:sp>
    </p:spTree>
    <p:extLst>
      <p:ext uri="{BB962C8B-B14F-4D97-AF65-F5344CB8AC3E}">
        <p14:creationId xmlns:p14="http://schemas.microsoft.com/office/powerpoint/2010/main" val="1509743626"/>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defTabSz="947712">
              <a:defRPr/>
            </a:pPr>
            <a:r>
              <a:rPr lang="ja-JP" altLang="en-US" dirty="0"/>
              <a:t>次のような所見がある場合は、誤嚥が許容範囲を超えているという可能性があります。</a:t>
            </a:r>
            <a:endParaRPr lang="en-US" altLang="ja-JP" dirty="0"/>
          </a:p>
          <a:p>
            <a:pPr>
              <a:defRPr/>
            </a:pPr>
            <a:r>
              <a:rPr lang="ja-JP" altLang="en-US" dirty="0">
                <a:solidFill>
                  <a:schemeClr val="tx1"/>
                </a:solidFill>
              </a:rPr>
              <a:t>　気管支肺炎の反復</a:t>
            </a:r>
            <a:r>
              <a:rPr lang="ja-JP" altLang="en-US" dirty="0">
                <a:solidFill>
                  <a:srgbClr val="000000"/>
                </a:solidFill>
              </a:rPr>
              <a:t>（</a:t>
            </a:r>
            <a:r>
              <a:rPr lang="ja-JP" altLang="en-US" dirty="0">
                <a:solidFill>
                  <a:schemeClr val="tx1"/>
                </a:solidFill>
              </a:rPr>
              <a:t>上気道感染徴候を伴わない）　</a:t>
            </a:r>
            <a:endParaRPr lang="en-US" altLang="ja-JP" dirty="0">
              <a:solidFill>
                <a:schemeClr val="tx1"/>
              </a:solidFill>
            </a:endParaRPr>
          </a:p>
          <a:p>
            <a:pPr>
              <a:defRPr/>
            </a:pPr>
            <a:r>
              <a:rPr lang="ja-JP" altLang="en-US" dirty="0">
                <a:solidFill>
                  <a:schemeClr val="tx1"/>
                </a:solidFill>
              </a:rPr>
              <a:t>　発熱の反復　　</a:t>
            </a:r>
            <a:endParaRPr lang="en-US" altLang="ja-JP" dirty="0">
              <a:solidFill>
                <a:schemeClr val="tx1"/>
              </a:solidFill>
            </a:endParaRPr>
          </a:p>
          <a:p>
            <a:pPr>
              <a:defRPr/>
            </a:pPr>
            <a:r>
              <a:rPr lang="ja-JP" altLang="en-US" dirty="0">
                <a:solidFill>
                  <a:schemeClr val="tx1"/>
                </a:solidFill>
              </a:rPr>
              <a:t>　血液検査での炎症反応の慢性陽性化</a:t>
            </a:r>
            <a:r>
              <a:rPr lang="en-US" altLang="ja-JP" dirty="0">
                <a:solidFill>
                  <a:schemeClr val="tx1"/>
                </a:solidFill>
              </a:rPr>
              <a:t>〜</a:t>
            </a:r>
            <a:r>
              <a:rPr lang="ja-JP" altLang="en-US" dirty="0">
                <a:solidFill>
                  <a:schemeClr val="tx1"/>
                </a:solidFill>
              </a:rPr>
              <a:t>悪化</a:t>
            </a:r>
            <a:r>
              <a:rPr lang="en-US" altLang="ja-JP" dirty="0">
                <a:solidFill>
                  <a:schemeClr val="tx1"/>
                </a:solidFill>
              </a:rPr>
              <a:t> </a:t>
            </a:r>
            <a:r>
              <a:rPr lang="ja-JP" altLang="en-US" dirty="0">
                <a:solidFill>
                  <a:schemeClr val="tx1"/>
                </a:solidFill>
              </a:rPr>
              <a:t>　　　　　　</a:t>
            </a:r>
            <a:endParaRPr lang="en-US" altLang="ja-JP" dirty="0">
              <a:solidFill>
                <a:schemeClr val="tx1"/>
              </a:solidFill>
            </a:endParaRPr>
          </a:p>
          <a:p>
            <a:pPr>
              <a:defRPr/>
            </a:pPr>
            <a:r>
              <a:rPr lang="ja-JP" altLang="en-US" dirty="0">
                <a:solidFill>
                  <a:schemeClr val="tx1"/>
                </a:solidFill>
              </a:rPr>
              <a:t>　経口摂取時</a:t>
            </a:r>
            <a:r>
              <a:rPr lang="en-US" altLang="ja-JP" dirty="0">
                <a:solidFill>
                  <a:schemeClr val="tx1"/>
                </a:solidFill>
              </a:rPr>
              <a:t>(</a:t>
            </a:r>
            <a:r>
              <a:rPr lang="ja-JP" altLang="en-US" dirty="0">
                <a:solidFill>
                  <a:schemeClr val="tx1"/>
                </a:solidFill>
              </a:rPr>
              <a:t>後</a:t>
            </a:r>
            <a:r>
              <a:rPr lang="en-US" altLang="ja-JP" dirty="0">
                <a:solidFill>
                  <a:schemeClr val="tx1"/>
                </a:solidFill>
              </a:rPr>
              <a:t>)</a:t>
            </a:r>
            <a:r>
              <a:rPr lang="ja-JP" altLang="en-US" dirty="0">
                <a:solidFill>
                  <a:schemeClr val="tx1"/>
                </a:solidFill>
              </a:rPr>
              <a:t>の強い喘息様状態　　　　</a:t>
            </a:r>
            <a:endParaRPr lang="en-US" altLang="ja-JP" dirty="0">
              <a:solidFill>
                <a:schemeClr val="tx1"/>
              </a:solidFill>
            </a:endParaRPr>
          </a:p>
          <a:p>
            <a:pPr>
              <a:defRPr/>
            </a:pPr>
            <a:r>
              <a:rPr lang="ja-JP" altLang="en-US" dirty="0">
                <a:solidFill>
                  <a:schemeClr val="tx1"/>
                </a:solidFill>
              </a:rPr>
              <a:t>　肺ＣＴ検査での慢性病変</a:t>
            </a:r>
            <a:endParaRPr lang="en-US" altLang="ja-JP" dirty="0">
              <a:solidFill>
                <a:schemeClr val="tx1"/>
              </a:solidFill>
            </a:endParaRPr>
          </a:p>
          <a:p>
            <a:pPr>
              <a:defRPr/>
            </a:pPr>
            <a:r>
              <a:rPr lang="ja-JP" altLang="en-US" dirty="0">
                <a:solidFill>
                  <a:schemeClr val="tx1"/>
                </a:solidFill>
              </a:rPr>
              <a:t>　</a:t>
            </a:r>
            <a:r>
              <a:rPr lang="en-US" altLang="ja-JP" dirty="0">
                <a:solidFill>
                  <a:schemeClr val="tx1"/>
                </a:solidFill>
              </a:rPr>
              <a:t>VF(</a:t>
            </a:r>
            <a:r>
              <a:rPr lang="ja-JP" altLang="en-US" dirty="0">
                <a:solidFill>
                  <a:schemeClr val="tx1"/>
                </a:solidFill>
              </a:rPr>
              <a:t>ビデオ</a:t>
            </a:r>
            <a:r>
              <a:rPr lang="en-US" altLang="ja-JP" dirty="0">
                <a:solidFill>
                  <a:schemeClr val="tx1"/>
                </a:solidFill>
              </a:rPr>
              <a:t>X</a:t>
            </a:r>
            <a:r>
              <a:rPr lang="ja-JP" altLang="en-US" dirty="0">
                <a:solidFill>
                  <a:schemeClr val="tx1"/>
                </a:solidFill>
              </a:rPr>
              <a:t>線透視造影嚥下検査</a:t>
            </a:r>
            <a:r>
              <a:rPr lang="en-US" altLang="ja-JP" dirty="0">
                <a:solidFill>
                  <a:schemeClr val="tx1"/>
                </a:solidFill>
              </a:rPr>
              <a:t>)</a:t>
            </a:r>
            <a:r>
              <a:rPr lang="ja-JP" altLang="en-US" dirty="0">
                <a:solidFill>
                  <a:schemeClr val="tx1"/>
                </a:solidFill>
              </a:rPr>
              <a:t>での所見で、</a:t>
            </a:r>
            <a:r>
              <a:rPr lang="ja-JP" altLang="en-US" dirty="0"/>
              <a:t>少ない摂取量でも誤嚥する、中等量以上での誤嚥でもむせない、条件を変えても誤嚥があるという所見がある。</a:t>
            </a:r>
            <a:endParaRPr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317</a:t>
            </a:fld>
            <a:endParaRPr kumimoji="1" lang="ja-JP" altLang="en-US"/>
          </a:p>
        </p:txBody>
      </p:sp>
    </p:spTree>
    <p:extLst>
      <p:ext uri="{BB962C8B-B14F-4D97-AF65-F5344CB8AC3E}">
        <p14:creationId xmlns:p14="http://schemas.microsoft.com/office/powerpoint/2010/main" val="1939127342"/>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許容できない誤嚥が明らかとなった場合、その対応として、経管栄養が検討されます。</a:t>
            </a:r>
            <a:endParaRPr lang="en-US" altLang="ja-JP" dirty="0"/>
          </a:p>
          <a:p>
            <a:r>
              <a:rPr lang="ja-JP" altLang="en-US" dirty="0"/>
              <a:t>しかし、嚥下障害の程度によって、その対応は異なります。</a:t>
            </a:r>
            <a:endParaRPr lang="en-US" altLang="ja-JP" dirty="0"/>
          </a:p>
          <a:p>
            <a:r>
              <a:rPr lang="ja-JP" altLang="en-US" dirty="0"/>
              <a:t>　誤嚥が最重度の場合は、経管栄養のみとなり、経口摂取は原則禁止となります。</a:t>
            </a:r>
            <a:endParaRPr lang="en-US" altLang="ja-JP" dirty="0"/>
          </a:p>
          <a:p>
            <a:r>
              <a:rPr lang="ja-JP" altLang="en-US" dirty="0"/>
              <a:t>　重度の場合は、経管栄養主体で、経口摂取は好きなものを少量ずつ摂り、楽しむ程度にします。</a:t>
            </a:r>
            <a:endParaRPr lang="en-US" altLang="ja-JP" dirty="0">
              <a:solidFill>
                <a:schemeClr val="tx1"/>
              </a:solidFill>
            </a:endParaRPr>
          </a:p>
          <a:p>
            <a:r>
              <a:rPr lang="ja-JP" altLang="en-US" dirty="0">
                <a:solidFill>
                  <a:srgbClr val="000000"/>
                </a:solidFill>
              </a:rPr>
              <a:t>　中等度の場合は、</a:t>
            </a:r>
            <a:r>
              <a:rPr lang="ja-JP" altLang="en-US" dirty="0"/>
              <a:t>経管栄養と経口摂取をその子どもの生活に合わせて併用していきます。</a:t>
            </a:r>
            <a:endParaRPr lang="en-US" altLang="ja-JP" dirty="0"/>
          </a:p>
          <a:p>
            <a:r>
              <a:rPr lang="ja-JP" altLang="en-US" dirty="0"/>
              <a:t>　軽度の場合は、経口摂取主体で、水分などは経管栄養ないしは、体調不良時のみ経管栄養にします。</a:t>
            </a:r>
            <a:endParaRPr lang="en-US" altLang="ja-JP" dirty="0"/>
          </a:p>
          <a:p>
            <a:r>
              <a:rPr lang="ja-JP" altLang="en-US" dirty="0">
                <a:solidFill>
                  <a:srgbClr val="000000"/>
                </a:solidFill>
              </a:rPr>
              <a:t>　</a:t>
            </a:r>
            <a:endParaRPr lang="en-US" altLang="ja-JP" dirty="0">
              <a:solidFill>
                <a:srgbClr val="000000"/>
              </a:solidFill>
            </a:endParaRPr>
          </a:p>
          <a:p>
            <a:r>
              <a:rPr lang="ja-JP" altLang="en-US" dirty="0">
                <a:solidFill>
                  <a:srgbClr val="000000"/>
                </a:solidFill>
              </a:rPr>
              <a:t>口から食べることは</a:t>
            </a:r>
            <a:r>
              <a:rPr lang="en-US" altLang="ja-JP" dirty="0">
                <a:solidFill>
                  <a:srgbClr val="000000"/>
                </a:solidFill>
              </a:rPr>
              <a:t>『</a:t>
            </a:r>
            <a:r>
              <a:rPr lang="ja-JP" altLang="en-US" dirty="0">
                <a:solidFill>
                  <a:srgbClr val="000000"/>
                </a:solidFill>
              </a:rPr>
              <a:t>栄養を摂取する</a:t>
            </a:r>
            <a:r>
              <a:rPr lang="en-US" altLang="ja-JP" dirty="0">
                <a:solidFill>
                  <a:srgbClr val="000000"/>
                </a:solidFill>
              </a:rPr>
              <a:t>』</a:t>
            </a:r>
            <a:r>
              <a:rPr lang="ja-JP" altLang="en-US" dirty="0">
                <a:solidFill>
                  <a:srgbClr val="000000"/>
                </a:solidFill>
              </a:rPr>
              <a:t>目的の他に、</a:t>
            </a:r>
            <a:r>
              <a:rPr lang="en-US" altLang="ja-JP" dirty="0">
                <a:solidFill>
                  <a:srgbClr val="000000"/>
                </a:solidFill>
              </a:rPr>
              <a:t>『</a:t>
            </a:r>
            <a:r>
              <a:rPr lang="ja-JP" altLang="en-US" dirty="0">
                <a:solidFill>
                  <a:srgbClr val="000000"/>
                </a:solidFill>
              </a:rPr>
              <a:t>味わい食べる人生の楽しみ</a:t>
            </a:r>
            <a:r>
              <a:rPr lang="en-US" altLang="ja-JP" dirty="0">
                <a:solidFill>
                  <a:srgbClr val="000000"/>
                </a:solidFill>
              </a:rPr>
              <a:t>』『</a:t>
            </a:r>
            <a:r>
              <a:rPr lang="ja-JP" altLang="en-US" dirty="0">
                <a:solidFill>
                  <a:srgbClr val="000000"/>
                </a:solidFill>
              </a:rPr>
              <a:t>介助する人との相互作用の場</a:t>
            </a:r>
            <a:r>
              <a:rPr lang="en-US" altLang="ja-JP" dirty="0">
                <a:solidFill>
                  <a:srgbClr val="000000"/>
                </a:solidFill>
              </a:rPr>
              <a:t>』</a:t>
            </a:r>
            <a:r>
              <a:rPr lang="ja-JP" altLang="en-US" dirty="0">
                <a:solidFill>
                  <a:srgbClr val="000000"/>
                </a:solidFill>
              </a:rPr>
              <a:t>という意味があるため、無理のない範囲で経口摂取は続けていけるような併用法を考えていきます。 </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318</a:t>
            </a:fld>
            <a:endParaRPr kumimoji="1" lang="ja-JP" altLang="en-US"/>
          </a:p>
        </p:txBody>
      </p:sp>
    </p:spTree>
    <p:extLst>
      <p:ext uri="{BB962C8B-B14F-4D97-AF65-F5344CB8AC3E}">
        <p14:creationId xmlns:p14="http://schemas.microsoft.com/office/powerpoint/2010/main" val="2443545097"/>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許容できない誤嚥が明らかとなった場合、経管栄養が検討されますが、それだけでは誤嚥性肺炎は防げません。</a:t>
            </a:r>
            <a:endParaRPr lang="en-US" altLang="ja-JP" dirty="0"/>
          </a:p>
          <a:p>
            <a:r>
              <a:rPr lang="ja-JP" altLang="en-US" dirty="0"/>
              <a:t>誤嚥性肺炎は食物の誤嚥だけでなく、唾液中の細菌の誤嚥や、胃食道逆流のために胃内容物の誤嚥によっても引き起こされるからです。</a:t>
            </a:r>
            <a:endParaRPr lang="en-US" altLang="ja-JP" dirty="0"/>
          </a:p>
          <a:p>
            <a:pPr marL="177696" indent="-177696">
              <a:buFont typeface="Wingdings" pitchFamily="2" charset="2"/>
              <a:buChar char="n"/>
            </a:pPr>
            <a:endParaRPr lang="ja-JP" altLang="en-US" dirty="0"/>
          </a:p>
          <a:p>
            <a:r>
              <a:rPr lang="ja-JP" altLang="en-US" dirty="0"/>
              <a:t>　誤嚥性肺炎の対応策として</a:t>
            </a:r>
            <a:endParaRPr lang="en-US" altLang="ja-JP" dirty="0"/>
          </a:p>
          <a:p>
            <a:r>
              <a:rPr lang="ja-JP" altLang="en-US" dirty="0"/>
              <a:t>　経管栄養の他、口腔内の細菌を抑制するための口腔ケア</a:t>
            </a:r>
            <a:endParaRPr lang="en-US" altLang="ja-JP" dirty="0"/>
          </a:p>
          <a:p>
            <a:r>
              <a:rPr lang="ja-JP" altLang="en-US" dirty="0"/>
              <a:t>　誤嚥を防ぎ排たんを促すための腹臥位などの姿勢管理、呼吸障害や胃食道逆流への対応も必要です。</a:t>
            </a:r>
            <a:endParaRPr lang="en-US" altLang="ja-JP" dirty="0"/>
          </a:p>
          <a:p>
            <a:r>
              <a:rPr lang="ja-JP" altLang="en-US" dirty="0"/>
              <a:t>　誤嚥を完全に防止するために、喉頭気管分離術や喉頭全摘術が行われることもあります。</a:t>
            </a:r>
            <a:endParaRPr lang="en-US" altLang="ja-JP" dirty="0"/>
          </a:p>
          <a:p>
            <a:r>
              <a:rPr lang="ja-JP" altLang="en-US" dirty="0"/>
              <a:t>　さらに、栄養状態を改善し免疫力を高めて誤嚥性肺炎を予防するという点においても経管栄養は重要です。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319</a:t>
            </a:fld>
            <a:endParaRPr kumimoji="1" lang="ja-JP" altLang="en-US"/>
          </a:p>
        </p:txBody>
      </p:sp>
    </p:spTree>
    <p:extLst>
      <p:ext uri="{BB962C8B-B14F-4D97-AF65-F5344CB8AC3E}">
        <p14:creationId xmlns:p14="http://schemas.microsoft.com/office/powerpoint/2010/main" val="19972892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経管栄養は誤嚥性肺炎の予防の目的だけではなく、栄養障害の悪循環を絶ち切るためにも必要です。</a:t>
            </a:r>
            <a:endParaRPr lang="en-US" altLang="ja-JP" dirty="0"/>
          </a:p>
          <a:p>
            <a:r>
              <a:rPr lang="ja-JP" altLang="en-US" dirty="0"/>
              <a:t>　嚥下機能が低下してくると、経口摂取量が減少し、栄養障害をきたします。</a:t>
            </a:r>
            <a:endParaRPr lang="en-US" altLang="ja-JP" dirty="0"/>
          </a:p>
          <a:p>
            <a:r>
              <a:rPr lang="ja-JP" altLang="en-US" dirty="0"/>
              <a:t>　栄養状態が悪化すると免疫機能が低下し、肺炎をおこしやすくなります。</a:t>
            </a:r>
            <a:endParaRPr lang="en-US" altLang="ja-JP" dirty="0"/>
          </a:p>
          <a:p>
            <a:r>
              <a:rPr lang="ja-JP" altLang="en-US" dirty="0"/>
              <a:t>　肺炎などの感染症を繰り返すと、嚥下機能は益々悪化し、さらに経口摂取量が低下し、栄養状態も悪化します。</a:t>
            </a:r>
            <a:endParaRPr lang="en-US" altLang="ja-JP" dirty="0"/>
          </a:p>
          <a:p>
            <a:pPr marL="177696" indent="-177696">
              <a:buFont typeface="Wingdings" pitchFamily="2" charset="2"/>
              <a:buChar char="ü"/>
            </a:pPr>
            <a:endParaRPr lang="en-US" altLang="ja-JP" dirty="0"/>
          </a:p>
          <a:p>
            <a:r>
              <a:rPr lang="ja-JP" altLang="en-US" dirty="0"/>
              <a:t>このような悪循環を絶ちきり、栄養状態を改善するためには、一時的にでも経管栄養を導入する必要があります。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320</a:t>
            </a:fld>
            <a:endParaRPr kumimoji="1" lang="ja-JP" altLang="en-US"/>
          </a:p>
        </p:txBody>
      </p:sp>
    </p:spTree>
    <p:extLst>
      <p:ext uri="{BB962C8B-B14F-4D97-AF65-F5344CB8AC3E}">
        <p14:creationId xmlns:p14="http://schemas.microsoft.com/office/powerpoint/2010/main" val="2583886240"/>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ct val="0"/>
              </a:spcBef>
            </a:pPr>
            <a:r>
              <a:rPr lang="ja-JP" altLang="en-US" dirty="0"/>
              <a:t>経管栄養とは、口から食事を摂取することが、不可能になったり不十分になったりした場合、様々な方法で胃や腸にチューブを挿入して、栄養剤などを直接注入する方法のことです。</a:t>
            </a:r>
            <a:endParaRPr lang="en-US" altLang="ja-JP" dirty="0"/>
          </a:p>
          <a:p>
            <a:pPr>
              <a:spcBef>
                <a:spcPct val="0"/>
              </a:spcBef>
            </a:pPr>
            <a:r>
              <a:rPr lang="ja-JP" altLang="en-US" dirty="0"/>
              <a:t>　鼻から食道を通って胃にチューブを留置する経鼻胃管による経管栄養が、簡便な方法として一般的ですが、</a:t>
            </a:r>
            <a:endParaRPr lang="en-US" altLang="ja-JP" dirty="0"/>
          </a:p>
          <a:p>
            <a:pPr>
              <a:spcBef>
                <a:spcPct val="0"/>
              </a:spcBef>
            </a:pPr>
            <a:r>
              <a:rPr lang="ja-JP" altLang="en-US" dirty="0"/>
              <a:t>　手術が可能であれば、腹壁から胃にろう孔を作りチューブを胃や空腸に留置する胃ろうからの経管栄養も広く普及しています。</a:t>
            </a:r>
            <a:endParaRPr lang="en-US" altLang="ja-JP" dirty="0"/>
          </a:p>
          <a:p>
            <a:pPr>
              <a:spcBef>
                <a:spcPct val="0"/>
              </a:spcBef>
            </a:pPr>
            <a:r>
              <a:rPr lang="ja-JP" altLang="en-US" dirty="0"/>
              <a:t>　さらに首の付け根の皮膚から食道に</a:t>
            </a:r>
            <a:r>
              <a:rPr lang="ja-JP" altLang="en-US" dirty="0" err="1"/>
              <a:t>ろう</a:t>
            </a:r>
            <a:r>
              <a:rPr lang="ja-JP" altLang="en-US" dirty="0"/>
              <a:t>孔をあけ、食道から胃までチューブを留置する食道ろうからの経管栄養や、腹壁から小腸にろう孔をあけてチューブを留置する腸ろうからの経管栄養も行われることがあります。</a:t>
            </a:r>
            <a:endParaRPr kumimoji="1"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321</a:t>
            </a:fld>
            <a:endParaRPr kumimoji="1" lang="ja-JP" altLang="en-US"/>
          </a:p>
        </p:txBody>
      </p:sp>
    </p:spTree>
    <p:extLst>
      <p:ext uri="{BB962C8B-B14F-4D97-AF65-F5344CB8AC3E}">
        <p14:creationId xmlns:p14="http://schemas.microsoft.com/office/powerpoint/2010/main" val="4021016322"/>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経管栄養法には様々な種類がありますが、障害児・者に実施されることの多い代表的な経管栄養法について説明します。</a:t>
            </a:r>
            <a:endParaRPr lang="en-US" altLang="ja-JP" dirty="0"/>
          </a:p>
          <a:p>
            <a:r>
              <a:rPr lang="ja-JP" altLang="en-US" dirty="0"/>
              <a:t>　経管栄養法は大きく、間欠的経管栄養法と、留置チューブによる経管栄養法に分かれます。</a:t>
            </a:r>
            <a:endParaRPr lang="en-US" altLang="ja-JP" dirty="0"/>
          </a:p>
          <a:p>
            <a:r>
              <a:rPr lang="ja-JP" altLang="en-US" dirty="0"/>
              <a:t>　間欠的経管栄養法は口腔ネラトンによる方法で、注入の度に口腔から胃にチューブを挿入して注入し、注入終了後にチューブを抜いておく方法です。</a:t>
            </a:r>
            <a:endParaRPr lang="en-US" altLang="ja-JP" dirty="0"/>
          </a:p>
          <a:p>
            <a:r>
              <a:rPr lang="ja-JP" altLang="en-US" dirty="0"/>
              <a:t>　留置チューブによる経管栄養法には、経鼻胃管、経鼻空腸チューブ、胃ろうチューブ、腸ろうチューブの大きく</a:t>
            </a:r>
            <a:r>
              <a:rPr lang="en-US" altLang="ja-JP" dirty="0"/>
              <a:t>4</a:t>
            </a:r>
            <a:r>
              <a:rPr lang="ja-JP" altLang="en-US" dirty="0"/>
              <a:t>つの方法があります。</a:t>
            </a:r>
            <a:endParaRPr lang="en-US" altLang="ja-JP" dirty="0"/>
          </a:p>
          <a:p>
            <a:r>
              <a:rPr lang="ja-JP" altLang="en-US" dirty="0"/>
              <a:t>　鼻からチューブを入れて栄養を摂る方法を経鼻経管栄養といいますが、その多くは胃までチューブを入れる経鼻胃管です。</a:t>
            </a:r>
            <a:endParaRPr lang="en-US" altLang="ja-JP" dirty="0"/>
          </a:p>
          <a:p>
            <a:r>
              <a:rPr lang="ja-JP" altLang="en-US" dirty="0"/>
              <a:t>　このテキストでは、経鼻胃管と胃ろうからの経管栄養法について説明していきます。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322</a:t>
            </a:fld>
            <a:endParaRPr kumimoji="1" lang="ja-JP" altLang="en-US"/>
          </a:p>
        </p:txBody>
      </p:sp>
    </p:spTree>
    <p:extLst>
      <p:ext uri="{BB962C8B-B14F-4D97-AF65-F5344CB8AC3E}">
        <p14:creationId xmlns:p14="http://schemas.microsoft.com/office/powerpoint/2010/main" val="3413772992"/>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ct val="0"/>
              </a:spcBef>
            </a:pPr>
            <a:r>
              <a:rPr lang="ja-JP" altLang="en-US" dirty="0"/>
              <a:t>図は、経管栄養法の代表的な方法である経鼻胃管と胃ろうが、どのように体の中に挿入されているかを示している図です。</a:t>
            </a:r>
            <a:endParaRPr lang="en-US" altLang="ja-JP" dirty="0"/>
          </a:p>
          <a:p>
            <a:pPr marL="177696" indent="-177696">
              <a:spcBef>
                <a:spcPct val="0"/>
              </a:spcBef>
              <a:buFont typeface="Wingdings" pitchFamily="2" charset="2"/>
              <a:buChar char="n"/>
            </a:pPr>
            <a:endParaRPr lang="en-US" altLang="ja-JP" dirty="0"/>
          </a:p>
          <a:p>
            <a:pPr>
              <a:spcBef>
                <a:spcPct val="0"/>
              </a:spcBef>
            </a:pPr>
            <a:r>
              <a:rPr lang="ja-JP" altLang="en-US" dirty="0"/>
              <a:t>　経鼻胃管は、手術の必要がなく、一般的に簡便であるという利点があります。しかし、</a:t>
            </a:r>
            <a:endParaRPr lang="en-US" altLang="ja-JP" dirty="0"/>
          </a:p>
          <a:p>
            <a:pPr>
              <a:spcBef>
                <a:spcPct val="0"/>
              </a:spcBef>
            </a:pPr>
            <a:r>
              <a:rPr lang="ja-JP" altLang="en-US" dirty="0"/>
              <a:t>　鼻腔から胃までの挿入が困難な場合があること、</a:t>
            </a:r>
            <a:endParaRPr lang="en-US" altLang="ja-JP" dirty="0"/>
          </a:p>
          <a:p>
            <a:pPr>
              <a:spcBef>
                <a:spcPct val="0"/>
              </a:spcBef>
            </a:pPr>
            <a:r>
              <a:rPr lang="ja-JP" altLang="en-US" dirty="0"/>
              <a:t>　</a:t>
            </a:r>
            <a:r>
              <a:rPr lang="en-US" altLang="ja-JP" dirty="0"/>
              <a:t>1</a:t>
            </a:r>
            <a:r>
              <a:rPr lang="ja-JP" altLang="en-US" dirty="0"/>
              <a:t>～</a:t>
            </a:r>
            <a:r>
              <a:rPr lang="en-US" altLang="ja-JP" dirty="0"/>
              <a:t>2</a:t>
            </a:r>
            <a:r>
              <a:rPr lang="ja-JP" altLang="en-US" dirty="0"/>
              <a:t>週間毎の交換が必要であること、</a:t>
            </a:r>
            <a:endParaRPr lang="en-US" altLang="ja-JP" dirty="0"/>
          </a:p>
          <a:p>
            <a:pPr>
              <a:spcBef>
                <a:spcPct val="0"/>
              </a:spcBef>
            </a:pPr>
            <a:r>
              <a:rPr lang="ja-JP" altLang="en-US" dirty="0"/>
              <a:t>　管が胃ろうのものよりも細いので栄養剤等が詰まりやすいこと、</a:t>
            </a:r>
            <a:endParaRPr lang="en-US" altLang="ja-JP" dirty="0"/>
          </a:p>
          <a:p>
            <a:pPr>
              <a:spcBef>
                <a:spcPct val="0"/>
              </a:spcBef>
            </a:pPr>
            <a:r>
              <a:rPr lang="ja-JP" altLang="en-US" dirty="0"/>
              <a:t>　抜けやすく注入中に抜けると誤嚥等の重大な事故につながりやすいなどの欠点が挙げられます。</a:t>
            </a:r>
            <a:endParaRPr lang="en-US" altLang="ja-JP" dirty="0"/>
          </a:p>
          <a:p>
            <a:pPr marL="177696" indent="-177696">
              <a:spcBef>
                <a:spcPct val="0"/>
              </a:spcBef>
              <a:buFont typeface="Wingdings" pitchFamily="2" charset="2"/>
              <a:buChar char="ü"/>
            </a:pPr>
            <a:endParaRPr lang="en-US" altLang="ja-JP" dirty="0"/>
          </a:p>
          <a:p>
            <a:pPr>
              <a:spcBef>
                <a:spcPct val="0"/>
              </a:spcBef>
            </a:pPr>
            <a:r>
              <a:rPr lang="ja-JP" altLang="en-US" dirty="0"/>
              <a:t>　一方胃ろうは、抜けにくいこと、胃ろうボタンやの交換が</a:t>
            </a:r>
            <a:r>
              <a:rPr lang="en-US" altLang="ja-JP" dirty="0"/>
              <a:t>3-6</a:t>
            </a:r>
            <a:r>
              <a:rPr lang="ja-JP" altLang="en-US" dirty="0"/>
              <a:t>ヶ月毎でよいこと等が利点です。しかし、胃</a:t>
            </a:r>
            <a:r>
              <a:rPr lang="ja-JP" altLang="en-US" dirty="0" err="1"/>
              <a:t>ろう</a:t>
            </a:r>
            <a:r>
              <a:rPr lang="ja-JP" altLang="en-US" dirty="0"/>
              <a:t>チューブ造設時に手術が必要なこと、</a:t>
            </a:r>
            <a:endParaRPr lang="en-US" altLang="ja-JP" dirty="0"/>
          </a:p>
          <a:p>
            <a:pPr>
              <a:spcBef>
                <a:spcPct val="0"/>
              </a:spcBef>
            </a:pPr>
            <a:r>
              <a:rPr lang="ja-JP" altLang="en-US" dirty="0"/>
              <a:t>　合併症として皮膚のトラブルや腹膜炎等のリスクがあるなどの欠点があります。</a:t>
            </a:r>
            <a:endParaRPr lang="en-US" altLang="ja-JP" dirty="0"/>
          </a:p>
          <a:p>
            <a:pPr>
              <a:spcBef>
                <a:spcPct val="0"/>
              </a:spcBef>
            </a:pPr>
            <a:endParaRPr kumimoji="1" lang="en-US" altLang="ja-JP" kern="1200" dirty="0">
              <a:solidFill>
                <a:schemeClr val="tx1"/>
              </a:solidFill>
              <a:effectLst/>
            </a:endParaRPr>
          </a:p>
          <a:p>
            <a:pPr>
              <a:spcBef>
                <a:spcPct val="0"/>
              </a:spcBef>
            </a:pPr>
            <a:r>
              <a:rPr kumimoji="1" lang="ja-JP" altLang="ja-JP" kern="1200" dirty="0">
                <a:solidFill>
                  <a:schemeClr val="tx1"/>
                </a:solidFill>
                <a:effectLst/>
              </a:rPr>
              <a:t>学校など病院以外の場で生活する場合には、胃ろうの方が管理しやすく支援者からの受け入れが良いという社会的利点もあります。</a:t>
            </a:r>
            <a:r>
              <a:rPr lang="ja-JP" altLang="ja-JP" dirty="0">
                <a:effectLst/>
              </a:rPr>
              <a:t> </a:t>
            </a:r>
            <a:endParaRPr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323</a:t>
            </a:fld>
            <a:endParaRPr kumimoji="1" lang="ja-JP" altLang="en-US"/>
          </a:p>
        </p:txBody>
      </p:sp>
    </p:spTree>
    <p:extLst>
      <p:ext uri="{BB962C8B-B14F-4D97-AF65-F5344CB8AC3E}">
        <p14:creationId xmlns:p14="http://schemas.microsoft.com/office/powerpoint/2010/main" val="3460302771"/>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経鼻胃管を留置している場合に最も注意して欲しいことは、経鼻胃管が抜けないように気をつけることです。</a:t>
            </a:r>
            <a:endParaRPr lang="en-US" altLang="ja-JP" dirty="0"/>
          </a:p>
          <a:p>
            <a:endParaRPr lang="en-US" altLang="ja-JP" dirty="0"/>
          </a:p>
          <a:p>
            <a:r>
              <a:rPr lang="ja-JP" altLang="en-US" dirty="0"/>
              <a:t>　注入中に抜けると、注入物の誤嚥の危険性が生じます。</a:t>
            </a:r>
            <a:endParaRPr lang="en-US" altLang="ja-JP" dirty="0"/>
          </a:p>
          <a:p>
            <a:endParaRPr lang="en-US" altLang="ja-JP" dirty="0"/>
          </a:p>
          <a:p>
            <a:r>
              <a:rPr lang="ja-JP" altLang="en-US" dirty="0"/>
              <a:t>　また、経鼻胃管は挿入が困難なケースがあるので、注入していない時でも経鼻胃管が抜けないように充分に注意して下さい。</a:t>
            </a:r>
            <a:endParaRPr lang="en-US" altLang="ja-JP" dirty="0"/>
          </a:p>
          <a:p>
            <a:r>
              <a:rPr lang="ja-JP" altLang="en-US" dirty="0"/>
              <a:t>　そのためには、</a:t>
            </a:r>
            <a:endParaRPr lang="en-US" altLang="ja-JP" dirty="0"/>
          </a:p>
          <a:p>
            <a:r>
              <a:rPr lang="ja-JP" altLang="en-US" dirty="0"/>
              <a:t>　経鼻胃管先端をブラブラさせておくと引っ掛けて抜け易いので、経鼻胃管を束ねて頭（髪の毛）や本人の衣類に留めておくとよいでしょう。</a:t>
            </a:r>
            <a:endParaRPr lang="en-US" altLang="ja-JP" dirty="0"/>
          </a:p>
          <a:p>
            <a:r>
              <a:rPr lang="ja-JP" altLang="en-US" dirty="0"/>
              <a:t>　また、自分で抜く可能性のある子どもでは、手にミトン手袋を着けるなどして指先が利かないようにしたり、</a:t>
            </a:r>
            <a:endParaRPr lang="en-US" altLang="ja-JP" dirty="0"/>
          </a:p>
          <a:p>
            <a:r>
              <a:rPr lang="ja-JP" altLang="en-US" dirty="0"/>
              <a:t>　小鼻の脇に経鼻胃管の隙間ができないようにテープ固定をするなどの工夫が必要です。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324</a:t>
            </a:fld>
            <a:endParaRPr kumimoji="1" lang="ja-JP" altLang="en-US"/>
          </a:p>
        </p:txBody>
      </p:sp>
    </p:spTree>
    <p:extLst>
      <p:ext uri="{BB962C8B-B14F-4D97-AF65-F5344CB8AC3E}">
        <p14:creationId xmlns:p14="http://schemas.microsoft.com/office/powerpoint/2010/main" val="1318764505"/>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ct val="0"/>
              </a:spcBef>
            </a:pPr>
            <a:r>
              <a:rPr lang="ja-JP" altLang="en-US" dirty="0"/>
              <a:t>参考ではありますが、経鼻胃管から注入する手技で最も重要なポイントは、経鼻胃管の先端が胃の中にあることの確認です。</a:t>
            </a:r>
            <a:endParaRPr lang="en-US" altLang="ja-JP" dirty="0"/>
          </a:p>
          <a:p>
            <a:pPr>
              <a:spcBef>
                <a:spcPct val="0"/>
              </a:spcBef>
            </a:pPr>
            <a:r>
              <a:rPr lang="ja-JP" altLang="en-US" dirty="0"/>
              <a:t>　あらかじめ空気を入れておいた</a:t>
            </a:r>
            <a:r>
              <a:rPr lang="en-US" altLang="ja-JP" dirty="0"/>
              <a:t>10〜20ml</a:t>
            </a:r>
            <a:r>
              <a:rPr lang="ja-JP" altLang="en-US" dirty="0"/>
              <a:t>の注射器を経鼻胃管に接続し、</a:t>
            </a:r>
            <a:r>
              <a:rPr lang="en-US" altLang="ja-JP" dirty="0"/>
              <a:t>5〜10ml</a:t>
            </a:r>
            <a:r>
              <a:rPr lang="ja-JP" altLang="en-US" dirty="0"/>
              <a:t>の空気をシュ一ッと速く入れ、空気が胃に入る音を、腹部にあてた聴診器で確認します。</a:t>
            </a:r>
            <a:endParaRPr lang="en-US" altLang="ja-JP" dirty="0"/>
          </a:p>
          <a:p>
            <a:pPr>
              <a:spcBef>
                <a:spcPct val="0"/>
              </a:spcBef>
            </a:pPr>
            <a:r>
              <a:rPr lang="ja-JP" altLang="en-US" dirty="0"/>
              <a:t>　聴診器をあてる場所は、左の上腹部で、臍と左の肋弓の間が一般的ですが、変形が強い子どもなどは聴きとりやすい位置を予め確認しておくとよいでしょう。</a:t>
            </a:r>
            <a:endParaRPr lang="en-US" altLang="ja-JP" dirty="0"/>
          </a:p>
          <a:p>
            <a:pPr>
              <a:spcBef>
                <a:spcPct val="0"/>
              </a:spcBef>
            </a:pPr>
            <a:r>
              <a:rPr lang="ja-JP" altLang="en-US" dirty="0"/>
              <a:t>　空気注入音の確認は複数で確認するとより確実です。同じ部位に当てて</a:t>
            </a:r>
            <a:r>
              <a:rPr lang="en-US" altLang="ja-JP" dirty="0"/>
              <a:t>2</a:t>
            </a:r>
            <a:r>
              <a:rPr lang="ja-JP" altLang="en-US" dirty="0"/>
              <a:t>人で同時に確認することができる</a:t>
            </a:r>
            <a:r>
              <a:rPr lang="en-US" altLang="ja-JP" dirty="0"/>
              <a:t>2</a:t>
            </a:r>
            <a:r>
              <a:rPr lang="ja-JP" altLang="en-US" dirty="0"/>
              <a:t>人用聴診器があると便利です。</a:t>
            </a:r>
            <a:endParaRPr lang="en-US" altLang="ja-JP" dirty="0"/>
          </a:p>
          <a:p>
            <a:pPr>
              <a:spcBef>
                <a:spcPct val="0"/>
              </a:spcBef>
            </a:pPr>
            <a:r>
              <a:rPr lang="ja-JP" altLang="en-US" dirty="0"/>
              <a:t>　教職員が通常に行う行為として認められた行為ではありませんが、医師、看護師、家族と協働して介護をする上で、教職員も知識をもつことは有用です。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325</a:t>
            </a:fld>
            <a:endParaRPr kumimoji="1" lang="ja-JP" altLang="en-US"/>
          </a:p>
        </p:txBody>
      </p:sp>
    </p:spTree>
    <p:extLst>
      <p:ext uri="{BB962C8B-B14F-4D97-AF65-F5344CB8AC3E}">
        <p14:creationId xmlns:p14="http://schemas.microsoft.com/office/powerpoint/2010/main" val="3692549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ここからは感染予防のための喀痰吸引等の留意点を説明していきます。</a:t>
            </a:r>
          </a:p>
          <a:p>
            <a:pPr>
              <a:defRPr/>
            </a:pPr>
            <a:r>
              <a:rPr lang="ja-JP" altLang="en-US" dirty="0"/>
              <a:t>　</a:t>
            </a:r>
            <a:r>
              <a:rPr lang="ja-JP" altLang="ja-JP" dirty="0"/>
              <a:t>まずは、上気道（じょうきどう）と下気道（かきどう）について知っておきましょう。空気の通り道である気道は、喉頭（こうとう）にある声帯（せいたい）を境にして、それより上の鼻腔・口腔・咽頭・喉頭（びくう・こうくう・いんとう・こうとう）を上気道、それより下を下気道と呼んでいます。</a:t>
            </a:r>
            <a:endParaRPr lang="en-US" altLang="ja-JP" dirty="0"/>
          </a:p>
          <a:p>
            <a:pPr>
              <a:defRPr/>
            </a:pPr>
            <a:r>
              <a:rPr lang="ja-JP" altLang="en-US" dirty="0"/>
              <a:t>　</a:t>
            </a:r>
            <a:r>
              <a:rPr lang="ja-JP" altLang="ja-JP" dirty="0"/>
              <a:t>上気道の口腔内や鼻腔内には常在菌（じょうざいきん）や弱毒菌（じゃくどくきん）が住み着いていますが、下気道の肺や気管には、一般的には病原性の微生物はいません。</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110</a:t>
            </a:fld>
            <a:endParaRPr kumimoji="1" lang="ja-JP" altLang="en-US"/>
          </a:p>
        </p:txBody>
      </p:sp>
    </p:spTree>
    <p:extLst>
      <p:ext uri="{BB962C8B-B14F-4D97-AF65-F5344CB8AC3E}">
        <p14:creationId xmlns:p14="http://schemas.microsoft.com/office/powerpoint/2010/main" val="1546546099"/>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ct val="0"/>
              </a:spcBef>
            </a:pPr>
            <a:r>
              <a:rPr lang="ja-JP" altLang="en-US" dirty="0"/>
              <a:t>　参考ではありますが、空気注入音を確認する時に、経鼻胃管の先が気管に入っていたり、食道に戻っている場合でも、空気を注入した音が左上腹部で聞こえることがあります。</a:t>
            </a:r>
            <a:endParaRPr lang="en-US" altLang="ja-JP" dirty="0"/>
          </a:p>
          <a:p>
            <a:pPr>
              <a:spcBef>
                <a:spcPct val="0"/>
              </a:spcBef>
            </a:pPr>
            <a:r>
              <a:rPr lang="ja-JP" altLang="en-US" dirty="0"/>
              <a:t>　このような時は音の聞こえ方が普段と違って弱く、しっかり聞こえません。</a:t>
            </a:r>
            <a:endParaRPr lang="en-US" altLang="ja-JP" dirty="0"/>
          </a:p>
          <a:p>
            <a:pPr>
              <a:spcBef>
                <a:spcPct val="0"/>
              </a:spcBef>
            </a:pPr>
            <a:endParaRPr lang="en-US" altLang="ja-JP" dirty="0"/>
          </a:p>
          <a:p>
            <a:pPr>
              <a:spcBef>
                <a:spcPct val="0"/>
              </a:spcBef>
            </a:pPr>
            <a:r>
              <a:rPr lang="ja-JP" altLang="en-US" dirty="0"/>
              <a:t>図のように、空気の注入音が、Ａの部分でしっかり聴こえにくい時はＢの部分と聴き比べて、Ｂでの音の方が大きければ、食道か、気管に経鼻胃管先端が入っている可能性があります。</a:t>
            </a:r>
            <a:endParaRPr lang="en-US" altLang="ja-JP" dirty="0"/>
          </a:p>
          <a:p>
            <a:pPr>
              <a:spcBef>
                <a:spcPct val="0"/>
              </a:spcBef>
            </a:pPr>
            <a:r>
              <a:rPr lang="ja-JP" altLang="en-US" dirty="0"/>
              <a:t>　頸部・上胸部・下胸部・心窩部で注入音を聞き比べ、胃に相当しない部位に最強点があれば先端が胃ではないと判断します。</a:t>
            </a:r>
            <a:endParaRPr lang="en-US" altLang="ja-JP" dirty="0"/>
          </a:p>
          <a:p>
            <a:pPr>
              <a:spcBef>
                <a:spcPct val="0"/>
              </a:spcBef>
            </a:pPr>
            <a:endParaRPr lang="en-US" altLang="ja-JP" dirty="0"/>
          </a:p>
          <a:p>
            <a:pPr>
              <a:spcBef>
                <a:spcPct val="0"/>
              </a:spcBef>
            </a:pPr>
            <a:r>
              <a:rPr lang="ja-JP" altLang="en-US" dirty="0"/>
              <a:t>　先端が確実に胃内にある時に予め個々の最強点を把握しておくとよいでしょう。</a:t>
            </a:r>
            <a:endParaRPr lang="en-US" altLang="ja-JP" dirty="0"/>
          </a:p>
          <a:p>
            <a:pPr>
              <a:spcBef>
                <a:spcPct val="0"/>
              </a:spcBef>
            </a:pPr>
            <a:endParaRPr lang="en-US" altLang="ja-JP" dirty="0"/>
          </a:p>
          <a:p>
            <a:pPr>
              <a:spcBef>
                <a:spcPct val="0"/>
              </a:spcBef>
            </a:pPr>
            <a:r>
              <a:rPr lang="ja-JP" altLang="en-US" dirty="0"/>
              <a:t>　教職員が通常に行う行為として認められた行為ではありませんが、医師、看護師、家族と協働して介護をする上で、教職員も知識をもつことは有用です。</a:t>
            </a:r>
            <a:endParaRPr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326</a:t>
            </a:fld>
            <a:endParaRPr kumimoji="1" lang="ja-JP" altLang="en-US"/>
          </a:p>
        </p:txBody>
      </p:sp>
    </p:spTree>
    <p:extLst>
      <p:ext uri="{BB962C8B-B14F-4D97-AF65-F5344CB8AC3E}">
        <p14:creationId xmlns:p14="http://schemas.microsoft.com/office/powerpoint/2010/main" val="2099761647"/>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defTabSz="948944">
              <a:defRPr/>
            </a:pPr>
            <a:r>
              <a:rPr lang="ja-JP" altLang="en-US" dirty="0"/>
              <a:t>参考ではありますが、空気注入音の聴取位置は胃の上方に偏位しています。</a:t>
            </a:r>
            <a:endParaRPr lang="en-US" altLang="ja-JP" dirty="0"/>
          </a:p>
          <a:p>
            <a:pPr algn="l">
              <a:defRPr/>
            </a:pPr>
            <a:r>
              <a:rPr lang="ja-JP" altLang="en-US" dirty="0"/>
              <a:t>　この写真は、</a:t>
            </a:r>
            <a:r>
              <a:rPr lang="ja-JP" altLang="en-US" dirty="0">
                <a:cs typeface="ＭＳ ゴシック" charset="0"/>
              </a:rPr>
              <a:t>肋骨弓に銅線をおいて胃を造影したものですが、重症心障害児・者では胃がかなり上に偏位していることが多く、特に左凸側彎の症例では胃は左上方に偏位していることが多いです。</a:t>
            </a:r>
            <a:endParaRPr lang="en-US" altLang="ja-JP" dirty="0">
              <a:cs typeface="ＭＳ ゴシック" charset="0"/>
            </a:endParaRPr>
          </a:p>
          <a:p>
            <a:pPr algn="l">
              <a:defRPr/>
            </a:pPr>
            <a:r>
              <a:rPr lang="ja-JP" altLang="en-US" dirty="0">
                <a:cs typeface="ＭＳ ゴシック" charset="0"/>
              </a:rPr>
              <a:t>　空気注入音（気胞音）は心窩部よりも左下胸部でよく聞こえることもあります。</a:t>
            </a:r>
            <a:endParaRPr lang="en-US" altLang="ja-JP" dirty="0">
              <a:cs typeface="ＭＳ ゴシック" charset="0"/>
            </a:endParaRPr>
          </a:p>
          <a:p>
            <a:pPr algn="l">
              <a:defRPr/>
            </a:pPr>
            <a:r>
              <a:rPr lang="ja-JP" altLang="en-US" dirty="0">
                <a:cs typeface="ＭＳ ゴシック" charset="0"/>
              </a:rPr>
              <a:t>　教職員が通常に行う行為として認められた行為ではありませんが、医師、看護師、家族と協働して介護をする上で、教職員も知識をもつことは有用です。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327</a:t>
            </a:fld>
            <a:endParaRPr kumimoji="1" lang="ja-JP" altLang="en-US"/>
          </a:p>
        </p:txBody>
      </p:sp>
    </p:spTree>
    <p:extLst>
      <p:ext uri="{BB962C8B-B14F-4D97-AF65-F5344CB8AC3E}">
        <p14:creationId xmlns:p14="http://schemas.microsoft.com/office/powerpoint/2010/main" val="2942232096"/>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cs typeface="ＭＳ Ｐ明朝" charset="0"/>
              </a:rPr>
              <a:t>参考ではありますが、経鼻胃管先端が確認困難な場合いくつかの原因が考えられます。</a:t>
            </a:r>
            <a:endParaRPr lang="en-US" altLang="ja-JP" dirty="0">
              <a:cs typeface="ＭＳ Ｐ明朝" charset="0"/>
            </a:endParaRPr>
          </a:p>
          <a:p>
            <a:pPr>
              <a:defRPr/>
            </a:pPr>
            <a:r>
              <a:rPr lang="ja-JP" altLang="en-US" dirty="0">
                <a:cs typeface="ＭＳ ゴシック" charset="0"/>
              </a:rPr>
              <a:t>　</a:t>
            </a:r>
            <a:r>
              <a:rPr lang="en-US" altLang="ja-JP" dirty="0">
                <a:cs typeface="ＭＳ ゴシック" charset="0"/>
              </a:rPr>
              <a:t>A</a:t>
            </a:r>
            <a:r>
              <a:rPr lang="ja-JP" altLang="en-US" dirty="0">
                <a:cs typeface="ＭＳ ゴシック" charset="0"/>
              </a:rPr>
              <a:t>は</a:t>
            </a:r>
            <a:r>
              <a:rPr lang="ja-JP" altLang="en-US" dirty="0">
                <a:cs typeface="ＭＳ Ｐ明朝" charset="0"/>
              </a:rPr>
              <a:t>経鼻胃管</a:t>
            </a:r>
            <a:r>
              <a:rPr lang="ja-JP" altLang="en-US" dirty="0">
                <a:cs typeface="ＭＳ ゴシック" charset="0"/>
              </a:rPr>
              <a:t>が気管内に入っている場合です。気管内に挿入されていてもむせないことがあるので注意が必要です。</a:t>
            </a:r>
            <a:endParaRPr lang="en-US" altLang="ja-JP" dirty="0">
              <a:cs typeface="ＭＳ 明朝" charset="0"/>
            </a:endParaRPr>
          </a:p>
          <a:p>
            <a:pPr>
              <a:defRPr/>
            </a:pPr>
            <a:r>
              <a:rPr lang="ja-JP" altLang="en-US" dirty="0">
                <a:cs typeface="ＭＳ 明朝" charset="0"/>
              </a:rPr>
              <a:t>　</a:t>
            </a:r>
            <a:r>
              <a:rPr lang="en-US" altLang="ja-JP" dirty="0">
                <a:cs typeface="ＭＳ 明朝" charset="0"/>
              </a:rPr>
              <a:t>B</a:t>
            </a:r>
            <a:r>
              <a:rPr lang="ja-JP" altLang="en-US" dirty="0">
                <a:cs typeface="ＭＳ 明朝" charset="0"/>
              </a:rPr>
              <a:t>は</a:t>
            </a:r>
            <a:r>
              <a:rPr lang="ja-JP" altLang="en-US" dirty="0">
                <a:cs typeface="ＭＳ Ｐ明朝" charset="0"/>
              </a:rPr>
              <a:t>経鼻胃管</a:t>
            </a:r>
            <a:r>
              <a:rPr lang="ja-JP" altLang="en-US" dirty="0">
                <a:cs typeface="ＭＳ ゴシック" charset="0"/>
              </a:rPr>
              <a:t>挿入が浅い場合です。子どもの体が大きくなっているのに長さの変更をしていないため胃に達していないことがあります。</a:t>
            </a:r>
            <a:endParaRPr lang="en-US" altLang="ja-JP" dirty="0">
              <a:cs typeface="ＭＳ 明朝" charset="0"/>
            </a:endParaRPr>
          </a:p>
          <a:p>
            <a:pPr>
              <a:defRPr/>
            </a:pPr>
            <a:r>
              <a:rPr lang="ja-JP" altLang="en-US" dirty="0">
                <a:cs typeface="ＭＳ 明朝" charset="0"/>
              </a:rPr>
              <a:t>　</a:t>
            </a:r>
            <a:r>
              <a:rPr lang="en-US" altLang="ja-JP" dirty="0">
                <a:cs typeface="ＭＳ 明朝" charset="0"/>
              </a:rPr>
              <a:t>C</a:t>
            </a:r>
            <a:r>
              <a:rPr lang="ja-JP" altLang="en-US" dirty="0">
                <a:cs typeface="ＭＳ 明朝" charset="0"/>
              </a:rPr>
              <a:t>は</a:t>
            </a:r>
            <a:r>
              <a:rPr lang="ja-JP" altLang="en-US" dirty="0">
                <a:cs typeface="ＭＳ Ｐ明朝" charset="0"/>
              </a:rPr>
              <a:t>経鼻胃管</a:t>
            </a:r>
            <a:r>
              <a:rPr lang="ja-JP" altLang="en-US" dirty="0">
                <a:cs typeface="ＭＳ ゴシック" charset="0"/>
              </a:rPr>
              <a:t>が咽頭部でとぐろを巻いている場合。</a:t>
            </a:r>
            <a:endParaRPr lang="en-US" altLang="ja-JP" dirty="0">
              <a:cs typeface="ＭＳ ゴシック" charset="0"/>
            </a:endParaRPr>
          </a:p>
          <a:p>
            <a:pPr>
              <a:defRPr/>
            </a:pPr>
            <a:r>
              <a:rPr lang="ja-JP" altLang="en-US" dirty="0">
                <a:cs typeface="ＭＳ 明朝" charset="0"/>
              </a:rPr>
              <a:t>　</a:t>
            </a:r>
            <a:r>
              <a:rPr lang="en-US" altLang="ja-JP" dirty="0">
                <a:cs typeface="ＭＳ 明朝" charset="0"/>
              </a:rPr>
              <a:t>D</a:t>
            </a:r>
            <a:r>
              <a:rPr lang="ja-JP" altLang="en-US" dirty="0">
                <a:cs typeface="ＭＳ 明朝" charset="0"/>
              </a:rPr>
              <a:t>は</a:t>
            </a:r>
            <a:r>
              <a:rPr lang="ja-JP" altLang="en-US" dirty="0">
                <a:cs typeface="ＭＳ ゴシック" charset="0"/>
              </a:rPr>
              <a:t>胃の手前で</a:t>
            </a:r>
            <a:r>
              <a:rPr lang="en-US" altLang="ja-JP" dirty="0">
                <a:cs typeface="ＭＳ 明朝" charset="0"/>
              </a:rPr>
              <a:t>U</a:t>
            </a:r>
            <a:r>
              <a:rPr lang="ja-JP" altLang="en-US" dirty="0">
                <a:cs typeface="ＭＳ ゴシック" charset="0"/>
              </a:rPr>
              <a:t>ターンして先端が食道内にある場合。</a:t>
            </a:r>
            <a:endParaRPr lang="en-US" altLang="ja-JP" dirty="0">
              <a:cs typeface="ＭＳ ゴシック" charset="0"/>
            </a:endParaRPr>
          </a:p>
          <a:p>
            <a:pPr>
              <a:defRPr/>
            </a:pPr>
            <a:r>
              <a:rPr lang="ja-JP" altLang="en-US" dirty="0">
                <a:cs typeface="ＭＳ 明朝" charset="0"/>
              </a:rPr>
              <a:t>　</a:t>
            </a:r>
            <a:r>
              <a:rPr lang="en-US" altLang="ja-JP" dirty="0">
                <a:cs typeface="ＭＳ 明朝" charset="0"/>
              </a:rPr>
              <a:t>E</a:t>
            </a:r>
            <a:r>
              <a:rPr lang="ja-JP" altLang="en-US" dirty="0">
                <a:cs typeface="ＭＳ 明朝" charset="0"/>
              </a:rPr>
              <a:t>は</a:t>
            </a:r>
            <a:r>
              <a:rPr lang="ja-JP" altLang="en-US" dirty="0">
                <a:cs typeface="ＭＳ ゴシック" charset="0"/>
              </a:rPr>
              <a:t>挿入が深過ぎて</a:t>
            </a:r>
            <a:r>
              <a:rPr lang="en-US" altLang="ja-JP" dirty="0">
                <a:cs typeface="ＭＳ 明朝" charset="0"/>
              </a:rPr>
              <a:t>U</a:t>
            </a:r>
            <a:r>
              <a:rPr lang="ja-JP" altLang="en-US" dirty="0">
                <a:cs typeface="ＭＳ ゴシック" charset="0"/>
              </a:rPr>
              <a:t>ターンして食道に戻っている場合です。あわてて</a:t>
            </a:r>
            <a:r>
              <a:rPr lang="ja-JP" altLang="en-US" dirty="0">
                <a:cs typeface="ＭＳ Ｐ明朝" charset="0"/>
              </a:rPr>
              <a:t>経鼻胃管</a:t>
            </a:r>
            <a:r>
              <a:rPr lang="ja-JP" altLang="en-US" dirty="0">
                <a:cs typeface="ＭＳ ゴシック" charset="0"/>
              </a:rPr>
              <a:t>の入れ替えをした後は要注意です。</a:t>
            </a:r>
            <a:endParaRPr lang="en-US" altLang="ja-JP" dirty="0">
              <a:cs typeface="ＭＳ 明朝" charset="0"/>
            </a:endParaRPr>
          </a:p>
          <a:p>
            <a:pPr>
              <a:defRPr/>
            </a:pPr>
            <a:r>
              <a:rPr lang="ja-JP" altLang="en-US" dirty="0">
                <a:cs typeface="ＭＳ 明朝" charset="0"/>
              </a:rPr>
              <a:t>　</a:t>
            </a:r>
            <a:r>
              <a:rPr lang="en-US" altLang="ja-JP" dirty="0">
                <a:cs typeface="ＭＳ 明朝" charset="0"/>
              </a:rPr>
              <a:t>F</a:t>
            </a:r>
            <a:r>
              <a:rPr lang="ja-JP" altLang="en-US" dirty="0">
                <a:cs typeface="ＭＳ 明朝" charset="0"/>
              </a:rPr>
              <a:t>は</a:t>
            </a:r>
            <a:r>
              <a:rPr lang="ja-JP" altLang="en-US" dirty="0">
                <a:cs typeface="ＭＳ ゴシック" charset="0"/>
              </a:rPr>
              <a:t>胃内に空気が充満して空気音が聞こえない場合です。上腹部が膨満している時には先に胃内容を吸引してみます。</a:t>
            </a:r>
            <a:endParaRPr lang="en-US" altLang="ja-JP" dirty="0">
              <a:cs typeface="ＭＳ ゴシック" charset="0"/>
            </a:endParaRPr>
          </a:p>
          <a:p>
            <a:pPr>
              <a:defRPr/>
            </a:pPr>
            <a:endParaRPr lang="en-US" altLang="ja-JP" dirty="0">
              <a:cs typeface="ＭＳ 明朝" charset="0"/>
            </a:endParaRPr>
          </a:p>
          <a:p>
            <a:pPr>
              <a:defRPr/>
            </a:pPr>
            <a:r>
              <a:rPr lang="ja-JP" altLang="en-US" dirty="0">
                <a:cs typeface="ＭＳ 明朝" charset="0"/>
              </a:rPr>
              <a:t>教職員が通常に行う行為として認められた行為ではありませんが、医師、看護師、家族と協働して介護をする上で、教職員も知識をもつことは有用です。</a:t>
            </a:r>
            <a:endParaRPr lang="en-US" altLang="ja-JP" dirty="0">
              <a:cs typeface="ＭＳ 明朝" charset="0"/>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328</a:t>
            </a:fld>
            <a:endParaRPr kumimoji="1" lang="ja-JP" altLang="en-US"/>
          </a:p>
        </p:txBody>
      </p:sp>
    </p:spTree>
    <p:extLst>
      <p:ext uri="{BB962C8B-B14F-4D97-AF65-F5344CB8AC3E}">
        <p14:creationId xmlns:p14="http://schemas.microsoft.com/office/powerpoint/2010/main" val="4035462751"/>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9039"/>
            <a:r>
              <a:rPr lang="ja-JP" altLang="en-US" dirty="0"/>
              <a:t>参考ではありますが、空気注入音が明瞭に聞こえない場合には、複数のスタッフで一緒に確認します。</a:t>
            </a:r>
            <a:endParaRPr lang="en-US" altLang="ja-JP" dirty="0"/>
          </a:p>
          <a:p>
            <a:r>
              <a:rPr lang="ja-JP" altLang="en-US" dirty="0"/>
              <a:t>　それでも、空気注入音が明瞭に聞こえなかったり、胃に相当しない部位に最強点があれば先端が胃ではないと判断し、注入は中止し、</a:t>
            </a:r>
            <a:r>
              <a:rPr lang="ja-JP" altLang="en-US" dirty="0">
                <a:cs typeface="ＭＳ Ｐ明朝" charset="0"/>
              </a:rPr>
              <a:t>経鼻胃管</a:t>
            </a:r>
            <a:r>
              <a:rPr lang="ja-JP" altLang="en-US" dirty="0"/>
              <a:t>の入れ替えをします。</a:t>
            </a:r>
            <a:endParaRPr lang="en-US" altLang="ja-JP" dirty="0"/>
          </a:p>
          <a:p>
            <a:r>
              <a:rPr lang="ja-JP" altLang="en-US" dirty="0"/>
              <a:t>　一度で確認できない時は繰り返し確認します。確認のため多めに空気が入ってもほとんど間題はありません。確認が不完全のままに注入することは絶対に避けます。</a:t>
            </a:r>
            <a:endParaRPr lang="en-US" altLang="ja-JP" dirty="0"/>
          </a:p>
          <a:p>
            <a:endParaRPr lang="en-US" altLang="ja-JP" dirty="0"/>
          </a:p>
          <a:p>
            <a:r>
              <a:rPr lang="ja-JP" altLang="en-US" dirty="0"/>
              <a:t>　おそらく大丈夫だが、少々不安が残るという場合は、栄養剤や薬剤を注入する前に、生理食塩水や湯冷ましを</a:t>
            </a:r>
            <a:r>
              <a:rPr lang="en-US" altLang="ja-JP" dirty="0"/>
              <a:t>10ml</a:t>
            </a:r>
            <a:r>
              <a:rPr lang="ja-JP" altLang="en-US" dirty="0"/>
              <a:t>注入し、状態観察や胸部聴診をしてから、栄養剤や薬剤の注入を行うとよいでしょう。これらの判断や対応は看護師が行います。</a:t>
            </a:r>
            <a:endParaRPr lang="en-US" altLang="ja-JP" dirty="0"/>
          </a:p>
          <a:p>
            <a:r>
              <a:rPr lang="ja-JP" altLang="en-US" dirty="0"/>
              <a:t>　教職員が通常に行う行為として認められた行為ではありませんが、医師、看護師、家族と協働して介護をする上で、教職員も知識をもつことは有用です。</a:t>
            </a:r>
            <a:endParaRPr lang="en-US" altLang="ja-JP" dirty="0"/>
          </a:p>
          <a:p>
            <a:endParaRPr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329</a:t>
            </a:fld>
            <a:endParaRPr kumimoji="1" lang="ja-JP" altLang="en-US"/>
          </a:p>
        </p:txBody>
      </p:sp>
    </p:spTree>
    <p:extLst>
      <p:ext uri="{BB962C8B-B14F-4D97-AF65-F5344CB8AC3E}">
        <p14:creationId xmlns:p14="http://schemas.microsoft.com/office/powerpoint/2010/main" val="3396659125"/>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胃ろうからの経管栄養は、腹壁と胃壁に穴をあけ、そこに通したチューブから、流動食や栄養剤、水分などを注入する方法です。 </a:t>
            </a:r>
          </a:p>
          <a:p>
            <a:r>
              <a:rPr lang="ja-JP" altLang="en-US" dirty="0"/>
              <a:t>　経口摂取が、不可能か不十分であったり、可能であっても誤嚥がかなりあり、経管栄養が永続的に必要となる場合に適応となります。</a:t>
            </a:r>
            <a:endParaRPr lang="en-US" altLang="ja-JP" dirty="0"/>
          </a:p>
          <a:p>
            <a:r>
              <a:rPr lang="ja-JP" altLang="en-US" dirty="0"/>
              <a:t>　経鼻胃管の挿入が容易ではない場合や、誤って気管内に管が挿入されてしまう可能性が高い場合も、胃ろうが選択されます。</a:t>
            </a:r>
            <a:endParaRPr lang="en-US" altLang="ja-JP" dirty="0"/>
          </a:p>
          <a:p>
            <a:endParaRPr lang="en-US" altLang="ja-JP" dirty="0"/>
          </a:p>
          <a:p>
            <a:r>
              <a:rPr lang="ja-JP" altLang="en-US" dirty="0"/>
              <a:t>胃ろうとは、腹部の外側から胃の内部に、栄養を入れるための管を通す、小さな穴のことです。この穴を「ろう孔」といいます。</a:t>
            </a:r>
            <a:endParaRPr lang="en-US" altLang="ja-JP" dirty="0"/>
          </a:p>
          <a:p>
            <a:r>
              <a:rPr lang="ja-JP" altLang="en-US" dirty="0"/>
              <a:t>　</a:t>
            </a:r>
            <a:r>
              <a:rPr lang="ja-JP" altLang="en-US" dirty="0" err="1"/>
              <a:t>こ</a:t>
            </a:r>
            <a:r>
              <a:rPr lang="ja-JP" altLang="en-US" dirty="0"/>
              <a:t>のろう孔はそのままにしておくと孔がふさがってしまうため、必ず胃ろうカテーテルを挿入しておきます。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330</a:t>
            </a:fld>
            <a:endParaRPr kumimoji="1" lang="ja-JP" altLang="en-US"/>
          </a:p>
        </p:txBody>
      </p:sp>
    </p:spTree>
    <p:extLst>
      <p:ext uri="{BB962C8B-B14F-4D97-AF65-F5344CB8AC3E}">
        <p14:creationId xmlns:p14="http://schemas.microsoft.com/office/powerpoint/2010/main" val="595690065"/>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7712">
              <a:defRPr/>
            </a:pPr>
            <a:r>
              <a:rPr lang="ja-JP" altLang="en-US" dirty="0"/>
              <a:t>胃ろうカテーテルの種類と特徴について表に示します。</a:t>
            </a:r>
            <a:endParaRPr lang="en-US" altLang="ja-JP" dirty="0"/>
          </a:p>
          <a:p>
            <a:pPr defTabSz="947712">
              <a:defRPr/>
            </a:pPr>
            <a:r>
              <a:rPr lang="ja-JP" altLang="en-US" dirty="0"/>
              <a:t>　カテーテル部がボタンタイプかチューブタイプか、胃内のストッパーがバルーンタイプかバンパータイプか、それぞれの組み合わせで４つの種類があります。</a:t>
            </a:r>
            <a:endParaRPr lang="en-US" altLang="ja-JP" dirty="0"/>
          </a:p>
          <a:p>
            <a:pPr defTabSz="947712">
              <a:defRPr/>
            </a:pPr>
            <a:r>
              <a:rPr kumimoji="1" lang="ja-JP" altLang="en-US" kern="1200" dirty="0">
                <a:solidFill>
                  <a:schemeClr val="tx1"/>
                </a:solidFill>
                <a:effectLst/>
              </a:rPr>
              <a:t>　</a:t>
            </a:r>
            <a:r>
              <a:rPr lang="ja-JP" altLang="en-US" dirty="0"/>
              <a:t>子</a:t>
            </a:r>
            <a:r>
              <a:rPr kumimoji="1" lang="ja-JP" altLang="en-US" kern="1200" dirty="0">
                <a:solidFill>
                  <a:schemeClr val="tx1"/>
                </a:solidFill>
                <a:effectLst/>
              </a:rPr>
              <a:t>ども</a:t>
            </a:r>
            <a:r>
              <a:rPr kumimoji="1" lang="ja-JP" altLang="ja-JP" kern="1200" dirty="0">
                <a:solidFill>
                  <a:schemeClr val="tx1"/>
                </a:solidFill>
                <a:effectLst/>
              </a:rPr>
              <a:t>では交換が容易で自己抜去のリスクの少ないバルーンボタンタイプを使用することが多いです。</a:t>
            </a:r>
            <a:endParaRPr kumimoji="1" lang="en-US" altLang="ja-JP" kern="1200" dirty="0">
              <a:solidFill>
                <a:schemeClr val="tx1"/>
              </a:solidFill>
              <a:effectLst/>
            </a:endParaRPr>
          </a:p>
          <a:p>
            <a:pPr marL="177696" indent="-177696" defTabSz="947712">
              <a:buFont typeface="Wingdings" pitchFamily="2" charset="2"/>
              <a:buChar char="Ø"/>
              <a:defRPr/>
            </a:pPr>
            <a:endParaRPr kumimoji="1" lang="en-US" altLang="ja-JP" kern="1200" dirty="0">
              <a:solidFill>
                <a:schemeClr val="tx1"/>
              </a:solidFill>
              <a:effectLst/>
            </a:endParaRPr>
          </a:p>
          <a:p>
            <a:pPr defTabSz="947712">
              <a:defRPr/>
            </a:pPr>
            <a:r>
              <a:rPr kumimoji="1" lang="ja-JP" altLang="ja-JP" kern="1200" dirty="0">
                <a:solidFill>
                  <a:schemeClr val="tx1"/>
                </a:solidFill>
                <a:effectLst/>
              </a:rPr>
              <a:t>注入方法や注入内容に応じて</a:t>
            </a:r>
            <a:r>
              <a:rPr kumimoji="1" lang="ja-JP" altLang="ja-JP" kern="1200" dirty="0">
                <a:effectLst/>
              </a:rPr>
              <a:t>胃</a:t>
            </a:r>
            <a:r>
              <a:rPr kumimoji="1" lang="ja-JP" altLang="en-US" kern="1200" dirty="0">
                <a:effectLst/>
              </a:rPr>
              <a:t>ろう</a:t>
            </a:r>
            <a:r>
              <a:rPr kumimoji="1" lang="ja-JP" altLang="ja-JP" kern="1200" dirty="0">
                <a:effectLst/>
              </a:rPr>
              <a:t>の</a:t>
            </a:r>
            <a:r>
              <a:rPr kumimoji="1" lang="ja-JP" altLang="ja-JP" kern="1200" dirty="0">
                <a:solidFill>
                  <a:schemeClr val="tx1"/>
                </a:solidFill>
                <a:effectLst/>
              </a:rPr>
              <a:t>種類や太さを選択し、腹壁の厚さを考慮してシャフトの長さを選択します。</a:t>
            </a:r>
            <a:r>
              <a:rPr lang="ja-JP" altLang="en-US" dirty="0"/>
              <a:t>子</a:t>
            </a:r>
            <a:r>
              <a:rPr kumimoji="1" lang="ja-JP" altLang="en-US" kern="1200" dirty="0">
                <a:solidFill>
                  <a:schemeClr val="tx1"/>
                </a:solidFill>
                <a:effectLst/>
              </a:rPr>
              <a:t>ども</a:t>
            </a:r>
            <a:r>
              <a:rPr kumimoji="1" lang="ja-JP" altLang="ja-JP" kern="1200" dirty="0">
                <a:solidFill>
                  <a:schemeClr val="tx1"/>
                </a:solidFill>
                <a:effectLst/>
              </a:rPr>
              <a:t>は栄養状態の改善や成長に伴い腹壁が厚くなるため、サイズが適切か常に評価し変更していく必要があります。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331</a:t>
            </a:fld>
            <a:endParaRPr kumimoji="1" lang="ja-JP" altLang="en-US"/>
          </a:p>
        </p:txBody>
      </p:sp>
    </p:spTree>
    <p:extLst>
      <p:ext uri="{BB962C8B-B14F-4D97-AF65-F5344CB8AC3E}">
        <p14:creationId xmlns:p14="http://schemas.microsoft.com/office/powerpoint/2010/main" val="2937919713"/>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7712">
              <a:defRPr/>
            </a:pPr>
            <a:r>
              <a:rPr lang="ja-JP" altLang="en-US" dirty="0"/>
              <a:t>胃ろうの日常的な観察のポイントの一つ目は</a:t>
            </a:r>
            <a:endParaRPr lang="en-US" altLang="ja-JP" dirty="0"/>
          </a:p>
          <a:p>
            <a:pPr defTabSz="947712">
              <a:defRPr/>
            </a:pPr>
            <a:r>
              <a:rPr lang="ja-JP" altLang="en-US" kern="100" dirty="0">
                <a:latin typeface="Meiryo" panose="020B0604030504040204" pitchFamily="34" charset="-128"/>
                <a:ea typeface="Meiryo" panose="020B0604030504040204" pitchFamily="34" charset="-128"/>
                <a:cs typeface="Times New Roman" panose="02020603050405020304" pitchFamily="18" charset="0"/>
              </a:rPr>
              <a:t>　</a:t>
            </a:r>
            <a:r>
              <a:rPr lang="ja-JP" altLang="ja-JP" kern="100" dirty="0">
                <a:latin typeface="Meiryo" panose="020B0604030504040204" pitchFamily="34" charset="-128"/>
                <a:ea typeface="Meiryo" panose="020B0604030504040204" pitchFamily="34" charset="-128"/>
                <a:cs typeface="Times New Roman" panose="02020603050405020304" pitchFamily="18" charset="0"/>
              </a:rPr>
              <a:t>皮膚トラブルがないか？　</a:t>
            </a:r>
            <a:endParaRPr lang="en-US" altLang="ja-JP" kern="100" dirty="0">
              <a:latin typeface="Meiryo" panose="020B0604030504040204" pitchFamily="34" charset="-128"/>
              <a:ea typeface="Meiryo" panose="020B0604030504040204" pitchFamily="34" charset="-128"/>
              <a:cs typeface="Times New Roman" panose="02020603050405020304" pitchFamily="18" charset="0"/>
            </a:endParaRPr>
          </a:p>
          <a:p>
            <a:pPr defTabSz="947712">
              <a:defRPr/>
            </a:pPr>
            <a:r>
              <a:rPr lang="ja-JP" altLang="en-US" kern="100" dirty="0">
                <a:latin typeface="Meiryo" panose="020B0604030504040204" pitchFamily="34" charset="-128"/>
                <a:ea typeface="Meiryo" panose="020B0604030504040204" pitchFamily="34" charset="-128"/>
                <a:cs typeface="Times New Roman" panose="02020603050405020304" pitchFamily="18" charset="0"/>
              </a:rPr>
              <a:t>　</a:t>
            </a:r>
            <a:r>
              <a:rPr lang="ja-JP" altLang="ja-JP" kern="100" dirty="0">
                <a:latin typeface="Meiryo" panose="020B0604030504040204" pitchFamily="34" charset="-128"/>
                <a:ea typeface="Meiryo" panose="020B0604030504040204" pitchFamily="34" charset="-128"/>
                <a:cs typeface="Times New Roman" panose="02020603050405020304" pitchFamily="18" charset="0"/>
              </a:rPr>
              <a:t>肉芽形成がないか？</a:t>
            </a:r>
            <a:endParaRPr lang="en-US" altLang="ja-JP" kern="100" dirty="0">
              <a:latin typeface="Meiryo" panose="020B0604030504040204" pitchFamily="34" charset="-128"/>
              <a:ea typeface="Meiryo" panose="020B0604030504040204" pitchFamily="34" charset="-128"/>
              <a:cs typeface="Times New Roman" panose="02020603050405020304" pitchFamily="18" charset="0"/>
            </a:endParaRPr>
          </a:p>
          <a:p>
            <a:pPr defTabSz="947712">
              <a:defRPr/>
            </a:pPr>
            <a:r>
              <a:rPr lang="ja-JP" altLang="en-US" dirty="0">
                <a:latin typeface="Meiryo" panose="020B0604030504040204" pitchFamily="34" charset="-128"/>
                <a:ea typeface="Meiryo" panose="020B0604030504040204" pitchFamily="34" charset="-128"/>
                <a:cs typeface="Times New Roman" panose="02020603050405020304" pitchFamily="18" charset="0"/>
              </a:rPr>
              <a:t>　胃ろうカテーテル</a:t>
            </a:r>
            <a:r>
              <a:rPr lang="ja-JP" altLang="ja-JP" dirty="0">
                <a:latin typeface="Meiryo" panose="020B0604030504040204" pitchFamily="34" charset="-128"/>
                <a:ea typeface="Meiryo" panose="020B0604030504040204" pitchFamily="34" charset="-128"/>
                <a:cs typeface="Times New Roman" panose="02020603050405020304" pitchFamily="18" charset="0"/>
              </a:rPr>
              <a:t>は皮膚に対して垂直か？</a:t>
            </a:r>
            <a:r>
              <a:rPr lang="ja-JP" altLang="ja-JP" dirty="0">
                <a:latin typeface="Meiryo" panose="020B0604030504040204" pitchFamily="34" charset="-128"/>
                <a:ea typeface="Meiryo" panose="020B0604030504040204" pitchFamily="34" charset="-128"/>
              </a:rPr>
              <a:t> </a:t>
            </a:r>
            <a:r>
              <a:rPr lang="ja-JP" altLang="en-US" dirty="0">
                <a:latin typeface="Meiryo" panose="020B0604030504040204" pitchFamily="34" charset="-128"/>
                <a:ea typeface="Meiryo" panose="020B0604030504040204" pitchFamily="34" charset="-128"/>
              </a:rPr>
              <a:t>　</a:t>
            </a:r>
            <a:r>
              <a:rPr lang="ja-JP" altLang="en-US" dirty="0"/>
              <a:t>です。</a:t>
            </a:r>
            <a:endParaRPr lang="en-US" altLang="ja-JP" dirty="0"/>
          </a:p>
          <a:p>
            <a:pPr marL="177696" indent="-177696" defTabSz="947712">
              <a:buFont typeface="Wingdings" pitchFamily="2" charset="2"/>
              <a:buChar char="ü"/>
              <a:defRPr/>
            </a:pPr>
            <a:endParaRPr lang="en-US" altLang="ja-JP" dirty="0"/>
          </a:p>
          <a:p>
            <a:pPr defTabSz="947712">
              <a:defRPr/>
            </a:pPr>
            <a:r>
              <a:rPr kumimoji="1" lang="ja-JP" altLang="en-US" kern="1200" dirty="0">
                <a:solidFill>
                  <a:schemeClr val="tx1"/>
                </a:solidFill>
                <a:effectLst/>
              </a:rPr>
              <a:t>　</a:t>
            </a:r>
            <a:r>
              <a:rPr kumimoji="1" lang="ja-JP" altLang="ja-JP" kern="1200" dirty="0">
                <a:solidFill>
                  <a:schemeClr val="tx1"/>
                </a:solidFill>
                <a:effectLst/>
              </a:rPr>
              <a:t>皮膚トラブルは、</a:t>
            </a:r>
            <a:endParaRPr kumimoji="1" lang="en-US" altLang="ja-JP" kern="1200" dirty="0">
              <a:solidFill>
                <a:schemeClr val="tx1"/>
              </a:solidFill>
              <a:effectLst/>
            </a:endParaRPr>
          </a:p>
          <a:p>
            <a:pPr defTabSz="947712">
              <a:defRPr/>
            </a:pPr>
            <a:r>
              <a:rPr lang="ja-JP" altLang="en-US" dirty="0"/>
              <a:t>　胃ろうカテーテル</a:t>
            </a:r>
            <a:r>
              <a:rPr kumimoji="1" lang="ja-JP" altLang="ja-JP" kern="1200" dirty="0">
                <a:effectLst/>
              </a:rPr>
              <a:t>が側方からの外力によって</a:t>
            </a:r>
            <a:r>
              <a:rPr kumimoji="1" lang="ja-JP" altLang="en-US" kern="1200" dirty="0">
                <a:effectLst/>
              </a:rPr>
              <a:t>ろう</a:t>
            </a:r>
            <a:r>
              <a:rPr kumimoji="1" lang="ja-JP" altLang="ja-JP" kern="1200" dirty="0">
                <a:effectLst/>
              </a:rPr>
              <a:t>孔壁を圧迫することが原因の一つです。</a:t>
            </a:r>
            <a:endParaRPr kumimoji="1" lang="en-US" altLang="ja-JP" kern="1200" dirty="0">
              <a:effectLst/>
            </a:endParaRPr>
          </a:p>
          <a:p>
            <a:pPr>
              <a:defRPr/>
            </a:pPr>
            <a:r>
              <a:rPr kumimoji="1" lang="ja-JP" altLang="en-US" kern="1200" dirty="0">
                <a:effectLst/>
              </a:rPr>
              <a:t>　</a:t>
            </a:r>
            <a:r>
              <a:rPr kumimoji="1" lang="ja-JP" altLang="ja-JP" kern="1200" dirty="0">
                <a:effectLst/>
              </a:rPr>
              <a:t>胃内容物の漏れも</a:t>
            </a:r>
            <a:r>
              <a:rPr lang="ja-JP" altLang="en-US" dirty="0"/>
              <a:t>胃ろうカテーテル</a:t>
            </a:r>
            <a:r>
              <a:rPr kumimoji="1" lang="ja-JP" altLang="ja-JP" kern="1200" dirty="0">
                <a:effectLst/>
              </a:rPr>
              <a:t>が垂直に固定されていないことが原因のことがあります。</a:t>
            </a:r>
            <a:endParaRPr kumimoji="1" lang="en-US" altLang="ja-JP" kern="1200" dirty="0">
              <a:effectLst/>
            </a:endParaRPr>
          </a:p>
          <a:p>
            <a:pPr>
              <a:defRPr/>
            </a:pPr>
            <a:r>
              <a:rPr lang="ja-JP" altLang="en-US" dirty="0"/>
              <a:t>　胃ろうカテーテル</a:t>
            </a:r>
            <a:r>
              <a:rPr kumimoji="1" lang="ja-JP" altLang="ja-JP" kern="1200" dirty="0">
                <a:effectLst/>
              </a:rPr>
              <a:t>が垂直に固定されるように、こより状にしたティッシュなどを</a:t>
            </a:r>
            <a:r>
              <a:rPr lang="ja-JP" altLang="en-US" dirty="0"/>
              <a:t>胃ろうのチューブ</a:t>
            </a:r>
            <a:r>
              <a:rPr kumimoji="1" lang="ja-JP" altLang="ja-JP" kern="1200" dirty="0">
                <a:effectLst/>
              </a:rPr>
              <a:t>の根本</a:t>
            </a:r>
            <a:r>
              <a:rPr kumimoji="1" lang="ja-JP" altLang="ja-JP" kern="1200" dirty="0">
                <a:solidFill>
                  <a:schemeClr val="tx1"/>
                </a:solidFill>
                <a:effectLst/>
              </a:rPr>
              <a:t>に巻きつけたり、薄いスポンジを挟むこと</a:t>
            </a:r>
            <a:r>
              <a:rPr kumimoji="1" lang="ja-JP" altLang="en-US" kern="1200" dirty="0">
                <a:solidFill>
                  <a:schemeClr val="tx1"/>
                </a:solidFill>
                <a:effectLst/>
              </a:rPr>
              <a:t>が</a:t>
            </a:r>
            <a:r>
              <a:rPr kumimoji="1" lang="ja-JP" altLang="ja-JP" kern="1200" dirty="0">
                <a:solidFill>
                  <a:schemeClr val="tx1"/>
                </a:solidFill>
                <a:effectLst/>
              </a:rPr>
              <a:t>あります。</a:t>
            </a:r>
            <a:endParaRPr kumimoji="1" lang="en-US" altLang="ja-JP" kern="1200" dirty="0">
              <a:solidFill>
                <a:schemeClr val="tx1"/>
              </a:solidFill>
              <a:effectLst/>
            </a:endParaRPr>
          </a:p>
          <a:p>
            <a:pPr marL="177696" indent="-177696" defTabSz="947712">
              <a:buFont typeface="Wingdings" pitchFamily="2" charset="2"/>
              <a:buChar char="n"/>
              <a:defRPr/>
            </a:pPr>
            <a:endParaRPr kumimoji="1" lang="en-US" altLang="ja-JP" kern="1200" dirty="0">
              <a:solidFill>
                <a:schemeClr val="tx1"/>
              </a:solidFill>
              <a:effectLst/>
            </a:endParaRPr>
          </a:p>
          <a:p>
            <a:pPr defTabSz="947712">
              <a:defRPr/>
            </a:pPr>
            <a:r>
              <a:rPr kumimoji="1" lang="ja-JP" altLang="en-US" kern="1200" dirty="0">
                <a:solidFill>
                  <a:schemeClr val="tx1"/>
                </a:solidFill>
                <a:effectLst/>
              </a:rPr>
              <a:t>　</a:t>
            </a:r>
            <a:r>
              <a:rPr kumimoji="1" lang="ja-JP" altLang="ja-JP" kern="1200" dirty="0">
                <a:solidFill>
                  <a:schemeClr val="tx1"/>
                </a:solidFill>
                <a:effectLst/>
              </a:rPr>
              <a:t>胃ろう周囲に液漏れや炎症がある場合には切り込みガーゼを挟み込み、ガーゼが汚染していたら適宜交換をします。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332</a:t>
            </a:fld>
            <a:endParaRPr kumimoji="1" lang="ja-JP" altLang="en-US"/>
          </a:p>
        </p:txBody>
      </p:sp>
    </p:spTree>
    <p:extLst>
      <p:ext uri="{BB962C8B-B14F-4D97-AF65-F5344CB8AC3E}">
        <p14:creationId xmlns:p14="http://schemas.microsoft.com/office/powerpoint/2010/main" val="2304691691"/>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胃ろうの日常的な観察のポイントの</a:t>
            </a:r>
            <a:r>
              <a:rPr lang="en-US" altLang="ja-JP" dirty="0"/>
              <a:t>2</a:t>
            </a:r>
            <a:r>
              <a:rPr lang="ja-JP" altLang="en-US" dirty="0"/>
              <a:t>つ目は</a:t>
            </a:r>
            <a:endParaRPr lang="en-US" altLang="ja-JP" dirty="0"/>
          </a:p>
          <a:p>
            <a:r>
              <a:rPr lang="ja-JP" altLang="en-US" dirty="0">
                <a:latin typeface="Meiryo" panose="020B0604030504040204" pitchFamily="34" charset="-128"/>
                <a:ea typeface="Meiryo" panose="020B0604030504040204" pitchFamily="34" charset="-128"/>
              </a:rPr>
              <a:t>　胃ろうカテーテル</a:t>
            </a:r>
            <a:r>
              <a:rPr lang="ja-JP" altLang="ja-JP" dirty="0">
                <a:latin typeface="Meiryo" panose="020B0604030504040204" pitchFamily="34" charset="-128"/>
                <a:ea typeface="Meiryo" panose="020B0604030504040204" pitchFamily="34" charset="-128"/>
              </a:rPr>
              <a:t>のストッパーがきつくないか</a:t>
            </a:r>
            <a:r>
              <a:rPr lang="ja-JP" altLang="en-US" dirty="0">
                <a:latin typeface="Meiryo" panose="020B0604030504040204" pitchFamily="34" charset="-128"/>
                <a:ea typeface="Meiryo" panose="020B0604030504040204" pitchFamily="34" charset="-128"/>
              </a:rPr>
              <a:t>？</a:t>
            </a:r>
            <a:endParaRPr lang="en-US" altLang="ja-JP" dirty="0">
              <a:latin typeface="Meiryo" panose="020B0604030504040204" pitchFamily="34" charset="-128"/>
              <a:ea typeface="Meiryo" panose="020B0604030504040204" pitchFamily="34" charset="-128"/>
            </a:endParaRPr>
          </a:p>
          <a:p>
            <a:r>
              <a:rPr lang="ja-JP" altLang="en-US" dirty="0">
                <a:latin typeface="Meiryo" panose="020B0604030504040204" pitchFamily="34" charset="-128"/>
                <a:ea typeface="Meiryo" panose="020B0604030504040204" pitchFamily="34" charset="-128"/>
              </a:rPr>
              <a:t>　胃ろうカテーテル</a:t>
            </a:r>
            <a:r>
              <a:rPr lang="ja-JP" altLang="ja-JP" dirty="0">
                <a:latin typeface="Meiryo" panose="020B0604030504040204" pitchFamily="34" charset="-128"/>
                <a:ea typeface="Meiryo" panose="020B0604030504040204" pitchFamily="34" charset="-128"/>
              </a:rPr>
              <a:t>はスムーズに回転するか</a:t>
            </a:r>
            <a:r>
              <a:rPr lang="ja-JP" altLang="en-US" dirty="0">
                <a:latin typeface="Meiryo" panose="020B0604030504040204" pitchFamily="34" charset="-128"/>
                <a:ea typeface="Meiryo" panose="020B0604030504040204" pitchFamily="34" charset="-128"/>
              </a:rPr>
              <a:t>？</a:t>
            </a:r>
            <a:r>
              <a:rPr lang="ja-JP" altLang="ja-JP" sz="1100" dirty="0">
                <a:latin typeface="Meiryo" panose="020B0604030504040204" pitchFamily="34" charset="-128"/>
                <a:ea typeface="Meiryo" panose="020B0604030504040204" pitchFamily="34" charset="-128"/>
              </a:rPr>
              <a:t> </a:t>
            </a:r>
            <a:r>
              <a:rPr lang="ja-JP" altLang="en-US" sz="1100" dirty="0">
                <a:latin typeface="Meiryo" panose="020B0604030504040204" pitchFamily="34" charset="-128"/>
                <a:ea typeface="Meiryo" panose="020B0604030504040204" pitchFamily="34" charset="-128"/>
              </a:rPr>
              <a:t>　です。</a:t>
            </a:r>
            <a:endParaRPr lang="en-US" altLang="ja-JP" dirty="0"/>
          </a:p>
          <a:p>
            <a:r>
              <a:rPr kumimoji="1" lang="ja-JP" altLang="en-US" kern="1200" dirty="0">
                <a:effectLst/>
              </a:rPr>
              <a:t>　</a:t>
            </a:r>
            <a:r>
              <a:rPr lang="ja-JP" altLang="en-US" dirty="0"/>
              <a:t>子</a:t>
            </a:r>
            <a:r>
              <a:rPr kumimoji="1" lang="ja-JP" altLang="en-US" kern="1200" dirty="0">
                <a:effectLst/>
              </a:rPr>
              <a:t>ども</a:t>
            </a:r>
            <a:r>
              <a:rPr kumimoji="1" lang="ja-JP" altLang="ja-JP" kern="1200" dirty="0">
                <a:effectLst/>
              </a:rPr>
              <a:t>の場合、栄養状態の改善や成長に伴い腹壁が厚くなるため、シャフトの長さが相対的に短くなり、きつくなることがあります。</a:t>
            </a:r>
            <a:endParaRPr kumimoji="1" lang="en-US" altLang="ja-JP" kern="1200" dirty="0">
              <a:effectLst/>
            </a:endParaRPr>
          </a:p>
          <a:p>
            <a:r>
              <a:rPr kumimoji="1" lang="ja-JP" altLang="ja-JP" kern="1200" dirty="0">
                <a:effectLst/>
              </a:rPr>
              <a:t>筋緊張がない状態で皮膚との間に</a:t>
            </a:r>
            <a:r>
              <a:rPr kumimoji="1" lang="en-US" altLang="ja-JP" kern="1200" dirty="0">
                <a:effectLst/>
              </a:rPr>
              <a:t>0.5</a:t>
            </a:r>
            <a:r>
              <a:rPr kumimoji="1" lang="ja-JP" altLang="ja-JP" kern="1200" dirty="0">
                <a:effectLst/>
              </a:rPr>
              <a:t>〜１</a:t>
            </a:r>
            <a:r>
              <a:rPr kumimoji="1" lang="en-US" altLang="ja-JP" kern="1200" dirty="0">
                <a:effectLst/>
              </a:rPr>
              <a:t>cm</a:t>
            </a:r>
            <a:r>
              <a:rPr kumimoji="1" lang="ja-JP" altLang="ja-JP" kern="1200" dirty="0">
                <a:effectLst/>
              </a:rPr>
              <a:t>のゆとりが適当です。</a:t>
            </a:r>
            <a:endParaRPr kumimoji="1" lang="en-US" altLang="ja-JP" kern="1200" dirty="0">
              <a:effectLst/>
            </a:endParaRPr>
          </a:p>
          <a:p>
            <a:r>
              <a:rPr kumimoji="1" lang="ja-JP" altLang="en-US" kern="1200" dirty="0">
                <a:effectLst/>
              </a:rPr>
              <a:t>　</a:t>
            </a:r>
            <a:endParaRPr kumimoji="1" lang="en-US" altLang="ja-JP" kern="1200" dirty="0">
              <a:effectLst/>
            </a:endParaRPr>
          </a:p>
          <a:p>
            <a:r>
              <a:rPr kumimoji="1" lang="ja-JP" altLang="en-US" kern="1200" dirty="0">
                <a:effectLst/>
              </a:rPr>
              <a:t>　</a:t>
            </a:r>
            <a:r>
              <a:rPr kumimoji="1" lang="ja-JP" altLang="ja-JP" kern="1200" dirty="0">
                <a:effectLst/>
              </a:rPr>
              <a:t>きつ過ぎると</a:t>
            </a:r>
            <a:r>
              <a:rPr kumimoji="1" lang="ja-JP" altLang="en-US" kern="1200" dirty="0">
                <a:effectLst/>
              </a:rPr>
              <a:t>締めすぎによる血流障害が発生し、</a:t>
            </a:r>
            <a:r>
              <a:rPr kumimoji="1" lang="ja-JP" altLang="ja-JP" kern="1200" dirty="0">
                <a:effectLst/>
              </a:rPr>
              <a:t>バンパーやボタンが胃壁に埋没して動かなくなります。</a:t>
            </a:r>
            <a:r>
              <a:rPr kumimoji="1" lang="ja-JP" altLang="en-US" kern="1200" dirty="0">
                <a:effectLst/>
              </a:rPr>
              <a:t>このような状態を</a:t>
            </a:r>
            <a:r>
              <a:rPr kumimoji="1" lang="ja-JP" altLang="ja-JP" kern="1200" dirty="0">
                <a:effectLst/>
              </a:rPr>
              <a:t>［バンパー埋没症候群］</a:t>
            </a:r>
            <a:r>
              <a:rPr kumimoji="1" lang="ja-JP" altLang="en-US" kern="1200" dirty="0">
                <a:effectLst/>
              </a:rPr>
              <a:t>と言います。</a:t>
            </a:r>
            <a:endParaRPr kumimoji="1" lang="en-US" altLang="ja-JP" kern="1200" dirty="0">
              <a:effectLst/>
            </a:endParaRPr>
          </a:p>
          <a:p>
            <a:endParaRPr kumimoji="1" lang="en-US" altLang="ja-JP" kern="1200" dirty="0">
              <a:effectLst/>
            </a:endParaRPr>
          </a:p>
          <a:p>
            <a:r>
              <a:rPr kumimoji="1" lang="ja-JP" altLang="en-US" kern="1200" dirty="0">
                <a:effectLst/>
              </a:rPr>
              <a:t>　</a:t>
            </a:r>
            <a:r>
              <a:rPr kumimoji="1" lang="ja-JP" altLang="ja-JP" kern="1200" dirty="0">
                <a:effectLst/>
              </a:rPr>
              <a:t>また、</a:t>
            </a:r>
            <a:r>
              <a:rPr kumimoji="1" lang="ja-JP" altLang="en-US" kern="1200" dirty="0" err="1">
                <a:effectLst/>
              </a:rPr>
              <a:t>ろう</a:t>
            </a:r>
            <a:r>
              <a:rPr kumimoji="1" lang="ja-JP" altLang="ja-JP" kern="1200" dirty="0">
                <a:effectLst/>
              </a:rPr>
              <a:t>孔が幽門の近くにあったり、シャフトが長いとバルーンが幽門にはまり込み、胃</a:t>
            </a:r>
            <a:r>
              <a:rPr kumimoji="1" lang="ja-JP" altLang="en-US" kern="1200" dirty="0">
                <a:effectLst/>
              </a:rPr>
              <a:t>ろうの</a:t>
            </a:r>
            <a:r>
              <a:rPr kumimoji="1" lang="ja-JP" altLang="ja-JP" kern="1200" dirty="0">
                <a:effectLst/>
              </a:rPr>
              <a:t>ボタンが</a:t>
            </a:r>
            <a:r>
              <a:rPr kumimoji="1" lang="ja-JP" altLang="en-US" kern="1200" dirty="0">
                <a:effectLst/>
              </a:rPr>
              <a:t>ろう</a:t>
            </a:r>
            <a:r>
              <a:rPr kumimoji="1" lang="ja-JP" altLang="ja-JP" kern="1200" dirty="0">
                <a:effectLst/>
              </a:rPr>
              <a:t>孔に引き込まれ回転しなくなることがあります。チューブ型胃</a:t>
            </a:r>
            <a:r>
              <a:rPr kumimoji="1" lang="ja-JP" altLang="en-US" kern="1200" dirty="0">
                <a:effectLst/>
              </a:rPr>
              <a:t>ろう</a:t>
            </a:r>
            <a:r>
              <a:rPr kumimoji="1" lang="ja-JP" altLang="ja-JP" kern="1200" dirty="0">
                <a:effectLst/>
              </a:rPr>
              <a:t>の</a:t>
            </a:r>
            <a:r>
              <a:rPr kumimoji="1" lang="ja-JP" altLang="en-US" kern="1200" dirty="0">
                <a:effectLst/>
              </a:rPr>
              <a:t>バルーンタイプ</a:t>
            </a:r>
            <a:r>
              <a:rPr kumimoji="1" lang="ja-JP" altLang="ja-JP" kern="1200" dirty="0">
                <a:effectLst/>
              </a:rPr>
              <a:t>は、外部ストッパーの固定が甘いとバルーンが十二指腸に流れていき、嵌頓することがあります。このような状態になると、胃液の排出障害が発生し、胃拡張、</a:t>
            </a:r>
            <a:r>
              <a:rPr kumimoji="1" lang="ja-JP" altLang="en-US" kern="1200" dirty="0">
                <a:effectLst/>
              </a:rPr>
              <a:t>ろう</a:t>
            </a:r>
            <a:r>
              <a:rPr kumimoji="1" lang="ja-JP" altLang="ja-JP" kern="1200" dirty="0">
                <a:effectLst/>
              </a:rPr>
              <a:t>孔の漏れ、突然の嘔吐</a:t>
            </a:r>
            <a:r>
              <a:rPr kumimoji="1" lang="ja-JP" altLang="ja-JP" kern="1200" dirty="0">
                <a:solidFill>
                  <a:schemeClr val="tx1"/>
                </a:solidFill>
                <a:effectLst/>
              </a:rPr>
              <a:t>などの症状が生じます。</a:t>
            </a:r>
            <a:r>
              <a:rPr kumimoji="1" lang="ja-JP" altLang="en-US" kern="1200" dirty="0">
                <a:solidFill>
                  <a:schemeClr val="tx1"/>
                </a:solidFill>
                <a:effectLst/>
              </a:rPr>
              <a:t>このような状態を</a:t>
            </a:r>
            <a:r>
              <a:rPr kumimoji="1" lang="ja-JP" altLang="ja-JP" kern="1200" dirty="0">
                <a:solidFill>
                  <a:schemeClr val="tx1"/>
                </a:solidFill>
                <a:effectLst/>
              </a:rPr>
              <a:t>［ボールバルブ症候群］</a:t>
            </a:r>
            <a:r>
              <a:rPr lang="ja-JP" altLang="ja-JP" dirty="0">
                <a:effectLst/>
              </a:rPr>
              <a:t> </a:t>
            </a:r>
            <a:r>
              <a:rPr lang="ja-JP" altLang="en-US" dirty="0">
                <a:effectLst/>
              </a:rPr>
              <a:t>と言います。</a:t>
            </a:r>
            <a:endParaRPr kumimoji="1"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333</a:t>
            </a:fld>
            <a:endParaRPr kumimoji="1" lang="ja-JP" altLang="en-US"/>
          </a:p>
        </p:txBody>
      </p:sp>
    </p:spTree>
    <p:extLst>
      <p:ext uri="{BB962C8B-B14F-4D97-AF65-F5344CB8AC3E}">
        <p14:creationId xmlns:p14="http://schemas.microsoft.com/office/powerpoint/2010/main" val="3724875469"/>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胃ろうの日常的管理のまとめです。</a:t>
            </a:r>
            <a:endParaRPr lang="en-US" altLang="ja-JP" dirty="0"/>
          </a:p>
          <a:p>
            <a:r>
              <a:rPr lang="ja-JP" altLang="en-US" dirty="0"/>
              <a:t>　胃ろうカテーテルは基本的には腹壁と垂直に入っている状態を保ちます。</a:t>
            </a:r>
            <a:endParaRPr lang="en-US" altLang="ja-JP" dirty="0"/>
          </a:p>
          <a:p>
            <a:r>
              <a:rPr lang="ja-JP" altLang="en-US" dirty="0"/>
              <a:t>　胃ろうカテーテルはスムーズに回転する状態が良い状態です。</a:t>
            </a:r>
            <a:endParaRPr kumimoji="1" lang="en-US" altLang="ja-JP" dirty="0"/>
          </a:p>
          <a:p>
            <a:r>
              <a:rPr lang="ja-JP" altLang="en-US" dirty="0"/>
              <a:t>　胃ろう周囲に液漏れや炎症がある場合には切り込みガーゼを挟み込み、ガーゼが汚染していたら適宜交換をします。</a:t>
            </a:r>
            <a:endParaRPr lang="en-US" altLang="ja-JP" dirty="0"/>
          </a:p>
          <a:p>
            <a:r>
              <a:rPr lang="ja-JP" altLang="en-US" dirty="0"/>
              <a:t>　ガーゼの代わりに、こより状にしたティッシュを胃ろうカテーテルの根本に巻き付け胃ろうカテーテルを垂直に保持する方法もあります。</a:t>
            </a:r>
            <a:endParaRPr lang="en-US" altLang="ja-JP" dirty="0"/>
          </a:p>
          <a:p>
            <a:r>
              <a:rPr lang="ja-JP" altLang="en-US" dirty="0"/>
              <a:t>　胃ろうのバルーン固定がきつ過ぎたり、胃ろうのボタンが短すぎると、胃壁の損傷を生じたり、肉芽の原因になる可能性があります。</a:t>
            </a:r>
            <a:endParaRPr lang="en-US" altLang="ja-JP" dirty="0"/>
          </a:p>
          <a:p>
            <a:r>
              <a:rPr lang="ja-JP" altLang="en-US" dirty="0"/>
              <a:t>　胃ろうのボタンやチューブのストッパーと皮膚の間には、</a:t>
            </a:r>
            <a:r>
              <a:rPr lang="en-US" altLang="ja-JP" dirty="0"/>
              <a:t>0.5〜1.0cm</a:t>
            </a:r>
            <a:r>
              <a:rPr lang="ja-JP" altLang="en-US" dirty="0"/>
              <a:t>程度のゆとりが　必要です。</a:t>
            </a:r>
            <a:endParaRPr lang="en-US" altLang="ja-JP" dirty="0"/>
          </a:p>
          <a:p>
            <a:pPr algn="l" defTabSz="947712">
              <a:defRPr/>
            </a:pPr>
            <a:r>
              <a:rPr lang="ja-JP" altLang="en-US" dirty="0"/>
              <a:t>　バルーンの水は時間が経つと減少するので、定期的にバルーン水の量の確認と補充をする必要があります。</a:t>
            </a:r>
            <a:endParaRPr lang="en-US" altLang="ja-JP" dirty="0"/>
          </a:p>
          <a:p>
            <a:pPr algn="l" defTabSz="947712">
              <a:defRPr/>
            </a:pPr>
            <a:r>
              <a:rPr lang="ja-JP" altLang="en-US" dirty="0"/>
              <a:t>　入浴やプール遊びの時は、固定をしっかりしておけばそのまま入ってかまいません。</a:t>
            </a:r>
            <a:endParaRPr lang="en-US" altLang="ja-JP" dirty="0"/>
          </a:p>
          <a:p>
            <a:pPr algn="l" defTabSz="947712">
              <a:defRPr/>
            </a:pPr>
            <a:r>
              <a:rPr lang="ja-JP" altLang="en-US"/>
              <a:t>　出て</a:t>
            </a:r>
            <a:r>
              <a:rPr lang="ja-JP" altLang="en-US" dirty="0"/>
              <a:t>きてから胃ろう部の観察を行い、必要があればガーゼやこよりティッシュの</a:t>
            </a:r>
            <a:r>
              <a:rPr lang="ja-JP" altLang="en-US"/>
              <a:t>交換を行います</a:t>
            </a:r>
            <a:r>
              <a:rPr lang="ja-JP" altLang="en-US" dirty="0"/>
              <a:t>。</a:t>
            </a:r>
            <a:endParaRPr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334</a:t>
            </a:fld>
            <a:endParaRPr kumimoji="1" lang="ja-JP" altLang="en-US"/>
          </a:p>
        </p:txBody>
      </p:sp>
    </p:spTree>
    <p:extLst>
      <p:ext uri="{BB962C8B-B14F-4D97-AF65-F5344CB8AC3E}">
        <p14:creationId xmlns:p14="http://schemas.microsoft.com/office/powerpoint/2010/main" val="3184408018"/>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7712">
              <a:defRPr/>
            </a:pPr>
            <a:r>
              <a:rPr lang="ja-JP" altLang="en-US" dirty="0"/>
              <a:t>胃ろう周囲からの液漏れの原因には以下のような様々な原因が考えられます。</a:t>
            </a:r>
            <a:endParaRPr lang="en-US" altLang="ja-JP" dirty="0"/>
          </a:p>
          <a:p>
            <a:pPr defTabSz="947712">
              <a:defRPr/>
            </a:pPr>
            <a:r>
              <a:rPr lang="en-US" altLang="ja-JP" dirty="0"/>
              <a:t>A.</a:t>
            </a:r>
            <a:r>
              <a:rPr lang="ja-JP" altLang="en-US" b="0" dirty="0"/>
              <a:t>胃ろうカテーテルの圧迫</a:t>
            </a:r>
            <a:endParaRPr lang="en-US" altLang="ja-JP" b="0" dirty="0"/>
          </a:p>
          <a:p>
            <a:pPr defTabSz="947712">
              <a:defRPr/>
            </a:pPr>
            <a:r>
              <a:rPr lang="ja-JP" altLang="en-US" b="0" dirty="0"/>
              <a:t>　腹臥位姿勢や、体幹装具や車椅子のベルト</a:t>
            </a:r>
            <a:r>
              <a:rPr lang="ja-JP" altLang="en-US" dirty="0"/>
              <a:t>などによる胃ろう部の圧迫。腹臥位姿勢をとる</a:t>
            </a:r>
            <a:endParaRPr lang="en-US" altLang="ja-JP" dirty="0"/>
          </a:p>
          <a:p>
            <a:pPr defTabSz="947712">
              <a:defRPr/>
            </a:pPr>
            <a:r>
              <a:rPr lang="ja-JP" altLang="en-US" dirty="0"/>
              <a:t>　時には液漏れだけでなく、胃ろうボタンが抜けやすいことにも留意。</a:t>
            </a:r>
            <a:endParaRPr lang="en-US" altLang="ja-JP" dirty="0"/>
          </a:p>
          <a:p>
            <a:pPr defTabSz="947712">
              <a:defRPr/>
            </a:pPr>
            <a:r>
              <a:rPr lang="en-US" altLang="ja-JP" dirty="0"/>
              <a:t>B.</a:t>
            </a:r>
            <a:r>
              <a:rPr lang="ja-JP" altLang="en-US" dirty="0"/>
              <a:t>腹圧の上昇</a:t>
            </a:r>
            <a:endParaRPr lang="en-US" altLang="ja-JP" dirty="0"/>
          </a:p>
          <a:p>
            <a:pPr defTabSz="947712">
              <a:defRPr/>
            </a:pPr>
            <a:r>
              <a:rPr lang="ja-JP" altLang="en-US" dirty="0"/>
              <a:t>　腹圧が上昇するような座位姿勢や前屈姿勢を長時間とる。注入の滴下速度が速すぎる。シ</a:t>
            </a:r>
            <a:endParaRPr lang="en-US" altLang="ja-JP" dirty="0"/>
          </a:p>
          <a:p>
            <a:pPr defTabSz="947712">
              <a:defRPr/>
            </a:pPr>
            <a:r>
              <a:rPr lang="ja-JP" altLang="en-US" dirty="0"/>
              <a:t>　リンジ注入のスピードが速すぎる。半固形栄養剤の加圧バッグの圧が高すぎる。</a:t>
            </a:r>
            <a:endParaRPr lang="en-US" altLang="ja-JP" dirty="0"/>
          </a:p>
          <a:p>
            <a:pPr>
              <a:buClr>
                <a:srgbClr val="0000FF"/>
              </a:buClr>
            </a:pPr>
            <a:r>
              <a:rPr lang="en-US" altLang="ja-JP" b="0" dirty="0"/>
              <a:t>C.</a:t>
            </a:r>
            <a:r>
              <a:rPr lang="ja-JP" altLang="en-US" b="0" dirty="0"/>
              <a:t>胃ろう</a:t>
            </a:r>
            <a:r>
              <a:rPr lang="ja-JP" altLang="en-US" dirty="0"/>
              <a:t>のチューブ</a:t>
            </a:r>
            <a:r>
              <a:rPr lang="ja-JP" altLang="en-US" b="0" dirty="0"/>
              <a:t>サイズの不適合</a:t>
            </a:r>
            <a:endParaRPr lang="en-US" altLang="ja-JP" b="0" dirty="0"/>
          </a:p>
          <a:p>
            <a:pPr>
              <a:buClr>
                <a:srgbClr val="0000FF"/>
              </a:buClr>
            </a:pPr>
            <a:r>
              <a:rPr lang="ja-JP" altLang="en-US" b="0" dirty="0"/>
              <a:t>　シャフトが長すぎる。シャフトの太さが</a:t>
            </a:r>
            <a:r>
              <a:rPr lang="ja-JP" altLang="en-US" b="0" dirty="0" err="1"/>
              <a:t>ろう</a:t>
            </a:r>
            <a:r>
              <a:rPr lang="ja-JP" altLang="en-US" b="0" dirty="0"/>
              <a:t>孔に比して細すぎる。</a:t>
            </a:r>
          </a:p>
          <a:p>
            <a:pPr>
              <a:buClr>
                <a:srgbClr val="0000FF"/>
              </a:buClr>
            </a:pPr>
            <a:r>
              <a:rPr lang="en-US" altLang="ja-JP" b="0" dirty="0"/>
              <a:t>D.</a:t>
            </a:r>
            <a:r>
              <a:rPr lang="ja-JP" altLang="en-US" b="0" dirty="0"/>
              <a:t>胃内容の排出障害</a:t>
            </a:r>
            <a:endParaRPr lang="en-US" altLang="ja-JP" b="0" dirty="0"/>
          </a:p>
          <a:p>
            <a:pPr>
              <a:buClr>
                <a:srgbClr val="0000FF"/>
              </a:buClr>
            </a:pPr>
            <a:r>
              <a:rPr lang="ja-JP" altLang="en-US" b="0" dirty="0"/>
              <a:t>　様々な要因によって消化管蠕動運動が低下している。バルーン</a:t>
            </a:r>
            <a:r>
              <a:rPr lang="ja-JP" altLang="en-US" dirty="0"/>
              <a:t>タイプの</a:t>
            </a:r>
            <a:r>
              <a:rPr lang="ja-JP" altLang="en-US" b="0" dirty="0"/>
              <a:t>胃ろうカテーテル</a:t>
            </a:r>
            <a:endParaRPr lang="en-US" altLang="ja-JP" b="0" dirty="0"/>
          </a:p>
          <a:p>
            <a:pPr>
              <a:buClr>
                <a:srgbClr val="0000FF"/>
              </a:buClr>
            </a:pPr>
            <a:r>
              <a:rPr lang="ja-JP" altLang="en-US" dirty="0"/>
              <a:t>　</a:t>
            </a:r>
            <a:r>
              <a:rPr lang="ja-JP" altLang="en-US" b="0" dirty="0"/>
              <a:t>が深く入り過ぎたり、バルーンの固定水が多すぎてバルーンが胃内容の排出を阻害してい</a:t>
            </a:r>
            <a:endParaRPr lang="en-US" altLang="ja-JP" b="0" dirty="0"/>
          </a:p>
          <a:p>
            <a:pPr>
              <a:buClr>
                <a:srgbClr val="0000FF"/>
              </a:buClr>
            </a:pPr>
            <a:r>
              <a:rPr lang="ja-JP" altLang="en-US" dirty="0"/>
              <a:t>　</a:t>
            </a:r>
            <a:r>
              <a:rPr lang="ja-JP" altLang="en-US" b="0" dirty="0"/>
              <a:t>る。</a:t>
            </a:r>
            <a:endParaRPr lang="en-US" altLang="ja-JP" b="0"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335</a:t>
            </a:fld>
            <a:endParaRPr kumimoji="1" lang="ja-JP" altLang="en-US"/>
          </a:p>
        </p:txBody>
      </p:sp>
    </p:spTree>
    <p:extLst>
      <p:ext uri="{BB962C8B-B14F-4D97-AF65-F5344CB8AC3E}">
        <p14:creationId xmlns:p14="http://schemas.microsoft.com/office/powerpoint/2010/main" val="2581245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11934">
              <a:defRPr/>
            </a:pPr>
            <a:r>
              <a:rPr lang="ja-JP" altLang="ja-JP" dirty="0"/>
              <a:t>そのため、鼻腔内・口腔内の喀痰吸引は清潔に、気管カニューレ内の喀痰吸引は、</a:t>
            </a:r>
            <a:r>
              <a:rPr lang="ja-JP" altLang="en-US" dirty="0"/>
              <a:t>より高い清潔度を保ちながら行う必要があります</a:t>
            </a:r>
            <a:r>
              <a:rPr lang="ja-JP" altLang="ja-JP" dirty="0"/>
              <a:t>。また、気管カニューレ内吸引の時は、滅菌されている吸引</a:t>
            </a:r>
            <a:r>
              <a:rPr lang="ja-JP" altLang="en-US" dirty="0"/>
              <a:t>チューブ</a:t>
            </a:r>
            <a:r>
              <a:rPr lang="ja-JP" altLang="ja-JP" dirty="0"/>
              <a:t>や物品、器具を使用する必要があります。なお、気管カニューレ内吸引に用いた吸引</a:t>
            </a:r>
            <a:r>
              <a:rPr lang="ja-JP" altLang="en-US" dirty="0"/>
              <a:t>チューブ</a:t>
            </a:r>
            <a:r>
              <a:rPr lang="ja-JP" altLang="ja-JP" dirty="0"/>
              <a:t>は、表面をアルコールなどで拭いて口腔内・鼻腔内吸引に用いることができますが、その逆は行ってはいけません。</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111</a:t>
            </a:fld>
            <a:endParaRPr kumimoji="1" lang="ja-JP" altLang="en-US"/>
          </a:p>
        </p:txBody>
      </p:sp>
    </p:spTree>
    <p:extLst>
      <p:ext uri="{BB962C8B-B14F-4D97-AF65-F5344CB8AC3E}">
        <p14:creationId xmlns:p14="http://schemas.microsoft.com/office/powerpoint/2010/main" val="327101795"/>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kern="1200" dirty="0">
                <a:effectLst/>
              </a:rPr>
              <a:t>　</a:t>
            </a:r>
            <a:r>
              <a:rPr kumimoji="1" lang="ja-JP" altLang="ja-JP" kern="1200" dirty="0">
                <a:effectLst/>
              </a:rPr>
              <a:t>ボタン</a:t>
            </a:r>
            <a:r>
              <a:rPr kumimoji="1" lang="ja-JP" altLang="en-US" kern="1200" dirty="0">
                <a:effectLst/>
              </a:rPr>
              <a:t>型胃ろう</a:t>
            </a:r>
            <a:r>
              <a:rPr kumimoji="1" lang="ja-JP" altLang="ja-JP" kern="1200" dirty="0">
                <a:effectLst/>
              </a:rPr>
              <a:t>の交換は通常３〜６ヶ月每ですが、下記のような場合は劣化や不良品の可能性があるため、早めに交換してもらうとよいでしょう。</a:t>
            </a:r>
          </a:p>
          <a:p>
            <a:r>
              <a:rPr kumimoji="1" lang="ja-JP" altLang="en-US" kern="1200" dirty="0">
                <a:effectLst/>
              </a:rPr>
              <a:t>　</a:t>
            </a:r>
            <a:endParaRPr kumimoji="1" lang="en-US" altLang="ja-JP" kern="1200" dirty="0">
              <a:effectLst/>
            </a:endParaRPr>
          </a:p>
          <a:p>
            <a:r>
              <a:rPr kumimoji="1" lang="ja-JP" altLang="en-US" kern="1200" dirty="0">
                <a:effectLst/>
              </a:rPr>
              <a:t>　</a:t>
            </a:r>
            <a:r>
              <a:rPr kumimoji="1" lang="ja-JP" altLang="ja-JP" kern="1200" dirty="0">
                <a:effectLst/>
              </a:rPr>
              <a:t>蓋が自然に開いてしまう（蓋の劣化）</a:t>
            </a:r>
          </a:p>
          <a:p>
            <a:r>
              <a:rPr kumimoji="1" lang="ja-JP" altLang="en-US" kern="1200" dirty="0">
                <a:effectLst/>
              </a:rPr>
              <a:t>　</a:t>
            </a:r>
            <a:r>
              <a:rPr kumimoji="1" lang="ja-JP" altLang="ja-JP" kern="1200" dirty="0">
                <a:effectLst/>
              </a:rPr>
              <a:t>蓋を開けると</a:t>
            </a:r>
            <a:r>
              <a:rPr lang="ja-JP" altLang="en-US" dirty="0"/>
              <a:t>胃ろうのボタン</a:t>
            </a:r>
            <a:r>
              <a:rPr kumimoji="1" lang="ja-JP" altLang="ja-JP" kern="1200" dirty="0">
                <a:effectLst/>
              </a:rPr>
              <a:t>内部から液漏れする（逆流防止弁の劣化）</a:t>
            </a:r>
          </a:p>
          <a:p>
            <a:r>
              <a:rPr kumimoji="1" lang="ja-JP" altLang="en-US" kern="1200" dirty="0">
                <a:effectLst/>
              </a:rPr>
              <a:t>　</a:t>
            </a:r>
            <a:r>
              <a:rPr kumimoji="1" lang="ja-JP" altLang="ja-JP" kern="1200" dirty="0">
                <a:effectLst/>
              </a:rPr>
              <a:t>接続チューブがロックされない（</a:t>
            </a:r>
            <a:r>
              <a:rPr kumimoji="1" lang="ja-JP" altLang="en-US" kern="1200" dirty="0">
                <a:effectLst/>
              </a:rPr>
              <a:t>胃ろうの</a:t>
            </a:r>
            <a:r>
              <a:rPr kumimoji="1" lang="ja-JP" altLang="ja-JP" kern="1200" dirty="0">
                <a:effectLst/>
              </a:rPr>
              <a:t>ボタンの劣化・不良）</a:t>
            </a:r>
          </a:p>
          <a:p>
            <a:r>
              <a:rPr kumimoji="1" lang="ja-JP" altLang="en-US" kern="1200" dirty="0">
                <a:effectLst/>
              </a:rPr>
              <a:t>　</a:t>
            </a:r>
            <a:r>
              <a:rPr kumimoji="1" lang="ja-JP" altLang="ja-JP" kern="1200" dirty="0">
                <a:effectLst/>
              </a:rPr>
              <a:t>接続チューブが自然に外れてしまう（</a:t>
            </a:r>
            <a:r>
              <a:rPr kumimoji="1" lang="ja-JP" altLang="en-US" kern="1200" dirty="0">
                <a:effectLst/>
              </a:rPr>
              <a:t>胃ろうの</a:t>
            </a:r>
            <a:r>
              <a:rPr kumimoji="1" lang="ja-JP" altLang="ja-JP" kern="1200" dirty="0">
                <a:effectLst/>
              </a:rPr>
              <a:t>ボタンの劣化・不良）</a:t>
            </a:r>
          </a:p>
          <a:p>
            <a:r>
              <a:rPr kumimoji="1" lang="ja-JP" altLang="en-US" kern="1200" dirty="0">
                <a:effectLst/>
              </a:rPr>
              <a:t>　</a:t>
            </a:r>
            <a:r>
              <a:rPr kumimoji="1" lang="ja-JP" altLang="ja-JP" kern="1200" dirty="0">
                <a:effectLst/>
              </a:rPr>
              <a:t>バルーン水が抜けてしまう（バルーンやシャフトの劣化）</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336</a:t>
            </a:fld>
            <a:endParaRPr kumimoji="1" lang="ja-JP" altLang="en-US"/>
          </a:p>
        </p:txBody>
      </p:sp>
    </p:spTree>
    <p:extLst>
      <p:ext uri="{BB962C8B-B14F-4D97-AF65-F5344CB8AC3E}">
        <p14:creationId xmlns:p14="http://schemas.microsoft.com/office/powerpoint/2010/main" val="2251823957"/>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参考ではありますが、</a:t>
            </a:r>
            <a:r>
              <a:rPr kumimoji="1" lang="ja-JP" altLang="ja-JP" kern="1200" dirty="0">
                <a:effectLst/>
              </a:rPr>
              <a:t>胃ろう</a:t>
            </a:r>
            <a:r>
              <a:rPr kumimoji="1" lang="ja-JP" altLang="en-US" kern="1200" dirty="0">
                <a:effectLst/>
              </a:rPr>
              <a:t>カテーテル</a:t>
            </a:r>
            <a:r>
              <a:rPr kumimoji="1" lang="ja-JP" altLang="ja-JP" kern="1200" dirty="0">
                <a:effectLst/>
              </a:rPr>
              <a:t>が事故抜去の原因は、バルーンの水の減少による事が最も多く、その対策として、家族に定期的にバルーンの水を確認してもらい必要ならば補充してもらう必要があります。</a:t>
            </a:r>
            <a:endParaRPr kumimoji="1" lang="en-US" altLang="ja-JP" kern="1200" dirty="0">
              <a:effectLst/>
            </a:endParaRPr>
          </a:p>
          <a:p>
            <a:endParaRPr kumimoji="1" lang="ja-JP" altLang="ja-JP" kern="1200" dirty="0">
              <a:effectLst/>
            </a:endParaRPr>
          </a:p>
          <a:p>
            <a:r>
              <a:rPr lang="ja-JP" altLang="en-US" dirty="0"/>
              <a:t>胃ろうカテーテル</a:t>
            </a:r>
            <a:r>
              <a:rPr kumimoji="1" lang="ja-JP" altLang="ja-JP" kern="1200" dirty="0">
                <a:effectLst/>
              </a:rPr>
              <a:t>に無理な力が加わると抜けてしまうので腹臥位の取り方などにも注意する必要があります。</a:t>
            </a:r>
            <a:endParaRPr kumimoji="1" lang="en-US" altLang="ja-JP" kern="1200" dirty="0">
              <a:effectLst/>
            </a:endParaRPr>
          </a:p>
          <a:p>
            <a:endParaRPr kumimoji="1" lang="en-US" altLang="ja-JP" kern="1200" dirty="0">
              <a:effectLst/>
            </a:endParaRPr>
          </a:p>
          <a:p>
            <a:r>
              <a:rPr kumimoji="1" lang="ja-JP" altLang="ja-JP" kern="1200" dirty="0">
                <a:effectLst/>
              </a:rPr>
              <a:t>胃ろう</a:t>
            </a:r>
            <a:r>
              <a:rPr kumimoji="1" lang="ja-JP" altLang="en-US" kern="1200" dirty="0">
                <a:effectLst/>
              </a:rPr>
              <a:t>のチューブ</a:t>
            </a:r>
            <a:r>
              <a:rPr kumimoji="1" lang="ja-JP" altLang="ja-JP" kern="1200" dirty="0">
                <a:effectLst/>
              </a:rPr>
              <a:t>が抜けた時に、抜けたままにしておいて時間が経ってしまうと、</a:t>
            </a:r>
            <a:r>
              <a:rPr kumimoji="1" lang="ja-JP" altLang="en-US" kern="1200" dirty="0">
                <a:effectLst/>
              </a:rPr>
              <a:t>ろう</a:t>
            </a:r>
            <a:r>
              <a:rPr kumimoji="1" lang="ja-JP" altLang="ja-JP" kern="1200" dirty="0">
                <a:effectLst/>
              </a:rPr>
              <a:t>孔が狭くなり、同じサイズの胃ろう</a:t>
            </a:r>
            <a:r>
              <a:rPr kumimoji="1" lang="ja-JP" altLang="en-US" kern="1200" dirty="0">
                <a:effectLst/>
              </a:rPr>
              <a:t>カテーテル</a:t>
            </a:r>
            <a:r>
              <a:rPr kumimoji="1" lang="ja-JP" altLang="ja-JP" kern="1200" dirty="0">
                <a:effectLst/>
              </a:rPr>
              <a:t>が入らなくなることがありますので、抜けた場合の対応を主治医と確認しておきます。</a:t>
            </a:r>
            <a:endParaRPr kumimoji="1" lang="en-US" altLang="ja-JP" kern="1200" dirty="0">
              <a:effectLst/>
            </a:endParaRPr>
          </a:p>
          <a:p>
            <a:pPr defTabSz="947712">
              <a:defRPr/>
            </a:pPr>
            <a:r>
              <a:rPr kumimoji="1" lang="ja-JP" altLang="en-US" kern="1200" dirty="0">
                <a:effectLst/>
              </a:rPr>
              <a:t>　</a:t>
            </a:r>
            <a:r>
              <a:rPr kumimoji="1" lang="ja-JP" altLang="ja-JP" kern="1200" dirty="0">
                <a:effectLst/>
              </a:rPr>
              <a:t>バルーンタイプの胃ろう</a:t>
            </a:r>
            <a:r>
              <a:rPr kumimoji="1" lang="ja-JP" altLang="en-US" kern="1200" dirty="0">
                <a:effectLst/>
              </a:rPr>
              <a:t>カテーテル</a:t>
            </a:r>
            <a:r>
              <a:rPr kumimoji="1" lang="ja-JP" altLang="ja-JP" kern="1200" dirty="0">
                <a:effectLst/>
              </a:rPr>
              <a:t>であれば、バルンの水を全部抜いて、そのチューブを再挿入しておいて受診するという方法もあります。胃ろうに押し込む時に、シャフトの部分が折れ曲がって挿入できないことがあり、シャフトの部分が曲がらないようシャフトを保持して挿入することがコツです。</a:t>
            </a:r>
            <a:endParaRPr kumimoji="1" lang="en-US" altLang="ja-JP" kern="1200" dirty="0">
              <a:effectLst/>
            </a:endParaRPr>
          </a:p>
          <a:p>
            <a:r>
              <a:rPr kumimoji="1" lang="ja-JP" altLang="en-US" kern="1200" dirty="0">
                <a:effectLst/>
              </a:rPr>
              <a:t>　</a:t>
            </a:r>
            <a:r>
              <a:rPr kumimoji="1" lang="ja-JP" altLang="ja-JP" kern="1200" dirty="0">
                <a:effectLst/>
              </a:rPr>
              <a:t>抜けた</a:t>
            </a:r>
            <a:r>
              <a:rPr kumimoji="1" lang="ja-JP" altLang="en-US" kern="1200" dirty="0">
                <a:effectLst/>
              </a:rPr>
              <a:t>胃ろうカテーテル</a:t>
            </a:r>
            <a:r>
              <a:rPr kumimoji="1" lang="ja-JP" altLang="ja-JP" kern="1200" dirty="0">
                <a:effectLst/>
              </a:rPr>
              <a:t>が挿入できない状態であれば、入っている</a:t>
            </a:r>
            <a:r>
              <a:rPr kumimoji="1" lang="ja-JP" altLang="en-US" kern="1200" dirty="0">
                <a:effectLst/>
              </a:rPr>
              <a:t>胃ろうカテーテル</a:t>
            </a:r>
            <a:r>
              <a:rPr kumimoji="1" lang="ja-JP" altLang="ja-JP" kern="1200" dirty="0">
                <a:effectLst/>
              </a:rPr>
              <a:t>より少し細めのチューブ（ネラトンカテーテル、吸引チューブなど）を、５</a:t>
            </a:r>
            <a:r>
              <a:rPr kumimoji="1" lang="en-US" altLang="ja-JP" kern="1200" dirty="0">
                <a:effectLst/>
              </a:rPr>
              <a:t>cm</a:t>
            </a:r>
            <a:r>
              <a:rPr kumimoji="1" lang="ja-JP" altLang="ja-JP" kern="1200" dirty="0">
                <a:effectLst/>
              </a:rPr>
              <a:t>程度挿入しテープで固定しておいて受診する方法があります。</a:t>
            </a:r>
            <a:endParaRPr kumimoji="1" lang="en-US" altLang="ja-JP" kern="1200" dirty="0">
              <a:effectLst/>
            </a:endParaRPr>
          </a:p>
          <a:p>
            <a:r>
              <a:rPr kumimoji="1" lang="ja-JP" altLang="en-US" kern="1200" dirty="0">
                <a:effectLst/>
              </a:rPr>
              <a:t>　</a:t>
            </a:r>
            <a:r>
              <a:rPr kumimoji="1" lang="ja-JP" altLang="ja-JP" kern="1200" dirty="0">
                <a:effectLst/>
              </a:rPr>
              <a:t>ただし、胃ろう造設後間もない時期には、</a:t>
            </a:r>
            <a:r>
              <a:rPr kumimoji="1" lang="ja-JP" altLang="en-US" kern="1200" dirty="0">
                <a:effectLst/>
              </a:rPr>
              <a:t>ろう</a:t>
            </a:r>
            <a:r>
              <a:rPr kumimoji="1" lang="ja-JP" altLang="ja-JP" kern="1200" dirty="0">
                <a:effectLst/>
              </a:rPr>
              <a:t>孔が不安定な状態なので、何も挿入せずに</a:t>
            </a:r>
            <a:r>
              <a:rPr kumimoji="1" lang="ja-JP" altLang="en-US" kern="1200" dirty="0">
                <a:effectLst/>
              </a:rPr>
              <a:t>ろう</a:t>
            </a:r>
            <a:r>
              <a:rPr kumimoji="1" lang="ja-JP" altLang="ja-JP" kern="1200" dirty="0">
                <a:effectLst/>
              </a:rPr>
              <a:t>孔から胃内容が漏れないように</a:t>
            </a:r>
            <a:r>
              <a:rPr lang="ja-JP" altLang="en-US" dirty="0"/>
              <a:t>ろう</a:t>
            </a:r>
            <a:r>
              <a:rPr kumimoji="1" lang="ja-JP" altLang="ja-JP" kern="1200" dirty="0">
                <a:solidFill>
                  <a:schemeClr val="tx1"/>
                </a:solidFill>
                <a:effectLst/>
              </a:rPr>
              <a:t>孔をガーゼで覆って受診しましょう。</a:t>
            </a:r>
            <a:endParaRPr kumimoji="1" lang="en-US" altLang="ja-JP" kern="1200" dirty="0">
              <a:solidFill>
                <a:schemeClr val="tx1"/>
              </a:solidFill>
              <a:effectLst/>
            </a:endParaRPr>
          </a:p>
          <a:p>
            <a:r>
              <a:rPr lang="ja-JP" altLang="en-US" dirty="0">
                <a:cs typeface="ＭＳ ゴシック" charset="0"/>
              </a:rPr>
              <a:t>　教職員が通常に行う行為として認められた行為ではありませんが、医師、看護師、家族と協働して介護をする上で、教職員も知識をもつことは有用です。</a:t>
            </a:r>
            <a:endParaRPr kumimoji="1" lang="ja-JP" altLang="ja-JP" kern="1200" dirty="0">
              <a:solidFill>
                <a:schemeClr val="tx1"/>
              </a:solidFill>
              <a:effectLst/>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337</a:t>
            </a:fld>
            <a:endParaRPr kumimoji="1" lang="ja-JP" altLang="en-US"/>
          </a:p>
        </p:txBody>
      </p:sp>
    </p:spTree>
    <p:extLst>
      <p:ext uri="{BB962C8B-B14F-4D97-AF65-F5344CB8AC3E}">
        <p14:creationId xmlns:p14="http://schemas.microsoft.com/office/powerpoint/2010/main" val="1306665045"/>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参考ではありますが、ボタン型胃ろうのチューブのバルーンが膨らんだまま抜けた時は、</a:t>
            </a:r>
            <a:endParaRPr lang="en-US" altLang="ja-JP" dirty="0"/>
          </a:p>
          <a:p>
            <a:r>
              <a:rPr kumimoji="1" lang="ja-JP" altLang="en-US" dirty="0"/>
              <a:t>　図１：胃ろうのボタンの側面にあるバルーン水注入孔にシリンジを接続しバルーンの水を完全に抜きます。</a:t>
            </a:r>
          </a:p>
          <a:p>
            <a:r>
              <a:rPr kumimoji="1" lang="ja-JP" altLang="en-US" dirty="0"/>
              <a:t>　図２：抜けた直後のろう孔はしっかりと開いていますが時間と共に狭くなってきます。</a:t>
            </a:r>
          </a:p>
          <a:p>
            <a:r>
              <a:rPr kumimoji="1" lang="ja-JP" altLang="en-US" dirty="0"/>
              <a:t>　図３：</a:t>
            </a:r>
            <a:r>
              <a:rPr kumimoji="1" lang="ja-JP" altLang="en-US" dirty="0" err="1"/>
              <a:t>ろう</a:t>
            </a:r>
            <a:r>
              <a:rPr kumimoji="1" lang="ja-JP" altLang="en-US" dirty="0"/>
              <a:t>孔にゼリーを塗り、バルーンの水を抜いた胃ろうカテーテルをろう孔に垂直に根本まで挿入します。挿入し難い時には、右の写真のようにシャフトをしっかり保持しながら挿入します。</a:t>
            </a:r>
          </a:p>
          <a:p>
            <a:r>
              <a:rPr kumimoji="1" lang="ja-JP" altLang="en-US" dirty="0"/>
              <a:t>　図４：バルーン水を注入し、シリンジを外します。</a:t>
            </a:r>
          </a:p>
          <a:p>
            <a:r>
              <a:rPr kumimoji="1" lang="ja-JP" altLang="en-US" dirty="0"/>
              <a:t>　図５：胃ろうのボタンがろう孔内でスムーズに回れば正しく挿入されている可能性が高いのですが、その後必ず医療機関を受診してください。</a:t>
            </a:r>
            <a:endParaRPr kumimoji="1" lang="en-US" altLang="ja-JP" dirty="0"/>
          </a:p>
          <a:p>
            <a:r>
              <a:rPr lang="ja-JP" altLang="en-US" dirty="0"/>
              <a:t>教職員が通常に行う行為として認められた行為ではありませんが、医師、看護師、家族と協働して介護をする上で、教職員も知識をもつことは有用です。</a:t>
            </a:r>
            <a:endParaRPr kumimoji="1"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338</a:t>
            </a:fld>
            <a:endParaRPr kumimoji="1" lang="ja-JP" altLang="en-US"/>
          </a:p>
        </p:txBody>
      </p:sp>
    </p:spTree>
    <p:extLst>
      <p:ext uri="{BB962C8B-B14F-4D97-AF65-F5344CB8AC3E}">
        <p14:creationId xmlns:p14="http://schemas.microsoft.com/office/powerpoint/2010/main" val="1346379097"/>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経管栄養に使用される用具の名称について説明します</a:t>
            </a:r>
            <a:r>
              <a:rPr lang="ja-JP" altLang="en-US" b="1" dirty="0"/>
              <a:t>。</a:t>
            </a:r>
          </a:p>
          <a:p>
            <a:r>
              <a:rPr lang="ja-JP" altLang="en-US" dirty="0"/>
              <a:t>　滴下型経管栄養を行う場合には、注入ボトル使用します。栄養剤を入れておく部分を「ボトル」、その下のチューブを「栄養チューブ」と言います。</a:t>
            </a:r>
            <a:endParaRPr lang="en-US" altLang="ja-JP" dirty="0"/>
          </a:p>
          <a:p>
            <a:r>
              <a:rPr lang="ja-JP" altLang="en-US" dirty="0"/>
              <a:t>　栄養チューブには「ドリップチャンバー」といわれる栄養剤の滴下速度を目で見て確認する部分があり、その下の「クレンメ」で滴下速度を調節します。</a:t>
            </a:r>
            <a:endParaRPr lang="en-US" altLang="ja-JP" dirty="0"/>
          </a:p>
          <a:p>
            <a:r>
              <a:rPr lang="ja-JP" altLang="en-US" dirty="0"/>
              <a:t>　栄養チューブの接続部は、注入用接続の太いサイズの接続タイプになっています。栄養チューブに接続する注射器も、先端の太い栄養注入用のカテーテルチップ型シリンジ</a:t>
            </a:r>
            <a:r>
              <a:rPr lang="en-US" altLang="ja-JP" dirty="0"/>
              <a:t>]</a:t>
            </a:r>
            <a:r>
              <a:rPr lang="ja-JP" altLang="en-US" dirty="0"/>
              <a:t>を使用します。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339</a:t>
            </a:fld>
            <a:endParaRPr kumimoji="1" lang="ja-JP" altLang="en-US"/>
          </a:p>
        </p:txBody>
      </p:sp>
    </p:spTree>
    <p:extLst>
      <p:ext uri="{BB962C8B-B14F-4D97-AF65-F5344CB8AC3E}">
        <p14:creationId xmlns:p14="http://schemas.microsoft.com/office/powerpoint/2010/main" val="3797911575"/>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900"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340</a:t>
            </a:fld>
            <a:endParaRPr kumimoji="1" lang="ja-JP" altLang="en-US"/>
          </a:p>
        </p:txBody>
      </p:sp>
    </p:spTree>
    <p:extLst>
      <p:ext uri="{BB962C8B-B14F-4D97-AF65-F5344CB8AC3E}">
        <p14:creationId xmlns:p14="http://schemas.microsoft.com/office/powerpoint/2010/main" val="2863707699"/>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注入の準備を行います。</a:t>
            </a:r>
            <a:endParaRPr lang="en-US" altLang="ja-JP" dirty="0"/>
          </a:p>
          <a:p>
            <a:pPr eaLnBrk="1" hangingPunct="1"/>
            <a:r>
              <a:rPr lang="ja-JP" altLang="en-US" dirty="0"/>
              <a:t>　準備①②</a:t>
            </a:r>
            <a:endParaRPr lang="en-US" altLang="ja-JP" dirty="0"/>
          </a:p>
          <a:p>
            <a:pPr eaLnBrk="1" hangingPunct="1"/>
            <a:r>
              <a:rPr lang="ja-JP" altLang="en-US" dirty="0"/>
              <a:t>　必要物品、栄養剤、個別マニュアル（チェックカード）などを用意します。それぞれの</a:t>
            </a:r>
            <a:endParaRPr lang="en-US" altLang="ja-JP" dirty="0"/>
          </a:p>
          <a:p>
            <a:pPr eaLnBrk="1" hangingPunct="1"/>
            <a:r>
              <a:rPr lang="ja-JP" altLang="en-US" dirty="0"/>
              <a:t>　物品が、清潔であるか、乾燥しているかも確認します。</a:t>
            </a:r>
            <a:endParaRPr lang="en-US" altLang="ja-JP" dirty="0"/>
          </a:p>
          <a:p>
            <a:pPr eaLnBrk="1" hangingPunct="1"/>
            <a:endParaRPr lang="ja-JP" altLang="en-US" dirty="0"/>
          </a:p>
          <a:p>
            <a:pPr eaLnBrk="1" hangingPunct="1"/>
            <a:r>
              <a:rPr lang="ja-JP" altLang="en-US" dirty="0"/>
              <a:t>　準備</a:t>
            </a:r>
            <a:r>
              <a:rPr lang="en-US" altLang="ja-JP" dirty="0"/>
              <a:t>③</a:t>
            </a:r>
            <a:r>
              <a:rPr lang="ja-JP" altLang="en-US" dirty="0"/>
              <a:t>　流水と石けんによって手洗いを行います。速乾性擦式手指消毒剤での手洗いでも</a:t>
            </a:r>
            <a:endParaRPr lang="en-US" altLang="ja-JP" dirty="0"/>
          </a:p>
          <a:p>
            <a:pPr eaLnBrk="1" hangingPunct="1"/>
            <a:r>
              <a:rPr lang="ja-JP" altLang="en-US" dirty="0"/>
              <a:t>　よいでしょう。</a:t>
            </a:r>
          </a:p>
          <a:p>
            <a:endParaRPr lang="ja-JP" altLang="en-US" sz="900"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341</a:t>
            </a:fld>
            <a:endParaRPr kumimoji="1" lang="ja-JP" altLang="en-US"/>
          </a:p>
        </p:txBody>
      </p:sp>
    </p:spTree>
    <p:extLst>
      <p:ext uri="{BB962C8B-B14F-4D97-AF65-F5344CB8AC3E}">
        <p14:creationId xmlns:p14="http://schemas.microsoft.com/office/powerpoint/2010/main" val="2828610153"/>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kern="1200" dirty="0">
                <a:solidFill>
                  <a:schemeClr val="tx1"/>
                </a:solidFill>
                <a:effectLst/>
              </a:rPr>
              <a:t>手順①</a:t>
            </a:r>
            <a:r>
              <a:rPr kumimoji="1" lang="ja-JP" altLang="en-US" kern="1200" dirty="0">
                <a:solidFill>
                  <a:schemeClr val="tx1"/>
                </a:solidFill>
                <a:effectLst/>
              </a:rPr>
              <a:t>　</a:t>
            </a:r>
            <a:r>
              <a:rPr kumimoji="1" lang="ja-JP" altLang="ja-JP" kern="1200" dirty="0">
                <a:solidFill>
                  <a:schemeClr val="tx1"/>
                </a:solidFill>
                <a:effectLst/>
              </a:rPr>
              <a:t>注入することを伝え本人の意思を確認します。お腹が減っていないか、調子はどうかなど聞きながら、注入を始めてよいかどうか、本人の意思の表出を確認するようにしましょう。</a:t>
            </a:r>
          </a:p>
          <a:p>
            <a:r>
              <a:rPr kumimoji="1" lang="ja-JP" altLang="ja-JP" kern="1200" dirty="0">
                <a:solidFill>
                  <a:schemeClr val="tx1"/>
                </a:solidFill>
                <a:effectLst/>
              </a:rPr>
              <a:t>手順②</a:t>
            </a:r>
            <a:r>
              <a:rPr kumimoji="1" lang="ja-JP" altLang="en-US" kern="1200" dirty="0">
                <a:solidFill>
                  <a:schemeClr val="tx1"/>
                </a:solidFill>
                <a:effectLst/>
              </a:rPr>
              <a:t>　</a:t>
            </a:r>
            <a:r>
              <a:rPr kumimoji="1" lang="ja-JP" altLang="ja-JP" kern="1200" dirty="0">
                <a:solidFill>
                  <a:schemeClr val="tx1"/>
                </a:solidFill>
                <a:effectLst/>
              </a:rPr>
              <a:t>呼吸や腹部の状態を確認し姿勢を整えます。</a:t>
            </a:r>
          </a:p>
          <a:p>
            <a:r>
              <a:rPr kumimoji="1" lang="ja-JP" altLang="en-US" kern="1200" dirty="0">
                <a:solidFill>
                  <a:schemeClr val="tx1"/>
                </a:solidFill>
                <a:effectLst/>
              </a:rPr>
              <a:t>　</a:t>
            </a:r>
            <a:r>
              <a:rPr kumimoji="1" lang="ja-JP" altLang="ja-JP" kern="1200" dirty="0">
                <a:solidFill>
                  <a:schemeClr val="tx1"/>
                </a:solidFill>
                <a:effectLst/>
              </a:rPr>
              <a:t>呼吸状態が落ち着いているか確認します。ゼロゼロ、ゼコゼコという喘鳴が強いままで注入を開始すると、注入の途中で咳込んだりしてトラブルになるので、姿勢の調節や吸引によって、</a:t>
            </a:r>
            <a:r>
              <a:rPr lang="ja-JP" altLang="en-US" dirty="0"/>
              <a:t>痰</a:t>
            </a:r>
            <a:r>
              <a:rPr kumimoji="1" lang="ja-JP" altLang="ja-JP" kern="1200" dirty="0">
                <a:solidFill>
                  <a:schemeClr val="tx1"/>
                </a:solidFill>
                <a:effectLst/>
              </a:rPr>
              <a:t>のたまりが改善してから注入を始めるようにします。上気道の狭窄による喘鳴や陥没呼吸が強いままで注入すると、注入したものが胃から食道に逆流しやすくなるので、姿勢を調節してリラックスさせておきます。</a:t>
            </a:r>
          </a:p>
          <a:p>
            <a:r>
              <a:rPr kumimoji="1" lang="ja-JP" altLang="en-US" kern="1200" dirty="0">
                <a:solidFill>
                  <a:schemeClr val="tx1"/>
                </a:solidFill>
                <a:effectLst/>
              </a:rPr>
              <a:t>　</a:t>
            </a:r>
            <a:r>
              <a:rPr kumimoji="1" lang="ja-JP" altLang="ja-JP" kern="1200" dirty="0">
                <a:solidFill>
                  <a:schemeClr val="tx1"/>
                </a:solidFill>
                <a:effectLst/>
              </a:rPr>
              <a:t>腹部が張っていないか確認します。お腹が張っているときは、気胞音を確認する前に前吸引を行うようにします。温かくした手（手掌を擦り合わせて）で軽くさわってみて硬い感じで張っているときには特に慎重に考えます。</a:t>
            </a:r>
          </a:p>
          <a:p>
            <a:r>
              <a:rPr lang="ja-JP" altLang="en-US" dirty="0"/>
              <a:t>　</a:t>
            </a:r>
            <a:r>
              <a:rPr kumimoji="1" lang="ja-JP" altLang="ja-JP" kern="1200" dirty="0">
                <a:solidFill>
                  <a:schemeClr val="tx1"/>
                </a:solidFill>
                <a:effectLst/>
              </a:rPr>
              <a:t>胃から食道への逆流を防ぐために、上体を高くしたり、側臥位にしたりします。緊張の亢進を抑制し、呼吸を楽にするために、抱っこをしたり、腹臥位にしたりして姿勢を整えます。</a:t>
            </a:r>
          </a:p>
          <a:p>
            <a:r>
              <a:rPr lang="ja-JP" altLang="en-US" dirty="0"/>
              <a:t>　</a:t>
            </a:r>
            <a:r>
              <a:rPr kumimoji="1" lang="ja-JP" altLang="ja-JP" kern="1200" dirty="0">
                <a:solidFill>
                  <a:schemeClr val="tx1"/>
                </a:solidFill>
                <a:effectLst/>
              </a:rPr>
              <a:t>観察した呼吸や腹部の状態に加え、体温、心拍数、酸素飽和度、などを記録しておきます。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342</a:t>
            </a:fld>
            <a:endParaRPr kumimoji="1" lang="ja-JP" altLang="en-US"/>
          </a:p>
        </p:txBody>
      </p:sp>
    </p:spTree>
    <p:extLst>
      <p:ext uri="{BB962C8B-B14F-4D97-AF65-F5344CB8AC3E}">
        <p14:creationId xmlns:p14="http://schemas.microsoft.com/office/powerpoint/2010/main" val="1111407571"/>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kern="1200" dirty="0">
                <a:solidFill>
                  <a:schemeClr val="tx1"/>
                </a:solidFill>
                <a:effectLst/>
              </a:rPr>
              <a:t>参考ではありますが、</a:t>
            </a:r>
            <a:r>
              <a:rPr kumimoji="1" lang="ja-JP" altLang="ja-JP" kern="1200" dirty="0">
                <a:solidFill>
                  <a:schemeClr val="tx1"/>
                </a:solidFill>
                <a:effectLst/>
              </a:rPr>
              <a:t>手順③</a:t>
            </a:r>
            <a:r>
              <a:rPr kumimoji="1" lang="ja-JP" altLang="en-US" kern="1200" dirty="0">
                <a:solidFill>
                  <a:schemeClr val="tx1"/>
                </a:solidFill>
                <a:effectLst/>
              </a:rPr>
              <a:t>　</a:t>
            </a:r>
            <a:r>
              <a:rPr lang="ja-JP" altLang="en-US" dirty="0"/>
              <a:t>経鼻胃管</a:t>
            </a:r>
            <a:r>
              <a:rPr kumimoji="1" lang="ja-JP" altLang="ja-JP" kern="1200" dirty="0">
                <a:effectLst/>
              </a:rPr>
              <a:t>の固定と</a:t>
            </a:r>
            <a:r>
              <a:rPr lang="ja-JP" altLang="en-US" dirty="0"/>
              <a:t>経鼻胃管</a:t>
            </a:r>
            <a:r>
              <a:rPr kumimoji="1" lang="ja-JP" altLang="ja-JP" kern="1200" dirty="0">
                <a:effectLst/>
              </a:rPr>
              <a:t>先端が胃内にあることを確認します。</a:t>
            </a:r>
          </a:p>
          <a:p>
            <a:r>
              <a:rPr lang="ja-JP" altLang="en-US" dirty="0"/>
              <a:t>　経鼻胃管</a:t>
            </a:r>
            <a:r>
              <a:rPr kumimoji="1" lang="ja-JP" altLang="ja-JP" kern="1200" dirty="0">
                <a:effectLst/>
              </a:rPr>
              <a:t>が絆創膏でしっかり固定されていて、</a:t>
            </a:r>
            <a:r>
              <a:rPr lang="ja-JP" altLang="en-US" dirty="0"/>
              <a:t>経鼻胃管</a:t>
            </a:r>
            <a:r>
              <a:rPr kumimoji="1" lang="ja-JP" altLang="ja-JP" kern="1200" dirty="0">
                <a:effectLst/>
              </a:rPr>
              <a:t>の鼻孔出口に付けられた印がずれていないか</a:t>
            </a:r>
            <a:r>
              <a:rPr lang="ja-JP" altLang="en-US" dirty="0"/>
              <a:t>経鼻胃管</a:t>
            </a:r>
            <a:r>
              <a:rPr kumimoji="1" lang="ja-JP" altLang="ja-JP" kern="1200" dirty="0">
                <a:effectLst/>
              </a:rPr>
              <a:t>の固定位置を確認します。</a:t>
            </a:r>
          </a:p>
          <a:p>
            <a:r>
              <a:rPr lang="ja-JP" altLang="en-US" dirty="0"/>
              <a:t>　経鼻胃管</a:t>
            </a:r>
            <a:r>
              <a:rPr kumimoji="1" lang="ja-JP" altLang="ja-JP" kern="1200" dirty="0">
                <a:effectLst/>
              </a:rPr>
              <a:t>の先端</a:t>
            </a:r>
            <a:r>
              <a:rPr kumimoji="1" lang="ja-JP" altLang="ja-JP" kern="1200" dirty="0">
                <a:solidFill>
                  <a:schemeClr val="tx1"/>
                </a:solidFill>
                <a:effectLst/>
              </a:rPr>
              <a:t>が胃内にあることを空気注入音で確認します。あらかじめ空気を入れておいた</a:t>
            </a:r>
            <a:r>
              <a:rPr kumimoji="1" lang="en-US" altLang="ja-JP" kern="1200" dirty="0">
                <a:solidFill>
                  <a:schemeClr val="tx1"/>
                </a:solidFill>
                <a:effectLst/>
              </a:rPr>
              <a:t>10</a:t>
            </a:r>
            <a:r>
              <a:rPr kumimoji="1" lang="ja-JP" altLang="ja-JP" kern="1200" dirty="0">
                <a:solidFill>
                  <a:schemeClr val="tx1"/>
                </a:solidFill>
                <a:effectLst/>
              </a:rPr>
              <a:t>〜</a:t>
            </a:r>
            <a:r>
              <a:rPr kumimoji="1" lang="en-US" altLang="ja-JP" kern="1200" dirty="0">
                <a:solidFill>
                  <a:schemeClr val="tx1"/>
                </a:solidFill>
                <a:effectLst/>
              </a:rPr>
              <a:t>20ml</a:t>
            </a:r>
            <a:r>
              <a:rPr kumimoji="1" lang="ja-JP" altLang="ja-JP" kern="1200" dirty="0">
                <a:solidFill>
                  <a:schemeClr val="tx1"/>
                </a:solidFill>
                <a:effectLst/>
              </a:rPr>
              <a:t>の注射器を接続し、</a:t>
            </a:r>
            <a:r>
              <a:rPr kumimoji="1" lang="en-US" altLang="ja-JP" kern="1200" dirty="0">
                <a:solidFill>
                  <a:schemeClr val="tx1"/>
                </a:solidFill>
                <a:effectLst/>
              </a:rPr>
              <a:t>5</a:t>
            </a:r>
            <a:r>
              <a:rPr kumimoji="1" lang="ja-JP" altLang="ja-JP" kern="1200" dirty="0">
                <a:solidFill>
                  <a:schemeClr val="tx1"/>
                </a:solidFill>
                <a:effectLst/>
              </a:rPr>
              <a:t>〜</a:t>
            </a:r>
            <a:r>
              <a:rPr kumimoji="1" lang="en-US" altLang="ja-JP" kern="1200" dirty="0">
                <a:solidFill>
                  <a:schemeClr val="tx1"/>
                </a:solidFill>
                <a:effectLst/>
              </a:rPr>
              <a:t>10ml</a:t>
            </a:r>
            <a:r>
              <a:rPr kumimoji="1" lang="ja-JP" altLang="ja-JP" kern="1200" dirty="0">
                <a:solidFill>
                  <a:schemeClr val="tx1"/>
                </a:solidFill>
                <a:effectLst/>
              </a:rPr>
              <a:t>の空気をシ</a:t>
            </a:r>
            <a:r>
              <a:rPr kumimoji="1" lang="ja-JP" altLang="en-US" kern="1200" dirty="0">
                <a:solidFill>
                  <a:schemeClr val="tx1"/>
                </a:solidFill>
                <a:effectLst/>
              </a:rPr>
              <a:t>ュ</a:t>
            </a:r>
            <a:r>
              <a:rPr kumimoji="1" lang="ja-JP" altLang="ja-JP" kern="1200" dirty="0">
                <a:solidFill>
                  <a:schemeClr val="tx1"/>
                </a:solidFill>
                <a:effectLst/>
              </a:rPr>
              <a:t>一と速く入れ、それが胃に入る音を心窩部にあてた聴診器で確認します。</a:t>
            </a:r>
            <a:endParaRPr kumimoji="1" lang="en-US" altLang="ja-JP" kern="1200" dirty="0">
              <a:solidFill>
                <a:schemeClr val="tx1"/>
              </a:solidFill>
              <a:effectLst/>
            </a:endParaRPr>
          </a:p>
          <a:p>
            <a:r>
              <a:rPr kumimoji="1" lang="ja-JP" altLang="en-US" kern="1200" dirty="0">
                <a:solidFill>
                  <a:schemeClr val="tx1"/>
                </a:solidFill>
                <a:effectLst/>
              </a:rPr>
              <a:t>　教職員が通常に行う行為として認められた行為ではありませんが、医師、看護師、家族と協働して介護をする上で、教職員も知識をもつことは有用です。</a:t>
            </a:r>
            <a:endParaRPr kumimoji="1" lang="ja-JP" altLang="ja-JP" kern="1200" dirty="0">
              <a:solidFill>
                <a:schemeClr val="tx1"/>
              </a:solidFill>
              <a:effectLst/>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343</a:t>
            </a:fld>
            <a:endParaRPr kumimoji="1" lang="ja-JP" altLang="en-US"/>
          </a:p>
        </p:txBody>
      </p:sp>
    </p:spTree>
    <p:extLst>
      <p:ext uri="{BB962C8B-B14F-4D97-AF65-F5344CB8AC3E}">
        <p14:creationId xmlns:p14="http://schemas.microsoft.com/office/powerpoint/2010/main" val="1787403439"/>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kern="1200" dirty="0">
                <a:solidFill>
                  <a:schemeClr val="tx1"/>
                </a:solidFill>
                <a:effectLst/>
              </a:rPr>
              <a:t>参考ではありますが、手順④　</a:t>
            </a:r>
            <a:r>
              <a:rPr kumimoji="1" lang="ja-JP" altLang="ja-JP" kern="1200" dirty="0">
                <a:solidFill>
                  <a:schemeClr val="tx1"/>
                </a:solidFill>
                <a:effectLst/>
              </a:rPr>
              <a:t>注入前の胃内容を確認します。</a:t>
            </a:r>
            <a:endParaRPr kumimoji="1" lang="en-US" altLang="ja-JP" kern="1200" dirty="0">
              <a:solidFill>
                <a:schemeClr val="tx1"/>
              </a:solidFill>
              <a:effectLst/>
            </a:endParaRPr>
          </a:p>
          <a:p>
            <a:r>
              <a:rPr lang="ja-JP" altLang="en-US" dirty="0"/>
              <a:t>　経鼻胃管</a:t>
            </a:r>
            <a:r>
              <a:rPr kumimoji="1" lang="ja-JP" altLang="ja-JP" kern="1200" dirty="0">
                <a:effectLst/>
              </a:rPr>
              <a:t>に</a:t>
            </a:r>
            <a:r>
              <a:rPr kumimoji="1" lang="en-US" altLang="ja-JP" kern="1200" dirty="0">
                <a:effectLst/>
              </a:rPr>
              <a:t>20</a:t>
            </a:r>
            <a:r>
              <a:rPr kumimoji="1" lang="ja-JP" altLang="ja-JP" kern="1200" dirty="0">
                <a:effectLst/>
              </a:rPr>
              <a:t>〜</a:t>
            </a:r>
            <a:r>
              <a:rPr kumimoji="1" lang="en-US" altLang="ja-JP" kern="1200" dirty="0">
                <a:effectLst/>
              </a:rPr>
              <a:t>30ml</a:t>
            </a:r>
            <a:r>
              <a:rPr kumimoji="1" lang="ja-JP" altLang="ja-JP" kern="1200" dirty="0">
                <a:effectLst/>
              </a:rPr>
              <a:t>の注射器をつけての胃内容を吸引することを前吸引といいます。この時、胃壁を傷つけないよう無理のない力でゆっくり引きます。</a:t>
            </a:r>
          </a:p>
          <a:p>
            <a:r>
              <a:rPr lang="ja-JP" altLang="en-US" dirty="0"/>
              <a:t>　</a:t>
            </a:r>
            <a:r>
              <a:rPr kumimoji="1" lang="ja-JP" altLang="ja-JP" kern="1200" dirty="0">
                <a:effectLst/>
              </a:rPr>
              <a:t>空腹のはずなのに栄養剤や胃液が多量に引けてくる</a:t>
            </a:r>
            <a:r>
              <a:rPr kumimoji="1" lang="en-US" altLang="ja-JP" kern="1200" dirty="0">
                <a:effectLst/>
              </a:rPr>
              <a:t>→</a:t>
            </a:r>
            <a:r>
              <a:rPr kumimoji="1" lang="ja-JP" altLang="ja-JP" kern="1200" dirty="0">
                <a:effectLst/>
              </a:rPr>
              <a:t>胃や腸の調子が悪い</a:t>
            </a:r>
          </a:p>
          <a:p>
            <a:r>
              <a:rPr lang="ja-JP" altLang="en-US" dirty="0"/>
              <a:t>　</a:t>
            </a:r>
            <a:r>
              <a:rPr kumimoji="1" lang="ja-JP" altLang="ja-JP" kern="1200" dirty="0">
                <a:effectLst/>
              </a:rPr>
              <a:t>褐色の液が引かれる《血液は胃酸と反応して褐色になる》</a:t>
            </a:r>
            <a:r>
              <a:rPr kumimoji="1" lang="en-US" altLang="ja-JP" kern="1200" dirty="0">
                <a:effectLst/>
              </a:rPr>
              <a:t>→</a:t>
            </a:r>
            <a:r>
              <a:rPr kumimoji="1" lang="ja-JP" altLang="ja-JP" kern="1200" dirty="0">
                <a:effectLst/>
              </a:rPr>
              <a:t>胃からの出血、または逆流性食道炎による食道からの出血。</a:t>
            </a:r>
          </a:p>
          <a:p>
            <a:r>
              <a:rPr lang="ja-JP" altLang="en-US" dirty="0"/>
              <a:t>　</a:t>
            </a:r>
            <a:r>
              <a:rPr kumimoji="1" lang="ja-JP" altLang="ja-JP" kern="1200" dirty="0">
                <a:effectLst/>
              </a:rPr>
              <a:t>黄色の液が引ける《胆汁を含む腸液が胃に逆流している》</a:t>
            </a:r>
            <a:r>
              <a:rPr kumimoji="1" lang="en-US" altLang="ja-JP" kern="1200" dirty="0">
                <a:effectLst/>
              </a:rPr>
              <a:t>→</a:t>
            </a:r>
            <a:r>
              <a:rPr kumimoji="1" lang="ja-JP" altLang="ja-JP" kern="1200" dirty="0">
                <a:effectLst/>
              </a:rPr>
              <a:t>腸の動きが悪い</a:t>
            </a:r>
          </a:p>
          <a:p>
            <a:r>
              <a:rPr lang="ja-JP" altLang="en-US" dirty="0"/>
              <a:t>　</a:t>
            </a:r>
            <a:r>
              <a:rPr kumimoji="1" lang="ja-JP" altLang="ja-JP" kern="1200" dirty="0">
                <a:effectLst/>
              </a:rPr>
              <a:t>空気が多量に引ける《空気を多量に飲み込んでいる》</a:t>
            </a:r>
            <a:r>
              <a:rPr kumimoji="1" lang="en-US" altLang="ja-JP" kern="1200" dirty="0">
                <a:effectLst/>
              </a:rPr>
              <a:t>→</a:t>
            </a:r>
            <a:r>
              <a:rPr kumimoji="1" lang="ja-JP" altLang="ja-JP" kern="1200" dirty="0">
                <a:effectLst/>
              </a:rPr>
              <a:t>引けるだけ引いておく。いつもより多い時は体調が悪いサイン。</a:t>
            </a:r>
          </a:p>
          <a:p>
            <a:r>
              <a:rPr lang="ja-JP" altLang="en-US" dirty="0"/>
              <a:t>　</a:t>
            </a:r>
            <a:r>
              <a:rPr kumimoji="1" lang="ja-JP" altLang="ja-JP" kern="1200" dirty="0">
                <a:effectLst/>
              </a:rPr>
              <a:t>無限に空気が引けてくる</a:t>
            </a:r>
            <a:r>
              <a:rPr kumimoji="1" lang="en-US" altLang="ja-JP" kern="1200" dirty="0">
                <a:effectLst/>
              </a:rPr>
              <a:t>→</a:t>
            </a:r>
            <a:r>
              <a:rPr lang="ja-JP" altLang="en-US" dirty="0"/>
              <a:t>経鼻胃管</a:t>
            </a:r>
            <a:r>
              <a:rPr kumimoji="1" lang="ja-JP" altLang="ja-JP" kern="1200" dirty="0">
                <a:effectLst/>
              </a:rPr>
              <a:t>が口に抜けてきているかもしれない。</a:t>
            </a:r>
          </a:p>
          <a:p>
            <a:r>
              <a:rPr lang="ja-JP" altLang="en-US" dirty="0"/>
              <a:t>　</a:t>
            </a:r>
            <a:r>
              <a:rPr kumimoji="1" lang="ja-JP" altLang="ja-JP" kern="1200" dirty="0">
                <a:effectLst/>
              </a:rPr>
              <a:t>腹部が張っているのに何も出てこない</a:t>
            </a:r>
            <a:r>
              <a:rPr kumimoji="1" lang="en-US" altLang="ja-JP" kern="1200" dirty="0">
                <a:effectLst/>
              </a:rPr>
              <a:t>→</a:t>
            </a:r>
            <a:r>
              <a:rPr kumimoji="1" lang="ja-JP" altLang="ja-JP" kern="1200" dirty="0">
                <a:effectLst/>
              </a:rPr>
              <a:t>姿勢を変えて引くと、液や空気がかなり出てくることもある。</a:t>
            </a:r>
            <a:r>
              <a:rPr lang="ja-JP" altLang="en-US" dirty="0"/>
              <a:t>経鼻胃管</a:t>
            </a:r>
            <a:r>
              <a:rPr kumimoji="1" lang="ja-JP" altLang="ja-JP" kern="1200" dirty="0">
                <a:effectLst/>
              </a:rPr>
              <a:t>が胃に届いていない可能性もある。</a:t>
            </a:r>
          </a:p>
          <a:p>
            <a:r>
              <a:rPr kumimoji="1" lang="ja-JP" altLang="ja-JP" kern="1200" dirty="0">
                <a:effectLst/>
              </a:rPr>
              <a:t>前吸引に異常が認められた場合には、保護者に相談するか、主治医からあらかじめ</a:t>
            </a:r>
            <a:r>
              <a:rPr kumimoji="1" lang="ja-JP" altLang="en-US" kern="1200" dirty="0">
                <a:effectLst/>
              </a:rPr>
              <a:t>受けておいた</a:t>
            </a:r>
            <a:r>
              <a:rPr kumimoji="1" lang="ja-JP" altLang="ja-JP" kern="1200" dirty="0">
                <a:effectLst/>
              </a:rPr>
              <a:t>指示に従い、注入内容を</a:t>
            </a:r>
            <a:r>
              <a:rPr kumimoji="1" lang="ja-JP" altLang="ja-JP" kern="1200" dirty="0">
                <a:solidFill>
                  <a:schemeClr val="tx1"/>
                </a:solidFill>
                <a:effectLst/>
              </a:rPr>
              <a:t>変更したり、注入を中止したります。</a:t>
            </a:r>
            <a:endParaRPr kumimoji="1" lang="en-US" altLang="ja-JP" kern="1200" dirty="0">
              <a:solidFill>
                <a:schemeClr val="tx1"/>
              </a:solidFill>
              <a:effectLst/>
            </a:endParaRPr>
          </a:p>
          <a:p>
            <a:r>
              <a:rPr kumimoji="1" lang="ja-JP" altLang="en-US" kern="1200" dirty="0">
                <a:solidFill>
                  <a:schemeClr val="tx1"/>
                </a:solidFill>
                <a:effectLst/>
              </a:rPr>
              <a:t>　教職員が通常に行う行為として認められた行為ではありませんが、医師、看護師、家族と協働して介護をする上で、教職員も知識をもつことは有用です。</a:t>
            </a:r>
            <a:endParaRPr kumimoji="1" lang="ja-JP" altLang="ja-JP" kern="1200" dirty="0">
              <a:solidFill>
                <a:schemeClr val="tx1"/>
              </a:solidFill>
              <a:effectLst/>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344</a:t>
            </a:fld>
            <a:endParaRPr kumimoji="1" lang="ja-JP" altLang="en-US"/>
          </a:p>
        </p:txBody>
      </p:sp>
    </p:spTree>
    <p:extLst>
      <p:ext uri="{BB962C8B-B14F-4D97-AF65-F5344CB8AC3E}">
        <p14:creationId xmlns:p14="http://schemas.microsoft.com/office/powerpoint/2010/main" val="2507356227"/>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kern="1200" dirty="0">
                <a:solidFill>
                  <a:schemeClr val="tx1"/>
                </a:solidFill>
                <a:effectLst/>
              </a:rPr>
              <a:t>手順⑤</a:t>
            </a:r>
            <a:r>
              <a:rPr kumimoji="1" lang="ja-JP" altLang="en-US" kern="1200" dirty="0">
                <a:solidFill>
                  <a:schemeClr val="tx1"/>
                </a:solidFill>
                <a:effectLst/>
              </a:rPr>
              <a:t>　</a:t>
            </a:r>
            <a:r>
              <a:rPr kumimoji="1" lang="ja-JP" altLang="ja-JP" kern="1200" dirty="0">
                <a:solidFill>
                  <a:schemeClr val="tx1"/>
                </a:solidFill>
                <a:effectLst/>
              </a:rPr>
              <a:t>栄養剤を用意し注入ボトルに入れ滴下筒に適量を満たします。</a:t>
            </a:r>
          </a:p>
          <a:p>
            <a:r>
              <a:rPr lang="ja-JP" altLang="en-US" dirty="0"/>
              <a:t>　</a:t>
            </a:r>
            <a:r>
              <a:rPr kumimoji="1" lang="ja-JP" altLang="ja-JP" kern="1200" dirty="0">
                <a:solidFill>
                  <a:schemeClr val="tx1"/>
                </a:solidFill>
                <a:effectLst/>
              </a:rPr>
              <a:t>前吸引の内容や量に応じて、指示書の通りに栄養剤や湯を定量し調合します。必要であれば栄養剤を体温程度に温めます。</a:t>
            </a:r>
          </a:p>
          <a:p>
            <a:r>
              <a:rPr lang="ja-JP" altLang="en-US" dirty="0"/>
              <a:t>　</a:t>
            </a:r>
            <a:r>
              <a:rPr kumimoji="1" lang="ja-JP" altLang="ja-JP" kern="1200" dirty="0">
                <a:solidFill>
                  <a:schemeClr val="tx1"/>
                </a:solidFill>
                <a:effectLst/>
              </a:rPr>
              <a:t>注入用ボトルをスタンドにかけ、クレンメを閉じます。この時、栄養チューブの先端が汚れないようにスタンドにかけます。クレンメを操作しやすい位置に動かしクレンメを閉じます。</a:t>
            </a:r>
          </a:p>
          <a:p>
            <a:r>
              <a:rPr lang="ja-JP" altLang="en-US" dirty="0"/>
              <a:t>　</a:t>
            </a:r>
            <a:r>
              <a:rPr kumimoji="1" lang="ja-JP" altLang="ja-JP" kern="1200" dirty="0">
                <a:solidFill>
                  <a:schemeClr val="tx1"/>
                </a:solidFill>
                <a:effectLst/>
              </a:rPr>
              <a:t>調合した栄養剤を注入ボトルに入れます。</a:t>
            </a:r>
          </a:p>
          <a:p>
            <a:r>
              <a:rPr lang="ja-JP" altLang="en-US" dirty="0"/>
              <a:t>　</a:t>
            </a:r>
            <a:r>
              <a:rPr kumimoji="1" lang="ja-JP" altLang="ja-JP" kern="1200" dirty="0">
                <a:solidFill>
                  <a:schemeClr val="tx1"/>
                </a:solidFill>
                <a:effectLst/>
              </a:rPr>
              <a:t>滴下筒を押してその中に栄養剤を適量（</a:t>
            </a:r>
            <a:r>
              <a:rPr kumimoji="1" lang="en-US" altLang="ja-JP" kern="1200" dirty="0">
                <a:solidFill>
                  <a:schemeClr val="tx1"/>
                </a:solidFill>
                <a:effectLst/>
              </a:rPr>
              <a:t>1/3</a:t>
            </a:r>
            <a:r>
              <a:rPr kumimoji="1" lang="ja-JP" altLang="ja-JP" kern="1200" dirty="0">
                <a:solidFill>
                  <a:schemeClr val="tx1"/>
                </a:solidFill>
                <a:effectLst/>
              </a:rPr>
              <a:t>〜</a:t>
            </a:r>
            <a:r>
              <a:rPr kumimoji="1" lang="en-US" altLang="ja-JP" kern="1200" dirty="0">
                <a:solidFill>
                  <a:schemeClr val="tx1"/>
                </a:solidFill>
                <a:effectLst/>
              </a:rPr>
              <a:t>1/2</a:t>
            </a:r>
            <a:r>
              <a:rPr kumimoji="1" lang="ja-JP" altLang="ja-JP" kern="1200" dirty="0">
                <a:solidFill>
                  <a:schemeClr val="tx1"/>
                </a:solidFill>
                <a:effectLst/>
              </a:rPr>
              <a:t>）満たします。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345</a:t>
            </a:fld>
            <a:endParaRPr kumimoji="1" lang="ja-JP" altLang="en-US"/>
          </a:p>
        </p:txBody>
      </p:sp>
    </p:spTree>
    <p:extLst>
      <p:ext uri="{BB962C8B-B14F-4D97-AF65-F5344CB8AC3E}">
        <p14:creationId xmlns:p14="http://schemas.microsoft.com/office/powerpoint/2010/main" val="252895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12091">
              <a:defRPr/>
            </a:pPr>
            <a:r>
              <a:rPr lang="ja-JP" altLang="en-US" dirty="0"/>
              <a:t>清潔と不潔の意識を常にもつことは重要です。</a:t>
            </a:r>
            <a:endParaRPr lang="en-US" altLang="ja-JP" dirty="0"/>
          </a:p>
          <a:p>
            <a:pPr indent="112091">
              <a:defRPr/>
            </a:pPr>
            <a:r>
              <a:rPr lang="ja-JP" altLang="en-US" dirty="0"/>
              <a:t>滅菌や消毒されたものを清潔と言い、それ以外のものは不潔と言います。</a:t>
            </a:r>
            <a:endParaRPr lang="en-US" altLang="ja-JP" dirty="0"/>
          </a:p>
          <a:p>
            <a:pPr indent="112091">
              <a:defRPr/>
            </a:pPr>
            <a:r>
              <a:rPr lang="ja-JP" altLang="en-US" dirty="0"/>
              <a:t>清潔なものの一部を手に持って使う場合、手で握った部位は不潔となります。</a:t>
            </a:r>
            <a:endParaRPr lang="ja-JP"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112</a:t>
            </a:fld>
            <a:endParaRPr kumimoji="1" lang="ja-JP" altLang="en-US"/>
          </a:p>
        </p:txBody>
      </p:sp>
    </p:spTree>
    <p:extLst>
      <p:ext uri="{BB962C8B-B14F-4D97-AF65-F5344CB8AC3E}">
        <p14:creationId xmlns:p14="http://schemas.microsoft.com/office/powerpoint/2010/main" val="24536644"/>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kern="1200" dirty="0">
                <a:solidFill>
                  <a:schemeClr val="tx1"/>
                </a:solidFill>
                <a:effectLst/>
              </a:rPr>
              <a:t>手順⑥</a:t>
            </a:r>
            <a:r>
              <a:rPr kumimoji="1" lang="ja-JP" altLang="en-US" kern="1200" dirty="0">
                <a:solidFill>
                  <a:schemeClr val="tx1"/>
                </a:solidFill>
                <a:effectLst/>
              </a:rPr>
              <a:t>　</a:t>
            </a:r>
            <a:r>
              <a:rPr kumimoji="1" lang="ja-JP" altLang="ja-JP" kern="1200" dirty="0">
                <a:solidFill>
                  <a:schemeClr val="tx1"/>
                </a:solidFill>
                <a:effectLst/>
              </a:rPr>
              <a:t>栄養チューブの先端まで栄養剤を満たします。</a:t>
            </a:r>
          </a:p>
          <a:p>
            <a:r>
              <a:rPr lang="ja-JP" altLang="en-US" dirty="0"/>
              <a:t>　</a:t>
            </a:r>
            <a:r>
              <a:rPr kumimoji="1" lang="ja-JP" altLang="ja-JP" kern="1200" dirty="0">
                <a:solidFill>
                  <a:schemeClr val="tx1"/>
                </a:solidFill>
                <a:effectLst/>
              </a:rPr>
              <a:t>栄養チューブの先端をきれいなコップや計量カップに入れ、栄養チューブのクレンメを開け、栄養チューブに調合した栄養剤を満たします。</a:t>
            </a:r>
          </a:p>
          <a:p>
            <a:r>
              <a:rPr lang="ja-JP" altLang="en-US" dirty="0"/>
              <a:t>　</a:t>
            </a:r>
            <a:r>
              <a:rPr kumimoji="1" lang="ja-JP" altLang="ja-JP" kern="1200" dirty="0">
                <a:solidFill>
                  <a:schemeClr val="tx1"/>
                </a:solidFill>
                <a:effectLst/>
              </a:rPr>
              <a:t>栄養チューブの先端まで栄養剤が満たされたら、栄養チューブのクレンメを閉めます。</a:t>
            </a:r>
            <a:endParaRPr kumimoji="1" lang="en-US" altLang="ja-JP" kern="1200" dirty="0">
              <a:solidFill>
                <a:schemeClr val="tx1"/>
              </a:solidFill>
              <a:effectLst/>
            </a:endParaRPr>
          </a:p>
          <a:p>
            <a:r>
              <a:rPr kumimoji="1" lang="ja-JP" altLang="ja-JP" kern="1200" dirty="0">
                <a:solidFill>
                  <a:schemeClr val="tx1"/>
                </a:solidFill>
                <a:effectLst/>
              </a:rPr>
              <a:t>手順⑦</a:t>
            </a:r>
            <a:r>
              <a:rPr kumimoji="1" lang="ja-JP" altLang="en-US" kern="1200" dirty="0">
                <a:solidFill>
                  <a:schemeClr val="tx1"/>
                </a:solidFill>
                <a:effectLst/>
              </a:rPr>
              <a:t>　</a:t>
            </a:r>
            <a:r>
              <a:rPr kumimoji="1" lang="ja-JP" altLang="ja-JP" kern="1200" dirty="0">
                <a:solidFill>
                  <a:schemeClr val="tx1"/>
                </a:solidFill>
                <a:effectLst/>
              </a:rPr>
              <a:t>栄養チューブと経鼻胃チューブをつなぎます。</a:t>
            </a:r>
          </a:p>
          <a:p>
            <a:r>
              <a:rPr lang="ja-JP" altLang="en-US" dirty="0"/>
              <a:t>　</a:t>
            </a:r>
            <a:r>
              <a:rPr kumimoji="1" lang="ja-JP" altLang="ja-JP" kern="1200" dirty="0">
                <a:solidFill>
                  <a:schemeClr val="tx1"/>
                </a:solidFill>
                <a:effectLst/>
              </a:rPr>
              <a:t>注入中に接続部からの液漏れをおこさないように、接続はしっかり行います。</a:t>
            </a:r>
          </a:p>
          <a:p>
            <a:r>
              <a:rPr lang="ja-JP" altLang="en-US" dirty="0"/>
              <a:t>　</a:t>
            </a:r>
            <a:r>
              <a:rPr kumimoji="1" lang="ja-JP" altLang="ja-JP" kern="1200" dirty="0">
                <a:solidFill>
                  <a:schemeClr val="tx1"/>
                </a:solidFill>
                <a:effectLst/>
              </a:rPr>
              <a:t>チューブの接続操作の際に、経鼻チューブを引っ張らないように注意します。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346</a:t>
            </a:fld>
            <a:endParaRPr kumimoji="1" lang="ja-JP" altLang="en-US"/>
          </a:p>
        </p:txBody>
      </p:sp>
    </p:spTree>
    <p:extLst>
      <p:ext uri="{BB962C8B-B14F-4D97-AF65-F5344CB8AC3E}">
        <p14:creationId xmlns:p14="http://schemas.microsoft.com/office/powerpoint/2010/main" val="3821383348"/>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kern="1200" dirty="0">
                <a:solidFill>
                  <a:schemeClr val="tx1"/>
                </a:solidFill>
                <a:effectLst/>
              </a:rPr>
              <a:t>手順⑧</a:t>
            </a:r>
            <a:r>
              <a:rPr kumimoji="1" lang="ja-JP" altLang="en-US" kern="1200" dirty="0">
                <a:solidFill>
                  <a:schemeClr val="tx1"/>
                </a:solidFill>
                <a:effectLst/>
              </a:rPr>
              <a:t>　</a:t>
            </a:r>
            <a:r>
              <a:rPr kumimoji="1" lang="ja-JP" altLang="ja-JP" kern="1200" dirty="0">
                <a:solidFill>
                  <a:schemeClr val="tx1"/>
                </a:solidFill>
                <a:effectLst/>
              </a:rPr>
              <a:t>クレンメをゆっくりと緩めて滴下を開始します。</a:t>
            </a:r>
          </a:p>
          <a:p>
            <a:r>
              <a:rPr lang="ja-JP" altLang="en-US" dirty="0"/>
              <a:t>　</a:t>
            </a:r>
            <a:r>
              <a:rPr kumimoji="1" lang="ja-JP" altLang="ja-JP" kern="1200" dirty="0">
                <a:solidFill>
                  <a:schemeClr val="tx1"/>
                </a:solidFill>
                <a:effectLst/>
              </a:rPr>
              <a:t>注入を開始することを本人に伝えます。『いただきます』</a:t>
            </a:r>
          </a:p>
          <a:p>
            <a:r>
              <a:rPr lang="ja-JP" altLang="en-US" dirty="0"/>
              <a:t>　</a:t>
            </a:r>
            <a:r>
              <a:rPr kumimoji="1" lang="ja-JP" altLang="ja-JP" kern="1200" dirty="0">
                <a:solidFill>
                  <a:schemeClr val="tx1"/>
                </a:solidFill>
                <a:effectLst/>
              </a:rPr>
              <a:t>栄養チューブのクレンメをゆっくり緩めて滴下を開始します。</a:t>
            </a:r>
          </a:p>
          <a:p>
            <a:r>
              <a:rPr lang="ja-JP" altLang="en-US" dirty="0"/>
              <a:t>　</a:t>
            </a:r>
            <a:r>
              <a:rPr kumimoji="1" lang="ja-JP" altLang="ja-JP" kern="1200" dirty="0">
                <a:solidFill>
                  <a:schemeClr val="tx1"/>
                </a:solidFill>
                <a:effectLst/>
              </a:rPr>
              <a:t>ドリップチェンバーの滴下で注入速度を調節します。『１分間に</a:t>
            </a:r>
            <a:r>
              <a:rPr kumimoji="1" lang="en-US" altLang="ja-JP" kern="1200" dirty="0">
                <a:solidFill>
                  <a:schemeClr val="tx1"/>
                </a:solidFill>
                <a:effectLst/>
              </a:rPr>
              <a:t>60</a:t>
            </a:r>
            <a:r>
              <a:rPr kumimoji="1" lang="ja-JP" altLang="ja-JP" kern="1200" dirty="0">
                <a:solidFill>
                  <a:schemeClr val="tx1"/>
                </a:solidFill>
                <a:effectLst/>
              </a:rPr>
              <a:t>滴</a:t>
            </a:r>
            <a:r>
              <a:rPr kumimoji="1" lang="en-US" altLang="ja-JP" kern="1200" dirty="0">
                <a:solidFill>
                  <a:schemeClr val="tx1"/>
                </a:solidFill>
                <a:effectLst/>
              </a:rPr>
              <a:t>→10</a:t>
            </a:r>
            <a:r>
              <a:rPr kumimoji="1" lang="ja-JP" altLang="ja-JP" kern="1200" dirty="0">
                <a:solidFill>
                  <a:schemeClr val="tx1"/>
                </a:solidFill>
                <a:effectLst/>
              </a:rPr>
              <a:t>秒で</a:t>
            </a:r>
            <a:r>
              <a:rPr kumimoji="1" lang="en-US" altLang="ja-JP" kern="1200" dirty="0">
                <a:solidFill>
                  <a:schemeClr val="tx1"/>
                </a:solidFill>
                <a:effectLst/>
              </a:rPr>
              <a:t>10</a:t>
            </a:r>
            <a:r>
              <a:rPr kumimoji="1" lang="ja-JP" altLang="ja-JP" kern="1200" dirty="0">
                <a:solidFill>
                  <a:schemeClr val="tx1"/>
                </a:solidFill>
                <a:effectLst/>
              </a:rPr>
              <a:t>滴</a:t>
            </a:r>
            <a:r>
              <a:rPr kumimoji="1" lang="en-US" altLang="ja-JP" kern="1200" dirty="0">
                <a:solidFill>
                  <a:schemeClr val="tx1"/>
                </a:solidFill>
                <a:effectLst/>
              </a:rPr>
              <a:t>→</a:t>
            </a:r>
            <a:r>
              <a:rPr kumimoji="1" lang="ja-JP" altLang="ja-JP" kern="1200" dirty="0">
                <a:solidFill>
                  <a:schemeClr val="tx1"/>
                </a:solidFill>
                <a:effectLst/>
              </a:rPr>
              <a:t>１時間で</a:t>
            </a:r>
            <a:r>
              <a:rPr kumimoji="1" lang="en-US" altLang="ja-JP" kern="1200" dirty="0">
                <a:solidFill>
                  <a:schemeClr val="tx1"/>
                </a:solidFill>
                <a:effectLst/>
              </a:rPr>
              <a:t>200ml</a:t>
            </a:r>
            <a:r>
              <a:rPr kumimoji="1" lang="ja-JP" altLang="ja-JP" kern="1200" dirty="0">
                <a:solidFill>
                  <a:schemeClr val="tx1"/>
                </a:solidFill>
                <a:effectLst/>
              </a:rPr>
              <a:t>』『１分間に</a:t>
            </a:r>
            <a:r>
              <a:rPr kumimoji="1" lang="en-US" altLang="ja-JP" kern="1200" dirty="0">
                <a:solidFill>
                  <a:schemeClr val="tx1"/>
                </a:solidFill>
                <a:effectLst/>
              </a:rPr>
              <a:t>90</a:t>
            </a:r>
            <a:r>
              <a:rPr kumimoji="1" lang="ja-JP" altLang="ja-JP" kern="1200" dirty="0">
                <a:solidFill>
                  <a:schemeClr val="tx1"/>
                </a:solidFill>
                <a:effectLst/>
              </a:rPr>
              <a:t>滴</a:t>
            </a:r>
            <a:r>
              <a:rPr kumimoji="1" lang="en-US" altLang="ja-JP" kern="1200" dirty="0">
                <a:solidFill>
                  <a:schemeClr val="tx1"/>
                </a:solidFill>
                <a:effectLst/>
              </a:rPr>
              <a:t>→10</a:t>
            </a:r>
            <a:r>
              <a:rPr kumimoji="1" lang="ja-JP" altLang="ja-JP" kern="1200" dirty="0">
                <a:solidFill>
                  <a:schemeClr val="tx1"/>
                </a:solidFill>
                <a:effectLst/>
              </a:rPr>
              <a:t>秒で</a:t>
            </a:r>
            <a:r>
              <a:rPr kumimoji="1" lang="en-US" altLang="ja-JP" kern="1200" dirty="0">
                <a:solidFill>
                  <a:schemeClr val="tx1"/>
                </a:solidFill>
                <a:effectLst/>
              </a:rPr>
              <a:t>15</a:t>
            </a:r>
            <a:r>
              <a:rPr kumimoji="1" lang="ja-JP" altLang="ja-JP" kern="1200" dirty="0">
                <a:solidFill>
                  <a:schemeClr val="tx1"/>
                </a:solidFill>
                <a:effectLst/>
              </a:rPr>
              <a:t>滴</a:t>
            </a:r>
            <a:r>
              <a:rPr kumimoji="1" lang="en-US" altLang="ja-JP" kern="1200" dirty="0">
                <a:solidFill>
                  <a:schemeClr val="tx1"/>
                </a:solidFill>
                <a:effectLst/>
              </a:rPr>
              <a:t>→</a:t>
            </a:r>
            <a:r>
              <a:rPr kumimoji="1" lang="ja-JP" altLang="ja-JP" kern="1200" dirty="0">
                <a:solidFill>
                  <a:schemeClr val="tx1"/>
                </a:solidFill>
                <a:effectLst/>
              </a:rPr>
              <a:t>１時間で</a:t>
            </a:r>
            <a:r>
              <a:rPr kumimoji="1" lang="en-US" altLang="ja-JP" kern="1200" dirty="0">
                <a:solidFill>
                  <a:schemeClr val="tx1"/>
                </a:solidFill>
                <a:effectLst/>
              </a:rPr>
              <a:t>300ml</a:t>
            </a:r>
            <a:r>
              <a:rPr kumimoji="1" lang="ja-JP" altLang="ja-JP" kern="1200" dirty="0">
                <a:solidFill>
                  <a:schemeClr val="tx1"/>
                </a:solidFill>
                <a:effectLst/>
              </a:rPr>
              <a:t>』が目安です。</a:t>
            </a:r>
          </a:p>
          <a:p>
            <a:r>
              <a:rPr lang="ja-JP" altLang="en-US" dirty="0"/>
              <a:t>　</a:t>
            </a:r>
            <a:r>
              <a:rPr kumimoji="1" lang="ja-JP" altLang="ja-JP" kern="1200" dirty="0">
                <a:solidFill>
                  <a:schemeClr val="tx1"/>
                </a:solidFill>
                <a:effectLst/>
              </a:rPr>
              <a:t>注入開始時刻を記録します。</a:t>
            </a:r>
          </a:p>
          <a:p>
            <a:r>
              <a:rPr lang="ja-JP" altLang="en-US" dirty="0"/>
              <a:t>　</a:t>
            </a:r>
            <a:r>
              <a:rPr kumimoji="1" lang="ja-JP" altLang="ja-JP" kern="1200" dirty="0">
                <a:solidFill>
                  <a:schemeClr val="tx1"/>
                </a:solidFill>
                <a:effectLst/>
              </a:rPr>
              <a:t>注入の速度が速いと、胃食道逆流による嘔吐や喘鳴・呼吸障害をおこしたり、ダンピング症状（下痢や頻脈）をおこすことがあるので、医師から指示された適切な速さで注入します。体位によって注入速度が変わるので体位を整えた後には必ず滴下速度を確認しましょう。</a:t>
            </a:r>
          </a:p>
          <a:p>
            <a:endParaRPr lang="ja-JP" altLang="en-US" sz="900"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347</a:t>
            </a:fld>
            <a:endParaRPr kumimoji="1" lang="ja-JP" altLang="en-US"/>
          </a:p>
        </p:txBody>
      </p:sp>
    </p:spTree>
    <p:extLst>
      <p:ext uri="{BB962C8B-B14F-4D97-AF65-F5344CB8AC3E}">
        <p14:creationId xmlns:p14="http://schemas.microsoft.com/office/powerpoint/2010/main" val="1166709420"/>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kern="1200" dirty="0">
                <a:solidFill>
                  <a:schemeClr val="tx1"/>
                </a:solidFill>
                <a:effectLst/>
              </a:rPr>
              <a:t>手順⑨</a:t>
            </a:r>
            <a:r>
              <a:rPr kumimoji="1" lang="ja-JP" altLang="en-US" kern="1200" dirty="0">
                <a:solidFill>
                  <a:schemeClr val="tx1"/>
                </a:solidFill>
                <a:effectLst/>
              </a:rPr>
              <a:t>　</a:t>
            </a:r>
            <a:r>
              <a:rPr kumimoji="1" lang="ja-JP" altLang="ja-JP" kern="1200" dirty="0">
                <a:solidFill>
                  <a:schemeClr val="tx1"/>
                </a:solidFill>
                <a:effectLst/>
              </a:rPr>
              <a:t>注入中の状態を観察します。</a:t>
            </a:r>
          </a:p>
          <a:p>
            <a:r>
              <a:rPr kumimoji="1" lang="ja-JP" altLang="en-US" kern="1200" dirty="0">
                <a:solidFill>
                  <a:schemeClr val="tx1"/>
                </a:solidFill>
                <a:effectLst/>
              </a:rPr>
              <a:t>　</a:t>
            </a:r>
            <a:r>
              <a:rPr kumimoji="1" lang="ja-JP" altLang="ja-JP" kern="1200" dirty="0">
                <a:solidFill>
                  <a:schemeClr val="tx1"/>
                </a:solidFill>
                <a:effectLst/>
              </a:rPr>
              <a:t>経管栄養は、栄養剤を接続してしまえば、リスクが少ないと誤解されがちですが、実際</a:t>
            </a:r>
            <a:r>
              <a:rPr lang="ja-JP" altLang="en-US" dirty="0"/>
              <a:t>は</a:t>
            </a:r>
            <a:r>
              <a:rPr kumimoji="1" lang="ja-JP" altLang="ja-JP" kern="1200" dirty="0">
                <a:solidFill>
                  <a:schemeClr val="tx1"/>
                </a:solidFill>
                <a:effectLst/>
              </a:rPr>
              <a:t>注入の姿勢の管理や、呼吸状態や</a:t>
            </a:r>
            <a:r>
              <a:rPr lang="ja-JP" altLang="en-US" dirty="0"/>
              <a:t>心拍数</a:t>
            </a:r>
            <a:r>
              <a:rPr kumimoji="1" lang="ja-JP" altLang="en-US" kern="1200" dirty="0">
                <a:effectLst/>
              </a:rPr>
              <a:t>の</a:t>
            </a:r>
            <a:r>
              <a:rPr kumimoji="1" lang="ja-JP" altLang="ja-JP" kern="1200" dirty="0">
                <a:effectLst/>
              </a:rPr>
              <a:t>変化など</a:t>
            </a:r>
            <a:r>
              <a:rPr kumimoji="1" lang="ja-JP" altLang="ja-JP" kern="1200" dirty="0">
                <a:solidFill>
                  <a:schemeClr val="tx1"/>
                </a:solidFill>
                <a:effectLst/>
              </a:rPr>
              <a:t>、注入開始後の観察が重要です</a:t>
            </a:r>
            <a:r>
              <a:rPr lang="ja-JP" altLang="en-US" dirty="0"/>
              <a:t>。</a:t>
            </a:r>
            <a:r>
              <a:rPr kumimoji="1" lang="ja-JP" altLang="ja-JP" kern="1200" dirty="0">
                <a:solidFill>
                  <a:schemeClr val="tx1"/>
                </a:solidFill>
                <a:effectLst/>
              </a:rPr>
              <a:t>注入が終了して落ち着くまで、必ず複数の</a:t>
            </a:r>
            <a:r>
              <a:rPr lang="ja-JP" altLang="en-US" dirty="0"/>
              <a:t>教職員</a:t>
            </a:r>
            <a:r>
              <a:rPr kumimoji="1" lang="ja-JP" altLang="ja-JP" kern="1200" dirty="0">
                <a:solidFill>
                  <a:schemeClr val="tx1"/>
                </a:solidFill>
                <a:effectLst/>
              </a:rPr>
              <a:t>で</a:t>
            </a:r>
            <a:r>
              <a:rPr kumimoji="1" lang="ja-JP" altLang="en-US" kern="1200" dirty="0">
                <a:solidFill>
                  <a:schemeClr val="tx1"/>
                </a:solidFill>
                <a:effectLst/>
              </a:rPr>
              <a:t>交代しながら</a:t>
            </a:r>
            <a:r>
              <a:rPr kumimoji="1" lang="ja-JP" altLang="ja-JP" kern="1200" dirty="0">
                <a:solidFill>
                  <a:schemeClr val="tx1"/>
                </a:solidFill>
                <a:effectLst/>
              </a:rPr>
              <a:t>見守ることが必要</a:t>
            </a:r>
            <a:r>
              <a:rPr kumimoji="1" lang="ja-JP" altLang="en-US" kern="1200" dirty="0">
                <a:solidFill>
                  <a:schemeClr val="tx1"/>
                </a:solidFill>
                <a:effectLst/>
              </a:rPr>
              <a:t>です。</a:t>
            </a:r>
            <a:r>
              <a:rPr lang="ja-JP" altLang="ja-JP" dirty="0">
                <a:effectLst/>
              </a:rPr>
              <a:t> </a:t>
            </a:r>
            <a:endParaRPr kumimoji="1"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348</a:t>
            </a:fld>
            <a:endParaRPr kumimoji="1" lang="ja-JP" altLang="en-US"/>
          </a:p>
        </p:txBody>
      </p:sp>
    </p:spTree>
    <p:extLst>
      <p:ext uri="{BB962C8B-B14F-4D97-AF65-F5344CB8AC3E}">
        <p14:creationId xmlns:p14="http://schemas.microsoft.com/office/powerpoint/2010/main" val="3416554238"/>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kern="1200" dirty="0">
                <a:solidFill>
                  <a:schemeClr val="tx1"/>
                </a:solidFill>
                <a:effectLst/>
              </a:rPr>
              <a:t>手順⑩</a:t>
            </a:r>
            <a:r>
              <a:rPr kumimoji="1" lang="ja-JP" altLang="en-US" kern="1200" dirty="0">
                <a:solidFill>
                  <a:schemeClr val="tx1"/>
                </a:solidFill>
                <a:effectLst/>
              </a:rPr>
              <a:t>　</a:t>
            </a:r>
            <a:r>
              <a:rPr kumimoji="1" lang="ja-JP" altLang="ja-JP" kern="1200" dirty="0">
                <a:effectLst/>
              </a:rPr>
              <a:t>経鼻胃</a:t>
            </a:r>
            <a:r>
              <a:rPr lang="ja-JP" altLang="en-US" dirty="0"/>
              <a:t>管</a:t>
            </a:r>
            <a:r>
              <a:rPr kumimoji="1" lang="ja-JP" altLang="ja-JP" kern="1200" dirty="0">
                <a:effectLst/>
              </a:rPr>
              <a:t>に白湯を流します。</a:t>
            </a:r>
          </a:p>
          <a:p>
            <a:r>
              <a:rPr lang="ja-JP" altLang="en-US" dirty="0"/>
              <a:t>　</a:t>
            </a:r>
            <a:r>
              <a:rPr kumimoji="1" lang="ja-JP" altLang="ja-JP" kern="1200" dirty="0">
                <a:effectLst/>
              </a:rPr>
              <a:t>ボトル内に栄養剤がなくなったら、接続部まで栄養剤が流れるのを待ちます。栄養剤が接続部まで流れてきたら、栄養チューブのクレンメを閉じます。</a:t>
            </a:r>
          </a:p>
          <a:p>
            <a:r>
              <a:rPr lang="ja-JP" altLang="en-US" dirty="0"/>
              <a:t>　</a:t>
            </a:r>
            <a:r>
              <a:rPr kumimoji="1" lang="ja-JP" altLang="ja-JP" kern="1200" dirty="0">
                <a:effectLst/>
              </a:rPr>
              <a:t>経鼻胃</a:t>
            </a:r>
            <a:r>
              <a:rPr lang="ja-JP" altLang="en-US" dirty="0"/>
              <a:t>管</a:t>
            </a:r>
            <a:r>
              <a:rPr kumimoji="1" lang="ja-JP" altLang="ja-JP" kern="1200" dirty="0">
                <a:effectLst/>
              </a:rPr>
              <a:t>から栄養チューブを外し、白湯の入った</a:t>
            </a:r>
            <a:r>
              <a:rPr lang="ja-JP" altLang="en-US" dirty="0"/>
              <a:t>注射器</a:t>
            </a:r>
            <a:r>
              <a:rPr kumimoji="1" lang="ja-JP" altLang="ja-JP" kern="1200" dirty="0">
                <a:effectLst/>
              </a:rPr>
              <a:t>を接続し白湯をゆっくり流します。そして経鼻胃</a:t>
            </a:r>
            <a:r>
              <a:rPr lang="ja-JP" altLang="en-US" dirty="0"/>
              <a:t>管</a:t>
            </a:r>
            <a:r>
              <a:rPr kumimoji="1" lang="ja-JP" altLang="ja-JP" kern="1200" dirty="0">
                <a:effectLst/>
              </a:rPr>
              <a:t>の蓋を閉じます。</a:t>
            </a:r>
          </a:p>
          <a:p>
            <a:r>
              <a:rPr lang="ja-JP" altLang="en-US" dirty="0"/>
              <a:t>　</a:t>
            </a:r>
            <a:r>
              <a:rPr kumimoji="1" lang="ja-JP" altLang="ja-JP" kern="1200" dirty="0">
                <a:effectLst/>
              </a:rPr>
              <a:t>注入が終了した</a:t>
            </a:r>
            <a:r>
              <a:rPr kumimoji="1" lang="ja-JP" altLang="ja-JP" kern="1200" dirty="0">
                <a:solidFill>
                  <a:schemeClr val="tx1"/>
                </a:solidFill>
                <a:effectLst/>
              </a:rPr>
              <a:t>ことを本人に伝えます。『ごちそうさまでした』</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349</a:t>
            </a:fld>
            <a:endParaRPr kumimoji="1" lang="ja-JP" altLang="en-US"/>
          </a:p>
        </p:txBody>
      </p:sp>
    </p:spTree>
    <p:extLst>
      <p:ext uri="{BB962C8B-B14F-4D97-AF65-F5344CB8AC3E}">
        <p14:creationId xmlns:p14="http://schemas.microsoft.com/office/powerpoint/2010/main" val="2154692839"/>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kern="1200" dirty="0">
                <a:solidFill>
                  <a:schemeClr val="tx1"/>
                </a:solidFill>
                <a:effectLst/>
              </a:rPr>
              <a:t>手順⑪</a:t>
            </a:r>
            <a:r>
              <a:rPr kumimoji="1" lang="ja-JP" altLang="en-US" kern="1200" dirty="0">
                <a:solidFill>
                  <a:schemeClr val="tx1"/>
                </a:solidFill>
                <a:effectLst/>
              </a:rPr>
              <a:t>　</a:t>
            </a:r>
            <a:r>
              <a:rPr kumimoji="1" lang="ja-JP" altLang="ja-JP" kern="1200" dirty="0">
                <a:solidFill>
                  <a:schemeClr val="tx1"/>
                </a:solidFill>
                <a:effectLst/>
              </a:rPr>
              <a:t>注入後の観察と記録をします。</a:t>
            </a:r>
          </a:p>
          <a:p>
            <a:r>
              <a:rPr lang="ja-JP" altLang="en-US" dirty="0"/>
              <a:t>　</a:t>
            </a:r>
            <a:r>
              <a:rPr kumimoji="1" lang="ja-JP" altLang="ja-JP" kern="1200" dirty="0">
                <a:solidFill>
                  <a:schemeClr val="tx1"/>
                </a:solidFill>
                <a:effectLst/>
              </a:rPr>
              <a:t>注入終了時刻を記録します。体温、心拍数、酸素飽和度、呼吸や腹部の状態などを観察し記録します。</a:t>
            </a:r>
          </a:p>
          <a:p>
            <a:r>
              <a:rPr lang="ja-JP" altLang="en-US" dirty="0"/>
              <a:t>　</a:t>
            </a:r>
            <a:r>
              <a:rPr kumimoji="1" lang="ja-JP" altLang="ja-JP" kern="1200" dirty="0">
                <a:solidFill>
                  <a:schemeClr val="tx1"/>
                </a:solidFill>
                <a:effectLst/>
              </a:rPr>
              <a:t>注入直後は胃が栄養剤で充満しているので胃に入ったものが逆流しないよう、急に体を動かしたり緊張させたりしないよう注意します。</a:t>
            </a:r>
          </a:p>
          <a:p>
            <a:r>
              <a:rPr lang="ja-JP" altLang="en-US" dirty="0"/>
              <a:t>　</a:t>
            </a:r>
            <a:r>
              <a:rPr kumimoji="1" lang="ja-JP" altLang="ja-JP" kern="1200" dirty="0">
                <a:solidFill>
                  <a:schemeClr val="tx1"/>
                </a:solidFill>
                <a:effectLst/>
              </a:rPr>
              <a:t>注入終了後からバスに乗るまでの時間は、少なくとも</a:t>
            </a:r>
            <a:r>
              <a:rPr kumimoji="1" lang="en-US" altLang="ja-JP" kern="1200" dirty="0">
                <a:solidFill>
                  <a:schemeClr val="tx1"/>
                </a:solidFill>
                <a:effectLst/>
              </a:rPr>
              <a:t>30</a:t>
            </a:r>
            <a:r>
              <a:rPr kumimoji="1" lang="ja-JP" altLang="ja-JP" kern="1200" dirty="0">
                <a:solidFill>
                  <a:schemeClr val="tx1"/>
                </a:solidFill>
                <a:effectLst/>
              </a:rPr>
              <a:t>分できれば</a:t>
            </a:r>
            <a:r>
              <a:rPr kumimoji="1" lang="en-US" altLang="ja-JP" kern="1200" dirty="0">
                <a:solidFill>
                  <a:schemeClr val="tx1"/>
                </a:solidFill>
                <a:effectLst/>
              </a:rPr>
              <a:t>1</a:t>
            </a:r>
            <a:r>
              <a:rPr kumimoji="1" lang="ja-JP" altLang="ja-JP" kern="1200" dirty="0">
                <a:solidFill>
                  <a:schemeClr val="tx1"/>
                </a:solidFill>
                <a:effectLst/>
              </a:rPr>
              <a:t>時間は空けておきたいです。</a:t>
            </a:r>
          </a:p>
          <a:p>
            <a:r>
              <a:rPr kumimoji="1" lang="ja-JP" altLang="ja-JP" kern="1200" dirty="0">
                <a:solidFill>
                  <a:schemeClr val="tx1"/>
                </a:solidFill>
                <a:effectLst/>
              </a:rPr>
              <a:t>手順⑫</a:t>
            </a:r>
            <a:r>
              <a:rPr kumimoji="1" lang="ja-JP" altLang="en-US" kern="1200" dirty="0">
                <a:solidFill>
                  <a:schemeClr val="tx1"/>
                </a:solidFill>
                <a:effectLst/>
              </a:rPr>
              <a:t>　</a:t>
            </a:r>
            <a:r>
              <a:rPr kumimoji="1" lang="ja-JP" altLang="ja-JP" kern="1200" dirty="0">
                <a:solidFill>
                  <a:schemeClr val="tx1"/>
                </a:solidFill>
                <a:effectLst/>
              </a:rPr>
              <a:t>後片付けをします。</a:t>
            </a:r>
          </a:p>
          <a:p>
            <a:r>
              <a:rPr kumimoji="1" lang="ja-JP" altLang="en-US" kern="1200" dirty="0">
                <a:solidFill>
                  <a:schemeClr val="tx1"/>
                </a:solidFill>
                <a:effectLst/>
              </a:rPr>
              <a:t>　</a:t>
            </a:r>
            <a:r>
              <a:rPr kumimoji="1" lang="ja-JP" altLang="ja-JP" kern="1200" dirty="0">
                <a:solidFill>
                  <a:schemeClr val="tx1"/>
                </a:solidFill>
                <a:effectLst/>
              </a:rPr>
              <a:t>細菌汚染防止のために栄養剤は開封後</a:t>
            </a:r>
            <a:r>
              <a:rPr kumimoji="1" lang="en-US" altLang="ja-JP" kern="1200" dirty="0">
                <a:solidFill>
                  <a:schemeClr val="tx1"/>
                </a:solidFill>
                <a:effectLst/>
              </a:rPr>
              <a:t>8</a:t>
            </a:r>
            <a:r>
              <a:rPr kumimoji="1" lang="ja-JP" altLang="ja-JP" kern="1200" dirty="0">
                <a:solidFill>
                  <a:schemeClr val="tx1"/>
                </a:solidFill>
                <a:effectLst/>
              </a:rPr>
              <a:t>時間以内に使用し、小分けしたり作り置きして残ったものは再利用しません。使用した注射器や、栄養チューブが接続されたボトルは、お湯を通して栄養剤を洗い流します。汚れが取れない場合はブラシを用いて中性洗剤で洗浄します。消毒する場合は</a:t>
            </a:r>
            <a:r>
              <a:rPr kumimoji="1" lang="en-US" altLang="ja-JP" kern="1200" dirty="0">
                <a:solidFill>
                  <a:schemeClr val="tx1"/>
                </a:solidFill>
                <a:effectLst/>
              </a:rPr>
              <a:t>0.01%</a:t>
            </a:r>
            <a:r>
              <a:rPr lang="ja-JP" altLang="en-US" dirty="0"/>
              <a:t>次</a:t>
            </a:r>
            <a:r>
              <a:rPr kumimoji="1" lang="ja-JP" altLang="ja-JP" kern="1200" dirty="0">
                <a:solidFill>
                  <a:schemeClr val="tx1"/>
                </a:solidFill>
                <a:effectLst/>
              </a:rPr>
              <a:t>亜塩素酸ナトリウム</a:t>
            </a:r>
            <a:r>
              <a:rPr lang="ja-JP" altLang="en-US" dirty="0"/>
              <a:t>等の溶液</a:t>
            </a:r>
            <a:r>
              <a:rPr kumimoji="1" lang="ja-JP" altLang="ja-JP" kern="1200" dirty="0">
                <a:solidFill>
                  <a:schemeClr val="tx1"/>
                </a:solidFill>
                <a:effectLst/>
              </a:rPr>
              <a:t>に漬けて消毒し、流水で十分にすすぎ、乾燥させます。</a:t>
            </a:r>
            <a:r>
              <a:rPr lang="ja-JP" altLang="en-US" dirty="0"/>
              <a:t>注射器</a:t>
            </a:r>
            <a:r>
              <a:rPr kumimoji="1" lang="ja-JP" altLang="ja-JP" kern="1200" dirty="0">
                <a:effectLst/>
              </a:rPr>
              <a:t>や栄養</a:t>
            </a:r>
            <a:r>
              <a:rPr kumimoji="1" lang="ja-JP" altLang="ja-JP" kern="1200" dirty="0">
                <a:solidFill>
                  <a:schemeClr val="tx1"/>
                </a:solidFill>
                <a:effectLst/>
              </a:rPr>
              <a:t>チューブは１週間に１回交換します。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350</a:t>
            </a:fld>
            <a:endParaRPr kumimoji="1" lang="ja-JP" altLang="en-US"/>
          </a:p>
        </p:txBody>
      </p:sp>
    </p:spTree>
    <p:extLst>
      <p:ext uri="{BB962C8B-B14F-4D97-AF65-F5344CB8AC3E}">
        <p14:creationId xmlns:p14="http://schemas.microsoft.com/office/powerpoint/2010/main" val="1687607291"/>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900"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351</a:t>
            </a:fld>
            <a:endParaRPr kumimoji="1" lang="ja-JP" altLang="en-US"/>
          </a:p>
        </p:txBody>
      </p:sp>
    </p:spTree>
    <p:extLst>
      <p:ext uri="{BB962C8B-B14F-4D97-AF65-F5344CB8AC3E}">
        <p14:creationId xmlns:p14="http://schemas.microsoft.com/office/powerpoint/2010/main" val="1456393356"/>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rgbClr val="00B050"/>
                </a:solidFill>
              </a:rPr>
              <a:t>　</a:t>
            </a:r>
            <a:r>
              <a:rPr kumimoji="1" lang="ja-JP" altLang="en-US" dirty="0"/>
              <a:t>ボタン型胃ろうの場合に、経鼻経管栄養とは異なる必要物品は、接続チューブです。接続チューブは、個々の胃ろうボタンに固有の物で、互換性はありません。</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352</a:t>
            </a:fld>
            <a:endParaRPr kumimoji="1" lang="ja-JP" altLang="en-US"/>
          </a:p>
        </p:txBody>
      </p:sp>
    </p:spTree>
    <p:extLst>
      <p:ext uri="{BB962C8B-B14F-4D97-AF65-F5344CB8AC3E}">
        <p14:creationId xmlns:p14="http://schemas.microsoft.com/office/powerpoint/2010/main" val="1585986276"/>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kern="1200" dirty="0">
                <a:solidFill>
                  <a:schemeClr val="tx1"/>
                </a:solidFill>
                <a:effectLst/>
              </a:rPr>
              <a:t>手順③</a:t>
            </a:r>
            <a:r>
              <a:rPr kumimoji="1" lang="en-US" altLang="ja-JP" kern="1200" dirty="0">
                <a:solidFill>
                  <a:schemeClr val="tx1"/>
                </a:solidFill>
                <a:effectLst/>
              </a:rPr>
              <a:t>-1</a:t>
            </a:r>
            <a:r>
              <a:rPr lang="ja-JP" altLang="en-US" dirty="0"/>
              <a:t>　</a:t>
            </a:r>
            <a:r>
              <a:rPr kumimoji="1" lang="ja-JP" altLang="ja-JP" kern="1200" dirty="0">
                <a:effectLst/>
              </a:rPr>
              <a:t>胃ろう</a:t>
            </a:r>
            <a:r>
              <a:rPr kumimoji="1" lang="ja-JP" altLang="en-US" kern="1200" dirty="0">
                <a:effectLst/>
              </a:rPr>
              <a:t>のカテーテル</a:t>
            </a:r>
            <a:r>
              <a:rPr kumimoji="1" lang="ja-JP" altLang="ja-JP" kern="1200" dirty="0">
                <a:effectLst/>
              </a:rPr>
              <a:t>と</a:t>
            </a:r>
            <a:r>
              <a:rPr kumimoji="1" lang="ja-JP" altLang="en-US" kern="1200" dirty="0">
                <a:effectLst/>
              </a:rPr>
              <a:t>ろう</a:t>
            </a:r>
            <a:r>
              <a:rPr kumimoji="1" lang="ja-JP" altLang="ja-JP" kern="1200" dirty="0">
                <a:effectLst/>
              </a:rPr>
              <a:t>孔周囲を観察します。</a:t>
            </a:r>
          </a:p>
          <a:p>
            <a:r>
              <a:rPr lang="ja-JP" altLang="en-US" dirty="0"/>
              <a:t>　</a:t>
            </a:r>
            <a:r>
              <a:rPr kumimoji="1" lang="ja-JP" altLang="ja-JP" kern="1200" dirty="0">
                <a:effectLst/>
              </a:rPr>
              <a:t>ガーゼの汚れがないか、ストッパーが皮膚の一箇所へ圧迫していないか、</a:t>
            </a:r>
            <a:r>
              <a:rPr kumimoji="1" lang="ja-JP" altLang="en-US" kern="1200" dirty="0">
                <a:effectLst/>
              </a:rPr>
              <a:t>胃ろう</a:t>
            </a:r>
            <a:r>
              <a:rPr lang="ja-JP" altLang="en-US" dirty="0"/>
              <a:t>のボタンや</a:t>
            </a:r>
            <a:r>
              <a:rPr kumimoji="1" lang="ja-JP" altLang="en-US" kern="1200" dirty="0">
                <a:effectLst/>
              </a:rPr>
              <a:t>チューブ</a:t>
            </a:r>
            <a:r>
              <a:rPr kumimoji="1" lang="ja-JP" altLang="ja-JP" kern="1200" dirty="0">
                <a:effectLst/>
              </a:rPr>
              <a:t>が抜けかけていたり、漏れがあったり、発赤がないかなど</a:t>
            </a:r>
            <a:r>
              <a:rPr kumimoji="1" lang="ja-JP" altLang="en-US" kern="1200" dirty="0">
                <a:effectLst/>
              </a:rPr>
              <a:t>ろう</a:t>
            </a:r>
            <a:r>
              <a:rPr kumimoji="1" lang="ja-JP" altLang="ja-JP" kern="1200" dirty="0">
                <a:effectLst/>
              </a:rPr>
              <a:t>孔周囲を観察します。</a:t>
            </a:r>
          </a:p>
          <a:p>
            <a:r>
              <a:rPr kumimoji="1" lang="ja-JP" altLang="ja-JP" kern="1200" dirty="0">
                <a:effectLst/>
              </a:rPr>
              <a:t>手順③</a:t>
            </a:r>
            <a:r>
              <a:rPr kumimoji="1" lang="en-US" altLang="ja-JP" kern="1200" dirty="0">
                <a:effectLst/>
              </a:rPr>
              <a:t>-2</a:t>
            </a:r>
            <a:r>
              <a:rPr lang="ja-JP" altLang="en-US" dirty="0"/>
              <a:t>　</a:t>
            </a:r>
            <a:r>
              <a:rPr kumimoji="1" lang="ja-JP" altLang="en-US" kern="1200" dirty="0">
                <a:effectLst/>
              </a:rPr>
              <a:t>チューブ型胃ろう</a:t>
            </a:r>
            <a:r>
              <a:rPr kumimoji="1" lang="ja-JP" altLang="ja-JP" kern="1200" dirty="0">
                <a:effectLst/>
              </a:rPr>
              <a:t>の場合：胃ろう</a:t>
            </a:r>
            <a:r>
              <a:rPr kumimoji="1" lang="ja-JP" altLang="en-US" kern="1200" dirty="0">
                <a:effectLst/>
              </a:rPr>
              <a:t>の</a:t>
            </a:r>
            <a:r>
              <a:rPr kumimoji="1" lang="ja-JP" altLang="ja-JP" kern="1200" dirty="0">
                <a:effectLst/>
              </a:rPr>
              <a:t>チューブの固定位置と長さの確認をします。</a:t>
            </a:r>
          </a:p>
          <a:p>
            <a:r>
              <a:rPr lang="ja-JP" altLang="en-US" dirty="0"/>
              <a:t>　</a:t>
            </a:r>
            <a:r>
              <a:rPr kumimoji="1" lang="ja-JP" altLang="ja-JP" kern="1200" dirty="0">
                <a:effectLst/>
              </a:rPr>
              <a:t>ストッパーが適正な位置にあるか確認します。あるいは、</a:t>
            </a:r>
            <a:r>
              <a:rPr kumimoji="1" lang="ja-JP" altLang="en-US" kern="1200" dirty="0" err="1">
                <a:effectLst/>
              </a:rPr>
              <a:t>ろう</a:t>
            </a:r>
            <a:r>
              <a:rPr kumimoji="1" lang="ja-JP" altLang="ja-JP" kern="1200" dirty="0">
                <a:effectLst/>
              </a:rPr>
              <a:t>孔の外に出ている</a:t>
            </a:r>
            <a:r>
              <a:rPr lang="ja-JP" altLang="en-US" dirty="0"/>
              <a:t>チューブ</a:t>
            </a:r>
            <a:r>
              <a:rPr kumimoji="1" lang="ja-JP" altLang="ja-JP" kern="1200" dirty="0">
                <a:effectLst/>
              </a:rPr>
              <a:t>の長さがいつもと同じ長さであるか確認します。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353</a:t>
            </a:fld>
            <a:endParaRPr kumimoji="1" lang="ja-JP" altLang="en-US"/>
          </a:p>
        </p:txBody>
      </p:sp>
    </p:spTree>
    <p:extLst>
      <p:ext uri="{BB962C8B-B14F-4D97-AF65-F5344CB8AC3E}">
        <p14:creationId xmlns:p14="http://schemas.microsoft.com/office/powerpoint/2010/main" val="3087704722"/>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kern="1200" dirty="0">
                <a:solidFill>
                  <a:schemeClr val="tx1"/>
                </a:solidFill>
                <a:effectLst/>
              </a:rPr>
              <a:t>手順③</a:t>
            </a:r>
            <a:r>
              <a:rPr kumimoji="1" lang="en-US" altLang="ja-JP" kern="1200" dirty="0">
                <a:solidFill>
                  <a:schemeClr val="tx1"/>
                </a:solidFill>
                <a:effectLst/>
              </a:rPr>
              <a:t>-2 </a:t>
            </a:r>
            <a:r>
              <a:rPr kumimoji="1" lang="ja-JP" altLang="ja-JP" kern="1200" dirty="0">
                <a:solidFill>
                  <a:schemeClr val="tx1"/>
                </a:solidFill>
                <a:effectLst/>
              </a:rPr>
              <a:t>ボタン型胃ろうの場合：</a:t>
            </a:r>
            <a:r>
              <a:rPr kumimoji="1" lang="ja-JP" altLang="en-US" kern="1200" dirty="0">
                <a:effectLst/>
              </a:rPr>
              <a:t>胃ろうの</a:t>
            </a:r>
            <a:r>
              <a:rPr kumimoji="1" lang="ja-JP" altLang="ja-JP" kern="1200" dirty="0">
                <a:effectLst/>
              </a:rPr>
              <a:t>ボタンと接続チューブを接続します。</a:t>
            </a:r>
          </a:p>
          <a:p>
            <a:r>
              <a:rPr lang="ja-JP" altLang="en-US" dirty="0"/>
              <a:t>　</a:t>
            </a:r>
            <a:r>
              <a:rPr kumimoji="1" lang="ja-JP" altLang="ja-JP" kern="1200" dirty="0">
                <a:effectLst/>
              </a:rPr>
              <a:t>接続チューブのクレンメとふたが閉まっていることを確認します。</a:t>
            </a:r>
          </a:p>
          <a:p>
            <a:r>
              <a:rPr lang="ja-JP" altLang="en-US" dirty="0"/>
              <a:t>　</a:t>
            </a:r>
            <a:r>
              <a:rPr kumimoji="1" lang="ja-JP" altLang="ja-JP" kern="1200" dirty="0">
                <a:effectLst/>
              </a:rPr>
              <a:t>次に</a:t>
            </a:r>
            <a:r>
              <a:rPr kumimoji="1" lang="ja-JP" altLang="en-US" kern="1200" dirty="0">
                <a:effectLst/>
              </a:rPr>
              <a:t>胃ろうの</a:t>
            </a:r>
            <a:r>
              <a:rPr kumimoji="1" lang="ja-JP" altLang="ja-JP" kern="1200" dirty="0">
                <a:effectLst/>
              </a:rPr>
              <a:t>ボタンと接続チューブの印を正確に合わせて、パチンと手応えがあるまで押し入れます。この操作の時に、</a:t>
            </a:r>
            <a:r>
              <a:rPr kumimoji="1" lang="ja-JP" altLang="en-US" kern="1200" dirty="0">
                <a:effectLst/>
              </a:rPr>
              <a:t>胃ろうの</a:t>
            </a:r>
            <a:r>
              <a:rPr kumimoji="1" lang="ja-JP" altLang="ja-JP" kern="1200" dirty="0">
                <a:effectLst/>
              </a:rPr>
              <a:t>ボタンを横から親指と人差し指でしっかりはさんで保持し、ボタンが腹部を圧迫しないよう</a:t>
            </a:r>
            <a:r>
              <a:rPr kumimoji="1" lang="ja-JP" altLang="ja-JP" kern="1200" dirty="0">
                <a:solidFill>
                  <a:schemeClr val="tx1"/>
                </a:solidFill>
                <a:effectLst/>
              </a:rPr>
              <a:t>にします。接続チューブを</a:t>
            </a:r>
            <a:r>
              <a:rPr kumimoji="1" lang="en-US" altLang="ja-JP" kern="1200" dirty="0">
                <a:solidFill>
                  <a:schemeClr val="tx1"/>
                </a:solidFill>
                <a:effectLst/>
              </a:rPr>
              <a:t>3/4</a:t>
            </a:r>
            <a:r>
              <a:rPr kumimoji="1" lang="ja-JP" altLang="ja-JP" kern="1200" dirty="0">
                <a:solidFill>
                  <a:schemeClr val="tx1"/>
                </a:solidFill>
                <a:effectLst/>
              </a:rPr>
              <a:t>回転回し、接続が外れないようにロックします。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354</a:t>
            </a:fld>
            <a:endParaRPr kumimoji="1" lang="ja-JP" altLang="en-US"/>
          </a:p>
        </p:txBody>
      </p:sp>
    </p:spTree>
    <p:extLst>
      <p:ext uri="{BB962C8B-B14F-4D97-AF65-F5344CB8AC3E}">
        <p14:creationId xmlns:p14="http://schemas.microsoft.com/office/powerpoint/2010/main" val="1879027476"/>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7712">
              <a:defRPr/>
            </a:pPr>
            <a:r>
              <a:rPr lang="ja-JP" altLang="en-US" dirty="0"/>
              <a:t>　手順④から⑥は経鼻経管栄養に準ずる。</a:t>
            </a:r>
            <a:endParaRPr lang="en-US" altLang="ja-JP" dirty="0"/>
          </a:p>
          <a:p>
            <a:pPr defTabSz="947712">
              <a:defRPr/>
            </a:pPr>
            <a:endParaRPr lang="en-US" altLang="ja-JP" dirty="0"/>
          </a:p>
          <a:p>
            <a:pPr defTabSz="947712">
              <a:defRPr/>
            </a:pPr>
            <a:r>
              <a:rPr lang="ja-JP" altLang="en-US" dirty="0"/>
              <a:t>　手順⑦</a:t>
            </a:r>
            <a:r>
              <a:rPr lang="en-US" altLang="ja-JP" dirty="0"/>
              <a:t> </a:t>
            </a:r>
            <a:r>
              <a:rPr lang="ja-JP" altLang="en-US" dirty="0"/>
              <a:t>　</a:t>
            </a:r>
            <a:r>
              <a:rPr lang="ja-JP" altLang="en-US" dirty="0">
                <a:solidFill>
                  <a:srgbClr val="000000"/>
                </a:solidFill>
              </a:rPr>
              <a:t>栄養剤・水分の内容と量が指示内容であるかを再度確認します。</a:t>
            </a:r>
            <a:endParaRPr lang="en-US" altLang="ja-JP" dirty="0">
              <a:solidFill>
                <a:srgbClr val="000000"/>
              </a:solidFill>
            </a:endParaRPr>
          </a:p>
          <a:p>
            <a:pPr eaLnBrk="1" hangingPunct="1">
              <a:defRPr/>
            </a:pPr>
            <a:r>
              <a:rPr lang="ja-JP" altLang="en-US" dirty="0">
                <a:solidFill>
                  <a:srgbClr val="000000"/>
                </a:solidFill>
              </a:rPr>
              <a:t>　接続チューブのクレンメを閉じた状態で接続します。</a:t>
            </a:r>
          </a:p>
          <a:p>
            <a:pPr eaLnBrk="1" hangingPunct="1">
              <a:defRPr/>
            </a:pPr>
            <a:r>
              <a:rPr lang="ja-JP" altLang="en-US" dirty="0">
                <a:solidFill>
                  <a:srgbClr val="000000"/>
                </a:solidFill>
              </a:rPr>
              <a:t>　注入中に接続部からの液漏れをおこさないように、接続はしっかり行います。</a:t>
            </a:r>
            <a:endParaRPr lang="en-US" altLang="ja-JP" dirty="0">
              <a:solidFill>
                <a:srgbClr val="000000"/>
              </a:solidFill>
            </a:endParaRPr>
          </a:p>
          <a:p>
            <a:pPr eaLnBrk="1" hangingPunct="1">
              <a:defRPr/>
            </a:pPr>
            <a:r>
              <a:rPr lang="ja-JP" altLang="en-US" dirty="0">
                <a:solidFill>
                  <a:srgbClr val="FF0000"/>
                </a:solidFill>
              </a:rPr>
              <a:t>　</a:t>
            </a:r>
            <a:r>
              <a:rPr lang="ja-JP" altLang="en-US" dirty="0"/>
              <a:t>栄養チューブとの接続操作の際に、チューブ型胃ろうカテーテルや、ボタン型胃ろうの接　続チューブを引っ張らないように注意します。</a:t>
            </a:r>
            <a:endParaRPr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355</a:t>
            </a:fld>
            <a:endParaRPr kumimoji="1" lang="ja-JP" altLang="en-US"/>
          </a:p>
        </p:txBody>
      </p:sp>
    </p:spTree>
    <p:extLst>
      <p:ext uri="{BB962C8B-B14F-4D97-AF65-F5344CB8AC3E}">
        <p14:creationId xmlns:p14="http://schemas.microsoft.com/office/powerpoint/2010/main" val="37821220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defRPr/>
            </a:pPr>
            <a:r>
              <a:rPr lang="ja-JP" altLang="en-US" dirty="0"/>
              <a:t>　</a:t>
            </a:r>
            <a:r>
              <a:rPr lang="ja-JP" altLang="ja-JP" dirty="0"/>
              <a:t>たとえば、滅菌された吸引</a:t>
            </a:r>
            <a:r>
              <a:rPr lang="ja-JP" altLang="en-US" dirty="0"/>
              <a:t>チューブ</a:t>
            </a:r>
            <a:r>
              <a:rPr lang="ja-JP" altLang="ja-JP" dirty="0"/>
              <a:t>の先端約</a:t>
            </a:r>
            <a:r>
              <a:rPr lang="en-US" altLang="ja-JP" dirty="0"/>
              <a:t>10cm</a:t>
            </a:r>
            <a:r>
              <a:rPr lang="ja-JP" altLang="ja-JP" dirty="0"/>
              <a:t>の部位は清潔ですから、気管カニューレに挿入する前に、他の器物に触れさせて不潔にしないように十分注意してください。</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113</a:t>
            </a:fld>
            <a:endParaRPr kumimoji="1" lang="ja-JP" altLang="en-US"/>
          </a:p>
        </p:txBody>
      </p:sp>
    </p:spTree>
    <p:extLst>
      <p:ext uri="{BB962C8B-B14F-4D97-AF65-F5344CB8AC3E}">
        <p14:creationId xmlns:p14="http://schemas.microsoft.com/office/powerpoint/2010/main" val="2655688803"/>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Meiryo" panose="020B0604030504040204" pitchFamily="34" charset="-128"/>
                <a:ea typeface="Meiryo" panose="020B0604030504040204" pitchFamily="34" charset="-128"/>
              </a:rPr>
              <a:t>手順⑧と⑨は</a:t>
            </a:r>
            <a:r>
              <a:rPr lang="ja-JP" altLang="en-US" dirty="0"/>
              <a:t>経鼻経管栄養に準ずる。</a:t>
            </a:r>
            <a:endParaRPr lang="en-US" altLang="ja-JP" dirty="0">
              <a:latin typeface="Meiryo" panose="020B0604030504040204" pitchFamily="34" charset="-128"/>
              <a:ea typeface="Meiryo" panose="020B0604030504040204" pitchFamily="34" charset="-128"/>
            </a:endParaRPr>
          </a:p>
          <a:p>
            <a:endParaRPr lang="en-US" altLang="ja-JP" dirty="0">
              <a:latin typeface="Meiryo" panose="020B0604030504040204" pitchFamily="34" charset="-128"/>
              <a:ea typeface="Meiryo" panose="020B0604030504040204" pitchFamily="34" charset="-128"/>
            </a:endParaRPr>
          </a:p>
          <a:p>
            <a:r>
              <a:rPr lang="ja-JP" altLang="en-US" dirty="0">
                <a:latin typeface="Meiryo" panose="020B0604030504040204" pitchFamily="34" charset="-128"/>
                <a:ea typeface="Meiryo" panose="020B0604030504040204" pitchFamily="34" charset="-128"/>
              </a:rPr>
              <a:t>手順⑩　注入が終了したらチューブに白湯を流します。</a:t>
            </a:r>
            <a:endParaRPr lang="en-US" altLang="ja-JP" dirty="0">
              <a:latin typeface="Meiryo" panose="020B0604030504040204" pitchFamily="34" charset="-128"/>
              <a:ea typeface="Meiryo" panose="020B0604030504040204" pitchFamily="34" charset="-128"/>
            </a:endParaRPr>
          </a:p>
          <a:p>
            <a:endParaRPr lang="en-US" altLang="ja-JP" dirty="0">
              <a:latin typeface="Meiryo" panose="020B0604030504040204" pitchFamily="34" charset="-128"/>
              <a:ea typeface="Meiryo" panose="020B0604030504040204" pitchFamily="34" charset="-128"/>
            </a:endParaRPr>
          </a:p>
          <a:p>
            <a:r>
              <a:rPr lang="ja-JP" altLang="en-US" dirty="0">
                <a:latin typeface="Meiryo" panose="020B0604030504040204" pitchFamily="34" charset="-128"/>
                <a:ea typeface="Meiryo" panose="020B0604030504040204" pitchFamily="34" charset="-128"/>
              </a:rPr>
              <a:t>　ボトル内に栄養剤がなくなったら、接続部まで栄養剤が流れるのを待ち栄養剤が接続部まで流れてきたら、栄養チューブのクレンメを閉じ、注入が終了したことを対象児に伝えます。</a:t>
            </a:r>
            <a:endParaRPr lang="en-US" altLang="ja-JP" dirty="0">
              <a:latin typeface="Meiryo" panose="020B0604030504040204" pitchFamily="34" charset="-128"/>
              <a:ea typeface="Meiryo" panose="020B0604030504040204" pitchFamily="34" charset="-128"/>
            </a:endParaRPr>
          </a:p>
          <a:p>
            <a:endParaRPr lang="en-US" altLang="ja-JP" dirty="0">
              <a:latin typeface="Meiryo" panose="020B0604030504040204" pitchFamily="34" charset="-128"/>
              <a:ea typeface="Meiryo" panose="020B0604030504040204" pitchFamily="34" charset="-128"/>
            </a:endParaRPr>
          </a:p>
          <a:p>
            <a:pPr defTabSz="947712">
              <a:defRPr/>
            </a:pPr>
            <a:r>
              <a:rPr lang="ja-JP" altLang="en-US" dirty="0">
                <a:latin typeface="Meiryo" panose="020B0604030504040204" pitchFamily="34" charset="-128"/>
                <a:ea typeface="Meiryo" panose="020B0604030504040204" pitchFamily="34" charset="-128"/>
              </a:rPr>
              <a:t>　チューブ型胃ろうの場合、胃ろうカテーテルから栄養チューブを外し、白湯の入った注射器を接続し白湯をゆっくり流し、胃ろうカテーテルの蓋を閉じます。</a:t>
            </a:r>
            <a:endParaRPr lang="en-US" altLang="ja-JP" dirty="0">
              <a:latin typeface="Meiryo" panose="020B0604030504040204" pitchFamily="34" charset="-128"/>
              <a:ea typeface="Meiryo" panose="020B0604030504040204" pitchFamily="34" charset="-128"/>
            </a:endParaRPr>
          </a:p>
          <a:p>
            <a:pPr defTabSz="947712">
              <a:defRPr/>
            </a:pPr>
            <a:endParaRPr lang="en-US" altLang="ja-JP" dirty="0">
              <a:latin typeface="Meiryo" panose="020B0604030504040204" pitchFamily="34" charset="-128"/>
              <a:ea typeface="Meiryo" panose="020B0604030504040204" pitchFamily="34" charset="-128"/>
            </a:endParaRPr>
          </a:p>
          <a:p>
            <a:pPr algn="l" defTabSz="947712">
              <a:defRPr/>
            </a:pPr>
            <a:r>
              <a:rPr lang="ja-JP" altLang="en-US" dirty="0">
                <a:latin typeface="Meiryo" panose="020B0604030504040204" pitchFamily="34" charset="-128"/>
                <a:ea typeface="Meiryo" panose="020B0604030504040204" pitchFamily="34" charset="-128"/>
              </a:rPr>
              <a:t>　ボタン型胃ろうの場合、接続チューブのクレンメを閉じてから、栄養チューブを外し、接続チューブの蓋をします。</a:t>
            </a:r>
            <a:endParaRPr lang="en-US" altLang="ja-JP" dirty="0">
              <a:latin typeface="Meiryo" panose="020B0604030504040204" pitchFamily="34" charset="-128"/>
              <a:ea typeface="Meiryo" panose="020B0604030504040204" pitchFamily="34" charset="-128"/>
            </a:endParaRPr>
          </a:p>
          <a:p>
            <a:pPr algn="l" defTabSz="947712">
              <a:defRPr/>
            </a:pPr>
            <a:endParaRPr lang="en-US" altLang="ja-JP" dirty="0">
              <a:latin typeface="Meiryo" panose="020B0604030504040204" pitchFamily="34" charset="-128"/>
              <a:ea typeface="Meiryo" panose="020B0604030504040204" pitchFamily="34" charset="-128"/>
            </a:endParaRPr>
          </a:p>
          <a:p>
            <a:pPr algn="l" defTabSz="947712">
              <a:defRPr/>
            </a:pPr>
            <a:r>
              <a:rPr lang="ja-JP" altLang="en-US" dirty="0">
                <a:latin typeface="Meiryo" panose="020B0604030504040204" pitchFamily="34" charset="-128"/>
                <a:ea typeface="Meiryo" panose="020B0604030504040204" pitchFamily="34" charset="-128"/>
              </a:rPr>
              <a:t>　さらに、胃ろうボタンから接続チューブを外し、胃ろうボタンの蓋をします。この時、ボタン型胃ろうを片手の親指と人差し指でしっかり保持しながら、接続チューブを矢印方向に黒色線まで戻してはずします。</a:t>
            </a:r>
            <a:r>
              <a:rPr lang="ja-JP" altLang="ja-JP" dirty="0">
                <a:latin typeface="Meiryo" panose="020B0604030504040204" pitchFamily="34" charset="-128"/>
                <a:ea typeface="Meiryo" panose="020B0604030504040204" pitchFamily="34" charset="-128"/>
              </a:rPr>
              <a:t> </a:t>
            </a:r>
            <a:endParaRPr lang="ja-JP" altLang="en-US" dirty="0">
              <a:latin typeface="Meiryo" panose="020B0604030504040204" pitchFamily="34" charset="-128"/>
              <a:ea typeface="Meiryo" panose="020B0604030504040204" pitchFamily="34" charset="-128"/>
            </a:endParaRPr>
          </a:p>
          <a:p>
            <a:pPr marL="177696" indent="-177696" algn="l" defTabSz="947712">
              <a:lnSpc>
                <a:spcPct val="114000"/>
              </a:lnSpc>
              <a:spcAft>
                <a:spcPts val="622"/>
              </a:spcAft>
              <a:buFont typeface="Wingdings" pitchFamily="2" charset="2"/>
              <a:buChar char="n"/>
              <a:defRPr/>
            </a:pPr>
            <a:endParaRPr lang="ja-JP" altLang="en-US" sz="900" dirty="0">
              <a:solidFill>
                <a:srgbClr val="002060"/>
              </a:solidFill>
              <a:latin typeface="Meiryo" panose="020B0604030504040204" pitchFamily="34" charset="-128"/>
              <a:ea typeface="Meiryo" panose="020B0604030504040204" pitchFamily="34" charset="-128"/>
            </a:endParaRPr>
          </a:p>
          <a:p>
            <a:pPr>
              <a:lnSpc>
                <a:spcPct val="114000"/>
              </a:lnSpc>
              <a:spcAft>
                <a:spcPts val="622"/>
              </a:spcAft>
            </a:pPr>
            <a:endParaRPr lang="ja-JP" altLang="en-US" sz="900"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356</a:t>
            </a:fld>
            <a:endParaRPr kumimoji="1" lang="ja-JP" altLang="en-US"/>
          </a:p>
        </p:txBody>
      </p:sp>
    </p:spTree>
    <p:extLst>
      <p:ext uri="{BB962C8B-B14F-4D97-AF65-F5344CB8AC3E}">
        <p14:creationId xmlns:p14="http://schemas.microsoft.com/office/powerpoint/2010/main" val="3609562237"/>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900"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357</a:t>
            </a:fld>
            <a:endParaRPr kumimoji="1" lang="ja-JP" altLang="en-US"/>
          </a:p>
        </p:txBody>
      </p:sp>
    </p:spTree>
    <p:extLst>
      <p:ext uri="{BB962C8B-B14F-4D97-AF65-F5344CB8AC3E}">
        <p14:creationId xmlns:p14="http://schemas.microsoft.com/office/powerpoint/2010/main" val="505737505"/>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8944">
              <a:defRPr/>
            </a:pPr>
            <a:r>
              <a:rPr lang="ja-JP" altLang="en-US" dirty="0">
                <a:cs typeface="ＭＳ ゴシック" charset="0"/>
              </a:rPr>
              <a:t>準備①　必要物品、栄養剤を確認します</a:t>
            </a:r>
            <a:r>
              <a:rPr lang="ja-JP" altLang="en-US" b="1" dirty="0">
                <a:solidFill>
                  <a:srgbClr val="FFFFFF"/>
                </a:solidFill>
                <a:cs typeface="ＭＳ ゴシック" charset="0"/>
              </a:rPr>
              <a:t>：必要物品、栄養剤を確認します</a:t>
            </a:r>
          </a:p>
          <a:p>
            <a:pPr>
              <a:defRPr/>
            </a:pPr>
            <a:r>
              <a:rPr lang="ja-JP" altLang="en-US" dirty="0">
                <a:cs typeface="ＭＳ ゴシック" charset="0"/>
              </a:rPr>
              <a:t>　胃ろうの接続チューブはボーラスタイプ（垂直で太いタイプ）を使用します。</a:t>
            </a:r>
            <a:endParaRPr lang="en-US" altLang="ja-JP" dirty="0">
              <a:cs typeface="ＭＳ ゴシック" charset="0"/>
            </a:endParaRPr>
          </a:p>
          <a:p>
            <a:pPr>
              <a:defRPr/>
            </a:pPr>
            <a:r>
              <a:rPr lang="ja-JP" altLang="en-US" dirty="0">
                <a:cs typeface="ＭＳ ゴシック" charset="0"/>
              </a:rPr>
              <a:t>　接続の方法は滴下注入用チューブと同様に</a:t>
            </a:r>
            <a:r>
              <a:rPr lang="en-US" altLang="ja-JP" dirty="0">
                <a:cs typeface="ＭＳ ゴシック" charset="0"/>
              </a:rPr>
              <a:t>3/4</a:t>
            </a:r>
            <a:r>
              <a:rPr lang="ja-JP" altLang="en-US" dirty="0">
                <a:cs typeface="ＭＳ ゴシック" charset="0"/>
              </a:rPr>
              <a:t>回転させて</a:t>
            </a:r>
            <a:r>
              <a:rPr lang="ja-JP" altLang="en-US" dirty="0"/>
              <a:t>ロックします。</a:t>
            </a:r>
            <a:endParaRPr lang="en-US" altLang="ja-JP" dirty="0"/>
          </a:p>
          <a:p>
            <a:pPr>
              <a:defRPr/>
            </a:pPr>
            <a:endParaRPr lang="en-US" altLang="ja-JP" dirty="0"/>
          </a:p>
          <a:p>
            <a:pPr>
              <a:defRPr/>
            </a:pPr>
            <a:r>
              <a:rPr lang="ja-JP" altLang="en-US" dirty="0"/>
              <a:t>準備②、③は経鼻経管栄養に準ずる。</a:t>
            </a:r>
            <a:endParaRPr lang="en-US" altLang="ja-JP" dirty="0"/>
          </a:p>
          <a:p>
            <a:pPr>
              <a:defRPr/>
            </a:pPr>
            <a:endParaRPr lang="en-US" altLang="ja-JP" dirty="0"/>
          </a:p>
          <a:p>
            <a:pPr>
              <a:defRPr/>
            </a:pPr>
            <a:r>
              <a:rPr lang="ja-JP" altLang="en-US" dirty="0"/>
              <a:t>手順①注入についての対象児の意思を確認します</a:t>
            </a:r>
            <a:endParaRPr lang="en-US" altLang="ja-JP" dirty="0"/>
          </a:p>
          <a:p>
            <a:pPr>
              <a:defRPr/>
            </a:pPr>
            <a:r>
              <a:rPr lang="ja-JP" altLang="en-US" dirty="0">
                <a:cs typeface="ＭＳ ゴシック" charset="0"/>
              </a:rPr>
              <a:t>　半固形栄養剤の場合：前吸引の内容や量に応じて、指示書の通りの量の半固形化栄養剤を計量カップなどに入れます。</a:t>
            </a:r>
            <a:endParaRPr lang="en-US" altLang="ja-JP" dirty="0">
              <a:cs typeface="ＭＳ ゴシック" charset="0"/>
            </a:endParaRPr>
          </a:p>
          <a:p>
            <a:pPr>
              <a:defRPr/>
            </a:pPr>
            <a:r>
              <a:rPr lang="ja-JP" altLang="en-US" dirty="0">
                <a:cs typeface="ＭＳ ゴシック" charset="0"/>
              </a:rPr>
              <a:t>　ミキサー食の場合：注射器で吸い上げることができる程度に水分</a:t>
            </a:r>
            <a:r>
              <a:rPr lang="en-US" altLang="ja-JP" dirty="0">
                <a:cs typeface="ＭＳ ゴシック" charset="0"/>
              </a:rPr>
              <a:t>(</a:t>
            </a:r>
            <a:r>
              <a:rPr lang="ja-JP" altLang="en-US" dirty="0">
                <a:cs typeface="ＭＳ ゴシック" charset="0"/>
              </a:rPr>
              <a:t>スープや牛乳</a:t>
            </a:r>
            <a:r>
              <a:rPr lang="en-US" altLang="ja-JP" dirty="0">
                <a:cs typeface="ＭＳ ゴシック" charset="0"/>
              </a:rPr>
              <a:t>)</a:t>
            </a:r>
            <a:r>
              <a:rPr lang="ja-JP" altLang="en-US" dirty="0">
                <a:cs typeface="ＭＳ ゴシック" charset="0"/>
              </a:rPr>
              <a:t>で薄めたり、増粘剤でとろみをつけて、ミキサー食の粘度を調節します。</a:t>
            </a:r>
            <a:endParaRPr lang="en-US" altLang="ja-JP" dirty="0">
              <a:cs typeface="ＭＳ ゴシック" charset="0"/>
            </a:endParaRPr>
          </a:p>
          <a:p>
            <a:pPr>
              <a:defRPr/>
            </a:pPr>
            <a:r>
              <a:rPr lang="ja-JP" altLang="en-US" dirty="0">
                <a:cs typeface="ＭＳ ゴシック" charset="0"/>
              </a:rPr>
              <a:t>　温度は常温</a:t>
            </a:r>
            <a:r>
              <a:rPr lang="en-US" altLang="ja-JP" dirty="0">
                <a:cs typeface="ＭＳ ゴシック" charset="0"/>
              </a:rPr>
              <a:t>〜</a:t>
            </a:r>
            <a:r>
              <a:rPr lang="ja-JP" altLang="en-US" dirty="0">
                <a:cs typeface="ＭＳ ゴシック" charset="0"/>
              </a:rPr>
              <a:t>人肌程度です。</a:t>
            </a:r>
            <a:endParaRPr lang="en-US" altLang="ja-JP" dirty="0">
              <a:cs typeface="ＭＳ ゴシック" charset="0"/>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358</a:t>
            </a:fld>
            <a:endParaRPr kumimoji="1" lang="ja-JP" altLang="en-US"/>
          </a:p>
        </p:txBody>
      </p:sp>
    </p:spTree>
    <p:extLst>
      <p:ext uri="{BB962C8B-B14F-4D97-AF65-F5344CB8AC3E}">
        <p14:creationId xmlns:p14="http://schemas.microsoft.com/office/powerpoint/2010/main" val="2914108295"/>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kern="1200" dirty="0">
                <a:solidFill>
                  <a:schemeClr val="tx1"/>
                </a:solidFill>
                <a:effectLst/>
              </a:rPr>
              <a:t>手順②から④は胃ろうの手順に準ずる。</a:t>
            </a:r>
            <a:endParaRPr kumimoji="1" lang="en-US" altLang="ja-JP" kern="1200" dirty="0">
              <a:solidFill>
                <a:schemeClr val="tx1"/>
              </a:solidFill>
              <a:effectLst/>
            </a:endParaRPr>
          </a:p>
          <a:p>
            <a:endParaRPr lang="en-US" altLang="ja-JP" dirty="0"/>
          </a:p>
          <a:p>
            <a:r>
              <a:rPr lang="ja-JP" altLang="en-US" dirty="0"/>
              <a:t>手順⑤　</a:t>
            </a:r>
            <a:r>
              <a:rPr lang="ja-JP" altLang="ja-JP" dirty="0"/>
              <a:t>半固形栄養剤</a:t>
            </a:r>
            <a:r>
              <a:rPr lang="ja-JP" altLang="en-US" dirty="0"/>
              <a:t>あるいは</a:t>
            </a:r>
            <a:r>
              <a:rPr lang="ja-JP" altLang="ja-JP" dirty="0"/>
              <a:t>ミキサー食を</a:t>
            </a:r>
            <a:r>
              <a:rPr lang="ja-JP" altLang="en-US" dirty="0"/>
              <a:t>準備します。</a:t>
            </a:r>
            <a:endParaRPr kumimoji="1" lang="en-US" altLang="ja-JP" kern="1200" dirty="0">
              <a:solidFill>
                <a:schemeClr val="tx1"/>
              </a:solidFill>
              <a:effectLst/>
            </a:endParaRPr>
          </a:p>
          <a:p>
            <a:endParaRPr lang="en-US" altLang="ja-JP" dirty="0"/>
          </a:p>
          <a:p>
            <a:r>
              <a:rPr kumimoji="1" lang="ja-JP" altLang="ja-JP" kern="1200" dirty="0">
                <a:solidFill>
                  <a:schemeClr val="tx1"/>
                </a:solidFill>
                <a:effectLst/>
              </a:rPr>
              <a:t>手順⑥</a:t>
            </a:r>
            <a:r>
              <a:rPr kumimoji="1" lang="ja-JP" altLang="en-US" kern="1200" dirty="0">
                <a:solidFill>
                  <a:schemeClr val="tx1"/>
                </a:solidFill>
                <a:effectLst/>
              </a:rPr>
              <a:t>　</a:t>
            </a:r>
            <a:r>
              <a:rPr kumimoji="1" lang="ja-JP" altLang="ja-JP" kern="1200" dirty="0">
                <a:effectLst/>
              </a:rPr>
              <a:t>半固形栄養剤</a:t>
            </a:r>
            <a:r>
              <a:rPr lang="ja-JP" altLang="en-US" dirty="0"/>
              <a:t>あるいは</a:t>
            </a:r>
            <a:r>
              <a:rPr kumimoji="1" lang="ja-JP" altLang="ja-JP" kern="1200" dirty="0">
                <a:effectLst/>
              </a:rPr>
              <a:t>ミキサー食を</a:t>
            </a:r>
            <a:r>
              <a:rPr lang="ja-JP" altLang="en-US" dirty="0"/>
              <a:t>注射器</a:t>
            </a:r>
            <a:r>
              <a:rPr kumimoji="1" lang="ja-JP" altLang="ja-JP" kern="1200" dirty="0">
                <a:effectLst/>
              </a:rPr>
              <a:t>に吸い上げます。</a:t>
            </a:r>
          </a:p>
          <a:p>
            <a:r>
              <a:rPr lang="ja-JP" altLang="en-US" dirty="0">
                <a:latin typeface="メイリオ" panose="020B0604030504040204" pitchFamily="50" charset="-128"/>
                <a:ea typeface="メイリオ" panose="020B0604030504040204" pitchFamily="50" charset="-128"/>
              </a:rPr>
              <a:t>　</a:t>
            </a:r>
            <a:r>
              <a:rPr kumimoji="1" lang="en-US" altLang="ja-JP" kern="1200" dirty="0">
                <a:effectLst/>
                <a:latin typeface="メイリオ" panose="020B0604030504040204" pitchFamily="50" charset="-128"/>
                <a:ea typeface="メイリオ" panose="020B0604030504040204" pitchFamily="50" charset="-128"/>
              </a:rPr>
              <a:t>30</a:t>
            </a:r>
            <a:r>
              <a:rPr kumimoji="1" lang="ja-JP" altLang="ja-JP" kern="1200" dirty="0">
                <a:effectLst/>
                <a:latin typeface="メイリオ" panose="020B0604030504040204" pitchFamily="50" charset="-128"/>
                <a:ea typeface="メイリオ" panose="020B0604030504040204" pitchFamily="50" charset="-128"/>
              </a:rPr>
              <a:t>〜</a:t>
            </a:r>
            <a:r>
              <a:rPr kumimoji="1" lang="en-US" altLang="ja-JP" kern="1200" dirty="0">
                <a:effectLst/>
                <a:latin typeface="メイリオ" panose="020B0604030504040204" pitchFamily="50" charset="-128"/>
                <a:ea typeface="メイリオ" panose="020B0604030504040204" pitchFamily="50" charset="-128"/>
              </a:rPr>
              <a:t>50cc</a:t>
            </a:r>
            <a:r>
              <a:rPr kumimoji="1" lang="ja-JP" altLang="ja-JP" kern="1200" dirty="0">
                <a:effectLst/>
                <a:latin typeface="メイリオ" panose="020B0604030504040204" pitchFamily="50" charset="-128"/>
                <a:ea typeface="メイリオ" panose="020B0604030504040204" pitchFamily="50" charset="-128"/>
              </a:rPr>
              <a:t>の</a:t>
            </a:r>
            <a:r>
              <a:rPr lang="ja-JP" altLang="en-US" dirty="0">
                <a:latin typeface="メイリオ" panose="020B0604030504040204" pitchFamily="50" charset="-128"/>
                <a:ea typeface="メイリオ" panose="020B0604030504040204" pitchFamily="50" charset="-128"/>
              </a:rPr>
              <a:t>注射器</a:t>
            </a:r>
            <a:r>
              <a:rPr kumimoji="1" lang="ja-JP" altLang="ja-JP" kern="1200" dirty="0">
                <a:effectLst/>
                <a:latin typeface="メイリオ" panose="020B0604030504040204" pitchFamily="50" charset="-128"/>
                <a:ea typeface="メイリオ" panose="020B0604030504040204" pitchFamily="50" charset="-128"/>
              </a:rPr>
              <a:t>で量を測りながら、指示されている量の半固形栄養剤</a:t>
            </a:r>
            <a:r>
              <a:rPr lang="ja-JP" altLang="en-US" dirty="0"/>
              <a:t>あるいは</a:t>
            </a:r>
            <a:r>
              <a:rPr kumimoji="1" lang="ja-JP" altLang="ja-JP" kern="1200" dirty="0">
                <a:effectLst/>
                <a:latin typeface="メイリオ" panose="020B0604030504040204" pitchFamily="50" charset="-128"/>
                <a:ea typeface="メイリオ" panose="020B0604030504040204" pitchFamily="50" charset="-128"/>
              </a:rPr>
              <a:t>ミキサー食を吸い上げます</a:t>
            </a:r>
          </a:p>
          <a:p>
            <a:r>
              <a:rPr lang="ja-JP" altLang="en-US" dirty="0">
                <a:latin typeface="メイリオ" panose="020B0604030504040204" pitchFamily="50" charset="-128"/>
                <a:ea typeface="メイリオ" panose="020B0604030504040204" pitchFamily="50" charset="-128"/>
              </a:rPr>
              <a:t>　</a:t>
            </a:r>
            <a:r>
              <a:rPr kumimoji="1" lang="ja-JP" altLang="ja-JP" kern="1200" dirty="0">
                <a:effectLst/>
                <a:latin typeface="メイリオ" panose="020B0604030504040204" pitchFamily="50" charset="-128"/>
                <a:ea typeface="メイリオ" panose="020B0604030504040204" pitchFamily="50" charset="-128"/>
              </a:rPr>
              <a:t>ミキサー食の場合は、おかず每にメニューを確認しながら吸い上げます。</a:t>
            </a:r>
          </a:p>
          <a:p>
            <a:r>
              <a:rPr lang="ja-JP" altLang="en-US" dirty="0">
                <a:latin typeface="メイリオ" panose="020B0604030504040204" pitchFamily="50" charset="-128"/>
                <a:ea typeface="メイリオ" panose="020B0604030504040204" pitchFamily="50" charset="-128"/>
              </a:rPr>
              <a:t>　注射器</a:t>
            </a:r>
            <a:r>
              <a:rPr kumimoji="1" lang="ja-JP" altLang="ja-JP" kern="1200" dirty="0">
                <a:effectLst/>
                <a:latin typeface="メイリオ" panose="020B0604030504040204" pitchFamily="50" charset="-128"/>
                <a:ea typeface="メイリオ" panose="020B0604030504040204" pitchFamily="50" charset="-128"/>
              </a:rPr>
              <a:t>を上に向けてできるだけ空気を抜いておきます。</a:t>
            </a:r>
            <a:endParaRPr kumimoji="1" lang="en-US" altLang="ja-JP" kern="1200" dirty="0">
              <a:effectLst/>
              <a:latin typeface="メイリオ" panose="020B0604030504040204" pitchFamily="50" charset="-128"/>
              <a:ea typeface="メイリオ" panose="020B0604030504040204" pitchFamily="50" charset="-128"/>
            </a:endParaRPr>
          </a:p>
          <a:p>
            <a:endParaRPr kumimoji="1" lang="ja-JP" altLang="ja-JP" kern="1200" dirty="0">
              <a:effectLst/>
              <a:latin typeface="メイリオ" panose="020B0604030504040204" pitchFamily="50" charset="-128"/>
              <a:ea typeface="メイリオ" panose="020B0604030504040204" pitchFamily="50" charset="-128"/>
            </a:endParaRPr>
          </a:p>
          <a:p>
            <a:r>
              <a:rPr kumimoji="1" lang="ja-JP" altLang="ja-JP" kern="1200" dirty="0">
                <a:effectLst/>
                <a:latin typeface="メイリオ" panose="020B0604030504040204" pitchFamily="50" charset="-128"/>
                <a:ea typeface="メイリオ" panose="020B0604030504040204" pitchFamily="50" charset="-128"/>
              </a:rPr>
              <a:t>手順⑦</a:t>
            </a:r>
            <a:r>
              <a:rPr kumimoji="1" lang="ja-JP" altLang="en-US" kern="1200" dirty="0">
                <a:effectLst/>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注射器</a:t>
            </a:r>
            <a:r>
              <a:rPr kumimoji="1" lang="ja-JP" altLang="ja-JP" kern="1200" dirty="0">
                <a:effectLst/>
                <a:latin typeface="メイリオ" panose="020B0604030504040204" pitchFamily="50" charset="-128"/>
                <a:ea typeface="メイリオ" panose="020B0604030504040204" pitchFamily="50" charset="-128"/>
              </a:rPr>
              <a:t>を</a:t>
            </a:r>
            <a:r>
              <a:rPr kumimoji="1" lang="ja-JP" altLang="en-US" kern="1200" dirty="0">
                <a:effectLst/>
                <a:latin typeface="メイリオ" panose="020B0604030504040204" pitchFamily="50" charset="-128"/>
                <a:ea typeface="メイリオ" panose="020B0604030504040204" pitchFamily="50" charset="-128"/>
              </a:rPr>
              <a:t>ボタン型胃ろうの</a:t>
            </a:r>
            <a:r>
              <a:rPr kumimoji="1" lang="ja-JP" altLang="ja-JP" kern="1200" dirty="0">
                <a:effectLst/>
                <a:latin typeface="メイリオ" panose="020B0604030504040204" pitchFamily="50" charset="-128"/>
                <a:ea typeface="メイリオ" panose="020B0604030504040204" pitchFamily="50" charset="-128"/>
              </a:rPr>
              <a:t>接続チューブないしは</a:t>
            </a:r>
            <a:r>
              <a:rPr kumimoji="1" lang="ja-JP" altLang="en-US" kern="1200" dirty="0">
                <a:effectLst/>
                <a:latin typeface="メイリオ" panose="020B0604030504040204" pitchFamily="50" charset="-128"/>
                <a:ea typeface="メイリオ" panose="020B0604030504040204" pitchFamily="50" charset="-128"/>
              </a:rPr>
              <a:t>チューブ型</a:t>
            </a:r>
            <a:r>
              <a:rPr kumimoji="1" lang="ja-JP" altLang="ja-JP" kern="1200" dirty="0">
                <a:effectLst/>
                <a:latin typeface="メイリオ" panose="020B0604030504040204" pitchFamily="50" charset="-128"/>
                <a:ea typeface="メイリオ" panose="020B0604030504040204" pitchFamily="50" charset="-128"/>
              </a:rPr>
              <a:t>胃ろう</a:t>
            </a:r>
            <a:r>
              <a:rPr kumimoji="1" lang="ja-JP" altLang="en-US" kern="1200" dirty="0">
                <a:effectLst/>
                <a:latin typeface="メイリオ" panose="020B0604030504040204" pitchFamily="50" charset="-128"/>
                <a:ea typeface="メイリオ" panose="020B0604030504040204" pitchFamily="50" charset="-128"/>
              </a:rPr>
              <a:t>カテーテル</a:t>
            </a:r>
            <a:r>
              <a:rPr kumimoji="1" lang="ja-JP" altLang="ja-JP" kern="1200" dirty="0">
                <a:effectLst/>
                <a:latin typeface="メイリオ" panose="020B0604030504040204" pitchFamily="50" charset="-128"/>
                <a:ea typeface="メイリオ" panose="020B0604030504040204" pitchFamily="50" charset="-128"/>
              </a:rPr>
              <a:t>に接続し手押しで注入</a:t>
            </a:r>
            <a:r>
              <a:rPr kumimoji="1" lang="ja-JP" altLang="ja-JP" kern="1200" dirty="0">
                <a:solidFill>
                  <a:schemeClr val="tx1"/>
                </a:solidFill>
                <a:effectLst/>
                <a:latin typeface="メイリオ" panose="020B0604030504040204" pitchFamily="50" charset="-128"/>
                <a:ea typeface="メイリオ" panose="020B0604030504040204" pitchFamily="50" charset="-128"/>
              </a:rPr>
              <a:t>します。</a:t>
            </a:r>
          </a:p>
          <a:p>
            <a:r>
              <a:rPr lang="ja-JP" altLang="en-US" dirty="0">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クレンメを閉じた状態で接続します。</a:t>
            </a:r>
          </a:p>
          <a:p>
            <a:r>
              <a:rPr lang="ja-JP" altLang="en-US" dirty="0">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注入中に接続部からの液漏れをおこさないように接続はしっかり行います。</a:t>
            </a:r>
          </a:p>
          <a:p>
            <a:r>
              <a:rPr lang="ja-JP" altLang="en-US" dirty="0">
                <a:latin typeface="メイリオ" panose="020B0604030504040204" pitchFamily="50" charset="-128"/>
                <a:ea typeface="メイリオ" panose="020B0604030504040204" pitchFamily="50" charset="-128"/>
              </a:rPr>
              <a:t>　</a:t>
            </a:r>
            <a:r>
              <a:rPr kumimoji="1" lang="en-US" altLang="ja-JP" kern="1200" dirty="0">
                <a:solidFill>
                  <a:schemeClr val="tx1"/>
                </a:solidFill>
                <a:effectLst/>
                <a:latin typeface="メイリオ" panose="020B0604030504040204" pitchFamily="50" charset="-128"/>
                <a:ea typeface="メイリオ" panose="020B0604030504040204" pitchFamily="50" charset="-128"/>
              </a:rPr>
              <a:t>20cc/10</a:t>
            </a:r>
            <a:r>
              <a:rPr kumimoji="1" lang="ja-JP" altLang="ja-JP" kern="1200" dirty="0">
                <a:solidFill>
                  <a:schemeClr val="tx1"/>
                </a:solidFill>
                <a:effectLst/>
                <a:latin typeface="メイリオ" panose="020B0604030504040204" pitchFamily="50" charset="-128"/>
                <a:ea typeface="メイリオ" panose="020B0604030504040204" pitchFamily="50" charset="-128"/>
              </a:rPr>
              <a:t>秒、</a:t>
            </a:r>
            <a:r>
              <a:rPr kumimoji="1" lang="en-US" altLang="ja-JP" kern="1200" dirty="0">
                <a:solidFill>
                  <a:schemeClr val="tx1"/>
                </a:solidFill>
                <a:effectLst/>
                <a:latin typeface="メイリオ" panose="020B0604030504040204" pitchFamily="50" charset="-128"/>
                <a:ea typeface="メイリオ" panose="020B0604030504040204" pitchFamily="50" charset="-128"/>
              </a:rPr>
              <a:t>30cc/20</a:t>
            </a:r>
            <a:r>
              <a:rPr kumimoji="1" lang="ja-JP" altLang="ja-JP" kern="1200" dirty="0">
                <a:solidFill>
                  <a:schemeClr val="tx1"/>
                </a:solidFill>
                <a:effectLst/>
                <a:latin typeface="メイリオ" panose="020B0604030504040204" pitchFamily="50" charset="-128"/>
                <a:ea typeface="メイリオ" panose="020B0604030504040204" pitchFamily="50" charset="-128"/>
              </a:rPr>
              <a:t>秒、</a:t>
            </a:r>
            <a:r>
              <a:rPr kumimoji="1" lang="en-US" altLang="ja-JP" kern="1200" dirty="0">
                <a:solidFill>
                  <a:schemeClr val="tx1"/>
                </a:solidFill>
                <a:effectLst/>
                <a:latin typeface="メイリオ" panose="020B0604030504040204" pitchFamily="50" charset="-128"/>
                <a:ea typeface="メイリオ" panose="020B0604030504040204" pitchFamily="50" charset="-128"/>
              </a:rPr>
              <a:t>50cc/30</a:t>
            </a:r>
            <a:r>
              <a:rPr kumimoji="1" lang="ja-JP" altLang="ja-JP" kern="1200" dirty="0">
                <a:solidFill>
                  <a:schemeClr val="tx1"/>
                </a:solidFill>
                <a:effectLst/>
                <a:latin typeface="メイリオ" panose="020B0604030504040204" pitchFamily="50" charset="-128"/>
                <a:ea typeface="メイリオ" panose="020B0604030504040204" pitchFamily="50" charset="-128"/>
              </a:rPr>
              <a:t>秒程度の速度でゆっくり注入します。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359</a:t>
            </a:fld>
            <a:endParaRPr kumimoji="1" lang="ja-JP" altLang="en-US"/>
          </a:p>
        </p:txBody>
      </p:sp>
    </p:spTree>
    <p:extLst>
      <p:ext uri="{BB962C8B-B14F-4D97-AF65-F5344CB8AC3E}">
        <p14:creationId xmlns:p14="http://schemas.microsoft.com/office/powerpoint/2010/main" val="2515694519"/>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kern="1200" dirty="0">
                <a:effectLst/>
                <a:latin typeface="メイリオ" panose="020B0604030504040204" pitchFamily="50" charset="-128"/>
                <a:ea typeface="メイリオ" panose="020B0604030504040204" pitchFamily="50" charset="-128"/>
              </a:rPr>
              <a:t>手順⑧</a:t>
            </a:r>
            <a:r>
              <a:rPr kumimoji="1" lang="ja-JP" altLang="en-US" kern="1200" dirty="0">
                <a:effectLst/>
                <a:latin typeface="メイリオ" panose="020B0604030504040204" pitchFamily="50" charset="-128"/>
                <a:ea typeface="メイリオ" panose="020B0604030504040204" pitchFamily="50" charset="-128"/>
              </a:rPr>
              <a:t>　</a:t>
            </a:r>
            <a:r>
              <a:rPr kumimoji="1" lang="ja-JP" altLang="ja-JP" kern="1200" dirty="0">
                <a:effectLst/>
                <a:latin typeface="メイリオ" panose="020B0604030504040204" pitchFamily="50" charset="-128"/>
                <a:ea typeface="メイリオ" panose="020B0604030504040204" pitchFamily="50" charset="-128"/>
              </a:rPr>
              <a:t>数分間隔で指示された量を繰り返し注入します。</a:t>
            </a:r>
          </a:p>
          <a:p>
            <a:r>
              <a:rPr kumimoji="1" lang="ja-JP" altLang="en-US" kern="1200" dirty="0">
                <a:effectLst/>
                <a:latin typeface="メイリオ" panose="020B0604030504040204" pitchFamily="50" charset="-128"/>
                <a:ea typeface="メイリオ" panose="020B0604030504040204" pitchFamily="50" charset="-128"/>
              </a:rPr>
              <a:t>　</a:t>
            </a:r>
            <a:r>
              <a:rPr kumimoji="1" lang="ja-JP" altLang="ja-JP" kern="1200" dirty="0">
                <a:effectLst/>
                <a:latin typeface="メイリオ" panose="020B0604030504040204" pitchFamily="50" charset="-128"/>
                <a:ea typeface="メイリオ" panose="020B0604030504040204" pitchFamily="50" charset="-128"/>
              </a:rPr>
              <a:t>頻脈、嘔気・嘔吐などの症状が観察されないように、注入速度や注入間隔を調節します。</a:t>
            </a:r>
            <a:endParaRPr kumimoji="1" lang="en-US" altLang="ja-JP" kern="1200" dirty="0">
              <a:effectLst/>
              <a:latin typeface="メイリオ" panose="020B0604030504040204" pitchFamily="50" charset="-128"/>
              <a:ea typeface="メイリオ" panose="020B0604030504040204" pitchFamily="50" charset="-128"/>
            </a:endParaRPr>
          </a:p>
          <a:p>
            <a:r>
              <a:rPr kumimoji="1" lang="ja-JP" altLang="en-US" kern="1200" dirty="0">
                <a:effectLst/>
                <a:latin typeface="メイリオ" panose="020B0604030504040204" pitchFamily="50" charset="-128"/>
                <a:ea typeface="メイリオ" panose="020B0604030504040204" pitchFamily="50" charset="-128"/>
              </a:rPr>
              <a:t>　</a:t>
            </a:r>
            <a:r>
              <a:rPr kumimoji="1" lang="ja-JP" altLang="ja-JP" kern="1200" dirty="0">
                <a:effectLst/>
                <a:latin typeface="メイリオ" panose="020B0604030504040204" pitchFamily="50" charset="-128"/>
                <a:ea typeface="メイリオ" panose="020B0604030504040204" pitchFamily="50" charset="-128"/>
              </a:rPr>
              <a:t>ミキサー食のメニューによっては、硬さや残渣によって</a:t>
            </a:r>
            <a:r>
              <a:rPr lang="ja-JP" altLang="en-US" dirty="0">
                <a:latin typeface="メイリオ" panose="020B0604030504040204" pitchFamily="50" charset="-128"/>
                <a:ea typeface="メイリオ" panose="020B0604030504040204" pitchFamily="50" charset="-128"/>
              </a:rPr>
              <a:t>注射器</a:t>
            </a:r>
            <a:r>
              <a:rPr kumimoji="1" lang="ja-JP" altLang="ja-JP" kern="1200" dirty="0">
                <a:effectLst/>
                <a:latin typeface="メイリオ" panose="020B0604030504040204" pitchFamily="50" charset="-128"/>
                <a:ea typeface="メイリオ" panose="020B0604030504040204" pitchFamily="50" charset="-128"/>
              </a:rPr>
              <a:t>に吸い上げ難い物もありますが、そのような食物を注入すると、胃ろう</a:t>
            </a:r>
            <a:r>
              <a:rPr kumimoji="1" lang="ja-JP" altLang="en-US" kern="1200" dirty="0">
                <a:effectLst/>
                <a:latin typeface="メイリオ" panose="020B0604030504040204" pitchFamily="50" charset="-128"/>
                <a:ea typeface="メイリオ" panose="020B0604030504040204" pitchFamily="50" charset="-128"/>
              </a:rPr>
              <a:t>の</a:t>
            </a:r>
            <a:r>
              <a:rPr kumimoji="1" lang="ja-JP" altLang="ja-JP" kern="1200" dirty="0">
                <a:effectLst/>
                <a:latin typeface="メイリオ" panose="020B0604030504040204" pitchFamily="50" charset="-128"/>
                <a:ea typeface="メイリオ" panose="020B0604030504040204" pitchFamily="50" charset="-128"/>
              </a:rPr>
              <a:t>ボタンや</a:t>
            </a:r>
            <a:r>
              <a:rPr lang="ja-JP" altLang="en-US" dirty="0">
                <a:latin typeface="メイリオ" panose="020B0604030504040204" pitchFamily="50" charset="-128"/>
                <a:ea typeface="メイリオ" panose="020B0604030504040204" pitchFamily="50" charset="-128"/>
              </a:rPr>
              <a:t>チューブ</a:t>
            </a:r>
            <a:r>
              <a:rPr kumimoji="1" lang="ja-JP" altLang="ja-JP" kern="1200" dirty="0">
                <a:effectLst/>
                <a:latin typeface="メイリオ" panose="020B0604030504040204" pitchFamily="50" charset="-128"/>
                <a:ea typeface="メイリオ" panose="020B0604030504040204" pitchFamily="50" charset="-128"/>
              </a:rPr>
              <a:t>を詰まらせてしまうので、</a:t>
            </a:r>
            <a:r>
              <a:rPr lang="ja-JP" altLang="en-US" dirty="0">
                <a:latin typeface="メイリオ" panose="020B0604030504040204" pitchFamily="50" charset="-128"/>
                <a:ea typeface="メイリオ" panose="020B0604030504040204" pitchFamily="50" charset="-128"/>
              </a:rPr>
              <a:t>注射器</a:t>
            </a:r>
            <a:r>
              <a:rPr kumimoji="1" lang="ja-JP" altLang="ja-JP" kern="1200" dirty="0">
                <a:effectLst/>
                <a:latin typeface="メイリオ" panose="020B0604030504040204" pitchFamily="50" charset="-128"/>
                <a:ea typeface="メイリオ" panose="020B0604030504040204" pitchFamily="50" charset="-128"/>
              </a:rPr>
              <a:t>注入に適当でない食物は注入しないようにします。</a:t>
            </a:r>
            <a:endParaRPr kumimoji="1" lang="en-US" altLang="ja-JP" kern="1200" dirty="0">
              <a:effectLst/>
              <a:latin typeface="メイリオ" panose="020B0604030504040204" pitchFamily="50" charset="-128"/>
              <a:ea typeface="メイリオ" panose="020B0604030504040204" pitchFamily="50" charset="-128"/>
            </a:endParaRPr>
          </a:p>
          <a:p>
            <a:endParaRPr lang="en-US" altLang="ja-JP" dirty="0"/>
          </a:p>
          <a:p>
            <a:r>
              <a:rPr kumimoji="1" lang="ja-JP" altLang="en-US" kern="1200" dirty="0">
                <a:effectLst/>
                <a:latin typeface="メイリオ" panose="020B0604030504040204" pitchFamily="50" charset="-128"/>
                <a:ea typeface="メイリオ" panose="020B0604030504040204" pitchFamily="50" charset="-128"/>
              </a:rPr>
              <a:t>手順⑨</a:t>
            </a:r>
            <a:r>
              <a:rPr lang="ja-JP" altLang="en-US" dirty="0"/>
              <a:t>は経鼻経管栄養に準ずる。</a:t>
            </a:r>
            <a:endParaRPr kumimoji="1" lang="en-US" altLang="ja-JP" kern="1200" dirty="0">
              <a:effectLst/>
              <a:latin typeface="メイリオ" panose="020B0604030504040204" pitchFamily="50" charset="-128"/>
              <a:ea typeface="メイリオ" panose="020B0604030504040204" pitchFamily="50" charset="-128"/>
            </a:endParaRPr>
          </a:p>
          <a:p>
            <a:endParaRPr kumimoji="1" lang="en-US" altLang="ja-JP" dirty="0">
              <a:latin typeface="メイリオ" panose="020B0604030504040204" pitchFamily="50" charset="-128"/>
              <a:ea typeface="メイリオ" panose="020B0604030504040204" pitchFamily="50" charset="-128"/>
            </a:endParaRPr>
          </a:p>
          <a:p>
            <a:r>
              <a:rPr kumimoji="1" lang="ja-JP" altLang="ja-JP" kern="1200" dirty="0">
                <a:effectLst/>
                <a:latin typeface="メイリオ" panose="020B0604030504040204" pitchFamily="50" charset="-128"/>
                <a:ea typeface="メイリオ" panose="020B0604030504040204" pitchFamily="50" charset="-128"/>
              </a:rPr>
              <a:t>手順⑩</a:t>
            </a:r>
            <a:r>
              <a:rPr kumimoji="1" lang="ja-JP" altLang="en-US" kern="1200" dirty="0">
                <a:effectLst/>
                <a:latin typeface="メイリオ" panose="020B0604030504040204" pitchFamily="50" charset="-128"/>
                <a:ea typeface="メイリオ" panose="020B0604030504040204" pitchFamily="50" charset="-128"/>
              </a:rPr>
              <a:t>　</a:t>
            </a:r>
            <a:r>
              <a:rPr kumimoji="1" lang="ja-JP" altLang="ja-JP" kern="1200" dirty="0">
                <a:effectLst/>
                <a:latin typeface="メイリオ" panose="020B0604030504040204" pitchFamily="50" charset="-128"/>
                <a:ea typeface="メイリオ" panose="020B0604030504040204" pitchFamily="50" charset="-128"/>
              </a:rPr>
              <a:t>注入が終了したらチューブに白湯を流します。</a:t>
            </a:r>
          </a:p>
          <a:p>
            <a:r>
              <a:rPr kumimoji="1" lang="ja-JP" altLang="en-US" kern="1200" dirty="0">
                <a:effectLst/>
                <a:latin typeface="メイリオ" panose="020B0604030504040204" pitchFamily="50" charset="-128"/>
                <a:ea typeface="メイリオ" panose="020B0604030504040204" pitchFamily="50" charset="-128"/>
              </a:rPr>
              <a:t>　</a:t>
            </a:r>
            <a:r>
              <a:rPr kumimoji="1" lang="ja-JP" altLang="ja-JP" kern="1200" dirty="0">
                <a:effectLst/>
                <a:latin typeface="メイリオ" panose="020B0604030504040204" pitchFamily="50" charset="-128"/>
                <a:ea typeface="メイリオ" panose="020B0604030504040204" pitchFamily="50" charset="-128"/>
              </a:rPr>
              <a:t>注入が終了したことを</a:t>
            </a:r>
            <a:r>
              <a:rPr lang="ja-JP" altLang="en-US" dirty="0"/>
              <a:t>対象児</a:t>
            </a:r>
            <a:r>
              <a:rPr kumimoji="1" lang="ja-JP" altLang="ja-JP" kern="1200" dirty="0">
                <a:effectLst/>
                <a:latin typeface="メイリオ" panose="020B0604030504040204" pitchFamily="50" charset="-128"/>
                <a:ea typeface="メイリオ" panose="020B0604030504040204" pitchFamily="50" charset="-128"/>
              </a:rPr>
              <a:t>に伝えます『ごちそうさまでした』</a:t>
            </a:r>
            <a:r>
              <a:rPr kumimoji="1" lang="ja-JP" altLang="en-US" kern="1200" dirty="0">
                <a:effectLst/>
                <a:latin typeface="メイリオ" panose="020B0604030504040204" pitchFamily="50" charset="-128"/>
                <a:ea typeface="メイリオ" panose="020B0604030504040204" pitchFamily="50" charset="-128"/>
              </a:rPr>
              <a:t>。</a:t>
            </a:r>
            <a:endParaRPr kumimoji="1" lang="en-US" altLang="ja-JP" kern="1200" dirty="0">
              <a:effectLst/>
              <a:latin typeface="メイリオ" panose="020B0604030504040204" pitchFamily="50" charset="-128"/>
              <a:ea typeface="メイリオ" panose="020B0604030504040204" pitchFamily="50" charset="-128"/>
            </a:endParaRPr>
          </a:p>
          <a:p>
            <a:r>
              <a:rPr kumimoji="1" lang="ja-JP" altLang="en-US" kern="1200" dirty="0">
                <a:effectLst/>
                <a:latin typeface="メイリオ" panose="020B0604030504040204" pitchFamily="50" charset="-128"/>
                <a:ea typeface="メイリオ" panose="020B0604030504040204" pitchFamily="50" charset="-128"/>
              </a:rPr>
              <a:t>　</a:t>
            </a:r>
            <a:r>
              <a:rPr kumimoji="1" lang="ja-JP" altLang="ja-JP" kern="1200" dirty="0">
                <a:effectLst/>
                <a:latin typeface="メイリオ" panose="020B0604030504040204" pitchFamily="50" charset="-128"/>
                <a:ea typeface="メイリオ" panose="020B0604030504040204" pitchFamily="50" charset="-128"/>
              </a:rPr>
              <a:t>終了後は水かお茶を</a:t>
            </a:r>
            <a:r>
              <a:rPr kumimoji="1" lang="en-US" altLang="ja-JP" kern="1200" dirty="0">
                <a:effectLst/>
                <a:latin typeface="メイリオ" panose="020B0604030504040204" pitchFamily="50" charset="-128"/>
                <a:ea typeface="メイリオ" panose="020B0604030504040204" pitchFamily="50" charset="-128"/>
              </a:rPr>
              <a:t>10cc</a:t>
            </a:r>
            <a:r>
              <a:rPr kumimoji="1" lang="ja-JP" altLang="ja-JP" kern="1200" dirty="0">
                <a:effectLst/>
                <a:latin typeface="メイリオ" panose="020B0604030504040204" pitchFamily="50" charset="-128"/>
                <a:ea typeface="メイリオ" panose="020B0604030504040204" pitchFamily="50" charset="-128"/>
              </a:rPr>
              <a:t>以上注入し、チューブ内をきれいにします。</a:t>
            </a:r>
            <a:endParaRPr kumimoji="1" lang="en-US" altLang="ja-JP" kern="1200" dirty="0">
              <a:effectLst/>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ボタン型</a:t>
            </a:r>
            <a:r>
              <a:rPr kumimoji="1" lang="ja-JP" altLang="ja-JP" kern="1200" dirty="0">
                <a:effectLst/>
                <a:latin typeface="メイリオ" panose="020B0604030504040204" pitchFamily="50" charset="-128"/>
                <a:ea typeface="メイリオ" panose="020B0604030504040204" pitchFamily="50" charset="-128"/>
              </a:rPr>
              <a:t>胃ろうの場合、接続チューブをボタンから外した時の水の滴りを防ぐために、接続チューブ</a:t>
            </a:r>
            <a:r>
              <a:rPr kumimoji="1" lang="ja-JP" altLang="ja-JP" kern="1200" dirty="0">
                <a:solidFill>
                  <a:schemeClr val="tx1"/>
                </a:solidFill>
                <a:effectLst/>
                <a:latin typeface="メイリオ" panose="020B0604030504040204" pitchFamily="50" charset="-128"/>
                <a:ea typeface="メイリオ" panose="020B0604030504040204" pitchFamily="50" charset="-128"/>
              </a:rPr>
              <a:t>を外す前に空気を</a:t>
            </a:r>
            <a:r>
              <a:rPr kumimoji="1" lang="en-US" altLang="ja-JP" kern="1200" dirty="0">
                <a:solidFill>
                  <a:schemeClr val="tx1"/>
                </a:solidFill>
                <a:effectLst/>
                <a:latin typeface="メイリオ" panose="020B0604030504040204" pitchFamily="50" charset="-128"/>
                <a:ea typeface="メイリオ" panose="020B0604030504040204" pitchFamily="50" charset="-128"/>
              </a:rPr>
              <a:t>10cc</a:t>
            </a:r>
            <a:r>
              <a:rPr kumimoji="1" lang="ja-JP" altLang="ja-JP" kern="1200" dirty="0">
                <a:solidFill>
                  <a:schemeClr val="tx1"/>
                </a:solidFill>
                <a:effectLst/>
                <a:latin typeface="メイリオ" panose="020B0604030504040204" pitchFamily="50" charset="-128"/>
                <a:ea typeface="メイリオ" panose="020B0604030504040204" pitchFamily="50" charset="-128"/>
              </a:rPr>
              <a:t>程流すことがあります。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360</a:t>
            </a:fld>
            <a:endParaRPr kumimoji="1" lang="ja-JP" altLang="en-US"/>
          </a:p>
        </p:txBody>
      </p:sp>
    </p:spTree>
    <p:extLst>
      <p:ext uri="{BB962C8B-B14F-4D97-AF65-F5344CB8AC3E}">
        <p14:creationId xmlns:p14="http://schemas.microsoft.com/office/powerpoint/2010/main" val="116861433"/>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kern="1200" dirty="0">
                <a:solidFill>
                  <a:schemeClr val="tx1"/>
                </a:solidFill>
                <a:effectLst/>
                <a:latin typeface="メイリオ" panose="020B0604030504040204" pitchFamily="50" charset="-128"/>
                <a:ea typeface="メイリオ" panose="020B0604030504040204" pitchFamily="50" charset="-128"/>
              </a:rPr>
              <a:t>ミキサー食注入のメリット</a:t>
            </a: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effectLst/>
                <a:latin typeface="メイリオ" panose="020B0604030504040204" pitchFamily="50" charset="-128"/>
                <a:ea typeface="メイリオ" panose="020B0604030504040204" pitchFamily="50" charset="-128"/>
              </a:rPr>
              <a:t>半固形栄養剤の利点に加え、本来の食事に近い注入内容であるため、優れた栄養注入の方法として近年注目されています。</a:t>
            </a:r>
          </a:p>
          <a:p>
            <a:r>
              <a:rPr kumimoji="1" lang="en-US" altLang="ja-JP" kern="1200" dirty="0">
                <a:effectLst/>
                <a:latin typeface="メイリオ" panose="020B0604030504040204" pitchFamily="50" charset="-128"/>
                <a:ea typeface="メイリオ" panose="020B0604030504040204" pitchFamily="50" charset="-128"/>
              </a:rPr>
              <a:t>A.</a:t>
            </a:r>
            <a:r>
              <a:rPr kumimoji="1" lang="ja-JP" altLang="ja-JP" kern="1200" dirty="0">
                <a:effectLst/>
                <a:latin typeface="メイリオ" panose="020B0604030504040204" pitchFamily="50" charset="-128"/>
                <a:ea typeface="メイリオ" panose="020B0604030504040204" pitchFamily="50" charset="-128"/>
              </a:rPr>
              <a:t>半固形栄養剤</a:t>
            </a:r>
            <a:r>
              <a:rPr kumimoji="1" lang="ja-JP" altLang="ja-JP" kern="1200" dirty="0">
                <a:solidFill>
                  <a:schemeClr val="tx1"/>
                </a:solidFill>
                <a:effectLst/>
                <a:latin typeface="メイリオ" panose="020B0604030504040204" pitchFamily="50" charset="-128"/>
                <a:ea typeface="メイリオ" panose="020B0604030504040204" pitchFamily="50" charset="-128"/>
              </a:rPr>
              <a:t>として</a:t>
            </a: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胃からの排出がゆっくりなため、食後の頻脈や高血糖や低血圧が起こりにくく下痢になりにくい。</a:t>
            </a: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胃から食道に逆流しにくい。</a:t>
            </a:r>
          </a:p>
          <a:p>
            <a:r>
              <a:rPr kumimoji="1" lang="en-US" altLang="ja-JP" kern="1200" dirty="0">
                <a:solidFill>
                  <a:schemeClr val="tx1"/>
                </a:solidFill>
                <a:effectLst/>
                <a:latin typeface="メイリオ" panose="020B0604030504040204" pitchFamily="50" charset="-128"/>
                <a:ea typeface="メイリオ" panose="020B0604030504040204" pitchFamily="50" charset="-128"/>
              </a:rPr>
              <a:t>B.</a:t>
            </a:r>
            <a:r>
              <a:rPr kumimoji="1" lang="ja-JP" altLang="ja-JP" kern="1200" dirty="0">
                <a:solidFill>
                  <a:schemeClr val="tx1"/>
                </a:solidFill>
                <a:effectLst/>
                <a:latin typeface="メイリオ" panose="020B0604030504040204" pitchFamily="50" charset="-128"/>
                <a:ea typeface="メイリオ" panose="020B0604030504040204" pitchFamily="50" charset="-128"/>
              </a:rPr>
              <a:t>天然の多様な食材が摂取できる</a:t>
            </a: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ミネラル、ビタミン、微量元素が初めから含まれているので微量元素欠乏症のリスクが軽減する。</a:t>
            </a: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食物繊維が初めから含まれているので、便性が正常化する。</a:t>
            </a:r>
          </a:p>
          <a:p>
            <a:r>
              <a:rPr kumimoji="1" lang="en-US" altLang="ja-JP" kern="1200" dirty="0">
                <a:solidFill>
                  <a:schemeClr val="tx1"/>
                </a:solidFill>
                <a:effectLst/>
                <a:latin typeface="メイリオ" panose="020B0604030504040204" pitchFamily="50" charset="-128"/>
                <a:ea typeface="メイリオ" panose="020B0604030504040204" pitchFamily="50" charset="-128"/>
              </a:rPr>
              <a:t>C. </a:t>
            </a:r>
            <a:r>
              <a:rPr kumimoji="1" lang="ja-JP" altLang="ja-JP" kern="1200" dirty="0">
                <a:solidFill>
                  <a:schemeClr val="tx1"/>
                </a:solidFill>
                <a:effectLst/>
                <a:latin typeface="メイリオ" panose="020B0604030504040204" pitchFamily="50" charset="-128"/>
                <a:ea typeface="メイリオ" panose="020B0604030504040204" pitchFamily="50" charset="-128"/>
              </a:rPr>
              <a:t>通常の食事として</a:t>
            </a: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シリンジ注入であるため、職員と１対１でゆっくり関われる。</a:t>
            </a: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食事の香りを楽しむことができる。</a:t>
            </a:r>
            <a:r>
              <a:rPr lang="ja-JP" altLang="ja-JP" dirty="0">
                <a:effectLst/>
                <a:latin typeface="メイリオ" panose="020B0604030504040204" pitchFamily="50" charset="-128"/>
                <a:ea typeface="メイリオ" panose="020B0604030504040204" pitchFamily="50" charset="-128"/>
              </a:rPr>
              <a:t> </a:t>
            </a:r>
            <a:endParaRPr kumimoji="1" lang="ja-JP" altLang="en-US"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361</a:t>
            </a:fld>
            <a:endParaRPr kumimoji="1" lang="ja-JP" altLang="en-US"/>
          </a:p>
        </p:txBody>
      </p:sp>
    </p:spTree>
    <p:extLst>
      <p:ext uri="{BB962C8B-B14F-4D97-AF65-F5344CB8AC3E}">
        <p14:creationId xmlns:p14="http://schemas.microsoft.com/office/powerpoint/2010/main" val="495508998"/>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kern="1200" dirty="0">
                <a:solidFill>
                  <a:schemeClr val="tx1"/>
                </a:solidFill>
                <a:effectLst/>
                <a:latin typeface="メイリオ" panose="020B0604030504040204" pitchFamily="50" charset="-128"/>
                <a:ea typeface="メイリオ" panose="020B0604030504040204" pitchFamily="50" charset="-128"/>
              </a:rPr>
              <a:t>ミキサー食注入と食物アレルギー</a:t>
            </a: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乳児期から経管栄養を行い、ミルクや経管栄養剤を注入していた</a:t>
            </a:r>
            <a:r>
              <a:rPr lang="ja-JP" altLang="en-US" dirty="0"/>
              <a:t>対象児</a:t>
            </a:r>
            <a:r>
              <a:rPr kumimoji="1" lang="ja-JP" altLang="ja-JP" kern="1200" dirty="0">
                <a:solidFill>
                  <a:schemeClr val="tx1"/>
                </a:solidFill>
                <a:effectLst/>
                <a:latin typeface="メイリオ" panose="020B0604030504040204" pitchFamily="50" charset="-128"/>
                <a:ea typeface="メイリオ" panose="020B0604030504040204" pitchFamily="50" charset="-128"/>
              </a:rPr>
              <a:t>が、胃ろう造設を機にミキサー食注入を開始することがあります。</a:t>
            </a:r>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この時、生まれて始めて注入する食材で、いきなり食物アレルギー反応を起こすことが希にあります。</a:t>
            </a:r>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念のためにミキサー食注入を開始する前に、血中の抗原特異的</a:t>
            </a:r>
            <a:r>
              <a:rPr kumimoji="1" lang="en-US" altLang="ja-JP" kern="1200" dirty="0" err="1">
                <a:solidFill>
                  <a:schemeClr val="tx1"/>
                </a:solidFill>
                <a:effectLst/>
                <a:latin typeface="メイリオ" panose="020B0604030504040204" pitchFamily="50" charset="-128"/>
                <a:ea typeface="メイリオ" panose="020B0604030504040204" pitchFamily="50" charset="-128"/>
              </a:rPr>
              <a:t>IgE</a:t>
            </a:r>
            <a:r>
              <a:rPr kumimoji="1" lang="ja-JP" altLang="ja-JP" kern="1200" dirty="0">
                <a:solidFill>
                  <a:schemeClr val="tx1"/>
                </a:solidFill>
                <a:effectLst/>
                <a:latin typeface="メイリオ" panose="020B0604030504040204" pitchFamily="50" charset="-128"/>
                <a:ea typeface="メイリオ" panose="020B0604030504040204" pitchFamily="50" charset="-128"/>
              </a:rPr>
              <a:t>抗体を検査すると、摂取したこともない食材に陽性反応が出ることがあります。</a:t>
            </a:r>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a:p>
            <a:pPr marL="177696" indent="-177696">
              <a:buFont typeface="Wingdings" pitchFamily="2" charset="2"/>
              <a:buChar char="ü"/>
            </a:pPr>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しかし抗原特異的</a:t>
            </a:r>
            <a:r>
              <a:rPr kumimoji="1" lang="en-US" altLang="ja-JP" kern="1200" dirty="0" err="1">
                <a:solidFill>
                  <a:schemeClr val="tx1"/>
                </a:solidFill>
                <a:effectLst/>
                <a:latin typeface="メイリオ" panose="020B0604030504040204" pitchFamily="50" charset="-128"/>
                <a:ea typeface="メイリオ" panose="020B0604030504040204" pitchFamily="50" charset="-128"/>
              </a:rPr>
              <a:t>IgE</a:t>
            </a:r>
            <a:r>
              <a:rPr kumimoji="1" lang="ja-JP" altLang="ja-JP" kern="1200" dirty="0">
                <a:solidFill>
                  <a:schemeClr val="tx1"/>
                </a:solidFill>
                <a:effectLst/>
                <a:latin typeface="メイリオ" panose="020B0604030504040204" pitchFamily="50" charset="-128"/>
                <a:ea typeface="メイリオ" panose="020B0604030504040204" pitchFamily="50" charset="-128"/>
              </a:rPr>
              <a:t>抗体陽性の食材であっても必ずしもアレルギー反応が出るとは限りません。</a:t>
            </a:r>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逆に抗原特異的</a:t>
            </a:r>
            <a:r>
              <a:rPr kumimoji="1" lang="en-US" altLang="ja-JP" kern="1200" dirty="0" err="1">
                <a:solidFill>
                  <a:schemeClr val="tx1"/>
                </a:solidFill>
                <a:effectLst/>
                <a:latin typeface="メイリオ" panose="020B0604030504040204" pitchFamily="50" charset="-128"/>
                <a:ea typeface="メイリオ" panose="020B0604030504040204" pitchFamily="50" charset="-128"/>
              </a:rPr>
              <a:t>IgE</a:t>
            </a:r>
            <a:r>
              <a:rPr kumimoji="1" lang="ja-JP" altLang="ja-JP" kern="1200" dirty="0">
                <a:solidFill>
                  <a:schemeClr val="tx1"/>
                </a:solidFill>
                <a:effectLst/>
                <a:latin typeface="メイリオ" panose="020B0604030504040204" pitchFamily="50" charset="-128"/>
                <a:ea typeface="メイリオ" panose="020B0604030504040204" pitchFamily="50" charset="-128"/>
              </a:rPr>
              <a:t>抗体陰性の食材であってもアレルギー反応が出ることがあります。</a:t>
            </a:r>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そのため抗原特異的</a:t>
            </a:r>
            <a:r>
              <a:rPr kumimoji="1" lang="en-US" altLang="ja-JP" kern="1200" dirty="0" err="1">
                <a:solidFill>
                  <a:schemeClr val="tx1"/>
                </a:solidFill>
                <a:effectLst/>
                <a:latin typeface="メイリオ" panose="020B0604030504040204" pitchFamily="50" charset="-128"/>
                <a:ea typeface="メイリオ" panose="020B0604030504040204" pitchFamily="50" charset="-128"/>
              </a:rPr>
              <a:t>IgE</a:t>
            </a:r>
            <a:r>
              <a:rPr kumimoji="1" lang="ja-JP" altLang="ja-JP" kern="1200" dirty="0">
                <a:solidFill>
                  <a:schemeClr val="tx1"/>
                </a:solidFill>
                <a:effectLst/>
                <a:latin typeface="メイリオ" panose="020B0604030504040204" pitchFamily="50" charset="-128"/>
                <a:ea typeface="メイリオ" panose="020B0604030504040204" pitchFamily="50" charset="-128"/>
              </a:rPr>
              <a:t>抗体検査を行うことに関しては意見が分かれています。</a:t>
            </a:r>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a:p>
            <a:pPr marL="177696" indent="-177696">
              <a:buFont typeface="Wingdings" pitchFamily="2" charset="2"/>
              <a:buChar char="ü"/>
            </a:pPr>
            <a:endParaRPr kumimoji="1" lang="ja-JP" altLang="ja-JP" kern="1200" dirty="0">
              <a:solidFill>
                <a:schemeClr val="tx1"/>
              </a:solidFill>
              <a:effectLst/>
              <a:latin typeface="メイリオ" panose="020B0604030504040204" pitchFamily="50" charset="-128"/>
              <a:ea typeface="メイリオ" panose="020B0604030504040204" pitchFamily="50" charset="-128"/>
            </a:endParaRP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いずれにせよ、ミキサー食注入を開始する場合には、健常な赤ちゃんが離乳食を進める場合と同様に、限られた食材を少量ずつ摂取して、アレルギー反応の有無に注意しながら、食材の種類や摂取量を徐々に増やしてい</a:t>
            </a:r>
            <a:r>
              <a:rPr kumimoji="1" lang="ja-JP" altLang="en-US" kern="1200" dirty="0">
                <a:solidFill>
                  <a:schemeClr val="tx1"/>
                </a:solidFill>
                <a:effectLst/>
                <a:latin typeface="メイリオ" panose="020B0604030504040204" pitchFamily="50" charset="-128"/>
                <a:ea typeface="メイリオ" panose="020B0604030504040204" pitchFamily="50" charset="-128"/>
              </a:rPr>
              <a:t>きましょう</a:t>
            </a:r>
            <a:r>
              <a:rPr kumimoji="1" lang="ja-JP" altLang="ja-JP" kern="1200" dirty="0">
                <a:solidFill>
                  <a:schemeClr val="tx1"/>
                </a:solidFill>
                <a:effectLst/>
                <a:latin typeface="メイリオ" panose="020B0604030504040204" pitchFamily="50" charset="-128"/>
                <a:ea typeface="メイリオ" panose="020B0604030504040204" pitchFamily="50" charset="-128"/>
              </a:rPr>
              <a:t>。</a:t>
            </a:r>
            <a:r>
              <a:rPr lang="ja-JP" altLang="ja-JP" dirty="0">
                <a:effectLst/>
                <a:latin typeface="メイリオ" panose="020B0604030504040204" pitchFamily="50" charset="-128"/>
                <a:ea typeface="メイリオ" panose="020B0604030504040204" pitchFamily="50" charset="-128"/>
              </a:rPr>
              <a:t> </a:t>
            </a:r>
            <a:endParaRPr kumimoji="1" lang="ja-JP" altLang="en-US"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362</a:t>
            </a:fld>
            <a:endParaRPr kumimoji="1" lang="ja-JP" altLang="en-US"/>
          </a:p>
        </p:txBody>
      </p:sp>
    </p:spTree>
    <p:extLst>
      <p:ext uri="{BB962C8B-B14F-4D97-AF65-F5344CB8AC3E}">
        <p14:creationId xmlns:p14="http://schemas.microsoft.com/office/powerpoint/2010/main" val="528510346"/>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kern="1200" dirty="0">
                <a:solidFill>
                  <a:schemeClr val="tx1"/>
                </a:solidFill>
                <a:effectLst/>
                <a:latin typeface="メイリオ" panose="020B0604030504040204" pitchFamily="50" charset="-128"/>
                <a:ea typeface="メイリオ" panose="020B0604030504040204" pitchFamily="50" charset="-128"/>
              </a:rPr>
              <a:t>参考ではありますが、</a:t>
            </a:r>
            <a:r>
              <a:rPr kumimoji="1" lang="ja-JP" altLang="ja-JP" kern="1200" dirty="0">
                <a:solidFill>
                  <a:schemeClr val="tx1"/>
                </a:solidFill>
                <a:effectLst/>
                <a:latin typeface="メイリオ" panose="020B0604030504040204" pitchFamily="50" charset="-128"/>
                <a:ea typeface="メイリオ" panose="020B0604030504040204" pitchFamily="50" charset="-128"/>
              </a:rPr>
              <a:t>薬液の注入手順</a:t>
            </a:r>
            <a:r>
              <a:rPr kumimoji="1" lang="ja-JP" altLang="en-US" kern="1200" dirty="0">
                <a:solidFill>
                  <a:schemeClr val="tx1"/>
                </a:solidFill>
                <a:effectLst/>
                <a:latin typeface="メイリオ" panose="020B0604030504040204" pitchFamily="50" charset="-128"/>
                <a:ea typeface="メイリオ" panose="020B0604030504040204" pitchFamily="50" charset="-128"/>
              </a:rPr>
              <a:t>について説明します。</a:t>
            </a:r>
            <a:endParaRPr kumimoji="1" lang="ja-JP" altLang="ja-JP" kern="1200" dirty="0">
              <a:solidFill>
                <a:schemeClr val="tx1"/>
              </a:solidFill>
              <a:effectLst/>
              <a:latin typeface="メイリオ" panose="020B0604030504040204" pitchFamily="50" charset="-128"/>
              <a:ea typeface="メイリオ" panose="020B0604030504040204" pitchFamily="50" charset="-128"/>
            </a:endParaRP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①「薬の内容（種類と数）」が指示書と同じであることを確認します。</a:t>
            </a: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②薬溶解用のコップに薬を入れ、白湯で十分に溶解します。</a:t>
            </a: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③溶解した薬を</a:t>
            </a:r>
            <a:r>
              <a:rPr lang="ja-JP" altLang="en-US" dirty="0">
                <a:latin typeface="メイリオ" panose="020B0604030504040204" pitchFamily="50" charset="-128"/>
                <a:ea typeface="メイリオ" panose="020B0604030504040204" pitchFamily="50" charset="-128"/>
              </a:rPr>
              <a:t>注射器</a:t>
            </a:r>
            <a:r>
              <a:rPr kumimoji="1" lang="ja-JP" altLang="ja-JP" kern="1200" dirty="0">
                <a:effectLst/>
                <a:latin typeface="メイリオ" panose="020B0604030504040204" pitchFamily="50" charset="-128"/>
                <a:ea typeface="メイリオ" panose="020B0604030504040204" pitchFamily="50" charset="-128"/>
              </a:rPr>
              <a:t>内に吸い上げ、コップ内に後押し用の白湯を入れておきます。</a:t>
            </a:r>
          </a:p>
          <a:p>
            <a:r>
              <a:rPr kumimoji="1" lang="ja-JP" altLang="en-US" kern="1200" dirty="0">
                <a:effectLst/>
                <a:latin typeface="メイリオ" panose="020B0604030504040204" pitchFamily="50" charset="-128"/>
                <a:ea typeface="メイリオ" panose="020B0604030504040204" pitchFamily="50" charset="-128"/>
              </a:rPr>
              <a:t>　</a:t>
            </a:r>
            <a:r>
              <a:rPr kumimoji="1" lang="ja-JP" altLang="ja-JP" kern="1200" dirty="0">
                <a:effectLst/>
                <a:latin typeface="メイリオ" panose="020B0604030504040204" pitchFamily="50" charset="-128"/>
                <a:ea typeface="メイリオ" panose="020B0604030504040204" pitchFamily="50" charset="-128"/>
              </a:rPr>
              <a:t>④</a:t>
            </a:r>
            <a:r>
              <a:rPr lang="ja-JP" altLang="en-US" dirty="0">
                <a:latin typeface="メイリオ" panose="020B0604030504040204" pitchFamily="50" charset="-128"/>
                <a:ea typeface="メイリオ" panose="020B0604030504040204" pitchFamily="50" charset="-128"/>
              </a:rPr>
              <a:t>注射器</a:t>
            </a:r>
            <a:r>
              <a:rPr kumimoji="1" lang="ja-JP" altLang="ja-JP" kern="1200" dirty="0">
                <a:effectLst/>
                <a:latin typeface="メイリオ" panose="020B0604030504040204" pitchFamily="50" charset="-128"/>
                <a:ea typeface="メイリオ" panose="020B0604030504040204" pitchFamily="50" charset="-128"/>
              </a:rPr>
              <a:t>をしっかり</a:t>
            </a:r>
            <a:r>
              <a:rPr lang="ja-JP" altLang="en-US" dirty="0">
                <a:latin typeface="メイリオ" panose="020B0604030504040204" pitchFamily="50" charset="-128"/>
                <a:ea typeface="メイリオ" panose="020B0604030504040204" pitchFamily="50" charset="-128"/>
              </a:rPr>
              <a:t>チューブ</a:t>
            </a:r>
            <a:r>
              <a:rPr kumimoji="1" lang="ja-JP" altLang="ja-JP" kern="1200" dirty="0">
                <a:effectLst/>
                <a:latin typeface="メイリオ" panose="020B0604030504040204" pitchFamily="50" charset="-128"/>
                <a:ea typeface="メイリオ" panose="020B0604030504040204" pitchFamily="50" charset="-128"/>
              </a:rPr>
              <a:t>に接続し、</a:t>
            </a:r>
            <a:r>
              <a:rPr lang="ja-JP" altLang="en-US" dirty="0">
                <a:latin typeface="メイリオ" panose="020B0604030504040204" pitchFamily="50" charset="-128"/>
                <a:ea typeface="メイリオ" panose="020B0604030504040204" pitchFamily="50" charset="-128"/>
              </a:rPr>
              <a:t>注射器</a:t>
            </a:r>
            <a:r>
              <a:rPr kumimoji="1" lang="ja-JP" altLang="ja-JP" kern="1200" dirty="0">
                <a:effectLst/>
                <a:latin typeface="メイリオ" panose="020B0604030504040204" pitchFamily="50" charset="-128"/>
                <a:ea typeface="メイリオ" panose="020B0604030504040204" pitchFamily="50" charset="-128"/>
              </a:rPr>
              <a:t>の先に薬が詰まらないように、薬が</a:t>
            </a:r>
            <a:r>
              <a:rPr lang="ja-JP" altLang="en-US" dirty="0">
                <a:latin typeface="メイリオ" panose="020B0604030504040204" pitchFamily="50" charset="-128"/>
                <a:ea typeface="メイリオ" panose="020B0604030504040204" pitchFamily="50" charset="-128"/>
              </a:rPr>
              <a:t>注射器　</a:t>
            </a:r>
            <a:endParaRPr lang="en-US" altLang="ja-JP" dirty="0">
              <a:latin typeface="メイリオ" panose="020B0604030504040204" pitchFamily="50" charset="-128"/>
              <a:ea typeface="メイリオ" panose="020B0604030504040204" pitchFamily="50" charset="-128"/>
            </a:endParaRPr>
          </a:p>
          <a:p>
            <a:r>
              <a:rPr kumimoji="1" lang="ja-JP" altLang="en-US" kern="1200" dirty="0">
                <a:effectLst/>
              </a:rPr>
              <a:t>　　</a:t>
            </a:r>
            <a:r>
              <a:rPr kumimoji="1" lang="ja-JP" altLang="ja-JP" kern="1200" dirty="0">
                <a:effectLst/>
                <a:latin typeface="メイリオ" panose="020B0604030504040204" pitchFamily="50" charset="-128"/>
                <a:ea typeface="メイリオ" panose="020B0604030504040204" pitchFamily="50" charset="-128"/>
              </a:rPr>
              <a:t>内に残らないように、</a:t>
            </a:r>
            <a:r>
              <a:rPr lang="ja-JP" altLang="en-US" dirty="0">
                <a:latin typeface="メイリオ" panose="020B0604030504040204" pitchFamily="50" charset="-128"/>
                <a:ea typeface="メイリオ" panose="020B0604030504040204" pitchFamily="50" charset="-128"/>
              </a:rPr>
              <a:t>注射器</a:t>
            </a:r>
            <a:r>
              <a:rPr kumimoji="1" lang="ja-JP" altLang="ja-JP" kern="1200" dirty="0">
                <a:effectLst/>
                <a:latin typeface="メイリオ" panose="020B0604030504040204" pitchFamily="50" charset="-128"/>
                <a:ea typeface="メイリオ" panose="020B0604030504040204" pitchFamily="50" charset="-128"/>
              </a:rPr>
              <a:t>を振りながら注入します。</a:t>
            </a:r>
          </a:p>
          <a:p>
            <a:r>
              <a:rPr kumimoji="1" lang="ja-JP" altLang="en-US" kern="1200" dirty="0">
                <a:effectLst/>
                <a:latin typeface="メイリオ" panose="020B0604030504040204" pitchFamily="50" charset="-128"/>
                <a:ea typeface="メイリオ" panose="020B0604030504040204" pitchFamily="50" charset="-128"/>
              </a:rPr>
              <a:t>　</a:t>
            </a:r>
            <a:r>
              <a:rPr kumimoji="1" lang="ja-JP" altLang="ja-JP" kern="1200" dirty="0">
                <a:effectLst/>
                <a:latin typeface="メイリオ" panose="020B0604030504040204" pitchFamily="50" charset="-128"/>
                <a:ea typeface="メイリオ" panose="020B0604030504040204" pitchFamily="50" charset="-128"/>
              </a:rPr>
              <a:t>⑤後押し用の白湯でコップに付着している薬をよく溶かしながら</a:t>
            </a:r>
            <a:r>
              <a:rPr lang="ja-JP" altLang="en-US" dirty="0">
                <a:latin typeface="メイリオ" panose="020B0604030504040204" pitchFamily="50" charset="-128"/>
                <a:ea typeface="メイリオ" panose="020B0604030504040204" pitchFamily="50" charset="-128"/>
              </a:rPr>
              <a:t>注射器</a:t>
            </a:r>
            <a:r>
              <a:rPr kumimoji="1" lang="ja-JP" altLang="ja-JP" kern="1200" dirty="0">
                <a:effectLst/>
                <a:latin typeface="メイリオ" panose="020B0604030504040204" pitchFamily="50" charset="-128"/>
                <a:ea typeface="メイリオ" panose="020B0604030504040204" pitchFamily="50" charset="-128"/>
              </a:rPr>
              <a:t>に</a:t>
            </a:r>
            <a:r>
              <a:rPr kumimoji="1" lang="ja-JP" altLang="ja-JP" kern="1200" dirty="0">
                <a:solidFill>
                  <a:schemeClr val="tx1"/>
                </a:solidFill>
                <a:effectLst/>
                <a:latin typeface="メイリオ" panose="020B0604030504040204" pitchFamily="50" charset="-128"/>
                <a:ea typeface="メイリオ" panose="020B0604030504040204" pitchFamily="50" charset="-128"/>
              </a:rPr>
              <a:t>吸い上げ注入し</a:t>
            </a:r>
            <a:r>
              <a:rPr kumimoji="1" lang="ja-JP" altLang="en-US" kern="1200" dirty="0">
                <a:solidFill>
                  <a:schemeClr val="tx1"/>
                </a:solidFill>
                <a:effectLst/>
                <a:latin typeface="メイリオ" panose="020B0604030504040204" pitchFamily="50" charset="-128"/>
                <a:ea typeface="メイリオ" panose="020B0604030504040204" pitchFamily="50" charset="-128"/>
              </a:rPr>
              <a:t>　</a:t>
            </a:r>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a:p>
            <a:r>
              <a:rPr lang="ja-JP" altLang="en-US" dirty="0"/>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ます。</a:t>
            </a:r>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a:p>
            <a:r>
              <a:rPr kumimoji="1" lang="ja-JP" altLang="en-US" kern="1200" dirty="0">
                <a:solidFill>
                  <a:schemeClr val="tx1"/>
                </a:solidFill>
                <a:effectLst/>
                <a:latin typeface="メイリオ" panose="020B0604030504040204" pitchFamily="50" charset="-128"/>
                <a:ea typeface="メイリオ" panose="020B0604030504040204" pitchFamily="50" charset="-128"/>
              </a:rPr>
              <a:t>　教職員が通常に行う行為として認められた行為ではありませんが、医師、看護師、家族と協働して介護をする上で、教職員も知識をもつことは有用です。</a:t>
            </a:r>
            <a:endParaRPr kumimoji="1" lang="ja-JP" altLang="ja-JP" kern="1200" dirty="0">
              <a:solidFill>
                <a:schemeClr val="tx1"/>
              </a:solidFill>
              <a:effectLst/>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363</a:t>
            </a:fld>
            <a:endParaRPr kumimoji="1" lang="ja-JP" altLang="en-US"/>
          </a:p>
        </p:txBody>
      </p:sp>
    </p:spTree>
    <p:extLst>
      <p:ext uri="{BB962C8B-B14F-4D97-AF65-F5344CB8AC3E}">
        <p14:creationId xmlns:p14="http://schemas.microsoft.com/office/powerpoint/2010/main" val="32682033"/>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kern="1200" dirty="0">
                <a:solidFill>
                  <a:schemeClr val="tx1"/>
                </a:solidFill>
                <a:effectLst/>
              </a:rPr>
              <a:t>栄養剤の注入手技そのものはそれ程むずかしいことではありませんが、薬をチューブに詰まらせないように注入することは意外に技術を要します。</a:t>
            </a:r>
            <a:endParaRPr kumimoji="1" lang="en-US" altLang="ja-JP" kern="1200" dirty="0">
              <a:solidFill>
                <a:schemeClr val="tx1"/>
              </a:solidFill>
              <a:effectLst/>
            </a:endParaRPr>
          </a:p>
          <a:p>
            <a:r>
              <a:rPr kumimoji="1" lang="ja-JP" altLang="en-US" kern="1200" dirty="0">
                <a:solidFill>
                  <a:schemeClr val="tx1"/>
                </a:solidFill>
                <a:effectLst/>
              </a:rPr>
              <a:t>　</a:t>
            </a:r>
            <a:r>
              <a:rPr kumimoji="1" lang="ja-JP" altLang="ja-JP" kern="1200" dirty="0">
                <a:solidFill>
                  <a:schemeClr val="tx1"/>
                </a:solidFill>
                <a:effectLst/>
              </a:rPr>
              <a:t>医療機関においても</a:t>
            </a:r>
            <a:r>
              <a:rPr lang="ja-JP" altLang="en-US" dirty="0"/>
              <a:t>、</a:t>
            </a:r>
            <a:r>
              <a:rPr kumimoji="1" lang="ja-JP" altLang="ja-JP" kern="1200" dirty="0">
                <a:effectLst/>
              </a:rPr>
              <a:t>内服薬で閉塞させてしまうというトラブルは意外に多いものです。</a:t>
            </a:r>
          </a:p>
          <a:p>
            <a:r>
              <a:rPr kumimoji="1" lang="ja-JP" altLang="ja-JP" kern="1200" dirty="0">
                <a:effectLst/>
              </a:rPr>
              <a:t>　内服薬による</a:t>
            </a:r>
            <a:r>
              <a:rPr lang="ja-JP" altLang="en-US" dirty="0"/>
              <a:t>経鼻胃管・胃ろう</a:t>
            </a:r>
            <a:r>
              <a:rPr kumimoji="1" lang="ja-JP" altLang="ja-JP" kern="1200" dirty="0">
                <a:effectLst/>
              </a:rPr>
              <a:t>の閉塞が生じた場合、閉塞した</a:t>
            </a:r>
            <a:r>
              <a:rPr lang="ja-JP" altLang="en-US" dirty="0"/>
              <a:t>チューブ</a:t>
            </a:r>
            <a:r>
              <a:rPr kumimoji="1" lang="ja-JP" altLang="ja-JP" kern="1200" dirty="0">
                <a:effectLst/>
              </a:rPr>
              <a:t>を交換しなければならないという大きな負担が生じます。</a:t>
            </a:r>
            <a:endParaRPr kumimoji="1" lang="en-US" altLang="ja-JP" kern="1200" dirty="0">
              <a:effectLst/>
            </a:endParaRPr>
          </a:p>
          <a:p>
            <a:r>
              <a:rPr kumimoji="1" lang="ja-JP" altLang="en-US" kern="1200" dirty="0">
                <a:effectLst/>
              </a:rPr>
              <a:t>　</a:t>
            </a:r>
            <a:r>
              <a:rPr kumimoji="1" lang="ja-JP" altLang="ja-JP" kern="1200" dirty="0">
                <a:effectLst/>
              </a:rPr>
              <a:t>経鼻胃</a:t>
            </a:r>
            <a:r>
              <a:rPr lang="ja-JP" altLang="en-US" dirty="0"/>
              <a:t>管</a:t>
            </a:r>
            <a:r>
              <a:rPr kumimoji="1" lang="ja-JP" altLang="ja-JP" kern="1200" dirty="0">
                <a:effectLst/>
              </a:rPr>
              <a:t>にしても胃ろ</a:t>
            </a:r>
            <a:r>
              <a:rPr kumimoji="1" lang="ja-JP" altLang="en-US" kern="1200" dirty="0">
                <a:effectLst/>
              </a:rPr>
              <a:t>う</a:t>
            </a:r>
            <a:r>
              <a:rPr kumimoji="1" lang="ja-JP" altLang="ja-JP" kern="1200" dirty="0">
                <a:effectLst/>
              </a:rPr>
              <a:t>にしても、交換用</a:t>
            </a:r>
            <a:r>
              <a:rPr lang="ja-JP" altLang="en-US" dirty="0"/>
              <a:t>のチューブ</a:t>
            </a:r>
            <a:r>
              <a:rPr kumimoji="1" lang="ja-JP" altLang="ja-JP" kern="1200" dirty="0">
                <a:effectLst/>
              </a:rPr>
              <a:t>と交換できる人がいないと入れ替えることはできません。</a:t>
            </a:r>
            <a:endParaRPr kumimoji="1" lang="en-US" altLang="ja-JP" kern="1200" dirty="0">
              <a:effectLst/>
            </a:endParaRPr>
          </a:p>
          <a:p>
            <a:r>
              <a:rPr kumimoji="1" lang="ja-JP" altLang="en-US" kern="1200" dirty="0">
                <a:effectLst/>
              </a:rPr>
              <a:t>　</a:t>
            </a:r>
            <a:r>
              <a:rPr kumimoji="1" lang="ja-JP" altLang="ja-JP" kern="1200" dirty="0">
                <a:effectLst/>
              </a:rPr>
              <a:t>それまでの間、水分も栄養剤も注入することができなくなります。</a:t>
            </a:r>
            <a:endParaRPr kumimoji="1" lang="en-US" altLang="ja-JP" kern="1200" dirty="0">
              <a:effectLst/>
            </a:endParaRPr>
          </a:p>
          <a:p>
            <a:r>
              <a:rPr kumimoji="1" lang="ja-JP" altLang="en-US" kern="1200" dirty="0">
                <a:effectLst/>
              </a:rPr>
              <a:t>　</a:t>
            </a:r>
            <a:r>
              <a:rPr kumimoji="1" lang="ja-JP" altLang="ja-JP" kern="1200" dirty="0">
                <a:effectLst/>
              </a:rPr>
              <a:t>さらに、経鼻空腸チューブや腸</a:t>
            </a:r>
            <a:r>
              <a:rPr kumimoji="1" lang="ja-JP" altLang="en-US" kern="1200" dirty="0">
                <a:effectLst/>
              </a:rPr>
              <a:t>ろう</a:t>
            </a:r>
            <a:r>
              <a:rPr kumimoji="1" lang="ja-JP" altLang="ja-JP" kern="1200" dirty="0">
                <a:effectLst/>
              </a:rPr>
              <a:t>の場合</a:t>
            </a:r>
            <a:r>
              <a:rPr kumimoji="1" lang="ja-JP" altLang="ja-JP" kern="1200" dirty="0">
                <a:solidFill>
                  <a:schemeClr val="tx1"/>
                </a:solidFill>
                <a:effectLst/>
              </a:rPr>
              <a:t>は、医療機関で透視下に交換する必要があり、家族にとっても本人にとっても大きな負担になります。</a:t>
            </a:r>
            <a:r>
              <a:rPr kumimoji="1" lang="ja-JP" altLang="en-US" kern="1200" dirty="0">
                <a:solidFill>
                  <a:schemeClr val="tx1"/>
                </a:solidFill>
                <a:effectLst/>
              </a:rPr>
              <a:t>　</a:t>
            </a:r>
            <a:endParaRPr kumimoji="1" lang="en-US" altLang="ja-JP" kern="1200" dirty="0">
              <a:solidFill>
                <a:schemeClr val="tx1"/>
              </a:solidFill>
              <a:effectLst/>
            </a:endParaRPr>
          </a:p>
          <a:p>
            <a:r>
              <a:rPr lang="ja-JP" altLang="en-US" dirty="0"/>
              <a:t>　</a:t>
            </a:r>
            <a:r>
              <a:rPr kumimoji="1" lang="ja-JP" altLang="en-US" kern="1200" dirty="0">
                <a:solidFill>
                  <a:schemeClr val="tx1"/>
                </a:solidFill>
                <a:effectLst/>
              </a:rPr>
              <a:t>また</a:t>
            </a:r>
            <a:r>
              <a:rPr kumimoji="1" lang="ja-JP" altLang="ja-JP" kern="1200" dirty="0">
                <a:solidFill>
                  <a:schemeClr val="tx1"/>
                </a:solidFill>
                <a:effectLst/>
              </a:rPr>
              <a:t>、必要な内服薬をその時間に注入できないことにもなり、それはまた重要な問題です。</a:t>
            </a:r>
            <a:endParaRPr kumimoji="1" lang="en-US" altLang="ja-JP" kern="1200" dirty="0">
              <a:solidFill>
                <a:schemeClr val="tx1"/>
              </a:solidFill>
              <a:effectLst/>
            </a:endParaRPr>
          </a:p>
          <a:p>
            <a:endParaRPr kumimoji="1" lang="en-US" altLang="ja-JP" dirty="0"/>
          </a:p>
          <a:p>
            <a:pPr defTabSz="947712">
              <a:defRPr/>
            </a:pPr>
            <a:r>
              <a:rPr lang="ja-JP" altLang="en-US" dirty="0"/>
              <a:t>　詰まりやすい薬を注入する時の対応は</a:t>
            </a:r>
          </a:p>
          <a:p>
            <a:pPr>
              <a:defRPr/>
            </a:pPr>
            <a:r>
              <a:rPr lang="ja-JP" altLang="en-US" dirty="0"/>
              <a:t>　</a:t>
            </a:r>
            <a:r>
              <a:rPr lang="en-US" altLang="ja-JP" dirty="0"/>
              <a:t>A.</a:t>
            </a:r>
            <a:r>
              <a:rPr lang="ja-JP" altLang="en-US" dirty="0"/>
              <a:t>薬の溶解方法</a:t>
            </a:r>
          </a:p>
          <a:p>
            <a:pPr>
              <a:defRPr/>
            </a:pPr>
            <a:r>
              <a:rPr lang="ja-JP" altLang="en-US" dirty="0"/>
              <a:t>　溶解する白湯の温度を高め（</a:t>
            </a:r>
            <a:r>
              <a:rPr lang="en-US" altLang="ja-JP" dirty="0"/>
              <a:t>55℃</a:t>
            </a:r>
            <a:r>
              <a:rPr lang="ja-JP" altLang="en-US" dirty="0"/>
              <a:t>前後）にする。</a:t>
            </a:r>
          </a:p>
          <a:p>
            <a:pPr>
              <a:defRPr/>
            </a:pPr>
            <a:r>
              <a:rPr lang="ja-JP" altLang="en-US" dirty="0"/>
              <a:t>　十分な白湯の量（</a:t>
            </a:r>
            <a:r>
              <a:rPr lang="en-US" altLang="ja-JP" dirty="0"/>
              <a:t>20ml</a:t>
            </a:r>
            <a:r>
              <a:rPr lang="ja-JP" altLang="en-US" dirty="0"/>
              <a:t>程度）で溶解する。</a:t>
            </a:r>
          </a:p>
          <a:p>
            <a:pPr>
              <a:defRPr/>
            </a:pPr>
            <a:r>
              <a:rPr lang="ja-JP" altLang="en-US" dirty="0"/>
              <a:t>　白湯に溶解してから時間（</a:t>
            </a:r>
            <a:r>
              <a:rPr lang="en-US" altLang="ja-JP" dirty="0"/>
              <a:t>10</a:t>
            </a:r>
            <a:r>
              <a:rPr lang="ja-JP" altLang="en-US" dirty="0"/>
              <a:t>分程度）を置く。</a:t>
            </a:r>
            <a:endParaRPr lang="en-US" altLang="ja-JP" dirty="0"/>
          </a:p>
          <a:p>
            <a:pPr>
              <a:defRPr/>
            </a:pPr>
            <a:r>
              <a:rPr lang="ja-JP" altLang="en-US" dirty="0"/>
              <a:t>　錠剤は先に粉砕してから白湯に浸し溶解する。</a:t>
            </a:r>
          </a:p>
          <a:p>
            <a:pPr>
              <a:defRPr/>
            </a:pPr>
            <a:r>
              <a:rPr lang="ja-JP" altLang="en-US" dirty="0"/>
              <a:t>　</a:t>
            </a:r>
            <a:r>
              <a:rPr lang="en-US" altLang="ja-JP" dirty="0"/>
              <a:t>B. </a:t>
            </a:r>
            <a:r>
              <a:rPr lang="ja-JP" altLang="en-US" dirty="0"/>
              <a:t>薬液の注入方法</a:t>
            </a:r>
          </a:p>
          <a:p>
            <a:pPr>
              <a:defRPr/>
            </a:pPr>
            <a:r>
              <a:rPr lang="ja-JP" altLang="en-US" dirty="0"/>
              <a:t>　薬剤がシリンジ内に沈殿しないように速やかに注入する。</a:t>
            </a:r>
          </a:p>
          <a:p>
            <a:pPr>
              <a:defRPr/>
            </a:pPr>
            <a:r>
              <a:rPr lang="ja-JP" altLang="en-US" dirty="0"/>
              <a:t>　薬液注入の前後には十分量の押水を入れて、経鼻胃管・胃ろう内で栄養剤と薬液</a:t>
            </a:r>
            <a:r>
              <a:rPr lang="ja-JP" altLang="en-US"/>
              <a:t>が接しない</a:t>
            </a:r>
            <a:r>
              <a:rPr lang="ja-JP" altLang="en-US" dirty="0"/>
              <a:t>ようにする。</a:t>
            </a:r>
            <a:endParaRPr lang="en-US" altLang="ja-JP" dirty="0"/>
          </a:p>
          <a:p>
            <a:pPr>
              <a:defRPr/>
            </a:pPr>
            <a:endParaRPr lang="en-US" altLang="ja-JP" dirty="0"/>
          </a:p>
          <a:p>
            <a:pPr defTabSz="946678">
              <a:defRPr/>
            </a:pPr>
            <a:r>
              <a:rPr kumimoji="1" lang="ja-JP" altLang="en-US" kern="1200" dirty="0">
                <a:solidFill>
                  <a:schemeClr val="tx1"/>
                </a:solidFill>
                <a:effectLst/>
                <a:latin typeface="メイリオ" panose="020B0604030504040204" pitchFamily="50" charset="-128"/>
                <a:ea typeface="メイリオ" panose="020B0604030504040204" pitchFamily="50" charset="-128"/>
              </a:rPr>
              <a:t>教職員が通常に行う行為として認められた行為ではありませんが、医師、看護師、家族と協働して介護をする上で、教職員も知識をもつことは有用です。</a:t>
            </a:r>
            <a:endParaRPr kumimoji="1" lang="ja-JP" altLang="ja-JP" kern="1200" dirty="0">
              <a:solidFill>
                <a:schemeClr val="tx1"/>
              </a:solidFill>
              <a:effectLst/>
              <a:latin typeface="メイリオ" panose="020B0604030504040204" pitchFamily="50" charset="-128"/>
              <a:ea typeface="メイリオ" panose="020B0604030504040204" pitchFamily="50" charset="-128"/>
            </a:endParaRPr>
          </a:p>
          <a:p>
            <a:pPr>
              <a:defRPr/>
            </a:pPr>
            <a:endParaRPr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364</a:t>
            </a:fld>
            <a:endParaRPr kumimoji="1" lang="ja-JP" altLang="en-US"/>
          </a:p>
        </p:txBody>
      </p:sp>
    </p:spTree>
    <p:extLst>
      <p:ext uri="{BB962C8B-B14F-4D97-AF65-F5344CB8AC3E}">
        <p14:creationId xmlns:p14="http://schemas.microsoft.com/office/powerpoint/2010/main" val="220141115"/>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latin typeface="メイリオ" panose="020B0604030504040204" pitchFamily="50" charset="-128"/>
                <a:ea typeface="メイリオ" panose="020B0604030504040204" pitchFamily="50" charset="-128"/>
                <a:cs typeface="ＭＳ ゴシック" charset="0"/>
              </a:rPr>
              <a:t>胃から食道へ食物や胃液などの胃内容物が逆流して、様々な症状を起こす状態を胃食道逆流症と言います。</a:t>
            </a:r>
            <a:endParaRPr lang="en-US" altLang="ja-JP" dirty="0">
              <a:latin typeface="メイリオ" panose="020B0604030504040204" pitchFamily="50" charset="-128"/>
              <a:ea typeface="メイリオ" panose="020B0604030504040204" pitchFamily="50" charset="-128"/>
              <a:cs typeface="ＭＳ ゴシック" charset="0"/>
            </a:endParaRPr>
          </a:p>
          <a:p>
            <a:pPr marL="177927" indent="-177927">
              <a:buFont typeface="Wingdings" pitchFamily="2" charset="2"/>
              <a:buChar char="n"/>
              <a:defRPr/>
            </a:pPr>
            <a:endParaRPr lang="en-US" altLang="ja-JP" dirty="0">
              <a:latin typeface="メイリオ" panose="020B0604030504040204" pitchFamily="50" charset="-128"/>
              <a:ea typeface="メイリオ" panose="020B0604030504040204" pitchFamily="50" charset="-128"/>
              <a:cs typeface="ＭＳ ゴシック" charset="0"/>
            </a:endParaRPr>
          </a:p>
          <a:p>
            <a:pPr>
              <a:defRPr/>
            </a:pPr>
            <a:r>
              <a:rPr lang="ja-JP" altLang="en-US" dirty="0">
                <a:latin typeface="メイリオ" panose="020B0604030504040204" pitchFamily="50" charset="-128"/>
                <a:ea typeface="メイリオ" panose="020B0604030504040204" pitchFamily="50" charset="-128"/>
                <a:cs typeface="ＭＳ ゴシック" charset="0"/>
              </a:rPr>
              <a:t>　その原因は</a:t>
            </a:r>
            <a:endParaRPr lang="en-US" altLang="ja-JP" dirty="0">
              <a:latin typeface="メイリオ" panose="020B0604030504040204" pitchFamily="50" charset="-128"/>
              <a:ea typeface="メイリオ" panose="020B0604030504040204" pitchFamily="50" charset="-128"/>
              <a:cs typeface="ＭＳ ゴシック" charset="0"/>
            </a:endParaRPr>
          </a:p>
          <a:p>
            <a:pPr>
              <a:defRPr/>
            </a:pPr>
            <a:r>
              <a:rPr lang="ja-JP" altLang="en-US" dirty="0">
                <a:latin typeface="メイリオ" panose="020B0604030504040204" pitchFamily="50" charset="-128"/>
                <a:ea typeface="メイリオ" panose="020B0604030504040204" pitchFamily="50" charset="-128"/>
                <a:cs typeface="ＭＳ ゴシック" charset="0"/>
              </a:rPr>
              <a:t>　</a:t>
            </a:r>
            <a:r>
              <a:rPr lang="en-US" altLang="ja-JP" dirty="0">
                <a:latin typeface="メイリオ" panose="020B0604030504040204" pitchFamily="50" charset="-128"/>
                <a:ea typeface="メイリオ" panose="020B0604030504040204" pitchFamily="50" charset="-128"/>
                <a:cs typeface="ＭＳ ゴシック" charset="0"/>
              </a:rPr>
              <a:t>①</a:t>
            </a:r>
            <a:r>
              <a:rPr lang="ja-JP" altLang="en-US" dirty="0">
                <a:latin typeface="メイリオ" panose="020B0604030504040204" pitchFamily="50" charset="-128"/>
                <a:ea typeface="メイリオ" panose="020B0604030504040204" pitchFamily="50" charset="-128"/>
              </a:rPr>
              <a:t>体の側彎変形などによる食道裂孔ヘルニア</a:t>
            </a:r>
            <a:endParaRPr lang="en-US" altLang="ja-JP" dirty="0">
              <a:latin typeface="メイリオ" panose="020B0604030504040204" pitchFamily="50" charset="-128"/>
              <a:ea typeface="メイリオ" panose="020B0604030504040204" pitchFamily="50" charset="-128"/>
            </a:endParaRPr>
          </a:p>
          <a:p>
            <a:pPr>
              <a:defRPr/>
            </a:pPr>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②</a:t>
            </a:r>
            <a:r>
              <a:rPr lang="ja-JP" altLang="en-US" dirty="0">
                <a:latin typeface="メイリオ" panose="020B0604030504040204" pitchFamily="50" charset="-128"/>
                <a:ea typeface="メイリオ" panose="020B0604030504040204" pitchFamily="50" charset="-128"/>
              </a:rPr>
              <a:t>薬物等による胃や腸の蠕動運動低下</a:t>
            </a:r>
            <a:endParaRPr lang="en-US" altLang="ja-JP" dirty="0">
              <a:latin typeface="メイリオ" panose="020B0604030504040204" pitchFamily="50" charset="-128"/>
              <a:ea typeface="メイリオ" panose="020B0604030504040204" pitchFamily="50" charset="-128"/>
            </a:endParaRPr>
          </a:p>
          <a:p>
            <a:pPr>
              <a:defRPr/>
            </a:pPr>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③</a:t>
            </a:r>
            <a:r>
              <a:rPr lang="ja-JP" altLang="en-US" dirty="0">
                <a:latin typeface="メイリオ" panose="020B0604030504040204" pitchFamily="50" charset="-128"/>
                <a:ea typeface="メイリオ" panose="020B0604030504040204" pitchFamily="50" charset="-128"/>
              </a:rPr>
              <a:t>閉塞性呼吸障害</a:t>
            </a:r>
            <a:endParaRPr lang="en-US" altLang="ja-JP" dirty="0">
              <a:latin typeface="メイリオ" panose="020B0604030504040204" pitchFamily="50" charset="-128"/>
              <a:ea typeface="メイリオ" panose="020B0604030504040204" pitchFamily="50" charset="-128"/>
            </a:endParaRPr>
          </a:p>
          <a:p>
            <a:pPr>
              <a:defRPr/>
            </a:pPr>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④</a:t>
            </a:r>
            <a:r>
              <a:rPr lang="ja-JP" altLang="en-US" dirty="0">
                <a:latin typeface="メイリオ" panose="020B0604030504040204" pitchFamily="50" charset="-128"/>
                <a:ea typeface="メイリオ" panose="020B0604030504040204" pitchFamily="50" charset="-128"/>
              </a:rPr>
              <a:t>加齢による下部食道括約筋の弛緩など様々なです。</a:t>
            </a:r>
            <a:endParaRPr lang="en-US" altLang="ja-JP" dirty="0">
              <a:latin typeface="メイリオ" panose="020B0604030504040204" pitchFamily="50" charset="-128"/>
              <a:ea typeface="メイリオ" panose="020B0604030504040204" pitchFamily="50" charset="-128"/>
            </a:endParaRPr>
          </a:p>
          <a:p>
            <a:pPr>
              <a:defRPr/>
            </a:pPr>
            <a:endParaRPr lang="en-US" altLang="ja-JP" dirty="0">
              <a:latin typeface="メイリオ" panose="020B0604030504040204" pitchFamily="50" charset="-128"/>
              <a:ea typeface="メイリオ" panose="020B0604030504040204" pitchFamily="50" charset="-128"/>
            </a:endParaRPr>
          </a:p>
          <a:p>
            <a:pPr>
              <a:defRPr/>
            </a:pPr>
            <a:r>
              <a:rPr lang="ja-JP" altLang="en-US" dirty="0">
                <a:latin typeface="メイリオ" panose="020B0604030504040204" pitchFamily="50" charset="-128"/>
                <a:ea typeface="メイリオ" panose="020B0604030504040204" pitchFamily="50" charset="-128"/>
                <a:cs typeface="ＭＳ ゴシック" charset="0"/>
              </a:rPr>
              <a:t>　胃食道逆流症に関連した症状には、</a:t>
            </a:r>
            <a:r>
              <a:rPr kumimoji="0" lang="ja-JP" altLang="en-US" dirty="0">
                <a:latin typeface="メイリオ" panose="020B0604030504040204" pitchFamily="50" charset="-128"/>
                <a:ea typeface="メイリオ" panose="020B0604030504040204" pitchFamily="50" charset="-128"/>
                <a:cs typeface="ＭＳ ゴシック" charset="0"/>
              </a:rPr>
              <a:t>　</a:t>
            </a:r>
            <a:endParaRPr kumimoji="0" lang="en-US" altLang="ja-JP" dirty="0">
              <a:latin typeface="メイリオ" panose="020B0604030504040204" pitchFamily="50" charset="-128"/>
              <a:ea typeface="メイリオ" panose="020B0604030504040204" pitchFamily="50" charset="-128"/>
              <a:cs typeface="ＭＳ ゴシック" charset="0"/>
            </a:endParaRPr>
          </a:p>
          <a:p>
            <a:pPr>
              <a:defRPr/>
            </a:pPr>
            <a:r>
              <a:rPr kumimoji="0" lang="ja-JP" altLang="en-US" dirty="0">
                <a:latin typeface="メイリオ" panose="020B0604030504040204" pitchFamily="50" charset="-128"/>
                <a:ea typeface="メイリオ" panose="020B0604030504040204" pitchFamily="50" charset="-128"/>
                <a:cs typeface="ＭＳ ゴシック" charset="0"/>
              </a:rPr>
              <a:t>　</a:t>
            </a:r>
            <a:r>
              <a:rPr kumimoji="0" lang="en-US" altLang="ja-JP" dirty="0">
                <a:latin typeface="メイリオ" panose="020B0604030504040204" pitchFamily="50" charset="-128"/>
                <a:ea typeface="メイリオ" panose="020B0604030504040204" pitchFamily="50" charset="-128"/>
                <a:cs typeface="ＭＳ ゴシック" charset="0"/>
              </a:rPr>
              <a:t>①</a:t>
            </a:r>
            <a:r>
              <a:rPr kumimoji="0" lang="ja-JP" altLang="en-US" dirty="0">
                <a:latin typeface="メイリオ" panose="020B0604030504040204" pitchFamily="50" charset="-128"/>
                <a:ea typeface="メイリオ" panose="020B0604030504040204" pitchFamily="50" charset="-128"/>
                <a:cs typeface="ＭＳ ゴシック" charset="0"/>
              </a:rPr>
              <a:t>嘔吐・反芻運動・</a:t>
            </a:r>
            <a:r>
              <a:rPr lang="ja-JP" altLang="en-US" dirty="0">
                <a:latin typeface="メイリオ" panose="020B0604030504040204" pitchFamily="50" charset="-128"/>
                <a:ea typeface="メイリオ" panose="020B0604030504040204" pitchFamily="50" charset="-128"/>
                <a:cs typeface="ＭＳ ゴシック" charset="0"/>
              </a:rPr>
              <a:t>栄養障害・体重増加不良など胃内に入った食物や栄養剤の逆流や嘔吐による症状。</a:t>
            </a:r>
            <a:endParaRPr lang="en-US" altLang="ja-JP" dirty="0">
              <a:latin typeface="メイリオ" panose="020B0604030504040204" pitchFamily="50" charset="-128"/>
              <a:ea typeface="メイリオ" panose="020B0604030504040204" pitchFamily="50" charset="-128"/>
              <a:cs typeface="ＭＳ ゴシック" charset="0"/>
            </a:endParaRPr>
          </a:p>
          <a:p>
            <a:pPr>
              <a:defRPr/>
            </a:pPr>
            <a:r>
              <a:rPr lang="ja-JP" altLang="en-US" dirty="0">
                <a:latin typeface="メイリオ" panose="020B0604030504040204" pitchFamily="50" charset="-128"/>
                <a:ea typeface="メイリオ" panose="020B0604030504040204" pitchFamily="50" charset="-128"/>
                <a:cs typeface="ＭＳ ゴシック" charset="0"/>
              </a:rPr>
              <a:t>　</a:t>
            </a:r>
            <a:r>
              <a:rPr lang="en-US" altLang="ja-JP" dirty="0">
                <a:latin typeface="メイリオ" panose="020B0604030504040204" pitchFamily="50" charset="-128"/>
                <a:ea typeface="メイリオ" panose="020B0604030504040204" pitchFamily="50" charset="-128"/>
                <a:cs typeface="ＭＳ ゴシック" charset="0"/>
              </a:rPr>
              <a:t>②</a:t>
            </a:r>
            <a:r>
              <a:rPr kumimoji="0" lang="ja-JP" altLang="en-US" dirty="0">
                <a:latin typeface="メイリオ" panose="020B0604030504040204" pitchFamily="50" charset="-128"/>
                <a:ea typeface="メイリオ" panose="020B0604030504040204" pitchFamily="50" charset="-128"/>
                <a:cs typeface="ＭＳ ゴシック" charset="0"/>
              </a:rPr>
              <a:t>コーヒー様の胃残・</a:t>
            </a:r>
            <a:r>
              <a:rPr lang="ja-JP" altLang="en-US" dirty="0">
                <a:latin typeface="メイリオ" panose="020B0604030504040204" pitchFamily="50" charset="-128"/>
                <a:ea typeface="メイリオ" panose="020B0604030504040204" pitchFamily="50" charset="-128"/>
                <a:cs typeface="ＭＳ ゴシック" charset="0"/>
              </a:rPr>
              <a:t>胸痛・腹痛・貧血など、胃酸の逆流による食道炎</a:t>
            </a:r>
            <a:r>
              <a:rPr lang="en-US" altLang="ja-JP" dirty="0">
                <a:latin typeface="メイリオ" panose="020B0604030504040204" pitchFamily="50" charset="-128"/>
                <a:ea typeface="メイリオ" panose="020B0604030504040204" pitchFamily="50" charset="-128"/>
                <a:cs typeface="ＭＳ ゴシック" charset="0"/>
              </a:rPr>
              <a:t>(</a:t>
            </a:r>
            <a:r>
              <a:rPr lang="ja-JP" altLang="en-US" dirty="0">
                <a:latin typeface="メイリオ" panose="020B0604030504040204" pitchFamily="50" charset="-128"/>
                <a:ea typeface="メイリオ" panose="020B0604030504040204" pitchFamily="50" charset="-128"/>
                <a:cs typeface="ＭＳ ゴシック" charset="0"/>
              </a:rPr>
              <a:t>食道潰瘍</a:t>
            </a:r>
            <a:r>
              <a:rPr lang="en-US" altLang="ja-JP" dirty="0">
                <a:latin typeface="メイリオ" panose="020B0604030504040204" pitchFamily="50" charset="-128"/>
                <a:ea typeface="メイリオ" panose="020B0604030504040204" pitchFamily="50" charset="-128"/>
                <a:cs typeface="ＭＳ ゴシック" charset="0"/>
              </a:rPr>
              <a:t>)</a:t>
            </a:r>
            <a:r>
              <a:rPr lang="ja-JP" altLang="en-US" dirty="0">
                <a:latin typeface="メイリオ" panose="020B0604030504040204" pitchFamily="50" charset="-128"/>
                <a:ea typeface="メイリオ" panose="020B0604030504040204" pitchFamily="50" charset="-128"/>
                <a:cs typeface="ＭＳ ゴシック" charset="0"/>
              </a:rPr>
              <a:t>の症状。</a:t>
            </a:r>
            <a:endParaRPr lang="en-US" altLang="ja-JP" dirty="0">
              <a:latin typeface="メイリオ" panose="020B0604030504040204" pitchFamily="50" charset="-128"/>
              <a:ea typeface="メイリオ" panose="020B0604030504040204" pitchFamily="50" charset="-128"/>
              <a:cs typeface="ＭＳ ゴシック" charset="0"/>
            </a:endParaRPr>
          </a:p>
          <a:p>
            <a:pPr>
              <a:defRPr/>
            </a:pPr>
            <a:r>
              <a:rPr lang="ja-JP" altLang="en-US" dirty="0">
                <a:latin typeface="メイリオ" panose="020B0604030504040204" pitchFamily="50" charset="-128"/>
                <a:ea typeface="メイリオ" panose="020B0604030504040204" pitchFamily="50" charset="-128"/>
                <a:cs typeface="ＭＳ ゴシック" charset="0"/>
              </a:rPr>
              <a:t>　</a:t>
            </a:r>
            <a:r>
              <a:rPr lang="en-US" altLang="ja-JP" dirty="0">
                <a:latin typeface="メイリオ" panose="020B0604030504040204" pitchFamily="50" charset="-128"/>
                <a:ea typeface="メイリオ" panose="020B0604030504040204" pitchFamily="50" charset="-128"/>
                <a:cs typeface="ＭＳ ゴシック" charset="0"/>
              </a:rPr>
              <a:t>③</a:t>
            </a:r>
            <a:r>
              <a:rPr lang="ja-JP" altLang="en-US" dirty="0">
                <a:latin typeface="メイリオ" panose="020B0604030504040204" pitchFamily="50" charset="-128"/>
                <a:ea typeface="メイリオ" panose="020B0604030504040204" pitchFamily="50" charset="-128"/>
                <a:cs typeface="ＭＳ ゴシック" charset="0"/>
              </a:rPr>
              <a:t>咳嗽発作・喘息</a:t>
            </a:r>
            <a:r>
              <a:rPr lang="ja-JP" altLang="en-US" dirty="0">
                <a:cs typeface="ＭＳ ゴシック" charset="0"/>
              </a:rPr>
              <a:t>・</a:t>
            </a:r>
            <a:r>
              <a:rPr lang="ja-JP" altLang="en-US" dirty="0">
                <a:latin typeface="メイリオ" panose="020B0604030504040204" pitchFamily="50" charset="-128"/>
                <a:ea typeface="メイリオ" panose="020B0604030504040204" pitchFamily="50" charset="-128"/>
                <a:cs typeface="ＭＳ ゴシック" charset="0"/>
              </a:rPr>
              <a:t>反復性肺炎など、胃内容の逆流物が咽頭・喉頭を刺激したり、気管内に誤嚥されることによる症状があります。</a:t>
            </a:r>
            <a:endParaRPr lang="en-US" altLang="ja-JP" dirty="0">
              <a:latin typeface="メイリオ" panose="020B0604030504040204" pitchFamily="50" charset="-128"/>
              <a:ea typeface="メイリオ" panose="020B0604030504040204" pitchFamily="50" charset="-128"/>
              <a:cs typeface="ＭＳ ゴシック" charset="0"/>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365</a:t>
            </a:fld>
            <a:endParaRPr kumimoji="1" lang="ja-JP" altLang="en-US"/>
          </a:p>
        </p:txBody>
      </p:sp>
    </p:spTree>
    <p:extLst>
      <p:ext uri="{BB962C8B-B14F-4D97-AF65-F5344CB8AC3E}">
        <p14:creationId xmlns:p14="http://schemas.microsoft.com/office/powerpoint/2010/main" val="41668157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defTabSz="947712">
              <a:lnSpc>
                <a:spcPct val="100000"/>
              </a:lnSpc>
              <a:defRPr/>
            </a:pPr>
            <a:endParaRPr kumimoji="1"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114</a:t>
            </a:fld>
            <a:endParaRPr kumimoji="1" lang="ja-JP" altLang="en-US"/>
          </a:p>
        </p:txBody>
      </p:sp>
    </p:spTree>
    <p:extLst>
      <p:ext uri="{BB962C8B-B14F-4D97-AF65-F5344CB8AC3E}">
        <p14:creationId xmlns:p14="http://schemas.microsoft.com/office/powerpoint/2010/main" val="3070569158"/>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710405" y="4925409"/>
            <a:ext cx="5738397" cy="5000764"/>
          </a:xfrm>
        </p:spPr>
        <p:txBody>
          <a:bodyPr/>
          <a:lstStyle/>
          <a:p>
            <a:pPr algn="l" defTabSz="947712">
              <a:defRPr/>
            </a:pPr>
            <a:r>
              <a:rPr kumimoji="1" lang="ja-JP" altLang="en-US" dirty="0">
                <a:latin typeface="メイリオ" panose="020B0604030504040204" pitchFamily="50" charset="-128"/>
                <a:ea typeface="メイリオ" panose="020B0604030504040204" pitchFamily="50" charset="-128"/>
              </a:rPr>
              <a:t>　胃食道逆流症は、重症心身障害児では合併することが多く、呼吸の障害と悪循環となり、健康に大きく影響します。</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食道裂孔ヘルニア（</a:t>
            </a:r>
            <a:r>
              <a:rPr kumimoji="1" lang="ja-JP" altLang="en-US" dirty="0">
                <a:latin typeface="メイリオ" panose="020B0604030504040204" pitchFamily="50" charset="-128"/>
                <a:ea typeface="メイリオ" panose="020B0604030504040204" pitchFamily="50" charset="-128"/>
              </a:rPr>
              <a:t>胃の一部が胸郭に出た状態）となっていることもあり、胃食道逆流症の大きな原因の一つなっています。</a:t>
            </a:r>
            <a:endParaRPr kumimoji="1" lang="en-US" altLang="ja-JP"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366</a:t>
            </a:fld>
            <a:endParaRPr kumimoji="1" lang="ja-JP" altLang="en-US"/>
          </a:p>
        </p:txBody>
      </p:sp>
    </p:spTree>
    <p:extLst>
      <p:ext uri="{BB962C8B-B14F-4D97-AF65-F5344CB8AC3E}">
        <p14:creationId xmlns:p14="http://schemas.microsoft.com/office/powerpoint/2010/main" val="2217533820"/>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メイリオ" panose="020B0604030504040204" pitchFamily="50" charset="-128"/>
                <a:ea typeface="メイリオ" panose="020B0604030504040204" pitchFamily="50" charset="-128"/>
              </a:rPr>
              <a:t>姿勢と胃内容物の位置関係を図に示します。</a:t>
            </a:r>
            <a:endParaRPr lang="en-US" altLang="ja-JP" dirty="0">
              <a:latin typeface="メイリオ" panose="020B0604030504040204" pitchFamily="50" charset="-128"/>
              <a:ea typeface="メイリオ" panose="020B0604030504040204" pitchFamily="50" charset="-128"/>
            </a:endParaRPr>
          </a:p>
          <a:p>
            <a:pPr defTabSz="947712">
              <a:defRPr/>
            </a:pPr>
            <a:r>
              <a:rPr lang="ja-JP" altLang="en-US" dirty="0">
                <a:latin typeface="メイリオ" panose="020B0604030504040204" pitchFamily="50" charset="-128"/>
                <a:ea typeface="メイリオ" panose="020B0604030504040204" pitchFamily="50" charset="-128"/>
                <a:cs typeface="ＭＳ 明朝"/>
              </a:rPr>
              <a:t>　</a:t>
            </a:r>
            <a:r>
              <a:rPr lang="ja-JP" altLang="ja-JP" dirty="0">
                <a:latin typeface="メイリオ" panose="020B0604030504040204" pitchFamily="50" charset="-128"/>
                <a:ea typeface="メイリオ" panose="020B0604030504040204" pitchFamily="50" charset="-128"/>
                <a:cs typeface="ＭＳ 明朝"/>
              </a:rPr>
              <a:t>食道と胃の接合部（噴門）は体幹の背側に位置し、胃の出口（幽門）は腹側に位置するため、仰臥位にすると胃の内容物は食道に逆流しやすくなり、腹臥位にすると胃の内容物は十二指腸に流れやすくなります。</a:t>
            </a:r>
            <a:endParaRPr kumimoji="1" lang="en-US" altLang="ja-JP" dirty="0">
              <a:latin typeface="メイリオ" panose="020B0604030504040204" pitchFamily="50" charset="-128"/>
              <a:ea typeface="メイリオ" panose="020B0604030504040204" pitchFamily="50" charset="-128"/>
              <a:cs typeface="ＭＳ 明朝"/>
            </a:endParaRPr>
          </a:p>
          <a:p>
            <a:pPr defTabSz="947712">
              <a:defRPr/>
            </a:pPr>
            <a:r>
              <a:rPr lang="ja-JP" altLang="en-US" dirty="0">
                <a:latin typeface="メイリオ" panose="020B0604030504040204" pitchFamily="50" charset="-128"/>
                <a:ea typeface="メイリオ" panose="020B0604030504040204" pitchFamily="50" charset="-128"/>
              </a:rPr>
              <a:t>　学校における注入は、車椅子座位、腹臥位、深め側臥位で行うことで胃食道逆流が予防できます。</a:t>
            </a:r>
            <a:endParaRPr kumimoji="1" lang="ja-JP" altLang="en-US"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367</a:t>
            </a:fld>
            <a:endParaRPr kumimoji="1" lang="ja-JP" altLang="en-US"/>
          </a:p>
        </p:txBody>
      </p:sp>
    </p:spTree>
    <p:extLst>
      <p:ext uri="{BB962C8B-B14F-4D97-AF65-F5344CB8AC3E}">
        <p14:creationId xmlns:p14="http://schemas.microsoft.com/office/powerpoint/2010/main" val="59204042"/>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849897" y="4925409"/>
            <a:ext cx="5404278" cy="5000764"/>
          </a:xfrm>
        </p:spPr>
        <p:txBody>
          <a:bodyPr/>
          <a:lstStyle/>
          <a:p>
            <a:pPr defTabSz="947712">
              <a:defRPr/>
            </a:pPr>
            <a:r>
              <a:rPr lang="ja-JP" altLang="en-US" dirty="0">
                <a:latin typeface="メイリオ" panose="020B0604030504040204" pitchFamily="50" charset="-128"/>
                <a:ea typeface="メイリオ" panose="020B0604030504040204" pitchFamily="50" charset="-128"/>
              </a:rPr>
              <a:t>胃食道逆流防止手術（</a:t>
            </a:r>
            <a:r>
              <a:rPr lang="en-US" altLang="ja-JP" dirty="0">
                <a:latin typeface="メイリオ" panose="020B0604030504040204" pitchFamily="50" charset="-128"/>
                <a:ea typeface="メイリオ" panose="020B0604030504040204" pitchFamily="50" charset="-128"/>
              </a:rPr>
              <a:t>Nissen</a:t>
            </a:r>
            <a:r>
              <a:rPr lang="ja-JP" altLang="en-US" dirty="0">
                <a:latin typeface="メイリオ" panose="020B0604030504040204" pitchFamily="50" charset="-128"/>
                <a:ea typeface="メイリオ" panose="020B0604030504040204" pitchFamily="50" charset="-128"/>
              </a:rPr>
              <a:t>噴門形成術）は、胃ろう造設だけでなく、左図のように、横隔膜右脚の縫縮、食道裂孔・下部食道の固定（食道裂孔ヘルニアの再発防止）、噴門形成（腹部食道の復旧・延長および</a:t>
            </a:r>
            <a:r>
              <a:rPr lang="en-US" altLang="ja-JP" dirty="0">
                <a:latin typeface="メイリオ" panose="020B0604030504040204" pitchFamily="50" charset="-128"/>
                <a:ea typeface="メイリオ" panose="020B0604030504040204" pitchFamily="50" charset="-128"/>
              </a:rPr>
              <a:t>His</a:t>
            </a:r>
            <a:r>
              <a:rPr lang="ja-JP" altLang="en-US" dirty="0">
                <a:latin typeface="メイリオ" panose="020B0604030504040204" pitchFamily="50" charset="-128"/>
                <a:ea typeface="メイリオ" panose="020B0604030504040204" pitchFamily="50" charset="-128"/>
              </a:rPr>
              <a:t>角の形成）を行います。</a:t>
            </a:r>
            <a:endParaRPr lang="en-US" altLang="ja-JP" dirty="0">
              <a:latin typeface="メイリオ" panose="020B0604030504040204" pitchFamily="50" charset="-128"/>
              <a:ea typeface="メイリオ" panose="020B0604030504040204" pitchFamily="50" charset="-128"/>
            </a:endParaRPr>
          </a:p>
          <a:p>
            <a:pPr defTabSz="947712">
              <a:defRPr/>
            </a:pPr>
            <a:r>
              <a:rPr lang="ja-JP" altLang="en-US" dirty="0">
                <a:latin typeface="メイリオ" panose="020B0604030504040204" pitchFamily="50" charset="-128"/>
                <a:ea typeface="メイリオ" panose="020B0604030504040204" pitchFamily="50" charset="-128"/>
              </a:rPr>
              <a:t>　右図のように、腹部食道に胃を巻き付けることで逆流防止弁の機能が期待できます。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368</a:t>
            </a:fld>
            <a:endParaRPr kumimoji="1" lang="ja-JP" altLang="en-US"/>
          </a:p>
        </p:txBody>
      </p:sp>
    </p:spTree>
    <p:extLst>
      <p:ext uri="{BB962C8B-B14F-4D97-AF65-F5344CB8AC3E}">
        <p14:creationId xmlns:p14="http://schemas.microsoft.com/office/powerpoint/2010/main" val="4065357607"/>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buSzPct val="70000"/>
            </a:pPr>
            <a:r>
              <a:rPr lang="ja-JP" altLang="en-US" dirty="0">
                <a:latin typeface="メイリオ" panose="020B0604030504040204" pitchFamily="50" charset="-128"/>
                <a:ea typeface="メイリオ" panose="020B0604030504040204" pitchFamily="50" charset="-128"/>
              </a:rPr>
              <a:t>胃食道逆流防止手術後は、胃から食道への逆流が抑制されているため、胃が拡張した時に嘔吐やおくび（ゲップ）をしにくく、不快になることがあります。</a:t>
            </a:r>
            <a:endParaRPr lang="en-US" altLang="ja-JP" dirty="0">
              <a:latin typeface="メイリオ" panose="020B0604030504040204" pitchFamily="50" charset="-128"/>
              <a:ea typeface="メイリオ" panose="020B0604030504040204" pitchFamily="50" charset="-128"/>
            </a:endParaRPr>
          </a:p>
          <a:p>
            <a:pPr>
              <a:buSzPct val="70000"/>
            </a:pPr>
            <a:r>
              <a:rPr lang="ja-JP" altLang="en-US" dirty="0">
                <a:latin typeface="メイリオ" panose="020B0604030504040204" pitchFamily="50" charset="-128"/>
                <a:ea typeface="メイリオ" panose="020B0604030504040204" pitchFamily="50" charset="-128"/>
              </a:rPr>
              <a:t>　注入前の残量チェック、胃内のガス抜き（空気の吸引）、嘔気がでてきたら注入速度を落とすなどの注意が重要です。</a:t>
            </a:r>
            <a:endParaRPr lang="en-US" altLang="ja-JP" dirty="0">
              <a:latin typeface="メイリオ" panose="020B0604030504040204" pitchFamily="50" charset="-128"/>
              <a:ea typeface="メイリオ" panose="020B0604030504040204" pitchFamily="50" charset="-128"/>
            </a:endParaRPr>
          </a:p>
          <a:p>
            <a:pPr>
              <a:buSzPct val="70000"/>
            </a:pPr>
            <a:r>
              <a:rPr lang="ja-JP" altLang="en-US" dirty="0">
                <a:latin typeface="メイリオ" panose="020B0604030504040204" pitchFamily="50" charset="-128"/>
                <a:ea typeface="メイリオ" panose="020B0604030504040204" pitchFamily="50" charset="-128"/>
              </a:rPr>
              <a:t>　胃が過度に拡張することが多いと、胃食道逆流症の再発につながります。</a:t>
            </a:r>
            <a:endParaRPr lang="en-US" altLang="ja-JP" dirty="0">
              <a:latin typeface="メイリオ" panose="020B0604030504040204" pitchFamily="50" charset="-128"/>
              <a:ea typeface="メイリオ" panose="020B0604030504040204" pitchFamily="50" charset="-128"/>
            </a:endParaRPr>
          </a:p>
          <a:p>
            <a:pPr>
              <a:buSzPct val="70000"/>
            </a:pPr>
            <a:r>
              <a:rPr lang="ja-JP" altLang="en-US" dirty="0">
                <a:latin typeface="メイリオ" panose="020B0604030504040204" pitchFamily="50" charset="-128"/>
                <a:ea typeface="メイリオ" panose="020B0604030504040204" pitchFamily="50" charset="-128"/>
              </a:rPr>
              <a:t>　逆流防止手術を受けていない場合でも、空気嚥下が多いなどの理由から、胃に空気がたまりやすいケースでは、注入前以外でも、胃からの空気の吸引（脱気）が必要な場合があります。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369</a:t>
            </a:fld>
            <a:endParaRPr kumimoji="1" lang="ja-JP" altLang="en-US"/>
          </a:p>
        </p:txBody>
      </p:sp>
    </p:spTree>
    <p:extLst>
      <p:ext uri="{BB962C8B-B14F-4D97-AF65-F5344CB8AC3E}">
        <p14:creationId xmlns:p14="http://schemas.microsoft.com/office/powerpoint/2010/main" val="3129928402"/>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メイリオ" panose="020B0604030504040204" pitchFamily="50" charset="-128"/>
                <a:ea typeface="メイリオ" panose="020B0604030504040204" pitchFamily="50" charset="-128"/>
              </a:rPr>
              <a:t>ダンピング症候群</a:t>
            </a:r>
            <a:r>
              <a:rPr kumimoji="1" lang="ja-JP" altLang="en-US" dirty="0">
                <a:latin typeface="メイリオ" panose="020B0604030504040204" pitchFamily="50" charset="-128"/>
                <a:ea typeface="メイリオ" panose="020B0604030504040204" pitchFamily="50" charset="-128"/>
              </a:rPr>
              <a:t>とは、</a:t>
            </a:r>
            <a:r>
              <a:rPr lang="ja-JP" altLang="en-US" dirty="0">
                <a:latin typeface="メイリオ" panose="020B0604030504040204" pitchFamily="50" charset="-128"/>
                <a:ea typeface="メイリオ" panose="020B0604030504040204" pitchFamily="50" charset="-128"/>
              </a:rPr>
              <a:t>経腸栄養（特に空腸チューブでの注入）を行っている場合に栄養剤が急速に胃腸に送り込まれることが原因で生じる病態です。</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cs typeface="ＭＳ ゴシック" charset="0"/>
              </a:rPr>
              <a:t>　　早期ダンピング症候群</a:t>
            </a:r>
            <a:endParaRPr lang="en-US" altLang="ja-JP" dirty="0">
              <a:latin typeface="メイリオ" panose="020B0604030504040204" pitchFamily="50" charset="-128"/>
              <a:ea typeface="メイリオ" panose="020B0604030504040204" pitchFamily="50" charset="-128"/>
              <a:cs typeface="ＭＳ ゴシック" charset="0"/>
            </a:endParaRPr>
          </a:p>
          <a:p>
            <a:pPr eaLnBrk="1" hangingPunct="1"/>
            <a:r>
              <a:rPr lang="ja-JP" altLang="en-US" dirty="0">
                <a:latin typeface="メイリオ" panose="020B0604030504040204" pitchFamily="50" charset="-128"/>
                <a:ea typeface="メイリオ" panose="020B0604030504040204" pitchFamily="50" charset="-128"/>
                <a:cs typeface="ＭＳ ゴシック" charset="0"/>
              </a:rPr>
              <a:t>　　</a:t>
            </a:r>
            <a:r>
              <a:rPr lang="en-US" altLang="ja-JP" dirty="0">
                <a:latin typeface="メイリオ" panose="020B0604030504040204" pitchFamily="50" charset="-128"/>
                <a:ea typeface="メイリオ" panose="020B0604030504040204" pitchFamily="50" charset="-128"/>
                <a:cs typeface="ＭＳ ゴシック" charset="0"/>
              </a:rPr>
              <a:t>【</a:t>
            </a:r>
            <a:r>
              <a:rPr lang="ja-JP" altLang="en-US" dirty="0">
                <a:latin typeface="メイリオ" panose="020B0604030504040204" pitchFamily="50" charset="-128"/>
                <a:ea typeface="メイリオ" panose="020B0604030504040204" pitchFamily="50" charset="-128"/>
                <a:cs typeface="ＭＳ ゴシック" charset="0"/>
              </a:rPr>
              <a:t>病態</a:t>
            </a:r>
            <a:r>
              <a:rPr lang="en-US" altLang="ja-JP" dirty="0">
                <a:latin typeface="メイリオ" panose="020B0604030504040204" pitchFamily="50" charset="-128"/>
                <a:ea typeface="メイリオ" panose="020B0604030504040204" pitchFamily="50" charset="-128"/>
                <a:cs typeface="ＭＳ ゴシック" charset="0"/>
              </a:rPr>
              <a:t>】</a:t>
            </a:r>
            <a:r>
              <a:rPr lang="ja-JP" altLang="en-US" dirty="0">
                <a:latin typeface="メイリオ" panose="020B0604030504040204" pitchFamily="50" charset="-128"/>
                <a:ea typeface="メイリオ" panose="020B0604030504040204" pitchFamily="50" charset="-128"/>
                <a:cs typeface="ＭＳ ゴシック" charset="0"/>
              </a:rPr>
              <a:t>栄養剤が急速に小腸に流れ込むと、浸透圧で体の水分が腸の中に集まり、一時　　</a:t>
            </a:r>
            <a:endParaRPr lang="en-US" altLang="ja-JP" dirty="0">
              <a:latin typeface="メイリオ" panose="020B0604030504040204" pitchFamily="50" charset="-128"/>
              <a:ea typeface="メイリオ" panose="020B0604030504040204" pitchFamily="50" charset="-128"/>
              <a:cs typeface="ＭＳ ゴシック" charset="0"/>
            </a:endParaRPr>
          </a:p>
          <a:p>
            <a:pPr eaLnBrk="1" hangingPunct="1"/>
            <a:r>
              <a:rPr lang="ja-JP" altLang="en-US" dirty="0">
                <a:cs typeface="ＭＳ ゴシック" charset="0"/>
              </a:rPr>
              <a:t>　　　　　　</a:t>
            </a:r>
            <a:r>
              <a:rPr lang="ja-JP" altLang="en-US" dirty="0">
                <a:latin typeface="メイリオ" panose="020B0604030504040204" pitchFamily="50" charset="-128"/>
                <a:ea typeface="メイリオ" panose="020B0604030504040204" pitchFamily="50" charset="-128"/>
                <a:cs typeface="ＭＳ ゴシック" charset="0"/>
              </a:rPr>
              <a:t>的に血管内の循環血液量が減少します。</a:t>
            </a:r>
            <a:endParaRPr lang="en-US" altLang="ja-JP" dirty="0">
              <a:latin typeface="メイリオ" panose="020B0604030504040204" pitchFamily="50" charset="-128"/>
              <a:ea typeface="メイリオ" panose="020B0604030504040204" pitchFamily="50" charset="-128"/>
              <a:cs typeface="ＭＳ ゴシック" charset="0"/>
            </a:endParaRPr>
          </a:p>
          <a:p>
            <a:pPr eaLnBrk="1" hangingPunct="1"/>
            <a:r>
              <a:rPr lang="ja-JP" altLang="en-US" dirty="0">
                <a:latin typeface="メイリオ" panose="020B0604030504040204" pitchFamily="50" charset="-128"/>
                <a:ea typeface="メイリオ" panose="020B0604030504040204" pitchFamily="50" charset="-128"/>
                <a:cs typeface="ＭＳ ゴシック" charset="0"/>
              </a:rPr>
              <a:t>　　</a:t>
            </a:r>
            <a:r>
              <a:rPr lang="en-US" altLang="ja-JP" dirty="0">
                <a:latin typeface="メイリオ" panose="020B0604030504040204" pitchFamily="50" charset="-128"/>
                <a:ea typeface="メイリオ" panose="020B0604030504040204" pitchFamily="50" charset="-128"/>
                <a:cs typeface="ＭＳ ゴシック" charset="0"/>
              </a:rPr>
              <a:t>【</a:t>
            </a:r>
            <a:r>
              <a:rPr lang="ja-JP" altLang="en-US" dirty="0">
                <a:latin typeface="メイリオ" panose="020B0604030504040204" pitchFamily="50" charset="-128"/>
                <a:ea typeface="メイリオ" panose="020B0604030504040204" pitchFamily="50" charset="-128"/>
                <a:cs typeface="ＭＳ ゴシック" charset="0"/>
              </a:rPr>
              <a:t>症状</a:t>
            </a:r>
            <a:r>
              <a:rPr lang="en-US" altLang="ja-JP" dirty="0">
                <a:latin typeface="メイリオ" panose="020B0604030504040204" pitchFamily="50" charset="-128"/>
                <a:ea typeface="メイリオ" panose="020B0604030504040204" pitchFamily="50" charset="-128"/>
                <a:cs typeface="ＭＳ ゴシック" charset="0"/>
              </a:rPr>
              <a:t>】</a:t>
            </a:r>
            <a:r>
              <a:rPr lang="ja-JP" altLang="en-US" dirty="0">
                <a:latin typeface="メイリオ" panose="020B0604030504040204" pitchFamily="50" charset="-128"/>
                <a:ea typeface="メイリオ" panose="020B0604030504040204" pitchFamily="50" charset="-128"/>
                <a:cs typeface="ＭＳ ゴシック" charset="0"/>
              </a:rPr>
              <a:t>頻脈（動悸）低血圧（立ちくらみ、めまい、顔面蒼白）</a:t>
            </a:r>
            <a:endParaRPr lang="en-US" altLang="ja-JP" dirty="0">
              <a:latin typeface="メイリオ" panose="020B0604030504040204" pitchFamily="50" charset="-128"/>
              <a:ea typeface="メイリオ" panose="020B0604030504040204" pitchFamily="50" charset="-128"/>
              <a:cs typeface="ＭＳ ゴシック" charset="0"/>
            </a:endParaRPr>
          </a:p>
          <a:p>
            <a:pPr eaLnBrk="1" hangingPunct="1"/>
            <a:r>
              <a:rPr lang="ja-JP" altLang="en-US" dirty="0">
                <a:latin typeface="メイリオ" panose="020B0604030504040204" pitchFamily="50" charset="-128"/>
                <a:ea typeface="メイリオ" panose="020B0604030504040204" pitchFamily="50" charset="-128"/>
                <a:cs typeface="ＭＳ ゴシック" charset="0"/>
              </a:rPr>
              <a:t>　　</a:t>
            </a:r>
            <a:r>
              <a:rPr lang="en-US" altLang="ja-JP" dirty="0">
                <a:latin typeface="メイリオ" panose="020B0604030504040204" pitchFamily="50" charset="-128"/>
                <a:ea typeface="メイリオ" panose="020B0604030504040204" pitchFamily="50" charset="-128"/>
                <a:cs typeface="ＭＳ ゴシック" charset="0"/>
              </a:rPr>
              <a:t>【</a:t>
            </a:r>
            <a:r>
              <a:rPr lang="ja-JP" altLang="en-US" dirty="0">
                <a:latin typeface="メイリオ" panose="020B0604030504040204" pitchFamily="50" charset="-128"/>
                <a:ea typeface="メイリオ" panose="020B0604030504040204" pitchFamily="50" charset="-128"/>
                <a:cs typeface="ＭＳ ゴシック" charset="0"/>
              </a:rPr>
              <a:t>対応</a:t>
            </a:r>
            <a:r>
              <a:rPr lang="en-US" altLang="ja-JP" dirty="0">
                <a:latin typeface="メイリオ" panose="020B0604030504040204" pitchFamily="50" charset="-128"/>
                <a:ea typeface="メイリオ" panose="020B0604030504040204" pitchFamily="50" charset="-128"/>
                <a:cs typeface="ＭＳ ゴシック" charset="0"/>
              </a:rPr>
              <a:t>】</a:t>
            </a:r>
            <a:r>
              <a:rPr lang="ja-JP" altLang="en-US" dirty="0">
                <a:latin typeface="メイリオ" panose="020B0604030504040204" pitchFamily="50" charset="-128"/>
                <a:ea typeface="メイリオ" panose="020B0604030504040204" pitchFamily="50" charset="-128"/>
                <a:cs typeface="ＭＳ ゴシック" charset="0"/>
              </a:rPr>
              <a:t>頻脈にならない程度に注入速度を遅くします。</a:t>
            </a:r>
            <a:endParaRPr lang="en-US" altLang="ja-JP" dirty="0">
              <a:latin typeface="メイリオ" panose="020B0604030504040204" pitchFamily="50" charset="-128"/>
              <a:ea typeface="メイリオ" panose="020B0604030504040204" pitchFamily="50" charset="-128"/>
              <a:cs typeface="ＭＳ ゴシック" charset="0"/>
            </a:endParaRPr>
          </a:p>
          <a:p>
            <a:pPr eaLnBrk="1" hangingPunct="1"/>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後期ダンピング症候群</a:t>
            </a:r>
            <a:endParaRPr lang="en-US" altLang="ja-JP" dirty="0">
              <a:latin typeface="メイリオ" panose="020B0604030504040204" pitchFamily="50" charset="-128"/>
              <a:ea typeface="メイリオ" panose="020B0604030504040204" pitchFamily="50" charset="-128"/>
            </a:endParaRPr>
          </a:p>
          <a:p>
            <a:pPr eaLnBrk="1" hangingPunct="1"/>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病態</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栄養剤が吸収され血糖が急激に上昇すると、その後インシュリンが過剰に分泌</a:t>
            </a:r>
            <a:endParaRPr lang="en-US" altLang="ja-JP" dirty="0">
              <a:latin typeface="メイリオ" panose="020B0604030504040204" pitchFamily="50" charset="-128"/>
              <a:ea typeface="メイリオ" panose="020B0604030504040204" pitchFamily="50" charset="-128"/>
            </a:endParaRPr>
          </a:p>
          <a:p>
            <a:pPr eaLnBrk="1" hangingPunct="1"/>
            <a:r>
              <a:rPr lang="ja-JP" altLang="en-US" dirty="0"/>
              <a:t>　　　　　　</a:t>
            </a:r>
            <a:r>
              <a:rPr lang="ja-JP" altLang="en-US" dirty="0">
                <a:latin typeface="メイリオ" panose="020B0604030504040204" pitchFamily="50" charset="-128"/>
                <a:ea typeface="メイリオ" panose="020B0604030504040204" pitchFamily="50" charset="-128"/>
              </a:rPr>
              <a:t>され低血糖を引き起こします。</a:t>
            </a:r>
            <a:endParaRPr lang="en-US" altLang="ja-JP" dirty="0">
              <a:latin typeface="メイリオ" panose="020B0604030504040204" pitchFamily="50" charset="-128"/>
              <a:ea typeface="メイリオ" panose="020B0604030504040204" pitchFamily="50" charset="-128"/>
            </a:endParaRPr>
          </a:p>
          <a:p>
            <a:pPr eaLnBrk="1" hangingPunct="1"/>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症状</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低血糖による発汗、疲労感、顔面蒼白。</a:t>
            </a:r>
            <a:endParaRPr lang="en-US" altLang="ja-JP" dirty="0">
              <a:latin typeface="メイリオ" panose="020B0604030504040204" pitchFamily="50" charset="-128"/>
              <a:ea typeface="メイリオ" panose="020B0604030504040204" pitchFamily="50" charset="-128"/>
            </a:endParaRPr>
          </a:p>
          <a:p>
            <a:pPr eaLnBrk="1" hangingPunct="1"/>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対応</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低血糖症状があれば糖水などを注入します。１回の注入量を減らし注入回数を</a:t>
            </a:r>
            <a:endParaRPr lang="en-US" altLang="ja-JP" dirty="0">
              <a:latin typeface="メイリオ" panose="020B0604030504040204" pitchFamily="50" charset="-128"/>
              <a:ea typeface="メイリオ" panose="020B0604030504040204" pitchFamily="50" charset="-128"/>
            </a:endParaRPr>
          </a:p>
          <a:p>
            <a:pPr eaLnBrk="1" hangingPunct="1"/>
            <a:r>
              <a:rPr lang="ja-JP" altLang="en-US" dirty="0"/>
              <a:t>　　　　　　</a:t>
            </a:r>
            <a:r>
              <a:rPr lang="ja-JP" altLang="en-US" dirty="0">
                <a:latin typeface="メイリオ" panose="020B0604030504040204" pitchFamily="50" charset="-128"/>
                <a:ea typeface="メイリオ" panose="020B0604030504040204" pitchFamily="50" charset="-128"/>
              </a:rPr>
              <a:t>増やします（少量頻回注入）</a:t>
            </a:r>
            <a:endParaRPr lang="en-US" altLang="ja-JP"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370</a:t>
            </a:fld>
            <a:endParaRPr kumimoji="1" lang="ja-JP" altLang="en-US"/>
          </a:p>
        </p:txBody>
      </p:sp>
    </p:spTree>
    <p:extLst>
      <p:ext uri="{BB962C8B-B14F-4D97-AF65-F5344CB8AC3E}">
        <p14:creationId xmlns:p14="http://schemas.microsoft.com/office/powerpoint/2010/main" val="802853261"/>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8944">
              <a:defRPr/>
            </a:pPr>
            <a:r>
              <a:rPr lang="ja-JP" altLang="en-US" dirty="0">
                <a:latin typeface="メイリオ" panose="020B0604030504040204" pitchFamily="50" charset="-128"/>
                <a:ea typeface="メイリオ" panose="020B0604030504040204" pitchFamily="50" charset="-128"/>
              </a:rPr>
              <a:t>注入中の喘鳴増強の原因と対応について説明します。</a:t>
            </a:r>
            <a:endParaRPr lang="en-US" altLang="ja-JP" dirty="0">
              <a:latin typeface="メイリオ" panose="020B0604030504040204" pitchFamily="50" charset="-128"/>
              <a:ea typeface="メイリオ" panose="020B0604030504040204" pitchFamily="50" charset="-128"/>
            </a:endParaRPr>
          </a:p>
          <a:p>
            <a:pPr eaLnBrk="1" hangingPunct="1"/>
            <a:r>
              <a:rPr lang="ja-JP" altLang="en-US" b="0" dirty="0">
                <a:latin typeface="メイリオ" panose="020B0604030504040204" pitchFamily="50" charset="-128"/>
                <a:ea typeface="メイリオ" panose="020B0604030504040204" pitchFamily="50" charset="-128"/>
              </a:rPr>
              <a:t>　</a:t>
            </a:r>
            <a:endParaRPr lang="en-US" altLang="ja-JP" b="0" dirty="0">
              <a:latin typeface="メイリオ" panose="020B0604030504040204" pitchFamily="50" charset="-128"/>
              <a:ea typeface="メイリオ" panose="020B0604030504040204" pitchFamily="50" charset="-128"/>
            </a:endParaRPr>
          </a:p>
          <a:p>
            <a:pPr eaLnBrk="1" hangingPunct="1"/>
            <a:r>
              <a:rPr lang="ja-JP" altLang="en-US" dirty="0"/>
              <a:t>　</a:t>
            </a:r>
            <a:r>
              <a:rPr lang="en-US" altLang="ja-JP" b="0" dirty="0">
                <a:latin typeface="メイリオ" panose="020B0604030504040204" pitchFamily="50" charset="-128"/>
                <a:ea typeface="メイリオ" panose="020B0604030504040204" pitchFamily="50" charset="-128"/>
              </a:rPr>
              <a:t>①</a:t>
            </a:r>
            <a:r>
              <a:rPr lang="ja-JP" altLang="en-US" b="0" dirty="0">
                <a:latin typeface="メイリオ" panose="020B0604030504040204" pitchFamily="50" charset="-128"/>
                <a:ea typeface="メイリオ" panose="020B0604030504040204" pitchFamily="50" charset="-128"/>
              </a:rPr>
              <a:t>注入の刺激により分泌増加した唾液の咽頭貯留による喘鳴の場合は、上体をあまり挙上　　</a:t>
            </a:r>
            <a:endParaRPr lang="en-US" altLang="ja-JP" b="0" dirty="0">
              <a:latin typeface="メイリオ" panose="020B0604030504040204" pitchFamily="50" charset="-128"/>
              <a:ea typeface="メイリオ" panose="020B0604030504040204" pitchFamily="50" charset="-128"/>
            </a:endParaRPr>
          </a:p>
          <a:p>
            <a:pPr eaLnBrk="1" hangingPunct="1"/>
            <a:r>
              <a:rPr lang="ja-JP" altLang="en-US" dirty="0"/>
              <a:t>　　</a:t>
            </a:r>
            <a:r>
              <a:rPr lang="ja-JP" altLang="en-US" b="0" dirty="0">
                <a:latin typeface="メイリオ" panose="020B0604030504040204" pitchFamily="50" charset="-128"/>
                <a:ea typeface="メイリオ" panose="020B0604030504040204" pitchFamily="50" charset="-128"/>
              </a:rPr>
              <a:t>せずに深い側臥位にします。</a:t>
            </a:r>
            <a:endParaRPr lang="en-US" altLang="ja-JP" b="0" dirty="0">
              <a:latin typeface="メイリオ" panose="020B0604030504040204" pitchFamily="50" charset="-128"/>
              <a:ea typeface="メイリオ" panose="020B0604030504040204" pitchFamily="50" charset="-128"/>
            </a:endParaRPr>
          </a:p>
          <a:p>
            <a:pPr eaLnBrk="1" hangingPunct="1"/>
            <a:r>
              <a:rPr lang="ja-JP" altLang="en-US" b="0" dirty="0">
                <a:latin typeface="メイリオ" panose="020B0604030504040204" pitchFamily="50" charset="-128"/>
                <a:ea typeface="メイリオ" panose="020B0604030504040204" pitchFamily="50" charset="-128"/>
              </a:rPr>
              <a:t>　</a:t>
            </a:r>
            <a:r>
              <a:rPr lang="en-US" altLang="ja-JP" b="0" dirty="0">
                <a:latin typeface="メイリオ" panose="020B0604030504040204" pitchFamily="50" charset="-128"/>
                <a:ea typeface="メイリオ" panose="020B0604030504040204" pitchFamily="50" charset="-128"/>
              </a:rPr>
              <a:t>②</a:t>
            </a:r>
            <a:r>
              <a:rPr lang="ja-JP" altLang="en-US" b="0" dirty="0">
                <a:latin typeface="メイリオ" panose="020B0604030504040204" pitchFamily="50" charset="-128"/>
                <a:ea typeface="メイリオ" panose="020B0604030504040204" pitchFamily="50" charset="-128"/>
              </a:rPr>
              <a:t>胃内容が逆流してくることによる喘鳴の場合は、</a:t>
            </a:r>
            <a:r>
              <a:rPr lang="ja-JP" altLang="en-US" dirty="0">
                <a:latin typeface="メイリオ" panose="020B0604030504040204" pitchFamily="50" charset="-128"/>
                <a:ea typeface="メイリオ" panose="020B0604030504040204" pitchFamily="50" charset="-128"/>
              </a:rPr>
              <a:t>注入中に栄養剤の匂いがすることがあ</a:t>
            </a:r>
            <a:endParaRPr lang="en-US" altLang="ja-JP" dirty="0">
              <a:latin typeface="メイリオ" panose="020B0604030504040204" pitchFamily="50" charset="-128"/>
              <a:ea typeface="メイリオ" panose="020B0604030504040204" pitchFamily="50" charset="-128"/>
            </a:endParaRPr>
          </a:p>
          <a:p>
            <a:pPr eaLnBrk="1" hangingPunct="1"/>
            <a:r>
              <a:rPr lang="ja-JP" altLang="en-US" dirty="0"/>
              <a:t>　　</a:t>
            </a:r>
            <a:r>
              <a:rPr lang="ja-JP" altLang="en-US" dirty="0">
                <a:latin typeface="メイリオ" panose="020B0604030504040204" pitchFamily="50" charset="-128"/>
                <a:ea typeface="メイリオ" panose="020B0604030504040204" pitchFamily="50" charset="-128"/>
              </a:rPr>
              <a:t>るりますが、このような場合は</a:t>
            </a:r>
            <a:r>
              <a:rPr lang="ja-JP" altLang="ja-JP"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適切に上体を挙上するか腹臥位にします。</a:t>
            </a:r>
            <a:endParaRPr lang="en-US" altLang="ja-JP" dirty="0">
              <a:latin typeface="メイリオ" panose="020B0604030504040204" pitchFamily="50" charset="-128"/>
              <a:ea typeface="メイリオ" panose="020B0604030504040204" pitchFamily="50" charset="-128"/>
            </a:endParaRPr>
          </a:p>
          <a:p>
            <a:r>
              <a:rPr lang="ja-JP" altLang="en-US" b="0" dirty="0">
                <a:latin typeface="メイリオ" panose="020B0604030504040204" pitchFamily="50" charset="-128"/>
                <a:ea typeface="メイリオ" panose="020B0604030504040204" pitchFamily="50" charset="-128"/>
              </a:rPr>
              <a:t>　③経鼻胃管先端が食道内や胃の噴門近くにある④経鼻胃</a:t>
            </a:r>
            <a:r>
              <a:rPr lang="ja-JP" altLang="en-US" dirty="0">
                <a:latin typeface="メイリオ" panose="020B0604030504040204" pitchFamily="50" charset="-128"/>
                <a:ea typeface="メイリオ" panose="020B0604030504040204" pitchFamily="50" charset="-128"/>
              </a:rPr>
              <a:t>管</a:t>
            </a:r>
            <a:r>
              <a:rPr lang="ja-JP" altLang="en-US" b="0" dirty="0">
                <a:latin typeface="メイリオ" panose="020B0604030504040204" pitchFamily="50" charset="-128"/>
                <a:ea typeface="メイリオ" panose="020B0604030504040204" pitchFamily="50" charset="-128"/>
              </a:rPr>
              <a:t>が短すぎる 場合には、医師の指</a:t>
            </a:r>
            <a:endParaRPr lang="en-US" altLang="ja-JP" b="0" dirty="0">
              <a:latin typeface="メイリオ" panose="020B0604030504040204" pitchFamily="50" charset="-128"/>
              <a:ea typeface="メイリオ" panose="020B0604030504040204" pitchFamily="50" charset="-128"/>
            </a:endParaRPr>
          </a:p>
          <a:p>
            <a:r>
              <a:rPr lang="ja-JP" altLang="en-US" dirty="0"/>
              <a:t>　　</a:t>
            </a:r>
            <a:r>
              <a:rPr lang="ja-JP" altLang="en-US" b="0" dirty="0">
                <a:latin typeface="メイリオ" panose="020B0604030504040204" pitchFamily="50" charset="-128"/>
                <a:ea typeface="メイリオ" panose="020B0604030504040204" pitchFamily="50" charset="-128"/>
              </a:rPr>
              <a:t>示に従って看護師等が</a:t>
            </a:r>
            <a:r>
              <a:rPr lang="ja-JP" altLang="en-US" dirty="0">
                <a:latin typeface="メイリオ" panose="020B0604030504040204" pitchFamily="50" charset="-128"/>
                <a:ea typeface="メイリオ" panose="020B0604030504040204" pitchFamily="50" charset="-128"/>
              </a:rPr>
              <a:t>経鼻胃管</a:t>
            </a:r>
            <a:r>
              <a:rPr lang="ja-JP" altLang="en-US" b="0" dirty="0">
                <a:latin typeface="メイリオ" panose="020B0604030504040204" pitchFamily="50" charset="-128"/>
                <a:ea typeface="メイリオ" panose="020B0604030504040204" pitchFamily="50" charset="-128"/>
              </a:rPr>
              <a:t>を挿入し直します。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371</a:t>
            </a:fld>
            <a:endParaRPr kumimoji="1" lang="ja-JP" altLang="en-US"/>
          </a:p>
        </p:txBody>
      </p:sp>
    </p:spTree>
    <p:extLst>
      <p:ext uri="{BB962C8B-B14F-4D97-AF65-F5344CB8AC3E}">
        <p14:creationId xmlns:p14="http://schemas.microsoft.com/office/powerpoint/2010/main" val="3287457605"/>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メイリオ" panose="020B0604030504040204" pitchFamily="50" charset="-128"/>
                <a:ea typeface="メイリオ" panose="020B0604030504040204" pitchFamily="50" charset="-128"/>
              </a:rPr>
              <a:t>注入中の姿勢は、背臥位や車椅子座位だけでなく、腹臥位による注入も考慮します。</a:t>
            </a:r>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腹臥位による注入は、様々な要因による胃食道逆流症に対しても、注入中の唾液分泌による喘鳴に対しても、それらを軽減することが可能な非常に有用な姿勢です。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372</a:t>
            </a:fld>
            <a:endParaRPr kumimoji="1" lang="ja-JP" altLang="en-US"/>
          </a:p>
        </p:txBody>
      </p:sp>
    </p:spTree>
    <p:extLst>
      <p:ext uri="{BB962C8B-B14F-4D97-AF65-F5344CB8AC3E}">
        <p14:creationId xmlns:p14="http://schemas.microsoft.com/office/powerpoint/2010/main" val="1830212099"/>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kern="1200" dirty="0">
                <a:solidFill>
                  <a:schemeClr val="tx1"/>
                </a:solidFill>
                <a:effectLst/>
                <a:latin typeface="メイリオ" panose="020B0604030504040204" pitchFamily="50" charset="-128"/>
                <a:ea typeface="メイリオ" panose="020B0604030504040204" pitchFamily="50" charset="-128"/>
              </a:rPr>
              <a:t>参考ではありますが、</a:t>
            </a:r>
            <a:r>
              <a:rPr kumimoji="1" lang="ja-JP" altLang="ja-JP" kern="1200" dirty="0">
                <a:solidFill>
                  <a:schemeClr val="tx1"/>
                </a:solidFill>
                <a:effectLst/>
                <a:latin typeface="メイリオ" panose="020B0604030504040204" pitchFamily="50" charset="-128"/>
                <a:ea typeface="メイリオ" panose="020B0604030504040204" pitchFamily="50" charset="-128"/>
              </a:rPr>
              <a:t>経</a:t>
            </a:r>
            <a:r>
              <a:rPr kumimoji="1" lang="ja-JP" altLang="en-US" kern="1200" dirty="0">
                <a:solidFill>
                  <a:schemeClr val="tx1"/>
                </a:solidFill>
                <a:effectLst/>
                <a:latin typeface="メイリオ" panose="020B0604030504040204" pitchFamily="50" charset="-128"/>
                <a:ea typeface="メイリオ" panose="020B0604030504040204" pitchFamily="50" charset="-128"/>
              </a:rPr>
              <a:t>腸</a:t>
            </a:r>
            <a:r>
              <a:rPr kumimoji="1" lang="ja-JP" altLang="ja-JP" kern="1200" dirty="0">
                <a:solidFill>
                  <a:schemeClr val="tx1"/>
                </a:solidFill>
                <a:effectLst/>
                <a:latin typeface="メイリオ" panose="020B0604030504040204" pitchFamily="50" charset="-128"/>
                <a:ea typeface="メイリオ" panose="020B0604030504040204" pitchFamily="50" charset="-128"/>
              </a:rPr>
              <a:t>栄養用</a:t>
            </a:r>
            <a:r>
              <a:rPr kumimoji="1" lang="ja-JP" altLang="en-US" kern="1200" dirty="0">
                <a:solidFill>
                  <a:schemeClr val="tx1"/>
                </a:solidFill>
                <a:effectLst/>
                <a:latin typeface="メイリオ" panose="020B0604030504040204" pitchFamily="50" charset="-128"/>
                <a:ea typeface="メイリオ" panose="020B0604030504040204" pitchFamily="50" charset="-128"/>
              </a:rPr>
              <a:t>注入</a:t>
            </a:r>
            <a:r>
              <a:rPr kumimoji="1" lang="ja-JP" altLang="ja-JP" kern="1200" dirty="0">
                <a:solidFill>
                  <a:schemeClr val="tx1"/>
                </a:solidFill>
                <a:effectLst/>
                <a:latin typeface="メイリオ" panose="020B0604030504040204" pitchFamily="50" charset="-128"/>
                <a:ea typeface="メイリオ" panose="020B0604030504040204" pitchFamily="50" charset="-128"/>
              </a:rPr>
              <a:t>ポンプ</a:t>
            </a:r>
            <a:r>
              <a:rPr kumimoji="1" lang="ja-JP" altLang="en-US" kern="1200" dirty="0">
                <a:solidFill>
                  <a:schemeClr val="tx1"/>
                </a:solidFill>
                <a:effectLst/>
                <a:latin typeface="メイリオ" panose="020B0604030504040204" pitchFamily="50" charset="-128"/>
                <a:ea typeface="メイリオ" panose="020B0604030504040204" pitchFamily="50" charset="-128"/>
              </a:rPr>
              <a:t>を使用することがあります。</a:t>
            </a:r>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a:p>
            <a:pPr marL="177927" indent="-177927">
              <a:buFont typeface="Wingdings" pitchFamily="2" charset="2"/>
              <a:buChar char="n"/>
            </a:pPr>
            <a:endParaRPr kumimoji="1" lang="ja-JP" altLang="ja-JP" kern="1200" dirty="0">
              <a:solidFill>
                <a:schemeClr val="tx1"/>
              </a:solidFill>
              <a:effectLst/>
              <a:latin typeface="メイリオ" panose="020B0604030504040204" pitchFamily="50" charset="-128"/>
              <a:ea typeface="メイリオ" panose="020B0604030504040204" pitchFamily="50" charset="-128"/>
            </a:endParaRP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消化管の蠕動や吸収機能に問題</a:t>
            </a:r>
            <a:r>
              <a:rPr kumimoji="1" lang="ja-JP" altLang="en-US" kern="1200" dirty="0">
                <a:solidFill>
                  <a:schemeClr val="tx1"/>
                </a:solidFill>
                <a:effectLst/>
                <a:latin typeface="メイリオ" panose="020B0604030504040204" pitchFamily="50" charset="-128"/>
                <a:ea typeface="メイリオ" panose="020B0604030504040204" pitchFamily="50" charset="-128"/>
              </a:rPr>
              <a:t>が</a:t>
            </a:r>
            <a:r>
              <a:rPr kumimoji="1" lang="ja-JP" altLang="ja-JP" kern="1200" dirty="0">
                <a:solidFill>
                  <a:schemeClr val="tx1"/>
                </a:solidFill>
                <a:effectLst/>
                <a:latin typeface="メイリオ" panose="020B0604030504040204" pitchFamily="50" charset="-128"/>
                <a:ea typeface="メイリオ" panose="020B0604030504040204" pitchFamily="50" charset="-128"/>
              </a:rPr>
              <a:t>ある場合、遅い速度で注入することで嘔吐や下痢を予防できることがあります。</a:t>
            </a:r>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このような場合、</a:t>
            </a:r>
            <a:r>
              <a:rPr kumimoji="1" lang="ja-JP" altLang="en-US" kern="1200" dirty="0">
                <a:effectLst/>
                <a:latin typeface="メイリオ" panose="020B0604030504040204" pitchFamily="50" charset="-128"/>
                <a:ea typeface="メイリオ" panose="020B0604030504040204" pitchFamily="50" charset="-128"/>
              </a:rPr>
              <a:t>経腸栄養</a:t>
            </a:r>
            <a:r>
              <a:rPr kumimoji="1" lang="ja-JP" altLang="ja-JP" kern="1200" dirty="0">
                <a:effectLst/>
                <a:latin typeface="メイリオ" panose="020B0604030504040204" pitchFamily="50" charset="-128"/>
                <a:ea typeface="メイリオ" panose="020B0604030504040204" pitchFamily="50" charset="-128"/>
              </a:rPr>
              <a:t>用</a:t>
            </a:r>
            <a:r>
              <a:rPr kumimoji="1" lang="ja-JP" altLang="en-US" kern="1200" dirty="0">
                <a:effectLst/>
                <a:latin typeface="メイリオ" panose="020B0604030504040204" pitchFamily="50" charset="-128"/>
                <a:ea typeface="メイリオ" panose="020B0604030504040204" pitchFamily="50" charset="-128"/>
              </a:rPr>
              <a:t>注入</a:t>
            </a:r>
            <a:r>
              <a:rPr kumimoji="1" lang="ja-JP" altLang="ja-JP" kern="1200" dirty="0">
                <a:effectLst/>
                <a:latin typeface="メイリオ" panose="020B0604030504040204" pitchFamily="50" charset="-128"/>
                <a:ea typeface="メイリオ" panose="020B0604030504040204" pitchFamily="50" charset="-128"/>
              </a:rPr>
              <a:t>ポンプ</a:t>
            </a:r>
            <a:r>
              <a:rPr kumimoji="1" lang="ja-JP" altLang="ja-JP" kern="1200" dirty="0">
                <a:solidFill>
                  <a:schemeClr val="tx1"/>
                </a:solidFill>
                <a:effectLst/>
                <a:latin typeface="メイリオ" panose="020B0604030504040204" pitchFamily="50" charset="-128"/>
                <a:ea typeface="メイリオ" panose="020B0604030504040204" pitchFamily="50" charset="-128"/>
              </a:rPr>
              <a:t>を使用することで安定した注入ができます。</a:t>
            </a:r>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それほど遅い速度で注入する必要がない場合でも、腹圧や注入物の粘性の変化に関係なく一定の速度で注入</a:t>
            </a:r>
            <a:r>
              <a:rPr kumimoji="1" lang="ja-JP" altLang="en-US" kern="1200" dirty="0">
                <a:solidFill>
                  <a:schemeClr val="tx1"/>
                </a:solidFill>
                <a:effectLst/>
                <a:latin typeface="メイリオ" panose="020B0604030504040204" pitchFamily="50" charset="-128"/>
                <a:ea typeface="メイリオ" panose="020B0604030504040204" pitchFamily="50" charset="-128"/>
              </a:rPr>
              <a:t>でき</a:t>
            </a:r>
            <a:r>
              <a:rPr kumimoji="1" lang="ja-JP" altLang="ja-JP" kern="1200" dirty="0">
                <a:solidFill>
                  <a:schemeClr val="tx1"/>
                </a:solidFill>
                <a:effectLst/>
                <a:latin typeface="メイリオ" panose="020B0604030504040204" pitchFamily="50" charset="-128"/>
                <a:ea typeface="メイリオ" panose="020B0604030504040204" pitchFamily="50" charset="-128"/>
              </a:rPr>
              <a:t>るため、ポンプの使用が普及しています。</a:t>
            </a:r>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a:p>
            <a:pPr marL="177927" indent="-177927">
              <a:buFont typeface="Wingdings" pitchFamily="2" charset="2"/>
              <a:buChar char="ü"/>
            </a:pPr>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注入ポンプ使用時のポイントは「</a:t>
            </a:r>
            <a:r>
              <a:rPr lang="ja-JP" altLang="en-US" dirty="0">
                <a:latin typeface="メイリオ" panose="020B0604030504040204" pitchFamily="50" charset="-128"/>
                <a:ea typeface="メイリオ" panose="020B0604030504040204" pitchFamily="50" charset="-128"/>
              </a:rPr>
              <a:t>栄養</a:t>
            </a:r>
            <a:r>
              <a:rPr kumimoji="1" lang="ja-JP" altLang="ja-JP" kern="1200" dirty="0">
                <a:effectLst/>
                <a:latin typeface="メイリオ" panose="020B0604030504040204" pitchFamily="50" charset="-128"/>
                <a:ea typeface="メイリオ" panose="020B0604030504040204" pitchFamily="50" charset="-128"/>
              </a:rPr>
              <a:t>のセッティング</a:t>
            </a:r>
            <a:r>
              <a:rPr kumimoji="1" lang="ja-JP" altLang="ja-JP" kern="1200" dirty="0">
                <a:solidFill>
                  <a:schemeClr val="tx1"/>
                </a:solidFill>
                <a:effectLst/>
                <a:latin typeface="メイリオ" panose="020B0604030504040204" pitchFamily="50" charset="-128"/>
                <a:ea typeface="メイリオ" panose="020B0604030504040204" pitchFamily="50" charset="-128"/>
              </a:rPr>
              <a:t>」と「投与速度と注入量の設定」を正しく行うことです。</a:t>
            </a: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在宅小児経管栄養法指導管理料か在宅成分栄養経管栄養法指導管理料を算定している場合に、管理料を算定している医療機関から経管栄養用のポンプをレンタルできます。</a:t>
            </a:r>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a:p>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a:p>
            <a:r>
              <a:rPr kumimoji="1" lang="ja-JP" altLang="en-US" kern="1200" dirty="0">
                <a:solidFill>
                  <a:schemeClr val="tx1"/>
                </a:solidFill>
                <a:effectLst/>
                <a:latin typeface="メイリオ" panose="020B0604030504040204" pitchFamily="50" charset="-128"/>
                <a:ea typeface="メイリオ" panose="020B0604030504040204" pitchFamily="50" charset="-128"/>
              </a:rPr>
              <a:t>　教職員が通常に行う行為として認められた行為ではありませんが、医師、看護師、</a:t>
            </a:r>
            <a:r>
              <a:rPr kumimoji="1" lang="ja-JP" altLang="en-US" kern="1200">
                <a:solidFill>
                  <a:schemeClr val="tx1"/>
                </a:solidFill>
                <a:effectLst/>
                <a:latin typeface="メイリオ" panose="020B0604030504040204" pitchFamily="50" charset="-128"/>
                <a:ea typeface="メイリオ" panose="020B0604030504040204" pitchFamily="50" charset="-128"/>
              </a:rPr>
              <a:t>家族と協働して</a:t>
            </a:r>
            <a:r>
              <a:rPr kumimoji="1" lang="ja-JP" altLang="en-US" kern="1200" dirty="0">
                <a:solidFill>
                  <a:schemeClr val="tx1"/>
                </a:solidFill>
                <a:effectLst/>
                <a:latin typeface="メイリオ" panose="020B0604030504040204" pitchFamily="50" charset="-128"/>
                <a:ea typeface="メイリオ" panose="020B0604030504040204" pitchFamily="50" charset="-128"/>
              </a:rPr>
              <a:t>介護をする上で、教職員も知識をもつことは有用です。</a:t>
            </a:r>
            <a:endParaRPr kumimoji="1" lang="ja-JP" altLang="ja-JP" kern="1200" dirty="0">
              <a:solidFill>
                <a:schemeClr val="tx1"/>
              </a:solidFill>
              <a:effectLst/>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373</a:t>
            </a:fld>
            <a:endParaRPr kumimoji="1" lang="ja-JP" altLang="en-US"/>
          </a:p>
        </p:txBody>
      </p:sp>
    </p:spTree>
    <p:extLst>
      <p:ext uri="{BB962C8B-B14F-4D97-AF65-F5344CB8AC3E}">
        <p14:creationId xmlns:p14="http://schemas.microsoft.com/office/powerpoint/2010/main" val="2415250611"/>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defTabSz="946481">
              <a:lnSpc>
                <a:spcPct val="100000"/>
              </a:lnSpc>
              <a:defRPr/>
            </a:pPr>
            <a:endParaRPr kumimoji="1"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374</a:t>
            </a:fld>
            <a:endParaRPr kumimoji="1" lang="ja-JP" altLang="en-US"/>
          </a:p>
        </p:txBody>
      </p:sp>
    </p:spTree>
    <p:extLst>
      <p:ext uri="{BB962C8B-B14F-4D97-AF65-F5344CB8AC3E}">
        <p14:creationId xmlns:p14="http://schemas.microsoft.com/office/powerpoint/2010/main" val="2325491086"/>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D608146-07C3-9248-A95C-5399F8B04C88}" type="slidenum">
              <a:rPr kumimoji="1" lang="ja-JP" altLang="en-US" smtClean="0"/>
              <a:t>375</a:t>
            </a:fld>
            <a:endParaRPr kumimoji="1" lang="ja-JP" altLang="en-US"/>
          </a:p>
        </p:txBody>
      </p:sp>
    </p:spTree>
    <p:extLst>
      <p:ext uri="{BB962C8B-B14F-4D97-AF65-F5344CB8AC3E}">
        <p14:creationId xmlns:p14="http://schemas.microsoft.com/office/powerpoint/2010/main" val="2990350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呼吸とは、口や鼻から空気を肺に吸い込み、肺で酸素と二酸化炭素のガス交換を行い、その後（あと）また口や鼻から空気を吐き出すことです。毎日私たちが日々休むことなく行っている、生命維持のための大事な営みです。</a:t>
            </a:r>
          </a:p>
          <a:p>
            <a:pPr>
              <a:defRPr/>
            </a:pPr>
            <a:r>
              <a:rPr lang="ja-JP" altLang="en-US" dirty="0"/>
              <a:t>　</a:t>
            </a:r>
            <a:r>
              <a:rPr lang="ja-JP" altLang="ja-JP" dirty="0"/>
              <a:t>吸い込んだ空気は、気管支の一番奥につながるブドウの房（ふさ）のような肺胞（はいほう）というところまで運ばれます。肺胞（はいほう）の周囲は毛細血管で取り囲まれており、空気中の酸素は肺胞（はいほう）から毛細血管の中の血液に運ばれ、身体の中で不要になった二酸化炭素は血液から肺胞（はいほう）内に放出され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115</a:t>
            </a:fld>
            <a:endParaRPr kumimoji="1" lang="ja-JP" altLang="en-US"/>
          </a:p>
        </p:txBody>
      </p:sp>
    </p:spTree>
    <p:extLst>
      <p:ext uri="{BB962C8B-B14F-4D97-AF65-F5344CB8AC3E}">
        <p14:creationId xmlns:p14="http://schemas.microsoft.com/office/powerpoint/2010/main" val="1685781480"/>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D608146-07C3-9248-A95C-5399F8B04C88}" type="slidenum">
              <a:rPr kumimoji="1" lang="ja-JP" altLang="en-US" smtClean="0"/>
              <a:t>376</a:t>
            </a:fld>
            <a:endParaRPr kumimoji="1" lang="ja-JP" altLang="en-US"/>
          </a:p>
        </p:txBody>
      </p:sp>
    </p:spTree>
    <p:extLst>
      <p:ext uri="{BB962C8B-B14F-4D97-AF65-F5344CB8AC3E}">
        <p14:creationId xmlns:p14="http://schemas.microsoft.com/office/powerpoint/2010/main" val="966547208"/>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D608146-07C3-9248-A95C-5399F8B04C88}" type="slidenum">
              <a:rPr kumimoji="1" lang="ja-JP" altLang="en-US" smtClean="0"/>
              <a:t>377</a:t>
            </a:fld>
            <a:endParaRPr kumimoji="1" lang="ja-JP" altLang="en-US"/>
          </a:p>
        </p:txBody>
      </p:sp>
    </p:spTree>
    <p:extLst>
      <p:ext uri="{BB962C8B-B14F-4D97-AF65-F5344CB8AC3E}">
        <p14:creationId xmlns:p14="http://schemas.microsoft.com/office/powerpoint/2010/main" val="2205223770"/>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solidFill>
                  <a:srgbClr val="FF0000"/>
                </a:solidFill>
              </a:rPr>
              <a:t>　</a:t>
            </a:r>
            <a:r>
              <a:rPr lang="ja-JP" altLang="en-US" dirty="0"/>
              <a:t>皆さんはこれから、喀痰吸引や経管栄養を、特定</a:t>
            </a:r>
            <a:r>
              <a:rPr lang="ja-JP" altLang="en-US"/>
              <a:t>の児童・生徒に</a:t>
            </a:r>
            <a:r>
              <a:rPr lang="ja-JP" altLang="en-US" dirty="0"/>
              <a:t>行っていくことになります。</a:t>
            </a:r>
            <a:endParaRPr lang="en-US" altLang="ja-JP" dirty="0"/>
          </a:p>
          <a:p>
            <a:r>
              <a:rPr lang="ja-JP" altLang="en-US" dirty="0"/>
              <a:t>　喀痰吸引等が必要な重度障害児・者にとって、これからの日常的な医行為を担っていただける皆さんの存在は本当に心強いものであると思います。</a:t>
            </a:r>
            <a:endParaRPr lang="en-US" altLang="ja-JP" dirty="0"/>
          </a:p>
          <a:p>
            <a:r>
              <a:rPr lang="ja-JP" altLang="en-US" dirty="0"/>
              <a:t>　皆さんが、今後、「重度障害児・者の地域での普通の生活」をしっかり支えていかれますことを期待して、この講義を終わります。</a:t>
            </a: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5D608146-07C3-9248-A95C-5399F8B04C88}" type="slidenum">
              <a:rPr kumimoji="1" lang="ja-JP" altLang="en-US" smtClean="0"/>
              <a:t>378</a:t>
            </a:fld>
            <a:endParaRPr kumimoji="1" lang="ja-JP" altLang="en-US"/>
          </a:p>
        </p:txBody>
      </p:sp>
    </p:spTree>
    <p:extLst>
      <p:ext uri="{BB962C8B-B14F-4D97-AF65-F5344CB8AC3E}">
        <p14:creationId xmlns:p14="http://schemas.microsoft.com/office/powerpoint/2010/main" val="2868756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kern="1200" dirty="0">
                <a:solidFill>
                  <a:schemeClr val="tx1"/>
                </a:solidFill>
                <a:effectLst/>
              </a:rPr>
              <a:t>健康と生活のバランス</a:t>
            </a:r>
            <a:r>
              <a:rPr kumimoji="1" lang="ja-JP" altLang="en-US" kern="1200" dirty="0">
                <a:solidFill>
                  <a:schemeClr val="tx1"/>
                </a:solidFill>
                <a:effectLst/>
              </a:rPr>
              <a:t>について説明します。</a:t>
            </a:r>
            <a:endParaRPr kumimoji="1" lang="en-US" altLang="ja-JP" kern="1200" dirty="0">
              <a:solidFill>
                <a:schemeClr val="tx1"/>
              </a:solidFill>
              <a:effectLst/>
            </a:endParaRPr>
          </a:p>
          <a:p>
            <a:r>
              <a:rPr kumimoji="1" lang="ja-JP" altLang="en-US" kern="1200" dirty="0">
                <a:solidFill>
                  <a:schemeClr val="tx1"/>
                </a:solidFill>
                <a:effectLst/>
              </a:rPr>
              <a:t>　</a:t>
            </a:r>
            <a:r>
              <a:rPr kumimoji="1" lang="ja-JP" altLang="ja-JP" kern="1200" dirty="0">
                <a:solidFill>
                  <a:schemeClr val="tx1"/>
                </a:solidFill>
                <a:effectLst/>
              </a:rPr>
              <a:t>子ども達の学校生活は、登校し、学び、遊び、様々な体験をして色々な人と交流することが目的ですが、学校生活を支えるためには、体調を整え、体力を維持するという健康の維持がベースになければなりません。さらに言えば、命あっての健康の維持であり社会生活です。</a:t>
            </a:r>
            <a:endParaRPr kumimoji="1" lang="en-US" altLang="ja-JP" kern="1200" dirty="0">
              <a:solidFill>
                <a:schemeClr val="tx1"/>
              </a:solidFill>
              <a:effectLst/>
            </a:endParaRPr>
          </a:p>
          <a:p>
            <a:r>
              <a:rPr kumimoji="1" lang="ja-JP" altLang="en-US" kern="1200" dirty="0">
                <a:solidFill>
                  <a:schemeClr val="tx1"/>
                </a:solidFill>
                <a:effectLst/>
              </a:rPr>
              <a:t>　</a:t>
            </a:r>
            <a:r>
              <a:rPr kumimoji="1" lang="ja-JP" altLang="ja-JP" kern="1200" dirty="0">
                <a:solidFill>
                  <a:schemeClr val="tx1"/>
                </a:solidFill>
                <a:effectLst/>
              </a:rPr>
              <a:t>学校職員は学校生活や社会参加に目が向きがちですが、医療的ケア児の学校生活においては、健康の維持にも目を向けて行く必要があります。　</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89</a:t>
            </a:fld>
            <a:endParaRPr kumimoji="1" lang="ja-JP" altLang="en-US"/>
          </a:p>
        </p:txBody>
      </p:sp>
    </p:spTree>
    <p:extLst>
      <p:ext uri="{BB962C8B-B14F-4D97-AF65-F5344CB8AC3E}">
        <p14:creationId xmlns:p14="http://schemas.microsoft.com/office/powerpoint/2010/main" val="26422965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このように空気を吸ったり、吐いたりする換気を行うには、肺を取り囲んでいる胸郭（きょうかく）、つまり肺のまわりの筋肉や骨の呼吸運動が必要になります。</a:t>
            </a:r>
          </a:p>
          <a:p>
            <a:pPr>
              <a:defRPr/>
            </a:pPr>
            <a:r>
              <a:rPr lang="ja-JP" altLang="en-US" dirty="0"/>
              <a:t>　</a:t>
            </a:r>
            <a:r>
              <a:rPr lang="ja-JP" altLang="ja-JP" dirty="0"/>
              <a:t>みなさんの呼吸を振り返ってみてください。</a:t>
            </a:r>
          </a:p>
          <a:p>
            <a:pPr>
              <a:defRPr/>
            </a:pPr>
            <a:r>
              <a:rPr lang="ja-JP" altLang="en-US" dirty="0"/>
              <a:t>　</a:t>
            </a:r>
            <a:r>
              <a:rPr lang="ja-JP" altLang="ja-JP" dirty="0"/>
              <a:t>吸ったり、吐いたりしているときには、横隔膜が上下に動き、胸も上がったり下がったりしているのがわかります。このような呼吸運動は、生まれてからずっと無意識のうちに行ってきました。</a:t>
            </a:r>
          </a:p>
          <a:p>
            <a:pPr>
              <a:defRPr/>
            </a:pPr>
            <a:r>
              <a:rPr lang="ja-JP" altLang="en-US" dirty="0"/>
              <a:t>　</a:t>
            </a:r>
            <a:r>
              <a:rPr lang="ja-JP" altLang="ja-JP" dirty="0"/>
              <a:t>では、意識して、胸や横隔膜を動かないようにしてみてください。息ができませんね。</a:t>
            </a:r>
          </a:p>
          <a:p>
            <a:pPr>
              <a:defRPr/>
            </a:pPr>
            <a:r>
              <a:rPr lang="ja-JP" altLang="en-US" dirty="0"/>
              <a:t>　</a:t>
            </a:r>
            <a:r>
              <a:rPr lang="ja-JP" altLang="ja-JP" dirty="0"/>
              <a:t>呼吸運動は意識して動かすほかに、脳からの指令により自動的に調整されています。ですから眠っていても呼吸は保たれています。</a:t>
            </a:r>
          </a:p>
          <a:p>
            <a:pPr>
              <a:defRPr/>
            </a:pPr>
            <a:r>
              <a:rPr lang="ja-JP" altLang="en-US" dirty="0"/>
              <a:t>　</a:t>
            </a:r>
            <a:r>
              <a:rPr lang="ja-JP" altLang="ja-JP" dirty="0"/>
              <a:t>しかし、この呼吸運動をするための、筋肉や骨、脳から指令を出す神経などが障害されると、呼吸ができなくなってしまいます。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116</a:t>
            </a:fld>
            <a:endParaRPr kumimoji="1" lang="ja-JP" altLang="en-US"/>
          </a:p>
        </p:txBody>
      </p:sp>
    </p:spTree>
    <p:extLst>
      <p:ext uri="{BB962C8B-B14F-4D97-AF65-F5344CB8AC3E}">
        <p14:creationId xmlns:p14="http://schemas.microsoft.com/office/powerpoint/2010/main" val="23147492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呼吸のはたらきに関係する体の部位を「呼吸器官」といいます。</a:t>
            </a:r>
          </a:p>
          <a:p>
            <a:pPr>
              <a:defRPr/>
            </a:pPr>
            <a:r>
              <a:rPr lang="ja-JP" altLang="en-US" dirty="0"/>
              <a:t>　</a:t>
            </a:r>
            <a:r>
              <a:rPr lang="ja-JP" altLang="ja-JP" dirty="0"/>
              <a:t>図のように、鼻腔（びくう）や時に口腔（こうくう）から入った空気は喉の奥の部分にある「咽頭（いんとう）」を通ります。</a:t>
            </a:r>
          </a:p>
          <a:p>
            <a:pPr>
              <a:defRPr/>
            </a:pPr>
            <a:r>
              <a:rPr lang="ja-JP" altLang="en-US" dirty="0"/>
              <a:t>　</a:t>
            </a:r>
            <a:r>
              <a:rPr lang="ja-JP" altLang="ja-JP" dirty="0"/>
              <a:t>そこから食道と気管の分かれ道部分である「喉頭（こうとう）」に流れます。喉頭（こうとう）の入り口にはふたのようなものがあり、食べ物が通るときには、傘のような役割をして気管に食べ物が入ってしまわないようにしています。喉頭（こうとう）から気管に流れた空気は、胸の真ん中あたりで左右の「気管支」に分かれます。分かれた気管支により左右の「肺」に空気が入り、最終的には気管支が枝分かれを繰り返して最後につながる「肺胞（はいほう）」でガス交換が行われます。</a:t>
            </a:r>
          </a:p>
          <a:p>
            <a:pPr>
              <a:defRPr/>
            </a:pPr>
            <a:r>
              <a:rPr lang="ja-JP" altLang="en-US" dirty="0"/>
              <a:t>　</a:t>
            </a:r>
            <a:r>
              <a:rPr lang="ja-JP" altLang="ja-JP" dirty="0"/>
              <a:t>図からわかるように、鼻腔（びくう）と口腔（こうくう）から咽頭（いんとう）までの部分は狭くて曲がっています。また、鼻腔（びくう）の奥には細い血管がたくさんありますので、吸引などで管を入れるときには気をつけながら行う必要があります。</a:t>
            </a:r>
          </a:p>
          <a:p>
            <a:pPr eaLnBrk="1" hangingPunct="1">
              <a:defRPr/>
            </a:pPr>
            <a:endParaRPr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117</a:t>
            </a:fld>
            <a:endParaRPr kumimoji="1" lang="ja-JP" altLang="en-US"/>
          </a:p>
        </p:txBody>
      </p:sp>
    </p:spTree>
    <p:extLst>
      <p:ext uri="{BB962C8B-B14F-4D97-AF65-F5344CB8AC3E}">
        <p14:creationId xmlns:p14="http://schemas.microsoft.com/office/powerpoint/2010/main" val="5132676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正常な呼吸の状態について説明します。</a:t>
            </a:r>
          </a:p>
          <a:p>
            <a:pPr>
              <a:defRPr/>
            </a:pPr>
            <a:r>
              <a:rPr lang="ja-JP" altLang="en-US" dirty="0"/>
              <a:t>　</a:t>
            </a:r>
            <a:r>
              <a:rPr lang="ja-JP" altLang="ja-JP" dirty="0"/>
              <a:t>呼吸する回数ですが、成人の場合 1分間に1</a:t>
            </a:r>
            <a:r>
              <a:rPr lang="en-US" altLang="ja-JP" dirty="0"/>
              <a:t>5</a:t>
            </a:r>
            <a:r>
              <a:rPr lang="ja-JP" altLang="ja-JP" dirty="0"/>
              <a:t>回～20回呼吸をしています。</a:t>
            </a:r>
          </a:p>
          <a:p>
            <a:pPr>
              <a:defRPr/>
            </a:pPr>
            <a:r>
              <a:rPr lang="ja-JP" altLang="en-US" dirty="0"/>
              <a:t>　</a:t>
            </a:r>
            <a:r>
              <a:rPr lang="ja-JP" altLang="ja-JP" dirty="0"/>
              <a:t>年齢が若くなると、つまり子どもや赤ちゃんの呼吸の回数は</a:t>
            </a:r>
            <a:r>
              <a:rPr lang="ja-JP" altLang="en-US" dirty="0"/>
              <a:t>、</a:t>
            </a:r>
            <a:r>
              <a:rPr lang="ja-JP" altLang="ja-JP" dirty="0"/>
              <a:t>私たちに比べて多くなります。</a:t>
            </a:r>
          </a:p>
          <a:p>
            <a:pPr>
              <a:defRPr/>
            </a:pPr>
            <a:r>
              <a:rPr lang="ja-JP" altLang="en-US" dirty="0"/>
              <a:t>　</a:t>
            </a:r>
            <a:r>
              <a:rPr lang="ja-JP" altLang="ja-JP" dirty="0"/>
              <a:t>乳児では通常1分間に30回～40回の呼吸をしており、それは成人にくらべて肺が小さく、呼吸筋の発達が未熟で1回の換気量が少ないため、と言われています。</a:t>
            </a:r>
          </a:p>
          <a:p>
            <a:pPr>
              <a:defRPr/>
            </a:pPr>
            <a:r>
              <a:rPr lang="ja-JP" altLang="en-US" dirty="0"/>
              <a:t>　</a:t>
            </a:r>
            <a:r>
              <a:rPr lang="ja-JP" altLang="ja-JP" dirty="0"/>
              <a:t>正常な呼吸のリズムは一定で、それに伴って胸やお腹が一定の高さで上下運動をしています。</a:t>
            </a:r>
          </a:p>
          <a:p>
            <a:pPr>
              <a:defRPr/>
            </a:pPr>
            <a:r>
              <a:rPr lang="ja-JP" altLang="en-US" dirty="0"/>
              <a:t>　</a:t>
            </a:r>
            <a:r>
              <a:rPr lang="ja-JP" altLang="ja-JP" dirty="0"/>
              <a:t>他人から見て、力が入っておらず、スムーズな感じです。</a:t>
            </a:r>
          </a:p>
          <a:p>
            <a:pPr>
              <a:defRPr/>
            </a:pPr>
            <a:r>
              <a:rPr lang="ja-JP" altLang="en-US" dirty="0"/>
              <a:t>　</a:t>
            </a:r>
            <a:r>
              <a:rPr lang="ja-JP" altLang="ja-JP" dirty="0"/>
              <a:t>呼吸の音は、かすかにスースーと口や鼻から空気の出し入れの音がします。</a:t>
            </a:r>
            <a:endParaRPr lang="en-US" altLang="ja-JP" dirty="0"/>
          </a:p>
          <a:p>
            <a:pPr>
              <a:defRPr/>
            </a:pPr>
            <a:r>
              <a:rPr lang="ja-JP" altLang="en-US" dirty="0"/>
              <a:t>　</a:t>
            </a:r>
            <a:r>
              <a:rPr lang="ja-JP" altLang="ja-JP" dirty="0"/>
              <a:t>呼吸数の正常値は年齢によって変化しますし、個人によって異なります。日頃の呼吸数の変動を知っておき、通常と異なる場合は注意が必要です。</a:t>
            </a:r>
            <a:endParaRPr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118</a:t>
            </a:fld>
            <a:endParaRPr kumimoji="1" lang="ja-JP" altLang="en-US"/>
          </a:p>
        </p:txBody>
      </p:sp>
    </p:spTree>
    <p:extLst>
      <p:ext uri="{BB962C8B-B14F-4D97-AF65-F5344CB8AC3E}">
        <p14:creationId xmlns:p14="http://schemas.microsoft.com/office/powerpoint/2010/main" val="4294929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呼吸がしづらくなる状態について考えてみましょう。</a:t>
            </a:r>
          </a:p>
          <a:p>
            <a:pPr>
              <a:defRPr/>
            </a:pPr>
            <a:r>
              <a:rPr lang="ja-JP" altLang="en-US" dirty="0"/>
              <a:t>　</a:t>
            </a:r>
            <a:r>
              <a:rPr lang="ja-JP" altLang="ja-JP" dirty="0"/>
              <a:t>1つ目は、気道に問題がある状態です。気道が狭くなったりつまったりして空気の通り道がスムーズにいかない状態です。</a:t>
            </a:r>
          </a:p>
          <a:p>
            <a:pPr>
              <a:defRPr/>
            </a:pPr>
            <a:r>
              <a:rPr lang="ja-JP" altLang="en-US" dirty="0"/>
              <a:t>　</a:t>
            </a:r>
            <a:r>
              <a:rPr lang="ja-JP" altLang="ja-JP" dirty="0"/>
              <a:t>2つ目は、吸って吐く呼吸運動ができない状態です。</a:t>
            </a:r>
          </a:p>
          <a:p>
            <a:pPr>
              <a:defRPr/>
            </a:pPr>
            <a:r>
              <a:rPr lang="ja-JP" altLang="en-US" dirty="0"/>
              <a:t>　</a:t>
            </a:r>
            <a:r>
              <a:rPr lang="ja-JP" altLang="ja-JP" dirty="0"/>
              <a:t>3つ目は、肺自体に問題があり、肺でのガス交換が効率的にされない状態です。</a:t>
            </a:r>
          </a:p>
          <a:p>
            <a:pPr eaLnBrk="1" hangingPunct="1">
              <a:defRPr/>
            </a:pPr>
            <a:endParaRPr lang="ja-JP" altLang="en-US" sz="800"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119</a:t>
            </a:fld>
            <a:endParaRPr kumimoji="1" lang="ja-JP" altLang="en-US"/>
          </a:p>
        </p:txBody>
      </p:sp>
    </p:spTree>
    <p:extLst>
      <p:ext uri="{BB962C8B-B14F-4D97-AF65-F5344CB8AC3E}">
        <p14:creationId xmlns:p14="http://schemas.microsoft.com/office/powerpoint/2010/main" val="2621849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では、呼吸がしづらくなる原因は何でしょうか。ここでは３つにわけて説明します。</a:t>
            </a:r>
          </a:p>
          <a:p>
            <a:pPr>
              <a:defRPr/>
            </a:pPr>
            <a:r>
              <a:rPr lang="ja-JP" altLang="en-US" dirty="0"/>
              <a:t>　</a:t>
            </a:r>
            <a:r>
              <a:rPr lang="ja-JP" altLang="ja-JP" dirty="0"/>
              <a:t>1つ目は、気道に問題がある場合です。</a:t>
            </a:r>
          </a:p>
          <a:p>
            <a:pPr>
              <a:defRPr/>
            </a:pPr>
            <a:r>
              <a:rPr lang="ja-JP" altLang="en-US" dirty="0"/>
              <a:t>　</a:t>
            </a:r>
            <a:r>
              <a:rPr lang="ja-JP" altLang="ja-JP" dirty="0"/>
              <a:t>口や鼻から空気が入りにくくなっている状態では呼吸はスムーズにいきません。風邪などで鼻が詰まったり、口にものがたまったりしていると息がしづらくなります。喉が腫れたり、舌の一番後ろの部分が後ろに沈む「舌根沈下（ぜっこんちんか）」がおきると、喉が狭くなり、空気の出し入れがしにくくなります。さらに、喀痰や唾液が気道にたまると、空気の通りが邪魔されるため呼吸しにくくなります。異物や喀痰などが気道につまれば、空気の通り道がなくなり、息ができません。いわゆる窒息の状態です。</a:t>
            </a:r>
          </a:p>
          <a:p>
            <a:pPr>
              <a:defRPr/>
            </a:pPr>
            <a:r>
              <a:rPr lang="ja-JP" altLang="en-US" dirty="0"/>
              <a:t>　</a:t>
            </a:r>
            <a:r>
              <a:rPr lang="ja-JP" altLang="ja-JP" dirty="0"/>
              <a:t>2つ目は、呼吸運動に問題がある場合です。</a:t>
            </a:r>
          </a:p>
          <a:p>
            <a:pPr>
              <a:defRPr/>
            </a:pPr>
            <a:r>
              <a:rPr lang="ja-JP" altLang="en-US" dirty="0"/>
              <a:t>　</a:t>
            </a:r>
            <a:r>
              <a:rPr lang="ja-JP" altLang="ja-JP" dirty="0"/>
              <a:t>横隔膜や胸の周りの筋肉を十分に動かすことができなくなっている状態では、吸って吐く呼吸運動ができないために、十分に換気をすることができません。また、横隔膜の動きが悪く、有効な咳ができないので喀痰を出すことができません。このため喀痰で気道が狭くなり、換気が悪くなります。ALS（えいえるえす）や筋ジストロフィーの方はこの呼吸筋が麻痺してくるために、だんだんと呼吸障害があらわれてきます。</a:t>
            </a:r>
          </a:p>
          <a:p>
            <a:pPr>
              <a:defRPr/>
            </a:pPr>
            <a:r>
              <a:rPr lang="ja-JP" altLang="en-US" dirty="0"/>
              <a:t>　</a:t>
            </a:r>
            <a:r>
              <a:rPr lang="ja-JP" altLang="ja-JP" dirty="0"/>
              <a:t>3つ目は、肺に問題がある場合です。</a:t>
            </a:r>
          </a:p>
          <a:p>
            <a:pPr>
              <a:defRPr/>
            </a:pPr>
            <a:r>
              <a:rPr lang="ja-JP" altLang="en-US" dirty="0"/>
              <a:t>　</a:t>
            </a:r>
            <a:r>
              <a:rPr lang="ja-JP" altLang="ja-JP" dirty="0"/>
              <a:t>肺でのガス交換が十分にできないと、血液の中の酸素が減ってしまいます。肺のガス交換が十分にされない原因としては、肺炎などで肺に炎症が起きて肺胞（はいほう）がつぶれてしまっている場合、肺に水がたまるなどでガス交換ができる面積が少なくなっている場合、心不全などで肺がうっ血している場合などが考えられ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120</a:t>
            </a:fld>
            <a:endParaRPr kumimoji="1" lang="ja-JP" altLang="en-US"/>
          </a:p>
        </p:txBody>
      </p:sp>
    </p:spTree>
    <p:extLst>
      <p:ext uri="{BB962C8B-B14F-4D97-AF65-F5344CB8AC3E}">
        <p14:creationId xmlns:p14="http://schemas.microsoft.com/office/powerpoint/2010/main" val="2715498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重症の脳性麻痺などの障害のある人の</a:t>
            </a:r>
            <a:r>
              <a:rPr lang="ja-JP" altLang="ja-JP" dirty="0"/>
              <a:t>呼吸障害の要因</a:t>
            </a:r>
            <a:r>
              <a:rPr lang="ja-JP" altLang="en-US" dirty="0"/>
              <a:t>を説明します。</a:t>
            </a:r>
            <a:endParaRPr lang="en-US" altLang="ja-JP" dirty="0"/>
          </a:p>
          <a:p>
            <a:r>
              <a:rPr lang="ja-JP" altLang="ja-JP" dirty="0"/>
              <a:t>呼吸運動は脳幹部の延髄にある呼吸中枢からの指令によって行われ</a:t>
            </a:r>
            <a:r>
              <a:rPr lang="ja-JP" altLang="en-US" dirty="0"/>
              <a:t>ます。</a:t>
            </a:r>
            <a:endParaRPr lang="en-US" altLang="ja-JP" dirty="0"/>
          </a:p>
          <a:p>
            <a:r>
              <a:rPr lang="ja-JP" altLang="en-US" dirty="0"/>
              <a:t>　</a:t>
            </a:r>
            <a:r>
              <a:rPr lang="ja-JP" altLang="ja-JP" dirty="0"/>
              <a:t>呼吸中枢の異常により呼吸が低下し換気が少なくなる状態を中枢性低換気とい</a:t>
            </a:r>
            <a:r>
              <a:rPr lang="ja-JP" altLang="en-US" dirty="0"/>
              <a:t>います</a:t>
            </a:r>
            <a:r>
              <a:rPr lang="ja-JP" altLang="ja-JP" dirty="0"/>
              <a:t>。</a:t>
            </a:r>
            <a:endParaRPr lang="en-US" altLang="ja-JP" dirty="0"/>
          </a:p>
          <a:p>
            <a:r>
              <a:rPr lang="ja-JP" altLang="en-US" dirty="0"/>
              <a:t>　</a:t>
            </a:r>
            <a:r>
              <a:rPr lang="ja-JP" altLang="ja-JP" dirty="0"/>
              <a:t>重度の仮死などによる脳幹部の神経細胞のダメージによ</a:t>
            </a:r>
            <a:r>
              <a:rPr lang="ja-JP" altLang="en-US" dirty="0"/>
              <a:t>って、</a:t>
            </a:r>
            <a:r>
              <a:rPr lang="ja-JP" altLang="ja-JP" dirty="0"/>
              <a:t>初期から呼吸中枢機能の障害がある</a:t>
            </a:r>
            <a:r>
              <a:rPr lang="ja-JP" altLang="en-US" dirty="0"/>
              <a:t>、</a:t>
            </a:r>
            <a:r>
              <a:rPr lang="ja-JP" altLang="ja-JP" dirty="0"/>
              <a:t>一次性の呼吸中枢障害と、気道狭窄などの呼吸障害により低酸素症や高炭酸ガス血症となり、その</a:t>
            </a:r>
            <a:r>
              <a:rPr lang="ja-JP" altLang="en-US" dirty="0"/>
              <a:t>状態に慣れてしまい</a:t>
            </a:r>
            <a:r>
              <a:rPr lang="ja-JP" altLang="ja-JP" dirty="0"/>
              <a:t>呼吸中枢の感度や指令が低下してくる二次性の</a:t>
            </a:r>
            <a:r>
              <a:rPr lang="ja-JP" altLang="en-US" dirty="0"/>
              <a:t>呼吸中枢機能</a:t>
            </a:r>
            <a:r>
              <a:rPr lang="ja-JP" altLang="ja-JP" dirty="0"/>
              <a:t>障害とがあ</a:t>
            </a:r>
            <a:r>
              <a:rPr lang="ja-JP" altLang="en-US" dirty="0"/>
              <a:t>ります</a:t>
            </a:r>
            <a:r>
              <a:rPr lang="ja-JP" altLang="ja-JP" dirty="0"/>
              <a:t>。</a:t>
            </a:r>
            <a:endParaRPr lang="en-US" altLang="ja-JP" dirty="0"/>
          </a:p>
          <a:p>
            <a:r>
              <a:rPr lang="ja-JP" altLang="en-US" dirty="0"/>
              <a:t>　気道の狭窄、肺そのものの問題、</a:t>
            </a:r>
            <a:r>
              <a:rPr lang="ja-JP" altLang="ja-JP" dirty="0"/>
              <a:t>胸廓呼吸運動</a:t>
            </a:r>
            <a:r>
              <a:rPr lang="ja-JP" altLang="en-US" dirty="0"/>
              <a:t>の</a:t>
            </a:r>
            <a:r>
              <a:rPr lang="ja-JP" altLang="ja-JP" dirty="0"/>
              <a:t>障害</a:t>
            </a:r>
            <a:r>
              <a:rPr lang="ja-JP" altLang="en-US" dirty="0"/>
              <a:t>など、呼吸器官の障害に加えて、</a:t>
            </a:r>
            <a:r>
              <a:rPr lang="ja-JP" altLang="ja-JP" dirty="0"/>
              <a:t>誤嚥</a:t>
            </a:r>
            <a:r>
              <a:rPr lang="ja-JP" altLang="en-US" dirty="0"/>
              <a:t>や</a:t>
            </a:r>
            <a:r>
              <a:rPr lang="ja-JP" altLang="ja-JP" dirty="0"/>
              <a:t>分泌物</a:t>
            </a:r>
            <a:r>
              <a:rPr lang="ja-JP" altLang="en-US" dirty="0"/>
              <a:t>の</a:t>
            </a:r>
            <a:r>
              <a:rPr lang="ja-JP" altLang="ja-JP" dirty="0"/>
              <a:t>貯留</a:t>
            </a:r>
            <a:r>
              <a:rPr lang="ja-JP" altLang="en-US" dirty="0"/>
              <a:t>が呼吸を悪化させます。</a:t>
            </a:r>
            <a:endParaRPr lang="en-US" altLang="ja-JP" dirty="0"/>
          </a:p>
          <a:p>
            <a:r>
              <a:rPr lang="ja-JP" altLang="en-US" dirty="0"/>
              <a:t>　また</a:t>
            </a:r>
            <a:r>
              <a:rPr lang="ja-JP" altLang="ja-JP" dirty="0"/>
              <a:t>、</a:t>
            </a:r>
            <a:r>
              <a:rPr lang="ja-JP" altLang="en-US" dirty="0"/>
              <a:t>重い脳性麻痺で合併することの多い胃食道逆流症によって、胃から逆流してきた胃液がのどや肺に入って呼吸の障害を起こすこともあります。</a:t>
            </a:r>
            <a:endParaRPr lang="en-US" altLang="ja-JP" dirty="0"/>
          </a:p>
        </p:txBody>
      </p:sp>
      <p:sp>
        <p:nvSpPr>
          <p:cNvPr id="4" name="スライド番号プレースホルダー 3"/>
          <p:cNvSpPr>
            <a:spLocks noGrp="1"/>
          </p:cNvSpPr>
          <p:nvPr>
            <p:ph type="sldNum" sz="quarter" idx="5"/>
          </p:nvPr>
        </p:nvSpPr>
        <p:spPr/>
        <p:txBody>
          <a:bodyPr/>
          <a:lstStyle/>
          <a:p>
            <a:pPr defTabSz="944491">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44491">
                <a:defRPr/>
              </a:pPr>
              <a:t>121</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4336505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10000"/>
              </a:lnSpc>
            </a:pPr>
            <a:r>
              <a:rPr lang="ja-JP" altLang="en-US" dirty="0"/>
              <a:t>　呼吸に異常がある時の状態、症状を整理して述べます。</a:t>
            </a:r>
            <a:endParaRPr lang="en-US" altLang="ja-JP" dirty="0"/>
          </a:p>
          <a:p>
            <a:pPr>
              <a:lnSpc>
                <a:spcPct val="110000"/>
              </a:lnSpc>
            </a:pPr>
            <a:r>
              <a:rPr lang="ja-JP" altLang="en-US" dirty="0"/>
              <a:t>　</a:t>
            </a:r>
            <a:r>
              <a:rPr lang="ja-JP" altLang="ja-JP" dirty="0"/>
              <a:t>呼吸に伴って出る音である喘鳴（ぜんめい、ぜいめい）には、分泌物（唾液、鼻汁、痰）や、食物・水分が気道に溜まって生ずる貯留性の喘鳴（ゼロゼロ、ゼコゼコ、ゴロゴロ</a:t>
            </a:r>
            <a:r>
              <a:rPr lang="ja-JP" altLang="en-US" dirty="0"/>
              <a:t>、ズーズー</a:t>
            </a:r>
            <a:r>
              <a:rPr lang="ja-JP" altLang="ja-JP" dirty="0"/>
              <a:t>）と、気道の狭窄による狭窄性の喘鳴（ガーガー、カーッカーッ、ゴーゴー、グーグー、ゼーゼー、ヒューヒュー）があ</a:t>
            </a:r>
            <a:r>
              <a:rPr lang="ja-JP" altLang="en-US" dirty="0"/>
              <a:t>ります。</a:t>
            </a:r>
            <a:r>
              <a:rPr lang="ja-JP" altLang="ja-JP" dirty="0"/>
              <a:t>喘鳴が、狭窄性か貯留性かどうか、狭窄性喘鳴の場合には音の種類や出方（吸気時に強いか呼気時に強いか、覚醒時に強いか睡眠時に強いか）によって、呼吸障害の種類や部位が、ある程度は判断でき</a:t>
            </a:r>
            <a:r>
              <a:rPr lang="ja-JP" altLang="en-US" dirty="0"/>
              <a:t>ます</a:t>
            </a:r>
            <a:r>
              <a:rPr lang="ja-JP" altLang="ja-JP" dirty="0"/>
              <a:t>。</a:t>
            </a:r>
          </a:p>
          <a:p>
            <a:pPr>
              <a:lnSpc>
                <a:spcPct val="110000"/>
              </a:lnSpc>
            </a:pPr>
            <a:r>
              <a:rPr lang="ja-JP" altLang="en-US" dirty="0"/>
              <a:t>　</a:t>
            </a:r>
            <a:r>
              <a:rPr lang="ja-JP" altLang="ja-JP" dirty="0"/>
              <a:t>呼吸が速く浅くなりがちな場合は、一回</a:t>
            </a:r>
            <a:r>
              <a:rPr lang="ja-JP" altLang="en-US" dirty="0"/>
              <a:t>での</a:t>
            </a:r>
            <a:r>
              <a:rPr lang="ja-JP" altLang="ja-JP" dirty="0"/>
              <a:t>換気量が減少しており、必要な酸素量を摂取するために呼吸回数を増すことで代償してい</a:t>
            </a:r>
            <a:r>
              <a:rPr lang="ja-JP" altLang="en-US" dirty="0"/>
              <a:t>ます</a:t>
            </a:r>
            <a:r>
              <a:rPr lang="ja-JP" altLang="ja-JP" dirty="0"/>
              <a:t>。</a:t>
            </a:r>
            <a:endParaRPr lang="en-US" altLang="ja-JP" dirty="0"/>
          </a:p>
          <a:p>
            <a:pPr>
              <a:lnSpc>
                <a:spcPct val="110000"/>
              </a:lnSpc>
            </a:pPr>
            <a:r>
              <a:rPr lang="ja-JP" altLang="en-US" dirty="0"/>
              <a:t>　</a:t>
            </a:r>
            <a:r>
              <a:rPr lang="ja-JP" altLang="ja-JP" dirty="0"/>
              <a:t>陥没呼吸や、一生懸命に呼吸をしようとして肩も動かす肩呼吸、努力呼吸となりがちで、呼吸がさらに余裕がないと、鼻翼呼吸・下顎呼吸を呈</a:t>
            </a:r>
            <a:r>
              <a:rPr lang="ja-JP" altLang="en-US" dirty="0"/>
              <a:t>します</a:t>
            </a:r>
            <a:r>
              <a:rPr lang="ja-JP" altLang="ja-JP" dirty="0"/>
              <a:t>。</a:t>
            </a:r>
            <a:endParaRPr lang="en-US" altLang="ja-JP" dirty="0"/>
          </a:p>
          <a:p>
            <a:pPr>
              <a:lnSpc>
                <a:spcPct val="110000"/>
              </a:lnSpc>
            </a:pPr>
            <a:r>
              <a:rPr lang="ja-JP" altLang="en-US" dirty="0"/>
              <a:t>　</a:t>
            </a:r>
            <a:r>
              <a:rPr lang="ja-JP" altLang="ja-JP" dirty="0"/>
              <a:t>陥没呼吸</a:t>
            </a:r>
            <a:r>
              <a:rPr lang="ja-JP" altLang="en-US" dirty="0"/>
              <a:t>とは、</a:t>
            </a:r>
            <a:r>
              <a:rPr lang="ja-JP" altLang="ja-JP" dirty="0"/>
              <a:t>息を吸おうとして横隔膜などが動いてもそれに見合う量の空気が肺に入っていかないと、息を吸う時に、胸骨上部（のど仏の下の部分）や、肋骨の間などの、体の表面が凹む状態</a:t>
            </a:r>
            <a:r>
              <a:rPr lang="ja-JP" altLang="en-US" dirty="0"/>
              <a:t>で、</a:t>
            </a:r>
            <a:r>
              <a:rPr lang="ja-JP" altLang="ja-JP" dirty="0"/>
              <a:t>胸骨</a:t>
            </a:r>
            <a:r>
              <a:rPr lang="ja-JP" altLang="en-US" dirty="0"/>
              <a:t>の</a:t>
            </a:r>
            <a:r>
              <a:rPr lang="ja-JP" altLang="ja-JP" dirty="0"/>
              <a:t>上の</a:t>
            </a:r>
            <a:r>
              <a:rPr lang="ja-JP" altLang="en-US" dirty="0"/>
              <a:t>部分の</a:t>
            </a:r>
            <a:r>
              <a:rPr lang="ja-JP" altLang="ja-JP" dirty="0"/>
              <a:t>陥没は、服を着た状態でも</a:t>
            </a:r>
            <a:r>
              <a:rPr lang="ja-JP" altLang="en-US" dirty="0"/>
              <a:t>、のどの下の部分の陥没として</a:t>
            </a:r>
            <a:r>
              <a:rPr lang="ja-JP" altLang="ja-JP" dirty="0"/>
              <a:t>観察することができ</a:t>
            </a:r>
            <a:r>
              <a:rPr lang="ja-JP" altLang="en-US" dirty="0"/>
              <a:t>ます</a:t>
            </a:r>
            <a:r>
              <a:rPr lang="ja-JP" altLang="ja-JP" dirty="0"/>
              <a:t>。</a:t>
            </a:r>
            <a:endParaRPr lang="en-US" altLang="ja-JP" dirty="0"/>
          </a:p>
          <a:p>
            <a:pPr>
              <a:lnSpc>
                <a:spcPct val="110000"/>
              </a:lnSpc>
            </a:pPr>
            <a:r>
              <a:rPr lang="ja-JP" altLang="en-US" dirty="0"/>
              <a:t>　</a:t>
            </a:r>
            <a:r>
              <a:rPr lang="ja-JP" altLang="ja-JP" dirty="0"/>
              <a:t>鼻翼呼吸は息を吸うときに鼻孔を拡大させ</a:t>
            </a:r>
            <a:r>
              <a:rPr lang="ja-JP" altLang="en-US" dirty="0"/>
              <a:t>る状態</a:t>
            </a:r>
            <a:r>
              <a:rPr lang="ja-JP" altLang="ja-JP" dirty="0"/>
              <a:t>、下顎呼吸は息を吸うときに下顎を下げる</a:t>
            </a:r>
            <a:r>
              <a:rPr lang="ja-JP" altLang="en-US" dirty="0"/>
              <a:t>状態です</a:t>
            </a:r>
            <a:r>
              <a:rPr lang="ja-JP" altLang="ja-JP" dirty="0"/>
              <a:t>。</a:t>
            </a:r>
          </a:p>
          <a:p>
            <a:pPr>
              <a:lnSpc>
                <a:spcPct val="110000"/>
              </a:lnSpc>
            </a:pPr>
            <a:r>
              <a:rPr lang="ja-JP" altLang="en-US" dirty="0"/>
              <a:t>　</a:t>
            </a:r>
            <a:r>
              <a:rPr lang="ja-JP" altLang="ja-JP" dirty="0"/>
              <a:t>どちらも、息を多く吸い込もうとする努力呼吸の１つ</a:t>
            </a:r>
            <a:r>
              <a:rPr lang="ja-JP" altLang="en-US" dirty="0"/>
              <a:t>です</a:t>
            </a:r>
            <a:r>
              <a:rPr lang="ja-JP" altLang="ja-JP" dirty="0"/>
              <a:t>。</a:t>
            </a:r>
          </a:p>
          <a:p>
            <a:pPr>
              <a:lnSpc>
                <a:spcPct val="110000"/>
              </a:lnSpc>
            </a:pPr>
            <a:r>
              <a:rPr lang="ja-JP" altLang="en-US" dirty="0"/>
              <a:t>　</a:t>
            </a:r>
            <a:r>
              <a:rPr lang="ja-JP" altLang="ja-JP" dirty="0"/>
              <a:t>酸素不足の程度が強くなると口唇・爪のチアノーゼを呈し、最終的には、重度の低酸素</a:t>
            </a:r>
            <a:r>
              <a:rPr lang="ja-JP" altLang="en-US" dirty="0"/>
              <a:t>血症</a:t>
            </a:r>
            <a:r>
              <a:rPr lang="ja-JP" altLang="ja-JP" dirty="0"/>
              <a:t>や炭酸ガス（二酸化炭素）の貯留による意識障害につながり、命にかかわる状態となって</a:t>
            </a:r>
            <a:r>
              <a:rPr lang="ja-JP" altLang="en-US" dirty="0"/>
              <a:t>きます。</a:t>
            </a:r>
            <a:endParaRPr lang="ja-JP" altLang="ja-JP" dirty="0"/>
          </a:p>
          <a:p>
            <a:pPr>
              <a:lnSpc>
                <a:spcPct val="110000"/>
              </a:lnSpc>
            </a:pPr>
            <a:r>
              <a:rPr lang="ja-JP" altLang="en-US" dirty="0"/>
              <a:t>　</a:t>
            </a:r>
            <a:r>
              <a:rPr lang="ja-JP" altLang="ja-JP" dirty="0"/>
              <a:t>チアノーゼ</a:t>
            </a:r>
            <a:r>
              <a:rPr lang="ja-JP" altLang="en-US" dirty="0"/>
              <a:t>は、</a:t>
            </a:r>
            <a:r>
              <a:rPr lang="ja-JP" altLang="ja-JP" dirty="0"/>
              <a:t>酸素と結びついていない赤血球中のヘモグロビンが増加したときに口唇、舌などが紫色になること</a:t>
            </a:r>
            <a:r>
              <a:rPr lang="ja-JP" altLang="en-US" dirty="0"/>
              <a:t>です</a:t>
            </a:r>
            <a:r>
              <a:rPr lang="ja-JP" altLang="ja-JP" dirty="0"/>
              <a:t>。酸素飽和度が</a:t>
            </a:r>
            <a:r>
              <a:rPr lang="en-US" altLang="ja-JP" dirty="0"/>
              <a:t>70</a:t>
            </a:r>
            <a:r>
              <a:rPr lang="ja-JP" altLang="ja-JP" dirty="0"/>
              <a:t>～</a:t>
            </a:r>
            <a:r>
              <a:rPr lang="en-US" altLang="ja-JP" dirty="0"/>
              <a:t>85</a:t>
            </a:r>
            <a:r>
              <a:rPr lang="ja-JP" altLang="ja-JP" dirty="0"/>
              <a:t>％でチアノーゼを時に認め、</a:t>
            </a:r>
            <a:r>
              <a:rPr lang="en-US" altLang="ja-JP" dirty="0"/>
              <a:t>70</a:t>
            </a:r>
            <a:r>
              <a:rPr lang="ja-JP" altLang="ja-JP" dirty="0"/>
              <a:t>％以下では確実に認め</a:t>
            </a:r>
            <a:r>
              <a:rPr lang="ja-JP" altLang="en-US" dirty="0"/>
              <a:t>ます</a:t>
            </a:r>
            <a:r>
              <a:rPr lang="ja-JP" altLang="ja-JP" dirty="0"/>
              <a:t>。</a:t>
            </a:r>
            <a:r>
              <a:rPr lang="ja-JP" altLang="en-US" dirty="0"/>
              <a:t>ただし、</a:t>
            </a:r>
            <a:r>
              <a:rPr lang="ja-JP" altLang="ja-JP" dirty="0"/>
              <a:t>血液の循環が悪い時（プールに入った後や発熱で手足が冷たい時など）に出る末梢性チアノーゼは酸素不足によるものではなく、温められるなどにより血液循環が良くなると改善</a:t>
            </a:r>
            <a:r>
              <a:rPr lang="ja-JP" altLang="en-US" dirty="0"/>
              <a:t>します</a:t>
            </a:r>
            <a:r>
              <a:rPr lang="ja-JP" altLang="ja-JP" dirty="0"/>
              <a:t>。</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122</a:t>
            </a:fld>
            <a:endParaRPr kumimoji="1" lang="ja-JP" altLang="en-US"/>
          </a:p>
        </p:txBody>
      </p:sp>
    </p:spTree>
    <p:extLst>
      <p:ext uri="{BB962C8B-B14F-4D97-AF65-F5344CB8AC3E}">
        <p14:creationId xmlns:p14="http://schemas.microsoft.com/office/powerpoint/2010/main" val="37723183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　呼吸障害が徐々に進んでいく場合の症状はどうでしょうか。だんだん呼吸する筋力が落ちて呼吸が弱くなっていっている場合、本人はその状態に慣れてしまい、呼吸障害がかなり進行するまで気がつかないことがあります。</a:t>
            </a:r>
          </a:p>
          <a:p>
            <a:pPr eaLnBrk="1" hangingPunct="1"/>
            <a:r>
              <a:rPr lang="ja-JP" altLang="en-US" dirty="0"/>
              <a:t>　このように慢性的な呼吸障害の自覚症状としては、眠った気がしない、なかなか寝つけない、酸素不足のために頭痛がする、咳払いができにくくなり痰がきれない、息苦しいといった自覚症状があります。</a:t>
            </a:r>
          </a:p>
          <a:p>
            <a:pPr eaLnBrk="1" hangingPunct="1"/>
            <a:r>
              <a:rPr lang="ja-JP" altLang="en-US" dirty="0"/>
              <a:t>　他者から見て、以前に比べ咳が弱くなった、声が小さくなった、言葉が途切れるようになった、食事量が減った、ぼーっとしていることが多くなった、顔色がすぐれないなどの様子が見られます。</a:t>
            </a:r>
          </a:p>
          <a:p>
            <a:pPr eaLnBrk="1" hangingPunct="1"/>
            <a:r>
              <a:rPr lang="ja-JP" altLang="en-US" dirty="0"/>
              <a:t>　症状がさらに進行すると、顔や唇、指の爪が紫色っぽくなるチアノーゼが出たり、脈が速くなったり、（血中）酸素飽和度が低下したり、そして意識障害まできたすようになります。</a:t>
            </a:r>
          </a:p>
          <a:p>
            <a:pPr eaLnBrk="1" hangingPunct="1"/>
            <a:endParaRPr lang="ja-JP" altLang="en-US" sz="800"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123</a:t>
            </a:fld>
            <a:endParaRPr kumimoji="1" lang="ja-JP" altLang="en-US"/>
          </a:p>
        </p:txBody>
      </p:sp>
    </p:spTree>
    <p:extLst>
      <p:ext uri="{BB962C8B-B14F-4D97-AF65-F5344CB8AC3E}">
        <p14:creationId xmlns:p14="http://schemas.microsoft.com/office/powerpoint/2010/main" val="40415717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脳性麻痺などによる呼吸障害に対しては、多面的な対応が必要かつ有効です。</a:t>
            </a:r>
            <a:endParaRPr lang="en-US" altLang="ja-JP" dirty="0"/>
          </a:p>
          <a:p>
            <a:r>
              <a:rPr lang="ja-JP" altLang="en-US" dirty="0"/>
              <a:t>　</a:t>
            </a:r>
            <a:r>
              <a:rPr lang="ja-JP" altLang="ja-JP" dirty="0"/>
              <a:t>呼吸が楽にできるためには、</a:t>
            </a:r>
          </a:p>
          <a:p>
            <a:r>
              <a:rPr lang="ja-JP" altLang="en-US" dirty="0"/>
              <a:t>　</a:t>
            </a:r>
            <a:r>
              <a:rPr lang="ja-JP" altLang="ja-JP" dirty="0"/>
              <a:t>①呼吸に伴う空気の通り道、すなわち気道がしっかり開いていること、</a:t>
            </a:r>
          </a:p>
          <a:p>
            <a:r>
              <a:rPr lang="ja-JP" altLang="en-US" dirty="0"/>
              <a:t>　</a:t>
            </a:r>
            <a:r>
              <a:rPr lang="ja-JP" altLang="ja-JP" dirty="0"/>
              <a:t>②換気（空気の出入り）のための胸郭や横隔膜の動き（胸郭呼吸運動）がしっかりできる</a:t>
            </a:r>
            <a:r>
              <a:rPr lang="ja-JP" altLang="en-US" dirty="0"/>
              <a:t>　　</a:t>
            </a:r>
            <a:endParaRPr lang="en-US" altLang="ja-JP" dirty="0"/>
          </a:p>
          <a:p>
            <a:r>
              <a:rPr lang="ja-JP" altLang="en-US" dirty="0"/>
              <a:t>　　</a:t>
            </a:r>
            <a:r>
              <a:rPr lang="ja-JP" altLang="ja-JP" dirty="0"/>
              <a:t>こと、</a:t>
            </a:r>
            <a:endParaRPr lang="en-US" altLang="ja-JP" dirty="0"/>
          </a:p>
          <a:p>
            <a:r>
              <a:rPr lang="ja-JP" altLang="en-US" dirty="0"/>
              <a:t>　</a:t>
            </a:r>
            <a:r>
              <a:rPr lang="ja-JP" altLang="ja-JP" dirty="0"/>
              <a:t>③痰などの分泌物が呼吸を阻害しないこと、がポイント</a:t>
            </a:r>
            <a:r>
              <a:rPr lang="ja-JP" altLang="en-US" dirty="0"/>
              <a:t>となります</a:t>
            </a:r>
            <a:r>
              <a:rPr lang="ja-JP" altLang="ja-JP" dirty="0"/>
              <a:t>。</a:t>
            </a:r>
            <a:endParaRPr lang="en-US" altLang="ja-JP" dirty="0"/>
          </a:p>
          <a:p>
            <a:endParaRPr lang="en-US" altLang="ja-JP" dirty="0"/>
          </a:p>
          <a:p>
            <a:r>
              <a:rPr lang="ja-JP" altLang="en-US" dirty="0"/>
              <a:t>　この３つのポイントについて、</a:t>
            </a:r>
            <a:r>
              <a:rPr lang="ja-JP" altLang="ja-JP" dirty="0"/>
              <a:t>それぞれの</a:t>
            </a:r>
            <a:r>
              <a:rPr lang="ja-JP" altLang="en-US" dirty="0"/>
              <a:t>子ども</a:t>
            </a:r>
            <a:r>
              <a:rPr lang="ja-JP" altLang="ja-JP" dirty="0"/>
              <a:t>について、</a:t>
            </a:r>
            <a:r>
              <a:rPr lang="ja-JP" altLang="en-US" dirty="0"/>
              <a:t>何が</a:t>
            </a:r>
            <a:r>
              <a:rPr lang="ja-JP" altLang="ja-JP" dirty="0"/>
              <a:t>問題なのか</a:t>
            </a:r>
            <a:r>
              <a:rPr lang="ja-JP" altLang="en-US" dirty="0"/>
              <a:t>を</a:t>
            </a:r>
            <a:r>
              <a:rPr lang="ja-JP" altLang="ja-JP" dirty="0"/>
              <a:t>把握しながら</a:t>
            </a:r>
            <a:r>
              <a:rPr lang="ja-JP" altLang="en-US" dirty="0"/>
              <a:t>、適切なかかわりを</a:t>
            </a:r>
            <a:r>
              <a:rPr lang="ja-JP" altLang="ja-JP" dirty="0"/>
              <a:t>していくことが必要で</a:t>
            </a:r>
            <a:r>
              <a:rPr lang="ja-JP" altLang="en-US" dirty="0"/>
              <a:t>す</a:t>
            </a:r>
            <a:r>
              <a:rPr lang="ja-JP" altLang="ja-JP" dirty="0"/>
              <a:t>。</a:t>
            </a:r>
            <a:endParaRPr lang="en-US" altLang="ja-JP" dirty="0"/>
          </a:p>
          <a:p>
            <a:r>
              <a:rPr lang="ja-JP" altLang="en-US" dirty="0"/>
              <a:t>　このスライドの左側にあるような、適切に姿勢を整えることを中心にしながらの日常的な基本的かかわりが重要です。</a:t>
            </a:r>
            <a:endParaRPr lang="en-US" altLang="ja-JP" dirty="0"/>
          </a:p>
          <a:p>
            <a:r>
              <a:rPr lang="ja-JP" altLang="en-US" dirty="0"/>
              <a:t>　それでも改善が得られない場合には、右の四角で囲んであるような医療的な対応をしていきます。</a:t>
            </a:r>
            <a:endParaRPr lang="ja-JP" altLang="ja-JP" dirty="0"/>
          </a:p>
          <a:p>
            <a:endParaRPr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124</a:t>
            </a:fld>
            <a:endParaRPr kumimoji="1" lang="ja-JP" altLang="en-US"/>
          </a:p>
        </p:txBody>
      </p:sp>
    </p:spTree>
    <p:extLst>
      <p:ext uri="{BB962C8B-B14F-4D97-AF65-F5344CB8AC3E}">
        <p14:creationId xmlns:p14="http://schemas.microsoft.com/office/powerpoint/2010/main" val="18845149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ここでは、気道が狭くなる主な原因を説明します。</a:t>
            </a:r>
          </a:p>
          <a:p>
            <a:pPr>
              <a:defRPr/>
            </a:pPr>
            <a:r>
              <a:rPr lang="ja-JP" altLang="en-US" dirty="0"/>
              <a:t>　</a:t>
            </a:r>
            <a:r>
              <a:rPr lang="ja-JP" altLang="ja-JP" dirty="0"/>
              <a:t>その1つが「舌根沈下（ぜっこんちんか）」です。</a:t>
            </a:r>
          </a:p>
          <a:p>
            <a:pPr>
              <a:defRPr/>
            </a:pPr>
            <a:r>
              <a:rPr lang="ja-JP" altLang="en-US" dirty="0"/>
              <a:t>　</a:t>
            </a:r>
            <a:r>
              <a:rPr lang="ja-JP" altLang="ja-JP" dirty="0"/>
              <a:t>舌の一番後ろの部分を「舌根」と言います。この舌根が後ろに下がり、喉が狭くなってしまう状態が「舌根沈下（ぜっこんちんか）」で、これにより呼吸が苦しくなります。</a:t>
            </a:r>
          </a:p>
          <a:p>
            <a:pPr>
              <a:defRPr/>
            </a:pPr>
            <a:r>
              <a:rPr lang="ja-JP" altLang="en-US" dirty="0"/>
              <a:t>　</a:t>
            </a:r>
            <a:r>
              <a:rPr lang="ja-JP" altLang="ja-JP" dirty="0"/>
              <a:t>もう1つが「喉頭軟化症（こうとうなんかしょう）」です。</a:t>
            </a:r>
          </a:p>
          <a:p>
            <a:pPr>
              <a:defRPr/>
            </a:pPr>
            <a:r>
              <a:rPr lang="ja-JP" altLang="en-US" dirty="0"/>
              <a:t>　</a:t>
            </a:r>
            <a:r>
              <a:rPr lang="ja-JP" altLang="ja-JP" dirty="0"/>
              <a:t>喉の下の方の部分で、気管の入口にあり、声帯を含む部分が喉頭（こうとう）です。</a:t>
            </a:r>
          </a:p>
          <a:p>
            <a:pPr>
              <a:defRPr/>
            </a:pPr>
            <a:r>
              <a:rPr lang="ja-JP" altLang="en-US" dirty="0"/>
              <a:t>　</a:t>
            </a:r>
            <a:r>
              <a:rPr lang="ja-JP" altLang="ja-JP" dirty="0"/>
              <a:t>「喉頭軟化症（こうとうなんかしょう）」とは、息を吸う時に、喉頭（こうとう）の一部が下に引き込まれて、喉頭（こうとう）が狭くなってしまう状態です。</a:t>
            </a:r>
            <a:endParaRPr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125</a:t>
            </a:fld>
            <a:endParaRPr kumimoji="1" lang="ja-JP" altLang="en-US"/>
          </a:p>
        </p:txBody>
      </p:sp>
    </p:spTree>
    <p:extLst>
      <p:ext uri="{BB962C8B-B14F-4D97-AF65-F5344CB8AC3E}">
        <p14:creationId xmlns:p14="http://schemas.microsoft.com/office/powerpoint/2010/main" val="3271725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健康観察のポイントです。</a:t>
            </a:r>
            <a:endParaRPr kumimoji="1" lang="en-US" altLang="ja-JP" dirty="0"/>
          </a:p>
          <a:p>
            <a:r>
              <a:rPr kumimoji="0" lang="ja-JP" altLang="en-US" dirty="0"/>
              <a:t>　調子の良い時の状態をしっかり把握しておき、「いつもと違う状態」に気付けるようにしましょう。</a:t>
            </a:r>
            <a:endParaRPr kumimoji="0" lang="en-US" altLang="ja-JP" dirty="0"/>
          </a:p>
          <a:p>
            <a:r>
              <a:rPr kumimoji="0" lang="ja-JP" altLang="en-US" dirty="0"/>
              <a:t>　体調を崩す前兆と思われるサインをつかんでおくと、早めの対応が可能になります。</a:t>
            </a:r>
            <a:endParaRPr kumimoji="0" lang="en-US" altLang="ja-JP" dirty="0"/>
          </a:p>
          <a:p>
            <a:r>
              <a:rPr kumimoji="0" lang="ja-JP" altLang="en-US" dirty="0"/>
              <a:t>　いつもと同じ状態であっても、健康上の問題点を常に認識しておきましょう。</a:t>
            </a:r>
            <a:endParaRPr kumimoji="0" lang="en-US" altLang="ja-JP" dirty="0"/>
          </a:p>
          <a:p>
            <a:r>
              <a:rPr kumimoji="0" lang="ja-JP" altLang="en-US" dirty="0"/>
              <a:t>　家庭との連携は重要です。連絡帳などで、</a:t>
            </a:r>
            <a:r>
              <a:rPr kumimoji="0" lang="en-US" altLang="ja-JP" dirty="0"/>
              <a:t>1</a:t>
            </a:r>
            <a:r>
              <a:rPr kumimoji="0" lang="ja-JP" altLang="en-US" dirty="0"/>
              <a:t>日を通しての状態の把握に務めましょう。</a:t>
            </a:r>
            <a:endParaRPr kumimoji="0" lang="ja-JP"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90</a:t>
            </a:fld>
            <a:endParaRPr kumimoji="1" lang="ja-JP" altLang="en-US"/>
          </a:p>
        </p:txBody>
      </p:sp>
    </p:spTree>
    <p:extLst>
      <p:ext uri="{BB962C8B-B14F-4D97-AF65-F5344CB8AC3E}">
        <p14:creationId xmlns:p14="http://schemas.microsoft.com/office/powerpoint/2010/main" val="10119810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7583"/>
            <a:r>
              <a:rPr lang="ja-JP" altLang="en-US" dirty="0">
                <a:solidFill>
                  <a:srgbClr val="000000"/>
                </a:solidFill>
              </a:rPr>
              <a:t>　</a:t>
            </a:r>
            <a:r>
              <a:rPr lang="ja-JP" altLang="ja-JP" dirty="0">
                <a:solidFill>
                  <a:srgbClr val="000000"/>
                </a:solidFill>
              </a:rPr>
              <a:t>舌根の沈下ないし後退が気道狭窄の最</a:t>
            </a:r>
            <a:r>
              <a:rPr lang="ja-JP" altLang="en-US" dirty="0">
                <a:solidFill>
                  <a:srgbClr val="000000"/>
                </a:solidFill>
              </a:rPr>
              <a:t>も</a:t>
            </a:r>
            <a:r>
              <a:rPr lang="ja-JP" altLang="ja-JP" dirty="0">
                <a:solidFill>
                  <a:srgbClr val="000000"/>
                </a:solidFill>
              </a:rPr>
              <a:t>多</a:t>
            </a:r>
            <a:r>
              <a:rPr lang="ja-JP" altLang="en-US" dirty="0">
                <a:solidFill>
                  <a:srgbClr val="000000"/>
                </a:solidFill>
              </a:rPr>
              <a:t>い</a:t>
            </a:r>
            <a:r>
              <a:rPr lang="ja-JP" altLang="ja-JP" dirty="0">
                <a:solidFill>
                  <a:srgbClr val="000000"/>
                </a:solidFill>
              </a:rPr>
              <a:t>原因で</a:t>
            </a:r>
            <a:r>
              <a:rPr lang="ja-JP" altLang="en-US" dirty="0">
                <a:solidFill>
                  <a:srgbClr val="000000"/>
                </a:solidFill>
              </a:rPr>
              <a:t>す。最近は「咽頭軟化症」とも言われます。</a:t>
            </a:r>
            <a:endParaRPr lang="en-US" altLang="ja-JP" dirty="0">
              <a:solidFill>
                <a:srgbClr val="000000"/>
              </a:solidFill>
            </a:endParaRPr>
          </a:p>
          <a:p>
            <a:pPr defTabSz="957583"/>
            <a:r>
              <a:rPr lang="ja-JP" altLang="en-US" dirty="0">
                <a:solidFill>
                  <a:srgbClr val="000000"/>
                </a:solidFill>
              </a:rPr>
              <a:t>　</a:t>
            </a:r>
            <a:r>
              <a:rPr lang="ja-JP" altLang="ja-JP" dirty="0">
                <a:solidFill>
                  <a:srgbClr val="000000"/>
                </a:solidFill>
              </a:rPr>
              <a:t>下顎の発育が不充分で下顎が小さく後に引けている状態に、筋緊張の異常が重なって生じやすい</a:t>
            </a:r>
            <a:r>
              <a:rPr lang="ja-JP" altLang="en-US" dirty="0">
                <a:solidFill>
                  <a:srgbClr val="000000"/>
                </a:solidFill>
              </a:rPr>
              <a:t>のです。</a:t>
            </a:r>
            <a:endParaRPr lang="ja-JP" altLang="ja-JP" dirty="0"/>
          </a:p>
          <a:p>
            <a:pPr defTabSz="957583"/>
            <a:r>
              <a:rPr lang="ja-JP" altLang="en-US" dirty="0">
                <a:solidFill>
                  <a:srgbClr val="000000"/>
                </a:solidFill>
              </a:rPr>
              <a:t>　</a:t>
            </a:r>
            <a:r>
              <a:rPr lang="ja-JP" altLang="ja-JP" dirty="0">
                <a:solidFill>
                  <a:srgbClr val="000000"/>
                </a:solidFill>
              </a:rPr>
              <a:t>ゴーゴー、あるいはカーッカーッという</a:t>
            </a:r>
            <a:r>
              <a:rPr lang="ja-JP" altLang="en-US" dirty="0">
                <a:solidFill>
                  <a:srgbClr val="000000"/>
                </a:solidFill>
              </a:rPr>
              <a:t>喘鳴</a:t>
            </a:r>
            <a:r>
              <a:rPr lang="ja-JP" altLang="ja-JP" dirty="0">
                <a:solidFill>
                  <a:srgbClr val="000000"/>
                </a:solidFill>
              </a:rPr>
              <a:t>が</a:t>
            </a:r>
            <a:r>
              <a:rPr lang="ja-JP" altLang="en-US" dirty="0">
                <a:solidFill>
                  <a:srgbClr val="000000"/>
                </a:solidFill>
              </a:rPr>
              <a:t>、</a:t>
            </a:r>
            <a:r>
              <a:rPr lang="ja-JP" altLang="ja-JP" dirty="0">
                <a:solidFill>
                  <a:srgbClr val="000000"/>
                </a:solidFill>
              </a:rPr>
              <a:t>基本的に吸気時（息を吸う時）に生</a:t>
            </a:r>
            <a:r>
              <a:rPr lang="ja-JP" altLang="en-US" dirty="0">
                <a:solidFill>
                  <a:srgbClr val="000000"/>
                </a:solidFill>
              </a:rPr>
              <a:t>じます</a:t>
            </a:r>
            <a:r>
              <a:rPr lang="ja-JP" altLang="ja-JP" dirty="0">
                <a:solidFill>
                  <a:srgbClr val="000000"/>
                </a:solidFill>
              </a:rPr>
              <a:t>。</a:t>
            </a:r>
            <a:endParaRPr lang="en-US" altLang="ja-JP" dirty="0">
              <a:solidFill>
                <a:srgbClr val="000000"/>
              </a:solidFill>
            </a:endParaRPr>
          </a:p>
          <a:p>
            <a:pPr defTabSz="957583"/>
            <a:r>
              <a:rPr lang="ja-JP" altLang="en-US" dirty="0">
                <a:solidFill>
                  <a:srgbClr val="000000"/>
                </a:solidFill>
              </a:rPr>
              <a:t>　</a:t>
            </a:r>
            <a:r>
              <a:rPr lang="ja-JP" altLang="ja-JP" dirty="0">
                <a:solidFill>
                  <a:srgbClr val="000000"/>
                </a:solidFill>
              </a:rPr>
              <a:t>低緊張による下顎・舌根の沈下は、睡眠時に強く出現し、喘鳴、陥没呼吸</a:t>
            </a:r>
            <a:r>
              <a:rPr lang="ja-JP" altLang="en-US" dirty="0">
                <a:solidFill>
                  <a:srgbClr val="000000"/>
                </a:solidFill>
              </a:rPr>
              <a:t>をおこします。重度の</a:t>
            </a:r>
            <a:r>
              <a:rPr lang="ja-JP" altLang="ja-JP" dirty="0">
                <a:solidFill>
                  <a:srgbClr val="000000"/>
                </a:solidFill>
              </a:rPr>
              <a:t>ケースでは覚醒時にも見られ、これによる呼吸障害のために椅子座位が維持できない場合もあ</a:t>
            </a:r>
            <a:r>
              <a:rPr lang="ja-JP" altLang="en-US" dirty="0">
                <a:solidFill>
                  <a:srgbClr val="000000"/>
                </a:solidFill>
              </a:rPr>
              <a:t>ります</a:t>
            </a:r>
            <a:r>
              <a:rPr lang="ja-JP" altLang="ja-JP" dirty="0">
                <a:solidFill>
                  <a:srgbClr val="000000"/>
                </a:solidFill>
              </a:rPr>
              <a:t>。</a:t>
            </a:r>
            <a:endParaRPr lang="en-US" altLang="ja-JP" dirty="0">
              <a:solidFill>
                <a:srgbClr val="000000"/>
              </a:solidFill>
            </a:endParaRPr>
          </a:p>
          <a:p>
            <a:pPr defTabSz="957583"/>
            <a:r>
              <a:rPr lang="ja-JP" altLang="en-US" dirty="0"/>
              <a:t>　</a:t>
            </a:r>
            <a:r>
              <a:rPr lang="ja-JP" altLang="ja-JP" dirty="0"/>
              <a:t>緊張亢進（筋緊張が強くなること）も、下顎・舌根の後退から咽頭の狭窄をもたら</a:t>
            </a:r>
            <a:r>
              <a:rPr lang="ja-JP" altLang="en-US" dirty="0"/>
              <a:t>します</a:t>
            </a:r>
            <a:r>
              <a:rPr lang="ja-JP" altLang="ja-JP" dirty="0"/>
              <a:t>。このような場合、緊張による</a:t>
            </a:r>
            <a:r>
              <a:rPr lang="ja-JP" altLang="en-US" dirty="0"/>
              <a:t>頸部</a:t>
            </a:r>
            <a:r>
              <a:rPr lang="ja-JP" altLang="ja-JP" dirty="0"/>
              <a:t>の過伸展・後屈は、さらに咽頭狭窄を悪化させ、さらに喉頭狭窄も招いている例もあ</a:t>
            </a:r>
            <a:r>
              <a:rPr lang="ja-JP" altLang="en-US" dirty="0"/>
              <a:t>ります。</a:t>
            </a:r>
            <a:endParaRPr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126</a:t>
            </a:fld>
            <a:endParaRPr kumimoji="1" lang="ja-JP" altLang="en-US"/>
          </a:p>
        </p:txBody>
      </p:sp>
    </p:spTree>
    <p:extLst>
      <p:ext uri="{BB962C8B-B14F-4D97-AF65-F5344CB8AC3E}">
        <p14:creationId xmlns:p14="http://schemas.microsoft.com/office/powerpoint/2010/main" val="19558495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a:t>
            </a:r>
            <a:r>
              <a:rPr lang="ja-JP" altLang="ja-JP" dirty="0"/>
              <a:t>気管の入り口にあり喉頭蓋から声帯を含む部分が喉頭で</a:t>
            </a:r>
            <a:r>
              <a:rPr lang="ja-JP" altLang="en-US" dirty="0"/>
              <a:t>すが、</a:t>
            </a:r>
            <a:r>
              <a:rPr lang="ja-JP" altLang="ja-JP" dirty="0"/>
              <a:t>脳性麻痺での上気道狭窄の約３割では、この喉頭部の狭窄が呼吸障害の要因となって</a:t>
            </a:r>
            <a:r>
              <a:rPr lang="ja-JP" altLang="en-US" dirty="0"/>
              <a:t>います。</a:t>
            </a:r>
            <a:endParaRPr lang="en-US" altLang="ja-JP" dirty="0"/>
          </a:p>
          <a:p>
            <a:r>
              <a:rPr lang="ja-JP" altLang="en-US" dirty="0"/>
              <a:t>　</a:t>
            </a:r>
            <a:r>
              <a:rPr lang="ja-JP" altLang="ja-JP" dirty="0"/>
              <a:t>舌根沈下と</a:t>
            </a:r>
            <a:r>
              <a:rPr lang="ja-JP" altLang="en-US" dirty="0"/>
              <a:t>、</a:t>
            </a:r>
            <a:r>
              <a:rPr lang="ja-JP" altLang="ja-JP" dirty="0"/>
              <a:t>この喉頭</a:t>
            </a:r>
            <a:r>
              <a:rPr lang="ja-JP" altLang="en-US" dirty="0"/>
              <a:t>軟化症</a:t>
            </a:r>
            <a:r>
              <a:rPr lang="ja-JP" altLang="ja-JP" dirty="0"/>
              <a:t>を混同しないことが重要で</a:t>
            </a:r>
            <a:r>
              <a:rPr lang="ja-JP" altLang="en-US" dirty="0"/>
              <a:t>す。</a:t>
            </a:r>
            <a:endParaRPr lang="en-US" altLang="ja-JP" dirty="0">
              <a:solidFill>
                <a:srgbClr val="000099"/>
              </a:solidFill>
            </a:endParaRPr>
          </a:p>
          <a:p>
            <a:r>
              <a:rPr lang="ja-JP" altLang="en-US" dirty="0"/>
              <a:t>　</a:t>
            </a:r>
            <a:r>
              <a:rPr lang="ja-JP" altLang="ja-JP" dirty="0"/>
              <a:t>喉頭部の狭窄では、喘鳴は吸気時のグーグーという音で</a:t>
            </a:r>
            <a:r>
              <a:rPr lang="ja-JP" altLang="en-US" dirty="0"/>
              <a:t>す</a:t>
            </a:r>
            <a:r>
              <a:rPr lang="ja-JP" altLang="ja-JP" dirty="0"/>
              <a:t>。喘鳴や陥没呼吸などの症状は、舌根沈下の時とは反対に、</a:t>
            </a:r>
            <a:r>
              <a:rPr lang="ja-JP" altLang="en-US" dirty="0"/>
              <a:t>後頭部の狭窄では</a:t>
            </a:r>
            <a:r>
              <a:rPr lang="ja-JP" altLang="ja-JP" dirty="0"/>
              <a:t>覚醒時に強く出て、眠ると軽減・消失するという傾向があ</a:t>
            </a:r>
            <a:r>
              <a:rPr lang="ja-JP" altLang="en-US" dirty="0"/>
              <a:t>ります</a:t>
            </a:r>
            <a:r>
              <a:rPr lang="ja-JP" altLang="ja-JP" dirty="0"/>
              <a:t>。眠りの浅い時には症状があり眠りが深くなると改善する例もあ</a:t>
            </a:r>
            <a:r>
              <a:rPr lang="ja-JP" altLang="en-US" dirty="0"/>
              <a:t>ります</a:t>
            </a:r>
            <a:r>
              <a:rPr lang="ja-JP" altLang="ja-JP" dirty="0"/>
              <a:t>。</a:t>
            </a:r>
          </a:p>
          <a:p>
            <a:r>
              <a:rPr lang="ja-JP" altLang="en-US" dirty="0"/>
              <a:t>　</a:t>
            </a:r>
            <a:r>
              <a:rPr lang="ja-JP" altLang="ja-JP" dirty="0"/>
              <a:t>頸部の強い</a:t>
            </a:r>
            <a:r>
              <a:rPr lang="ja-JP" altLang="en-US" dirty="0"/>
              <a:t>反り返り</a:t>
            </a:r>
            <a:r>
              <a:rPr lang="ja-JP" altLang="ja-JP" dirty="0"/>
              <a:t>はこの喉頭</a:t>
            </a:r>
            <a:r>
              <a:rPr lang="ja-JP" altLang="en-US" dirty="0"/>
              <a:t>軟化症</a:t>
            </a:r>
            <a:r>
              <a:rPr lang="ja-JP" altLang="ja-JP" dirty="0"/>
              <a:t>をとくに悪化させやす</a:t>
            </a:r>
            <a:r>
              <a:rPr lang="ja-JP" altLang="en-US" dirty="0"/>
              <a:t>く、緊張により</a:t>
            </a:r>
            <a:r>
              <a:rPr lang="ja-JP" altLang="ja-JP" dirty="0"/>
              <a:t>喉頭</a:t>
            </a:r>
            <a:r>
              <a:rPr lang="ja-JP" altLang="en-US" dirty="0"/>
              <a:t>軟化症の症状が強く出る場合は</a:t>
            </a:r>
            <a:r>
              <a:rPr lang="ja-JP" altLang="ja-JP" dirty="0"/>
              <a:t>、薬を使ってでも緊張を和らげることがまず重要で</a:t>
            </a:r>
            <a:r>
              <a:rPr lang="ja-JP" altLang="en-US" dirty="0"/>
              <a:t>す。</a:t>
            </a:r>
            <a:endParaRPr lang="en-US" altLang="ja-JP" dirty="0"/>
          </a:p>
          <a:p>
            <a:endParaRPr lang="en-US" altLang="ja-JP" sz="800" dirty="0">
              <a:solidFill>
                <a:srgbClr val="000099"/>
              </a:solidFill>
            </a:endParaRPr>
          </a:p>
          <a:p>
            <a:r>
              <a:rPr lang="ja-JP" altLang="en-US" sz="800" dirty="0">
                <a:solidFill>
                  <a:srgbClr val="000099"/>
                </a:solidFill>
              </a:rPr>
              <a:t>　</a:t>
            </a:r>
            <a:endParaRPr lang="ja-JP" altLang="en-US" sz="800" dirty="0">
              <a:latin typeface="Arial" panose="020B0604020202020204" pitchFamily="34" charset="0"/>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127</a:t>
            </a:fld>
            <a:endParaRPr kumimoji="1" lang="ja-JP" altLang="en-US"/>
          </a:p>
        </p:txBody>
      </p:sp>
    </p:spTree>
    <p:extLst>
      <p:ext uri="{BB962C8B-B14F-4D97-AF65-F5344CB8AC3E}">
        <p14:creationId xmlns:p14="http://schemas.microsoft.com/office/powerpoint/2010/main" val="491004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7583"/>
            <a:r>
              <a:rPr lang="ja-JP" altLang="en-US" dirty="0">
                <a:solidFill>
                  <a:srgbClr val="000000"/>
                </a:solidFill>
              </a:rPr>
              <a:t>　上気道の狭窄に対しては、</a:t>
            </a:r>
            <a:r>
              <a:rPr lang="ja-JP" altLang="ja-JP" dirty="0">
                <a:solidFill>
                  <a:srgbClr val="000000"/>
                </a:solidFill>
              </a:rPr>
              <a:t>下顎を前に出して上気道を広げるようにすることが援助の基本で</a:t>
            </a:r>
            <a:r>
              <a:rPr lang="ja-JP" altLang="en-US" dirty="0">
                <a:solidFill>
                  <a:srgbClr val="000000"/>
                </a:solidFill>
              </a:rPr>
              <a:t>す</a:t>
            </a:r>
            <a:r>
              <a:rPr lang="ja-JP" altLang="ja-JP" dirty="0">
                <a:solidFill>
                  <a:srgbClr val="000000"/>
                </a:solidFill>
              </a:rPr>
              <a:t>。</a:t>
            </a:r>
            <a:endParaRPr lang="en-US" altLang="ja-JP" dirty="0">
              <a:solidFill>
                <a:srgbClr val="000000"/>
              </a:solidFill>
            </a:endParaRPr>
          </a:p>
          <a:p>
            <a:pPr defTabSz="957583"/>
            <a:r>
              <a:rPr lang="ja-JP" altLang="en-US" dirty="0">
                <a:solidFill>
                  <a:srgbClr val="000000"/>
                </a:solidFill>
              </a:rPr>
              <a:t>　</a:t>
            </a:r>
            <a:r>
              <a:rPr lang="ja-JP" altLang="ja-JP" dirty="0">
                <a:solidFill>
                  <a:srgbClr val="000000"/>
                </a:solidFill>
              </a:rPr>
              <a:t>直接の介助としては、手でコントロールすることが有効であり、舌根沈下を防ぎ上気道スペースを確保することができ</a:t>
            </a:r>
            <a:r>
              <a:rPr lang="ja-JP" altLang="en-US" dirty="0">
                <a:solidFill>
                  <a:srgbClr val="000000"/>
                </a:solidFill>
              </a:rPr>
              <a:t>ます</a:t>
            </a:r>
            <a:r>
              <a:rPr lang="ja-JP" altLang="ja-JP" dirty="0">
                <a:solidFill>
                  <a:srgbClr val="000000"/>
                </a:solidFill>
              </a:rPr>
              <a:t>。</a:t>
            </a:r>
          </a:p>
          <a:p>
            <a:pPr defTabSz="957583"/>
            <a:r>
              <a:rPr lang="ja-JP" altLang="en-US" dirty="0">
                <a:solidFill>
                  <a:srgbClr val="000000"/>
                </a:solidFill>
              </a:rPr>
              <a:t>　</a:t>
            </a:r>
            <a:r>
              <a:rPr lang="ja-JP" altLang="ja-JP" dirty="0">
                <a:solidFill>
                  <a:srgbClr val="000000"/>
                </a:solidFill>
              </a:rPr>
              <a:t>脳性麻痺では、通常の気道確保の方法である肩枕を</a:t>
            </a:r>
            <a:r>
              <a:rPr lang="ja-JP" altLang="ja-JP" dirty="0"/>
              <a:t>入れて</a:t>
            </a:r>
            <a:r>
              <a:rPr lang="ja-JP" altLang="en-US" dirty="0"/>
              <a:t>頸部</a:t>
            </a:r>
            <a:r>
              <a:rPr lang="ja-JP" altLang="ja-JP" dirty="0"/>
              <a:t>を強く伸展させることは逆効果のことも多く</a:t>
            </a:r>
            <a:r>
              <a:rPr lang="ja-JP" altLang="en-US" dirty="0"/>
              <a:t>、肩枕は過度に行わないように注意します。</a:t>
            </a:r>
            <a:r>
              <a:rPr lang="ja-JP" altLang="ja-JP" dirty="0"/>
              <a:t>むしろ後頚部の緊張と過伸展を抑えることが必要なことが多く、これに下顎の前への引き出しや、軽い前屈を加えることが有効で</a:t>
            </a:r>
            <a:r>
              <a:rPr lang="ja-JP" altLang="en-US" dirty="0"/>
              <a:t>す。頸</a:t>
            </a:r>
            <a:r>
              <a:rPr lang="ja-JP" altLang="ja-JP" dirty="0"/>
              <a:t>が後ろに反らないようにしながら、顎の前の下の部分であるオトガイ部や下顎の角のところで、下顎をしっかり前に出すことが大事です。抱っこや坐位の姿勢でもこれが可能です。</a:t>
            </a:r>
            <a:endParaRPr lang="en-US" altLang="ja-JP" dirty="0"/>
          </a:p>
          <a:p>
            <a:pPr defTabSz="957583"/>
            <a:endParaRPr lang="en-US" altLang="ja-JP" dirty="0"/>
          </a:p>
          <a:p>
            <a:pPr defTabSz="957583"/>
            <a:endParaRPr lang="ja-JP" altLang="ja-JP" sz="800" dirty="0"/>
          </a:p>
          <a:p>
            <a:pPr defTabSz="957583"/>
            <a:endParaRPr lang="en-US" altLang="ja-JP" sz="800"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128</a:t>
            </a:fld>
            <a:endParaRPr kumimoji="1" lang="ja-JP" altLang="en-US"/>
          </a:p>
        </p:txBody>
      </p:sp>
    </p:spTree>
    <p:extLst>
      <p:ext uri="{BB962C8B-B14F-4D97-AF65-F5344CB8AC3E}">
        <p14:creationId xmlns:p14="http://schemas.microsoft.com/office/powerpoint/2010/main" val="15623871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a:t>
            </a:r>
            <a:r>
              <a:rPr lang="ja-JP" altLang="ja-JP" dirty="0"/>
              <a:t>喉頭軟化症の場合には、下顎を前に出すだけでなく、</a:t>
            </a:r>
            <a:r>
              <a:rPr lang="ja-JP" altLang="en-US" dirty="0"/>
              <a:t>頸</a:t>
            </a:r>
            <a:r>
              <a:rPr lang="ja-JP" altLang="ja-JP" dirty="0"/>
              <a:t>を少し前に突き出すようにしながら下顎を前に出すことが必要です。</a:t>
            </a:r>
          </a:p>
          <a:p>
            <a:r>
              <a:rPr lang="ja-JP" altLang="en-US" dirty="0"/>
              <a:t>　</a:t>
            </a:r>
            <a:r>
              <a:rPr lang="ja-JP" altLang="ja-JP" dirty="0"/>
              <a:t>呼吸状態を良くするためには、スライドのように、頸部を前傾気味として、下顎を前に出す姿勢を保持することが必要で</a:t>
            </a:r>
            <a:r>
              <a:rPr lang="ja-JP" altLang="en-US" dirty="0"/>
              <a:t>、</a:t>
            </a:r>
            <a:r>
              <a:rPr lang="ja-JP" altLang="ja-JP" dirty="0"/>
              <a:t>椅子に座っている姿勢でもこのような姿勢を保持することが必要です。</a:t>
            </a:r>
          </a:p>
          <a:p>
            <a:r>
              <a:rPr lang="ja-JP" altLang="en-US" dirty="0"/>
              <a:t>　</a:t>
            </a:r>
            <a:r>
              <a:rPr lang="ja-JP" altLang="ja-JP" dirty="0"/>
              <a:t>腹臥位で</a:t>
            </a:r>
            <a:r>
              <a:rPr lang="ja-JP" altLang="en-US" dirty="0"/>
              <a:t>も</a:t>
            </a:r>
            <a:r>
              <a:rPr lang="ja-JP" altLang="ja-JP" dirty="0"/>
              <a:t>、このような姿勢に近くなり、喉頭の狭窄が改善します。</a:t>
            </a:r>
            <a:endParaRPr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129</a:t>
            </a:fld>
            <a:endParaRPr kumimoji="1" lang="ja-JP" altLang="en-US"/>
          </a:p>
        </p:txBody>
      </p:sp>
    </p:spTree>
    <p:extLst>
      <p:ext uri="{BB962C8B-B14F-4D97-AF65-F5344CB8AC3E}">
        <p14:creationId xmlns:p14="http://schemas.microsoft.com/office/powerpoint/2010/main" val="32047653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a:t>
            </a:r>
            <a:r>
              <a:rPr lang="ja-JP" altLang="ja-JP" dirty="0"/>
              <a:t>器具によって下顎を保持することも舌根沈下</a:t>
            </a:r>
            <a:r>
              <a:rPr lang="ja-JP" altLang="en-US" dirty="0"/>
              <a:t>や喉頭部狭窄</a:t>
            </a:r>
            <a:r>
              <a:rPr lang="ja-JP" altLang="ja-JP" dirty="0"/>
              <a:t>による上気道狭窄への対策として有用なことがかなりあ</a:t>
            </a:r>
            <a:r>
              <a:rPr lang="ja-JP" altLang="en-US" dirty="0"/>
              <a:t>ります</a:t>
            </a:r>
            <a:r>
              <a:rPr lang="ja-JP" altLang="ja-JP" dirty="0"/>
              <a:t>。</a:t>
            </a:r>
          </a:p>
          <a:p>
            <a:r>
              <a:rPr lang="ja-JP" altLang="en-US" dirty="0"/>
              <a:t>　</a:t>
            </a:r>
            <a:r>
              <a:rPr lang="ja-JP" altLang="ja-JP" dirty="0"/>
              <a:t>下顎を持ち上げるような形で</a:t>
            </a:r>
            <a:r>
              <a:rPr lang="ja-JP" altLang="en-US" dirty="0"/>
              <a:t>頸</a:t>
            </a:r>
            <a:r>
              <a:rPr lang="ja-JP" altLang="ja-JP" dirty="0"/>
              <a:t>の周りにセットして下顎を保持</a:t>
            </a:r>
            <a:r>
              <a:rPr lang="ja-JP" altLang="en-US" dirty="0"/>
              <a:t>します</a:t>
            </a:r>
            <a:r>
              <a:rPr lang="ja-JP" altLang="ja-JP" dirty="0"/>
              <a:t>。</a:t>
            </a:r>
            <a:endParaRPr lang="en-US" altLang="ja-JP" dirty="0"/>
          </a:p>
          <a:p>
            <a:r>
              <a:rPr lang="ja-JP" altLang="en-US" dirty="0"/>
              <a:t>　</a:t>
            </a:r>
            <a:r>
              <a:rPr lang="ja-JP" altLang="ja-JP" dirty="0"/>
              <a:t>ソフトなネックカラー</a:t>
            </a:r>
            <a:r>
              <a:rPr lang="ja-JP" altLang="en-US" dirty="0"/>
              <a:t>も有効で、</a:t>
            </a:r>
            <a:r>
              <a:rPr lang="ja-JP" altLang="ja-JP" dirty="0"/>
              <a:t>頸椎症用の既製の物をそのまま使用</a:t>
            </a:r>
            <a:r>
              <a:rPr lang="ja-JP" altLang="en-US" dirty="0"/>
              <a:t>したり</a:t>
            </a:r>
            <a:r>
              <a:rPr lang="ja-JP" altLang="ja-JP" dirty="0"/>
              <a:t>、装具業者に削ってもらって高さを低くして使用</a:t>
            </a:r>
            <a:r>
              <a:rPr lang="ja-JP" altLang="en-US" dirty="0"/>
              <a:t>しますが、</a:t>
            </a:r>
            <a:r>
              <a:rPr lang="ja-JP" altLang="ja-JP" dirty="0"/>
              <a:t>完全なオーダーメードでの作製が必要なこともあ</a:t>
            </a:r>
            <a:r>
              <a:rPr lang="ja-JP" altLang="en-US" dirty="0"/>
              <a:t>ります。</a:t>
            </a:r>
            <a:endParaRPr lang="en-US" altLang="ja-JP" dirty="0"/>
          </a:p>
          <a:p>
            <a:r>
              <a:rPr lang="ja-JP" altLang="en-US" dirty="0"/>
              <a:t>　</a:t>
            </a:r>
            <a:r>
              <a:rPr lang="ja-JP" altLang="ja-JP" dirty="0"/>
              <a:t>手製のネックカラーや、タオルやパッドによる単純な保持なども対策として有効</a:t>
            </a:r>
            <a:r>
              <a:rPr lang="ja-JP" altLang="en-US" dirty="0"/>
              <a:t>なことがあります</a:t>
            </a:r>
            <a:r>
              <a:rPr lang="ja-JP" altLang="ja-JP" dirty="0"/>
              <a:t>。</a:t>
            </a:r>
            <a:endParaRPr lang="en-US" altLang="ja-JP" dirty="0"/>
          </a:p>
          <a:p>
            <a:r>
              <a:rPr lang="ja-JP" altLang="en-US" dirty="0"/>
              <a:t>　</a:t>
            </a:r>
            <a:r>
              <a:rPr lang="ja-JP" altLang="ja-JP" dirty="0"/>
              <a:t>下顎舌根が沈下し閉塞性呼吸となり椅子座位が保持できないケースで、</a:t>
            </a:r>
            <a:r>
              <a:rPr lang="ja-JP" altLang="en-US" dirty="0"/>
              <a:t>このような工夫により車椅子</a:t>
            </a:r>
            <a:r>
              <a:rPr lang="ja-JP" altLang="ja-JP" dirty="0"/>
              <a:t>座位</a:t>
            </a:r>
            <a:r>
              <a:rPr lang="ja-JP" altLang="en-US" dirty="0"/>
              <a:t>を保つことが</a:t>
            </a:r>
            <a:r>
              <a:rPr lang="ja-JP" altLang="ja-JP" dirty="0"/>
              <a:t>可能となる例もあ</a:t>
            </a:r>
            <a:r>
              <a:rPr lang="ja-JP" altLang="en-US" dirty="0"/>
              <a:t>ります</a:t>
            </a:r>
            <a:r>
              <a:rPr lang="ja-JP" altLang="ja-JP" dirty="0"/>
              <a:t>。</a:t>
            </a:r>
          </a:p>
        </p:txBody>
      </p:sp>
      <p:sp>
        <p:nvSpPr>
          <p:cNvPr id="4" name="スライド番号プレースホルダー 3"/>
          <p:cNvSpPr>
            <a:spLocks noGrp="1"/>
          </p:cNvSpPr>
          <p:nvPr>
            <p:ph type="sldNum" sz="quarter" idx="5"/>
          </p:nvPr>
        </p:nvSpPr>
        <p:spPr/>
        <p:txBody>
          <a:bodyPr/>
          <a:lstStyle/>
          <a:p>
            <a:pPr defTabSz="944491">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44491">
                <a:defRPr/>
              </a:pPr>
              <a:t>130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8354579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舌根沈下など、</a:t>
            </a:r>
            <a:r>
              <a:rPr lang="ja-JP" altLang="ja-JP" dirty="0"/>
              <a:t>上咽頭、中咽頭の狭窄による呼吸障害に対</a:t>
            </a:r>
            <a:r>
              <a:rPr lang="ja-JP" altLang="en-US" dirty="0"/>
              <a:t>する医学的な対応として経鼻エアウェイがあります。</a:t>
            </a:r>
            <a:endParaRPr lang="en-US" altLang="ja-JP" dirty="0"/>
          </a:p>
          <a:p>
            <a:r>
              <a:rPr lang="ja-JP" altLang="en-US" dirty="0"/>
              <a:t>　これは</a:t>
            </a:r>
            <a:r>
              <a:rPr lang="ja-JP" altLang="ja-JP" dirty="0"/>
              <a:t>、鼻から咽頭まで</a:t>
            </a:r>
            <a:r>
              <a:rPr lang="ja-JP" altLang="en-US" dirty="0"/>
              <a:t>比較的軟らかい管を</a:t>
            </a:r>
            <a:r>
              <a:rPr lang="ja-JP" altLang="ja-JP" dirty="0"/>
              <a:t>挿入して、空気の通り道のトンネルを作る</a:t>
            </a:r>
            <a:r>
              <a:rPr lang="ja-JP" altLang="en-US" dirty="0"/>
              <a:t>方法です。</a:t>
            </a:r>
            <a:endParaRPr lang="en-US" altLang="ja-JP" dirty="0"/>
          </a:p>
          <a:p>
            <a:r>
              <a:rPr lang="ja-JP" altLang="en-US" dirty="0"/>
              <a:t>　この方法により</a:t>
            </a:r>
            <a:r>
              <a:rPr lang="ja-JP" altLang="ja-JP" dirty="0"/>
              <a:t>、</a:t>
            </a:r>
            <a:r>
              <a:rPr lang="ja-JP" altLang="en-US" dirty="0"/>
              <a:t>呼吸が非常に楽になる場合がかなりあります。</a:t>
            </a:r>
            <a:endParaRPr lang="en-US" altLang="ja-JP" dirty="0"/>
          </a:p>
          <a:p>
            <a:r>
              <a:rPr lang="ja-JP" altLang="en-US" dirty="0"/>
              <a:t>　</a:t>
            </a:r>
            <a:r>
              <a:rPr lang="ja-JP" altLang="ja-JP" dirty="0"/>
              <a:t>この経鼻エアウェイによって、呼吸障害の改善、睡眠の安定化、表情の改善、精神活動の改善などの他に、胃食道逆流症の改善、体重増加などが得られ</a:t>
            </a:r>
            <a:r>
              <a:rPr lang="ja-JP" altLang="en-US" dirty="0"/>
              <a:t>ます</a:t>
            </a:r>
            <a:r>
              <a:rPr lang="ja-JP" altLang="ja-JP" dirty="0"/>
              <a:t>。</a:t>
            </a:r>
            <a:endParaRPr lang="en-US" altLang="ja-JP" dirty="0"/>
          </a:p>
          <a:p>
            <a:r>
              <a:rPr lang="ja-JP" altLang="en-US" dirty="0"/>
              <a:t>　</a:t>
            </a:r>
            <a:r>
              <a:rPr lang="ja-JP" altLang="ja-JP" dirty="0"/>
              <a:t>これが上首尾にできることによって気管切開をしなくて済んだり、家庭療育を維持することが可能となっている例も多いなど、著しい</a:t>
            </a:r>
            <a:r>
              <a:rPr lang="en-US" altLang="ja-JP" dirty="0"/>
              <a:t>QOL</a:t>
            </a:r>
            <a:r>
              <a:rPr lang="ja-JP" altLang="ja-JP" dirty="0"/>
              <a:t>の改善</a:t>
            </a:r>
            <a:r>
              <a:rPr lang="ja-JP" altLang="en-US" dirty="0"/>
              <a:t>につながることもあり</a:t>
            </a:r>
            <a:r>
              <a:rPr lang="ja-JP" altLang="ja-JP" dirty="0"/>
              <a:t>得る</a:t>
            </a:r>
            <a:r>
              <a:rPr lang="ja-JP" altLang="en-US" dirty="0"/>
              <a:t>ものです</a:t>
            </a:r>
            <a:r>
              <a:rPr lang="ja-JP" altLang="ja-JP" dirty="0"/>
              <a:t>。</a:t>
            </a:r>
          </a:p>
          <a:p>
            <a:r>
              <a:rPr lang="ja-JP" altLang="en-US" dirty="0"/>
              <a:t>　</a:t>
            </a:r>
            <a:r>
              <a:rPr lang="ja-JP" altLang="ja-JP" dirty="0"/>
              <a:t>このエアウェイは夜間睡眠時だけの使用で済む例が多い</a:t>
            </a:r>
            <a:r>
              <a:rPr lang="ja-JP" altLang="en-US" dirty="0"/>
              <a:t>のですが</a:t>
            </a:r>
            <a:r>
              <a:rPr lang="ja-JP" altLang="ja-JP" dirty="0"/>
              <a:t>、日中もずっと必要な場合もあ</a:t>
            </a:r>
            <a:r>
              <a:rPr lang="ja-JP" altLang="en-US" dirty="0"/>
              <a:t>ります</a:t>
            </a:r>
            <a:r>
              <a:rPr lang="ja-JP" altLang="ja-JP" dirty="0"/>
              <a:t>。</a:t>
            </a:r>
            <a:endParaRPr lang="en-US" altLang="ja-JP" dirty="0"/>
          </a:p>
          <a:p>
            <a:r>
              <a:rPr lang="ja-JP" altLang="en-US" dirty="0"/>
              <a:t>　</a:t>
            </a:r>
            <a:r>
              <a:rPr lang="ja-JP" altLang="ja-JP" dirty="0"/>
              <a:t>そのようなケースで、食事水分摂取可能なケースでは摂取の時にはエアウェイは抜くか、少し引き抜いて浅くして固定</a:t>
            </a:r>
            <a:r>
              <a:rPr lang="ja-JP" altLang="en-US" dirty="0"/>
              <a:t>します</a:t>
            </a:r>
            <a:r>
              <a:rPr lang="ja-JP" altLang="ja-JP" dirty="0"/>
              <a:t>。</a:t>
            </a:r>
          </a:p>
          <a:p>
            <a:endParaRPr lang="ja-JP" altLang="en-US" sz="800" dirty="0"/>
          </a:p>
        </p:txBody>
      </p:sp>
      <p:sp>
        <p:nvSpPr>
          <p:cNvPr id="4" name="スライド番号プレースホルダー 3"/>
          <p:cNvSpPr>
            <a:spLocks noGrp="1"/>
          </p:cNvSpPr>
          <p:nvPr>
            <p:ph type="sldNum" sz="quarter" idx="5"/>
          </p:nvPr>
        </p:nvSpPr>
        <p:spPr/>
        <p:txBody>
          <a:bodyPr/>
          <a:lstStyle/>
          <a:p>
            <a:pPr defTabSz="944491">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44491">
                <a:defRPr/>
              </a:pPr>
              <a:t>131</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3738820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a:t>
            </a:r>
            <a:r>
              <a:rPr lang="ja-JP" altLang="ja-JP" dirty="0"/>
              <a:t>経鼻咽頭エアウェイの挿入や抜去は、医師や看護師が行います。</a:t>
            </a:r>
            <a:endParaRPr lang="ja-JP" altLang="en-US" dirty="0"/>
          </a:p>
          <a:p>
            <a:r>
              <a:rPr lang="ja-JP" altLang="en-US" dirty="0"/>
              <a:t>　</a:t>
            </a:r>
            <a:r>
              <a:rPr lang="ja-JP" altLang="ja-JP" dirty="0"/>
              <a:t>経鼻咽頭エアウェイ使用時に生ずる可能性のある最も重大な事故は、エアウェイの固定が不充分でエアウェイが咽頭の奥の方に行き、喉頭や食道に入りこむことで</a:t>
            </a:r>
            <a:r>
              <a:rPr lang="ja-JP" altLang="en-US" dirty="0"/>
              <a:t>す。</a:t>
            </a:r>
            <a:r>
              <a:rPr lang="ja-JP" altLang="ja-JP" dirty="0"/>
              <a:t>この予防のために、固定をしっかり行っておく必要があります。また、エアウェイ使用時に吸引する際には、吸引チューブを挿入する時にエアウェイを押し込むことがないように注意する必要があります</a:t>
            </a:r>
            <a:r>
              <a:rPr lang="ja-JP" altLang="en-US" dirty="0"/>
              <a:t>。このような事故や問題がおきないように作られたエアウェイの製品を使用します。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132</a:t>
            </a:fld>
            <a:endParaRPr kumimoji="1" lang="ja-JP" altLang="en-US"/>
          </a:p>
        </p:txBody>
      </p:sp>
    </p:spTree>
    <p:extLst>
      <p:ext uri="{BB962C8B-B14F-4D97-AF65-F5344CB8AC3E}">
        <p14:creationId xmlns:p14="http://schemas.microsoft.com/office/powerpoint/2010/main" val="26631061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a:t>
            </a:r>
            <a:r>
              <a:rPr lang="ja-JP" altLang="ja-JP" dirty="0"/>
              <a:t>気管の狭窄や気管・気管支軟化症が、重症児の呼吸障害の原因として非常に重要であることが、内視鏡などでの観察が広まるにつれて認識されてきてい</a:t>
            </a:r>
            <a:r>
              <a:rPr lang="ja-JP" altLang="en-US" dirty="0"/>
              <a:t>ます</a:t>
            </a:r>
            <a:r>
              <a:rPr lang="ja-JP" altLang="ja-JP" dirty="0"/>
              <a:t>。</a:t>
            </a:r>
          </a:p>
          <a:p>
            <a:r>
              <a:rPr lang="ja-JP" altLang="en-US" dirty="0"/>
              <a:t>　</a:t>
            </a:r>
            <a:r>
              <a:rPr lang="ja-JP" altLang="ja-JP" dirty="0"/>
              <a:t>緊張により</a:t>
            </a:r>
            <a:r>
              <a:rPr lang="ja-JP" altLang="en-US" dirty="0"/>
              <a:t>頸部</a:t>
            </a:r>
            <a:r>
              <a:rPr lang="ja-JP" altLang="ja-JP" dirty="0"/>
              <a:t>が強くそり返ると咽頭や喉頭だけでなく気管も前後に狭くな</a:t>
            </a:r>
            <a:r>
              <a:rPr lang="ja-JP" altLang="en-US" dirty="0"/>
              <a:t>ります</a:t>
            </a:r>
            <a:r>
              <a:rPr lang="ja-JP" altLang="ja-JP" dirty="0"/>
              <a:t>。気管が脊椎の椎体によって後から圧迫されることもその一因で</a:t>
            </a:r>
            <a:r>
              <a:rPr lang="ja-JP" altLang="en-US" dirty="0"/>
              <a:t>す</a:t>
            </a:r>
            <a:r>
              <a:rPr lang="ja-JP" altLang="ja-JP" dirty="0"/>
              <a:t>。</a:t>
            </a:r>
            <a:r>
              <a:rPr lang="ja-JP" altLang="en-US" dirty="0"/>
              <a:t>この</a:t>
            </a:r>
            <a:r>
              <a:rPr lang="ja-JP" altLang="ja-JP" dirty="0"/>
              <a:t>スライド</a:t>
            </a:r>
            <a:r>
              <a:rPr lang="ja-JP" altLang="en-US" dirty="0"/>
              <a:t>の子どもは</a:t>
            </a:r>
            <a:r>
              <a:rPr lang="ja-JP" altLang="ja-JP" dirty="0"/>
              <a:t>、緊張が強くなると呼吸が苦しくなる例で、緊張が入っても頸が後にそらないようにすれば呼吸困難を避けられ</a:t>
            </a:r>
            <a:r>
              <a:rPr lang="ja-JP" altLang="en-US" dirty="0"/>
              <a:t>ます</a:t>
            </a:r>
            <a:r>
              <a:rPr lang="ja-JP" altLang="ja-JP" dirty="0"/>
              <a:t>。気管の狭窄にねじれが伴うと、呼吸はさらに悪化</a:t>
            </a:r>
            <a:r>
              <a:rPr lang="ja-JP" altLang="en-US" dirty="0"/>
              <a:t>します</a:t>
            </a:r>
            <a:r>
              <a:rPr lang="ja-JP" altLang="ja-JP" dirty="0"/>
              <a:t>。気管のねじれを防ぐような姿勢を工夫することにより呼吸困難を避けられる場合もあ</a:t>
            </a:r>
            <a:r>
              <a:rPr lang="ja-JP" altLang="en-US" dirty="0"/>
              <a:t>ります</a:t>
            </a:r>
            <a:r>
              <a:rPr lang="ja-JP" altLang="ja-JP" dirty="0"/>
              <a:t>。</a:t>
            </a:r>
          </a:p>
          <a:p>
            <a:r>
              <a:rPr lang="ja-JP" altLang="en-US" dirty="0"/>
              <a:t>　</a:t>
            </a:r>
            <a:r>
              <a:rPr lang="ja-JP" altLang="ja-JP" dirty="0"/>
              <a:t>胸廓扁平が強くなると、椎体と胸骨の間に気管が挟まれて気管が前後に細くな</a:t>
            </a:r>
            <a:r>
              <a:rPr lang="ja-JP" altLang="en-US" dirty="0"/>
              <a:t>ります</a:t>
            </a:r>
            <a:r>
              <a:rPr lang="ja-JP" altLang="ja-JP" dirty="0"/>
              <a:t>。脊柱の側彎</a:t>
            </a:r>
            <a:r>
              <a:rPr lang="ja-JP" altLang="en-US" dirty="0"/>
              <a:t>（そくわん）</a:t>
            </a:r>
            <a:r>
              <a:rPr lang="ja-JP" altLang="ja-JP" dirty="0"/>
              <a:t>が強くなると脊椎の椎体により気管支も圧迫されて狭くな</a:t>
            </a:r>
            <a:r>
              <a:rPr lang="ja-JP" altLang="en-US" dirty="0"/>
              <a:t>ることがあります。とくに</a:t>
            </a:r>
            <a:r>
              <a:rPr lang="ja-JP" altLang="ja-JP" dirty="0"/>
              <a:t>右凸の側彎により右の主気管支に</a:t>
            </a:r>
            <a:r>
              <a:rPr lang="ja-JP" altLang="en-US" dirty="0"/>
              <a:t>狭窄が</a:t>
            </a:r>
            <a:r>
              <a:rPr lang="ja-JP" altLang="ja-JP" dirty="0"/>
              <a:t>生じやす</a:t>
            </a:r>
            <a:r>
              <a:rPr lang="ja-JP" altLang="en-US" dirty="0"/>
              <a:t>くなります。</a:t>
            </a:r>
            <a:endParaRPr lang="ja-JP" altLang="ja-JP" dirty="0"/>
          </a:p>
          <a:p>
            <a:endParaRPr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133</a:t>
            </a:fld>
            <a:endParaRPr kumimoji="1" lang="ja-JP" altLang="en-US"/>
          </a:p>
        </p:txBody>
      </p:sp>
    </p:spTree>
    <p:extLst>
      <p:ext uri="{BB962C8B-B14F-4D97-AF65-F5344CB8AC3E}">
        <p14:creationId xmlns:p14="http://schemas.microsoft.com/office/powerpoint/2010/main" val="25736527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重症の脳性麻痺では</a:t>
            </a:r>
            <a:r>
              <a:rPr lang="ja-JP" altLang="ja-JP" dirty="0"/>
              <a:t>気管軟化症</a:t>
            </a:r>
            <a:r>
              <a:rPr lang="ja-JP" altLang="en-US" dirty="0"/>
              <a:t>という状態が初期から、または、成長につれて合併することがあります。頸部</a:t>
            </a:r>
            <a:r>
              <a:rPr lang="ja-JP" altLang="ja-JP" dirty="0"/>
              <a:t>〜胸郭の変形（とくに扁平化）、感染の反復、長期の努力性呼吸等の結果として、徐々に生じてくる場合が多</a:t>
            </a:r>
            <a:r>
              <a:rPr lang="ja-JP" altLang="en-US" dirty="0"/>
              <a:t>くあります</a:t>
            </a:r>
            <a:r>
              <a:rPr lang="ja-JP" altLang="ja-JP" dirty="0"/>
              <a:t>。</a:t>
            </a:r>
          </a:p>
          <a:p>
            <a:r>
              <a:rPr lang="ja-JP" altLang="en-US" dirty="0"/>
              <a:t>　</a:t>
            </a:r>
            <a:r>
              <a:rPr lang="ja-JP" altLang="ja-JP" dirty="0"/>
              <a:t>呼気時（息を吐く時）に気管が狭くなることが</a:t>
            </a:r>
            <a:r>
              <a:rPr lang="ja-JP" altLang="en-US" dirty="0"/>
              <a:t>、この</a:t>
            </a:r>
            <a:r>
              <a:rPr lang="ja-JP" altLang="ja-JP" dirty="0"/>
              <a:t>気管軟化症の状態の基本で</a:t>
            </a:r>
            <a:r>
              <a:rPr lang="ja-JP" altLang="en-US" dirty="0"/>
              <a:t>す</a:t>
            </a:r>
            <a:r>
              <a:rPr lang="ja-JP" altLang="ja-JP" dirty="0"/>
              <a:t>。呼吸困難の症状に、おもに呼気時（息を吐く時）のゼーゼー、ヒューヒューという喘鳴が伴うことが症状の特徴で</a:t>
            </a:r>
            <a:r>
              <a:rPr lang="ja-JP" altLang="en-US" dirty="0"/>
              <a:t>す</a:t>
            </a:r>
            <a:r>
              <a:rPr lang="ja-JP" altLang="ja-JP" dirty="0"/>
              <a:t>が、この症状は気管支喘息と混同されやすいので注意が必要で</a:t>
            </a:r>
            <a:r>
              <a:rPr lang="ja-JP" altLang="en-US" dirty="0"/>
              <a:t>す。</a:t>
            </a:r>
            <a:endParaRPr lang="ja-JP" altLang="ja-JP" dirty="0"/>
          </a:p>
          <a:p>
            <a:r>
              <a:rPr lang="ja-JP" altLang="en-US" dirty="0"/>
              <a:t>　</a:t>
            </a:r>
            <a:r>
              <a:rPr lang="ja-JP" altLang="ja-JP" dirty="0"/>
              <a:t>泣くこと、不安や緊張、痰のからみ、努力して呼吸をしなければならない状態などで、こ</a:t>
            </a:r>
            <a:r>
              <a:rPr lang="ja-JP" altLang="en-US" dirty="0"/>
              <a:t>の気管軟化症の症状は</a:t>
            </a:r>
            <a:r>
              <a:rPr lang="ja-JP" altLang="ja-JP" dirty="0"/>
              <a:t>悪化</a:t>
            </a:r>
            <a:r>
              <a:rPr lang="ja-JP" altLang="en-US" dirty="0"/>
              <a:t>します。</a:t>
            </a:r>
            <a:r>
              <a:rPr lang="ja-JP" altLang="ja-JP" dirty="0"/>
              <a:t>泣くと、急に呼吸が悪化し、強い低酸素状態となり意識を失う場合もあり</a:t>
            </a:r>
            <a:r>
              <a:rPr lang="ja-JP" altLang="en-US" dirty="0"/>
              <a:t>ます。</a:t>
            </a:r>
            <a:endParaRPr lang="ja-JP" altLang="ja-JP" dirty="0"/>
          </a:p>
          <a:p>
            <a:r>
              <a:rPr lang="ja-JP" altLang="en-US" dirty="0"/>
              <a:t>　</a:t>
            </a:r>
            <a:r>
              <a:rPr lang="ja-JP" altLang="ja-JP" dirty="0"/>
              <a:t>気管切開している例では、これが気管切開の前からあったり、気管切開の後に症状が悪化することがあり、この状態に気管内肉芽による狭窄が加わると、さらに状態が悪化</a:t>
            </a:r>
            <a:r>
              <a:rPr lang="ja-JP" altLang="en-US" dirty="0"/>
              <a:t>します</a:t>
            </a:r>
            <a:r>
              <a:rPr lang="ja-JP" altLang="ja-JP" dirty="0"/>
              <a:t>。</a:t>
            </a:r>
          </a:p>
          <a:p>
            <a:r>
              <a:rPr lang="ja-JP" altLang="en-US" dirty="0"/>
              <a:t>　</a:t>
            </a:r>
            <a:r>
              <a:rPr lang="ja-JP" altLang="ja-JP" dirty="0"/>
              <a:t>泣くこと、興奮、不安、緊張、痰のからみ、吸引による刺激などをきかっけとして、陥没呼吸や苦しそうな呼吸となる場合には、</a:t>
            </a:r>
            <a:r>
              <a:rPr lang="ja-JP" altLang="ja-JP" u="sng" dirty="0"/>
              <a:t>吸気（息を吸うこと）</a:t>
            </a:r>
            <a:r>
              <a:rPr lang="ja-JP" altLang="en-US" dirty="0"/>
              <a:t>が</a:t>
            </a:r>
            <a:r>
              <a:rPr lang="ja-JP" altLang="ja-JP" u="sng" dirty="0"/>
              <a:t>むずかし</a:t>
            </a:r>
            <a:r>
              <a:rPr lang="ja-JP" altLang="en-US" u="sng" dirty="0"/>
              <a:t>い場合と呼気（息を吐くこと）がむずかしい場合とがあります。</a:t>
            </a:r>
            <a:r>
              <a:rPr lang="ja-JP" altLang="ja-JP" dirty="0"/>
              <a:t>吸気時の喘鳴が強い時には舌根後退や喉頭の狭窄の可能性がありますが、呼気時の方が困難度が強く、ゼーゼー、ヒューヒューなどの呼気時の喘鳴の方が強い時には、気管軟化症である可能性を考えて対処することが必要で</a:t>
            </a:r>
            <a:r>
              <a:rPr lang="ja-JP" altLang="en-US" dirty="0"/>
              <a:t>す</a:t>
            </a:r>
            <a:r>
              <a:rPr lang="ja-JP" altLang="ja-JP" dirty="0"/>
              <a:t>。</a:t>
            </a:r>
          </a:p>
          <a:p>
            <a:r>
              <a:rPr lang="ja-JP" altLang="en-US" dirty="0"/>
              <a:t>　</a:t>
            </a:r>
            <a:r>
              <a:rPr lang="ja-JP" altLang="ja-JP" dirty="0"/>
              <a:t>本人が頑張って呼吸しようとする程、呼吸状態が悪くなるので、頑張らなくて済むように対応するのが基本で</a:t>
            </a:r>
            <a:r>
              <a:rPr lang="ja-JP" altLang="en-US" dirty="0"/>
              <a:t>す</a:t>
            </a:r>
            <a:r>
              <a:rPr lang="ja-JP" altLang="ja-JP" dirty="0"/>
              <a:t>。リラックスさせる、体を丸く抱く、前傾姿勢や注意しながらの腹臥位を取る、痰が邪魔している時には吸入で痰を出やすくする、酸素を早めに投与する、鎮静のための薬（即効性のある坐薬やシロップ剤、重症では注射）を早く使用するなどの対処を行う。これでも改善がない場合には、アンビューバックで、マスクや気管切開部から気管をふくらますように陽圧呼吸をかけることが必要とな</a:t>
            </a:r>
            <a:r>
              <a:rPr lang="ja-JP" altLang="en-US" dirty="0"/>
              <a:t>ります。</a:t>
            </a:r>
            <a:r>
              <a:rPr lang="ja-JP" altLang="ja-JP" dirty="0"/>
              <a:t>呼気時に陽圧がしっかり保てるためには</a:t>
            </a:r>
            <a:r>
              <a:rPr lang="en-US" altLang="ja-JP" dirty="0"/>
              <a:t>PEEP</a:t>
            </a:r>
            <a:r>
              <a:rPr lang="ja-JP" altLang="ja-JP" dirty="0"/>
              <a:t>弁付のアンビューバッグが望ましい</a:t>
            </a:r>
            <a:r>
              <a:rPr lang="ja-JP" altLang="en-US" dirty="0"/>
              <a:t>です</a:t>
            </a:r>
            <a:r>
              <a:rPr lang="ja-JP" altLang="ja-JP" dirty="0"/>
              <a:t>。重度な場合はジャクソンリースや人工呼吸器で陽圧をしっかり保つことが必要とな</a:t>
            </a:r>
            <a:r>
              <a:rPr lang="ja-JP" altLang="en-US" dirty="0"/>
              <a:t>ります。</a:t>
            </a:r>
            <a:endParaRPr lang="ja-JP" altLang="ja-JP" dirty="0"/>
          </a:p>
          <a:p>
            <a:pPr>
              <a:spcBef>
                <a:spcPct val="50000"/>
              </a:spcBef>
              <a:buFont typeface="Wingdings" panose="05000000000000000000" pitchFamily="2" charset="2"/>
              <a:buNone/>
            </a:pPr>
            <a:r>
              <a:rPr lang="ja-JP" altLang="en-US" sz="800" dirty="0">
                <a:latin typeface="Times" panose="02020603050405020304" pitchFamily="18" charset="0"/>
              </a:rPr>
              <a:t>　</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134</a:t>
            </a:fld>
            <a:endParaRPr kumimoji="1" lang="ja-JP" altLang="en-US"/>
          </a:p>
        </p:txBody>
      </p:sp>
    </p:spTree>
    <p:extLst>
      <p:ext uri="{BB962C8B-B14F-4D97-AF65-F5344CB8AC3E}">
        <p14:creationId xmlns:p14="http://schemas.microsoft.com/office/powerpoint/2010/main" val="10365888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　このスライドにも、状態と対応方法を整理してあります。</a:t>
            </a:r>
            <a:endParaRPr lang="en-US" altLang="ja-JP" dirty="0"/>
          </a:p>
          <a:p>
            <a:pPr eaLnBrk="1" hangingPunct="1"/>
            <a:r>
              <a:rPr lang="ja-JP" altLang="en-US" dirty="0"/>
              <a:t>　このスライドにあるように、姿勢管理、すなわち、適切な姿勢を取るようにすることが、いろいろな気道狭窄すべてに共通した基本的なことです。</a:t>
            </a:r>
            <a:endParaRPr lang="en-US" altLang="ja-JP" dirty="0"/>
          </a:p>
          <a:p>
            <a:r>
              <a:rPr lang="ja-JP" altLang="en-US" dirty="0"/>
              <a:t>　</a:t>
            </a:r>
            <a:r>
              <a:rPr lang="ja-JP" altLang="ja-JP" dirty="0"/>
              <a:t>全身的な姿勢の管理が、気道の狭窄への対応としても、また他の呼吸の問題への対応としても重要です。呼吸が楽になるように全身的な姿勢を適切に整え、リラックスできてかつ安全に、その姿勢を保持できるようにしていくことが、呼吸障害への日常的対応として最も基本的なものとなり</a:t>
            </a:r>
            <a:r>
              <a:rPr lang="ja-JP" altLang="en-US" dirty="0"/>
              <a:t>ます</a:t>
            </a:r>
            <a:r>
              <a:rPr lang="ja-JP" altLang="ja-JP" dirty="0"/>
              <a:t>。このような姿勢の調節や管理を、ポジショニング</a:t>
            </a:r>
            <a:r>
              <a:rPr lang="ja-JP" altLang="en-US" dirty="0"/>
              <a:t>や姿勢づくり</a:t>
            </a:r>
            <a:r>
              <a:rPr lang="ja-JP" altLang="ja-JP" dirty="0"/>
              <a:t>と言</a:t>
            </a:r>
            <a:r>
              <a:rPr lang="ja-JP" altLang="en-US" dirty="0"/>
              <a:t>います</a:t>
            </a:r>
            <a:r>
              <a:rPr lang="ja-JP" altLang="ja-JP" dirty="0"/>
              <a:t>。</a:t>
            </a:r>
          </a:p>
          <a:p>
            <a:r>
              <a:rPr lang="ja-JP" altLang="en-US" dirty="0"/>
              <a:t>　</a:t>
            </a:r>
            <a:r>
              <a:rPr lang="ja-JP" altLang="ja-JP" dirty="0"/>
              <a:t>重症児にとって、全身的な姿勢の取り方は、呼吸障害だけでなく、胃食道逆流や嚥下障害に大きく影響してきます。また、この他の問題にも姿勢は大きく影響</a:t>
            </a:r>
            <a:r>
              <a:rPr lang="ja-JP" altLang="en-US" dirty="0"/>
              <a:t>します</a:t>
            </a:r>
            <a:r>
              <a:rPr lang="ja-JP" altLang="ja-JP" dirty="0"/>
              <a:t>。したがって、このポジショニングは、呼吸障害への援助だけでなく、重症児</a:t>
            </a:r>
            <a:r>
              <a:rPr lang="ja-JP" altLang="en-US" dirty="0"/>
              <a:t>・者</a:t>
            </a:r>
            <a:r>
              <a:rPr lang="ja-JP" altLang="ja-JP" dirty="0"/>
              <a:t>への日常的な援助の基本の一つといえます。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135</a:t>
            </a:fld>
            <a:endParaRPr kumimoji="1" lang="ja-JP" altLang="en-US"/>
          </a:p>
        </p:txBody>
      </p:sp>
    </p:spTree>
    <p:extLst>
      <p:ext uri="{BB962C8B-B14F-4D97-AF65-F5344CB8AC3E}">
        <p14:creationId xmlns:p14="http://schemas.microsoft.com/office/powerpoint/2010/main" val="3602699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体温について説明します。</a:t>
            </a:r>
            <a:endParaRPr kumimoji="1" lang="en-US" altLang="ja-JP" dirty="0"/>
          </a:p>
          <a:p>
            <a:pPr defTabSz="947712">
              <a:defRPr/>
            </a:pPr>
            <a:r>
              <a:rPr lang="ja-JP" altLang="en-US" dirty="0">
                <a:cs typeface="ＭＳ ゴシック"/>
              </a:rPr>
              <a:t>　腋窩体温の正常値は表の通りです。学童児の正常値は</a:t>
            </a:r>
            <a:r>
              <a:rPr lang="en-US" altLang="ja-JP" dirty="0">
                <a:cs typeface="ＭＳ ゴシック"/>
              </a:rPr>
              <a:t>36.1〜37.5℃</a:t>
            </a:r>
            <a:r>
              <a:rPr lang="ja-JP" altLang="en-US" dirty="0">
                <a:cs typeface="ＭＳ ゴシック"/>
              </a:rPr>
              <a:t>です。</a:t>
            </a:r>
            <a:endParaRPr lang="en-US" altLang="ja-JP" dirty="0">
              <a:cs typeface="ＭＳ ゴシック"/>
            </a:endParaRPr>
          </a:p>
          <a:p>
            <a:pPr defTabSz="473854">
              <a:buClr>
                <a:schemeClr val="folHlink"/>
              </a:buClr>
              <a:buSzPct val="60000"/>
              <a:defRPr/>
            </a:pPr>
            <a:r>
              <a:rPr kumimoji="0" lang="ja-JP" altLang="en-US" dirty="0">
                <a:cs typeface="ＭＳ ゴシック" charset="-128"/>
              </a:rPr>
              <a:t>　個人差もあるので調子の良い時の体温を記録し、日内変動や季節変動を把握</a:t>
            </a:r>
            <a:r>
              <a:rPr lang="ja-JP" altLang="en-US" dirty="0">
                <a:cs typeface="ＭＳ ゴシック" charset="-128"/>
              </a:rPr>
              <a:t>します。</a:t>
            </a:r>
            <a:r>
              <a:rPr kumimoji="0" lang="ja-JP" altLang="en-US" dirty="0"/>
              <a:t>筋緊張や食事の前後でも容易に変動</a:t>
            </a:r>
            <a:r>
              <a:rPr lang="ja-JP" altLang="en-US" dirty="0"/>
              <a:t>します</a:t>
            </a:r>
            <a:r>
              <a:rPr kumimoji="0" lang="ja-JP" altLang="en-US" dirty="0"/>
              <a:t>。</a:t>
            </a:r>
            <a:endParaRPr kumimoji="0" lang="en-US" altLang="ja-JP" dirty="0"/>
          </a:p>
          <a:p>
            <a:pPr defTabSz="473854">
              <a:buClr>
                <a:schemeClr val="folHlink"/>
              </a:buClr>
              <a:buSzPct val="60000"/>
              <a:defRPr/>
            </a:pPr>
            <a:r>
              <a:rPr kumimoji="0" lang="ja-JP" altLang="en-US" dirty="0"/>
              <a:t>　障害児の体温上昇の原因と考えられるのは、感染症の他に、脱水、環境温の上昇、筋緊張亢進などがあります。</a:t>
            </a:r>
            <a:endParaRPr kumimoji="0" lang="en-US" altLang="ja-JP" dirty="0"/>
          </a:p>
          <a:p>
            <a:pPr defTabSz="473854">
              <a:buClr>
                <a:schemeClr val="folHlink"/>
              </a:buClr>
              <a:buSzPct val="60000"/>
              <a:defRPr/>
            </a:pPr>
            <a:r>
              <a:rPr kumimoji="0" lang="ja-JP" altLang="en-US" dirty="0"/>
              <a:t>　特に、</a:t>
            </a:r>
            <a:r>
              <a:rPr kumimoji="0" lang="ja-JP" altLang="en-US" dirty="0">
                <a:cs typeface="ＭＳ ゴシック" charset="-128"/>
              </a:rPr>
              <a:t>高度な脳障害があると中枢性の</a:t>
            </a:r>
            <a:r>
              <a:rPr lang="ja-JP" altLang="en-US" dirty="0">
                <a:cs typeface="ＭＳ ゴシック" charset="-128"/>
              </a:rPr>
              <a:t>体温調節障害を合併します。</a:t>
            </a:r>
            <a:endParaRPr lang="en-US" altLang="ja-JP" dirty="0">
              <a:cs typeface="ＭＳ ゴシック" charset="-128"/>
            </a:endParaRPr>
          </a:p>
          <a:p>
            <a:pPr marL="177696" indent="-177696" defTabSz="473854">
              <a:buClr>
                <a:schemeClr val="folHlink"/>
              </a:buClr>
              <a:buSzPct val="60000"/>
              <a:buFont typeface="Wingdings" pitchFamily="2" charset="2"/>
              <a:buChar char="ü"/>
              <a:defRPr/>
            </a:pPr>
            <a:endParaRPr lang="ja-JP" altLang="en-US" dirty="0">
              <a:cs typeface="ＭＳ ゴシック" charset="-128"/>
            </a:endParaRPr>
          </a:p>
          <a:p>
            <a:pPr>
              <a:defRPr/>
            </a:pPr>
            <a:r>
              <a:rPr lang="ja-JP" altLang="en-US"/>
              <a:t>　汗腺</a:t>
            </a:r>
            <a:r>
              <a:rPr lang="ja-JP" altLang="en-US" dirty="0"/>
              <a:t>の発達が未熟であったり、抗痙攣剤などの副作用により発汗障害によって、熱がこもりやすい子どもがいます。</a:t>
            </a:r>
            <a:endParaRPr lang="en-US" altLang="ja-JP" dirty="0"/>
          </a:p>
          <a:p>
            <a:pPr>
              <a:defRPr/>
            </a:pPr>
            <a:r>
              <a:rPr lang="ja-JP" altLang="en-US" dirty="0"/>
              <a:t>　 皮膚を直接冷やす、皮膚に風をあてる、室温を下げる、などの対応が有効です。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91</a:t>
            </a:fld>
            <a:endParaRPr kumimoji="1" lang="ja-JP" altLang="en-US"/>
          </a:p>
        </p:txBody>
      </p:sp>
    </p:spTree>
    <p:extLst>
      <p:ext uri="{BB962C8B-B14F-4D97-AF65-F5344CB8AC3E}">
        <p14:creationId xmlns:p14="http://schemas.microsoft.com/office/powerpoint/2010/main" val="40807993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　それぞれの姿勢が、どのような影響を与えるかをみていきましょう。</a:t>
            </a:r>
            <a:endParaRPr lang="en-US" altLang="ja-JP" dirty="0"/>
          </a:p>
          <a:p>
            <a:pPr eaLnBrk="1" hangingPunct="1"/>
            <a:r>
              <a:rPr lang="ja-JP" altLang="en-US" dirty="0"/>
              <a:t>　仰臥位（背臥位、あおむけ姿勢）の特徴は、下顎・舌根が後退・沈下しやすい、顎や肩を後退させるような緊張が出やすい、痰・唾液がのどにたまりやすい、呼気が充分しにくい、背中側の方の胸郭の動きが制限される、胃食道逆流が起きやすい、誤嚥物が肺下葉にたまりやすいなど、</a:t>
            </a:r>
            <a:r>
              <a:rPr lang="ja-JP" altLang="en-US" b="0" dirty="0"/>
              <a:t>重症心身障害児</a:t>
            </a:r>
            <a:r>
              <a:rPr lang="ja-JP" altLang="en-US" dirty="0"/>
              <a:t>にとってはあまり望ましいものではありません。また、仰臥位姿勢ばかりをとっていることが、年長の</a:t>
            </a:r>
            <a:r>
              <a:rPr lang="ja-JP" altLang="en-US" b="0" dirty="0"/>
              <a:t>重症心身障害児によくみられる胸郭の扁平化</a:t>
            </a:r>
            <a:r>
              <a:rPr lang="ja-JP" altLang="en-US" dirty="0"/>
              <a:t>のひとつの要因になったり、呼吸が苦しいことが頸部の過伸展を増加させる可能性があります。</a:t>
            </a:r>
            <a:endParaRPr lang="en-US" altLang="ja-JP" dirty="0"/>
          </a:p>
          <a:p>
            <a:pPr eaLnBrk="1" hangingPunct="1"/>
            <a:r>
              <a:rPr lang="ja-JP" altLang="en-US" dirty="0"/>
              <a:t>　一方、腹臥位は、下顎後退・舌根沈下を避けられる、条件をよく設定すれば緊張がゆるんだ状態になりやすい、痰・唾液がのどにたまらない、呼気がしやすくなる、背中の胸郭・肺が広がりやすい、胃食道逆流が起きにくい、誤嚥物が肺下葉にたまるのを防ぐことができるなどの特徴があり、仰臥位の欠点を補う、望ましい姿勢と言えます。ただし、腹臥位は窒息の危険があるので、鼻や口がうずまらないように枕を工夫し、目を決して離さないなどの注意が必要です。</a:t>
            </a:r>
            <a:endParaRPr lang="en-US" altLang="ja-JP" dirty="0"/>
          </a:p>
          <a:p>
            <a:pPr eaLnBrk="1" hangingPunct="1"/>
            <a:r>
              <a:rPr lang="ja-JP" altLang="en-US" dirty="0"/>
              <a:t>　</a:t>
            </a:r>
            <a:r>
              <a:rPr lang="ja-JP" altLang="ja-JP" dirty="0"/>
              <a:t>腹臥位は、呼吸にとって仰臥位での不利な点を解決できる姿勢です。舌根の沈下や、唾液や痰がのどにたまることを防ぐことができます。喉頭部の狭窄も軽減しやすいです。胸郭呼吸運動の効率も腹臥位の方が良くなります。パルスオキシメーターで酸素飽和度を測定すると、仰臥位より腹臥位の方が酸素飽和度が改善する例が多いです。</a:t>
            </a:r>
            <a:endParaRPr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136</a:t>
            </a:fld>
            <a:endParaRPr kumimoji="1" lang="ja-JP" altLang="en-US"/>
          </a:p>
        </p:txBody>
      </p:sp>
    </p:spTree>
    <p:extLst>
      <p:ext uri="{BB962C8B-B14F-4D97-AF65-F5344CB8AC3E}">
        <p14:creationId xmlns:p14="http://schemas.microsoft.com/office/powerpoint/2010/main" val="1211751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a:t>
            </a:r>
            <a:r>
              <a:rPr lang="ja-JP" altLang="ja-JP" dirty="0"/>
              <a:t>重症児</a:t>
            </a:r>
            <a:r>
              <a:rPr lang="ja-JP" altLang="en-US" dirty="0"/>
              <a:t>・者</a:t>
            </a:r>
            <a:r>
              <a:rPr lang="ja-JP" altLang="ja-JP" dirty="0"/>
              <a:t>では、慢性的な肺の病変が、肺下葉に生じやすくな</a:t>
            </a:r>
            <a:r>
              <a:rPr lang="ja-JP" altLang="en-US" dirty="0"/>
              <a:t>ります</a:t>
            </a:r>
            <a:r>
              <a:rPr lang="ja-JP" altLang="ja-JP" dirty="0"/>
              <a:t>。病変は心臓の後になった肺下葉に生じやす</a:t>
            </a:r>
            <a:r>
              <a:rPr lang="ja-JP" altLang="en-US" dirty="0"/>
              <a:t>く、</a:t>
            </a:r>
            <a:r>
              <a:rPr lang="ja-JP" altLang="ja-JP" dirty="0"/>
              <a:t>左凸の側弯がある場合は心臓は右に偏位し、その後の右下葉に慢性的変化が生じ、右凸の側彎ではその逆に左肺下葉に病変が生じやすい</a:t>
            </a:r>
            <a:r>
              <a:rPr lang="ja-JP" altLang="en-US" dirty="0"/>
              <a:t>傾向があります</a:t>
            </a:r>
            <a:r>
              <a:rPr lang="ja-JP" altLang="ja-JP" dirty="0"/>
              <a:t>。肺の下葉は体の後に位置するので、仰臥位では下になり、そこに分泌物や少量</a:t>
            </a:r>
            <a:r>
              <a:rPr lang="ja-JP" altLang="en-US" dirty="0"/>
              <a:t>ず</a:t>
            </a:r>
            <a:r>
              <a:rPr lang="ja-JP" altLang="ja-JP" dirty="0"/>
              <a:t>つ誤嚥した物が停滞し、感染（肺炎）や慢性的な病変が生じてくると考えられるので</a:t>
            </a:r>
            <a:r>
              <a:rPr lang="ja-JP" altLang="en-US" dirty="0"/>
              <a:t>、「</a:t>
            </a:r>
            <a:r>
              <a:rPr lang="ja-JP" altLang="ja-JP" dirty="0"/>
              <a:t>荷重性肺病変」と称され</a:t>
            </a:r>
            <a:r>
              <a:rPr lang="ja-JP" altLang="en-US" dirty="0"/>
              <a:t>ます</a:t>
            </a:r>
            <a:r>
              <a:rPr lang="ja-JP" altLang="ja-JP" dirty="0"/>
              <a:t>。このような病変が悪化し感染を起こさないようにするためにも、腹臥位をしっかり取ることが重要で</a:t>
            </a:r>
            <a:r>
              <a:rPr lang="ja-JP" altLang="en-US" dirty="0"/>
              <a:t>す</a:t>
            </a:r>
            <a:r>
              <a:rPr lang="ja-JP" altLang="ja-JP" dirty="0"/>
              <a:t>。</a:t>
            </a:r>
          </a:p>
          <a:p>
            <a:r>
              <a:rPr lang="ja-JP" altLang="en-US" dirty="0"/>
              <a:t>　</a:t>
            </a:r>
            <a:r>
              <a:rPr lang="ja-JP" altLang="ja-JP" dirty="0"/>
              <a:t>誤嚥があるケースでは、誤嚥の軽減をはかるとともに、誤嚥による肺病変の悪化を防止する、「誤嚥があっても肺が悪くならないようにする」ことが必要で</a:t>
            </a:r>
            <a:r>
              <a:rPr lang="ja-JP" altLang="en-US" dirty="0"/>
              <a:t>す</a:t>
            </a:r>
            <a:r>
              <a:rPr lang="ja-JP" altLang="ja-JP" dirty="0"/>
              <a:t>。日常的に誤嚥性肺炎の予防、慢性的な誤嚥性の肺の変化の悪化防止という意味でも、ポジショニングは重要で</a:t>
            </a:r>
            <a:r>
              <a:rPr lang="ja-JP" altLang="en-US" dirty="0"/>
              <a:t>す</a:t>
            </a:r>
            <a:r>
              <a:rPr lang="ja-JP" altLang="ja-JP" dirty="0"/>
              <a:t>。胃食道逆流症も、食道と胃の位置関係から、リラックスした腹臥位で軽減でき</a:t>
            </a:r>
            <a:r>
              <a:rPr lang="ja-JP" altLang="en-US" dirty="0"/>
              <a:t>ます</a:t>
            </a:r>
            <a:r>
              <a:rPr lang="ja-JP" altLang="ja-JP" dirty="0"/>
              <a:t>。</a:t>
            </a:r>
          </a:p>
          <a:p>
            <a:endParaRPr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137</a:t>
            </a:fld>
            <a:endParaRPr kumimoji="1" lang="ja-JP" altLang="en-US"/>
          </a:p>
        </p:txBody>
      </p:sp>
    </p:spTree>
    <p:extLst>
      <p:ext uri="{BB962C8B-B14F-4D97-AF65-F5344CB8AC3E}">
        <p14:creationId xmlns:p14="http://schemas.microsoft.com/office/powerpoint/2010/main" val="20576616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a:t>
            </a:r>
            <a:r>
              <a:rPr lang="ja-JP" altLang="ja-JP" dirty="0"/>
              <a:t>腹臥位に慣れてくると緊張がとてもゆるむことは、しばしば経験されることで、手を前</a:t>
            </a:r>
            <a:r>
              <a:rPr lang="ja-JP" altLang="en-US" dirty="0"/>
              <a:t>の</a:t>
            </a:r>
            <a:r>
              <a:rPr lang="ja-JP" altLang="ja-JP" dirty="0"/>
              <a:t>下に出してキーボードを操作できたりするようになることもあ</a:t>
            </a:r>
            <a:r>
              <a:rPr lang="ja-JP" altLang="en-US" dirty="0"/>
              <a:t>ります</a:t>
            </a:r>
            <a:r>
              <a:rPr lang="ja-JP" altLang="ja-JP" dirty="0"/>
              <a:t>。</a:t>
            </a:r>
          </a:p>
          <a:p>
            <a:r>
              <a:rPr lang="ja-JP" altLang="en-US" dirty="0"/>
              <a:t>　</a:t>
            </a:r>
            <a:r>
              <a:rPr lang="ja-JP" altLang="ja-JP" dirty="0"/>
              <a:t>腹臥位でリラックスした状態でいられるためには、股関節や膝を軽く曲がった状態に保つこと、肩から上腕の圧迫感がないようにすることがポイントで</a:t>
            </a:r>
            <a:r>
              <a:rPr lang="ja-JP" altLang="en-US" dirty="0"/>
              <a:t>す。</a:t>
            </a:r>
            <a:endParaRPr lang="ja-JP" altLang="ja-JP" dirty="0"/>
          </a:p>
        </p:txBody>
      </p:sp>
      <p:sp>
        <p:nvSpPr>
          <p:cNvPr id="4" name="スライド番号プレースホルダー 3"/>
          <p:cNvSpPr>
            <a:spLocks noGrp="1"/>
          </p:cNvSpPr>
          <p:nvPr>
            <p:ph type="sldNum" sz="quarter" idx="5"/>
          </p:nvPr>
        </p:nvSpPr>
        <p:spPr/>
        <p:txBody>
          <a:bodyPr/>
          <a:lstStyle/>
          <a:p>
            <a:pPr defTabSz="944491">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44491">
                <a:defRPr/>
              </a:pPr>
              <a:t>138</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1582021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a:t>
            </a:r>
            <a:r>
              <a:rPr lang="ja-JP" altLang="ja-JP" dirty="0"/>
              <a:t>学校</a:t>
            </a:r>
            <a:r>
              <a:rPr lang="ja-JP" altLang="en-US" dirty="0"/>
              <a:t>や通所施設でも</a:t>
            </a:r>
            <a:r>
              <a:rPr lang="ja-JP" altLang="ja-JP" dirty="0"/>
              <a:t>、腹臥位のポジショニングが普及しつつあ</a:t>
            </a:r>
            <a:r>
              <a:rPr lang="ja-JP" altLang="en-US" dirty="0"/>
              <a:t>ります</a:t>
            </a:r>
            <a:r>
              <a:rPr lang="ja-JP" altLang="ja-JP" dirty="0"/>
              <a:t>が、リラックスした腹臥位が取れるようにするとともに、腹臥位での事故防止のための注意が充分に必要で</a:t>
            </a:r>
            <a:r>
              <a:rPr lang="ja-JP" altLang="en-US" dirty="0"/>
              <a:t>す。</a:t>
            </a:r>
            <a:endParaRPr lang="en-US" altLang="ja-JP" dirty="0"/>
          </a:p>
          <a:p>
            <a:r>
              <a:rPr lang="ja-JP" altLang="en-US" dirty="0"/>
              <a:t>　</a:t>
            </a:r>
            <a:r>
              <a:rPr lang="ja-JP" altLang="ja-JP" dirty="0"/>
              <a:t>口や鼻が塞がれて窒息することのないように、また、横や下へずり落ちる事故を防ぐために個々</a:t>
            </a:r>
            <a:r>
              <a:rPr lang="ja-JP" altLang="en-US" dirty="0"/>
              <a:t>の状態</a:t>
            </a:r>
            <a:r>
              <a:rPr lang="ja-JP" altLang="ja-JP" dirty="0"/>
              <a:t>に応じて作成された腹臥位用マットなどを使用</a:t>
            </a:r>
            <a:r>
              <a:rPr lang="ja-JP" altLang="en-US" dirty="0"/>
              <a:t>します</a:t>
            </a:r>
            <a:r>
              <a:rPr lang="ja-JP" altLang="ja-JP" dirty="0"/>
              <a:t>。</a:t>
            </a:r>
            <a:r>
              <a:rPr lang="ja-JP" altLang="en-US" dirty="0"/>
              <a:t>骨折にも注意が必要です。</a:t>
            </a:r>
            <a:endParaRPr lang="ja-JP" altLang="ja-JP" dirty="0"/>
          </a:p>
          <a:p>
            <a:r>
              <a:rPr lang="ja-JP" altLang="en-US" dirty="0"/>
              <a:t>　</a:t>
            </a:r>
            <a:r>
              <a:rPr lang="ja-JP" altLang="ja-JP" dirty="0"/>
              <a:t>腹臥位になることにより本当に良い状態になっているのか、かえって本人に負担になっていないかどうかは、本人の表情や呼吸状態を良く観察することや、パルスオキシメーターでの酸素飽和度や心拍数の把握が手がかりとな</a:t>
            </a:r>
            <a:r>
              <a:rPr lang="ja-JP" altLang="en-US" dirty="0"/>
              <a:t>ります</a:t>
            </a:r>
            <a:r>
              <a:rPr lang="ja-JP" altLang="ja-JP" dirty="0"/>
              <a:t>。</a:t>
            </a:r>
            <a:endParaRPr lang="en-US" altLang="ja-JP" dirty="0"/>
          </a:p>
          <a:p>
            <a:r>
              <a:rPr lang="ja-JP" altLang="en-US" dirty="0"/>
              <a:t>　</a:t>
            </a:r>
            <a:r>
              <a:rPr lang="ja-JP" altLang="ja-JP" dirty="0"/>
              <a:t>初めの慣れない時に心拍数が短時間増加しても、楽になっていけば心拍数は下がってきます。</a:t>
            </a:r>
            <a:endParaRPr lang="en-US" altLang="ja-JP" dirty="0"/>
          </a:p>
          <a:p>
            <a:r>
              <a:rPr lang="ja-JP" altLang="en-US" dirty="0"/>
              <a:t>　</a:t>
            </a:r>
            <a:r>
              <a:rPr lang="ja-JP" altLang="ja-JP" dirty="0"/>
              <a:t>心拍数が増えたままだったり、どんどん増えていく場合は、負担になっていると考え、中止して、腹臥位の仕方をあらためて工夫することが必要で</a:t>
            </a:r>
            <a:r>
              <a:rPr lang="ja-JP" altLang="en-US" dirty="0"/>
              <a:t>す。</a:t>
            </a:r>
            <a:endParaRPr lang="ja-JP" altLang="ja-JP" dirty="0"/>
          </a:p>
        </p:txBody>
      </p:sp>
      <p:sp>
        <p:nvSpPr>
          <p:cNvPr id="4" name="スライド番号プレースホルダー 3"/>
          <p:cNvSpPr>
            <a:spLocks noGrp="1"/>
          </p:cNvSpPr>
          <p:nvPr>
            <p:ph type="sldNum" sz="quarter" idx="5"/>
          </p:nvPr>
        </p:nvSpPr>
        <p:spPr/>
        <p:txBody>
          <a:bodyPr/>
          <a:lstStyle/>
          <a:p>
            <a:pPr defTabSz="944491">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44491">
                <a:defRPr/>
              </a:pPr>
              <a:t>139</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4964634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8863" y="1281113"/>
            <a:ext cx="4995862" cy="3459162"/>
          </a:xfrm>
        </p:spPr>
      </p:sp>
      <p:sp>
        <p:nvSpPr>
          <p:cNvPr id="3" name="ノート プレースホルダー 2"/>
          <p:cNvSpPr>
            <a:spLocks noGrp="1"/>
          </p:cNvSpPr>
          <p:nvPr>
            <p:ph type="body" idx="1"/>
          </p:nvPr>
        </p:nvSpPr>
        <p:spPr/>
        <p:txBody>
          <a:bodyPr/>
          <a:lstStyle/>
          <a:p>
            <a:pPr>
              <a:defRPr/>
            </a:pPr>
            <a:r>
              <a:rPr lang="ja-JP" altLang="en-US" dirty="0"/>
              <a:t>　腹臥位以外に、側臥位も有効な姿勢です。側臥位の特徴として、舌根沈下を防ぐことができる、緊張がゆるんだ状態になりやすい、痰や唾液がのどにたまるのを防げる、胸郭の前後の動きがしやすいという利点があります。</a:t>
            </a:r>
            <a:endParaRPr lang="en-US" altLang="ja-JP" dirty="0"/>
          </a:p>
          <a:p>
            <a:pPr>
              <a:defRPr/>
            </a:pPr>
            <a:r>
              <a:rPr lang="ja-JP" altLang="en-US" dirty="0"/>
              <a:t>　胸郭の横の動きは制限される、右側臥位は胃食道逆流を続発することがあるなどの欠点もあります。</a:t>
            </a:r>
            <a:r>
              <a:rPr lang="ja-JP" altLang="ja-JP" dirty="0"/>
              <a:t>呼吸の状態が悪くなった時に</a:t>
            </a:r>
            <a:r>
              <a:rPr lang="ja-JP" altLang="en-US" dirty="0"/>
              <a:t>、仰臥位</a:t>
            </a:r>
            <a:r>
              <a:rPr lang="ja-JP" altLang="ja-JP" dirty="0"/>
              <a:t>のままでなく、まず、この側臥位にすることによって改善することが多くあります。</a:t>
            </a:r>
          </a:p>
          <a:p>
            <a:pPr>
              <a:defRPr/>
            </a:pPr>
            <a:r>
              <a:rPr lang="ja-JP" altLang="en-US" dirty="0"/>
              <a:t>　</a:t>
            </a:r>
            <a:r>
              <a:rPr lang="ja-JP" altLang="ja-JP" dirty="0"/>
              <a:t>完全な側臥位ではなく、仰臥位と側臥位の中間くらいの姿勢が良いこともあります。頭が下に落ちないように枕を適切にすることが必要で、バスタオルをたたんで高さを調節して枕にします。</a:t>
            </a:r>
          </a:p>
          <a:p>
            <a:pPr eaLnBrk="1" hangingPunct="1">
              <a:defRPr/>
            </a:pPr>
            <a:r>
              <a:rPr lang="ja-JP" altLang="en-US" dirty="0"/>
              <a:t>　</a:t>
            </a:r>
            <a:r>
              <a:rPr lang="ja-JP" altLang="ja-JP" dirty="0"/>
              <a:t>安定した側臥位が保たれ、また、腕の重みによる胸の圧迫を避けるため、大きめの枕を抱くようにさせるのが良い場合もあります。</a:t>
            </a:r>
            <a:r>
              <a:rPr lang="ja-JP" altLang="ja-JP" dirty="0">
                <a:solidFill>
                  <a:srgbClr val="000000"/>
                </a:solidFill>
              </a:rPr>
              <a:t>側臥位</a:t>
            </a:r>
            <a:r>
              <a:rPr lang="ja-JP" altLang="en-US" dirty="0">
                <a:solidFill>
                  <a:srgbClr val="000000"/>
                </a:solidFill>
              </a:rPr>
              <a:t>は</a:t>
            </a:r>
            <a:r>
              <a:rPr lang="ja-JP" altLang="ja-JP" dirty="0">
                <a:solidFill>
                  <a:srgbClr val="000000"/>
                </a:solidFill>
              </a:rPr>
              <a:t>、舌根沈下や唾液や痰が気道にたまることを防ぎ呼吸が楽にしやすい姿勢で</a:t>
            </a:r>
            <a:r>
              <a:rPr lang="ja-JP" altLang="en-US" dirty="0">
                <a:solidFill>
                  <a:srgbClr val="000000"/>
                </a:solidFill>
              </a:rPr>
              <a:t>す</a:t>
            </a:r>
            <a:r>
              <a:rPr lang="ja-JP" altLang="ja-JP" dirty="0">
                <a:solidFill>
                  <a:srgbClr val="000000"/>
                </a:solidFill>
              </a:rPr>
              <a:t>。手を使うことも側臥位でしやすくな</a:t>
            </a:r>
            <a:r>
              <a:rPr lang="ja-JP" altLang="en-US" dirty="0">
                <a:solidFill>
                  <a:srgbClr val="000000"/>
                </a:solidFill>
              </a:rPr>
              <a:t>ります</a:t>
            </a:r>
            <a:r>
              <a:rPr lang="ja-JP" altLang="ja-JP" dirty="0">
                <a:solidFill>
                  <a:srgbClr val="000000"/>
                </a:solidFill>
              </a:rPr>
              <a:t>。</a:t>
            </a:r>
            <a:endParaRPr lang="en-US" altLang="ja-JP" dirty="0">
              <a:solidFill>
                <a:srgbClr val="000000"/>
              </a:solidFill>
            </a:endParaRPr>
          </a:p>
          <a:p>
            <a:pPr eaLnBrk="1" hangingPunct="1">
              <a:defRPr/>
            </a:pPr>
            <a:r>
              <a:rPr lang="ja-JP" altLang="en-US" dirty="0">
                <a:solidFill>
                  <a:srgbClr val="000000"/>
                </a:solidFill>
              </a:rPr>
              <a:t>　</a:t>
            </a:r>
            <a:r>
              <a:rPr lang="ja-JP" altLang="ja-JP" dirty="0">
                <a:solidFill>
                  <a:srgbClr val="000000"/>
                </a:solidFill>
              </a:rPr>
              <a:t>仰臥位が多いことが胸廓の扁平化を招き、胸廓の扁平化は気管の狭窄や肺容量の低下をきたすが、その予防のために、幼少時から側臥位を励行することも重要で</a:t>
            </a:r>
            <a:r>
              <a:rPr lang="ja-JP" altLang="en-US" dirty="0">
                <a:solidFill>
                  <a:srgbClr val="000000"/>
                </a:solidFill>
              </a:rPr>
              <a:t>す。</a:t>
            </a:r>
            <a:endParaRPr lang="ja-JP" altLang="ja-JP" dirty="0">
              <a:solidFill>
                <a:srgbClr val="000000"/>
              </a:solidFill>
            </a:endParaRPr>
          </a:p>
          <a:p>
            <a:pPr>
              <a:defRPr/>
            </a:pPr>
            <a:r>
              <a:rPr lang="ja-JP" altLang="en-US" dirty="0">
                <a:solidFill>
                  <a:srgbClr val="000000"/>
                </a:solidFill>
              </a:rPr>
              <a:t>　</a:t>
            </a:r>
            <a:r>
              <a:rPr lang="ja-JP" altLang="ja-JP" dirty="0">
                <a:solidFill>
                  <a:srgbClr val="000000"/>
                </a:solidFill>
              </a:rPr>
              <a:t>腰や膝が少し屈曲した姿勢とし、枕を上手に使い頭が不自然な位置にならないようにすること、上になった腕の重みが胸の呼吸運動を抑えないように、前に置いたマットを抱くようにしてそこに腕を乗せるようにすることなどが、リラックスした側臥位が取れる要点で</a:t>
            </a:r>
            <a:r>
              <a:rPr lang="ja-JP" altLang="en-US" dirty="0">
                <a:solidFill>
                  <a:srgbClr val="000000"/>
                </a:solidFill>
              </a:rPr>
              <a:t>す。</a:t>
            </a:r>
            <a:endParaRPr lang="en-US" altLang="ja-JP" dirty="0"/>
          </a:p>
          <a:p>
            <a:pPr>
              <a:defRPr/>
            </a:pPr>
            <a:endParaRPr lang="ja-JP" altLang="en-US" dirty="0"/>
          </a:p>
        </p:txBody>
      </p:sp>
      <p:sp>
        <p:nvSpPr>
          <p:cNvPr id="4" name="スライド番号プレースホルダー 3"/>
          <p:cNvSpPr>
            <a:spLocks noGrp="1"/>
          </p:cNvSpPr>
          <p:nvPr>
            <p:ph type="sldNum" sz="quarter" idx="5"/>
          </p:nvPr>
        </p:nvSpPr>
        <p:spPr/>
        <p:txBody>
          <a:bodyPr/>
          <a:lstStyle/>
          <a:p>
            <a:pPr defTabSz="944491">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44491">
                <a:defRPr/>
              </a:pPr>
              <a:t>140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2944842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　前傾座位も有効な姿勢です。</a:t>
            </a:r>
            <a:endParaRPr lang="en-US" altLang="ja-JP" dirty="0"/>
          </a:p>
          <a:p>
            <a:pPr eaLnBrk="1" hangingPunct="1"/>
            <a:r>
              <a:rPr lang="ja-JP" altLang="en-US" dirty="0"/>
              <a:t>　</a:t>
            </a:r>
            <a:r>
              <a:rPr lang="ja-JP" altLang="ja-JP" dirty="0"/>
              <a:t>舌根沈下や喉頭部の狭さがある</a:t>
            </a:r>
            <a:r>
              <a:rPr lang="ja-JP" altLang="en-US" dirty="0"/>
              <a:t>人</a:t>
            </a:r>
            <a:r>
              <a:rPr lang="ja-JP" altLang="ja-JP" dirty="0"/>
              <a:t>では、</a:t>
            </a:r>
            <a:r>
              <a:rPr lang="ja-JP" altLang="en-US" dirty="0"/>
              <a:t>後ろへの</a:t>
            </a:r>
            <a:r>
              <a:rPr lang="ja-JP" altLang="ja-JP" dirty="0"/>
              <a:t>リクライニング座位は、仰臥位と同様に呼吸にとっては不利で、むしろ、軽い前傾位での</a:t>
            </a:r>
            <a:r>
              <a:rPr lang="ja-JP" altLang="en-US" dirty="0"/>
              <a:t>座</a:t>
            </a:r>
            <a:r>
              <a:rPr lang="ja-JP" altLang="ja-JP" dirty="0"/>
              <a:t>位姿勢により呼吸状態が改善する場合も少なく</a:t>
            </a:r>
            <a:r>
              <a:rPr lang="ja-JP" altLang="en-US" dirty="0"/>
              <a:t>ありません</a:t>
            </a:r>
            <a:r>
              <a:rPr lang="ja-JP" altLang="ja-JP" dirty="0"/>
              <a:t>。とくに、喉頭部狭窄の強い</a:t>
            </a:r>
            <a:r>
              <a:rPr lang="ja-JP" altLang="en-US" dirty="0"/>
              <a:t>人</a:t>
            </a:r>
            <a:r>
              <a:rPr lang="ja-JP" altLang="ja-JP" dirty="0"/>
              <a:t>では、腹臥位で呼吸が楽になることが多い</a:t>
            </a:r>
            <a:r>
              <a:rPr lang="ja-JP" altLang="en-US" dirty="0"/>
              <a:t>のです</a:t>
            </a:r>
            <a:r>
              <a:rPr lang="ja-JP" altLang="ja-JP" dirty="0"/>
              <a:t>が、</a:t>
            </a:r>
            <a:r>
              <a:rPr lang="ja-JP" altLang="en-US" dirty="0"/>
              <a:t>頸部</a:t>
            </a:r>
            <a:r>
              <a:rPr lang="ja-JP" altLang="ja-JP" dirty="0"/>
              <a:t>の前屈と上体の軽い前傾で、呼吸が改善し緊張も緩和する</a:t>
            </a:r>
            <a:r>
              <a:rPr lang="ja-JP" altLang="en-US" dirty="0"/>
              <a:t>ことがよくあります</a:t>
            </a:r>
            <a:r>
              <a:rPr lang="ja-JP" altLang="ja-JP" dirty="0"/>
              <a:t>。唾液が口と咽頭にたまってきて貯留性の喘鳴（ゼコゼコ）が出てきて呼吸が苦しくなりやすい場合も、軽い前傾姿勢の方が良いことがよく</a:t>
            </a:r>
            <a:r>
              <a:rPr lang="ja-JP" altLang="en-US" dirty="0"/>
              <a:t>あります</a:t>
            </a:r>
            <a:r>
              <a:rPr lang="ja-JP" altLang="ja-JP" dirty="0"/>
              <a:t>。</a:t>
            </a:r>
            <a:endParaRPr lang="en-US" altLang="ja-JP" dirty="0"/>
          </a:p>
          <a:p>
            <a:pPr eaLnBrk="1" hangingPunct="1"/>
            <a:r>
              <a:rPr lang="ja-JP" altLang="en-US" dirty="0"/>
              <a:t>　坐位では、重度の嚥下障害がある場合、唾液が気管に誤嚥され呼吸が悪くなることがあるので、注意が必要です。</a:t>
            </a:r>
            <a:endParaRPr lang="en-US" altLang="ja-JP" dirty="0"/>
          </a:p>
          <a:p>
            <a:pPr eaLnBrk="1" hangingPunct="1"/>
            <a:r>
              <a:rPr lang="ja-JP" altLang="en-US" dirty="0"/>
              <a:t>　どの姿勢にも利点と欠点があります。年少の頃からいろいろな姿勢がとれるようになっておくことが重要です。</a:t>
            </a:r>
            <a:r>
              <a:rPr lang="ja-JP" altLang="ja-JP" dirty="0"/>
              <a:t>　</a:t>
            </a:r>
            <a:endParaRPr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141</a:t>
            </a:fld>
            <a:endParaRPr kumimoji="1" lang="ja-JP" altLang="en-US"/>
          </a:p>
        </p:txBody>
      </p:sp>
    </p:spTree>
    <p:extLst>
      <p:ext uri="{BB962C8B-B14F-4D97-AF65-F5344CB8AC3E}">
        <p14:creationId xmlns:p14="http://schemas.microsoft.com/office/powerpoint/2010/main" val="36790151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solidFill>
                  <a:srgbClr val="000000"/>
                </a:solidFill>
              </a:rPr>
              <a:t>　</a:t>
            </a:r>
            <a:r>
              <a:rPr lang="ja-JP" altLang="ja-JP" dirty="0">
                <a:solidFill>
                  <a:srgbClr val="000000"/>
                </a:solidFill>
              </a:rPr>
              <a:t>呼吸状態が悪化した時の対応のポイントを</a:t>
            </a:r>
            <a:r>
              <a:rPr lang="ja-JP" altLang="en-US" dirty="0">
                <a:solidFill>
                  <a:srgbClr val="000000"/>
                </a:solidFill>
              </a:rPr>
              <a:t>、</a:t>
            </a:r>
            <a:r>
              <a:rPr lang="ja-JP" altLang="ja-JP" dirty="0">
                <a:solidFill>
                  <a:srgbClr val="000000"/>
                </a:solidFill>
              </a:rPr>
              <a:t>スライドにまとめ</a:t>
            </a:r>
            <a:r>
              <a:rPr lang="ja-JP" altLang="en-US" dirty="0">
                <a:solidFill>
                  <a:srgbClr val="000000"/>
                </a:solidFill>
              </a:rPr>
              <a:t>まし</a:t>
            </a:r>
            <a:r>
              <a:rPr lang="ja-JP" altLang="ja-JP" dirty="0">
                <a:solidFill>
                  <a:srgbClr val="000000"/>
                </a:solidFill>
              </a:rPr>
              <a:t>た。</a:t>
            </a:r>
            <a:endParaRPr lang="ja-JP" altLang="en-US" dirty="0">
              <a:solidFill>
                <a:srgbClr val="000000"/>
              </a:solidFill>
            </a:endParaRPr>
          </a:p>
          <a:p>
            <a:r>
              <a:rPr lang="ja-JP" altLang="en-US" dirty="0">
                <a:solidFill>
                  <a:srgbClr val="000000"/>
                </a:solidFill>
              </a:rPr>
              <a:t>　</a:t>
            </a:r>
            <a:r>
              <a:rPr lang="ja-JP" altLang="ja-JP" dirty="0">
                <a:solidFill>
                  <a:srgbClr val="000000"/>
                </a:solidFill>
              </a:rPr>
              <a:t>呼吸の状態が悪くなった時には、仰臥位のままにせず、側臥位とし、必要に応じて、上気道を拡げるために下顎を前に出すように</a:t>
            </a:r>
            <a:r>
              <a:rPr lang="ja-JP" altLang="en-US" dirty="0">
                <a:solidFill>
                  <a:srgbClr val="000000"/>
                </a:solidFill>
              </a:rPr>
              <a:t>します</a:t>
            </a:r>
            <a:r>
              <a:rPr lang="ja-JP" altLang="ja-JP" dirty="0">
                <a:solidFill>
                  <a:srgbClr val="000000"/>
                </a:solidFill>
              </a:rPr>
              <a:t>。</a:t>
            </a:r>
            <a:endParaRPr lang="en-US" altLang="ja-JP" dirty="0">
              <a:solidFill>
                <a:srgbClr val="000000"/>
              </a:solidFill>
            </a:endParaRPr>
          </a:p>
          <a:p>
            <a:r>
              <a:rPr lang="ja-JP" altLang="en-US" dirty="0">
                <a:solidFill>
                  <a:srgbClr val="000000"/>
                </a:solidFill>
                <a:cs typeface="Times New Roman" panose="02020603050405020304" pitchFamily="18" charset="0"/>
              </a:rPr>
              <a:t>　</a:t>
            </a:r>
            <a:r>
              <a:rPr lang="ja-JP" altLang="ja-JP" dirty="0">
                <a:solidFill>
                  <a:srgbClr val="000000"/>
                </a:solidFill>
                <a:cs typeface="Times New Roman" panose="02020603050405020304" pitchFamily="18" charset="0"/>
              </a:rPr>
              <a:t>気管切開している子ど</a:t>
            </a:r>
            <a:r>
              <a:rPr lang="ja-JP" altLang="en-US" dirty="0">
                <a:solidFill>
                  <a:srgbClr val="000000"/>
                </a:solidFill>
                <a:cs typeface="Times New Roman" panose="02020603050405020304" pitchFamily="18" charset="0"/>
              </a:rPr>
              <a:t>も</a:t>
            </a:r>
            <a:r>
              <a:rPr lang="ja-JP" altLang="ja-JP" dirty="0">
                <a:solidFill>
                  <a:srgbClr val="000000"/>
                </a:solidFill>
                <a:cs typeface="Times New Roman" panose="02020603050405020304" pitchFamily="18" charset="0"/>
              </a:rPr>
              <a:t>では、気管カニューレが抜けていないか、折れ曲がっていないかをまず確認</a:t>
            </a:r>
            <a:r>
              <a:rPr lang="ja-JP" altLang="en-US" dirty="0">
                <a:solidFill>
                  <a:srgbClr val="000000"/>
                </a:solidFill>
                <a:cs typeface="Times New Roman" panose="02020603050405020304" pitchFamily="18" charset="0"/>
              </a:rPr>
              <a:t>します</a:t>
            </a:r>
            <a:r>
              <a:rPr lang="ja-JP" altLang="ja-JP" dirty="0">
                <a:solidFill>
                  <a:srgbClr val="000000"/>
                </a:solidFill>
                <a:cs typeface="Times New Roman" panose="02020603050405020304" pitchFamily="18" charset="0"/>
              </a:rPr>
              <a:t>。</a:t>
            </a:r>
            <a:endParaRPr lang="en-US" altLang="ja-JP" dirty="0">
              <a:solidFill>
                <a:srgbClr val="000000"/>
              </a:solidFill>
              <a:cs typeface="Times New Roman" panose="02020603050405020304" pitchFamily="18" charset="0"/>
            </a:endParaRPr>
          </a:p>
          <a:p>
            <a:r>
              <a:rPr lang="ja-JP" altLang="en-US" dirty="0">
                <a:solidFill>
                  <a:srgbClr val="000000"/>
                </a:solidFill>
                <a:cs typeface="Times New Roman" panose="02020603050405020304" pitchFamily="18" charset="0"/>
              </a:rPr>
              <a:t>　</a:t>
            </a:r>
            <a:r>
              <a:rPr lang="ja-JP" altLang="ja-JP" dirty="0">
                <a:solidFill>
                  <a:srgbClr val="000000"/>
                </a:solidFill>
                <a:cs typeface="Times New Roman" panose="02020603050405020304" pitchFamily="18" charset="0"/>
              </a:rPr>
              <a:t>痰</a:t>
            </a:r>
            <a:r>
              <a:rPr lang="ja-JP" altLang="en-US" dirty="0">
                <a:solidFill>
                  <a:srgbClr val="000000"/>
                </a:solidFill>
                <a:cs typeface="Times New Roman" panose="02020603050405020304" pitchFamily="18" charset="0"/>
              </a:rPr>
              <a:t>や唾液</a:t>
            </a:r>
            <a:r>
              <a:rPr lang="ja-JP" altLang="ja-JP" dirty="0">
                <a:solidFill>
                  <a:srgbClr val="000000"/>
                </a:solidFill>
              </a:rPr>
              <a:t>が貯留している時には適切に吸引を行</a:t>
            </a:r>
            <a:r>
              <a:rPr lang="ja-JP" altLang="en-US" dirty="0">
                <a:solidFill>
                  <a:srgbClr val="000000"/>
                </a:solidFill>
              </a:rPr>
              <a:t>います</a:t>
            </a:r>
            <a:r>
              <a:rPr lang="ja-JP" altLang="ja-JP" dirty="0">
                <a:solidFill>
                  <a:srgbClr val="000000"/>
                </a:solidFill>
              </a:rPr>
              <a:t>。</a:t>
            </a:r>
          </a:p>
          <a:p>
            <a:r>
              <a:rPr lang="ja-JP" altLang="en-US" dirty="0">
                <a:solidFill>
                  <a:srgbClr val="000000"/>
                </a:solidFill>
              </a:rPr>
              <a:t>　</a:t>
            </a:r>
            <a:r>
              <a:rPr lang="ja-JP" altLang="ja-JP" dirty="0">
                <a:solidFill>
                  <a:srgbClr val="000000"/>
                </a:solidFill>
              </a:rPr>
              <a:t>その上で、必要に応じて、</a:t>
            </a:r>
            <a:r>
              <a:rPr lang="ja-JP" altLang="en-US" dirty="0">
                <a:solidFill>
                  <a:srgbClr val="000000"/>
                </a:solidFill>
              </a:rPr>
              <a:t>スライド</a:t>
            </a:r>
            <a:r>
              <a:rPr lang="ja-JP" altLang="ja-JP" dirty="0">
                <a:solidFill>
                  <a:srgbClr val="000000"/>
                </a:solidFill>
              </a:rPr>
              <a:t>の右に示すような方法を組み合わせ</a:t>
            </a:r>
            <a:r>
              <a:rPr lang="ja-JP" altLang="en-US" dirty="0">
                <a:solidFill>
                  <a:srgbClr val="000000"/>
                </a:solidFill>
              </a:rPr>
              <a:t>ます</a:t>
            </a:r>
            <a:r>
              <a:rPr lang="ja-JP" altLang="ja-JP" dirty="0">
                <a:solidFill>
                  <a:srgbClr val="000000"/>
                </a:solidFill>
              </a:rPr>
              <a:t>。</a:t>
            </a:r>
            <a:endParaRPr lang="ja-JP"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142</a:t>
            </a:fld>
            <a:endParaRPr kumimoji="1" lang="ja-JP" altLang="en-US"/>
          </a:p>
        </p:txBody>
      </p:sp>
    </p:spTree>
    <p:extLst>
      <p:ext uri="{BB962C8B-B14F-4D97-AF65-F5344CB8AC3E}">
        <p14:creationId xmlns:p14="http://schemas.microsoft.com/office/powerpoint/2010/main" val="10294189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8863" y="1281113"/>
            <a:ext cx="4995862" cy="3459162"/>
          </a:xfrm>
        </p:spPr>
      </p:sp>
      <p:sp>
        <p:nvSpPr>
          <p:cNvPr id="3" name="ノート プレースホルダー 2"/>
          <p:cNvSpPr>
            <a:spLocks noGrp="1"/>
          </p:cNvSpPr>
          <p:nvPr>
            <p:ph type="body" idx="1"/>
          </p:nvPr>
        </p:nvSpPr>
        <p:spPr/>
        <p:txBody>
          <a:bodyPr/>
          <a:lstStyle/>
          <a:p>
            <a:r>
              <a:rPr lang="ja-JP" altLang="en-US" dirty="0"/>
              <a:t>　けいれんや嘔吐の時の緊急対応でも、仰臥位のままとせずに、側臥位にしながら対応することが妥当なことが多くあります。</a:t>
            </a:r>
            <a:endParaRPr lang="en-US" altLang="ja-JP" dirty="0"/>
          </a:p>
          <a:p>
            <a:r>
              <a:rPr lang="ja-JP" altLang="en-US" dirty="0"/>
              <a:t>　バスタオルなどで適切な高さの枕をすることが重要です。</a:t>
            </a:r>
            <a:endParaRPr lang="en-US" altLang="ja-JP" dirty="0"/>
          </a:p>
          <a:p>
            <a:r>
              <a:rPr lang="ja-JP" altLang="en-US" dirty="0"/>
              <a:t>　呼吸が弱いときには、完全な側臥位では下側になった肺が圧迫され換気が低下することがありますので、完全な側臥位でなく、側臥位と仰臥位の中間の姿勢が良いでしょう。</a:t>
            </a:r>
          </a:p>
          <a:p>
            <a:endParaRPr kumimoji="1" lang="ja-JP" altLang="en-US" dirty="0"/>
          </a:p>
        </p:txBody>
      </p:sp>
      <p:sp>
        <p:nvSpPr>
          <p:cNvPr id="4" name="スライド番号プレースホルダー 3"/>
          <p:cNvSpPr>
            <a:spLocks noGrp="1"/>
          </p:cNvSpPr>
          <p:nvPr>
            <p:ph type="sldNum" sz="quarter" idx="5"/>
          </p:nvPr>
        </p:nvSpPr>
        <p:spPr/>
        <p:txBody>
          <a:bodyPr/>
          <a:lstStyle/>
          <a:p>
            <a:pPr defTabSz="944491">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44491">
                <a:defRPr/>
              </a:pPr>
              <a:t>143</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1620613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kern="100" dirty="0">
                <a:solidFill>
                  <a:srgbClr val="000000"/>
                </a:solidFill>
                <a:cs typeface="Times New Roman" panose="02020603050405020304" pitchFamily="18" charset="0"/>
              </a:rPr>
              <a:t>　</a:t>
            </a:r>
            <a:r>
              <a:rPr lang="ja-JP" altLang="ja-JP" kern="100" dirty="0">
                <a:solidFill>
                  <a:srgbClr val="000000"/>
                </a:solidFill>
                <a:cs typeface="Times New Roman" panose="02020603050405020304" pitchFamily="18" charset="0"/>
              </a:rPr>
              <a:t>喉頭</a:t>
            </a:r>
            <a:r>
              <a:rPr lang="ja-JP" altLang="en-US" kern="100" dirty="0">
                <a:solidFill>
                  <a:srgbClr val="000000"/>
                </a:solidFill>
                <a:cs typeface="Times New Roman" panose="02020603050405020304" pitchFamily="18" charset="0"/>
              </a:rPr>
              <a:t>軟化症</a:t>
            </a:r>
            <a:r>
              <a:rPr lang="ja-JP" altLang="ja-JP" kern="100" dirty="0">
                <a:solidFill>
                  <a:srgbClr val="000000"/>
                </a:solidFill>
                <a:cs typeface="Times New Roman" panose="02020603050405020304" pitchFamily="18" charset="0"/>
              </a:rPr>
              <a:t>が強くなって呼吸が苦しくなる場合は、体を起こして、頸と顎をやや前に出し、喉頭部を拡げるというイメージで保持して、狭窄を緩和すると呼吸が改善しやす</a:t>
            </a:r>
            <a:r>
              <a:rPr lang="ja-JP" altLang="en-US" kern="100" dirty="0">
                <a:solidFill>
                  <a:srgbClr val="000000"/>
                </a:solidFill>
                <a:cs typeface="Times New Roman" panose="02020603050405020304" pitchFamily="18" charset="0"/>
              </a:rPr>
              <a:t>くなります</a:t>
            </a:r>
            <a:r>
              <a:rPr lang="ja-JP" altLang="ja-JP" kern="100" dirty="0">
                <a:solidFill>
                  <a:srgbClr val="000000"/>
                </a:solidFill>
                <a:cs typeface="Times New Roman" panose="02020603050405020304" pitchFamily="18" charset="0"/>
              </a:rPr>
              <a:t>。</a:t>
            </a:r>
            <a:endParaRPr lang="en-US" altLang="ja-JP" kern="100" dirty="0">
              <a:solidFill>
                <a:srgbClr val="000000"/>
              </a:solidFill>
              <a:cs typeface="Times New Roman" panose="02020603050405020304" pitchFamily="18" charset="0"/>
            </a:endParaRPr>
          </a:p>
          <a:p>
            <a:pPr>
              <a:defRPr/>
            </a:pPr>
            <a:r>
              <a:rPr lang="ja-JP" altLang="en-US" kern="100" dirty="0">
                <a:solidFill>
                  <a:srgbClr val="000000"/>
                </a:solidFill>
                <a:cs typeface="Times New Roman" panose="02020603050405020304" pitchFamily="18" charset="0"/>
              </a:rPr>
              <a:t>　喉頭軟化症でなくても、</a:t>
            </a:r>
            <a:r>
              <a:rPr lang="ja-JP" altLang="ja-JP" kern="100" dirty="0">
                <a:solidFill>
                  <a:srgbClr val="000000"/>
                </a:solidFill>
                <a:cs typeface="Times New Roman" panose="02020603050405020304" pitchFamily="18" charset="0"/>
              </a:rPr>
              <a:t>体を起こしての呼吸介助で楽になることもあ</a:t>
            </a:r>
            <a:r>
              <a:rPr lang="ja-JP" altLang="en-US" kern="100" dirty="0">
                <a:solidFill>
                  <a:srgbClr val="000000"/>
                </a:solidFill>
                <a:cs typeface="Times New Roman" panose="02020603050405020304" pitchFamily="18" charset="0"/>
              </a:rPr>
              <a:t>ります</a:t>
            </a:r>
            <a:r>
              <a:rPr lang="ja-JP" altLang="ja-JP" kern="100" dirty="0">
                <a:solidFill>
                  <a:srgbClr val="000000"/>
                </a:solidFill>
                <a:cs typeface="Times New Roman" panose="02020603050405020304" pitchFamily="18" charset="0"/>
              </a:rPr>
              <a:t>。</a:t>
            </a:r>
            <a:endParaRPr lang="en-US" altLang="ja-JP" kern="100" dirty="0">
              <a:solidFill>
                <a:srgbClr val="000000"/>
              </a:solidFill>
              <a:cs typeface="Times New Roman" panose="02020603050405020304" pitchFamily="18" charset="0"/>
            </a:endParaRPr>
          </a:p>
          <a:p>
            <a:pPr>
              <a:defRPr/>
            </a:pPr>
            <a:r>
              <a:rPr lang="ja-JP" altLang="en-US" kern="100" dirty="0">
                <a:solidFill>
                  <a:srgbClr val="000000"/>
                </a:solidFill>
                <a:cs typeface="Times New Roman" panose="02020603050405020304" pitchFamily="18" charset="0"/>
              </a:rPr>
              <a:t>　</a:t>
            </a:r>
            <a:r>
              <a:rPr lang="ja-JP" altLang="ja-JP" kern="100" dirty="0">
                <a:solidFill>
                  <a:srgbClr val="000000"/>
                </a:solidFill>
                <a:cs typeface="Times New Roman" panose="02020603050405020304" pitchFamily="18" charset="0"/>
              </a:rPr>
              <a:t>気管支喘息の場合にも体を起こした方が呼吸が楽にな</a:t>
            </a:r>
            <a:r>
              <a:rPr lang="ja-JP" altLang="en-US" kern="100" dirty="0">
                <a:solidFill>
                  <a:srgbClr val="000000"/>
                </a:solidFill>
                <a:cs typeface="Times New Roman" panose="02020603050405020304" pitchFamily="18" charset="0"/>
              </a:rPr>
              <a:t>ります</a:t>
            </a:r>
            <a:r>
              <a:rPr lang="ja-JP" altLang="ja-JP" kern="100" dirty="0">
                <a:solidFill>
                  <a:srgbClr val="000000"/>
                </a:solidFill>
                <a:cs typeface="Times New Roman" panose="02020603050405020304" pitchFamily="18" charset="0"/>
              </a:rPr>
              <a:t>。</a:t>
            </a:r>
            <a:endParaRPr lang="en-US" altLang="ja-JP" kern="100" dirty="0">
              <a:solidFill>
                <a:srgbClr val="000000"/>
              </a:solidFill>
              <a:cs typeface="Times New Roman" panose="02020603050405020304" pitchFamily="18" charset="0"/>
            </a:endParaRPr>
          </a:p>
          <a:p>
            <a:pPr>
              <a:defRPr/>
            </a:pPr>
            <a:r>
              <a:rPr lang="ja-JP" altLang="en-US" kern="100" dirty="0">
                <a:solidFill>
                  <a:srgbClr val="000000"/>
                </a:solidFill>
                <a:cs typeface="Times New Roman" panose="02020603050405020304" pitchFamily="18" charset="0"/>
              </a:rPr>
              <a:t>　</a:t>
            </a:r>
            <a:r>
              <a:rPr lang="ja-JP" altLang="ja-JP" kern="100" dirty="0">
                <a:solidFill>
                  <a:srgbClr val="000000"/>
                </a:solidFill>
                <a:cs typeface="Times New Roman" panose="02020603050405020304" pitchFamily="18" charset="0"/>
              </a:rPr>
              <a:t>しかし、嚥下障害が強い場合には、体を起こすと、唾液が喉頭に溜まり、気管にも流れ込んで、かえって呼吸が苦しくなるので、注意が必要で</a:t>
            </a:r>
            <a:r>
              <a:rPr lang="ja-JP" altLang="en-US" kern="100" dirty="0">
                <a:solidFill>
                  <a:srgbClr val="000000"/>
                </a:solidFill>
                <a:cs typeface="Times New Roman" panose="02020603050405020304" pitchFamily="18" charset="0"/>
              </a:rPr>
              <a:t>す</a:t>
            </a:r>
            <a:r>
              <a:rPr lang="ja-JP" altLang="ja-JP" kern="100" dirty="0">
                <a:solidFill>
                  <a:srgbClr val="000000"/>
                </a:solidFill>
                <a:cs typeface="Times New Roman" panose="02020603050405020304" pitchFamily="18" charset="0"/>
              </a:rPr>
              <a:t>。</a:t>
            </a:r>
            <a:endParaRPr lang="en-US" altLang="ja-JP" kern="100" dirty="0">
              <a:solidFill>
                <a:srgbClr val="000000"/>
              </a:solidFill>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pPr defTabSz="944491">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44491">
                <a:defRPr/>
              </a:pPr>
              <a:t>144</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0554961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8863" y="1281113"/>
            <a:ext cx="4995862" cy="3459162"/>
          </a:xfrm>
        </p:spPr>
      </p:sp>
      <p:sp>
        <p:nvSpPr>
          <p:cNvPr id="3" name="ノート プレースホルダー 2"/>
          <p:cNvSpPr>
            <a:spLocks noGrp="1"/>
          </p:cNvSpPr>
          <p:nvPr>
            <p:ph type="body" idx="1"/>
          </p:nvPr>
        </p:nvSpPr>
        <p:spPr/>
        <p:txBody>
          <a:bodyPr/>
          <a:lstStyle/>
          <a:p>
            <a:pPr>
              <a:defRPr/>
            </a:pPr>
            <a:r>
              <a:rPr lang="ja-JP" altLang="en-US" dirty="0"/>
              <a:t>　脳性麻痺の子どもでは、体の緊張が強くなると、呼吸が苦しくなることがしばしば見られます。頸や体幹のそり返りが強く出るとその程度が強くなります。上気道（咽頭、喉頭）や</a:t>
            </a:r>
            <a:r>
              <a:rPr lang="ja-JP" altLang="ja-JP" kern="0" dirty="0">
                <a:cs typeface="Arial" panose="020B0604020202020204" pitchFamily="34" charset="0"/>
              </a:rPr>
              <a:t>、気管が狭くなり、また、胸郭が動きにくくなり、広がりも悪くなるため</a:t>
            </a:r>
            <a:r>
              <a:rPr lang="ja-JP" altLang="en-US" kern="0" dirty="0">
                <a:cs typeface="Arial" panose="020B0604020202020204" pitchFamily="34" charset="0"/>
              </a:rPr>
              <a:t>です。</a:t>
            </a:r>
            <a:endParaRPr lang="en-US" altLang="ja-JP" kern="0" dirty="0">
              <a:cs typeface="Arial" panose="020B0604020202020204" pitchFamily="34" charset="0"/>
            </a:endParaRPr>
          </a:p>
          <a:p>
            <a:pPr>
              <a:defRPr/>
            </a:pPr>
            <a:r>
              <a:rPr lang="ja-JP" altLang="en-US" kern="0" dirty="0">
                <a:cs typeface="Arial" panose="020B0604020202020204" pitchFamily="34" charset="0"/>
              </a:rPr>
              <a:t>　</a:t>
            </a:r>
            <a:r>
              <a:rPr lang="ja-JP" altLang="ja-JP" kern="0" dirty="0">
                <a:cs typeface="Arial" panose="020B0604020202020204" pitchFamily="34" charset="0"/>
              </a:rPr>
              <a:t>呼吸が苦しいと</a:t>
            </a:r>
            <a:r>
              <a:rPr lang="ja-JP" altLang="en-US" kern="0" dirty="0">
                <a:cs typeface="Arial" panose="020B0604020202020204" pitchFamily="34" charset="0"/>
              </a:rPr>
              <a:t>、ますます</a:t>
            </a:r>
            <a:r>
              <a:rPr lang="ja-JP" altLang="ja-JP" kern="0" dirty="0">
                <a:cs typeface="Arial" panose="020B0604020202020204" pitchFamily="34" charset="0"/>
              </a:rPr>
              <a:t>緊張が高まり、悪循環</a:t>
            </a:r>
            <a:r>
              <a:rPr lang="ja-JP" altLang="en-US" kern="0" dirty="0">
                <a:cs typeface="Arial" panose="020B0604020202020204" pitchFamily="34" charset="0"/>
              </a:rPr>
              <a:t>となります。</a:t>
            </a:r>
            <a:endParaRPr lang="en-US" altLang="ja-JP" kern="0" dirty="0">
              <a:cs typeface="Arial" panose="020B0604020202020204" pitchFamily="34" charset="0"/>
            </a:endParaRPr>
          </a:p>
          <a:p>
            <a:pPr>
              <a:defRPr/>
            </a:pPr>
            <a:r>
              <a:rPr lang="ja-JP" altLang="en-US" kern="0" dirty="0">
                <a:cs typeface="Arial" panose="020B0604020202020204" pitchFamily="34" charset="0"/>
              </a:rPr>
              <a:t>　このような場合の</a:t>
            </a:r>
            <a:r>
              <a:rPr lang="ja-JP" altLang="ja-JP" kern="0" dirty="0">
                <a:cs typeface="Arial" panose="020B0604020202020204" pitchFamily="34" charset="0"/>
              </a:rPr>
              <a:t>対策としては、</a:t>
            </a:r>
            <a:r>
              <a:rPr lang="ja-JP" altLang="en-US" kern="0" dirty="0">
                <a:cs typeface="Arial" panose="020B0604020202020204" pitchFamily="34" charset="0"/>
              </a:rPr>
              <a:t>頸と体</a:t>
            </a:r>
            <a:r>
              <a:rPr lang="ja-JP" altLang="ja-JP" kern="0" dirty="0">
                <a:cs typeface="Arial" panose="020B0604020202020204" pitchFamily="34" charset="0"/>
              </a:rPr>
              <a:t>を前屈させて</a:t>
            </a:r>
            <a:r>
              <a:rPr lang="ja-JP" altLang="en-US" kern="0" dirty="0">
                <a:cs typeface="Arial" panose="020B0604020202020204" pitchFamily="34" charset="0"/>
              </a:rPr>
              <a:t>、</a:t>
            </a:r>
            <a:r>
              <a:rPr lang="ja-JP" altLang="ja-JP" kern="0" dirty="0">
                <a:cs typeface="Arial" panose="020B0604020202020204" pitchFamily="34" charset="0"/>
              </a:rPr>
              <a:t>リラックスする姿勢調整をし</a:t>
            </a:r>
            <a:r>
              <a:rPr lang="ja-JP" altLang="en-US" kern="0" dirty="0">
                <a:cs typeface="Arial" panose="020B0604020202020204" pitchFamily="34" charset="0"/>
              </a:rPr>
              <a:t>、顎を前に出し</a:t>
            </a:r>
            <a:r>
              <a:rPr lang="ja-JP" altLang="ja-JP" kern="0" dirty="0">
                <a:cs typeface="Arial" panose="020B0604020202020204" pitchFamily="34" charset="0"/>
              </a:rPr>
              <a:t>のどを広げ</a:t>
            </a:r>
            <a:r>
              <a:rPr lang="ja-JP" altLang="en-US" kern="0" dirty="0">
                <a:cs typeface="Arial" panose="020B0604020202020204" pitchFamily="34" charset="0"/>
              </a:rPr>
              <a:t>ます。これは、体を起した方が</a:t>
            </a:r>
            <a:r>
              <a:rPr lang="ja-JP" altLang="ja-JP" kern="0" dirty="0">
                <a:cs typeface="Arial" panose="020B0604020202020204" pitchFamily="34" charset="0"/>
              </a:rPr>
              <a:t>、</a:t>
            </a:r>
            <a:r>
              <a:rPr lang="ja-JP" altLang="en-US" kern="0" dirty="0">
                <a:cs typeface="Arial" panose="020B0604020202020204" pitchFamily="34" charset="0"/>
              </a:rPr>
              <a:t>しやすいことが多いです。</a:t>
            </a:r>
            <a:r>
              <a:rPr lang="ja-JP" altLang="ja-JP" kern="0" dirty="0">
                <a:cs typeface="Arial" panose="020B0604020202020204" pitchFamily="34" charset="0"/>
              </a:rPr>
              <a:t>痰が出しにくいようであれば、</a:t>
            </a:r>
            <a:r>
              <a:rPr lang="ja-JP" altLang="en-US" kern="0" dirty="0">
                <a:cs typeface="Arial" panose="020B0604020202020204" pitchFamily="34" charset="0"/>
              </a:rPr>
              <a:t>生理食塩水の</a:t>
            </a:r>
            <a:r>
              <a:rPr lang="ja-JP" altLang="ja-JP" kern="0" dirty="0">
                <a:cs typeface="Arial" panose="020B0604020202020204" pitchFamily="34" charset="0"/>
              </a:rPr>
              <a:t>吸入など</a:t>
            </a:r>
            <a:r>
              <a:rPr lang="ja-JP" altLang="en-US" kern="0" dirty="0">
                <a:cs typeface="Arial" panose="020B0604020202020204" pitchFamily="34" charset="0"/>
              </a:rPr>
              <a:t>により痰を出しやすく</a:t>
            </a:r>
            <a:r>
              <a:rPr lang="ja-JP" altLang="ja-JP" kern="0" dirty="0">
                <a:cs typeface="Arial" panose="020B0604020202020204" pitchFamily="34" charset="0"/>
              </a:rPr>
              <a:t>してあげ</a:t>
            </a:r>
            <a:r>
              <a:rPr lang="ja-JP" altLang="en-US" kern="0" dirty="0">
                <a:cs typeface="Arial" panose="020B0604020202020204" pitchFamily="34" charset="0"/>
              </a:rPr>
              <a:t>ます。無理に吸引しようとすると、吸引の刺激でかえって緊張が強くなり呼吸が悪くなることもあるので注意が必要です。</a:t>
            </a:r>
            <a:endParaRPr lang="ja-JP" altLang="ja-JP" kern="100" dirty="0">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defTabSz="944491">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44491">
                <a:defRPr/>
              </a:pPr>
              <a:t>145</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003850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低体温は高体温よりも重篤な場合があります。</a:t>
            </a:r>
            <a:endParaRPr kumimoji="1" lang="en-US" altLang="ja-JP" dirty="0"/>
          </a:p>
          <a:p>
            <a:pPr>
              <a:buClr>
                <a:schemeClr val="folHlink"/>
              </a:buClr>
              <a:buSzPct val="60000"/>
              <a:defRPr/>
            </a:pPr>
            <a:r>
              <a:rPr lang="ja-JP" altLang="en-US" dirty="0"/>
              <a:t>　</a:t>
            </a:r>
            <a:r>
              <a:rPr kumimoji="1" lang="ja-JP" altLang="en-US" dirty="0"/>
              <a:t>症状は、</a:t>
            </a:r>
            <a:endParaRPr kumimoji="1" lang="en-US" altLang="ja-JP" dirty="0"/>
          </a:p>
          <a:p>
            <a:pPr>
              <a:buClr>
                <a:schemeClr val="folHlink"/>
              </a:buClr>
              <a:buSzPct val="60000"/>
              <a:defRPr/>
            </a:pPr>
            <a:r>
              <a:rPr kumimoji="0" lang="ja-JP" altLang="en-US" dirty="0">
                <a:cs typeface="ＭＳ ゴシック" charset="0"/>
              </a:rPr>
              <a:t>　脳の活動低下による意識レベル低下や、</a:t>
            </a:r>
            <a:endParaRPr kumimoji="0" lang="en-US" altLang="ja-JP" dirty="0">
              <a:cs typeface="ＭＳ ゴシック" charset="0"/>
            </a:endParaRPr>
          </a:p>
          <a:p>
            <a:pPr>
              <a:buClr>
                <a:schemeClr val="folHlink"/>
              </a:buClr>
              <a:buSzPct val="60000"/>
              <a:defRPr/>
            </a:pPr>
            <a:r>
              <a:rPr kumimoji="0" lang="ja-JP" altLang="en-US" dirty="0">
                <a:cs typeface="ＭＳ ゴシック" charset="0"/>
              </a:rPr>
              <a:t>　消化吸収不良による胃内容停滞、食欲不振、</a:t>
            </a:r>
            <a:endParaRPr kumimoji="0" lang="en-US" altLang="ja-JP" dirty="0">
              <a:cs typeface="ＭＳ ゴシック" charset="0"/>
            </a:endParaRPr>
          </a:p>
          <a:p>
            <a:pPr>
              <a:buClr>
                <a:schemeClr val="folHlink"/>
              </a:buClr>
              <a:buSzPct val="60000"/>
              <a:defRPr/>
            </a:pPr>
            <a:r>
              <a:rPr kumimoji="0" lang="ja-JP" altLang="en-US" dirty="0">
                <a:cs typeface="ＭＳ ゴシック" charset="0"/>
              </a:rPr>
              <a:t>　呼吸機能低下による排痰困難、</a:t>
            </a:r>
            <a:r>
              <a:rPr kumimoji="0" lang="en-US" altLang="ja-JP" dirty="0">
                <a:cs typeface="ＭＳ ゴシック" charset="0"/>
              </a:rPr>
              <a:t>SpO</a:t>
            </a:r>
            <a:r>
              <a:rPr kumimoji="0" lang="en-US" altLang="ja-JP" baseline="-25000" dirty="0">
                <a:cs typeface="ＭＳ ゴシック" charset="0"/>
              </a:rPr>
              <a:t>2</a:t>
            </a:r>
            <a:r>
              <a:rPr kumimoji="0" lang="ja-JP" altLang="en-US" dirty="0">
                <a:cs typeface="ＭＳ ゴシック" charset="0"/>
              </a:rPr>
              <a:t>低下で静かにチアノーゼになっていたり、</a:t>
            </a:r>
            <a:endParaRPr kumimoji="0" lang="en-US" altLang="ja-JP" dirty="0">
              <a:cs typeface="ＭＳ ゴシック" charset="0"/>
            </a:endParaRPr>
          </a:p>
          <a:p>
            <a:pPr>
              <a:buClr>
                <a:schemeClr val="folHlink"/>
              </a:buClr>
              <a:buSzPct val="60000"/>
              <a:defRPr/>
            </a:pPr>
            <a:r>
              <a:rPr kumimoji="0" lang="ja-JP" altLang="en-US" dirty="0">
                <a:cs typeface="ＭＳ ゴシック" charset="0"/>
              </a:rPr>
              <a:t>　心機能低下による循環不全、徐脈、乏尿、尿閉などがあります。</a:t>
            </a:r>
            <a:endParaRPr kumimoji="0" lang="en-US" altLang="ja-JP" dirty="0">
              <a:cs typeface="ＭＳ ゴシック" charset="0"/>
            </a:endParaRPr>
          </a:p>
          <a:p>
            <a:pPr marL="177696" indent="-177696">
              <a:buClr>
                <a:schemeClr val="folHlink"/>
              </a:buClr>
              <a:buSzPct val="60000"/>
              <a:buFont typeface="Wingdings" pitchFamily="2" charset="2"/>
              <a:buChar char="ü"/>
              <a:defRPr/>
            </a:pPr>
            <a:endParaRPr kumimoji="0" lang="en-US" altLang="ja-JP" dirty="0">
              <a:cs typeface="ＭＳ ゴシック" charset="0"/>
            </a:endParaRPr>
          </a:p>
          <a:p>
            <a:pPr>
              <a:buClr>
                <a:schemeClr val="folHlink"/>
              </a:buClr>
              <a:buSzPct val="60000"/>
              <a:defRPr/>
            </a:pPr>
            <a:r>
              <a:rPr kumimoji="0" lang="ja-JP" altLang="en-US" dirty="0">
                <a:cs typeface="ＭＳ ゴシック" charset="0"/>
              </a:rPr>
              <a:t>　原因は、</a:t>
            </a:r>
            <a:endParaRPr kumimoji="0" lang="en-US" altLang="ja-JP" dirty="0">
              <a:cs typeface="ＭＳ ゴシック" charset="0"/>
            </a:endParaRPr>
          </a:p>
          <a:p>
            <a:pPr>
              <a:buClr>
                <a:schemeClr val="folHlink"/>
              </a:buClr>
              <a:buSzPct val="60000"/>
              <a:defRPr/>
            </a:pPr>
            <a:r>
              <a:rPr kumimoji="0" lang="ja-JP" altLang="en-US" u="none" dirty="0">
                <a:cs typeface="ＭＳ ゴシック" charset="0"/>
              </a:rPr>
              <a:t>　重度脳障害による体温調節障害があること、</a:t>
            </a:r>
            <a:endParaRPr kumimoji="0" lang="en-US" altLang="ja-JP" u="none" dirty="0">
              <a:cs typeface="ＭＳ ゴシック" charset="0"/>
            </a:endParaRPr>
          </a:p>
          <a:p>
            <a:pPr>
              <a:buClr>
                <a:schemeClr val="folHlink"/>
              </a:buClr>
              <a:buSzPct val="60000"/>
              <a:defRPr/>
            </a:pPr>
            <a:r>
              <a:rPr kumimoji="0" lang="ja-JP" altLang="en-US" u="none" dirty="0">
                <a:cs typeface="ＭＳ ゴシック" charset="0"/>
              </a:rPr>
              <a:t>　環境温の低下に見合った衣類を着用していないこと、</a:t>
            </a:r>
            <a:endParaRPr kumimoji="0" lang="en-US" altLang="ja-JP" u="none" dirty="0">
              <a:cs typeface="ＭＳ ゴシック" charset="0"/>
            </a:endParaRPr>
          </a:p>
          <a:p>
            <a:pPr>
              <a:buClr>
                <a:schemeClr val="folHlink"/>
              </a:buClr>
              <a:buSzPct val="60000"/>
              <a:defRPr/>
            </a:pPr>
            <a:r>
              <a:rPr kumimoji="0" lang="ja-JP" altLang="en-US" u="none" dirty="0">
                <a:cs typeface="ＭＳ ゴシック" charset="0"/>
              </a:rPr>
              <a:t>　代謝の低下により体の中から熱を産生できないなどが挙げられます。</a:t>
            </a:r>
            <a:endParaRPr kumimoji="0" lang="en-US" altLang="ja-JP" u="none" dirty="0">
              <a:cs typeface="ＭＳ ゴシック" charset="0"/>
            </a:endParaRPr>
          </a:p>
          <a:p>
            <a:pPr marL="177696" indent="-177696">
              <a:buClr>
                <a:schemeClr val="folHlink"/>
              </a:buClr>
              <a:buSzPct val="60000"/>
              <a:buFont typeface="Wingdings" pitchFamily="2" charset="2"/>
              <a:buChar char="ü"/>
              <a:defRPr/>
            </a:pPr>
            <a:endParaRPr kumimoji="0" lang="en-US" altLang="ja-JP" u="none" dirty="0">
              <a:cs typeface="ＭＳ ゴシック" charset="0"/>
            </a:endParaRPr>
          </a:p>
          <a:p>
            <a:pPr>
              <a:buClr>
                <a:schemeClr val="folHlink"/>
              </a:buClr>
              <a:buSzPct val="60000"/>
              <a:defRPr/>
            </a:pPr>
            <a:r>
              <a:rPr kumimoji="0" lang="ja-JP" altLang="en-US" u="none" dirty="0">
                <a:cs typeface="ＭＳ ゴシック" charset="0"/>
              </a:rPr>
              <a:t>　対応は、</a:t>
            </a:r>
            <a:endParaRPr kumimoji="0" lang="en-US" altLang="ja-JP" u="none" dirty="0">
              <a:cs typeface="ＭＳ ゴシック" charset="0"/>
            </a:endParaRPr>
          </a:p>
          <a:p>
            <a:pPr>
              <a:buClr>
                <a:schemeClr val="folHlink"/>
              </a:buClr>
              <a:buSzPct val="60000"/>
              <a:defRPr/>
            </a:pPr>
            <a:r>
              <a:rPr kumimoji="0" lang="ja-JP" altLang="en-US" dirty="0">
                <a:cs typeface="ＭＳ ゴシック" charset="0"/>
              </a:rPr>
              <a:t>　環境温度を温かく（電気毛布は有用です）保温性の高い衣類の着用や、頭や頸の保温に努めます。</a:t>
            </a:r>
            <a:endParaRPr kumimoji="0" lang="en-US" altLang="ja-JP" dirty="0">
              <a:cs typeface="ＭＳ ゴシック" charset="0"/>
            </a:endParaRPr>
          </a:p>
          <a:p>
            <a:pPr>
              <a:buClr>
                <a:schemeClr val="folHlink"/>
              </a:buClr>
              <a:buSzPct val="60000"/>
              <a:defRPr/>
            </a:pPr>
            <a:r>
              <a:rPr kumimoji="0" lang="ja-JP" altLang="en-US" dirty="0">
                <a:cs typeface="ＭＳ ゴシック" charset="0"/>
              </a:rPr>
              <a:t>　手足の運動やマッサージは末梢の循環の改善に有効です。</a:t>
            </a:r>
            <a:endParaRPr kumimoji="0" lang="en-US" altLang="ja-JP" dirty="0">
              <a:cs typeface="ＭＳ ゴシック" charset="0"/>
            </a:endParaRPr>
          </a:p>
          <a:p>
            <a:pPr marL="177696" indent="-177696">
              <a:buClr>
                <a:schemeClr val="folHlink"/>
              </a:buClr>
              <a:buSzPct val="60000"/>
              <a:buFont typeface="Wingdings" pitchFamily="2" charset="2"/>
              <a:buChar char="ü"/>
              <a:defRPr/>
            </a:pPr>
            <a:endParaRPr kumimoji="0" lang="en-US" altLang="ja-JP" dirty="0">
              <a:cs typeface="ＭＳ ゴシック" charset="0"/>
            </a:endParaRPr>
          </a:p>
          <a:p>
            <a:pPr>
              <a:buClr>
                <a:schemeClr val="folHlink"/>
              </a:buClr>
              <a:buSzPct val="60000"/>
              <a:defRPr/>
            </a:pPr>
            <a:r>
              <a:rPr kumimoji="0" lang="ja-JP" altLang="en-US" dirty="0"/>
              <a:t>身体機能を考えると体温は</a:t>
            </a:r>
            <a:r>
              <a:rPr kumimoji="0" lang="en-US" altLang="ja-JP" dirty="0"/>
              <a:t>35℃</a:t>
            </a:r>
            <a:r>
              <a:rPr kumimoji="0" lang="ja-JP" altLang="en-US" dirty="0"/>
              <a:t>を維持したいです。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92</a:t>
            </a:fld>
            <a:endParaRPr kumimoji="1" lang="ja-JP" altLang="en-US"/>
          </a:p>
        </p:txBody>
      </p:sp>
    </p:spTree>
    <p:extLst>
      <p:ext uri="{BB962C8B-B14F-4D97-AF65-F5344CB8AC3E}">
        <p14:creationId xmlns:p14="http://schemas.microsoft.com/office/powerpoint/2010/main" val="1953363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Times" panose="02020603050405020304" pitchFamily="18" charset="0"/>
              </a:rPr>
              <a:t>　</a:t>
            </a:r>
            <a:r>
              <a:rPr lang="ja-JP" altLang="ja-JP" dirty="0">
                <a:latin typeface="Times" panose="02020603050405020304" pitchFamily="18" charset="0"/>
              </a:rPr>
              <a:t>筋緊張を高める要因としては、</a:t>
            </a:r>
            <a:r>
              <a:rPr lang="ja-JP" altLang="en-US" dirty="0">
                <a:latin typeface="Times" panose="02020603050405020304" pitchFamily="18" charset="0"/>
              </a:rPr>
              <a:t>発熱、体調不良、呼吸の苦しさ、</a:t>
            </a:r>
            <a:r>
              <a:rPr lang="ja-JP" altLang="ja-JP" dirty="0">
                <a:latin typeface="Times" panose="02020603050405020304" pitchFamily="18" charset="0"/>
              </a:rPr>
              <a:t>逆流性食道炎による胸やけの痛みや、筋肉痛</a:t>
            </a:r>
            <a:r>
              <a:rPr lang="ja-JP" altLang="en-US" dirty="0">
                <a:latin typeface="Times" panose="02020603050405020304" pitchFamily="18" charset="0"/>
              </a:rPr>
              <a:t>やその他の痛み（</a:t>
            </a:r>
            <a:r>
              <a:rPr lang="ja-JP" altLang="ja-JP" dirty="0">
                <a:latin typeface="Times" panose="02020603050405020304" pitchFamily="18" charset="0"/>
              </a:rPr>
              <a:t>歯痛、中耳炎、関節痛、腹痛、尿路結石</a:t>
            </a:r>
            <a:r>
              <a:rPr lang="ja-JP" altLang="en-US" dirty="0">
                <a:latin typeface="Times" panose="02020603050405020304" pitchFamily="18" charset="0"/>
              </a:rPr>
              <a:t>）、月経、興奮、ストレス、環境変化、不眠などがあります。</a:t>
            </a:r>
            <a:endParaRPr lang="ja-JP" altLang="ja-JP" dirty="0">
              <a:latin typeface="Times" panose="02020603050405020304" pitchFamily="18" charset="0"/>
            </a:endParaRPr>
          </a:p>
          <a:p>
            <a:r>
              <a:rPr lang="ja-JP" altLang="en-US" dirty="0">
                <a:latin typeface="Times" panose="02020603050405020304" pitchFamily="18" charset="0"/>
              </a:rPr>
              <a:t>　</a:t>
            </a:r>
            <a:r>
              <a:rPr lang="ja-JP" altLang="ja-JP" dirty="0">
                <a:latin typeface="Times" panose="02020603050405020304" pitchFamily="18" charset="0"/>
              </a:rPr>
              <a:t>筋緊張亢進が</a:t>
            </a:r>
            <a:r>
              <a:rPr lang="ja-JP" altLang="en-US" dirty="0">
                <a:latin typeface="Times" panose="02020603050405020304" pitchFamily="18" charset="0"/>
              </a:rPr>
              <a:t>強くなると、</a:t>
            </a:r>
            <a:r>
              <a:rPr lang="ja-JP" altLang="ja-JP" dirty="0">
                <a:latin typeface="Times" panose="02020603050405020304" pitchFamily="18" charset="0"/>
              </a:rPr>
              <a:t>そ</a:t>
            </a:r>
            <a:r>
              <a:rPr lang="ja-JP" altLang="en-US" dirty="0">
                <a:latin typeface="Times" panose="02020603050405020304" pitchFamily="18" charset="0"/>
              </a:rPr>
              <a:t>れ</a:t>
            </a:r>
            <a:r>
              <a:rPr lang="ja-JP" altLang="ja-JP" dirty="0">
                <a:latin typeface="Times" panose="02020603050405020304" pitchFamily="18" charset="0"/>
              </a:rPr>
              <a:t>によって、発熱したり、腹圧がかかるため胃食道逆流が</a:t>
            </a:r>
            <a:r>
              <a:rPr lang="ja-JP" altLang="en-US" dirty="0">
                <a:latin typeface="Times" panose="02020603050405020304" pitchFamily="18" charset="0"/>
              </a:rPr>
              <a:t>悪化し</a:t>
            </a:r>
            <a:r>
              <a:rPr lang="ja-JP" altLang="ja-JP" dirty="0">
                <a:latin typeface="Times" panose="02020603050405020304" pitchFamily="18" charset="0"/>
              </a:rPr>
              <a:t>たり、筋肉痛が起きたり、良眠できなくなったり、ストレスがかかって</a:t>
            </a:r>
            <a:r>
              <a:rPr lang="ja-JP" altLang="en-US" dirty="0">
                <a:latin typeface="Times" panose="02020603050405020304" pitchFamily="18" charset="0"/>
              </a:rPr>
              <a:t>きて、</a:t>
            </a:r>
            <a:r>
              <a:rPr lang="ja-JP" altLang="ja-JP" dirty="0">
                <a:latin typeface="Times" panose="02020603050405020304" pitchFamily="18" charset="0"/>
              </a:rPr>
              <a:t>そのため、より一層緊張が高まるという悪循環</a:t>
            </a:r>
            <a:r>
              <a:rPr lang="ja-JP" altLang="en-US" dirty="0">
                <a:latin typeface="Times" panose="02020603050405020304" pitchFamily="18" charset="0"/>
              </a:rPr>
              <a:t>となりま</a:t>
            </a:r>
            <a:r>
              <a:rPr lang="ja-JP" altLang="ja-JP" dirty="0">
                <a:latin typeface="Times" panose="02020603050405020304" pitchFamily="18" charset="0"/>
              </a:rPr>
              <a:t>す。</a:t>
            </a:r>
          </a:p>
          <a:p>
            <a:r>
              <a:rPr lang="ja-JP" altLang="en-US" dirty="0">
                <a:latin typeface="Times" panose="02020603050405020304" pitchFamily="18" charset="0"/>
              </a:rPr>
              <a:t>　</a:t>
            </a:r>
            <a:r>
              <a:rPr lang="ja-JP" altLang="ja-JP" dirty="0">
                <a:latin typeface="Times" panose="02020603050405020304" pitchFamily="18" charset="0"/>
              </a:rPr>
              <a:t>対策としては、緊張を緩和</a:t>
            </a:r>
            <a:r>
              <a:rPr lang="ja-JP" altLang="en-US" dirty="0">
                <a:latin typeface="Times" panose="02020603050405020304" pitchFamily="18" charset="0"/>
              </a:rPr>
              <a:t>し呼吸を楽に</a:t>
            </a:r>
            <a:r>
              <a:rPr lang="ja-JP" altLang="ja-JP" dirty="0">
                <a:latin typeface="Times" panose="02020603050405020304" pitchFamily="18" charset="0"/>
              </a:rPr>
              <a:t>するための姿勢保持に努める（体を起こしたり、体を丸くして、緊張を断ち切る）</a:t>
            </a:r>
            <a:r>
              <a:rPr lang="ja-JP" altLang="en-US" dirty="0">
                <a:latin typeface="Times" panose="02020603050405020304" pitchFamily="18" charset="0"/>
              </a:rPr>
              <a:t>とともに、</a:t>
            </a:r>
            <a:r>
              <a:rPr lang="ja-JP" altLang="ja-JP" dirty="0">
                <a:latin typeface="Times" panose="02020603050405020304" pitchFamily="18" charset="0"/>
              </a:rPr>
              <a:t>原因、要因を検討し、除去していくこと、また、環境調整や、薬物療法（筋緊張緩和薬や精神安定薬、催眠剤など）が検討され</a:t>
            </a:r>
            <a:r>
              <a:rPr lang="ja-JP" altLang="en-US" dirty="0">
                <a:latin typeface="Times" panose="02020603050405020304" pitchFamily="18" charset="0"/>
              </a:rPr>
              <a:t>ます。</a:t>
            </a:r>
            <a:endParaRPr lang="ja-JP" altLang="ja-JP" dirty="0">
              <a:latin typeface="Times" panose="02020603050405020304" pitchFamily="18" charset="0"/>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146</a:t>
            </a:fld>
            <a:endParaRPr kumimoji="1" lang="ja-JP" altLang="en-US"/>
          </a:p>
        </p:txBody>
      </p:sp>
    </p:spTree>
    <p:extLst>
      <p:ext uri="{BB962C8B-B14F-4D97-AF65-F5344CB8AC3E}">
        <p14:creationId xmlns:p14="http://schemas.microsoft.com/office/powerpoint/2010/main" val="9850967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8863" y="1281113"/>
            <a:ext cx="4995862" cy="3459162"/>
          </a:xfrm>
        </p:spPr>
      </p:sp>
      <p:sp>
        <p:nvSpPr>
          <p:cNvPr id="3" name="ノート プレースホルダー 2"/>
          <p:cNvSpPr>
            <a:spLocks noGrp="1"/>
          </p:cNvSpPr>
          <p:nvPr>
            <p:ph type="body" idx="1"/>
          </p:nvPr>
        </p:nvSpPr>
        <p:spPr/>
        <p:txBody>
          <a:bodyPr/>
          <a:lstStyle/>
          <a:p>
            <a:pPr defTabSz="472245">
              <a:lnSpc>
                <a:spcPct val="110000"/>
              </a:lnSpc>
            </a:pPr>
            <a:r>
              <a:rPr lang="ja-JP" altLang="en-US" dirty="0">
                <a:latin typeface="游ゴシック" panose="020B0400000000000000" pitchFamily="50" charset="-128"/>
                <a:ea typeface="游ゴシック" panose="020B0400000000000000" pitchFamily="50" charset="-128"/>
              </a:rPr>
              <a:t>　</a:t>
            </a:r>
            <a:r>
              <a:rPr lang="ja-JP" altLang="en-US" dirty="0"/>
              <a:t>一般的には、</a:t>
            </a:r>
            <a:r>
              <a:rPr lang="en-US" altLang="ja-JP" dirty="0"/>
              <a:t>SpO</a:t>
            </a:r>
            <a:r>
              <a:rPr lang="en-US" altLang="ja-JP" baseline="-25000" dirty="0"/>
              <a:t>2</a:t>
            </a:r>
            <a:r>
              <a:rPr lang="ja-JP" altLang="en-US" dirty="0"/>
              <a:t>が</a:t>
            </a:r>
            <a:r>
              <a:rPr lang="en-US" altLang="ja-JP" dirty="0"/>
              <a:t>90</a:t>
            </a:r>
            <a:r>
              <a:rPr lang="ja-JP" altLang="en-US" dirty="0"/>
              <a:t>％未満の状態が続き、他の手段では改善しない時には、酸素療法の対象となります。</a:t>
            </a:r>
            <a:endParaRPr lang="en-US" altLang="ja-JP" dirty="0"/>
          </a:p>
          <a:p>
            <a:pPr defTabSz="472245">
              <a:lnSpc>
                <a:spcPct val="110000"/>
              </a:lnSpc>
              <a:defRPr/>
            </a:pPr>
            <a:r>
              <a:rPr lang="ja-JP" altLang="en-US" dirty="0">
                <a:cs typeface="Times New Roman" panose="02020603050405020304" pitchFamily="18" charset="0"/>
              </a:rPr>
              <a:t>　重度脳性麻痺で慢性的な呼吸障害があり、平常の</a:t>
            </a:r>
            <a:r>
              <a:rPr lang="en-US" altLang="ja-JP" dirty="0">
                <a:cs typeface="Times New Roman" panose="02020603050405020304" pitchFamily="18" charset="0"/>
              </a:rPr>
              <a:t>SpO</a:t>
            </a:r>
            <a:r>
              <a:rPr lang="en-US" altLang="ja-JP" baseline="-30000" dirty="0">
                <a:cs typeface="Times New Roman" panose="02020603050405020304" pitchFamily="18" charset="0"/>
              </a:rPr>
              <a:t>2</a:t>
            </a:r>
            <a:r>
              <a:rPr lang="ja-JP" altLang="en-US" dirty="0">
                <a:cs typeface="Times New Roman" panose="02020603050405020304" pitchFamily="18" charset="0"/>
              </a:rPr>
              <a:t>が</a:t>
            </a:r>
            <a:r>
              <a:rPr lang="en-US" altLang="ja-JP" dirty="0">
                <a:cs typeface="Times New Roman" panose="02020603050405020304" pitchFamily="18" charset="0"/>
              </a:rPr>
              <a:t>91</a:t>
            </a:r>
            <a:r>
              <a:rPr lang="ja-JP" altLang="en-US" dirty="0">
                <a:cs typeface="Times New Roman" panose="02020603050405020304" pitchFamily="18" charset="0"/>
              </a:rPr>
              <a:t>～</a:t>
            </a:r>
            <a:r>
              <a:rPr lang="en-US" altLang="ja-JP" dirty="0">
                <a:cs typeface="Times New Roman" panose="02020603050405020304" pitchFamily="18" charset="0"/>
              </a:rPr>
              <a:t>93</a:t>
            </a:r>
            <a:r>
              <a:rPr lang="ja-JP" altLang="en-US" dirty="0">
                <a:cs typeface="Times New Roman" panose="02020603050405020304" pitchFamily="18" charset="0"/>
              </a:rPr>
              <a:t>など低めである児童生徒では、</a:t>
            </a:r>
            <a:r>
              <a:rPr lang="en-US" altLang="ja-JP" dirty="0">
                <a:cs typeface="Times New Roman" panose="02020603050405020304" pitchFamily="18" charset="0"/>
              </a:rPr>
              <a:t>SpO</a:t>
            </a:r>
            <a:r>
              <a:rPr lang="en-US" altLang="ja-JP" baseline="-30000" dirty="0">
                <a:cs typeface="Times New Roman" panose="02020603050405020304" pitchFamily="18" charset="0"/>
              </a:rPr>
              <a:t>2</a:t>
            </a:r>
            <a:r>
              <a:rPr lang="ja-JP" altLang="en-US" dirty="0">
                <a:cs typeface="Times New Roman" panose="02020603050405020304" pitchFamily="18" charset="0"/>
              </a:rPr>
              <a:t>がたとえば</a:t>
            </a:r>
            <a:r>
              <a:rPr lang="en-US" altLang="ja-JP" dirty="0">
                <a:cs typeface="Times New Roman" panose="02020603050405020304" pitchFamily="18" charset="0"/>
              </a:rPr>
              <a:t>87</a:t>
            </a:r>
            <a:r>
              <a:rPr lang="ja-JP" altLang="en-US" dirty="0">
                <a:cs typeface="Times New Roman" panose="02020603050405020304" pitchFamily="18" charset="0"/>
              </a:rPr>
              <a:t>になっても、</a:t>
            </a:r>
            <a:r>
              <a:rPr lang="ja-JP" altLang="en-US" dirty="0"/>
              <a:t>努力呼吸などの呼吸困難の症状や心拍数増加がなければ、</a:t>
            </a:r>
            <a:r>
              <a:rPr lang="ja-JP" altLang="en-US" dirty="0">
                <a:cs typeface="Times New Roman" panose="02020603050405020304" pitchFamily="18" charset="0"/>
              </a:rPr>
              <a:t>要注意ではありますが、危険で</a:t>
            </a:r>
            <a:r>
              <a:rPr lang="ja-JP" altLang="en-US" dirty="0"/>
              <a:t>直ちに緊急対応や酸素が必要な状態ではないこともあり、柔軟な判断が必要です。</a:t>
            </a:r>
            <a:r>
              <a:rPr lang="ja-JP" altLang="en-US" dirty="0">
                <a:cs typeface="Times New Roman" panose="02020603050405020304" pitchFamily="18" charset="0"/>
              </a:rPr>
              <a:t>緊急対応や酸素が必要かどうかは、</a:t>
            </a:r>
            <a:r>
              <a:rPr lang="en-US" altLang="ja-JP" dirty="0">
                <a:cs typeface="Times New Roman" panose="02020603050405020304" pitchFamily="18" charset="0"/>
              </a:rPr>
              <a:t>SpO</a:t>
            </a:r>
            <a:r>
              <a:rPr lang="en-US" altLang="ja-JP" baseline="-30000" dirty="0">
                <a:cs typeface="Times New Roman" panose="02020603050405020304" pitchFamily="18" charset="0"/>
              </a:rPr>
              <a:t>2</a:t>
            </a:r>
            <a:r>
              <a:rPr lang="ja-JP" altLang="en-US" dirty="0">
                <a:cs typeface="Times New Roman" panose="02020603050405020304" pitchFamily="18" charset="0"/>
              </a:rPr>
              <a:t>の値だけでなく呼吸困難の程度や心拍数などから総合的に判断します。</a:t>
            </a:r>
          </a:p>
          <a:p>
            <a:pPr defTabSz="472245">
              <a:lnSpc>
                <a:spcPct val="110000"/>
              </a:lnSpc>
            </a:pPr>
            <a:r>
              <a:rPr lang="ja-JP" altLang="en-US" dirty="0"/>
              <a:t>　しかし、</a:t>
            </a:r>
            <a:r>
              <a:rPr lang="en-US" altLang="ja-JP" dirty="0"/>
              <a:t>SpO</a:t>
            </a:r>
            <a:r>
              <a:rPr lang="en-US" altLang="ja-JP" baseline="-25000" dirty="0"/>
              <a:t>2</a:t>
            </a:r>
            <a:r>
              <a:rPr lang="ja-JP" altLang="en-US" dirty="0"/>
              <a:t>が</a:t>
            </a:r>
            <a:r>
              <a:rPr lang="en-US" altLang="ja-JP" dirty="0"/>
              <a:t>90%</a:t>
            </a:r>
            <a:r>
              <a:rPr lang="ja-JP" altLang="en-US" dirty="0"/>
              <a:t>以下が続くことは、その時には本人が辛そうでなくても、低酸素状態に呼吸中枢が慣れてしまい、いわば「低空飛行で墜落しやすい状態」であり、望ましくありません。</a:t>
            </a:r>
            <a:endParaRPr lang="en-US" altLang="ja-JP" dirty="0"/>
          </a:p>
          <a:p>
            <a:pPr defTabSz="472245">
              <a:lnSpc>
                <a:spcPct val="110000"/>
              </a:lnSpc>
            </a:pPr>
            <a:r>
              <a:rPr lang="ja-JP" altLang="en-US" dirty="0"/>
              <a:t>　呼吸状態の改善のための姿勢の調整などを行っても改善しない場合は酸素が必要です。</a:t>
            </a:r>
            <a:endParaRPr lang="en-US" altLang="ja-JP" dirty="0"/>
          </a:p>
          <a:p>
            <a:pPr defTabSz="472245">
              <a:lnSpc>
                <a:spcPct val="110000"/>
              </a:lnSpc>
            </a:pPr>
            <a:r>
              <a:rPr lang="ja-JP" altLang="en-US" dirty="0"/>
              <a:t>一方で、平常の</a:t>
            </a:r>
            <a:r>
              <a:rPr lang="en-US" altLang="ja-JP" dirty="0"/>
              <a:t>SpO</a:t>
            </a:r>
            <a:r>
              <a:rPr lang="en-US" altLang="ja-JP" baseline="-25000" dirty="0"/>
              <a:t>2</a:t>
            </a:r>
            <a:r>
              <a:rPr lang="ja-JP" altLang="en-US" dirty="0"/>
              <a:t>が</a:t>
            </a:r>
            <a:r>
              <a:rPr lang="en-US" altLang="ja-JP" dirty="0"/>
              <a:t>95</a:t>
            </a:r>
            <a:r>
              <a:rPr lang="ja-JP" altLang="en-US" dirty="0"/>
              <a:t>％以上のケースで、一時的に呼吸困難（呼吸が苦しそうになった状態）になった場合には</a:t>
            </a:r>
            <a:r>
              <a:rPr lang="en-US" altLang="ja-JP" dirty="0">
                <a:cs typeface="Times New Roman" panose="02020603050405020304" pitchFamily="18" charset="0"/>
              </a:rPr>
              <a:t>SpO</a:t>
            </a:r>
            <a:r>
              <a:rPr lang="en-US" altLang="ja-JP" baseline="-30000" dirty="0">
                <a:cs typeface="Times New Roman" panose="02020603050405020304" pitchFamily="18" charset="0"/>
              </a:rPr>
              <a:t>2</a:t>
            </a:r>
            <a:r>
              <a:rPr lang="ja-JP" altLang="en-US" dirty="0"/>
              <a:t>が</a:t>
            </a:r>
            <a:r>
              <a:rPr lang="en-US" altLang="ja-JP" dirty="0"/>
              <a:t>90%</a:t>
            </a:r>
            <a:r>
              <a:rPr lang="ja-JP" altLang="en-US" dirty="0"/>
              <a:t>台前半であっても、酸素療法が必要な場合があります。とくに気管軟化症や緊張が強い場合などです。</a:t>
            </a:r>
            <a:endParaRPr lang="en-US" altLang="ja-JP" dirty="0"/>
          </a:p>
          <a:p>
            <a:pPr defTabSz="472245">
              <a:lnSpc>
                <a:spcPct val="110000"/>
              </a:lnSpc>
            </a:pPr>
            <a:r>
              <a:rPr lang="ja-JP" altLang="en-US" dirty="0"/>
              <a:t>　心臓疾患での酸素療法は、個別性が大きく、</a:t>
            </a:r>
            <a:r>
              <a:rPr lang="en-US" altLang="ja-JP" dirty="0">
                <a:cs typeface="Times New Roman" panose="02020603050405020304" pitchFamily="18" charset="0"/>
              </a:rPr>
              <a:t> SpO</a:t>
            </a:r>
            <a:r>
              <a:rPr lang="en-US" altLang="ja-JP" baseline="-30000" dirty="0">
                <a:cs typeface="Times New Roman" panose="02020603050405020304" pitchFamily="18" charset="0"/>
              </a:rPr>
              <a:t>2</a:t>
            </a:r>
            <a:r>
              <a:rPr lang="ja-JP" altLang="en-US" dirty="0"/>
              <a:t>での判断もむずかしいので、主治医への確認を充分に行います。</a:t>
            </a:r>
            <a:endParaRPr lang="en-US" altLang="ja-JP" dirty="0"/>
          </a:p>
          <a:p>
            <a:pPr marL="354184" indent="-354184" defTabSz="472245">
              <a:lnSpc>
                <a:spcPct val="110000"/>
              </a:lnSpc>
              <a:buFont typeface="Wingdings" pitchFamily="2" charset="2"/>
              <a:buChar char="l"/>
            </a:pPr>
            <a:endParaRPr lang="en-US" altLang="ja-JP" dirty="0">
              <a:solidFill>
                <a:srgbClr val="000000"/>
              </a:solidFill>
            </a:endParaRPr>
          </a:p>
        </p:txBody>
      </p:sp>
      <p:sp>
        <p:nvSpPr>
          <p:cNvPr id="4" name="スライド番号プレースホルダー 3"/>
          <p:cNvSpPr>
            <a:spLocks noGrp="1"/>
          </p:cNvSpPr>
          <p:nvPr>
            <p:ph type="sldNum" sz="quarter" idx="5"/>
          </p:nvPr>
        </p:nvSpPr>
        <p:spPr/>
        <p:txBody>
          <a:bodyPr/>
          <a:lstStyle/>
          <a:p>
            <a:pPr defTabSz="944491">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44491">
                <a:defRPr/>
              </a:pPr>
              <a:t>147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2872256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7712" eaLnBrk="0" fontAlgn="base" hangingPunct="0">
              <a:spcAft>
                <a:spcPct val="0"/>
              </a:spcAft>
              <a:defRPr/>
            </a:pPr>
            <a:r>
              <a:rPr kumimoji="1" lang="ja-JP" altLang="en-US" dirty="0"/>
              <a:t>　呼吸障害が重くなると、低酸素血症とともに、高炭酸ガス血症をきたします。脳性まひでは初めは低酸素血症となり徐々に高炭酸ガス血症が加わるという経過が多く、筋ジストロフィーなどの筋疾患では、低酸素血症と高炭酸ガス血症が同時に出現してくるという経過をとることがほとんどです。</a:t>
            </a:r>
          </a:p>
          <a:p>
            <a:pPr defTabSz="947712" eaLnBrk="0" fontAlgn="base" hangingPunct="0">
              <a:spcAft>
                <a:spcPct val="0"/>
              </a:spcAft>
              <a:defRPr/>
            </a:pPr>
            <a:r>
              <a:rPr kumimoji="1" lang="ja-JP" altLang="en-US" dirty="0"/>
              <a:t>　低酸素血症がさほど強くなく</a:t>
            </a:r>
            <a:r>
              <a:rPr lang="en-US" altLang="ja-JP" dirty="0">
                <a:solidFill>
                  <a:srgbClr val="000000"/>
                </a:solidFill>
              </a:rPr>
              <a:t>SpO</a:t>
            </a:r>
            <a:r>
              <a:rPr lang="en-US" altLang="ja-JP" sz="800" dirty="0">
                <a:solidFill>
                  <a:srgbClr val="000000"/>
                </a:solidFill>
              </a:rPr>
              <a:t>2</a:t>
            </a:r>
            <a:r>
              <a:rPr kumimoji="1" lang="ja-JP" altLang="en-US" dirty="0"/>
              <a:t>が</a:t>
            </a:r>
            <a:r>
              <a:rPr kumimoji="1" lang="en-US" altLang="ja-JP" dirty="0"/>
              <a:t>90</a:t>
            </a:r>
            <a:r>
              <a:rPr kumimoji="1" lang="ja-JP" altLang="en-US" dirty="0"/>
              <a:t>％台前半であっても、高炭酸ガス血症になっていることもあります。</a:t>
            </a:r>
            <a:endParaRPr kumimoji="1" lang="en-US" altLang="ja-JP" dirty="0"/>
          </a:p>
          <a:p>
            <a:pPr defTabSz="947712" eaLnBrk="0" fontAlgn="base" hangingPunct="0">
              <a:spcAft>
                <a:spcPct val="0"/>
              </a:spcAft>
              <a:defRPr/>
            </a:pPr>
            <a:r>
              <a:rPr kumimoji="1" lang="ja-JP" altLang="en-US" dirty="0"/>
              <a:t>　高炭酸ガス血症を外見から把握することは困難です。高炭酸ガス血症では、末梢血管が開くので顔色はむしろ良くなります。程度が強くなると意識の障害（炭酸ガス中毒、</a:t>
            </a:r>
            <a:r>
              <a:rPr kumimoji="1" lang="en-US" altLang="ja-JP" dirty="0"/>
              <a:t>CO2</a:t>
            </a:r>
            <a:r>
              <a:rPr kumimoji="1" lang="ja-JP" altLang="en-US" dirty="0"/>
              <a:t>ナルコーシス）が来て、傾眠状態・昏迷状態となりますが、外見上、眠っている状態との区別が困難です。脳幹の機能が保たれていれば心拍数が手がかりとなり、呼吸が弱い状態で顔色の悪化がなく眠っているように見えても心拍数が高い場合には高炭酸ガス血症を疑います。しかし、脳幹機能が低下していると心拍数が反応しないこともあり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148</a:t>
            </a:fld>
            <a:endParaRPr kumimoji="1" lang="ja-JP" altLang="en-US"/>
          </a:p>
        </p:txBody>
      </p:sp>
    </p:spTree>
    <p:extLst>
      <p:ext uri="{BB962C8B-B14F-4D97-AF65-F5344CB8AC3E}">
        <p14:creationId xmlns:p14="http://schemas.microsoft.com/office/powerpoint/2010/main" val="24349456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8863" y="1281113"/>
            <a:ext cx="4995862" cy="3459162"/>
          </a:xfrm>
        </p:spPr>
      </p:sp>
      <p:sp>
        <p:nvSpPr>
          <p:cNvPr id="3" name="ノート プレースホルダー 2"/>
          <p:cNvSpPr>
            <a:spLocks noGrp="1"/>
          </p:cNvSpPr>
          <p:nvPr>
            <p:ph type="body" idx="1"/>
          </p:nvPr>
        </p:nvSpPr>
        <p:spPr/>
        <p:txBody>
          <a:bodyPr/>
          <a:lstStyle/>
          <a:p>
            <a:r>
              <a:rPr kumimoji="1" lang="ja-JP" altLang="en-US" dirty="0"/>
              <a:t>　在宅酸素療法では、酸素濃縮器の使用がほとんどですが、液体酸素が使われていることも稀にあります。</a:t>
            </a:r>
            <a:endParaRPr kumimoji="1" lang="en-US" altLang="ja-JP" dirty="0"/>
          </a:p>
          <a:p>
            <a:r>
              <a:rPr kumimoji="1" lang="ja-JP" altLang="en-US" dirty="0"/>
              <a:t>　酸素の使用量が多い場合には、酸素濃縮器を学校に設置して使うこともあります。</a:t>
            </a:r>
            <a:endParaRPr kumimoji="1" lang="en-US" altLang="ja-JP" dirty="0"/>
          </a:p>
          <a:p>
            <a:r>
              <a:rPr kumimoji="1" lang="ja-JP" altLang="en-US" dirty="0"/>
              <a:t>　学校で酸素使用を使用している生徒では、ほとんどが通常の酸素ボンベを使用しています。</a:t>
            </a:r>
            <a:endParaRPr kumimoji="1" lang="en-US" altLang="ja-JP" dirty="0"/>
          </a:p>
          <a:p>
            <a:pPr defTabSz="944393" eaLnBrk="0" fontAlgn="base" hangingPunct="0">
              <a:defRPr/>
            </a:pPr>
            <a:r>
              <a:rPr lang="ja-JP" altLang="en-US" dirty="0"/>
              <a:t>　心臓疾患の子どもでは、本人の吸気に合わせて吸気の時のみ酸素が流れるデマンド方式での使用が多く、その場合はボンベからの酸素の消費は比較的少ないのですが、呼吸不全の子どもでは、酸素が常時流れる方式での使用がほとんどで、消費量が多くなるため、学校での酸素ボンベの交換が必要になることがかなりあります。ボンベの酸素の残量の余裕がある状態にしておくことが大事です。</a:t>
            </a:r>
            <a:endParaRPr lang="en-US" altLang="ja-JP" dirty="0"/>
          </a:p>
          <a:p>
            <a:pPr defTabSz="944393" eaLnBrk="0" fontAlgn="base" hangingPunct="0">
              <a:defRPr/>
            </a:pPr>
            <a:r>
              <a:rPr lang="ja-JP" altLang="en-US" dirty="0"/>
              <a:t>　酸素ボンベ交換は看護師の役割ですが、酸素ボンベは、ゆっくり開くのが安全です。</a:t>
            </a:r>
            <a:endParaRPr kumimoji="1" lang="en-US" altLang="ja-JP" dirty="0"/>
          </a:p>
          <a:p>
            <a:r>
              <a:rPr kumimoji="1" lang="ja-JP" altLang="en-US" dirty="0"/>
              <a:t>　酸素療法の機器と本人は火気に近づけないように注意することは言うまでもありません。</a:t>
            </a:r>
            <a:endParaRPr kumimoji="1" lang="en-US" altLang="ja-JP" dirty="0"/>
          </a:p>
        </p:txBody>
      </p:sp>
      <p:sp>
        <p:nvSpPr>
          <p:cNvPr id="4" name="スライド番号プレースホルダー 3"/>
          <p:cNvSpPr>
            <a:spLocks noGrp="1"/>
          </p:cNvSpPr>
          <p:nvPr>
            <p:ph type="sldNum" sz="quarter" idx="5"/>
          </p:nvPr>
        </p:nvSpPr>
        <p:spPr/>
        <p:txBody>
          <a:bodyPr/>
          <a:lstStyle/>
          <a:p>
            <a:pPr defTabSz="944491">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44491">
                <a:defRPr/>
              </a:pPr>
              <a:t>149</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1027093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77564" eaLnBrk="0" fontAlgn="base" hangingPunct="0">
              <a:spcBef>
                <a:spcPct val="0"/>
              </a:spcBef>
              <a:defRPr/>
            </a:pPr>
            <a:r>
              <a:rPr kumimoji="1" lang="ja-JP" altLang="en-US" kern="1200" dirty="0">
                <a:solidFill>
                  <a:schemeClr val="tx1"/>
                </a:solidFill>
              </a:rPr>
              <a:t>　看護師でない</a:t>
            </a:r>
            <a:r>
              <a:rPr kumimoji="1" lang="ja-JP" altLang="ja-JP" kern="1200" dirty="0">
                <a:solidFill>
                  <a:schemeClr val="tx1"/>
                </a:solidFill>
              </a:rPr>
              <a:t>教</a:t>
            </a:r>
            <a:r>
              <a:rPr kumimoji="1" lang="ja-JP" altLang="en-US" kern="1200" dirty="0">
                <a:solidFill>
                  <a:schemeClr val="tx1"/>
                </a:solidFill>
              </a:rPr>
              <a:t>職員</a:t>
            </a:r>
            <a:r>
              <a:rPr kumimoji="1" lang="ja-JP" altLang="ja-JP" kern="1200" dirty="0">
                <a:solidFill>
                  <a:schemeClr val="tx1"/>
                </a:solidFill>
              </a:rPr>
              <a:t>に認められている</a:t>
            </a:r>
            <a:r>
              <a:rPr kumimoji="1" lang="ja-JP" altLang="en-US" kern="1200" dirty="0">
                <a:solidFill>
                  <a:schemeClr val="tx1"/>
                </a:solidFill>
              </a:rPr>
              <a:t>特定行為</a:t>
            </a:r>
            <a:r>
              <a:rPr kumimoji="1" lang="ja-JP" altLang="ja-JP" kern="1200" dirty="0">
                <a:solidFill>
                  <a:schemeClr val="tx1"/>
                </a:solidFill>
              </a:rPr>
              <a:t>は吸引と経管栄養のみです。</a:t>
            </a:r>
            <a:r>
              <a:rPr kumimoji="1" lang="ja-JP" altLang="en-US" kern="1200" dirty="0">
                <a:solidFill>
                  <a:schemeClr val="tx1"/>
                </a:solidFill>
              </a:rPr>
              <a:t>学校での酸素療法や次の項で説明する人工呼吸器について、看護師がその管理を行います。その上で、看護師ではない教職員が、手伝いや見守りを行うことは差し支えありません。看護師に全てを委ねるのではなく、看護師が中心となりながら教職員も手伝いや見守りを行うという連携の中で実施されるのが、学校での医療的ケアが安全に確実に行われるために望ましい在り方です。</a:t>
            </a:r>
            <a:endParaRPr kumimoji="1" lang="en-US" altLang="ja-JP" kern="1200" dirty="0">
              <a:solidFill>
                <a:schemeClr val="tx1"/>
              </a:solidFill>
            </a:endParaRPr>
          </a:p>
          <a:p>
            <a:pPr>
              <a:spcBef>
                <a:spcPct val="0"/>
              </a:spcBef>
            </a:pPr>
            <a:r>
              <a:rPr kumimoji="1" lang="ja-JP" altLang="en-US" kern="1200" dirty="0">
                <a:solidFill>
                  <a:schemeClr val="tx1"/>
                </a:solidFill>
              </a:rPr>
              <a:t>　</a:t>
            </a:r>
            <a:r>
              <a:rPr kumimoji="1" lang="ja-JP" altLang="ja-JP" kern="1200" dirty="0">
                <a:solidFill>
                  <a:schemeClr val="tx1"/>
                </a:solidFill>
              </a:rPr>
              <a:t>酸素療法を学校でも継続している児童生徒について、状態が安定していれば、酸素ボンベを交換したり</a:t>
            </a:r>
            <a:r>
              <a:rPr kumimoji="1" lang="ja-JP" altLang="en-US" kern="1200" dirty="0">
                <a:solidFill>
                  <a:schemeClr val="tx1"/>
                </a:solidFill>
              </a:rPr>
              <a:t>、</a:t>
            </a:r>
            <a:r>
              <a:rPr kumimoji="1" lang="ja-JP" altLang="ja-JP" kern="1200" dirty="0">
                <a:solidFill>
                  <a:schemeClr val="tx1"/>
                </a:solidFill>
              </a:rPr>
              <a:t>酸素の流量を指示通りに設定するなどのこと</a:t>
            </a:r>
            <a:r>
              <a:rPr kumimoji="1" lang="ja-JP" altLang="en-US" kern="1200" dirty="0">
                <a:solidFill>
                  <a:schemeClr val="tx1"/>
                </a:solidFill>
              </a:rPr>
              <a:t>は、基本的に</a:t>
            </a:r>
            <a:r>
              <a:rPr kumimoji="1" lang="ja-JP" altLang="ja-JP" kern="1200" dirty="0">
                <a:solidFill>
                  <a:schemeClr val="tx1"/>
                </a:solidFill>
              </a:rPr>
              <a:t>看護師</a:t>
            </a:r>
            <a:r>
              <a:rPr kumimoji="1" lang="ja-JP" altLang="en-US" kern="1200" dirty="0">
                <a:solidFill>
                  <a:schemeClr val="tx1"/>
                </a:solidFill>
              </a:rPr>
              <a:t>の役割ですが、教職員が、看護師の</a:t>
            </a:r>
            <a:r>
              <a:rPr kumimoji="1" lang="ja-JP" altLang="ja-JP" kern="1200" dirty="0">
                <a:solidFill>
                  <a:schemeClr val="tx1"/>
                </a:solidFill>
              </a:rPr>
              <a:t>手伝</a:t>
            </a:r>
            <a:r>
              <a:rPr kumimoji="1" lang="ja-JP" altLang="en-US" kern="1200" dirty="0">
                <a:solidFill>
                  <a:schemeClr val="tx1"/>
                </a:solidFill>
              </a:rPr>
              <a:t>いをすることは差し支えありません。酸素</a:t>
            </a:r>
            <a:r>
              <a:rPr kumimoji="1" lang="ja-JP" altLang="ja-JP" kern="1200" dirty="0">
                <a:solidFill>
                  <a:schemeClr val="tx1"/>
                </a:solidFill>
              </a:rPr>
              <a:t>チューブが</a:t>
            </a:r>
            <a:r>
              <a:rPr kumimoji="1" lang="ja-JP" altLang="en-US" kern="1200" dirty="0">
                <a:solidFill>
                  <a:schemeClr val="tx1"/>
                </a:solidFill>
              </a:rPr>
              <a:t>確実に接続されているか、児童・生徒の状態が安定しているかなどの見守り</a:t>
            </a:r>
            <a:r>
              <a:rPr kumimoji="1" lang="ja-JP" altLang="ja-JP" kern="1200" dirty="0">
                <a:solidFill>
                  <a:schemeClr val="tx1"/>
                </a:solidFill>
              </a:rPr>
              <a:t>を</a:t>
            </a:r>
            <a:r>
              <a:rPr kumimoji="1" lang="ja-JP" altLang="en-US" kern="1200" dirty="0">
                <a:solidFill>
                  <a:schemeClr val="tx1"/>
                </a:solidFill>
              </a:rPr>
              <a:t>教職員のみで行う</a:t>
            </a:r>
            <a:r>
              <a:rPr kumimoji="1" lang="ja-JP" altLang="ja-JP" kern="1200" dirty="0">
                <a:solidFill>
                  <a:schemeClr val="tx1"/>
                </a:solidFill>
              </a:rPr>
              <a:t>こと</a:t>
            </a:r>
            <a:r>
              <a:rPr kumimoji="1" lang="ja-JP" altLang="en-US" kern="1200" dirty="0">
                <a:solidFill>
                  <a:schemeClr val="tx1"/>
                </a:solidFill>
              </a:rPr>
              <a:t>も、差し支えないと考えられます</a:t>
            </a:r>
            <a:r>
              <a:rPr kumimoji="1" lang="ja-JP" altLang="ja-JP" kern="1200" dirty="0">
                <a:solidFill>
                  <a:schemeClr val="tx1"/>
                </a:solidFill>
              </a:rPr>
              <a:t>。ですので、状態が比較的安定している児童</a:t>
            </a:r>
            <a:r>
              <a:rPr kumimoji="1" lang="ja-JP" altLang="en-US" kern="1200" dirty="0">
                <a:solidFill>
                  <a:schemeClr val="tx1"/>
                </a:solidFill>
              </a:rPr>
              <a:t>・</a:t>
            </a:r>
            <a:r>
              <a:rPr kumimoji="1" lang="ja-JP" altLang="ja-JP" kern="1200" dirty="0">
                <a:solidFill>
                  <a:schemeClr val="tx1"/>
                </a:solidFill>
              </a:rPr>
              <a:t>生徒について</a:t>
            </a:r>
            <a:r>
              <a:rPr kumimoji="1" lang="ja-JP" altLang="en-US" kern="1200" dirty="0">
                <a:solidFill>
                  <a:schemeClr val="tx1"/>
                </a:solidFill>
              </a:rPr>
              <a:t>、安易に「酸素吸入等への対応は教職員ができない」と判断するのではなく、児童・生徒の実態等に応じた対応を検討することが大切です。</a:t>
            </a:r>
          </a:p>
          <a:p>
            <a:pPr defTabSz="977564" eaLnBrk="0" fontAlgn="base" hangingPunct="0">
              <a:spcBef>
                <a:spcPct val="0"/>
              </a:spcBef>
              <a:defRPr/>
            </a:pPr>
            <a:r>
              <a:rPr kumimoji="1" lang="ja-JP" altLang="en-US" kern="1200" dirty="0">
                <a:solidFill>
                  <a:schemeClr val="tx1"/>
                </a:solidFill>
              </a:rPr>
              <a:t>　主治医による指示、保護者への確認、学校医や指導医も含めた学校内での確認検討、安全に行えるための条件整備などの手順を踏み、教職員による</a:t>
            </a:r>
            <a:r>
              <a:rPr kumimoji="1" lang="ja-JP" altLang="ja-JP" kern="1200" dirty="0">
                <a:solidFill>
                  <a:schemeClr val="tx1"/>
                </a:solidFill>
              </a:rPr>
              <a:t>手伝いや見守りのためのマニュアルやチェックリストを</a:t>
            </a:r>
            <a:r>
              <a:rPr kumimoji="1" lang="ja-JP" altLang="en-US" kern="1200" dirty="0">
                <a:solidFill>
                  <a:schemeClr val="tx1"/>
                </a:solidFill>
              </a:rPr>
              <a:t>しっかりと</a:t>
            </a:r>
            <a:r>
              <a:rPr kumimoji="1" lang="ja-JP" altLang="ja-JP" kern="1200" dirty="0">
                <a:solidFill>
                  <a:schemeClr val="tx1"/>
                </a:solidFill>
              </a:rPr>
              <a:t>作成し</a:t>
            </a:r>
            <a:r>
              <a:rPr kumimoji="1" lang="ja-JP" altLang="en-US" kern="1200" dirty="0">
                <a:solidFill>
                  <a:schemeClr val="tx1"/>
                </a:solidFill>
              </a:rPr>
              <a:t>、安全かつ確実に行われる</a:t>
            </a:r>
            <a:r>
              <a:rPr kumimoji="1" lang="ja-JP" altLang="ja-JP" kern="1200" dirty="0"/>
              <a:t>ため</a:t>
            </a:r>
            <a:r>
              <a:rPr kumimoji="1" lang="ja-JP" altLang="en-US" kern="1200" dirty="0"/>
              <a:t>の指導を教職員</a:t>
            </a:r>
            <a:r>
              <a:rPr kumimoji="1" lang="ja-JP" altLang="en-US" kern="1200" dirty="0">
                <a:solidFill>
                  <a:schemeClr val="tx1"/>
                </a:solidFill>
              </a:rPr>
              <a:t>が受けることも</a:t>
            </a:r>
            <a:r>
              <a:rPr kumimoji="1" lang="ja-JP" altLang="ja-JP" kern="1200" dirty="0">
                <a:solidFill>
                  <a:schemeClr val="tx1"/>
                </a:solidFill>
              </a:rPr>
              <a:t>必要です。</a:t>
            </a:r>
            <a:r>
              <a:rPr kumimoji="1" lang="ja-JP" altLang="en-US" kern="1200" dirty="0">
                <a:solidFill>
                  <a:schemeClr val="tx1"/>
                </a:solidFill>
              </a:rPr>
              <a:t>そのような手順をしっかり踏みながら、看護師と看護師以外の教職員が連携しながらそれぞれの役割を果たしていくことが大事です。</a:t>
            </a:r>
            <a:endParaRPr kumimoji="1" lang="ja-JP" altLang="ja-JP" kern="1200" dirty="0">
              <a:solidFill>
                <a:schemeClr val="tx1"/>
              </a:solidFill>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150</a:t>
            </a:fld>
            <a:endParaRPr kumimoji="1" lang="ja-JP" altLang="en-US"/>
          </a:p>
        </p:txBody>
      </p:sp>
    </p:spTree>
    <p:extLst>
      <p:ext uri="{BB962C8B-B14F-4D97-AF65-F5344CB8AC3E}">
        <p14:creationId xmlns:p14="http://schemas.microsoft.com/office/powerpoint/2010/main" val="29723370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711404" y="4931710"/>
            <a:ext cx="5691214" cy="5012571"/>
          </a:xfrm>
        </p:spPr>
        <p:txBody>
          <a:bodyPr/>
          <a:lstStyle/>
          <a:p>
            <a:r>
              <a:rPr kumimoji="1" lang="ja-JP" altLang="en-US" kern="1200" dirty="0">
                <a:solidFill>
                  <a:schemeClr val="tx1"/>
                </a:solidFill>
                <a:effectLst/>
                <a:cs typeface="Osaka"/>
              </a:rPr>
              <a:t>　気管切開はのどに孔を開けて、呼吸をしやすくする方法です。</a:t>
            </a:r>
            <a:endParaRPr kumimoji="1" lang="en-US" altLang="ja-JP" kern="1200" dirty="0">
              <a:solidFill>
                <a:schemeClr val="tx1"/>
              </a:solidFill>
              <a:effectLst/>
              <a:cs typeface="Osaka"/>
            </a:endParaRPr>
          </a:p>
          <a:p>
            <a:r>
              <a:rPr kumimoji="1" lang="ja-JP" altLang="en-US" kern="1200" dirty="0">
                <a:solidFill>
                  <a:schemeClr val="tx1"/>
                </a:solidFill>
                <a:effectLst/>
                <a:cs typeface="Osaka"/>
              </a:rPr>
              <a:t>　気管切開を受けている子どもでは、どのような理由や経過で気管切開を受けたのかを確認しておくことが、ケアの上でも大事です。</a:t>
            </a:r>
            <a:endParaRPr kumimoji="1" lang="en-US" altLang="ja-JP" kern="1200" dirty="0">
              <a:solidFill>
                <a:schemeClr val="tx1"/>
              </a:solidFill>
              <a:effectLst/>
              <a:cs typeface="Osaka"/>
            </a:endParaRPr>
          </a:p>
          <a:p>
            <a:r>
              <a:rPr kumimoji="1" lang="ja-JP" altLang="en-US" kern="1200" dirty="0">
                <a:solidFill>
                  <a:schemeClr val="tx1"/>
                </a:solidFill>
                <a:effectLst/>
                <a:cs typeface="Osaka"/>
              </a:rPr>
              <a:t>　</a:t>
            </a:r>
            <a:r>
              <a:rPr kumimoji="1" lang="ja-JP" altLang="ja-JP" kern="1200" dirty="0">
                <a:solidFill>
                  <a:schemeClr val="tx1"/>
                </a:solidFill>
                <a:effectLst/>
                <a:cs typeface="Osaka"/>
              </a:rPr>
              <a:t>上気道狭窄への対応として</a:t>
            </a:r>
            <a:r>
              <a:rPr kumimoji="1" lang="ja-JP" altLang="en-US" kern="1200" dirty="0">
                <a:solidFill>
                  <a:schemeClr val="tx1"/>
                </a:solidFill>
                <a:effectLst/>
                <a:cs typeface="Osaka"/>
              </a:rPr>
              <a:t>先に</a:t>
            </a:r>
            <a:r>
              <a:rPr kumimoji="1" lang="ja-JP" altLang="ja-JP" kern="1200" dirty="0">
                <a:solidFill>
                  <a:schemeClr val="tx1"/>
                </a:solidFill>
                <a:effectLst/>
                <a:cs typeface="Osaka"/>
              </a:rPr>
              <a:t>述べ</a:t>
            </a:r>
            <a:r>
              <a:rPr kumimoji="1" lang="ja-JP" altLang="en-US" kern="1200" dirty="0">
                <a:solidFill>
                  <a:schemeClr val="tx1"/>
                </a:solidFill>
                <a:effectLst/>
                <a:cs typeface="Osaka"/>
              </a:rPr>
              <a:t>た</a:t>
            </a:r>
            <a:r>
              <a:rPr kumimoji="1" lang="ja-JP" altLang="ja-JP" kern="1200" dirty="0">
                <a:solidFill>
                  <a:schemeClr val="tx1"/>
                </a:solidFill>
                <a:effectLst/>
                <a:cs typeface="Osaka"/>
              </a:rPr>
              <a:t>方法では改善が得られない場合に、気管切開が必要とな</a:t>
            </a:r>
            <a:r>
              <a:rPr kumimoji="1" lang="ja-JP" altLang="en-US" kern="1200" dirty="0">
                <a:solidFill>
                  <a:schemeClr val="tx1"/>
                </a:solidFill>
                <a:effectLst/>
                <a:cs typeface="Osaka"/>
              </a:rPr>
              <a:t>ります。</a:t>
            </a:r>
            <a:endParaRPr kumimoji="1" lang="en-US" altLang="ja-JP" kern="1200" dirty="0">
              <a:solidFill>
                <a:schemeClr val="tx1"/>
              </a:solidFill>
              <a:effectLst/>
              <a:cs typeface="Osaka"/>
            </a:endParaRPr>
          </a:p>
          <a:p>
            <a:pPr defTabSz="948944" eaLnBrk="0" fontAlgn="base" hangingPunct="0">
              <a:defRPr/>
            </a:pPr>
            <a:r>
              <a:rPr lang="ja-JP" altLang="en-US" dirty="0"/>
              <a:t>　鼻、耳、口、喉などを含む器官の先天的な発育の障害により、鼻、咽頭、喉頭、気管が狭くなっていて、呼吸経路の確保のために気管切開を受けている子どももいます。歩けるが気管切開を受けている、聴力障害があり気管切開も受けているという子どもではこのようなケースが多いです。</a:t>
            </a:r>
            <a:endParaRPr lang="en-US" altLang="ja-JP" dirty="0"/>
          </a:p>
          <a:p>
            <a:pPr defTabSz="948944" eaLnBrk="0" fontAlgn="base" hangingPunct="0">
              <a:defRPr/>
            </a:pPr>
            <a:r>
              <a:rPr lang="ja-JP" altLang="en-US" dirty="0"/>
              <a:t>　これらのグループは、気管カニューレが抜けて、かつ気管孔が狭くなると、短時間で呼吸が苦しくなります。</a:t>
            </a:r>
            <a:endParaRPr lang="en-US" altLang="ja-JP" dirty="0"/>
          </a:p>
          <a:p>
            <a:r>
              <a:rPr kumimoji="1" lang="ja-JP" altLang="en-US" kern="1200" dirty="0">
                <a:effectLst/>
                <a:cs typeface="Osaka"/>
              </a:rPr>
              <a:t>　呼吸機能、</a:t>
            </a:r>
            <a:r>
              <a:rPr kumimoji="1" lang="ja-JP" altLang="ja-JP" kern="1200" dirty="0">
                <a:effectLst/>
                <a:cs typeface="Osaka"/>
              </a:rPr>
              <a:t>排痰機能が弱い場合にも気管切開が必要になることがあ</a:t>
            </a:r>
            <a:r>
              <a:rPr kumimoji="1" lang="ja-JP" altLang="en-US" kern="1200" dirty="0">
                <a:effectLst/>
                <a:cs typeface="Osaka"/>
              </a:rPr>
              <a:t>ります</a:t>
            </a:r>
            <a:r>
              <a:rPr kumimoji="1" lang="ja-JP" altLang="ja-JP" kern="1200" dirty="0">
                <a:effectLst/>
                <a:cs typeface="Osaka"/>
              </a:rPr>
              <a:t>。</a:t>
            </a:r>
            <a:r>
              <a:rPr kumimoji="1" lang="ja-JP" altLang="en-US" kern="1200" dirty="0">
                <a:effectLst/>
                <a:cs typeface="Osaka"/>
              </a:rPr>
              <a:t>重度の脳性麻痺などで呼吸障害が進み痰の吸引がしばしば必要となっていた子どもが、肺炎で急性呼吸不全になり気管内挿管による人工呼吸器治療を受け、その後、排痰呼吸機能が弱いために抜管困難（気管挿管チューブが抜けない状態）となり、</a:t>
            </a:r>
            <a:r>
              <a:rPr kumimoji="1" lang="en-US" altLang="ja-JP" kern="1200" dirty="0">
                <a:effectLst/>
                <a:cs typeface="Osaka"/>
              </a:rPr>
              <a:t>ICU</a:t>
            </a:r>
            <a:r>
              <a:rPr kumimoji="1" lang="ja-JP" altLang="en-US" kern="1200" dirty="0">
                <a:effectLst/>
                <a:cs typeface="Osaka"/>
              </a:rPr>
              <a:t>に入院中に</a:t>
            </a:r>
            <a:r>
              <a:rPr kumimoji="1" lang="en-US" altLang="ja-JP" kern="1200" dirty="0">
                <a:effectLst/>
                <a:cs typeface="Osaka"/>
              </a:rPr>
              <a:t>ICU</a:t>
            </a:r>
            <a:r>
              <a:rPr kumimoji="1" lang="ja-JP" altLang="en-US" kern="1200" dirty="0">
                <a:effectLst/>
                <a:cs typeface="Osaka"/>
              </a:rPr>
              <a:t>担当医師により急遽の気管切開を受けるという例もあります。この場合は気管孔がしっかりした形になっていないために、気管カニューレが抜けると気管孔が狭くなり、気管カニューレの再挿入も困難であるということがしばしばあります。</a:t>
            </a:r>
            <a:endParaRPr kumimoji="1" lang="en-US" altLang="ja-JP" kern="1200" dirty="0">
              <a:effectLst/>
              <a:cs typeface="Osaka"/>
            </a:endParaRPr>
          </a:p>
          <a:p>
            <a:r>
              <a:rPr kumimoji="1" lang="ja-JP" altLang="en-US" kern="1200" dirty="0">
                <a:effectLst/>
                <a:cs typeface="Osaka"/>
              </a:rPr>
              <a:t>　</a:t>
            </a:r>
            <a:r>
              <a:rPr kumimoji="1" lang="ja-JP" altLang="ja-JP" kern="1200" dirty="0">
                <a:effectLst/>
                <a:cs typeface="Osaka"/>
              </a:rPr>
              <a:t>人工呼吸器</a:t>
            </a:r>
            <a:r>
              <a:rPr lang="ja-JP" altLang="en-US" dirty="0">
                <a:cs typeface="Osaka"/>
              </a:rPr>
              <a:t>療法</a:t>
            </a:r>
            <a:r>
              <a:rPr kumimoji="1" lang="ja-JP" altLang="ja-JP" kern="1200" dirty="0">
                <a:effectLst/>
                <a:cs typeface="Osaka"/>
              </a:rPr>
              <a:t>が必要であり、鼻マスクなどによる非侵襲的呼吸器療法が困難な場合も、人工呼吸器</a:t>
            </a:r>
            <a:r>
              <a:rPr lang="ja-JP" altLang="en-US" dirty="0">
                <a:cs typeface="Osaka"/>
              </a:rPr>
              <a:t>療法</a:t>
            </a:r>
            <a:r>
              <a:rPr kumimoji="1" lang="ja-JP" altLang="ja-JP" kern="1200" dirty="0">
                <a:effectLst/>
                <a:cs typeface="Osaka"/>
              </a:rPr>
              <a:t>継続のために気管切開</a:t>
            </a:r>
            <a:r>
              <a:rPr kumimoji="1" lang="ja-JP" altLang="en-US" kern="1200" dirty="0">
                <a:effectLst/>
                <a:cs typeface="Osaka"/>
              </a:rPr>
              <a:t>となります</a:t>
            </a:r>
            <a:r>
              <a:rPr kumimoji="1" lang="ja-JP" altLang="ja-JP" kern="1200" dirty="0">
                <a:effectLst/>
                <a:cs typeface="Osaka"/>
              </a:rPr>
              <a:t>。</a:t>
            </a:r>
            <a:endParaRPr kumimoji="1" lang="en-US" altLang="ja-JP" kern="1200" dirty="0">
              <a:effectLst/>
              <a:cs typeface="Osaka"/>
            </a:endParaRPr>
          </a:p>
          <a:p>
            <a:r>
              <a:rPr kumimoji="1" lang="ja-JP" altLang="en-US" kern="1200" dirty="0">
                <a:effectLst/>
                <a:cs typeface="Osaka"/>
              </a:rPr>
              <a:t>　排痰機能が弱く気管から直接に痰を吸引しなければならない場合にも気管切開が検討されますが、食物・唾液・胃から</a:t>
            </a:r>
            <a:r>
              <a:rPr kumimoji="1" lang="ja-JP" altLang="en-US" kern="1200" dirty="0">
                <a:solidFill>
                  <a:schemeClr val="tx1"/>
                </a:solidFill>
                <a:effectLst/>
                <a:cs typeface="Osaka"/>
              </a:rPr>
              <a:t>逆流した胃酸などが誤嚥されて、肺炎を反復する場合には、気管に孔を開けるだけの単純気管切開ではなく誤嚥防止手術での気管切開が行われます。</a:t>
            </a:r>
            <a:endParaRPr kumimoji="1" lang="en-US" altLang="ja-JP" kern="1200" dirty="0">
              <a:solidFill>
                <a:schemeClr val="tx1"/>
              </a:solidFill>
              <a:effectLst/>
              <a:cs typeface="Osaka"/>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151</a:t>
            </a:fld>
            <a:endParaRPr kumimoji="1" lang="ja-JP" altLang="en-US"/>
          </a:p>
        </p:txBody>
      </p:sp>
    </p:spTree>
    <p:extLst>
      <p:ext uri="{BB962C8B-B14F-4D97-AF65-F5344CB8AC3E}">
        <p14:creationId xmlns:p14="http://schemas.microsoft.com/office/powerpoint/2010/main" val="33446133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712400" y="4938020"/>
            <a:ext cx="5699188" cy="4631049"/>
          </a:xfrm>
        </p:spPr>
        <p:txBody>
          <a:bodyPr/>
          <a:lstStyle/>
          <a:p>
            <a:r>
              <a:rPr lang="ja-JP" altLang="en-US" dirty="0"/>
              <a:t>　</a:t>
            </a:r>
            <a:r>
              <a:rPr lang="ja-JP" altLang="ja-JP" dirty="0"/>
              <a:t>気管切開を受けている</a:t>
            </a:r>
            <a:r>
              <a:rPr lang="ja-JP" altLang="en-US" dirty="0"/>
              <a:t>子どもでは、ほとんどが、</a:t>
            </a:r>
            <a:r>
              <a:rPr lang="ja-JP" altLang="ja-JP" dirty="0"/>
              <a:t>気管カニューレが入ってい</a:t>
            </a:r>
            <a:r>
              <a:rPr lang="ja-JP" altLang="en-US" dirty="0"/>
              <a:t>ます</a:t>
            </a:r>
            <a:r>
              <a:rPr lang="ja-JP" altLang="ja-JP" dirty="0"/>
              <a:t>。</a:t>
            </a:r>
            <a:endParaRPr lang="en-US" altLang="ja-JP" dirty="0"/>
          </a:p>
          <a:p>
            <a:r>
              <a:rPr lang="ja-JP" altLang="en-US" dirty="0"/>
              <a:t>　</a:t>
            </a:r>
            <a:r>
              <a:rPr lang="ja-JP" altLang="ja-JP" dirty="0"/>
              <a:t>何も入れていないと気管切開孔が狭くなったり、閉じてしまうので、それを防ぐためで</a:t>
            </a:r>
            <a:r>
              <a:rPr lang="ja-JP" altLang="en-US" dirty="0"/>
              <a:t>す</a:t>
            </a:r>
            <a:r>
              <a:rPr lang="ja-JP" altLang="ja-JP" dirty="0"/>
              <a:t>。また、人工呼吸器をつなぐためにも気管カニューレが必要で</a:t>
            </a:r>
            <a:r>
              <a:rPr lang="ja-JP" altLang="en-US" dirty="0"/>
              <a:t>す</a:t>
            </a:r>
            <a:r>
              <a:rPr lang="ja-JP" altLang="ja-JP" dirty="0"/>
              <a:t>。</a:t>
            </a:r>
            <a:endParaRPr lang="en-US" altLang="ja-JP" dirty="0"/>
          </a:p>
          <a:p>
            <a:r>
              <a:rPr lang="ja-JP" altLang="ja-JP" dirty="0"/>
              <a:t>気管カニューレには、カフがついているものと、ついていないものがあります。</a:t>
            </a:r>
          </a:p>
          <a:p>
            <a:pPr defTabSz="956308">
              <a:defRPr/>
            </a:pPr>
            <a:r>
              <a:rPr lang="ja-JP" altLang="en-US" dirty="0"/>
              <a:t>　</a:t>
            </a:r>
            <a:r>
              <a:rPr lang="ja-JP" altLang="ja-JP" dirty="0"/>
              <a:t>気管切開での人工呼吸器</a:t>
            </a:r>
            <a:r>
              <a:rPr lang="ja-JP" altLang="en-US" dirty="0"/>
              <a:t>療法</a:t>
            </a:r>
            <a:r>
              <a:rPr lang="ja-JP" altLang="ja-JP" dirty="0"/>
              <a:t>では、人工呼吸器から送り込まれた空気が</a:t>
            </a:r>
            <a:r>
              <a:rPr lang="ja-JP" altLang="en-US" dirty="0"/>
              <a:t>のどから</a:t>
            </a:r>
            <a:r>
              <a:rPr lang="ja-JP" altLang="ja-JP" dirty="0"/>
              <a:t>口の方に漏れていかないように</a:t>
            </a:r>
            <a:r>
              <a:rPr lang="ja-JP" altLang="en-US" dirty="0"/>
              <a:t>、</a:t>
            </a:r>
            <a:r>
              <a:rPr lang="ja-JP" altLang="ja-JP" dirty="0"/>
              <a:t>カフ付き</a:t>
            </a:r>
            <a:r>
              <a:rPr lang="ja-JP" altLang="en-US" dirty="0"/>
              <a:t>気管</a:t>
            </a:r>
            <a:r>
              <a:rPr lang="ja-JP" altLang="ja-JP" dirty="0"/>
              <a:t>カニューレ</a:t>
            </a:r>
            <a:r>
              <a:rPr lang="ja-JP" altLang="en-US" dirty="0"/>
              <a:t>が</a:t>
            </a:r>
            <a:r>
              <a:rPr lang="ja-JP" altLang="ja-JP" dirty="0"/>
              <a:t>使用</a:t>
            </a:r>
            <a:r>
              <a:rPr lang="ja-JP" altLang="en-US" dirty="0"/>
              <a:t>されますが</a:t>
            </a:r>
            <a:r>
              <a:rPr lang="ja-JP" altLang="ja-JP" dirty="0"/>
              <a:t>、</a:t>
            </a:r>
            <a:r>
              <a:rPr lang="ja-JP" altLang="en-US" dirty="0"/>
              <a:t>小さな子どもでは人工呼吸器使用でもカフなし気管カニューレの方が多いです。最近の人工呼吸器は、この漏れ（リーク）の分も補正して空気を送り込んでくれますので、リーク防止という目的でのカフの使用の必要性は小さくなり、</a:t>
            </a:r>
            <a:r>
              <a:rPr lang="ja-JP" altLang="ja-JP" dirty="0"/>
              <a:t>人工呼吸器</a:t>
            </a:r>
            <a:r>
              <a:rPr lang="ja-JP" altLang="en-US" dirty="0"/>
              <a:t>使用の体格の大きな子どもでもカフなし気管カ　ニューレ使用が多くなっています。</a:t>
            </a:r>
            <a:endParaRPr lang="en-US" altLang="ja-JP" dirty="0"/>
          </a:p>
          <a:p>
            <a:pPr defTabSz="956308">
              <a:defRPr/>
            </a:pPr>
            <a:r>
              <a:rPr lang="ja-JP" altLang="en-US" dirty="0"/>
              <a:t>　カフをふくらますことにより、唾液や、鼻・喉からの分泌物が気管に下りてくるのをブロックするという、</a:t>
            </a:r>
            <a:r>
              <a:rPr lang="ja-JP" altLang="ja-JP" dirty="0"/>
              <a:t>誤嚥防止のために</a:t>
            </a:r>
            <a:r>
              <a:rPr lang="ja-JP" altLang="en-US" dirty="0"/>
              <a:t>、</a:t>
            </a:r>
            <a:r>
              <a:rPr lang="ja-JP" altLang="ja-JP" dirty="0"/>
              <a:t>カフ付き</a:t>
            </a:r>
            <a:r>
              <a:rPr lang="ja-JP" altLang="en-US" dirty="0"/>
              <a:t>気管</a:t>
            </a:r>
            <a:r>
              <a:rPr lang="ja-JP" altLang="ja-JP" dirty="0"/>
              <a:t>カニューレが使われること</a:t>
            </a:r>
            <a:r>
              <a:rPr lang="ja-JP" altLang="en-US" dirty="0"/>
              <a:t>も</a:t>
            </a:r>
            <a:r>
              <a:rPr lang="ja-JP" altLang="ja-JP" dirty="0"/>
              <a:t>あります。</a:t>
            </a:r>
            <a:endParaRPr lang="en-US" altLang="ja-JP" dirty="0"/>
          </a:p>
          <a:p>
            <a:r>
              <a:rPr lang="ja-JP" altLang="en-US" dirty="0"/>
              <a:t>　</a:t>
            </a:r>
            <a:r>
              <a:rPr lang="ja-JP" altLang="ja-JP" dirty="0"/>
              <a:t>カフは強く膨らますと気管の粘膜を強く圧迫してしま</a:t>
            </a:r>
            <a:r>
              <a:rPr lang="ja-JP" altLang="en-US" dirty="0"/>
              <a:t>い粘膜にダメージを与えます</a:t>
            </a:r>
            <a:r>
              <a:rPr lang="ja-JP" altLang="ja-JP" dirty="0"/>
              <a:t>ので、膨らまし過ぎないよう、適正な圧で空気が入っている必要があります。カフインジケーターの膨らみ</a:t>
            </a:r>
            <a:r>
              <a:rPr lang="ja-JP" altLang="en-US" dirty="0"/>
              <a:t>方</a:t>
            </a:r>
            <a:r>
              <a:rPr lang="ja-JP" altLang="ja-JP" dirty="0"/>
              <a:t>と感触</a:t>
            </a:r>
            <a:r>
              <a:rPr lang="ja-JP" altLang="en-US" dirty="0"/>
              <a:t>（赤ちゃんの耳朶程度の感触が適正）</a:t>
            </a:r>
            <a:r>
              <a:rPr lang="ja-JP" altLang="ja-JP" dirty="0"/>
              <a:t>で、ある程度確認することができます</a:t>
            </a:r>
            <a:r>
              <a:rPr lang="ja-JP" altLang="en-US" dirty="0"/>
              <a:t>が、正確には、カフ圧計で確認します。</a:t>
            </a:r>
            <a:endParaRPr lang="en-US" altLang="ja-JP" dirty="0"/>
          </a:p>
          <a:p>
            <a:r>
              <a:rPr lang="ja-JP" altLang="en-US" kern="100" dirty="0">
                <a:cs typeface="Times New Roman" panose="02020603050405020304" pitchFamily="18" charset="0"/>
              </a:rPr>
              <a:t>　</a:t>
            </a:r>
            <a:r>
              <a:rPr lang="ja-JP" altLang="ja-JP" kern="100" dirty="0">
                <a:cs typeface="Times New Roman" panose="02020603050405020304" pitchFamily="18" charset="0"/>
              </a:rPr>
              <a:t>レ</a:t>
            </a:r>
            <a:r>
              <a:rPr lang="ja-JP" altLang="en-US" kern="100" dirty="0">
                <a:cs typeface="Times New Roman" panose="02020603050405020304" pitchFamily="18" charset="0"/>
              </a:rPr>
              <a:t>ティ</a:t>
            </a:r>
            <a:r>
              <a:rPr lang="ja-JP" altLang="ja-JP" kern="100" dirty="0">
                <a:cs typeface="Times New Roman" panose="02020603050405020304" pitchFamily="18" charset="0"/>
              </a:rPr>
              <a:t>ナ</a:t>
            </a:r>
            <a:r>
              <a:rPr lang="ja-JP" altLang="en-US" kern="100" dirty="0">
                <a:cs typeface="Times New Roman" panose="02020603050405020304" pitchFamily="18" charset="0"/>
              </a:rPr>
              <a:t>と呼ばれる</a:t>
            </a:r>
            <a:r>
              <a:rPr lang="ja-JP" altLang="ja-JP" kern="100" dirty="0">
                <a:cs typeface="Times New Roman" panose="02020603050405020304" pitchFamily="18" charset="0"/>
              </a:rPr>
              <a:t>カフス</a:t>
            </a:r>
            <a:r>
              <a:rPr lang="ja-JP" altLang="en-US" kern="100" dirty="0">
                <a:cs typeface="Times New Roman" panose="02020603050405020304" pitchFamily="18" charset="0"/>
              </a:rPr>
              <a:t>ボタン</a:t>
            </a:r>
            <a:r>
              <a:rPr lang="ja-JP" altLang="ja-JP" kern="100" dirty="0">
                <a:cs typeface="Times New Roman" panose="02020603050405020304" pitchFamily="18" charset="0"/>
              </a:rPr>
              <a:t>型</a:t>
            </a:r>
            <a:r>
              <a:rPr lang="ja-JP" altLang="en-US" kern="100" dirty="0">
                <a:cs typeface="Times New Roman" panose="02020603050405020304" pitchFamily="18" charset="0"/>
              </a:rPr>
              <a:t>気管</a:t>
            </a:r>
            <a:r>
              <a:rPr lang="ja-JP" altLang="ja-JP" kern="100" dirty="0">
                <a:cs typeface="Times New Roman" panose="02020603050405020304" pitchFamily="18" charset="0"/>
              </a:rPr>
              <a:t>カニューレ</a:t>
            </a:r>
            <a:r>
              <a:rPr lang="ja-JP" altLang="en-US" kern="100" dirty="0">
                <a:cs typeface="Times New Roman" panose="02020603050405020304" pitchFamily="18" charset="0"/>
              </a:rPr>
              <a:t>が使用されることも稀にあります。</a:t>
            </a:r>
            <a:endParaRPr lang="en-US" altLang="ja-JP" kern="100" dirty="0">
              <a:cs typeface="Times New Roman" panose="02020603050405020304" pitchFamily="18" charset="0"/>
            </a:endParaRPr>
          </a:p>
          <a:p>
            <a:r>
              <a:rPr lang="ja-JP" altLang="en-US" kern="100" dirty="0">
                <a:cs typeface="Times New Roman" panose="02020603050405020304" pitchFamily="18" charset="0"/>
              </a:rPr>
              <a:t>　カフ圧の調整は医療職が設定します。教職員は研修修了者であってもカフ圧の調整はできません。</a:t>
            </a:r>
            <a:endParaRPr lang="en-US" altLang="ja-JP" kern="100" dirty="0">
              <a:cs typeface="Times New Roman" panose="02020603050405020304" pitchFamily="18" charset="0"/>
            </a:endParaRPr>
          </a:p>
          <a:p>
            <a:endParaRPr lang="en-US" altLang="ja-JP" kern="100" dirty="0">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pPr defTabSz="945719">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45719">
                <a:defRPr/>
              </a:pPr>
              <a:t>152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4826211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a:t>
            </a:r>
            <a:r>
              <a:rPr lang="ja-JP" altLang="ja-JP" dirty="0"/>
              <a:t>気管切開により嚥下機能は低下するので、唾液の気管への誤嚥が悪化することが少なく</a:t>
            </a:r>
            <a:r>
              <a:rPr lang="ja-JP" altLang="en-US" dirty="0"/>
              <a:t>ありません</a:t>
            </a:r>
            <a:r>
              <a:rPr lang="ja-JP" altLang="ja-JP" dirty="0"/>
              <a:t>。</a:t>
            </a:r>
            <a:endParaRPr lang="en-US" altLang="ja-JP" dirty="0"/>
          </a:p>
          <a:p>
            <a:r>
              <a:rPr lang="ja-JP" altLang="en-US" dirty="0"/>
              <a:t>　</a:t>
            </a:r>
            <a:r>
              <a:rPr lang="ja-JP" altLang="ja-JP" dirty="0"/>
              <a:t>そのために、気管に流れ込んだ唾液を頻回に吸引しなければならなくなり家族のケア負担が大きくなったり、肺炎を反復するなどのことから、気管切開をしても本人と家族とも</a:t>
            </a:r>
            <a:r>
              <a:rPr lang="en-US" altLang="ja-JP" dirty="0"/>
              <a:t>QOL</a:t>
            </a:r>
            <a:r>
              <a:rPr lang="ja-JP" altLang="ja-JP" dirty="0"/>
              <a:t>が改善しないという結果に至ることが稀では</a:t>
            </a:r>
            <a:r>
              <a:rPr lang="ja-JP" altLang="en-US" dirty="0"/>
              <a:t>ありません</a:t>
            </a:r>
            <a:r>
              <a:rPr lang="ja-JP" altLang="ja-JP" dirty="0"/>
              <a:t>。</a:t>
            </a:r>
            <a:endParaRPr lang="en-US" altLang="ja-JP" dirty="0"/>
          </a:p>
          <a:p>
            <a:r>
              <a:rPr lang="ja-JP" altLang="en-US" dirty="0"/>
              <a:t>　</a:t>
            </a:r>
            <a:r>
              <a:rPr lang="ja-JP" altLang="ja-JP" dirty="0"/>
              <a:t>このことへの対策として、唾液を、口や気管</a:t>
            </a:r>
            <a:r>
              <a:rPr lang="ja-JP" altLang="ja-JP" u="sng" dirty="0"/>
              <a:t>カニューレのカフの上から</a:t>
            </a:r>
            <a:r>
              <a:rPr lang="ja-JP" altLang="ja-JP" dirty="0"/>
              <a:t>、持続的に吸引する方法がある程度有効</a:t>
            </a:r>
            <a:r>
              <a:rPr lang="ja-JP" altLang="en-US" dirty="0"/>
              <a:t>ですが、</a:t>
            </a:r>
            <a:r>
              <a:rPr lang="ja-JP" altLang="ja-JP" dirty="0"/>
              <a:t>単純な気管切開ではなく、誤嚥防止手術の術式で気管切開を行うのが根本的な方法で</a:t>
            </a:r>
            <a:r>
              <a:rPr lang="ja-JP" altLang="en-US" dirty="0"/>
              <a:t>す。</a:t>
            </a:r>
            <a:endParaRPr lang="en-US" altLang="ja-JP" dirty="0"/>
          </a:p>
          <a:p>
            <a:pPr defTabSz="1035871">
              <a:defRPr/>
            </a:pPr>
            <a:r>
              <a:rPr lang="ja-JP" altLang="en-US" dirty="0"/>
              <a:t>　誤嚥防止手術は、</a:t>
            </a:r>
            <a:r>
              <a:rPr lang="ja-JP" altLang="ja-JP" dirty="0"/>
              <a:t>咽頭から食道への唾液や水分・食物が通る経路と、気管孔から肺への空気の経路とを</a:t>
            </a:r>
            <a:r>
              <a:rPr lang="ja-JP" altLang="en-US" dirty="0"/>
              <a:t>、</a:t>
            </a:r>
            <a:r>
              <a:rPr lang="ja-JP" altLang="ja-JP" dirty="0"/>
              <a:t>分けてしまう手術で</a:t>
            </a:r>
            <a:r>
              <a:rPr lang="ja-JP" altLang="en-US" dirty="0"/>
              <a:t>す。</a:t>
            </a:r>
            <a:endParaRPr lang="en-US" altLang="ja-JP" dirty="0"/>
          </a:p>
          <a:p>
            <a:pPr defTabSz="1035871">
              <a:defRPr/>
            </a:pPr>
            <a:r>
              <a:rPr lang="ja-JP" altLang="en-US" dirty="0"/>
              <a:t>　障害が重いほど、</a:t>
            </a:r>
            <a:r>
              <a:rPr lang="ja-JP" altLang="ja-JP" dirty="0"/>
              <a:t>この方法で行われることが多</a:t>
            </a:r>
            <a:r>
              <a:rPr lang="ja-JP" altLang="en-US" dirty="0"/>
              <a:t>く、スライド</a:t>
            </a:r>
            <a:r>
              <a:rPr lang="ja-JP" altLang="ja-JP" dirty="0"/>
              <a:t>のような術式があ</a:t>
            </a:r>
            <a:r>
              <a:rPr lang="ja-JP" altLang="en-US" dirty="0"/>
              <a:t>ります</a:t>
            </a:r>
            <a:r>
              <a:rPr lang="ja-JP" altLang="ja-JP" dirty="0"/>
              <a:t>。</a:t>
            </a:r>
            <a:endParaRPr lang="en-US" altLang="ja-JP" dirty="0"/>
          </a:p>
          <a:p>
            <a:pPr defTabSz="1035871">
              <a:defRPr/>
            </a:pPr>
            <a:r>
              <a:rPr lang="ja-JP" altLang="en-US" dirty="0"/>
              <a:t>　学校に通学する子どもでも、単純気管切開でなく、このような誤嚥防止の術式で気管切開を受けている児童・生徒が多くなっています。</a:t>
            </a:r>
            <a:endParaRPr lang="en-US" altLang="ja-JP" dirty="0"/>
          </a:p>
          <a:p>
            <a:pPr defTabSz="1035871">
              <a:defRPr/>
            </a:pPr>
            <a:r>
              <a:rPr lang="ja-JP" altLang="en-US" dirty="0"/>
              <a:t>　</a:t>
            </a:r>
            <a:r>
              <a:rPr lang="ja-JP" altLang="ja-JP" dirty="0"/>
              <a:t>これにより、気管への誤嚥の心配なく、食事摂取が継続できる</a:t>
            </a:r>
            <a:r>
              <a:rPr lang="ja-JP" altLang="en-US" dirty="0"/>
              <a:t>こともあります</a:t>
            </a:r>
            <a:r>
              <a:rPr lang="ja-JP" altLang="ja-JP" dirty="0"/>
              <a:t>。</a:t>
            </a:r>
            <a:endParaRPr lang="en-US" altLang="ja-JP" dirty="0"/>
          </a:p>
          <a:p>
            <a:pPr defTabSz="1035871">
              <a:defRPr/>
            </a:pPr>
            <a:r>
              <a:rPr lang="ja-JP" altLang="en-US" dirty="0"/>
              <a:t>　なお、</a:t>
            </a:r>
            <a:r>
              <a:rPr kumimoji="1" lang="ja-JP" altLang="en-US" dirty="0"/>
              <a:t>分離手術を受けた</a:t>
            </a:r>
            <a:r>
              <a:rPr lang="ja-JP" altLang="en-US" dirty="0"/>
              <a:t>者で気管カニューレがない者への吸引は、介護職員は実施できません。</a:t>
            </a:r>
            <a:endParaRPr kumimoji="1" lang="ja-JP" altLang="en-US" dirty="0"/>
          </a:p>
          <a:p>
            <a:pPr defTabSz="1035871">
              <a:defRPr/>
            </a:pPr>
            <a:endParaRPr lang="ja-JP" altLang="ja-JP" dirty="0"/>
          </a:p>
        </p:txBody>
      </p:sp>
      <p:sp>
        <p:nvSpPr>
          <p:cNvPr id="4" name="スライド番号プレースホルダー 3"/>
          <p:cNvSpPr>
            <a:spLocks noGrp="1"/>
          </p:cNvSpPr>
          <p:nvPr>
            <p:ph type="sldNum" sz="quarter" idx="5"/>
          </p:nvPr>
        </p:nvSpPr>
        <p:spPr/>
        <p:txBody>
          <a:bodyPr/>
          <a:lstStyle/>
          <a:p>
            <a:pPr defTabSz="945719">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45719">
                <a:defRPr/>
              </a:pPr>
              <a:t>153</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7680469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8944" eaLnBrk="0" fontAlgn="base" hangingPunct="0">
              <a:spcAft>
                <a:spcPct val="0"/>
              </a:spcAft>
              <a:defRPr/>
            </a:pPr>
            <a:endParaRPr lang="en-US" altLang="ja-JP" dirty="0">
              <a:solidFill>
                <a:srgbClr val="000000"/>
              </a:solidFill>
              <a:cs typeface="Osaka"/>
            </a:endParaRPr>
          </a:p>
          <a:p>
            <a:pPr defTabSz="948944" eaLnBrk="0" fontAlgn="base" hangingPunct="0">
              <a:spcAft>
                <a:spcPct val="0"/>
              </a:spcAft>
              <a:defRPr/>
            </a:pPr>
            <a:r>
              <a:rPr lang="ja-JP" altLang="en-US" dirty="0">
                <a:solidFill>
                  <a:srgbClr val="000000"/>
                </a:solidFill>
                <a:cs typeface="Osaka"/>
              </a:rPr>
              <a:t>　参考ではありますが、</a:t>
            </a:r>
            <a:r>
              <a:rPr lang="ja-JP" altLang="ja-JP" dirty="0">
                <a:solidFill>
                  <a:srgbClr val="000000"/>
                </a:solidFill>
                <a:cs typeface="Osaka"/>
              </a:rPr>
              <a:t>気管切開のケースでの重大な事故として、気管カニューレが少し抜けたり折れ曲がることによって、換気ができなくなり窒息が生ずることがあ</a:t>
            </a:r>
            <a:r>
              <a:rPr lang="ja-JP" altLang="en-US" dirty="0">
                <a:solidFill>
                  <a:srgbClr val="000000"/>
                </a:solidFill>
                <a:cs typeface="Osaka"/>
              </a:rPr>
              <a:t>ります</a:t>
            </a:r>
            <a:r>
              <a:rPr lang="ja-JP" altLang="ja-JP" dirty="0">
                <a:solidFill>
                  <a:srgbClr val="000000"/>
                </a:solidFill>
                <a:cs typeface="Osaka"/>
              </a:rPr>
              <a:t>。</a:t>
            </a:r>
            <a:endParaRPr lang="en-US" altLang="ja-JP" dirty="0">
              <a:solidFill>
                <a:srgbClr val="000000"/>
              </a:solidFill>
              <a:cs typeface="Osaka"/>
            </a:endParaRPr>
          </a:p>
          <a:p>
            <a:pPr defTabSz="948944" eaLnBrk="0" fontAlgn="base" hangingPunct="0">
              <a:spcAft>
                <a:spcPct val="0"/>
              </a:spcAft>
              <a:defRPr/>
            </a:pPr>
            <a:r>
              <a:rPr lang="ja-JP" altLang="en-US" dirty="0">
                <a:solidFill>
                  <a:srgbClr val="000000"/>
                </a:solidFill>
                <a:cs typeface="Osaka"/>
              </a:rPr>
              <a:t>　</a:t>
            </a:r>
            <a:r>
              <a:rPr lang="ja-JP" altLang="ja-JP" dirty="0">
                <a:solidFill>
                  <a:srgbClr val="000000"/>
                </a:solidFill>
                <a:cs typeface="Osaka"/>
              </a:rPr>
              <a:t>誤嚥防止手術を受けている場合は、この危険性</a:t>
            </a:r>
            <a:r>
              <a:rPr lang="ja-JP" altLang="en-US" dirty="0">
                <a:solidFill>
                  <a:srgbClr val="000000"/>
                </a:solidFill>
                <a:cs typeface="Osaka"/>
              </a:rPr>
              <a:t>が</a:t>
            </a:r>
            <a:r>
              <a:rPr lang="ja-JP" altLang="ja-JP" dirty="0">
                <a:solidFill>
                  <a:srgbClr val="000000"/>
                </a:solidFill>
                <a:cs typeface="Osaka"/>
              </a:rPr>
              <a:t>高くなるため、このような事故を防止するための配慮が充分に必要で</a:t>
            </a:r>
            <a:r>
              <a:rPr lang="ja-JP" altLang="en-US" dirty="0">
                <a:solidFill>
                  <a:srgbClr val="000000"/>
                </a:solidFill>
                <a:cs typeface="Osaka"/>
              </a:rPr>
              <a:t>す</a:t>
            </a:r>
            <a:r>
              <a:rPr lang="ja-JP" altLang="ja-JP" dirty="0">
                <a:solidFill>
                  <a:srgbClr val="000000"/>
                </a:solidFill>
                <a:cs typeface="Osaka"/>
              </a:rPr>
              <a:t>。</a:t>
            </a:r>
            <a:endParaRPr lang="en-US" altLang="ja-JP" dirty="0">
              <a:solidFill>
                <a:srgbClr val="000000"/>
              </a:solidFill>
              <a:cs typeface="Osaka"/>
            </a:endParaRPr>
          </a:p>
          <a:p>
            <a:pPr defTabSz="948944" eaLnBrk="0" fontAlgn="base" hangingPunct="0">
              <a:spcAft>
                <a:spcPct val="0"/>
              </a:spcAft>
              <a:defRPr/>
            </a:pPr>
            <a:r>
              <a:rPr lang="ja-JP" altLang="en-US" dirty="0">
                <a:solidFill>
                  <a:srgbClr val="FF0000"/>
                </a:solidFill>
                <a:cs typeface="Osaka"/>
              </a:rPr>
              <a:t>　</a:t>
            </a:r>
            <a:r>
              <a:rPr lang="ja-JP" altLang="en-US" dirty="0">
                <a:cs typeface="Osaka"/>
              </a:rPr>
              <a:t>気管</a:t>
            </a:r>
            <a:r>
              <a:rPr lang="ja-JP" altLang="ja-JP" dirty="0">
                <a:cs typeface="Osaka"/>
              </a:rPr>
              <a:t>カニューレによる気管へのトラブル発生を防ぐために、気管切開孔が狭くならないようにしっかり作り、</a:t>
            </a:r>
            <a:r>
              <a:rPr lang="ja-JP" altLang="en-US" dirty="0">
                <a:cs typeface="Osaka"/>
              </a:rPr>
              <a:t>気管</a:t>
            </a:r>
            <a:r>
              <a:rPr lang="ja-JP" altLang="ja-JP" dirty="0">
                <a:cs typeface="Osaka"/>
              </a:rPr>
              <a:t>カニューレなしで済むようにされているケースも</a:t>
            </a:r>
            <a:r>
              <a:rPr lang="ja-JP" altLang="en-US" dirty="0">
                <a:cs typeface="Osaka"/>
              </a:rPr>
              <a:t>、とくに誤嚥防止手術の場合は増えています</a:t>
            </a:r>
            <a:r>
              <a:rPr lang="ja-JP" altLang="ja-JP" dirty="0">
                <a:cs typeface="Osaka"/>
              </a:rPr>
              <a:t>。</a:t>
            </a:r>
            <a:r>
              <a:rPr lang="ja-JP" altLang="en-US" dirty="0">
                <a:cs typeface="Osaka"/>
              </a:rPr>
              <a:t>この気管カニューレフリーの場合に、気管孔を保護するガーゼに分泌物が付着しそれが気管孔を塞いで窒息に至ることもあり、注意が必要です。</a:t>
            </a:r>
            <a:endParaRPr lang="en-US" altLang="ja-JP" dirty="0">
              <a:cs typeface="Osaka"/>
            </a:endParaRPr>
          </a:p>
          <a:p>
            <a:pPr defTabSz="948944" eaLnBrk="0" fontAlgn="base" hangingPunct="0">
              <a:spcAft>
                <a:spcPct val="0"/>
              </a:spcAft>
              <a:defRPr/>
            </a:pPr>
            <a:r>
              <a:rPr lang="ja-JP" altLang="en-US" dirty="0">
                <a:cs typeface="Osaka"/>
              </a:rPr>
              <a:t>　誤嚥防止手術を受けていると、呼吸運動</a:t>
            </a:r>
            <a:r>
              <a:rPr lang="ja-JP" altLang="en-US" dirty="0">
                <a:solidFill>
                  <a:srgbClr val="000000"/>
                </a:solidFill>
                <a:cs typeface="Osaka"/>
              </a:rPr>
              <a:t>に伴って鼻と口から吸い込まれた空気は、気管には行かず食道から胃に行きますので、胃に空気がたまり過ぎることがあり、対策として胃から空気の頻回の吸引が必要になることもあります。</a:t>
            </a:r>
            <a:endParaRPr lang="en-US" altLang="ja-JP" dirty="0">
              <a:solidFill>
                <a:srgbClr val="000000"/>
              </a:solidFill>
              <a:cs typeface="Osaka"/>
            </a:endParaRPr>
          </a:p>
          <a:p>
            <a:pPr defTabSz="948944" eaLnBrk="0" fontAlgn="base" hangingPunct="0">
              <a:spcAft>
                <a:spcPct val="0"/>
              </a:spcAft>
              <a:defRPr/>
            </a:pPr>
            <a:r>
              <a:rPr lang="ja-JP" altLang="en-US" dirty="0">
                <a:solidFill>
                  <a:srgbClr val="000000"/>
                </a:solidFill>
                <a:cs typeface="Osaka"/>
              </a:rPr>
              <a:t>　少量の唾液が気管に誤嚥（流入）することにより、気管の中が適度に潤っていた子どもでは、誤嚥防止手術を受けると、このような唾液による潤いがなくなって、痰が粘稠となり、気管への痰の詰まりから呼吸状態が悪化することもあります。対策として、人工鼻やネブライザ－をしっかり使って加湿することが重要です。</a:t>
            </a:r>
            <a:endParaRPr lang="en-US" altLang="ja-JP" dirty="0">
              <a:solidFill>
                <a:srgbClr val="000000"/>
              </a:solidFill>
              <a:cs typeface="Osaka"/>
            </a:endParaRPr>
          </a:p>
          <a:p>
            <a:pPr defTabSz="948944" eaLnBrk="0" fontAlgn="base" hangingPunct="0">
              <a:spcAft>
                <a:spcPct val="0"/>
              </a:spcAft>
              <a:defRPr/>
            </a:pPr>
            <a:r>
              <a:rPr lang="ja-JP" altLang="en-US" dirty="0">
                <a:solidFill>
                  <a:srgbClr val="000000"/>
                </a:solidFill>
                <a:cs typeface="Osaka"/>
              </a:rPr>
              <a:t>　喉頭気管分離手術では気管を前の方に移動してきますので、次に説明する気管腕頭動脈瘻の発生のリスクが高くなります。対策として、短く緩いカーブの気管カニューレを使用し、リスクがかなり高い場合には、腕頭動脈の切離手術が行われます。</a:t>
            </a:r>
            <a:endParaRPr lang="en-US" altLang="ja-JP" dirty="0">
              <a:solidFill>
                <a:srgbClr val="000000"/>
              </a:solidFill>
              <a:cs typeface="Osaka"/>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154</a:t>
            </a:fld>
            <a:endParaRPr kumimoji="1" lang="ja-JP" altLang="en-US"/>
          </a:p>
        </p:txBody>
      </p:sp>
    </p:spTree>
    <p:extLst>
      <p:ext uri="{BB962C8B-B14F-4D97-AF65-F5344CB8AC3E}">
        <p14:creationId xmlns:p14="http://schemas.microsoft.com/office/powerpoint/2010/main" val="23984365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10000"/>
              </a:lnSpc>
            </a:pPr>
            <a:r>
              <a:rPr lang="ja-JP" altLang="en-US" dirty="0"/>
              <a:t>　</a:t>
            </a:r>
            <a:r>
              <a:rPr lang="ja-JP" altLang="ja-JP" dirty="0"/>
              <a:t>気管切開を受けている</a:t>
            </a:r>
            <a:r>
              <a:rPr lang="ja-JP" altLang="en-US" dirty="0"/>
              <a:t>子どもでは</a:t>
            </a:r>
            <a:r>
              <a:rPr lang="ja-JP" altLang="ja-JP" dirty="0"/>
              <a:t>、次のような注意が必要です。</a:t>
            </a:r>
          </a:p>
          <a:p>
            <a:pPr>
              <a:lnSpc>
                <a:spcPct val="110000"/>
              </a:lnSpc>
            </a:pPr>
            <a:r>
              <a:rPr lang="ja-JP" altLang="en-US" dirty="0"/>
              <a:t>　</a:t>
            </a:r>
            <a:r>
              <a:rPr lang="ja-JP" altLang="ja-JP" dirty="0"/>
              <a:t>まず、気管カニューレが抜けてしまう事故、すなわち事故抜去を防ぐことです。気管カニューレがしっかりと固定されていないために抜けてしまう場合と、本人が故意または意図せずに（手が引っかかるなど）抜いてしまう場合とがあります。</a:t>
            </a:r>
            <a:endParaRPr lang="en-US" altLang="ja-JP" dirty="0"/>
          </a:p>
          <a:p>
            <a:pPr defTabSz="947712" eaLnBrk="0" fontAlgn="base" hangingPunct="0">
              <a:lnSpc>
                <a:spcPct val="110000"/>
              </a:lnSpc>
              <a:defRPr/>
            </a:pPr>
            <a:r>
              <a:rPr lang="ja-JP" altLang="en-US" dirty="0">
                <a:solidFill>
                  <a:srgbClr val="000000"/>
                </a:solidFill>
              </a:rPr>
              <a:t>　</a:t>
            </a:r>
            <a:r>
              <a:rPr lang="ja-JP" altLang="ja-JP" dirty="0"/>
              <a:t>事故抜去が起きないよう</a:t>
            </a:r>
            <a:r>
              <a:rPr lang="ja-JP" altLang="en-US" dirty="0"/>
              <a:t>に</a:t>
            </a:r>
            <a:r>
              <a:rPr lang="ja-JP" altLang="ja-JP" dirty="0"/>
              <a:t>、</a:t>
            </a:r>
            <a:r>
              <a:rPr lang="ja-JP" altLang="en-US" dirty="0"/>
              <a:t>気管</a:t>
            </a:r>
            <a:r>
              <a:rPr lang="ja-JP" altLang="ja-JP" dirty="0"/>
              <a:t>カニューレ固定のヒモやホルダーが</a:t>
            </a:r>
            <a:r>
              <a:rPr lang="ja-JP" altLang="en-US" dirty="0"/>
              <a:t>、</a:t>
            </a:r>
            <a:r>
              <a:rPr lang="ja-JP" altLang="ja-JP" dirty="0"/>
              <a:t>緩くなっていないか、常に確認し</a:t>
            </a:r>
            <a:r>
              <a:rPr lang="ja-JP" altLang="en-US" dirty="0"/>
              <a:t>ます</a:t>
            </a:r>
            <a:r>
              <a:rPr lang="ja-JP" altLang="ja-JP" dirty="0"/>
              <a:t>。着替えの時に</a:t>
            </a:r>
            <a:r>
              <a:rPr lang="ja-JP" altLang="en-US" dirty="0"/>
              <a:t>気管</a:t>
            </a:r>
            <a:r>
              <a:rPr lang="ja-JP" altLang="ja-JP" dirty="0"/>
              <a:t>カニューレに衣類がひっかかって抜けてしまわないように注意します。介助者が対象</a:t>
            </a:r>
            <a:r>
              <a:rPr lang="ja-JP" altLang="en-US" dirty="0"/>
              <a:t>児</a:t>
            </a:r>
            <a:r>
              <a:rPr lang="ja-JP" altLang="ja-JP" dirty="0"/>
              <a:t>を抱きかかえる時に、介助者の腕が固定ヒモを動かしてしまい抜けることもあります。</a:t>
            </a:r>
            <a:endParaRPr lang="en-US" altLang="ja-JP" dirty="0"/>
          </a:p>
          <a:p>
            <a:pPr>
              <a:lnSpc>
                <a:spcPct val="110000"/>
              </a:lnSpc>
            </a:pPr>
            <a:r>
              <a:rPr lang="ja-JP" altLang="en-US" dirty="0"/>
              <a:t>　気管カニューレが抜けかかっていたり、抜けていても、気管カニューレ固定翼の下の</a:t>
            </a:r>
            <a:r>
              <a:rPr lang="en-US" altLang="ja-JP" dirty="0"/>
              <a:t>Y</a:t>
            </a:r>
            <a:r>
              <a:rPr lang="ja-JP" altLang="en-US" dirty="0"/>
              <a:t>ガーゼに隠れて見逃されていることがあります。そのため最近は</a:t>
            </a:r>
            <a:r>
              <a:rPr lang="en-US" altLang="ja-JP" dirty="0"/>
              <a:t>Y</a:t>
            </a:r>
            <a:r>
              <a:rPr lang="ja-JP" altLang="en-US" dirty="0"/>
              <a:t>ガーゼを使わないことも推奨されています。</a:t>
            </a:r>
            <a:endParaRPr lang="ja-JP" altLang="ja-JP" dirty="0"/>
          </a:p>
          <a:p>
            <a:pPr>
              <a:lnSpc>
                <a:spcPct val="110000"/>
              </a:lnSpc>
            </a:pPr>
            <a:r>
              <a:rPr lang="ja-JP" altLang="en-US" dirty="0"/>
              <a:t>　気管</a:t>
            </a:r>
            <a:r>
              <a:rPr lang="ja-JP" altLang="ja-JP" dirty="0"/>
              <a:t>カニューレの再挿入は基本的には医師が行いますが、家族や看護師が行うこともあります。再挿入は容易にできるケースもありますが、とても難しい場合もあります。また、</a:t>
            </a:r>
            <a:r>
              <a:rPr lang="ja-JP" altLang="en-US" dirty="0"/>
              <a:t>気管</a:t>
            </a:r>
            <a:r>
              <a:rPr lang="ja-JP" altLang="ja-JP" dirty="0"/>
              <a:t>カニューレが抜けた場合に問題なく長時間過ごせる人と、すぐに再挿入しないと呼吸困難に陥る人がいます。どの程度の緊急性があるか、抜けた時にどうするかを、予め確認しておくことが必要です。</a:t>
            </a:r>
            <a:r>
              <a:rPr lang="ja-JP" altLang="en-US" dirty="0"/>
              <a:t>この事故抜去については、後に詳しく説明します。</a:t>
            </a:r>
            <a:endParaRPr lang="ja-JP" altLang="ja-JP" dirty="0"/>
          </a:p>
          <a:p>
            <a:pPr>
              <a:lnSpc>
                <a:spcPct val="110000"/>
              </a:lnSpc>
            </a:pPr>
            <a:r>
              <a:rPr lang="ja-JP" altLang="en-US" dirty="0"/>
              <a:t>　</a:t>
            </a:r>
            <a:r>
              <a:rPr lang="ja-JP" altLang="ja-JP" dirty="0"/>
              <a:t>次の注意点は、</a:t>
            </a:r>
            <a:r>
              <a:rPr lang="ja-JP" altLang="en-US" dirty="0"/>
              <a:t>気管</a:t>
            </a:r>
            <a:r>
              <a:rPr lang="ja-JP" altLang="ja-JP" dirty="0"/>
              <a:t>カニューレに無理な力を加えないということです。</a:t>
            </a:r>
            <a:endParaRPr lang="en-US" altLang="ja-JP" dirty="0"/>
          </a:p>
          <a:p>
            <a:pPr>
              <a:lnSpc>
                <a:spcPct val="110000"/>
              </a:lnSpc>
            </a:pPr>
            <a:r>
              <a:rPr lang="ja-JP" altLang="en-US" dirty="0"/>
              <a:t>　</a:t>
            </a:r>
            <a:r>
              <a:rPr lang="ja-JP" altLang="ja-JP" dirty="0"/>
              <a:t>気管に無理な力が加わると、気管の壁を傷つけ気管内肉芽や出血を生じますので、</a:t>
            </a:r>
            <a:r>
              <a:rPr lang="ja-JP" altLang="en-US" dirty="0"/>
              <a:t>気管</a:t>
            </a:r>
            <a:r>
              <a:rPr lang="ja-JP" altLang="ja-JP" dirty="0"/>
              <a:t>カニューレの先端が強く気管にあたるようなことを避ける必要があります。例えば、</a:t>
            </a:r>
            <a:r>
              <a:rPr lang="ja-JP" altLang="en-US" dirty="0"/>
              <a:t>頸</a:t>
            </a:r>
            <a:r>
              <a:rPr lang="ja-JP" altLang="ja-JP" dirty="0"/>
              <a:t>を過度に後ろにそらせたり、前に曲げたり、左右に強く回すことは避けて下さい。</a:t>
            </a:r>
          </a:p>
          <a:p>
            <a:pPr>
              <a:lnSpc>
                <a:spcPct val="110000"/>
              </a:lnSpc>
            </a:pPr>
            <a:r>
              <a:rPr lang="ja-JP" altLang="en-US" dirty="0"/>
              <a:t>　気管</a:t>
            </a:r>
            <a:r>
              <a:rPr lang="ja-JP" altLang="ja-JP" dirty="0"/>
              <a:t>カニューレからの異物の侵入や気管内の乾燥を防ぐことも重要です。人工鼻や</a:t>
            </a:r>
            <a:r>
              <a:rPr lang="ja-JP" altLang="en-US" dirty="0"/>
              <a:t>トラキマスクや</a:t>
            </a:r>
            <a:r>
              <a:rPr lang="ja-JP" altLang="ja-JP" dirty="0"/>
              <a:t>ガーゼで入口をカバーし、</a:t>
            </a:r>
            <a:r>
              <a:rPr lang="ja-JP" altLang="en-US" dirty="0"/>
              <a:t>加湿も保ちます。</a:t>
            </a:r>
            <a:r>
              <a:rPr lang="ja-JP" altLang="ja-JP" dirty="0"/>
              <a:t>室内の加湿も重要です。</a:t>
            </a:r>
          </a:p>
          <a:p>
            <a:pPr>
              <a:lnSpc>
                <a:spcPct val="110000"/>
              </a:lnSpc>
            </a:pPr>
            <a:r>
              <a:rPr lang="ja-JP" altLang="en-US" dirty="0"/>
              <a:t>　</a:t>
            </a:r>
            <a:r>
              <a:rPr lang="ja-JP" altLang="ja-JP" dirty="0"/>
              <a:t>最近では、気管切開していても気管カニューレが入っていないケースも増えています。その場合には、気管孔を保護するためのガーゼが気管</a:t>
            </a:r>
            <a:r>
              <a:rPr lang="ja-JP" altLang="en-US" dirty="0"/>
              <a:t>孔</a:t>
            </a:r>
            <a:r>
              <a:rPr lang="ja-JP" altLang="ja-JP" dirty="0"/>
              <a:t>を塞いだり、</a:t>
            </a:r>
            <a:r>
              <a:rPr lang="ja-JP" altLang="en-US" dirty="0"/>
              <a:t>気管孔にガーゼが</a:t>
            </a:r>
            <a:r>
              <a:rPr lang="ja-JP" altLang="ja-JP" dirty="0"/>
              <a:t>吸い込まれてしまわないよう注意が必要です。</a:t>
            </a:r>
            <a:endParaRPr lang="en-US" altLang="ja-JP" dirty="0"/>
          </a:p>
          <a:p>
            <a:pPr>
              <a:lnSpc>
                <a:spcPct val="110000"/>
              </a:lnSpc>
            </a:pPr>
            <a:r>
              <a:rPr lang="ja-JP" altLang="en-US" dirty="0"/>
              <a:t>　</a:t>
            </a:r>
            <a:r>
              <a:rPr lang="ja-JP" altLang="ja-JP" dirty="0"/>
              <a:t>気管切開孔を清潔に保つことも、感染や肉芽の発生の予防のために重要です。気管切開孔周囲の分泌物は微温湯できれいに拭き取り、ガーゼを使用している場合は汚れたらその都度交換します。</a:t>
            </a:r>
            <a:r>
              <a:rPr lang="ja-JP" altLang="en-US" dirty="0"/>
              <a:t>明らかな感染がなければ消毒剤は使いません。</a:t>
            </a:r>
            <a:endParaRPr lang="ja-JP"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155</a:t>
            </a:fld>
            <a:endParaRPr kumimoji="1" lang="ja-JP" altLang="en-US"/>
          </a:p>
        </p:txBody>
      </p:sp>
    </p:spTree>
    <p:extLst>
      <p:ext uri="{BB962C8B-B14F-4D97-AF65-F5344CB8AC3E}">
        <p14:creationId xmlns:p14="http://schemas.microsoft.com/office/powerpoint/2010/main" val="1055271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7712">
              <a:defRPr/>
            </a:pPr>
            <a:r>
              <a:rPr kumimoji="1" lang="ja-JP" altLang="en-US" dirty="0"/>
              <a:t>脈拍数の正常値を表に示します。</a:t>
            </a:r>
            <a:endParaRPr kumimoji="1" lang="en-US" altLang="ja-JP" dirty="0">
              <a:solidFill>
                <a:schemeClr val="tx1"/>
              </a:solidFill>
            </a:endParaRPr>
          </a:p>
          <a:p>
            <a:pPr defTabSz="947712">
              <a:defRPr/>
            </a:pPr>
            <a:r>
              <a:rPr lang="ja-JP" altLang="en-US" dirty="0"/>
              <a:t>　</a:t>
            </a:r>
            <a:r>
              <a:rPr lang="ja-JP" altLang="en-US" dirty="0">
                <a:solidFill>
                  <a:schemeClr val="dk1"/>
                </a:solidFill>
              </a:rPr>
              <a:t>脈に触れなくても、酸素飽和度モニターによって、簡便に継続的に脈拍が把握できるようになりました。</a:t>
            </a:r>
            <a:endParaRPr lang="en-US" altLang="ja-JP" dirty="0">
              <a:solidFill>
                <a:schemeClr val="dk1"/>
              </a:solidFill>
            </a:endParaRPr>
          </a:p>
          <a:p>
            <a:pPr defTabSz="947712">
              <a:defRPr/>
            </a:pPr>
            <a:endParaRPr lang="en-US" altLang="ja-JP" dirty="0">
              <a:solidFill>
                <a:schemeClr val="dk1"/>
              </a:solidFill>
            </a:endParaRPr>
          </a:p>
          <a:p>
            <a:r>
              <a:rPr lang="ja-JP" altLang="en-US" dirty="0"/>
              <a:t>　脈拍数が上昇する原因は、</a:t>
            </a:r>
            <a:endParaRPr lang="en-US" altLang="ja-JP" dirty="0"/>
          </a:p>
          <a:p>
            <a:r>
              <a:rPr lang="ja-JP" altLang="en-US" dirty="0"/>
              <a:t>　体温上昇</a:t>
            </a:r>
            <a:endParaRPr lang="en-US" altLang="ja-JP" dirty="0"/>
          </a:p>
          <a:p>
            <a:r>
              <a:rPr lang="ja-JP" altLang="en-US" dirty="0"/>
              <a:t>　循環血液量低下（脱水）</a:t>
            </a:r>
            <a:endParaRPr lang="en-US" altLang="ja-JP" dirty="0"/>
          </a:p>
          <a:p>
            <a:r>
              <a:rPr lang="ja-JP" altLang="en-US" dirty="0"/>
              <a:t>　循環血液偏在　（栄養注入・上体挙上）</a:t>
            </a:r>
            <a:endParaRPr lang="en-US" altLang="ja-JP" dirty="0"/>
          </a:p>
          <a:p>
            <a:r>
              <a:rPr lang="ja-JP" altLang="en-US" dirty="0"/>
              <a:t>　酸素需要増加　（運動・筋緊張亢進）</a:t>
            </a:r>
            <a:endParaRPr lang="en-US" altLang="ja-JP" dirty="0"/>
          </a:p>
          <a:p>
            <a:r>
              <a:rPr lang="ja-JP" altLang="en-US" dirty="0"/>
              <a:t>　交感神経刺激　（痛み・ストレス）　などがあります。</a:t>
            </a:r>
            <a:endParaRPr lang="en-US" altLang="ja-JP" dirty="0"/>
          </a:p>
          <a:p>
            <a:r>
              <a:rPr lang="ja-JP" altLang="en-US" dirty="0"/>
              <a:t>　</a:t>
            </a:r>
            <a:endParaRPr lang="en-US" altLang="ja-JP" dirty="0"/>
          </a:p>
          <a:p>
            <a:r>
              <a:rPr lang="ja-JP" altLang="en-US" dirty="0"/>
              <a:t>　脈拍上昇は不快・不安・緊張のサインとして捉えることもできます。</a:t>
            </a:r>
            <a:endParaRPr lang="en-US" altLang="ja-JP" dirty="0"/>
          </a:p>
          <a:p>
            <a:r>
              <a:rPr lang="ja-JP" altLang="en-US" dirty="0"/>
              <a:t>　「おしっこが出たよ！」「なんとなく苦しいよ！」「暑いよ！」「痛いよ！」など、子どもの重要な意思表示のことがあります。</a:t>
            </a:r>
            <a:endParaRPr lang="en-US" altLang="ja-JP" dirty="0"/>
          </a:p>
          <a:p>
            <a:pPr eaLnBrk="1" hangingPunct="1">
              <a:buFontTx/>
              <a:buNone/>
            </a:pPr>
            <a:endParaRPr lang="en-US" altLang="ja-JP" dirty="0"/>
          </a:p>
          <a:p>
            <a:pPr>
              <a:defRPr/>
            </a:pPr>
            <a:r>
              <a:rPr lang="ja-JP" altLang="en-US" dirty="0"/>
              <a:t>　重度の医療的ケア児の徐脈はどのくらいまで問題ないか？</a:t>
            </a:r>
            <a:endParaRPr lang="en-US" altLang="ja-JP" dirty="0"/>
          </a:p>
          <a:p>
            <a:pPr defTabSz="947712">
              <a:defRPr/>
            </a:pPr>
            <a:r>
              <a:rPr lang="ja-JP" altLang="en-US" dirty="0"/>
              <a:t>　人工呼吸器療法の子どもが熟睡すると</a:t>
            </a:r>
            <a:r>
              <a:rPr lang="en-US" altLang="ja-JP" dirty="0"/>
              <a:t>40</a:t>
            </a:r>
            <a:r>
              <a:rPr lang="ja-JP" altLang="en-US" dirty="0"/>
              <a:t>台</a:t>
            </a:r>
            <a:r>
              <a:rPr lang="en-US" altLang="ja-JP" dirty="0"/>
              <a:t>/</a:t>
            </a:r>
            <a:r>
              <a:rPr lang="ja-JP" altLang="en-US" dirty="0"/>
              <a:t>分まで低下することはよくあります。</a:t>
            </a:r>
            <a:endParaRPr lang="en-US" altLang="ja-JP" dirty="0"/>
          </a:p>
          <a:p>
            <a:pPr defTabSz="947712">
              <a:defRPr/>
            </a:pPr>
            <a:r>
              <a:rPr lang="ja-JP" altLang="en-US" dirty="0"/>
              <a:t>　覚醒度</a:t>
            </a:r>
            <a:r>
              <a:rPr lang="ja-JP" altLang="en-US" dirty="0">
                <a:solidFill>
                  <a:srgbClr val="000000"/>
                </a:solidFill>
              </a:rPr>
              <a:t>を上げて脈拍が上昇すれば心配ありません。</a:t>
            </a:r>
            <a:endParaRPr lang="en-US" altLang="ja-JP" dirty="0">
              <a:solidFill>
                <a:srgbClr val="000000"/>
              </a:solidFill>
            </a:endParaRPr>
          </a:p>
          <a:p>
            <a:pPr>
              <a:defRPr/>
            </a:pPr>
            <a:r>
              <a:rPr lang="ja-JP" altLang="en-US" dirty="0">
                <a:solidFill>
                  <a:srgbClr val="000000"/>
                </a:solidFill>
              </a:rPr>
              <a:t>　酸素飽和度モニターで一時的に徐脈になる場合は不整脈の可能性があります。</a:t>
            </a:r>
            <a:endParaRPr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93</a:t>
            </a:fld>
            <a:endParaRPr kumimoji="1" lang="ja-JP" altLang="en-US"/>
          </a:p>
        </p:txBody>
      </p:sp>
    </p:spTree>
    <p:extLst>
      <p:ext uri="{BB962C8B-B14F-4D97-AF65-F5344CB8AC3E}">
        <p14:creationId xmlns:p14="http://schemas.microsoft.com/office/powerpoint/2010/main" val="40028099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7712" eaLnBrk="0" fontAlgn="base" hangingPunct="0">
              <a:spcAft>
                <a:spcPct val="0"/>
              </a:spcAft>
              <a:defRPr/>
            </a:pPr>
            <a:r>
              <a:rPr lang="ja-JP" altLang="en-US" dirty="0">
                <a:solidFill>
                  <a:srgbClr val="000000"/>
                </a:solidFill>
              </a:rPr>
              <a:t>　</a:t>
            </a:r>
            <a:r>
              <a:rPr lang="ja-JP" altLang="en-US" dirty="0"/>
              <a:t>定期の交換の時でない時に</a:t>
            </a:r>
            <a:r>
              <a:rPr lang="ja-JP" altLang="ja-JP" dirty="0"/>
              <a:t>気管カニューレが抜けてしまう</a:t>
            </a:r>
            <a:r>
              <a:rPr lang="ja-JP" altLang="en-US" dirty="0"/>
              <a:t>こと、すなわち</a:t>
            </a:r>
            <a:r>
              <a:rPr lang="ja-JP" altLang="ja-JP" dirty="0"/>
              <a:t>事故抜去</a:t>
            </a:r>
            <a:r>
              <a:rPr lang="ja-JP" altLang="en-US" dirty="0"/>
              <a:t>（計画外抜去とも言います）が、学校でも生じることがあります。</a:t>
            </a:r>
            <a:endParaRPr lang="en-US" altLang="ja-JP" dirty="0"/>
          </a:p>
          <a:p>
            <a:pPr defTabSz="947712" eaLnBrk="0" fontAlgn="base" hangingPunct="0">
              <a:spcAft>
                <a:spcPct val="0"/>
              </a:spcAft>
              <a:defRPr/>
            </a:pPr>
            <a:r>
              <a:rPr lang="ja-JP" altLang="en-US" dirty="0"/>
              <a:t>　事故抜去がおきないようにすることと、事故抜去がおきた時に備えての準備をしておくことが必要です。</a:t>
            </a:r>
            <a:endParaRPr lang="en-US" altLang="ja-JP" dirty="0"/>
          </a:p>
          <a:p>
            <a:pPr defTabSz="947712" eaLnBrk="0" fontAlgn="base" hangingPunct="0">
              <a:spcAft>
                <a:spcPct val="0"/>
              </a:spcAft>
              <a:defRPr/>
            </a:pPr>
            <a:r>
              <a:rPr lang="ja-JP" altLang="en-US" dirty="0"/>
              <a:t>　以下のことが、事故抜去の原因・誘因となります。</a:t>
            </a:r>
            <a:endParaRPr lang="en-US" altLang="ja-JP" dirty="0"/>
          </a:p>
          <a:p>
            <a:pPr defTabSz="947712" eaLnBrk="0" fontAlgn="base" hangingPunct="0">
              <a:spcAft>
                <a:spcPct val="0"/>
              </a:spcAft>
              <a:defRPr/>
            </a:pPr>
            <a:r>
              <a:rPr kumimoji="1" lang="ja-JP" altLang="en-US" kern="1200" dirty="0">
                <a:effectLst/>
                <a:cs typeface="Osaka"/>
              </a:rPr>
              <a:t>　</a:t>
            </a:r>
            <a:r>
              <a:rPr kumimoji="1" lang="ja-JP" altLang="ja-JP" kern="1200" dirty="0">
                <a:effectLst/>
                <a:cs typeface="Osaka"/>
              </a:rPr>
              <a:t>①自分で抜いてしまう（自己抜去）</a:t>
            </a:r>
            <a:r>
              <a:rPr kumimoji="1" lang="ja-JP" altLang="en-US" kern="1200" dirty="0">
                <a:effectLst/>
                <a:cs typeface="Osaka"/>
              </a:rPr>
              <a:t>　</a:t>
            </a:r>
            <a:r>
              <a:rPr kumimoji="1" lang="ja-JP" altLang="ja-JP" kern="1200" dirty="0">
                <a:effectLst/>
                <a:cs typeface="Osaka"/>
              </a:rPr>
              <a:t>②人工鼻を外す時に（本人、介助者）一緒に抜ける</a:t>
            </a:r>
            <a:r>
              <a:rPr kumimoji="1" lang="ja-JP" altLang="en-US" kern="1200" dirty="0">
                <a:effectLst/>
                <a:cs typeface="Osaka"/>
              </a:rPr>
              <a:t>　　</a:t>
            </a:r>
            <a:endParaRPr kumimoji="1" lang="en-US" altLang="ja-JP" kern="1200" dirty="0">
              <a:effectLst/>
              <a:cs typeface="Osaka"/>
            </a:endParaRPr>
          </a:p>
          <a:p>
            <a:pPr defTabSz="947712" eaLnBrk="0" fontAlgn="base" hangingPunct="0">
              <a:spcAft>
                <a:spcPct val="0"/>
              </a:spcAft>
              <a:defRPr/>
            </a:pPr>
            <a:r>
              <a:rPr lang="ja-JP" altLang="en-US" dirty="0">
                <a:cs typeface="Osaka"/>
              </a:rPr>
              <a:t>　</a:t>
            </a:r>
            <a:r>
              <a:rPr kumimoji="1" lang="ja-JP" altLang="ja-JP" kern="1200" dirty="0">
                <a:effectLst/>
                <a:cs typeface="Osaka"/>
              </a:rPr>
              <a:t>③着替えなどの時に引っかかって抜ける</a:t>
            </a:r>
            <a:r>
              <a:rPr kumimoji="1" lang="ja-JP" altLang="en-US" kern="1200" dirty="0">
                <a:effectLst/>
                <a:cs typeface="Osaka"/>
              </a:rPr>
              <a:t>　</a:t>
            </a:r>
            <a:r>
              <a:rPr kumimoji="1" lang="ja-JP" altLang="ja-JP" kern="1200" dirty="0">
                <a:effectLst/>
                <a:cs typeface="Osaka"/>
              </a:rPr>
              <a:t>④</a:t>
            </a:r>
            <a:r>
              <a:rPr kumimoji="1" lang="ja-JP" altLang="en-US" kern="1200" dirty="0">
                <a:effectLst/>
                <a:cs typeface="Osaka"/>
              </a:rPr>
              <a:t>固定</a:t>
            </a:r>
            <a:r>
              <a:rPr kumimoji="1" lang="ja-JP" altLang="ja-JP" kern="1200" dirty="0">
                <a:effectLst/>
                <a:cs typeface="Osaka"/>
              </a:rPr>
              <a:t>バンド（テープ）の固定が緩かったために抜ける（くしゃみ、咳に伴って抜ける）</a:t>
            </a:r>
            <a:r>
              <a:rPr kumimoji="1" lang="ja-JP" altLang="en-US" kern="1200" dirty="0">
                <a:effectLst/>
                <a:cs typeface="Osaka"/>
              </a:rPr>
              <a:t>　</a:t>
            </a:r>
            <a:r>
              <a:rPr kumimoji="1" lang="ja-JP" altLang="ja-JP" kern="1200" dirty="0">
                <a:effectLst/>
                <a:cs typeface="Osaka"/>
              </a:rPr>
              <a:t>⑤頸が後に反った時に抜ける（緊張や、泣いた時）</a:t>
            </a:r>
            <a:r>
              <a:rPr kumimoji="1" lang="ja-JP" altLang="en-US" kern="1200" dirty="0">
                <a:effectLst/>
                <a:cs typeface="Osaka"/>
              </a:rPr>
              <a:t>　</a:t>
            </a:r>
            <a:r>
              <a:rPr kumimoji="1" lang="ja-JP" altLang="ja-JP" kern="1200" dirty="0">
                <a:effectLst/>
                <a:cs typeface="Osaka"/>
              </a:rPr>
              <a:t>⑥頸の向きが変わった時に抜ける</a:t>
            </a:r>
            <a:r>
              <a:rPr kumimoji="1" lang="ja-JP" altLang="en-US" kern="1200" dirty="0">
                <a:effectLst/>
                <a:cs typeface="Osaka"/>
              </a:rPr>
              <a:t>　</a:t>
            </a:r>
            <a:r>
              <a:rPr kumimoji="1" lang="ja-JP" altLang="ja-JP" kern="1200" dirty="0">
                <a:effectLst/>
                <a:cs typeface="Osaka"/>
              </a:rPr>
              <a:t>⑦接続している人工呼吸器の回路により引っ張られて抜ける</a:t>
            </a:r>
            <a:r>
              <a:rPr kumimoji="1" lang="ja-JP" altLang="en-US" kern="1200" dirty="0">
                <a:effectLst/>
                <a:cs typeface="Osaka"/>
              </a:rPr>
              <a:t>　</a:t>
            </a:r>
            <a:r>
              <a:rPr kumimoji="1" lang="ja-JP" altLang="ja-JP" kern="1200" dirty="0">
                <a:effectLst/>
                <a:cs typeface="Osaka"/>
              </a:rPr>
              <a:t>⑧介助者が子どもの頸の後に腕を回して介助している時に、介助者の腕が左右に動く、または、本人が左右に頸を回すことによって、固定バンドが左右に動いて、</a:t>
            </a:r>
            <a:r>
              <a:rPr kumimoji="1" lang="ja-JP" altLang="en-US" kern="1200" dirty="0">
                <a:effectLst/>
                <a:cs typeface="Osaka"/>
              </a:rPr>
              <a:t>気管</a:t>
            </a:r>
            <a:r>
              <a:rPr kumimoji="1" lang="ja-JP" altLang="ja-JP" kern="1200" dirty="0">
                <a:effectLst/>
                <a:cs typeface="Osaka"/>
              </a:rPr>
              <a:t>カニューレが左右に引かれて（ズレて）抜ける。</a:t>
            </a:r>
            <a:endParaRPr kumimoji="1" lang="en-US" altLang="ja-JP" kern="1200" dirty="0">
              <a:effectLst/>
              <a:cs typeface="Osaka"/>
            </a:endParaRPr>
          </a:p>
          <a:p>
            <a:pPr defTabSz="947712" eaLnBrk="0" fontAlgn="base" hangingPunct="0">
              <a:spcAft>
                <a:spcPct val="0"/>
              </a:spcAft>
              <a:defRPr/>
            </a:pPr>
            <a:r>
              <a:rPr kumimoji="1" lang="ja-JP" altLang="en-US" kern="1200" dirty="0">
                <a:effectLst/>
                <a:cs typeface="Osaka"/>
              </a:rPr>
              <a:t>　動く医療的ケア児、手を自由に使える医療的ケア児では、興奮した時、不機嫌な時などに自己抜去してしまうことがあります。心理的に安定した状態が維持できるようにするのが基本ですが、手が気管カニューレのところに行かないようにある程度の抑制や、場面によっては手袋（ミトン）を使用することも検討します。後のスライドに紹介するように、抑え補強での固定を行うことも検討します。</a:t>
            </a:r>
            <a:endParaRPr kumimoji="1" lang="en-US" altLang="ja-JP" kern="1200" dirty="0">
              <a:effectLst/>
              <a:cs typeface="Osaka"/>
            </a:endParaRPr>
          </a:p>
          <a:p>
            <a:pPr defTabSz="947712" eaLnBrk="0" fontAlgn="base" hangingPunct="0">
              <a:spcAft>
                <a:spcPct val="0"/>
              </a:spcAft>
              <a:defRPr/>
            </a:pPr>
            <a:r>
              <a:rPr kumimoji="1" lang="ja-JP" altLang="en-US" kern="1200" dirty="0">
                <a:effectLst/>
                <a:cs typeface="Osaka"/>
              </a:rPr>
              <a:t>　固定バンド（紐）での固定が緩くなり過ぎないように、内側に介助者の小指が入る程度で固定しますが、そのように固定しても、脳性麻痺の子どもでは頸が後に反り返った時に気管カニューレが抜けること</a:t>
            </a:r>
            <a:r>
              <a:rPr kumimoji="1" lang="ja-JP" altLang="en-US" kern="1200" dirty="0">
                <a:solidFill>
                  <a:schemeClr val="tx1"/>
                </a:solidFill>
                <a:effectLst/>
                <a:cs typeface="Osaka"/>
              </a:rPr>
              <a:t>があります。この場合は、次の４点固定を考えます。</a:t>
            </a:r>
            <a:endParaRPr kumimoji="1" lang="en-US" altLang="ja-JP" kern="1200" dirty="0">
              <a:solidFill>
                <a:schemeClr val="tx1"/>
              </a:solidFill>
              <a:effectLst/>
              <a:cs typeface="Osaka"/>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156</a:t>
            </a:fld>
            <a:endParaRPr kumimoji="1" lang="ja-JP" altLang="en-US"/>
          </a:p>
        </p:txBody>
      </p:sp>
    </p:spTree>
    <p:extLst>
      <p:ext uri="{BB962C8B-B14F-4D97-AF65-F5344CB8AC3E}">
        <p14:creationId xmlns:p14="http://schemas.microsoft.com/office/powerpoint/2010/main" val="38176997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kern="1200" dirty="0">
                <a:solidFill>
                  <a:srgbClr val="FF0000"/>
                </a:solidFill>
                <a:effectLst/>
                <a:cs typeface="Osaka"/>
              </a:rPr>
              <a:t>　　</a:t>
            </a:r>
            <a:r>
              <a:rPr kumimoji="1" lang="ja-JP" altLang="en-US" kern="1200" dirty="0">
                <a:effectLst/>
                <a:cs typeface="Osaka"/>
              </a:rPr>
              <a:t>気管</a:t>
            </a:r>
            <a:r>
              <a:rPr kumimoji="1" lang="ja-JP" altLang="ja-JP" kern="1200" dirty="0">
                <a:effectLst/>
                <a:cs typeface="Osaka"/>
              </a:rPr>
              <a:t>カニューレが抜け</a:t>
            </a:r>
            <a:r>
              <a:rPr kumimoji="1" lang="ja-JP" altLang="en-US" kern="1200" dirty="0">
                <a:effectLst/>
                <a:cs typeface="Osaka"/>
              </a:rPr>
              <a:t>た時のリスクと緊急対応を要する程度、緊急対応　</a:t>
            </a:r>
            <a:endParaRPr kumimoji="1" lang="en-US" altLang="ja-JP" kern="1200" dirty="0">
              <a:effectLst/>
              <a:cs typeface="Osaka"/>
            </a:endParaRPr>
          </a:p>
          <a:p>
            <a:r>
              <a:rPr lang="ja-JP" altLang="en-US" dirty="0">
                <a:cs typeface="Osaka"/>
              </a:rPr>
              <a:t>　の</a:t>
            </a:r>
            <a:r>
              <a:rPr kumimoji="1" lang="ja-JP" altLang="en-US" kern="1200" dirty="0">
                <a:effectLst/>
                <a:cs typeface="Osaka"/>
              </a:rPr>
              <a:t>困難の度合いのポイントとして</a:t>
            </a:r>
            <a:endParaRPr kumimoji="1" lang="en-US" altLang="ja-JP" kern="1200" dirty="0">
              <a:effectLst/>
              <a:cs typeface="Osaka"/>
            </a:endParaRPr>
          </a:p>
          <a:p>
            <a:endParaRPr lang="en-US" altLang="ja-JP" dirty="0">
              <a:cs typeface="Osaka"/>
            </a:endParaRPr>
          </a:p>
          <a:p>
            <a:r>
              <a:rPr lang="ja-JP" altLang="en-US" dirty="0"/>
              <a:t>　①抜けた時に呼吸困難となる可能性</a:t>
            </a:r>
            <a:endParaRPr lang="en-US" altLang="ja-JP" dirty="0"/>
          </a:p>
          <a:p>
            <a:r>
              <a:rPr lang="ja-JP" altLang="en-US" dirty="0"/>
              <a:t>　②人工呼吸器使用継続のために気管カニューレを必要とする程度</a:t>
            </a:r>
            <a:endParaRPr lang="en-US" altLang="ja-JP" dirty="0"/>
          </a:p>
          <a:p>
            <a:r>
              <a:rPr lang="ja-JP" altLang="en-US" dirty="0"/>
              <a:t>　③気管カニューレが抜けた状態が続いて気管切開孔が狭くなり</a:t>
            </a:r>
            <a:r>
              <a:rPr lang="en-US" altLang="ja-JP" dirty="0"/>
              <a:t>､</a:t>
            </a:r>
            <a:r>
              <a:rPr lang="ja-JP" altLang="en-US" dirty="0"/>
              <a:t>今までの太　</a:t>
            </a:r>
            <a:endParaRPr lang="en-US" altLang="ja-JP" dirty="0"/>
          </a:p>
          <a:p>
            <a:r>
              <a:rPr lang="ja-JP" altLang="en-US" dirty="0"/>
              <a:t>　　さの気管カニューレが入らなくなる可能性</a:t>
            </a:r>
            <a:endParaRPr lang="en-US" altLang="ja-JP" dirty="0"/>
          </a:p>
          <a:p>
            <a:r>
              <a:rPr lang="ja-JP" altLang="en-US" dirty="0"/>
              <a:t>　④気管カニューレ再挿入の困難度　があります。</a:t>
            </a:r>
            <a:endParaRPr lang="en-US" altLang="ja-JP" dirty="0"/>
          </a:p>
          <a:p>
            <a:pPr eaLnBrk="1" hangingPunct="1">
              <a:buClr>
                <a:srgbClr val="CCECFF"/>
              </a:buClr>
              <a:buFont typeface="Wingdings" panose="05000000000000000000" pitchFamily="2" charset="2"/>
              <a:buNone/>
            </a:pPr>
            <a:r>
              <a:rPr lang="ja-JP" altLang="en-US" dirty="0"/>
              <a:t>　　これらのリスクの程度と緊急対応の必要性、困難性の度合いは、個人差　</a:t>
            </a:r>
            <a:endParaRPr lang="en-US" altLang="ja-JP" dirty="0"/>
          </a:p>
          <a:p>
            <a:pPr eaLnBrk="1" hangingPunct="1">
              <a:buClr>
                <a:srgbClr val="CCECFF"/>
              </a:buClr>
              <a:buFont typeface="Wingdings" panose="05000000000000000000" pitchFamily="2" charset="2"/>
              <a:buNone/>
            </a:pPr>
            <a:r>
              <a:rPr lang="ja-JP" altLang="en-US" dirty="0"/>
              <a:t>　　が大きい。</a:t>
            </a:r>
            <a:endParaRPr lang="en-US" altLang="ja-JP" dirty="0"/>
          </a:p>
          <a:p>
            <a:pPr eaLnBrk="1" hangingPunct="1">
              <a:buClr>
                <a:srgbClr val="CCECFF"/>
              </a:buClr>
              <a:buFont typeface="Wingdings" panose="05000000000000000000" pitchFamily="2" charset="2"/>
              <a:buNone/>
            </a:pPr>
            <a:r>
              <a:rPr lang="ja-JP" altLang="en-US" dirty="0"/>
              <a:t>　　それぞれの子どもで、予め確認・検討して、判断と準備を行うことが必　　</a:t>
            </a:r>
            <a:endParaRPr lang="en-US" altLang="ja-JP" dirty="0"/>
          </a:p>
          <a:p>
            <a:pPr eaLnBrk="1" hangingPunct="1">
              <a:buClr>
                <a:srgbClr val="CCECFF"/>
              </a:buClr>
              <a:buFont typeface="Wingdings" panose="05000000000000000000" pitchFamily="2" charset="2"/>
              <a:buNone/>
            </a:pPr>
            <a:r>
              <a:rPr lang="ja-JP" altLang="en-US" dirty="0"/>
              <a:t>　　要です。</a:t>
            </a:r>
            <a:endParaRPr lang="en-US" altLang="ja-JP" dirty="0"/>
          </a:p>
        </p:txBody>
      </p:sp>
      <p:sp>
        <p:nvSpPr>
          <p:cNvPr id="4" name="スライド番号プレースホルダー 3"/>
          <p:cNvSpPr>
            <a:spLocks noGrp="1"/>
          </p:cNvSpPr>
          <p:nvPr>
            <p:ph type="sldNum" sz="quarter" idx="5"/>
          </p:nvPr>
        </p:nvSpPr>
        <p:spPr/>
        <p:txBody>
          <a:bodyPr/>
          <a:lstStyle/>
          <a:p>
            <a:pPr defTabSz="944491">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44491">
                <a:defRPr/>
              </a:pPr>
              <a:t>157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1684809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10000"/>
              </a:lnSpc>
            </a:pPr>
            <a:r>
              <a:rPr lang="ja-JP" altLang="en-US" kern="100" dirty="0">
                <a:solidFill>
                  <a:srgbClr val="FF0000"/>
                </a:solidFill>
                <a:effectLst/>
                <a:cs typeface="Times New Roman" panose="02020603050405020304" pitchFamily="18" charset="0"/>
              </a:rPr>
              <a:t>　</a:t>
            </a:r>
            <a:r>
              <a:rPr lang="ja-JP" altLang="en-US" kern="100" dirty="0">
                <a:effectLst/>
                <a:cs typeface="Times New Roman" panose="02020603050405020304" pitchFamily="18" charset="0"/>
              </a:rPr>
              <a:t>気管</a:t>
            </a:r>
            <a:r>
              <a:rPr lang="ja-JP" altLang="ja-JP" kern="100" dirty="0">
                <a:effectLst/>
                <a:cs typeface="Times New Roman" panose="02020603050405020304" pitchFamily="18" charset="0"/>
              </a:rPr>
              <a:t>カニューレが抜けても問題なく長時間過ごせる場合も</a:t>
            </a:r>
            <a:r>
              <a:rPr lang="ja-JP" altLang="en-US" kern="100" dirty="0">
                <a:effectLst/>
                <a:cs typeface="Times New Roman" panose="02020603050405020304" pitchFamily="18" charset="0"/>
              </a:rPr>
              <a:t>ありますが</a:t>
            </a:r>
            <a:r>
              <a:rPr lang="ja-JP" altLang="ja-JP" kern="100" dirty="0">
                <a:effectLst/>
                <a:cs typeface="Times New Roman" panose="02020603050405020304" pitchFamily="18" charset="0"/>
              </a:rPr>
              <a:t>、</a:t>
            </a:r>
            <a:r>
              <a:rPr lang="ja-JP" altLang="en-US" kern="100" dirty="0">
                <a:effectLst/>
                <a:cs typeface="Times New Roman" panose="02020603050405020304" pitchFamily="18" charset="0"/>
              </a:rPr>
              <a:t>迅速な対応が必要な場合もあります</a:t>
            </a:r>
            <a:endParaRPr lang="en-US" altLang="ja-JP" kern="100" dirty="0">
              <a:effectLst/>
              <a:cs typeface="Times New Roman" panose="02020603050405020304" pitchFamily="18" charset="0"/>
            </a:endParaRPr>
          </a:p>
          <a:p>
            <a:pPr>
              <a:lnSpc>
                <a:spcPct val="110000"/>
              </a:lnSpc>
            </a:pPr>
            <a:r>
              <a:rPr lang="ja-JP" altLang="en-US" kern="100" dirty="0">
                <a:effectLst/>
                <a:cs typeface="Times New Roman" panose="02020603050405020304" pitchFamily="18" charset="0"/>
              </a:rPr>
              <a:t>　</a:t>
            </a:r>
            <a:r>
              <a:rPr lang="ja-JP" altLang="ja-JP" kern="100" dirty="0">
                <a:effectLst/>
                <a:cs typeface="Times New Roman" panose="02020603050405020304" pitchFamily="18" charset="0"/>
              </a:rPr>
              <a:t>気管切開での人工呼吸器</a:t>
            </a:r>
            <a:r>
              <a:rPr lang="ja-JP" altLang="en-US" kern="100" dirty="0">
                <a:cs typeface="Times New Roman" panose="02020603050405020304" pitchFamily="18" charset="0"/>
              </a:rPr>
              <a:t>療法</a:t>
            </a:r>
            <a:r>
              <a:rPr lang="ja-JP" altLang="ja-JP" kern="100" dirty="0">
                <a:effectLst/>
                <a:cs typeface="Times New Roman" panose="02020603050405020304" pitchFamily="18" charset="0"/>
              </a:rPr>
              <a:t>を継続して</a:t>
            </a:r>
            <a:r>
              <a:rPr lang="ja-JP" altLang="en-US" kern="100" dirty="0">
                <a:effectLst/>
                <a:cs typeface="Times New Roman" panose="02020603050405020304" pitchFamily="18" charset="0"/>
              </a:rPr>
              <a:t>いる子どもでは、気管カニューレをすぐに再挿入する必要があります。</a:t>
            </a:r>
            <a:endParaRPr lang="en-US" altLang="ja-JP" kern="100" dirty="0">
              <a:cs typeface="Times New Roman" panose="02020603050405020304" pitchFamily="18" charset="0"/>
            </a:endParaRPr>
          </a:p>
          <a:p>
            <a:pPr>
              <a:lnSpc>
                <a:spcPct val="110000"/>
              </a:lnSpc>
            </a:pPr>
            <a:r>
              <a:rPr lang="ja-JP" altLang="en-US" kern="100" dirty="0">
                <a:effectLst/>
                <a:cs typeface="Times New Roman" panose="02020603050405020304" pitchFamily="18" charset="0"/>
              </a:rPr>
              <a:t>　これ以外に、</a:t>
            </a:r>
            <a:r>
              <a:rPr lang="ja-JP" altLang="ja-JP" kern="100" dirty="0">
                <a:effectLst/>
                <a:cs typeface="Times New Roman" panose="02020603050405020304" pitchFamily="18" charset="0"/>
              </a:rPr>
              <a:t>迅速な緊急対応が必要となるのは、次の場合で</a:t>
            </a:r>
            <a:r>
              <a:rPr lang="ja-JP" altLang="en-US" kern="100" dirty="0">
                <a:effectLst/>
                <a:cs typeface="Times New Roman" panose="02020603050405020304" pitchFamily="18" charset="0"/>
              </a:rPr>
              <a:t>す</a:t>
            </a:r>
            <a:r>
              <a:rPr lang="ja-JP" altLang="ja-JP" kern="100" dirty="0">
                <a:effectLst/>
                <a:cs typeface="Times New Roman" panose="02020603050405020304" pitchFamily="18" charset="0"/>
              </a:rPr>
              <a:t>。</a:t>
            </a:r>
            <a:endParaRPr lang="en-US" altLang="ja-JP" kern="100" dirty="0">
              <a:effectLst/>
              <a:cs typeface="Times New Roman" panose="02020603050405020304" pitchFamily="18" charset="0"/>
            </a:endParaRPr>
          </a:p>
          <a:p>
            <a:pPr marL="138207" indent="-138207">
              <a:lnSpc>
                <a:spcPct val="110000"/>
              </a:lnSpc>
            </a:pPr>
            <a:r>
              <a:rPr lang="ja-JP" altLang="en-US" kern="100" dirty="0">
                <a:effectLst/>
                <a:cs typeface="Times New Roman" panose="02020603050405020304" pitchFamily="18" charset="0"/>
              </a:rPr>
              <a:t>　・</a:t>
            </a:r>
            <a:r>
              <a:rPr lang="ja-JP" altLang="ja-JP" kern="100" dirty="0">
                <a:effectLst/>
                <a:cs typeface="Times New Roman" panose="02020603050405020304" pitchFamily="18" charset="0"/>
              </a:rPr>
              <a:t>気管切開孔がすぐに非常に狭くなり、かつ、声門狭窄</a:t>
            </a:r>
            <a:r>
              <a:rPr lang="ja-JP" altLang="en-US" kern="100" dirty="0">
                <a:effectLst/>
                <a:cs typeface="Times New Roman" panose="02020603050405020304" pitchFamily="18" charset="0"/>
              </a:rPr>
              <a:t>や喉頭軟化症などの上気道狭窄に対して気管切開を受けている</a:t>
            </a:r>
            <a:r>
              <a:rPr lang="ja-JP" altLang="en-US" kern="100" dirty="0">
                <a:cs typeface="Times New Roman" panose="02020603050405020304" pitchFamily="18" charset="0"/>
              </a:rPr>
              <a:t>。</a:t>
            </a:r>
            <a:endParaRPr lang="en-US" altLang="ja-JP" kern="100" dirty="0">
              <a:effectLst/>
              <a:cs typeface="Times New Roman" panose="02020603050405020304" pitchFamily="18" charset="0"/>
            </a:endParaRPr>
          </a:p>
          <a:p>
            <a:pPr marL="138207" indent="-138207">
              <a:lnSpc>
                <a:spcPct val="110000"/>
              </a:lnSpc>
            </a:pPr>
            <a:r>
              <a:rPr lang="ja-JP" altLang="en-US" kern="100" dirty="0">
                <a:effectLst/>
                <a:cs typeface="Times New Roman" panose="02020603050405020304" pitchFamily="18" charset="0"/>
              </a:rPr>
              <a:t>　・気管切開孔がすぐに狭くなり、かつ</a:t>
            </a:r>
            <a:r>
              <a:rPr lang="ja-JP" altLang="ja-JP" kern="100" dirty="0">
                <a:effectLst/>
                <a:cs typeface="Times New Roman" panose="02020603050405020304" pitchFamily="18" charset="0"/>
              </a:rPr>
              <a:t>誤嚥防止手術</a:t>
            </a:r>
            <a:r>
              <a:rPr lang="ja-JP" altLang="en-US" kern="100" dirty="0">
                <a:effectLst/>
                <a:cs typeface="Times New Roman" panose="02020603050405020304" pitchFamily="18" charset="0"/>
              </a:rPr>
              <a:t>での気管切開</a:t>
            </a:r>
            <a:r>
              <a:rPr lang="ja-JP" altLang="ja-JP" kern="100" dirty="0">
                <a:effectLst/>
                <a:cs typeface="Times New Roman" panose="02020603050405020304" pitchFamily="18" charset="0"/>
              </a:rPr>
              <a:t>を受けてい</a:t>
            </a:r>
            <a:r>
              <a:rPr lang="ja-JP" altLang="en-US" kern="100" dirty="0">
                <a:effectLst/>
                <a:cs typeface="Times New Roman" panose="02020603050405020304" pitchFamily="18" charset="0"/>
              </a:rPr>
              <a:t>る。</a:t>
            </a:r>
            <a:endParaRPr lang="en-US" altLang="ja-JP" kern="100" dirty="0">
              <a:effectLst/>
              <a:cs typeface="Times New Roman" panose="02020603050405020304" pitchFamily="18" charset="0"/>
            </a:endParaRPr>
          </a:p>
          <a:p>
            <a:pPr defTabSz="947712" eaLnBrk="0" fontAlgn="base" hangingPunct="0">
              <a:lnSpc>
                <a:spcPct val="110000"/>
              </a:lnSpc>
              <a:defRPr/>
            </a:pPr>
            <a:r>
              <a:rPr lang="ja-JP" altLang="en-US" kern="100" dirty="0">
                <a:effectLst/>
                <a:cs typeface="Times New Roman" panose="02020603050405020304" pitchFamily="18" charset="0"/>
              </a:rPr>
              <a:t>　これらの場合は、</a:t>
            </a:r>
            <a:r>
              <a:rPr lang="ja-JP" altLang="ja-JP" kern="100" dirty="0">
                <a:effectLst/>
                <a:cs typeface="Times New Roman" panose="02020603050405020304" pitchFamily="18" charset="0"/>
              </a:rPr>
              <a:t>気管切開部より上の喉頭咽頭への換気の経路</a:t>
            </a:r>
            <a:r>
              <a:rPr lang="ja-JP" altLang="en-US" kern="100" dirty="0">
                <a:effectLst/>
                <a:cs typeface="Times New Roman" panose="02020603050405020304" pitchFamily="18" charset="0"/>
              </a:rPr>
              <a:t>（スライドの</a:t>
            </a:r>
            <a:r>
              <a:rPr lang="ja-JP" altLang="ja-JP" kern="100" dirty="0">
                <a:effectLst/>
                <a:cs typeface="Times New Roman" panose="02020603050405020304" pitchFamily="18" charset="0"/>
              </a:rPr>
              <a:t>矢印の経路）が非常に狭いか閉ざされている</a:t>
            </a:r>
            <a:r>
              <a:rPr lang="ja-JP" altLang="en-US" kern="100" dirty="0">
                <a:effectLst/>
                <a:cs typeface="Times New Roman" panose="02020603050405020304" pitchFamily="18" charset="0"/>
              </a:rPr>
              <a:t>ため、気管カニューレが抜けると、呼吸困難になります。</a:t>
            </a:r>
            <a:r>
              <a:rPr lang="ja-JP" altLang="en-US" dirty="0"/>
              <a:t>初めに述べたように。鼻、耳、口、喉などを含む器官の先天的な発育の障害による上気道の狭窄に対して気管切開を受けている子どもでは、気管カニューレが抜けて、かつ気管孔が狭くなると、短時間で呼吸が苦しくなります。</a:t>
            </a:r>
            <a:endParaRPr lang="ja-JP" altLang="ja-JP" kern="100" dirty="0">
              <a:effectLst/>
              <a:cs typeface="Times New Roman" panose="02020603050405020304" pitchFamily="18" charset="0"/>
            </a:endParaRPr>
          </a:p>
          <a:p>
            <a:pPr indent="-138207">
              <a:lnSpc>
                <a:spcPct val="110000"/>
              </a:lnSpc>
            </a:pPr>
            <a:r>
              <a:rPr lang="ja-JP" altLang="en-US" kern="100" dirty="0">
                <a:effectLst/>
                <a:cs typeface="Times New Roman" panose="02020603050405020304" pitchFamily="18" charset="0"/>
              </a:rPr>
              <a:t>　最も迅速な対応が必要なのは、スライドの③のように、</a:t>
            </a:r>
            <a:r>
              <a:rPr lang="ja-JP" altLang="ja-JP" kern="100" dirty="0">
                <a:effectLst/>
                <a:cs typeface="Times New Roman" panose="02020603050405020304" pitchFamily="18" charset="0"/>
              </a:rPr>
              <a:t>気管の</a:t>
            </a:r>
            <a:r>
              <a:rPr lang="ja-JP" altLang="en-US" kern="100" dirty="0">
                <a:effectLst/>
                <a:cs typeface="Times New Roman" panose="02020603050405020304" pitchFamily="18" charset="0"/>
              </a:rPr>
              <a:t>肉芽、</a:t>
            </a:r>
            <a:r>
              <a:rPr lang="ja-JP" altLang="ja-JP" kern="100" dirty="0">
                <a:effectLst/>
                <a:cs typeface="Times New Roman" panose="02020603050405020304" pitchFamily="18" charset="0"/>
              </a:rPr>
              <a:t>狭窄や</a:t>
            </a:r>
            <a:r>
              <a:rPr lang="ja-JP" altLang="en-US" kern="100" dirty="0">
                <a:effectLst/>
                <a:cs typeface="Times New Roman" panose="02020603050405020304" pitchFamily="18" charset="0"/>
              </a:rPr>
              <a:t>、</a:t>
            </a:r>
            <a:r>
              <a:rPr lang="ja-JP" altLang="ja-JP" kern="100" dirty="0">
                <a:effectLst/>
                <a:cs typeface="Times New Roman" panose="02020603050405020304" pitchFamily="18" charset="0"/>
              </a:rPr>
              <a:t>気管軟化症が強くあるため、気管カニューレが抜けると気管そのものが非常に狭くなる場合</a:t>
            </a:r>
            <a:r>
              <a:rPr lang="ja-JP" altLang="en-US" kern="100" dirty="0">
                <a:effectLst/>
                <a:cs typeface="Times New Roman" panose="02020603050405020304" pitchFamily="18" charset="0"/>
              </a:rPr>
              <a:t>です。</a:t>
            </a:r>
            <a:endParaRPr lang="en-US" altLang="ja-JP" kern="100" dirty="0">
              <a:effectLst/>
              <a:cs typeface="Times New Roman" panose="02020603050405020304" pitchFamily="18" charset="0"/>
            </a:endParaRPr>
          </a:p>
          <a:p>
            <a:pPr indent="-138207">
              <a:lnSpc>
                <a:spcPct val="110000"/>
              </a:lnSpc>
            </a:pPr>
            <a:r>
              <a:rPr lang="ja-JP" altLang="en-US" kern="100" dirty="0">
                <a:effectLst/>
                <a:cs typeface="Times New Roman" panose="02020603050405020304" pitchFamily="18" charset="0"/>
              </a:rPr>
              <a:t>　</a:t>
            </a:r>
            <a:r>
              <a:rPr lang="ja-JP" altLang="ja-JP" kern="100" dirty="0">
                <a:effectLst/>
                <a:cs typeface="Times New Roman" panose="02020603050405020304" pitchFamily="18" charset="0"/>
              </a:rPr>
              <a:t>これらの場合は、迅速に</a:t>
            </a:r>
            <a:r>
              <a:rPr lang="ja-JP" altLang="en-US" kern="100" dirty="0">
                <a:effectLst/>
                <a:cs typeface="Times New Roman" panose="02020603050405020304" pitchFamily="18" charset="0"/>
              </a:rPr>
              <a:t>気管</a:t>
            </a:r>
            <a:r>
              <a:rPr lang="ja-JP" altLang="ja-JP" kern="100" dirty="0">
                <a:effectLst/>
                <a:cs typeface="Times New Roman" panose="02020603050405020304" pitchFamily="18" charset="0"/>
              </a:rPr>
              <a:t>カニューレが再挿入される必要があ</a:t>
            </a:r>
            <a:r>
              <a:rPr lang="ja-JP" altLang="en-US" kern="100" dirty="0">
                <a:effectLst/>
                <a:cs typeface="Times New Roman" panose="02020603050405020304" pitchFamily="18" charset="0"/>
              </a:rPr>
              <a:t>ります。</a:t>
            </a:r>
            <a:endParaRPr lang="en-US" altLang="ja-JP" kern="100" dirty="0">
              <a:cs typeface="Times New Roman" panose="02020603050405020304" pitchFamily="18" charset="0"/>
            </a:endParaRPr>
          </a:p>
          <a:p>
            <a:pPr indent="-138207">
              <a:lnSpc>
                <a:spcPct val="110000"/>
              </a:lnSpc>
            </a:pPr>
            <a:r>
              <a:rPr lang="ja-JP" altLang="en-US" kern="100" dirty="0">
                <a:effectLst/>
                <a:cs typeface="Times New Roman" panose="02020603050405020304" pitchFamily="18" charset="0"/>
              </a:rPr>
              <a:t>　また、気管</a:t>
            </a:r>
            <a:r>
              <a:rPr lang="ja-JP" altLang="en-US" dirty="0"/>
              <a:t>カニューレが抜けた状態が続くと、気管切開孔が狭くなり</a:t>
            </a:r>
            <a:r>
              <a:rPr lang="en-US" altLang="ja-JP" dirty="0"/>
              <a:t>､</a:t>
            </a:r>
            <a:r>
              <a:rPr lang="ja-JP" altLang="en-US" dirty="0"/>
              <a:t>今までの太さの気管カニューレが入らなくなる可能性もあります。</a:t>
            </a:r>
            <a:endParaRPr lang="en-US" altLang="ja-JP" dirty="0"/>
          </a:p>
          <a:p>
            <a:pPr indent="-138207">
              <a:lnSpc>
                <a:spcPct val="110000"/>
              </a:lnSpc>
            </a:pPr>
            <a:r>
              <a:rPr lang="ja-JP" altLang="en-US" kern="100" dirty="0">
                <a:effectLst/>
                <a:cs typeface="Times New Roman" panose="02020603050405020304" pitchFamily="18" charset="0"/>
              </a:rPr>
              <a:t>　</a:t>
            </a:r>
            <a:r>
              <a:rPr lang="ja-JP" altLang="ja-JP" kern="100" dirty="0">
                <a:effectLst/>
                <a:cs typeface="Times New Roman" panose="02020603050405020304" pitchFamily="18" charset="0"/>
              </a:rPr>
              <a:t>再挿入は容易にできる場合もあるが難しい場合もあり</a:t>
            </a:r>
            <a:r>
              <a:rPr lang="ja-JP" altLang="en-US" kern="100" dirty="0">
                <a:effectLst/>
                <a:cs typeface="Times New Roman" panose="02020603050405020304" pitchFamily="18" charset="0"/>
              </a:rPr>
              <a:t>ます。</a:t>
            </a:r>
            <a:endParaRPr lang="en-US" altLang="ja-JP" kern="100" dirty="0">
              <a:effectLst/>
              <a:cs typeface="Times New Roman" panose="02020603050405020304" pitchFamily="18" charset="0"/>
            </a:endParaRPr>
          </a:p>
          <a:p>
            <a:pPr indent="-138207">
              <a:lnSpc>
                <a:spcPct val="110000"/>
              </a:lnSpc>
            </a:pPr>
            <a:r>
              <a:rPr lang="ja-JP" altLang="en-US" kern="100" dirty="0">
                <a:effectLst/>
                <a:cs typeface="Times New Roman" panose="02020603050405020304" pitchFamily="18" charset="0"/>
              </a:rPr>
              <a:t>　これらの点についての確認と配慮と</a:t>
            </a:r>
            <a:r>
              <a:rPr lang="ja-JP" altLang="ja-JP" kern="100" dirty="0">
                <a:effectLst/>
                <a:cs typeface="Times New Roman" panose="02020603050405020304" pitchFamily="18" charset="0"/>
              </a:rPr>
              <a:t>準備が必要</a:t>
            </a:r>
            <a:r>
              <a:rPr lang="ja-JP" altLang="en-US" kern="100" dirty="0">
                <a:effectLst/>
                <a:cs typeface="Times New Roman" panose="02020603050405020304" pitchFamily="18" charset="0"/>
              </a:rPr>
              <a:t>です。</a:t>
            </a:r>
            <a:endParaRPr lang="en-US" altLang="ja-JP" kern="100" dirty="0">
              <a:cs typeface="Times New Roman" panose="02020603050405020304" pitchFamily="18" charset="0"/>
            </a:endParaRPr>
          </a:p>
          <a:p>
            <a:pPr indent="-138207">
              <a:lnSpc>
                <a:spcPct val="110000"/>
              </a:lnSpc>
            </a:pPr>
            <a:r>
              <a:rPr lang="ja-JP" altLang="en-US" kern="100" dirty="0">
                <a:effectLst/>
                <a:cs typeface="Times New Roman" panose="02020603050405020304" pitchFamily="18" charset="0"/>
              </a:rPr>
              <a:t>　気管</a:t>
            </a:r>
            <a:r>
              <a:rPr lang="ja-JP" altLang="ja-JP" kern="100" dirty="0">
                <a:effectLst/>
                <a:cs typeface="Times New Roman" panose="02020603050405020304" pitchFamily="18" charset="0"/>
              </a:rPr>
              <a:t>カニューレの事故抜去のリスクが過大視されて、気管切開の子ども（大人）が一律に、単独通学・通所、単独のバス乗車を禁止されることもあ</a:t>
            </a:r>
            <a:r>
              <a:rPr lang="ja-JP" altLang="en-US" kern="100" dirty="0">
                <a:effectLst/>
                <a:cs typeface="Times New Roman" panose="02020603050405020304" pitchFamily="18" charset="0"/>
              </a:rPr>
              <a:t>ります</a:t>
            </a:r>
            <a:r>
              <a:rPr lang="ja-JP" altLang="ja-JP" kern="100" dirty="0">
                <a:effectLst/>
                <a:cs typeface="Times New Roman" panose="02020603050405020304" pitchFamily="18" charset="0"/>
              </a:rPr>
              <a:t>が、それぞれの例の特性に応じた柔軟な判断がなされるべきで</a:t>
            </a:r>
            <a:r>
              <a:rPr lang="ja-JP" altLang="en-US" kern="100" dirty="0">
                <a:cs typeface="Times New Roman" panose="02020603050405020304" pitchFamily="18" charset="0"/>
              </a:rPr>
              <a:t>す</a:t>
            </a:r>
            <a:r>
              <a:rPr lang="ja-JP" altLang="ja-JP" kern="100" dirty="0">
                <a:effectLst/>
                <a:cs typeface="Times New Roman" panose="02020603050405020304" pitchFamily="18" charset="0"/>
              </a:rPr>
              <a:t>。 </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158</a:t>
            </a:fld>
            <a:endParaRPr kumimoji="1" lang="ja-JP" altLang="en-US"/>
          </a:p>
        </p:txBody>
      </p:sp>
    </p:spTree>
    <p:extLst>
      <p:ext uri="{BB962C8B-B14F-4D97-AF65-F5344CB8AC3E}">
        <p14:creationId xmlns:p14="http://schemas.microsoft.com/office/powerpoint/2010/main" val="4438939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頸まわりのテープやバンドでの固定（</a:t>
            </a:r>
            <a:r>
              <a:rPr kumimoji="1" lang="en-US" altLang="ja-JP" dirty="0"/>
              <a:t>2</a:t>
            </a:r>
            <a:r>
              <a:rPr kumimoji="1" lang="ja-JP" altLang="en-US" dirty="0"/>
              <a:t>点固定）でも不安定な時には、このように左右の下からの固定も加えた</a:t>
            </a:r>
            <a:r>
              <a:rPr kumimoji="1" lang="en-US" altLang="ja-JP" dirty="0"/>
              <a:t>4</a:t>
            </a:r>
            <a:r>
              <a:rPr kumimoji="1" lang="ja-JP" altLang="en-US" dirty="0"/>
              <a:t>点固定を行います。</a:t>
            </a:r>
            <a:endParaRPr kumimoji="1" lang="en-US" altLang="ja-JP" dirty="0"/>
          </a:p>
          <a:p>
            <a:r>
              <a:rPr kumimoji="1" lang="ja-JP" altLang="en-US" dirty="0"/>
              <a:t>　気管切開孔が下の方にある場合や、頸が反り返って気管カニューレが抜けてしまう場合に</a:t>
            </a:r>
            <a:r>
              <a:rPr kumimoji="1" lang="en-US" altLang="ja-JP" dirty="0"/>
              <a:t>､</a:t>
            </a:r>
            <a:r>
              <a:rPr kumimoji="1" lang="ja-JP" altLang="en-US" dirty="0"/>
              <a:t>有効です。</a:t>
            </a:r>
            <a:endParaRPr kumimoji="1" lang="en-US" altLang="ja-JP" dirty="0"/>
          </a:p>
          <a:p>
            <a:r>
              <a:rPr kumimoji="1" lang="ja-JP" altLang="en-US" dirty="0"/>
              <a:t>　下からの固定バンドを腋窩を通して固定翼につないで固定する方法が簡便ですが、緊張や反り返りがあると不安定なため、確実にするために、中央の写真のように左右につないだ細紐で下方にテープで固定する方法もあります。写真の右の例では、母親の工夫で、反り返りや頸のねじれに対応できるように、下方に引く紐をゴムバンドとし、頸回りの固定バンドと固定翼のつなぎにもゴムバンドを入れてい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159</a:t>
            </a:fld>
            <a:endParaRPr kumimoji="1" lang="ja-JP" altLang="en-US"/>
          </a:p>
        </p:txBody>
      </p:sp>
    </p:spTree>
    <p:extLst>
      <p:ext uri="{BB962C8B-B14F-4D97-AF65-F5344CB8AC3E}">
        <p14:creationId xmlns:p14="http://schemas.microsoft.com/office/powerpoint/2010/main" val="32209866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803039" y="4842996"/>
            <a:ext cx="5691214" cy="4765505"/>
          </a:xfrm>
        </p:spPr>
        <p:txBody>
          <a:bodyPr/>
          <a:lstStyle/>
          <a:p>
            <a:pPr indent="-139280"/>
            <a:r>
              <a:rPr lang="ja-JP" altLang="en-US" dirty="0">
                <a:solidFill>
                  <a:srgbClr val="0000FF"/>
                </a:solidFill>
              </a:rPr>
              <a:t>　</a:t>
            </a:r>
            <a:endParaRPr lang="en-US" altLang="ja-JP" kern="100" dirty="0">
              <a:latin typeface="Century" panose="02040604050505020304" pitchFamily="18" charset="0"/>
              <a:cs typeface="Times New Roman" panose="02020603050405020304" pitchFamily="18" charset="0"/>
            </a:endParaRPr>
          </a:p>
          <a:p>
            <a:pPr indent="-139280"/>
            <a:r>
              <a:rPr lang="ja-JP" altLang="en-US" kern="100" dirty="0">
                <a:latin typeface="Century" panose="02040604050505020304" pitchFamily="18" charset="0"/>
                <a:cs typeface="Times New Roman" panose="02020603050405020304" pitchFamily="18" charset="0"/>
              </a:rPr>
              <a:t>　</a:t>
            </a:r>
            <a:r>
              <a:rPr lang="ja-JP" altLang="ja-JP" kern="100" dirty="0">
                <a:latin typeface="Century" panose="02040604050505020304" pitchFamily="18" charset="0"/>
                <a:cs typeface="Times New Roman" panose="02020603050405020304" pitchFamily="18" charset="0"/>
              </a:rPr>
              <a:t>応急的な再挿入が必要な</a:t>
            </a:r>
            <a:r>
              <a:rPr lang="ja-JP" altLang="en-US" kern="100" dirty="0">
                <a:latin typeface="Century" panose="02040604050505020304" pitchFamily="18" charset="0"/>
                <a:cs typeface="Times New Roman" panose="02020603050405020304" pitchFamily="18" charset="0"/>
              </a:rPr>
              <a:t>子ども</a:t>
            </a:r>
            <a:r>
              <a:rPr lang="ja-JP" altLang="ja-JP" kern="100" dirty="0">
                <a:latin typeface="Century" panose="02040604050505020304" pitchFamily="18" charset="0"/>
                <a:cs typeface="Times New Roman" panose="02020603050405020304" pitchFamily="18" charset="0"/>
              </a:rPr>
              <a:t>では、学校</a:t>
            </a:r>
            <a:r>
              <a:rPr lang="ja-JP" altLang="en-US" kern="100" dirty="0">
                <a:latin typeface="Century" panose="02040604050505020304" pitchFamily="18" charset="0"/>
                <a:cs typeface="Times New Roman" panose="02020603050405020304" pitchFamily="18" charset="0"/>
              </a:rPr>
              <a:t>で</a:t>
            </a:r>
            <a:r>
              <a:rPr lang="ja-JP" altLang="ja-JP" kern="100" dirty="0">
                <a:latin typeface="Century" panose="02040604050505020304" pitchFamily="18" charset="0"/>
                <a:cs typeface="Times New Roman" panose="02020603050405020304" pitchFamily="18" charset="0"/>
              </a:rPr>
              <a:t>看護師が</a:t>
            </a:r>
            <a:r>
              <a:rPr lang="ja-JP" altLang="en-US" kern="100" dirty="0">
                <a:latin typeface="Century" panose="02040604050505020304" pitchFamily="18" charset="0"/>
                <a:cs typeface="Times New Roman" panose="02020603050405020304" pitchFamily="18" charset="0"/>
              </a:rPr>
              <a:t>再</a:t>
            </a:r>
            <a:r>
              <a:rPr lang="ja-JP" altLang="ja-JP" kern="100" dirty="0">
                <a:latin typeface="Century" panose="02040604050505020304" pitchFamily="18" charset="0"/>
                <a:cs typeface="Times New Roman" panose="02020603050405020304" pitchFamily="18" charset="0"/>
              </a:rPr>
              <a:t>挿入をできるようにしておく</a:t>
            </a:r>
            <a:r>
              <a:rPr lang="ja-JP" altLang="en-US" kern="100" dirty="0">
                <a:latin typeface="Century" panose="02040604050505020304" pitchFamily="18" charset="0"/>
                <a:cs typeface="Times New Roman" panose="02020603050405020304" pitchFamily="18" charset="0"/>
              </a:rPr>
              <a:t>ことが必要です。</a:t>
            </a:r>
            <a:endParaRPr lang="en-US" altLang="ja-JP" kern="100" dirty="0">
              <a:latin typeface="Century" panose="02040604050505020304" pitchFamily="18" charset="0"/>
              <a:cs typeface="Times New Roman" panose="02020603050405020304" pitchFamily="18" charset="0"/>
            </a:endParaRPr>
          </a:p>
          <a:p>
            <a:pPr indent="-139280" defTabSz="955066">
              <a:defRPr/>
            </a:pPr>
            <a:r>
              <a:rPr lang="ja-JP" altLang="en-US" dirty="0"/>
              <a:t>　気管カニューレは、容易に挿入できる場合もありますが、挿入が難しい場合もあります。</a:t>
            </a:r>
            <a:endParaRPr lang="en-US" altLang="ja-JP" dirty="0"/>
          </a:p>
          <a:p>
            <a:pPr indent="-139280"/>
            <a:r>
              <a:rPr lang="ja-JP" altLang="en-US" kern="100" dirty="0">
                <a:latin typeface="Century" panose="02040604050505020304" pitchFamily="18" charset="0"/>
                <a:cs typeface="Times New Roman" panose="02020603050405020304" pitchFamily="18" charset="0"/>
              </a:rPr>
              <a:t>　看護師が</a:t>
            </a:r>
            <a:r>
              <a:rPr lang="ja-JP" altLang="ja-JP" kern="100" dirty="0">
                <a:latin typeface="Century" panose="02040604050505020304" pitchFamily="18" charset="0"/>
                <a:cs typeface="Times New Roman" panose="02020603050405020304" pitchFamily="18" charset="0"/>
              </a:rPr>
              <a:t>主治医や指導医のもとで</a:t>
            </a:r>
            <a:r>
              <a:rPr lang="ja-JP" altLang="en-US" kern="100" dirty="0">
                <a:latin typeface="Century" panose="02040604050505020304" pitchFamily="18" charset="0"/>
                <a:cs typeface="Times New Roman" panose="02020603050405020304" pitchFamily="18" charset="0"/>
              </a:rPr>
              <a:t>、</a:t>
            </a:r>
            <a:r>
              <a:rPr lang="ja-JP" altLang="ja-JP" kern="100" dirty="0">
                <a:latin typeface="Century" panose="02040604050505020304" pitchFamily="18" charset="0"/>
                <a:cs typeface="Times New Roman" panose="02020603050405020304" pitchFamily="18" charset="0"/>
              </a:rPr>
              <a:t>その</a:t>
            </a:r>
            <a:r>
              <a:rPr lang="ja-JP" altLang="en-US" kern="100" dirty="0">
                <a:latin typeface="Century" panose="02040604050505020304" pitchFamily="18" charset="0"/>
                <a:cs typeface="Times New Roman" panose="02020603050405020304" pitchFamily="18" charset="0"/>
              </a:rPr>
              <a:t>子どもでの気管</a:t>
            </a:r>
            <a:r>
              <a:rPr lang="ja-JP" altLang="ja-JP" kern="100" dirty="0">
                <a:latin typeface="Century" panose="02040604050505020304" pitchFamily="18" charset="0"/>
                <a:cs typeface="Times New Roman" panose="02020603050405020304" pitchFamily="18" charset="0"/>
              </a:rPr>
              <a:t>カニューレ挿入の研修を受けておくことが望ましい</a:t>
            </a:r>
            <a:r>
              <a:rPr lang="ja-JP" altLang="en-US" kern="100" dirty="0">
                <a:latin typeface="Century" panose="02040604050505020304" pitchFamily="18" charset="0"/>
                <a:cs typeface="Times New Roman" panose="02020603050405020304" pitchFamily="18" charset="0"/>
              </a:rPr>
              <a:t>です</a:t>
            </a:r>
            <a:r>
              <a:rPr lang="ja-JP" altLang="ja-JP" kern="100" dirty="0">
                <a:latin typeface="Century" panose="02040604050505020304" pitchFamily="18" charset="0"/>
                <a:cs typeface="Times New Roman" panose="02020603050405020304" pitchFamily="18" charset="0"/>
              </a:rPr>
              <a:t>。</a:t>
            </a:r>
            <a:endParaRPr lang="en-US" altLang="ja-JP" kern="100" dirty="0">
              <a:latin typeface="Century" panose="02040604050505020304" pitchFamily="18" charset="0"/>
              <a:cs typeface="Times New Roman" panose="02020603050405020304" pitchFamily="18" charset="0"/>
            </a:endParaRPr>
          </a:p>
          <a:p>
            <a:r>
              <a:rPr lang="ja-JP" altLang="en-US" kern="100" dirty="0">
                <a:latin typeface="Century" panose="02040604050505020304" pitchFamily="18" charset="0"/>
                <a:cs typeface="Times New Roman" panose="02020603050405020304" pitchFamily="18" charset="0"/>
              </a:rPr>
              <a:t>　</a:t>
            </a:r>
            <a:r>
              <a:rPr lang="ja-JP" altLang="ja-JP" kern="100" dirty="0">
                <a:latin typeface="Century" panose="02040604050505020304" pitchFamily="18" charset="0"/>
                <a:cs typeface="Times New Roman" panose="02020603050405020304" pitchFamily="18" charset="0"/>
              </a:rPr>
              <a:t>事故抜去の場合、あわてたり本人が泣いたり緊張して、定期交換の時よりも</a:t>
            </a:r>
            <a:r>
              <a:rPr lang="ja-JP" altLang="en-US" kern="100" dirty="0">
                <a:latin typeface="Century" panose="02040604050505020304" pitchFamily="18" charset="0"/>
                <a:cs typeface="Times New Roman" panose="02020603050405020304" pitchFamily="18" charset="0"/>
              </a:rPr>
              <a:t>気管</a:t>
            </a:r>
            <a:r>
              <a:rPr lang="ja-JP" altLang="ja-JP" kern="100" dirty="0">
                <a:latin typeface="Century" panose="02040604050505020304" pitchFamily="18" charset="0"/>
                <a:cs typeface="Times New Roman" panose="02020603050405020304" pitchFamily="18" charset="0"/>
              </a:rPr>
              <a:t>カニューレが入りにくくなる可能性があるので、</a:t>
            </a:r>
            <a:r>
              <a:rPr lang="ja-JP" altLang="en-US" kern="100" dirty="0">
                <a:latin typeface="Century" panose="02040604050505020304" pitchFamily="18" charset="0"/>
                <a:cs typeface="Times New Roman" panose="02020603050405020304" pitchFamily="18" charset="0"/>
              </a:rPr>
              <a:t>不安のあるケースでは</a:t>
            </a:r>
            <a:r>
              <a:rPr lang="ja-JP" altLang="ja-JP" kern="100" dirty="0">
                <a:latin typeface="Century" panose="02040604050505020304" pitchFamily="18" charset="0"/>
                <a:cs typeface="Times New Roman" panose="02020603050405020304" pitchFamily="18" charset="0"/>
              </a:rPr>
              <a:t>一回り細い</a:t>
            </a:r>
            <a:r>
              <a:rPr lang="ja-JP" altLang="en-US" kern="100" dirty="0">
                <a:latin typeface="Century" panose="02040604050505020304" pitchFamily="18" charset="0"/>
                <a:cs typeface="Times New Roman" panose="02020603050405020304" pitchFamily="18" charset="0"/>
              </a:rPr>
              <a:t>気管</a:t>
            </a:r>
            <a:r>
              <a:rPr lang="ja-JP" altLang="ja-JP" kern="100" dirty="0">
                <a:latin typeface="Century" panose="02040604050505020304" pitchFamily="18" charset="0"/>
                <a:cs typeface="Times New Roman" panose="02020603050405020304" pitchFamily="18" charset="0"/>
              </a:rPr>
              <a:t>カニューレ</a:t>
            </a:r>
            <a:r>
              <a:rPr lang="ja-JP" altLang="en-US" kern="100" dirty="0">
                <a:latin typeface="Century" panose="02040604050505020304" pitchFamily="18" charset="0"/>
                <a:cs typeface="Times New Roman" panose="02020603050405020304" pitchFamily="18" charset="0"/>
              </a:rPr>
              <a:t>も</a:t>
            </a:r>
            <a:r>
              <a:rPr lang="ja-JP" altLang="ja-JP" kern="100" dirty="0">
                <a:latin typeface="Century" panose="02040604050505020304" pitchFamily="18" charset="0"/>
                <a:cs typeface="Times New Roman" panose="02020603050405020304" pitchFamily="18" charset="0"/>
              </a:rPr>
              <a:t>用意しておくのが</a:t>
            </a:r>
            <a:r>
              <a:rPr lang="ja-JP" altLang="en-US" kern="100" dirty="0">
                <a:latin typeface="Century" panose="02040604050505020304" pitchFamily="18" charset="0"/>
                <a:cs typeface="Times New Roman" panose="02020603050405020304" pitchFamily="18" charset="0"/>
              </a:rPr>
              <a:t>安全です</a:t>
            </a:r>
            <a:r>
              <a:rPr lang="ja-JP" altLang="ja-JP" kern="100" dirty="0">
                <a:latin typeface="Century" panose="02040604050505020304" pitchFamily="18" charset="0"/>
                <a:cs typeface="Times New Roman" panose="02020603050405020304" pitchFamily="18" charset="0"/>
              </a:rPr>
              <a:t>。</a:t>
            </a:r>
            <a:endParaRPr lang="en-US" altLang="ja-JP" kern="100" dirty="0">
              <a:latin typeface="Century" panose="02040604050505020304" pitchFamily="18" charset="0"/>
              <a:cs typeface="Times New Roman" panose="02020603050405020304" pitchFamily="18" charset="0"/>
            </a:endParaRPr>
          </a:p>
          <a:p>
            <a:r>
              <a:rPr lang="ja-JP" altLang="en-US" kern="100" dirty="0">
                <a:latin typeface="Century" panose="02040604050505020304" pitchFamily="18" charset="0"/>
                <a:cs typeface="Times New Roman" panose="02020603050405020304" pitchFamily="18" charset="0"/>
              </a:rPr>
              <a:t>　</a:t>
            </a:r>
            <a:r>
              <a:rPr lang="ja-JP" altLang="ja-JP" kern="100" dirty="0">
                <a:latin typeface="Century" panose="02040604050505020304" pitchFamily="18" charset="0"/>
                <a:cs typeface="Times New Roman" panose="02020603050405020304" pitchFamily="18" charset="0"/>
              </a:rPr>
              <a:t>カフ付</a:t>
            </a:r>
            <a:r>
              <a:rPr lang="ja-JP" altLang="en-US" kern="100" dirty="0">
                <a:latin typeface="Century" panose="02040604050505020304" pitchFamily="18" charset="0"/>
                <a:cs typeface="Times New Roman" panose="02020603050405020304" pitchFamily="18" charset="0"/>
              </a:rPr>
              <a:t>気管</a:t>
            </a:r>
            <a:r>
              <a:rPr lang="ja-JP" altLang="ja-JP" kern="100" dirty="0">
                <a:latin typeface="Century" panose="02040604050505020304" pitchFamily="18" charset="0"/>
                <a:cs typeface="Times New Roman" panose="02020603050405020304" pitchFamily="18" charset="0"/>
              </a:rPr>
              <a:t>カニューレ使用の</a:t>
            </a:r>
            <a:r>
              <a:rPr lang="ja-JP" altLang="en-US" kern="100" dirty="0">
                <a:latin typeface="Century" panose="02040604050505020304" pitchFamily="18" charset="0"/>
                <a:cs typeface="Times New Roman" panose="02020603050405020304" pitchFamily="18" charset="0"/>
              </a:rPr>
              <a:t>子ども</a:t>
            </a:r>
            <a:r>
              <a:rPr lang="ja-JP" altLang="ja-JP" kern="100" dirty="0">
                <a:latin typeface="Century" panose="02040604050505020304" pitchFamily="18" charset="0"/>
                <a:cs typeface="Times New Roman" panose="02020603050405020304" pitchFamily="18" charset="0"/>
              </a:rPr>
              <a:t>では</a:t>
            </a:r>
            <a:r>
              <a:rPr lang="ja-JP" altLang="en-US" kern="100" dirty="0">
                <a:latin typeface="Century" panose="02040604050505020304" pitchFamily="18" charset="0"/>
                <a:cs typeface="Times New Roman" panose="02020603050405020304" pitchFamily="18" charset="0"/>
              </a:rPr>
              <a:t>挿入の時にカフがひっかかって入りにくいこともありますので、</a:t>
            </a:r>
            <a:r>
              <a:rPr lang="ja-JP" altLang="ja-JP" kern="100" dirty="0">
                <a:latin typeface="Century" panose="02040604050505020304" pitchFamily="18" charset="0"/>
                <a:cs typeface="Times New Roman" panose="02020603050405020304" pitchFamily="18" charset="0"/>
              </a:rPr>
              <a:t>応急挿入用にはカフなし</a:t>
            </a:r>
            <a:r>
              <a:rPr lang="ja-JP" altLang="en-US" kern="100" dirty="0">
                <a:latin typeface="Century" panose="02040604050505020304" pitchFamily="18" charset="0"/>
                <a:cs typeface="Times New Roman" panose="02020603050405020304" pitchFamily="18" charset="0"/>
              </a:rPr>
              <a:t>気管</a:t>
            </a:r>
            <a:r>
              <a:rPr lang="ja-JP" altLang="ja-JP" kern="100" dirty="0">
                <a:latin typeface="Century" panose="02040604050505020304" pitchFamily="18" charset="0"/>
                <a:cs typeface="Times New Roman" panose="02020603050405020304" pitchFamily="18" charset="0"/>
              </a:rPr>
              <a:t>カニューレの方が挿入しやすい</a:t>
            </a:r>
            <a:r>
              <a:rPr lang="ja-JP" altLang="en-US" kern="100" dirty="0">
                <a:latin typeface="Century" panose="02040604050505020304" pitchFamily="18" charset="0"/>
                <a:cs typeface="Times New Roman" panose="02020603050405020304" pitchFamily="18" charset="0"/>
              </a:rPr>
              <a:t>です</a:t>
            </a:r>
            <a:r>
              <a:rPr lang="ja-JP" altLang="ja-JP" kern="100" dirty="0">
                <a:latin typeface="Century" panose="02040604050505020304" pitchFamily="18" charset="0"/>
                <a:cs typeface="Times New Roman" panose="02020603050405020304" pitchFamily="18" charset="0"/>
              </a:rPr>
              <a:t>。これらの</a:t>
            </a:r>
            <a:r>
              <a:rPr lang="ja-JP" altLang="en-US" kern="100" dirty="0">
                <a:latin typeface="Century" panose="02040604050505020304" pitchFamily="18" charset="0"/>
                <a:cs typeface="Times New Roman" panose="02020603050405020304" pitchFamily="18" charset="0"/>
              </a:rPr>
              <a:t>気管</a:t>
            </a:r>
            <a:r>
              <a:rPr lang="ja-JP" altLang="ja-JP" kern="100" dirty="0">
                <a:latin typeface="Century" panose="02040604050505020304" pitchFamily="18" charset="0"/>
                <a:cs typeface="Times New Roman" panose="02020603050405020304" pitchFamily="18" charset="0"/>
              </a:rPr>
              <a:t>カニューレを応急用に常時携帯しておくように</a:t>
            </a:r>
            <a:r>
              <a:rPr lang="ja-JP" altLang="en-US" kern="100" dirty="0">
                <a:latin typeface="Century" panose="02040604050505020304" pitchFamily="18" charset="0"/>
                <a:cs typeface="Times New Roman" panose="02020603050405020304" pitchFamily="18" charset="0"/>
              </a:rPr>
              <a:t>します</a:t>
            </a:r>
            <a:r>
              <a:rPr lang="ja-JP" altLang="ja-JP" kern="100" dirty="0">
                <a:latin typeface="Century" panose="02040604050505020304" pitchFamily="18" charset="0"/>
                <a:cs typeface="Times New Roman" panose="02020603050405020304" pitchFamily="18" charset="0"/>
              </a:rPr>
              <a:t>。</a:t>
            </a:r>
            <a:endParaRPr lang="en-US" altLang="ja-JP" kern="100" dirty="0">
              <a:latin typeface="Century" panose="02040604050505020304" pitchFamily="18" charset="0"/>
              <a:cs typeface="Times New Roman" panose="02020603050405020304" pitchFamily="18" charset="0"/>
            </a:endParaRPr>
          </a:p>
          <a:p>
            <a:r>
              <a:rPr lang="ja-JP" altLang="en-US" kern="100" dirty="0">
                <a:latin typeface="Century" panose="02040604050505020304" pitchFamily="18" charset="0"/>
                <a:cs typeface="Times New Roman" panose="02020603050405020304" pitchFamily="18" charset="0"/>
              </a:rPr>
              <a:t>　</a:t>
            </a:r>
            <a:r>
              <a:rPr lang="ja-JP" altLang="ja-JP" kern="100" dirty="0">
                <a:latin typeface="Century" panose="02040604050505020304" pitchFamily="18" charset="0"/>
                <a:cs typeface="Times New Roman" panose="02020603050405020304" pitchFamily="18" charset="0"/>
              </a:rPr>
              <a:t>看護師による挿入が体制上困難である場合にどのようにするかは、ケースバイケースで主治医と相談して無理のない方法を考え</a:t>
            </a:r>
            <a:r>
              <a:rPr lang="ja-JP" altLang="en-US" kern="100" dirty="0">
                <a:latin typeface="Century" panose="02040604050505020304" pitchFamily="18" charset="0"/>
                <a:cs typeface="Times New Roman" panose="02020603050405020304" pitchFamily="18" charset="0"/>
              </a:rPr>
              <a:t>ます</a:t>
            </a:r>
            <a:r>
              <a:rPr lang="ja-JP" altLang="ja-JP" kern="100" dirty="0">
                <a:latin typeface="Century" panose="02040604050505020304" pitchFamily="18" charset="0"/>
                <a:cs typeface="Times New Roman" panose="02020603050405020304" pitchFamily="18" charset="0"/>
              </a:rPr>
              <a:t>。</a:t>
            </a:r>
            <a:endParaRPr lang="en-US" altLang="ja-JP" kern="100" dirty="0">
              <a:latin typeface="Century" panose="02040604050505020304" pitchFamily="18" charset="0"/>
              <a:cs typeface="Times New Roman" panose="02020603050405020304" pitchFamily="18" charset="0"/>
            </a:endParaRPr>
          </a:p>
          <a:p>
            <a:r>
              <a:rPr lang="ja-JP" altLang="en-US" kern="100" dirty="0">
                <a:latin typeface="Century" panose="02040604050505020304" pitchFamily="18" charset="0"/>
                <a:cs typeface="Times New Roman" panose="02020603050405020304" pitchFamily="18" charset="0"/>
              </a:rPr>
              <a:t>　</a:t>
            </a:r>
            <a:r>
              <a:rPr lang="ja-JP" altLang="ja-JP" kern="100" dirty="0">
                <a:latin typeface="Century" panose="02040604050505020304" pitchFamily="18" charset="0"/>
                <a:cs typeface="Times New Roman" panose="02020603050405020304" pitchFamily="18" charset="0"/>
              </a:rPr>
              <a:t>抜けてから挿入まで時間的に少し経っても良いケースでは、</a:t>
            </a:r>
            <a:r>
              <a:rPr lang="ja-JP" altLang="en-US" kern="100" dirty="0">
                <a:latin typeface="Century" panose="02040604050505020304" pitchFamily="18" charset="0"/>
                <a:cs typeface="Times New Roman" panose="02020603050405020304" pitchFamily="18" charset="0"/>
              </a:rPr>
              <a:t>保護者</a:t>
            </a:r>
            <a:r>
              <a:rPr lang="ja-JP" altLang="ja-JP" kern="100" dirty="0">
                <a:latin typeface="Century" panose="02040604050505020304" pitchFamily="18" charset="0"/>
                <a:cs typeface="Times New Roman" panose="02020603050405020304" pitchFamily="18" charset="0"/>
              </a:rPr>
              <a:t>に来てもらい挿入するか、主治医または近くの医療機関を受診して挿入してもらうことで良い場合が多い。</a:t>
            </a:r>
          </a:p>
          <a:p>
            <a:r>
              <a:rPr lang="ja-JP" altLang="en-US" kern="100" dirty="0">
                <a:latin typeface="Century" panose="02040604050505020304" pitchFamily="18" charset="0"/>
                <a:cs typeface="Times New Roman" panose="02020603050405020304" pitchFamily="18" charset="0"/>
              </a:rPr>
              <a:t>　</a:t>
            </a:r>
            <a:r>
              <a:rPr lang="ja-JP" altLang="ja-JP" kern="100" dirty="0">
                <a:latin typeface="Century" panose="02040604050505020304" pitchFamily="18" charset="0"/>
                <a:cs typeface="Times New Roman" panose="02020603050405020304" pitchFamily="18" charset="0"/>
              </a:rPr>
              <a:t>レ</a:t>
            </a:r>
            <a:r>
              <a:rPr lang="ja-JP" altLang="en-US" kern="100" dirty="0">
                <a:latin typeface="Century" panose="02040604050505020304" pitchFamily="18" charset="0"/>
                <a:cs typeface="Times New Roman" panose="02020603050405020304" pitchFamily="18" charset="0"/>
              </a:rPr>
              <a:t>ティ</a:t>
            </a:r>
            <a:r>
              <a:rPr lang="ja-JP" altLang="ja-JP" kern="100" dirty="0">
                <a:latin typeface="Century" panose="02040604050505020304" pitchFamily="18" charset="0"/>
                <a:cs typeface="Times New Roman" panose="02020603050405020304" pitchFamily="18" charset="0"/>
              </a:rPr>
              <a:t>ナ（カフス</a:t>
            </a:r>
            <a:r>
              <a:rPr lang="ja-JP" altLang="en-US" kern="100" dirty="0">
                <a:latin typeface="Century" panose="02040604050505020304" pitchFamily="18" charset="0"/>
                <a:cs typeface="Times New Roman" panose="02020603050405020304" pitchFamily="18" charset="0"/>
              </a:rPr>
              <a:t>ボタン</a:t>
            </a:r>
            <a:r>
              <a:rPr lang="ja-JP" altLang="ja-JP" kern="100" dirty="0">
                <a:latin typeface="Century" panose="02040604050505020304" pitchFamily="18" charset="0"/>
                <a:cs typeface="Times New Roman" panose="02020603050405020304" pitchFamily="18" charset="0"/>
              </a:rPr>
              <a:t>型</a:t>
            </a:r>
            <a:r>
              <a:rPr lang="ja-JP" altLang="en-US" kern="100" dirty="0">
                <a:latin typeface="Century" panose="02040604050505020304" pitchFamily="18" charset="0"/>
                <a:cs typeface="Times New Roman" panose="02020603050405020304" pitchFamily="18" charset="0"/>
              </a:rPr>
              <a:t>気管</a:t>
            </a:r>
            <a:r>
              <a:rPr lang="ja-JP" altLang="ja-JP" kern="100" dirty="0">
                <a:latin typeface="Century" panose="02040604050505020304" pitchFamily="18" charset="0"/>
                <a:cs typeface="Times New Roman" panose="02020603050405020304" pitchFamily="18" charset="0"/>
              </a:rPr>
              <a:t>カニューレ）の</a:t>
            </a:r>
            <a:r>
              <a:rPr lang="ja-JP" altLang="en-US" kern="100" dirty="0">
                <a:latin typeface="Century" panose="02040604050505020304" pitchFamily="18" charset="0"/>
                <a:cs typeface="Times New Roman" panose="02020603050405020304" pitchFamily="18" charset="0"/>
              </a:rPr>
              <a:t>入っている子どもが、稀にあります。</a:t>
            </a:r>
            <a:endParaRPr lang="en-US" altLang="ja-JP" kern="100" dirty="0">
              <a:latin typeface="Century" panose="02040604050505020304" pitchFamily="18" charset="0"/>
              <a:cs typeface="Times New Roman" panose="02020603050405020304" pitchFamily="18" charset="0"/>
            </a:endParaRPr>
          </a:p>
          <a:p>
            <a:r>
              <a:rPr lang="ja-JP" altLang="en-US" kern="100" dirty="0">
                <a:latin typeface="Century" panose="02040604050505020304" pitchFamily="18" charset="0"/>
                <a:cs typeface="Times New Roman" panose="02020603050405020304" pitchFamily="18" charset="0"/>
              </a:rPr>
              <a:t>　</a:t>
            </a:r>
            <a:r>
              <a:rPr lang="ja-JP" altLang="ja-JP" kern="100" dirty="0">
                <a:latin typeface="Century" panose="02040604050505020304" pitchFamily="18" charset="0"/>
                <a:cs typeface="Times New Roman" panose="02020603050405020304" pitchFamily="18" charset="0"/>
              </a:rPr>
              <a:t>レ</a:t>
            </a:r>
            <a:r>
              <a:rPr lang="ja-JP" altLang="en-US" kern="100" dirty="0">
                <a:latin typeface="Century" panose="02040604050505020304" pitchFamily="18" charset="0"/>
                <a:cs typeface="Times New Roman" panose="02020603050405020304" pitchFamily="18" charset="0"/>
              </a:rPr>
              <a:t>ティ</a:t>
            </a:r>
            <a:r>
              <a:rPr lang="ja-JP" altLang="ja-JP" kern="100" dirty="0">
                <a:latin typeface="Century" panose="02040604050505020304" pitchFamily="18" charset="0"/>
                <a:cs typeface="Times New Roman" panose="02020603050405020304" pitchFamily="18" charset="0"/>
              </a:rPr>
              <a:t>ナ</a:t>
            </a:r>
            <a:r>
              <a:rPr lang="ja-JP" altLang="en-US" kern="100" dirty="0">
                <a:latin typeface="Century" panose="02040604050505020304" pitchFamily="18" charset="0"/>
                <a:cs typeface="Times New Roman" panose="02020603050405020304" pitchFamily="18" charset="0"/>
              </a:rPr>
              <a:t>は</a:t>
            </a:r>
            <a:r>
              <a:rPr lang="ja-JP" altLang="ja-JP" kern="100" dirty="0">
                <a:latin typeface="Century" panose="02040604050505020304" pitchFamily="18" charset="0"/>
                <a:cs typeface="Times New Roman" panose="02020603050405020304" pitchFamily="18" charset="0"/>
              </a:rPr>
              <a:t>主治医のところでないと再挿入が困難であることが多い</a:t>
            </a:r>
            <a:r>
              <a:rPr lang="ja-JP" altLang="en-US" kern="100" dirty="0">
                <a:latin typeface="Century" panose="02040604050505020304" pitchFamily="18" charset="0"/>
                <a:cs typeface="Times New Roman" panose="02020603050405020304" pitchFamily="18" charset="0"/>
              </a:rPr>
              <a:t>のですが、</a:t>
            </a:r>
            <a:r>
              <a:rPr lang="ja-JP" altLang="ja-JP" kern="100" dirty="0">
                <a:latin typeface="Century" panose="02040604050505020304" pitchFamily="18" charset="0"/>
                <a:cs typeface="Times New Roman" panose="02020603050405020304" pitchFamily="18" charset="0"/>
              </a:rPr>
              <a:t>レ</a:t>
            </a:r>
            <a:r>
              <a:rPr lang="ja-JP" altLang="en-US" kern="100" dirty="0">
                <a:latin typeface="Century" panose="02040604050505020304" pitchFamily="18" charset="0"/>
                <a:cs typeface="Times New Roman" panose="02020603050405020304" pitchFamily="18" charset="0"/>
              </a:rPr>
              <a:t>ティ</a:t>
            </a:r>
            <a:r>
              <a:rPr lang="ja-JP" altLang="ja-JP" kern="100" dirty="0">
                <a:latin typeface="Century" panose="02040604050505020304" pitchFamily="18" charset="0"/>
                <a:cs typeface="Times New Roman" panose="02020603050405020304" pitchFamily="18" charset="0"/>
              </a:rPr>
              <a:t>ナ</a:t>
            </a:r>
            <a:r>
              <a:rPr lang="ja-JP" altLang="en-US" kern="100" dirty="0">
                <a:latin typeface="Century" panose="02040604050505020304" pitchFamily="18" charset="0"/>
                <a:cs typeface="Times New Roman" panose="02020603050405020304" pitchFamily="18" charset="0"/>
              </a:rPr>
              <a:t>の場合には、抜けても呼吸困難をきたすことはなく学校で再挿入の必要がないことが、ほとんどです。</a:t>
            </a:r>
            <a:endParaRPr lang="ja-JP" altLang="ja-JP" kern="100" dirty="0">
              <a:latin typeface="Century" panose="02040604050505020304" pitchFamily="18" charset="0"/>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pPr defTabSz="944491">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44491">
                <a:defRPr/>
              </a:pPr>
              <a:t>160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5406077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kern="1200" dirty="0">
                <a:solidFill>
                  <a:schemeClr val="tx1"/>
                </a:solidFill>
                <a:effectLst/>
                <a:cs typeface="Osaka"/>
              </a:rPr>
              <a:t>　</a:t>
            </a:r>
            <a:r>
              <a:rPr kumimoji="1" lang="ja-JP" altLang="ja-JP" kern="1200" dirty="0">
                <a:solidFill>
                  <a:schemeClr val="tx1"/>
                </a:solidFill>
                <a:effectLst/>
                <a:cs typeface="Osaka"/>
              </a:rPr>
              <a:t>本人が慣れている環境での、</a:t>
            </a:r>
            <a:r>
              <a:rPr kumimoji="1" lang="ja-JP" altLang="ja-JP" kern="1200" dirty="0">
                <a:effectLst/>
                <a:cs typeface="Osaka"/>
              </a:rPr>
              <a:t>慣れた医師や保護者による</a:t>
            </a:r>
            <a:r>
              <a:rPr kumimoji="1" lang="ja-JP" altLang="en-US" kern="1200" dirty="0">
                <a:effectLst/>
                <a:cs typeface="Osaka"/>
              </a:rPr>
              <a:t>気管</a:t>
            </a:r>
            <a:r>
              <a:rPr kumimoji="1" lang="ja-JP" altLang="ja-JP" kern="1200" dirty="0">
                <a:effectLst/>
                <a:cs typeface="Osaka"/>
              </a:rPr>
              <a:t>カニューレの定期交換ではスムーズに</a:t>
            </a:r>
            <a:r>
              <a:rPr kumimoji="1" lang="ja-JP" altLang="en-US" kern="1200" dirty="0">
                <a:effectLst/>
                <a:cs typeface="Osaka"/>
              </a:rPr>
              <a:t>気管</a:t>
            </a:r>
            <a:r>
              <a:rPr kumimoji="1" lang="ja-JP" altLang="ja-JP" kern="1200" dirty="0">
                <a:effectLst/>
                <a:cs typeface="Osaka"/>
              </a:rPr>
              <a:t>カニューレが挿入できていても、事故抜去の際には本人もスタッフも不慣れな状況では</a:t>
            </a:r>
            <a:r>
              <a:rPr kumimoji="1" lang="ja-JP" altLang="en-US" kern="1200" dirty="0">
                <a:effectLst/>
                <a:cs typeface="Osaka"/>
              </a:rPr>
              <a:t>、再挿入がスムーズにできない</a:t>
            </a:r>
            <a:r>
              <a:rPr kumimoji="1" lang="ja-JP" altLang="ja-JP" kern="1200" dirty="0">
                <a:effectLst/>
                <a:cs typeface="Osaka"/>
              </a:rPr>
              <a:t>場合もあ</a:t>
            </a:r>
            <a:r>
              <a:rPr kumimoji="1" lang="ja-JP" altLang="en-US" kern="1200" dirty="0">
                <a:effectLst/>
                <a:cs typeface="Osaka"/>
              </a:rPr>
              <a:t>ります</a:t>
            </a:r>
            <a:r>
              <a:rPr kumimoji="1" lang="ja-JP" altLang="ja-JP" kern="1200" dirty="0">
                <a:effectLst/>
                <a:cs typeface="Osaka"/>
              </a:rPr>
              <a:t>。</a:t>
            </a:r>
            <a:endParaRPr kumimoji="1" lang="en-US" altLang="ja-JP" kern="1200" dirty="0">
              <a:effectLst/>
              <a:cs typeface="Osaka"/>
            </a:endParaRPr>
          </a:p>
          <a:p>
            <a:r>
              <a:rPr kumimoji="1" lang="ja-JP" altLang="en-US" kern="1200" dirty="0">
                <a:effectLst/>
                <a:cs typeface="Osaka"/>
              </a:rPr>
              <a:t>　</a:t>
            </a:r>
            <a:r>
              <a:rPr kumimoji="1" lang="ja-JP" altLang="ja-JP" kern="1200" dirty="0">
                <a:effectLst/>
                <a:cs typeface="Osaka"/>
              </a:rPr>
              <a:t>保護者が「簡単に入れられます」と言っても、保護者が自覚していないコツがあり、</a:t>
            </a:r>
            <a:r>
              <a:rPr kumimoji="1" lang="ja-JP" altLang="en-US" kern="1200" dirty="0">
                <a:effectLst/>
                <a:cs typeface="Osaka"/>
              </a:rPr>
              <a:t>看護師による</a:t>
            </a:r>
            <a:r>
              <a:rPr kumimoji="1" lang="ja-JP" altLang="ja-JP" kern="1200" dirty="0">
                <a:effectLst/>
                <a:cs typeface="Osaka"/>
              </a:rPr>
              <a:t>応急的な再挿入が困難な場合もあ</a:t>
            </a:r>
            <a:r>
              <a:rPr kumimoji="1" lang="ja-JP" altLang="en-US" kern="1200" dirty="0">
                <a:effectLst/>
                <a:cs typeface="Osaka"/>
              </a:rPr>
              <a:t>ります</a:t>
            </a:r>
            <a:r>
              <a:rPr kumimoji="1" lang="ja-JP" altLang="ja-JP" kern="1200" dirty="0">
                <a:effectLst/>
                <a:cs typeface="Osaka"/>
              </a:rPr>
              <a:t>。</a:t>
            </a:r>
            <a:endParaRPr kumimoji="1" lang="en-US" altLang="ja-JP" kern="1200" dirty="0">
              <a:effectLst/>
              <a:cs typeface="Osaka"/>
            </a:endParaRPr>
          </a:p>
          <a:p>
            <a:r>
              <a:rPr kumimoji="1" lang="ja-JP" altLang="en-US" kern="1200" dirty="0">
                <a:effectLst/>
                <a:cs typeface="Osaka"/>
              </a:rPr>
              <a:t>　</a:t>
            </a:r>
            <a:r>
              <a:rPr kumimoji="1" lang="ja-JP" altLang="ja-JP" kern="1200" dirty="0">
                <a:effectLst/>
                <a:cs typeface="Osaka"/>
              </a:rPr>
              <a:t>担当看護師による事前の本人への挿入研修（保護者と、主治医か指導医などの立ち会いのもとでの）、挿入しやすい</a:t>
            </a:r>
            <a:r>
              <a:rPr kumimoji="1" lang="ja-JP" altLang="en-US" kern="1200" dirty="0">
                <a:effectLst/>
                <a:cs typeface="Osaka"/>
              </a:rPr>
              <a:t>気管</a:t>
            </a:r>
            <a:r>
              <a:rPr kumimoji="1" lang="ja-JP" altLang="ja-JP" kern="1200" dirty="0">
                <a:effectLst/>
                <a:cs typeface="Osaka"/>
              </a:rPr>
              <a:t>カニューレ（１サイズ細い</a:t>
            </a:r>
            <a:r>
              <a:rPr kumimoji="1" lang="ja-JP" altLang="en-US" kern="1200" dirty="0">
                <a:effectLst/>
                <a:cs typeface="Osaka"/>
              </a:rPr>
              <a:t>気管</a:t>
            </a:r>
            <a:r>
              <a:rPr kumimoji="1" lang="ja-JP" altLang="ja-JP" kern="1200" dirty="0">
                <a:effectLst/>
                <a:cs typeface="Osaka"/>
              </a:rPr>
              <a:t>カニューレ、カフなし</a:t>
            </a:r>
            <a:r>
              <a:rPr kumimoji="1" lang="ja-JP" altLang="en-US" kern="1200" dirty="0">
                <a:effectLst/>
                <a:cs typeface="Osaka"/>
              </a:rPr>
              <a:t>気管</a:t>
            </a:r>
            <a:r>
              <a:rPr kumimoji="1" lang="ja-JP" altLang="ja-JP" kern="1200" dirty="0">
                <a:effectLst/>
                <a:cs typeface="Osaka"/>
              </a:rPr>
              <a:t>カニューレなど）とゼリーの用意など、充分な準備が必要で</a:t>
            </a:r>
            <a:r>
              <a:rPr kumimoji="1" lang="ja-JP" altLang="en-US" kern="1200" dirty="0">
                <a:effectLst/>
                <a:cs typeface="Osaka"/>
              </a:rPr>
              <a:t>す。</a:t>
            </a:r>
            <a:endParaRPr lang="en-US" altLang="ja-JP" dirty="0">
              <a:cs typeface="Times New Roman" panose="02020603050405020304" pitchFamily="18" charset="0"/>
            </a:endParaRPr>
          </a:p>
          <a:p>
            <a:pPr defTabSz="947712" eaLnBrk="0" fontAlgn="base" hangingPunct="0">
              <a:defRPr/>
            </a:pPr>
            <a:r>
              <a:rPr lang="ja-JP" altLang="en-US" dirty="0">
                <a:cs typeface="Times New Roman" panose="02020603050405020304" pitchFamily="18" charset="0"/>
              </a:rPr>
              <a:t>　実際の特別</a:t>
            </a:r>
            <a:r>
              <a:rPr lang="ja-JP" altLang="ja-JP" dirty="0">
                <a:cs typeface="Times New Roman" panose="02020603050405020304" pitchFamily="18" charset="0"/>
              </a:rPr>
              <a:t>支援学校</a:t>
            </a:r>
            <a:r>
              <a:rPr lang="ja-JP" altLang="en-US" dirty="0">
                <a:cs typeface="Times New Roman" panose="02020603050405020304" pitchFamily="18" charset="0"/>
              </a:rPr>
              <a:t>の</a:t>
            </a:r>
            <a:r>
              <a:rPr lang="ja-JP" altLang="ja-JP" dirty="0">
                <a:cs typeface="Times New Roman" panose="02020603050405020304" pitchFamily="18" charset="0"/>
              </a:rPr>
              <a:t>生徒</a:t>
            </a:r>
            <a:r>
              <a:rPr lang="ja-JP" altLang="en-US" dirty="0">
                <a:cs typeface="Times New Roman" panose="02020603050405020304" pitchFamily="18" charset="0"/>
              </a:rPr>
              <a:t>での例を紹介します</a:t>
            </a:r>
            <a:r>
              <a:rPr lang="ja-JP" altLang="ja-JP" dirty="0">
                <a:cs typeface="Times New Roman" panose="02020603050405020304" pitchFamily="18" charset="0"/>
              </a:rPr>
              <a:t>。</a:t>
            </a:r>
            <a:endParaRPr lang="en-US" altLang="ja-JP" dirty="0">
              <a:cs typeface="Times New Roman" panose="02020603050405020304" pitchFamily="18" charset="0"/>
            </a:endParaRPr>
          </a:p>
          <a:p>
            <a:pPr defTabSz="947712" eaLnBrk="0" fontAlgn="base" hangingPunct="0">
              <a:defRPr/>
            </a:pPr>
            <a:r>
              <a:rPr lang="ja-JP" altLang="en-US" dirty="0">
                <a:cs typeface="Times New Roman" panose="02020603050405020304" pitchFamily="18" charset="0"/>
              </a:rPr>
              <a:t>　</a:t>
            </a:r>
            <a:r>
              <a:rPr lang="ja-JP" altLang="ja-JP" dirty="0">
                <a:cs typeface="Times New Roman" panose="02020603050405020304" pitchFamily="18" charset="0"/>
              </a:rPr>
              <a:t>気管孔から気管内にかけて肉芽</a:t>
            </a:r>
            <a:r>
              <a:rPr lang="ja-JP" altLang="en-US" dirty="0">
                <a:cs typeface="Times New Roman" panose="02020603050405020304" pitchFamily="18" charset="0"/>
              </a:rPr>
              <a:t>が</a:t>
            </a:r>
            <a:r>
              <a:rPr lang="ja-JP" altLang="ja-JP" dirty="0">
                <a:cs typeface="Times New Roman" panose="02020603050405020304" pitchFamily="18" charset="0"/>
              </a:rPr>
              <a:t>あり、</a:t>
            </a:r>
            <a:r>
              <a:rPr lang="ja-JP" altLang="en-US" dirty="0">
                <a:cs typeface="Times New Roman" panose="02020603050405020304" pitchFamily="18" charset="0"/>
              </a:rPr>
              <a:t>気管</a:t>
            </a:r>
            <a:r>
              <a:rPr lang="ja-JP" altLang="ja-JP" dirty="0">
                <a:cs typeface="Times New Roman" panose="02020603050405020304" pitchFamily="18" charset="0"/>
              </a:rPr>
              <a:t>カニューレ抜去の場合にはすぐに呼吸困難となるため、迅速な再挿入が必要</a:t>
            </a:r>
            <a:r>
              <a:rPr lang="ja-JP" altLang="en-US" dirty="0">
                <a:cs typeface="Times New Roman" panose="02020603050405020304" pitchFamily="18" charset="0"/>
              </a:rPr>
              <a:t>です</a:t>
            </a:r>
            <a:r>
              <a:rPr lang="ja-JP" altLang="ja-JP" dirty="0">
                <a:cs typeface="Times New Roman" panose="02020603050405020304" pitchFamily="18" charset="0"/>
              </a:rPr>
              <a:t>。</a:t>
            </a:r>
            <a:endParaRPr lang="en-US" altLang="ja-JP" dirty="0">
              <a:cs typeface="Times New Roman" panose="02020603050405020304" pitchFamily="18" charset="0"/>
            </a:endParaRPr>
          </a:p>
          <a:p>
            <a:pPr defTabSz="947712" eaLnBrk="0" fontAlgn="base" hangingPunct="0">
              <a:defRPr/>
            </a:pPr>
            <a:r>
              <a:rPr lang="ja-JP" altLang="en-US" dirty="0">
                <a:cs typeface="Times New Roman" panose="02020603050405020304" pitchFamily="18" charset="0"/>
              </a:rPr>
              <a:t>　</a:t>
            </a:r>
            <a:r>
              <a:rPr lang="ja-JP" altLang="ja-JP" dirty="0">
                <a:cs typeface="Times New Roman" panose="02020603050405020304" pitchFamily="18" charset="0"/>
              </a:rPr>
              <a:t>気管切開の生徒では、通常は、学校で保護者と医療的ケア指導医の立ち会いのもとに本人への</a:t>
            </a:r>
            <a:r>
              <a:rPr lang="ja-JP" altLang="en-US" dirty="0">
                <a:cs typeface="Times New Roman" panose="02020603050405020304" pitchFamily="18" charset="0"/>
              </a:rPr>
              <a:t>気管</a:t>
            </a:r>
            <a:r>
              <a:rPr lang="ja-JP" altLang="ja-JP" dirty="0">
                <a:cs typeface="Times New Roman" panose="02020603050405020304" pitchFamily="18" charset="0"/>
              </a:rPr>
              <a:t>カニューレ挿入の研修を看護師が行ってい</a:t>
            </a:r>
            <a:r>
              <a:rPr lang="ja-JP" altLang="en-US" dirty="0">
                <a:cs typeface="Times New Roman" panose="02020603050405020304" pitchFamily="18" charset="0"/>
              </a:rPr>
              <a:t>ます</a:t>
            </a:r>
            <a:r>
              <a:rPr lang="ja-JP" altLang="ja-JP" dirty="0">
                <a:cs typeface="Times New Roman" panose="02020603050405020304" pitchFamily="18" charset="0"/>
              </a:rPr>
              <a:t>が、この生徒については、挿入</a:t>
            </a:r>
            <a:r>
              <a:rPr lang="ja-JP" altLang="en-US" dirty="0">
                <a:cs typeface="Times New Roman" panose="02020603050405020304" pitchFamily="18" charset="0"/>
              </a:rPr>
              <a:t>の</a:t>
            </a:r>
            <a:r>
              <a:rPr lang="ja-JP" altLang="ja-JP" dirty="0">
                <a:cs typeface="Times New Roman" panose="02020603050405020304" pitchFamily="18" charset="0"/>
              </a:rPr>
              <a:t>難しさが</a:t>
            </a:r>
            <a:r>
              <a:rPr lang="ja-JP" altLang="en-US" dirty="0">
                <a:cs typeface="Times New Roman" panose="02020603050405020304" pitchFamily="18" charset="0"/>
              </a:rPr>
              <a:t>想定される</a:t>
            </a:r>
            <a:r>
              <a:rPr lang="ja-JP" altLang="ja-JP" dirty="0">
                <a:cs typeface="Times New Roman" panose="02020603050405020304" pitchFamily="18" charset="0"/>
              </a:rPr>
              <a:t>ため、主治医診察時に看護師が同行し主治医立ち会いのもとに本児での</a:t>
            </a:r>
            <a:r>
              <a:rPr lang="ja-JP" altLang="en-US" dirty="0">
                <a:cs typeface="Times New Roman" panose="02020603050405020304" pitchFamily="18" charset="0"/>
              </a:rPr>
              <a:t>気管</a:t>
            </a:r>
            <a:r>
              <a:rPr lang="ja-JP" altLang="ja-JP" dirty="0">
                <a:cs typeface="Times New Roman" panose="02020603050405020304" pitchFamily="18" charset="0"/>
              </a:rPr>
              <a:t>カニューレ挿入を練習し</a:t>
            </a:r>
            <a:r>
              <a:rPr lang="ja-JP" altLang="en-US" dirty="0">
                <a:cs typeface="Times New Roman" panose="02020603050405020304" pitchFamily="18" charset="0"/>
              </a:rPr>
              <a:t>ています</a:t>
            </a:r>
            <a:r>
              <a:rPr lang="ja-JP" altLang="ja-JP" dirty="0">
                <a:cs typeface="Times New Roman" panose="02020603050405020304" pitchFamily="18" charset="0"/>
              </a:rPr>
              <a:t>。</a:t>
            </a:r>
            <a:endParaRPr lang="en-US" altLang="ja-JP" dirty="0">
              <a:cs typeface="Times New Roman" panose="02020603050405020304" pitchFamily="18" charset="0"/>
            </a:endParaRPr>
          </a:p>
          <a:p>
            <a:pPr defTabSz="947712" eaLnBrk="0" fontAlgn="base" hangingPunct="0">
              <a:defRPr/>
            </a:pPr>
            <a:r>
              <a:rPr lang="ja-JP" altLang="en-US" dirty="0">
                <a:cs typeface="Times New Roman" panose="02020603050405020304" pitchFamily="18" charset="0"/>
              </a:rPr>
              <a:t>　</a:t>
            </a:r>
            <a:r>
              <a:rPr lang="ja-JP" altLang="ja-JP" dirty="0">
                <a:cs typeface="Times New Roman" panose="02020603050405020304" pitchFamily="18" charset="0"/>
              </a:rPr>
              <a:t>事故抜去時の学校内での連絡</a:t>
            </a:r>
            <a:r>
              <a:rPr lang="ja-JP" altLang="ja-JP" dirty="0">
                <a:solidFill>
                  <a:srgbClr val="000000"/>
                </a:solidFill>
                <a:cs typeface="Times New Roman" panose="02020603050405020304" pitchFamily="18" charset="0"/>
              </a:rPr>
              <a:t>、任務分担など、緊急対応のマニュアルを作成しシミュレーションでの全校研修も行っ</a:t>
            </a:r>
            <a:r>
              <a:rPr lang="ja-JP" altLang="en-US" dirty="0">
                <a:solidFill>
                  <a:srgbClr val="000000"/>
                </a:solidFill>
                <a:cs typeface="Times New Roman" panose="02020603050405020304" pitchFamily="18" charset="0"/>
              </a:rPr>
              <a:t>ています</a:t>
            </a:r>
            <a:r>
              <a:rPr lang="ja-JP" altLang="ja-JP" dirty="0">
                <a:solidFill>
                  <a:srgbClr val="000000"/>
                </a:solidFill>
                <a:cs typeface="Times New Roman" panose="02020603050405020304" pitchFamily="18" charset="0"/>
              </a:rPr>
              <a:t>。</a:t>
            </a:r>
            <a:endParaRPr lang="en-US" altLang="ja-JP" dirty="0">
              <a:solidFill>
                <a:srgbClr val="000000"/>
              </a:solidFill>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161</a:t>
            </a:fld>
            <a:endParaRPr kumimoji="1" lang="ja-JP" altLang="en-US"/>
          </a:p>
        </p:txBody>
      </p:sp>
    </p:spTree>
    <p:extLst>
      <p:ext uri="{BB962C8B-B14F-4D97-AF65-F5344CB8AC3E}">
        <p14:creationId xmlns:p14="http://schemas.microsoft.com/office/powerpoint/2010/main" val="40368056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気管カニューレの再挿入が非常に困難である場合には、応急対応として、このインファントマスクを気管孔に密着させて、アンビューバッグでのバギングを行うことにより、換気を確保することも可能な場合があります。</a:t>
            </a:r>
            <a:endParaRPr kumimoji="1" lang="en-US" altLang="ja-JP" dirty="0"/>
          </a:p>
          <a:p>
            <a:r>
              <a:rPr kumimoji="1" lang="ja-JP" altLang="en-US" dirty="0"/>
              <a:t>　このインファントマスクは、気管カニューレフリー（気管カニューレが入っていない）の気管切開の子どもで、応急的なバギングを行う時にも使用します。</a:t>
            </a:r>
            <a:endParaRPr kumimoji="1" lang="en-US" altLang="ja-JP" dirty="0"/>
          </a:p>
          <a:p>
            <a:r>
              <a:rPr lang="ja-JP" altLang="en-US" dirty="0"/>
              <a:t>　緊急時の対応に関しては、子どもによって対応が異なりますので、事前に医師に確認して下さい。</a:t>
            </a:r>
            <a:endParaRPr kumimoji="1"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162</a:t>
            </a:fld>
            <a:endParaRPr kumimoji="1" lang="ja-JP" altLang="en-US"/>
          </a:p>
        </p:txBody>
      </p:sp>
    </p:spTree>
    <p:extLst>
      <p:ext uri="{BB962C8B-B14F-4D97-AF65-F5344CB8AC3E}">
        <p14:creationId xmlns:p14="http://schemas.microsoft.com/office/powerpoint/2010/main" val="18685662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511250" y="4938020"/>
            <a:ext cx="6069444" cy="4040196"/>
          </a:xfrm>
        </p:spPr>
        <p:txBody>
          <a:bodyPr/>
          <a:lstStyle/>
          <a:p>
            <a:pPr lvl="1" defTabSz="945621" eaLnBrk="0" fontAlgn="base" hangingPunct="0">
              <a:spcBef>
                <a:spcPct val="30000"/>
              </a:spcBef>
              <a:spcAft>
                <a:spcPct val="0"/>
              </a:spcAft>
              <a:defRPr/>
            </a:pPr>
            <a:r>
              <a:rPr kumimoji="1" lang="ja-JP" altLang="en-US" kern="1200" dirty="0">
                <a:solidFill>
                  <a:schemeClr val="tx1"/>
                </a:solidFill>
                <a:effectLst/>
                <a:cs typeface="Osaka"/>
              </a:rPr>
              <a:t>　</a:t>
            </a:r>
            <a:r>
              <a:rPr kumimoji="1" lang="ja-JP" altLang="ja-JP" kern="1200" dirty="0">
                <a:solidFill>
                  <a:schemeClr val="tx1"/>
                </a:solidFill>
                <a:effectLst/>
                <a:cs typeface="Osaka"/>
              </a:rPr>
              <a:t>単純気管切開、誤嚥防止手術での気管切開とも、合併症として生じ</a:t>
            </a:r>
            <a:r>
              <a:rPr kumimoji="1" lang="ja-JP" altLang="en-US" kern="1200" dirty="0">
                <a:solidFill>
                  <a:schemeClr val="tx1"/>
                </a:solidFill>
                <a:effectLst/>
                <a:cs typeface="Osaka"/>
              </a:rPr>
              <a:t>やすいのは</a:t>
            </a:r>
            <a:r>
              <a:rPr kumimoji="1" lang="ja-JP" altLang="ja-JP" kern="1200" dirty="0">
                <a:solidFill>
                  <a:schemeClr val="tx1"/>
                </a:solidFill>
                <a:effectLst/>
                <a:cs typeface="Osaka"/>
              </a:rPr>
              <a:t>、気管</a:t>
            </a:r>
            <a:r>
              <a:rPr kumimoji="1" lang="ja-JP" altLang="en-US" kern="1200" dirty="0">
                <a:solidFill>
                  <a:schemeClr val="tx1"/>
                </a:solidFill>
                <a:effectLst/>
                <a:cs typeface="Osaka"/>
              </a:rPr>
              <a:t>孔や気</a:t>
            </a:r>
            <a:r>
              <a:rPr kumimoji="1" lang="ja-JP" altLang="en-US" kern="1200" dirty="0">
                <a:effectLst/>
                <a:cs typeface="Osaka"/>
              </a:rPr>
              <a:t>管内</a:t>
            </a:r>
            <a:r>
              <a:rPr kumimoji="1" lang="ja-JP" altLang="ja-JP" kern="1200" dirty="0">
                <a:effectLst/>
                <a:cs typeface="Osaka"/>
              </a:rPr>
              <a:t>の肉芽（気管の壁の細胞が瘤のように増殖し呼吸を邪魔したり出血したりする</a:t>
            </a:r>
            <a:r>
              <a:rPr kumimoji="1" lang="en-US" altLang="ja-JP" kern="1200" dirty="0">
                <a:effectLst/>
                <a:cs typeface="Osaka"/>
              </a:rPr>
              <a:t>)</a:t>
            </a:r>
            <a:r>
              <a:rPr kumimoji="1" lang="ja-JP" altLang="en-US" kern="1200" dirty="0">
                <a:effectLst/>
                <a:cs typeface="Osaka"/>
              </a:rPr>
              <a:t>です</a:t>
            </a:r>
            <a:r>
              <a:rPr kumimoji="1" lang="ja-JP" altLang="ja-JP" kern="1200" dirty="0">
                <a:effectLst/>
                <a:cs typeface="Osaka"/>
              </a:rPr>
              <a:t>。</a:t>
            </a:r>
            <a:endParaRPr kumimoji="1" lang="en-US" altLang="ja-JP" kern="1200" dirty="0">
              <a:effectLst/>
              <a:cs typeface="Osaka"/>
            </a:endParaRPr>
          </a:p>
          <a:p>
            <a:pPr lvl="1" defTabSz="945621" eaLnBrk="0" fontAlgn="base" hangingPunct="0">
              <a:spcBef>
                <a:spcPct val="30000"/>
              </a:spcBef>
              <a:spcAft>
                <a:spcPct val="0"/>
              </a:spcAft>
              <a:defRPr/>
            </a:pPr>
            <a:r>
              <a:rPr kumimoji="1" lang="ja-JP" altLang="en-US" kern="1200" dirty="0">
                <a:effectLst/>
                <a:cs typeface="Osaka"/>
              </a:rPr>
              <a:t>　気管カニューレによる刺激、吸引チューブによる刺激が、肉芽発生の主な原因です。</a:t>
            </a:r>
            <a:endParaRPr kumimoji="1" lang="en-US" altLang="ja-JP" kern="1200" dirty="0">
              <a:effectLst/>
              <a:cs typeface="Osaka"/>
            </a:endParaRPr>
          </a:p>
          <a:p>
            <a:pPr lvl="1" defTabSz="945621" eaLnBrk="0" fontAlgn="base" hangingPunct="0">
              <a:spcBef>
                <a:spcPct val="30000"/>
              </a:spcBef>
              <a:spcAft>
                <a:spcPct val="0"/>
              </a:spcAft>
              <a:defRPr/>
            </a:pPr>
            <a:r>
              <a:rPr kumimoji="1" lang="ja-JP" altLang="en-US" b="0" kern="1200" dirty="0">
                <a:effectLst/>
                <a:cs typeface="Osaka"/>
              </a:rPr>
              <a:t>　</a:t>
            </a:r>
            <a:r>
              <a:rPr kumimoji="1" lang="ja-JP" altLang="ja-JP" b="0" kern="1200" dirty="0">
                <a:effectLst/>
                <a:cs typeface="Osaka"/>
              </a:rPr>
              <a:t>気管内の乾燥</a:t>
            </a:r>
            <a:r>
              <a:rPr lang="ja-JP" altLang="en-US" dirty="0">
                <a:cs typeface="Osaka"/>
              </a:rPr>
              <a:t>、</a:t>
            </a:r>
            <a:r>
              <a:rPr kumimoji="1" lang="ja-JP" altLang="ja-JP" b="0" kern="1200" dirty="0">
                <a:effectLst/>
                <a:cs typeface="Osaka"/>
              </a:rPr>
              <a:t>感染があ</a:t>
            </a:r>
            <a:r>
              <a:rPr kumimoji="1" lang="ja-JP" altLang="en-US" b="0" kern="1200" dirty="0">
                <a:effectLst/>
                <a:cs typeface="Osaka"/>
              </a:rPr>
              <a:t>ると</a:t>
            </a:r>
            <a:r>
              <a:rPr lang="ja-JP" altLang="en-US" dirty="0">
                <a:cs typeface="Osaka"/>
              </a:rPr>
              <a:t>、</a:t>
            </a:r>
            <a:r>
              <a:rPr kumimoji="1" lang="ja-JP" altLang="ja-JP" b="0" kern="1200" dirty="0">
                <a:effectLst/>
                <a:cs typeface="Osaka"/>
              </a:rPr>
              <a:t>気管切開孔や気管内粘膜に糜爛</a:t>
            </a:r>
            <a:r>
              <a:rPr kumimoji="1" lang="ja-JP" altLang="en-US" b="0" kern="1200" dirty="0">
                <a:effectLst/>
                <a:cs typeface="Osaka"/>
              </a:rPr>
              <a:t>（びらん）</a:t>
            </a:r>
            <a:r>
              <a:rPr kumimoji="1" lang="ja-JP" altLang="ja-JP" b="0" kern="1200" dirty="0">
                <a:effectLst/>
                <a:cs typeface="Osaka"/>
              </a:rPr>
              <a:t>を来し、出血の原因とな</a:t>
            </a:r>
            <a:r>
              <a:rPr kumimoji="1" lang="ja-JP" altLang="en-US" b="0" kern="1200" dirty="0">
                <a:effectLst/>
                <a:cs typeface="Osaka"/>
              </a:rPr>
              <a:t>ります</a:t>
            </a:r>
            <a:r>
              <a:rPr kumimoji="1" lang="ja-JP" altLang="ja-JP" b="0" kern="1200" dirty="0">
                <a:effectLst/>
                <a:cs typeface="Osaka"/>
              </a:rPr>
              <a:t>。</a:t>
            </a:r>
            <a:r>
              <a:rPr kumimoji="1" lang="ja-JP" altLang="en-US" b="0" kern="1200" dirty="0">
                <a:effectLst/>
                <a:cs typeface="Osaka"/>
              </a:rPr>
              <a:t>気管カニューレからの吸引での出血があっても、</a:t>
            </a:r>
            <a:r>
              <a:rPr kumimoji="1" lang="ja-JP" altLang="ja-JP" b="0" kern="1200" dirty="0">
                <a:effectLst/>
                <a:cs typeface="Osaka"/>
              </a:rPr>
              <a:t>鼻腔、口腔から流れこんだものである場合</a:t>
            </a:r>
            <a:r>
              <a:rPr kumimoji="1" lang="ja-JP" altLang="en-US" b="0" kern="1200" dirty="0">
                <a:effectLst/>
                <a:cs typeface="Osaka"/>
              </a:rPr>
              <a:t>もある</a:t>
            </a:r>
            <a:r>
              <a:rPr kumimoji="1" lang="ja-JP" altLang="ja-JP" b="0" kern="1200" dirty="0">
                <a:effectLst/>
                <a:cs typeface="Osaka"/>
              </a:rPr>
              <a:t>ので、口腔内、鼻腔内をよく観察し出血源</a:t>
            </a:r>
            <a:r>
              <a:rPr kumimoji="1" lang="ja-JP" altLang="en-US" b="0" kern="1200" dirty="0">
                <a:effectLst/>
                <a:cs typeface="Osaka"/>
              </a:rPr>
              <a:t>を検討します。</a:t>
            </a:r>
            <a:endParaRPr kumimoji="1" lang="en-US" altLang="ja-JP" b="0" kern="1200" dirty="0">
              <a:effectLst/>
              <a:cs typeface="Osaka"/>
            </a:endParaRPr>
          </a:p>
          <a:p>
            <a:pPr lvl="1" defTabSz="945621" eaLnBrk="0" fontAlgn="base" hangingPunct="0">
              <a:spcBef>
                <a:spcPct val="30000"/>
              </a:spcBef>
              <a:spcAft>
                <a:spcPct val="0"/>
              </a:spcAft>
              <a:defRPr/>
            </a:pPr>
            <a:r>
              <a:rPr kumimoji="1" lang="ja-JP" altLang="en-US" b="0" kern="1200" dirty="0">
                <a:effectLst/>
                <a:cs typeface="Osaka"/>
              </a:rPr>
              <a:t>　</a:t>
            </a:r>
            <a:r>
              <a:rPr kumimoji="1" lang="ja-JP" altLang="ja-JP" b="0" kern="1200" dirty="0">
                <a:effectLst/>
                <a:cs typeface="Osaka"/>
              </a:rPr>
              <a:t>吸引チューブを深く入れ気管分岐部を傷つけていたり、</a:t>
            </a:r>
            <a:r>
              <a:rPr kumimoji="1" lang="ja-JP" altLang="en-US" b="0" kern="1200" dirty="0">
                <a:effectLst/>
                <a:cs typeface="Osaka"/>
              </a:rPr>
              <a:t>気管</a:t>
            </a:r>
            <a:r>
              <a:rPr kumimoji="1" lang="ja-JP" altLang="ja-JP" b="0" kern="1200" dirty="0">
                <a:effectLst/>
                <a:cs typeface="Osaka"/>
              </a:rPr>
              <a:t>カニューレ不適合による気管内の肉芽が出血源となっている</a:t>
            </a:r>
            <a:r>
              <a:rPr kumimoji="1" lang="ja-JP" altLang="en-US" b="0" kern="1200" dirty="0">
                <a:effectLst/>
                <a:cs typeface="Osaka"/>
              </a:rPr>
              <a:t>こともあります</a:t>
            </a:r>
            <a:r>
              <a:rPr kumimoji="1" lang="ja-JP" altLang="ja-JP" b="0" kern="1200" dirty="0">
                <a:effectLst/>
                <a:cs typeface="Osaka"/>
              </a:rPr>
              <a:t>。</a:t>
            </a:r>
            <a:endParaRPr kumimoji="1" lang="en-US" altLang="ja-JP" b="0" kern="1200" dirty="0">
              <a:effectLst/>
              <a:cs typeface="Osaka"/>
            </a:endParaRPr>
          </a:p>
          <a:p>
            <a:pPr lvl="1" defTabSz="945621" eaLnBrk="0" fontAlgn="base" hangingPunct="0">
              <a:spcBef>
                <a:spcPct val="30000"/>
              </a:spcBef>
              <a:spcAft>
                <a:spcPct val="0"/>
              </a:spcAft>
              <a:defRPr/>
            </a:pPr>
            <a:r>
              <a:rPr kumimoji="1" lang="ja-JP" altLang="en-US" kern="1200" dirty="0">
                <a:effectLst/>
                <a:cs typeface="Osaka"/>
              </a:rPr>
              <a:t>　最も</a:t>
            </a:r>
            <a:r>
              <a:rPr kumimoji="1" lang="ja-JP" altLang="ja-JP" kern="1200" dirty="0">
                <a:effectLst/>
                <a:cs typeface="Osaka"/>
              </a:rPr>
              <a:t>重大な合併症</a:t>
            </a:r>
            <a:r>
              <a:rPr kumimoji="1" lang="ja-JP" altLang="en-US" kern="1200" dirty="0">
                <a:effectLst/>
                <a:cs typeface="Osaka"/>
              </a:rPr>
              <a:t>は</a:t>
            </a:r>
            <a:r>
              <a:rPr kumimoji="1" lang="ja-JP" altLang="ja-JP" kern="1200" dirty="0">
                <a:effectLst/>
                <a:cs typeface="Osaka"/>
              </a:rPr>
              <a:t>気管腕頭動脈</a:t>
            </a:r>
            <a:r>
              <a:rPr kumimoji="1" lang="ja-JP" altLang="en-US" kern="1200" dirty="0">
                <a:effectLst/>
                <a:cs typeface="Osaka"/>
              </a:rPr>
              <a:t>ろうです。</a:t>
            </a:r>
            <a:r>
              <a:rPr kumimoji="1" lang="ja-JP" altLang="ja-JP" kern="1200" dirty="0">
                <a:effectLst/>
                <a:cs typeface="Osaka"/>
              </a:rPr>
              <a:t>気管の前の壁が傷付き、気管の前に接して通っている腕頭動脈との間に</a:t>
            </a:r>
            <a:r>
              <a:rPr kumimoji="1" lang="ja-JP" altLang="en-US" kern="1200" dirty="0">
                <a:effectLst/>
                <a:cs typeface="Osaka"/>
              </a:rPr>
              <a:t>ろう</a:t>
            </a:r>
            <a:r>
              <a:rPr kumimoji="1" lang="ja-JP" altLang="ja-JP" kern="1200" dirty="0">
                <a:effectLst/>
                <a:cs typeface="Osaka"/>
              </a:rPr>
              <a:t>孔が発生し大出血を起こ</a:t>
            </a:r>
            <a:r>
              <a:rPr kumimoji="1" lang="ja-JP" altLang="en-US" kern="1200" dirty="0">
                <a:effectLst/>
                <a:cs typeface="Osaka"/>
              </a:rPr>
              <a:t>します。</a:t>
            </a:r>
            <a:endParaRPr kumimoji="1" lang="en-US" altLang="ja-JP" kern="1200" dirty="0">
              <a:effectLst/>
              <a:cs typeface="Osaka"/>
            </a:endParaRPr>
          </a:p>
          <a:p>
            <a:pPr lvl="1" defTabSz="945621" eaLnBrk="0" fontAlgn="base" hangingPunct="0">
              <a:spcBef>
                <a:spcPct val="30000"/>
              </a:spcBef>
              <a:spcAft>
                <a:spcPct val="0"/>
              </a:spcAft>
              <a:defRPr/>
            </a:pPr>
            <a:r>
              <a:rPr kumimoji="1" lang="ja-JP" altLang="en-US" kern="1200" dirty="0">
                <a:effectLst/>
                <a:cs typeface="Osaka"/>
              </a:rPr>
              <a:t>　気管</a:t>
            </a:r>
            <a:r>
              <a:rPr kumimoji="1" lang="ja-JP" altLang="ja-JP" b="0" kern="1200" dirty="0">
                <a:effectLst/>
                <a:cs typeface="Osaka"/>
              </a:rPr>
              <a:t>カニューレ</a:t>
            </a:r>
            <a:r>
              <a:rPr kumimoji="1" lang="ja-JP" altLang="en-US" b="0" kern="1200" dirty="0">
                <a:effectLst/>
                <a:cs typeface="Osaka"/>
              </a:rPr>
              <a:t>や</a:t>
            </a:r>
            <a:r>
              <a:rPr kumimoji="1" lang="ja-JP" altLang="ja-JP" b="0" kern="1200" dirty="0">
                <a:effectLst/>
                <a:cs typeface="Osaka"/>
              </a:rPr>
              <a:t>カフ</a:t>
            </a:r>
            <a:r>
              <a:rPr kumimoji="1" lang="ja-JP" altLang="en-US" b="0" kern="1200" dirty="0">
                <a:effectLst/>
                <a:cs typeface="Osaka"/>
              </a:rPr>
              <a:t>の</a:t>
            </a:r>
            <a:r>
              <a:rPr kumimoji="1" lang="ja-JP" altLang="ja-JP" b="0" kern="1200" dirty="0">
                <a:effectLst/>
                <a:cs typeface="Osaka"/>
              </a:rPr>
              <a:t>刺激により起こるので、</a:t>
            </a:r>
            <a:r>
              <a:rPr kumimoji="1" lang="ja-JP" altLang="en-US" b="0" kern="1200" dirty="0">
                <a:effectLst/>
                <a:cs typeface="Osaka"/>
              </a:rPr>
              <a:t>気管</a:t>
            </a:r>
            <a:r>
              <a:rPr kumimoji="1" lang="ja-JP" altLang="ja-JP" b="0" kern="1200" dirty="0">
                <a:effectLst/>
                <a:cs typeface="Osaka"/>
              </a:rPr>
              <a:t>カニューレの適切な使用による予防が特に重要</a:t>
            </a:r>
            <a:r>
              <a:rPr kumimoji="1" lang="ja-JP" altLang="en-US" b="0" kern="1200" dirty="0">
                <a:effectLst/>
                <a:cs typeface="Osaka"/>
              </a:rPr>
              <a:t>です</a:t>
            </a:r>
            <a:r>
              <a:rPr kumimoji="1" lang="ja-JP" altLang="ja-JP" b="0" kern="1200" dirty="0">
                <a:effectLst/>
                <a:cs typeface="Osaka"/>
              </a:rPr>
              <a:t>。</a:t>
            </a:r>
            <a:endParaRPr kumimoji="1" lang="en-US" altLang="ja-JP" b="0" kern="1200" dirty="0">
              <a:effectLst/>
              <a:cs typeface="Osaka"/>
            </a:endParaRPr>
          </a:p>
          <a:p>
            <a:pPr lvl="1" defTabSz="945621" eaLnBrk="0" fontAlgn="base" hangingPunct="0">
              <a:spcBef>
                <a:spcPct val="30000"/>
              </a:spcBef>
              <a:spcAft>
                <a:spcPct val="0"/>
              </a:spcAft>
              <a:defRPr/>
            </a:pPr>
            <a:r>
              <a:rPr kumimoji="1" lang="ja-JP" altLang="en-US" b="0" kern="1200" dirty="0">
                <a:effectLst/>
                <a:cs typeface="Osaka"/>
              </a:rPr>
              <a:t>　</a:t>
            </a:r>
            <a:endParaRPr kumimoji="1" lang="ja-JP" altLang="ja-JP" b="1" kern="1200" dirty="0">
              <a:solidFill>
                <a:schemeClr val="tx1"/>
              </a:solidFill>
              <a:effectLst/>
              <a:cs typeface="Osaka"/>
            </a:endParaRPr>
          </a:p>
        </p:txBody>
      </p:sp>
      <p:sp>
        <p:nvSpPr>
          <p:cNvPr id="4" name="スライド番号プレースホルダー 3"/>
          <p:cNvSpPr>
            <a:spLocks noGrp="1"/>
          </p:cNvSpPr>
          <p:nvPr>
            <p:ph type="sldNum" sz="quarter" idx="5"/>
          </p:nvPr>
        </p:nvSpPr>
        <p:spPr/>
        <p:txBody>
          <a:bodyPr/>
          <a:lstStyle/>
          <a:p>
            <a:pPr defTabSz="945719">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45719">
                <a:defRPr/>
              </a:pPr>
              <a:t>163</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1751446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916344" y="4931709"/>
            <a:ext cx="5144608" cy="5007162"/>
          </a:xfrm>
        </p:spPr>
        <p:txBody>
          <a:bodyPr/>
          <a:lstStyle/>
          <a:p>
            <a:pPr>
              <a:lnSpc>
                <a:spcPct val="110000"/>
              </a:lnSpc>
            </a:pPr>
            <a:r>
              <a:rPr lang="ja-JP" altLang="en-US" sz="800" kern="100" dirty="0">
                <a:solidFill>
                  <a:srgbClr val="000000"/>
                </a:solidFill>
                <a:cs typeface="Times New Roman" panose="02020603050405020304" pitchFamily="18" charset="0"/>
              </a:rPr>
              <a:t>　</a:t>
            </a:r>
            <a:r>
              <a:rPr lang="ja-JP" altLang="ja-JP" kern="100" dirty="0">
                <a:solidFill>
                  <a:srgbClr val="000000"/>
                </a:solidFill>
                <a:cs typeface="Times New Roman" panose="02020603050405020304" pitchFamily="18" charset="0"/>
              </a:rPr>
              <a:t>気管切開を受けている</a:t>
            </a:r>
            <a:r>
              <a:rPr lang="ja-JP" altLang="en-US" kern="100" dirty="0">
                <a:solidFill>
                  <a:srgbClr val="000000"/>
                </a:solidFill>
                <a:cs typeface="Times New Roman" panose="02020603050405020304" pitchFamily="18" charset="0"/>
              </a:rPr>
              <a:t>子どもで、</a:t>
            </a:r>
            <a:r>
              <a:rPr lang="ja-JP" altLang="ja-JP" kern="100" dirty="0">
                <a:solidFill>
                  <a:srgbClr val="000000"/>
                </a:solidFill>
                <a:cs typeface="Times New Roman" panose="02020603050405020304" pitchFamily="18" charset="0"/>
              </a:rPr>
              <a:t>呼吸の状態が悪くなった時に適切な対応をできるようにしておくこと</a:t>
            </a:r>
            <a:r>
              <a:rPr lang="ja-JP" altLang="en-US" kern="100" dirty="0">
                <a:solidFill>
                  <a:srgbClr val="000000"/>
                </a:solidFill>
                <a:cs typeface="Times New Roman" panose="02020603050405020304" pitchFamily="18" charset="0"/>
              </a:rPr>
              <a:t>が</a:t>
            </a:r>
            <a:r>
              <a:rPr lang="ja-JP" altLang="ja-JP" kern="100" dirty="0">
                <a:solidFill>
                  <a:srgbClr val="000000"/>
                </a:solidFill>
                <a:cs typeface="Times New Roman" panose="02020603050405020304" pitchFamily="18" charset="0"/>
              </a:rPr>
              <a:t>必要で</a:t>
            </a:r>
            <a:r>
              <a:rPr lang="ja-JP" altLang="en-US" kern="100" dirty="0">
                <a:solidFill>
                  <a:srgbClr val="000000"/>
                </a:solidFill>
                <a:cs typeface="Times New Roman" panose="02020603050405020304" pitchFamily="18" charset="0"/>
              </a:rPr>
              <a:t>す。</a:t>
            </a:r>
            <a:endParaRPr lang="en-US" altLang="ja-JP" kern="100" dirty="0">
              <a:solidFill>
                <a:srgbClr val="000000"/>
              </a:solidFill>
              <a:cs typeface="Times New Roman" panose="02020603050405020304" pitchFamily="18" charset="0"/>
            </a:endParaRPr>
          </a:p>
          <a:p>
            <a:pPr>
              <a:lnSpc>
                <a:spcPct val="110000"/>
              </a:lnSpc>
            </a:pPr>
            <a:r>
              <a:rPr lang="ja-JP" altLang="en-US" kern="100" dirty="0">
                <a:solidFill>
                  <a:srgbClr val="000000"/>
                </a:solidFill>
                <a:cs typeface="Times New Roman" panose="02020603050405020304" pitchFamily="18" charset="0"/>
              </a:rPr>
              <a:t>　</a:t>
            </a:r>
            <a:r>
              <a:rPr lang="ja-JP" altLang="ja-JP" kern="100" dirty="0">
                <a:solidFill>
                  <a:srgbClr val="000000"/>
                </a:solidFill>
                <a:cs typeface="Times New Roman" panose="02020603050405020304" pitchFamily="18" charset="0"/>
              </a:rPr>
              <a:t>まず、気管カニューレの異常がないか、抜けてきたり、折れ曲がったりしていないかを確認</a:t>
            </a:r>
            <a:r>
              <a:rPr lang="ja-JP" altLang="en-US" kern="100" dirty="0">
                <a:solidFill>
                  <a:srgbClr val="000000"/>
                </a:solidFill>
                <a:cs typeface="Times New Roman" panose="02020603050405020304" pitchFamily="18" charset="0"/>
              </a:rPr>
              <a:t>します。</a:t>
            </a:r>
            <a:r>
              <a:rPr lang="ja-JP" altLang="ja-JP" kern="100" dirty="0">
                <a:solidFill>
                  <a:srgbClr val="000000"/>
                </a:solidFill>
                <a:cs typeface="Times New Roman" panose="02020603050405020304" pitchFamily="18" charset="0"/>
              </a:rPr>
              <a:t>ガーゼの下に隠れているため、あわてると、このような異常を見落としがちであり、必ずガーゼを上げて</a:t>
            </a:r>
            <a:r>
              <a:rPr lang="ja-JP" altLang="ja-JP" kern="100" dirty="0">
                <a:cs typeface="Times New Roman" panose="02020603050405020304" pitchFamily="18" charset="0"/>
              </a:rPr>
              <a:t>気管カニューレの状態を確認する</a:t>
            </a:r>
            <a:r>
              <a:rPr lang="ja-JP" altLang="en-US" kern="100" dirty="0">
                <a:cs typeface="Times New Roman" panose="02020603050405020304" pitchFamily="18" charset="0"/>
              </a:rPr>
              <a:t>ことが必要です</a:t>
            </a:r>
            <a:r>
              <a:rPr lang="ja-JP" altLang="ja-JP" kern="100" dirty="0">
                <a:cs typeface="Times New Roman" panose="02020603050405020304" pitchFamily="18" charset="0"/>
              </a:rPr>
              <a:t>。</a:t>
            </a:r>
          </a:p>
          <a:p>
            <a:pPr>
              <a:lnSpc>
                <a:spcPct val="110000"/>
              </a:lnSpc>
            </a:pPr>
            <a:r>
              <a:rPr lang="ja-JP" altLang="en-US" kern="100" dirty="0">
                <a:cs typeface="Times New Roman" panose="02020603050405020304" pitchFamily="18" charset="0"/>
              </a:rPr>
              <a:t>　</a:t>
            </a:r>
            <a:r>
              <a:rPr lang="ja-JP" altLang="ja-JP" kern="100" dirty="0">
                <a:cs typeface="Times New Roman" panose="02020603050405020304" pitchFamily="18" charset="0"/>
              </a:rPr>
              <a:t>ゼロゼロ、ゼコゼコという分泌物の貯留している音があれば吸引を行</a:t>
            </a:r>
            <a:r>
              <a:rPr lang="ja-JP" altLang="en-US" kern="100" dirty="0">
                <a:cs typeface="Times New Roman" panose="02020603050405020304" pitchFamily="18" charset="0"/>
              </a:rPr>
              <a:t>います</a:t>
            </a:r>
            <a:r>
              <a:rPr lang="ja-JP" altLang="ja-JP" kern="100" dirty="0">
                <a:cs typeface="Times New Roman" panose="02020603050405020304" pitchFamily="18" charset="0"/>
              </a:rPr>
              <a:t>が、吸引を無理に行うと出血を誘発したり、気管軟化症などのケースでは吸引刺激により緊張が高まりかえって呼吸を悪化させることがあるので無理な吸引は避け</a:t>
            </a:r>
            <a:r>
              <a:rPr lang="ja-JP" altLang="en-US" kern="100" dirty="0">
                <a:cs typeface="Times New Roman" panose="02020603050405020304" pitchFamily="18" charset="0"/>
              </a:rPr>
              <a:t>ます</a:t>
            </a:r>
            <a:r>
              <a:rPr lang="ja-JP" altLang="ja-JP" kern="100" dirty="0">
                <a:cs typeface="Times New Roman" panose="02020603050405020304" pitchFamily="18" charset="0"/>
              </a:rPr>
              <a:t>。とくに出血がある場合には吸引により出血をさらに悪化させることがあるので、慎重に行</a:t>
            </a:r>
            <a:r>
              <a:rPr lang="ja-JP" altLang="en-US" kern="100" dirty="0">
                <a:cs typeface="Times New Roman" panose="02020603050405020304" pitchFamily="18" charset="0"/>
              </a:rPr>
              <a:t>います</a:t>
            </a:r>
            <a:r>
              <a:rPr lang="ja-JP" altLang="ja-JP" kern="100" dirty="0">
                <a:cs typeface="Times New Roman" panose="02020603050405020304" pitchFamily="18" charset="0"/>
              </a:rPr>
              <a:t>。気管壁の肉芽、浮腫がある場合にも同様で</a:t>
            </a:r>
            <a:r>
              <a:rPr lang="ja-JP" altLang="en-US" kern="100" dirty="0">
                <a:cs typeface="Times New Roman" panose="02020603050405020304" pitchFamily="18" charset="0"/>
              </a:rPr>
              <a:t>す</a:t>
            </a:r>
            <a:r>
              <a:rPr lang="ja-JP" altLang="ja-JP" kern="100" dirty="0">
                <a:cs typeface="Times New Roman" panose="02020603050405020304" pitchFamily="18" charset="0"/>
              </a:rPr>
              <a:t>。</a:t>
            </a:r>
          </a:p>
          <a:p>
            <a:pPr>
              <a:lnSpc>
                <a:spcPct val="110000"/>
              </a:lnSpc>
            </a:pPr>
            <a:r>
              <a:rPr lang="ja-JP" altLang="en-US" kern="100" dirty="0">
                <a:cs typeface="Times New Roman" panose="02020603050405020304" pitchFamily="18" charset="0"/>
              </a:rPr>
              <a:t>　</a:t>
            </a:r>
            <a:r>
              <a:rPr lang="ja-JP" altLang="ja-JP" kern="100" dirty="0">
                <a:cs typeface="Times New Roman" panose="02020603050405020304" pitchFamily="18" charset="0"/>
              </a:rPr>
              <a:t>左右の気管支への痰のたまり方、左右の肺の状態の問題などから、体全体の体位（右側臥位、左側臥位、仰臥位）を変えると改善することもあるので、姿勢を変えてみ</a:t>
            </a:r>
            <a:r>
              <a:rPr lang="ja-JP" altLang="en-US" kern="100" dirty="0">
                <a:cs typeface="Times New Roman" panose="02020603050405020304" pitchFamily="18" charset="0"/>
              </a:rPr>
              <a:t>ます</a:t>
            </a:r>
            <a:r>
              <a:rPr lang="ja-JP" altLang="ja-JP" kern="100" dirty="0">
                <a:cs typeface="Times New Roman" panose="02020603050405020304" pitchFamily="18" charset="0"/>
              </a:rPr>
              <a:t>。</a:t>
            </a:r>
          </a:p>
          <a:p>
            <a:pPr>
              <a:lnSpc>
                <a:spcPct val="110000"/>
              </a:lnSpc>
            </a:pPr>
            <a:r>
              <a:rPr lang="ja-JP" altLang="en-US" kern="100" dirty="0">
                <a:cs typeface="Times New Roman" panose="02020603050405020304" pitchFamily="18" charset="0"/>
              </a:rPr>
              <a:t>　</a:t>
            </a:r>
            <a:r>
              <a:rPr lang="ja-JP" altLang="ja-JP" kern="100" dirty="0">
                <a:cs typeface="Times New Roman" panose="02020603050405020304" pitchFamily="18" charset="0"/>
              </a:rPr>
              <a:t>狭窄による喘鳴（ゼーゼー、ヒューヒュー、キューキューなど）がある場合は、原因を推定しながら対処</a:t>
            </a:r>
            <a:r>
              <a:rPr lang="ja-JP" altLang="en-US" kern="100" dirty="0">
                <a:cs typeface="Times New Roman" panose="02020603050405020304" pitchFamily="18" charset="0"/>
              </a:rPr>
              <a:t>します</a:t>
            </a:r>
            <a:r>
              <a:rPr lang="ja-JP" altLang="ja-JP" kern="100" dirty="0">
                <a:cs typeface="Times New Roman" panose="02020603050405020304" pitchFamily="18" charset="0"/>
              </a:rPr>
              <a:t>。</a:t>
            </a:r>
            <a:endParaRPr lang="en-US" altLang="ja-JP" kern="100" dirty="0">
              <a:cs typeface="Times New Roman" panose="02020603050405020304" pitchFamily="18" charset="0"/>
            </a:endParaRPr>
          </a:p>
          <a:p>
            <a:pPr>
              <a:lnSpc>
                <a:spcPct val="110000"/>
              </a:lnSpc>
            </a:pPr>
            <a:r>
              <a:rPr lang="ja-JP" altLang="en-US" kern="100" dirty="0">
                <a:cs typeface="Times New Roman" panose="02020603050405020304" pitchFamily="18" charset="0"/>
              </a:rPr>
              <a:t>　</a:t>
            </a:r>
            <a:r>
              <a:rPr lang="ja-JP" altLang="ja-JP" kern="100" dirty="0">
                <a:cs typeface="Times New Roman" panose="02020603050405020304" pitchFamily="18" charset="0"/>
              </a:rPr>
              <a:t>呼気性の狭窄音がある場合に、喘息であれば気管支拡張剤の吸入が有効</a:t>
            </a:r>
            <a:r>
              <a:rPr lang="ja-JP" altLang="en-US" kern="100" dirty="0">
                <a:cs typeface="Times New Roman" panose="02020603050405020304" pitchFamily="18" charset="0"/>
              </a:rPr>
              <a:t>ですが</a:t>
            </a:r>
            <a:r>
              <a:rPr lang="ja-JP" altLang="ja-JP" kern="100" dirty="0">
                <a:cs typeface="Times New Roman" panose="02020603050405020304" pitchFamily="18" charset="0"/>
              </a:rPr>
              <a:t>、気管軟化症による場合</a:t>
            </a:r>
            <a:r>
              <a:rPr lang="ja-JP" altLang="en-US" kern="100" dirty="0">
                <a:cs typeface="Times New Roman" panose="02020603050405020304" pitchFamily="18" charset="0"/>
              </a:rPr>
              <a:t>に</a:t>
            </a:r>
            <a:r>
              <a:rPr lang="ja-JP" altLang="ja-JP" kern="100" dirty="0">
                <a:cs typeface="Times New Roman" panose="02020603050405020304" pitchFamily="18" charset="0"/>
              </a:rPr>
              <a:t>は、リラックスさせる、坐薬などを使用し鎮静する、酸素を早めに使用し努力呼吸を避けるようにするなどの対応が必要とな</a:t>
            </a:r>
            <a:r>
              <a:rPr lang="ja-JP" altLang="en-US" kern="100" dirty="0">
                <a:cs typeface="Times New Roman" panose="02020603050405020304" pitchFamily="18" charset="0"/>
              </a:rPr>
              <a:t>ります</a:t>
            </a:r>
            <a:r>
              <a:rPr lang="ja-JP" altLang="ja-JP" kern="100" dirty="0">
                <a:cs typeface="Times New Roman" panose="02020603050405020304" pitchFamily="18" charset="0"/>
              </a:rPr>
              <a:t>。</a:t>
            </a:r>
            <a:endParaRPr lang="en-US" altLang="ja-JP" kern="100" dirty="0">
              <a:cs typeface="Times New Roman" panose="02020603050405020304" pitchFamily="18" charset="0"/>
            </a:endParaRPr>
          </a:p>
          <a:p>
            <a:pPr>
              <a:lnSpc>
                <a:spcPct val="110000"/>
              </a:lnSpc>
            </a:pPr>
            <a:r>
              <a:rPr lang="ja-JP" altLang="en-US" kern="100" dirty="0">
                <a:cs typeface="Times New Roman" panose="02020603050405020304" pitchFamily="18" charset="0"/>
              </a:rPr>
              <a:t>　</a:t>
            </a:r>
            <a:endParaRPr lang="en-US" altLang="ja-JP" kern="100" dirty="0">
              <a:solidFill>
                <a:srgbClr val="000000"/>
              </a:solidFill>
              <a:cs typeface="Times New Roman" panose="02020603050405020304" pitchFamily="18" charset="0"/>
            </a:endParaRPr>
          </a:p>
        </p:txBody>
      </p:sp>
      <p:sp>
        <p:nvSpPr>
          <p:cNvPr id="6" name="スライド番号プレースホルダー 3"/>
          <p:cNvSpPr>
            <a:spLocks noGrp="1"/>
          </p:cNvSpPr>
          <p:nvPr>
            <p:ph type="sldNum" sz="quarter" idx="5"/>
          </p:nvPr>
        </p:nvSpPr>
        <p:spPr>
          <a:xfrm>
            <a:off x="628783" y="9720675"/>
            <a:ext cx="3079202" cy="513941"/>
          </a:xfrm>
        </p:spPr>
        <p:txBody>
          <a:bodyPr/>
          <a:lstStyle/>
          <a:p>
            <a:pPr defTabSz="945719">
              <a:defRPr/>
            </a:pPr>
            <a:r>
              <a:rPr kumimoji="1" lang="en-US" altLang="ja-JP" dirty="0">
                <a:solidFill>
                  <a:prstClr val="black"/>
                </a:solidFill>
                <a:latin typeface="游ゴシック" panose="020F0502020204030204"/>
                <a:ea typeface="游ゴシック" panose="020B0400000000000000" pitchFamily="50" charset="-128"/>
              </a:rPr>
              <a:t>164</a:t>
            </a:r>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3650493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710408" y="4925409"/>
            <a:ext cx="5801130" cy="5000764"/>
          </a:xfrm>
        </p:spPr>
        <p:txBody>
          <a:bodyPr/>
          <a:lstStyle/>
          <a:p>
            <a:pPr marL="273127" indent="-273127" algn="l" defTabSz="473854"/>
            <a:r>
              <a:rPr lang="ja-JP" altLang="en-US" dirty="0">
                <a:latin typeface="メイリオ"/>
                <a:ea typeface="メイリオ"/>
                <a:cs typeface="メイリオ"/>
              </a:rPr>
              <a:t>　気道が確保されているのに換気不全になるということは、以下のような理由が考えられます。</a:t>
            </a:r>
            <a:endParaRPr lang="en-US" altLang="ja-JP" dirty="0">
              <a:latin typeface="メイリオ"/>
              <a:ea typeface="メイリオ"/>
              <a:cs typeface="メイリオ"/>
            </a:endParaRPr>
          </a:p>
          <a:p>
            <a:pPr marL="273127" indent="-273127" algn="l" defTabSz="473854"/>
            <a:r>
              <a:rPr lang="ja-JP" altLang="en-US" dirty="0">
                <a:latin typeface="メイリオ"/>
                <a:ea typeface="メイリオ"/>
                <a:cs typeface="メイリオ"/>
              </a:rPr>
              <a:t>　</a:t>
            </a:r>
            <a:r>
              <a:rPr lang="en-US" altLang="ja-JP" dirty="0">
                <a:latin typeface="メイリオ"/>
                <a:ea typeface="メイリオ"/>
                <a:cs typeface="メイリオ"/>
              </a:rPr>
              <a:t>①</a:t>
            </a:r>
            <a:r>
              <a:rPr lang="ja-JP" altLang="en-US" dirty="0">
                <a:latin typeface="メイリオ"/>
                <a:ea typeface="メイリオ"/>
                <a:cs typeface="メイリオ"/>
              </a:rPr>
              <a:t>気管カニューレ先端が気管壁にあたっている。変形の影響、頸の過伸展や過回旋により</a:t>
            </a:r>
            <a:endParaRPr lang="en-US" altLang="ja-JP" dirty="0">
              <a:latin typeface="メイリオ"/>
              <a:ea typeface="メイリオ"/>
              <a:cs typeface="メイリオ"/>
            </a:endParaRPr>
          </a:p>
          <a:p>
            <a:pPr marL="273127" indent="-273127" algn="l" defTabSz="473854"/>
            <a:r>
              <a:rPr lang="ja-JP" altLang="en-US" dirty="0">
                <a:latin typeface="メイリオ"/>
                <a:ea typeface="メイリオ"/>
                <a:cs typeface="メイリオ"/>
              </a:rPr>
              <a:t>　　対処として頸の向きを正す。気管カニューレの固定や深さを確認、修正するなどがあります。</a:t>
            </a:r>
            <a:endParaRPr lang="en-US" altLang="ja-JP" dirty="0">
              <a:latin typeface="メイリオ"/>
              <a:ea typeface="メイリオ"/>
              <a:cs typeface="メイリオ"/>
            </a:endParaRPr>
          </a:p>
          <a:p>
            <a:pPr marL="273127" indent="-273127" algn="l" defTabSz="473854"/>
            <a:r>
              <a:rPr lang="ja-JP" altLang="en-US" dirty="0">
                <a:latin typeface="メイリオ"/>
                <a:ea typeface="メイリオ"/>
                <a:cs typeface="メイリオ"/>
              </a:rPr>
              <a:t>　</a:t>
            </a:r>
            <a:r>
              <a:rPr lang="en-US" altLang="ja-JP" dirty="0">
                <a:latin typeface="メイリオ"/>
                <a:ea typeface="メイリオ"/>
                <a:cs typeface="メイリオ"/>
              </a:rPr>
              <a:t>②</a:t>
            </a:r>
            <a:r>
              <a:rPr lang="ja-JP" altLang="en-US" dirty="0">
                <a:latin typeface="メイリオ"/>
                <a:ea typeface="メイリオ"/>
                <a:cs typeface="メイリオ"/>
              </a:rPr>
              <a:t>気管カニューレが抜けかかっている。ないしは完全に抜けてしまっている</a:t>
            </a:r>
            <a:r>
              <a:rPr lang="ja-JP" altLang="en-US" i="1" dirty="0">
                <a:latin typeface="メイリオ"/>
                <a:ea typeface="メイリオ"/>
                <a:cs typeface="メイリオ"/>
              </a:rPr>
              <a:t>。</a:t>
            </a:r>
            <a:endParaRPr lang="en-US" altLang="ja-JP" i="1" dirty="0">
              <a:latin typeface="メイリオ"/>
              <a:ea typeface="メイリオ"/>
              <a:cs typeface="メイリオ"/>
            </a:endParaRPr>
          </a:p>
          <a:p>
            <a:pPr marL="273127" indent="-273127" algn="l" defTabSz="473854"/>
            <a:r>
              <a:rPr lang="ja-JP" altLang="en-US" i="1" dirty="0">
                <a:latin typeface="メイリオ"/>
                <a:ea typeface="メイリオ"/>
                <a:cs typeface="メイリオ"/>
              </a:rPr>
              <a:t>　　対処として</a:t>
            </a:r>
            <a:r>
              <a:rPr lang="ja-JP" altLang="en-US" dirty="0">
                <a:latin typeface="メイリオ"/>
                <a:ea typeface="メイリオ"/>
                <a:cs typeface="メイリオ"/>
              </a:rPr>
              <a:t>気管カニューレの再挿入ないしは新しい気管カニューレに交換するなどがあります。</a:t>
            </a:r>
            <a:endParaRPr lang="en-US" altLang="ja-JP" dirty="0">
              <a:latin typeface="メイリオ"/>
              <a:ea typeface="メイリオ"/>
              <a:cs typeface="メイリオ"/>
            </a:endParaRPr>
          </a:p>
          <a:p>
            <a:pPr marL="273127" indent="-273127" algn="l" defTabSz="473854"/>
            <a:r>
              <a:rPr lang="ja-JP" altLang="en-US" dirty="0">
                <a:latin typeface="メイリオ"/>
                <a:ea typeface="メイリオ"/>
                <a:cs typeface="メイリオ"/>
              </a:rPr>
              <a:t>　</a:t>
            </a:r>
            <a:r>
              <a:rPr lang="en-US" altLang="ja-JP" dirty="0">
                <a:latin typeface="メイリオ"/>
                <a:ea typeface="メイリオ"/>
                <a:cs typeface="メイリオ"/>
              </a:rPr>
              <a:t>③</a:t>
            </a:r>
            <a:r>
              <a:rPr lang="ja-JP" altLang="en-US" dirty="0">
                <a:latin typeface="メイリオ"/>
                <a:ea typeface="メイリオ"/>
                <a:cs typeface="メイリオ"/>
              </a:rPr>
              <a:t>筋緊張亢進による気管軟化による気管狭窄ないしは胸郭の運動障害</a:t>
            </a:r>
            <a:endParaRPr lang="en-US" altLang="ja-JP" dirty="0">
              <a:latin typeface="メイリオ"/>
              <a:ea typeface="メイリオ"/>
              <a:cs typeface="メイリオ"/>
            </a:endParaRPr>
          </a:p>
          <a:p>
            <a:pPr marL="273127" indent="-273127" algn="l" defTabSz="473854"/>
            <a:r>
              <a:rPr lang="ja-JP" altLang="en-US" dirty="0">
                <a:latin typeface="メイリオ"/>
                <a:ea typeface="メイリオ"/>
                <a:cs typeface="メイリオ"/>
              </a:rPr>
              <a:t>　　対処としてリラクゼーション・精神的安定を図る。必要であれば酸素投与をします。</a:t>
            </a:r>
            <a:endParaRPr lang="en-US" altLang="ja-JP" dirty="0">
              <a:latin typeface="メイリオ"/>
              <a:ea typeface="メイリオ"/>
              <a:cs typeface="メイリオ"/>
            </a:endParaRPr>
          </a:p>
          <a:p>
            <a:pPr marL="273127" indent="-273127" algn="l" defTabSz="473854"/>
            <a:r>
              <a:rPr lang="ja-JP" altLang="en-US" dirty="0">
                <a:latin typeface="メイリオ"/>
                <a:ea typeface="メイリオ"/>
                <a:cs typeface="メイリオ"/>
              </a:rPr>
              <a:t>　</a:t>
            </a:r>
            <a:r>
              <a:rPr lang="en-US" altLang="ja-JP" dirty="0">
                <a:latin typeface="メイリオ"/>
                <a:ea typeface="メイリオ"/>
                <a:cs typeface="メイリオ"/>
              </a:rPr>
              <a:t>④</a:t>
            </a:r>
            <a:r>
              <a:rPr lang="ja-JP" altLang="en-US" dirty="0">
                <a:latin typeface="メイリオ"/>
                <a:ea typeface="メイリオ"/>
                <a:cs typeface="メイリオ"/>
              </a:rPr>
              <a:t>姿勢変換などで唾液の気道への流れ込みが急激に増えた。</a:t>
            </a:r>
            <a:endParaRPr lang="en-US" altLang="ja-JP" dirty="0">
              <a:latin typeface="メイリオ"/>
              <a:ea typeface="メイリオ"/>
              <a:cs typeface="メイリオ"/>
            </a:endParaRPr>
          </a:p>
          <a:p>
            <a:pPr marL="273127" indent="-273127" algn="l" defTabSz="473854"/>
            <a:r>
              <a:rPr lang="ja-JP" altLang="en-US" dirty="0">
                <a:latin typeface="メイリオ"/>
                <a:ea typeface="メイリオ"/>
                <a:cs typeface="メイリオ"/>
              </a:rPr>
              <a:t>　　対処として気管内吸引をします。</a:t>
            </a:r>
            <a:endParaRPr lang="en-US" altLang="ja-JP" dirty="0">
              <a:latin typeface="メイリオ"/>
              <a:ea typeface="メイリオ"/>
              <a:cs typeface="メイリオ"/>
            </a:endParaRPr>
          </a:p>
          <a:p>
            <a:pPr marL="273127" indent="-273127" algn="l" defTabSz="473854"/>
            <a:r>
              <a:rPr lang="ja-JP" altLang="en-US" dirty="0">
                <a:latin typeface="メイリオ"/>
                <a:ea typeface="メイリオ"/>
                <a:cs typeface="メイリオ"/>
              </a:rPr>
              <a:t>　</a:t>
            </a:r>
            <a:r>
              <a:rPr lang="en-US" altLang="ja-JP" dirty="0">
                <a:latin typeface="メイリオ"/>
                <a:ea typeface="メイリオ"/>
                <a:cs typeface="メイリオ"/>
              </a:rPr>
              <a:t>⑤</a:t>
            </a:r>
            <a:r>
              <a:rPr lang="ja-JP" altLang="en-US" dirty="0">
                <a:latin typeface="メイリオ"/>
                <a:ea typeface="メイリオ"/>
                <a:cs typeface="メイリオ"/>
              </a:rPr>
              <a:t>気管カニューレ内に痰がこびりついて内腔が狭窄している。</a:t>
            </a:r>
            <a:endParaRPr lang="en-US" altLang="ja-JP" dirty="0">
              <a:latin typeface="メイリオ"/>
              <a:ea typeface="メイリオ"/>
              <a:cs typeface="メイリオ"/>
            </a:endParaRPr>
          </a:p>
          <a:p>
            <a:pPr marL="273127" indent="-273127" algn="l" defTabSz="473854"/>
            <a:r>
              <a:rPr lang="ja-JP" altLang="en-US" dirty="0">
                <a:latin typeface="メイリオ"/>
                <a:ea typeface="メイリオ"/>
                <a:cs typeface="メイリオ"/>
              </a:rPr>
              <a:t>　　対処として気管カニューレを抜き新しい気管カニューレに交換する。ないしは気管カニューレ内腔の痰を綿棒と水でこそぎ落とし再挿入します。</a:t>
            </a:r>
          </a:p>
          <a:p>
            <a:endParaRPr lang="en-US" altLang="ja-JP" sz="1200" kern="100" dirty="0">
              <a:latin typeface="Century" panose="02040604050505020304" pitchFamily="18" charset="0"/>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165</a:t>
            </a:fld>
            <a:endParaRPr kumimoji="1" lang="ja-JP" altLang="en-US"/>
          </a:p>
        </p:txBody>
      </p:sp>
    </p:spTree>
    <p:extLst>
      <p:ext uri="{BB962C8B-B14F-4D97-AF65-F5344CB8AC3E}">
        <p14:creationId xmlns:p14="http://schemas.microsoft.com/office/powerpoint/2010/main" val="4027836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呼吸数の正常値は表の通りです。学童児の正常値は</a:t>
            </a:r>
            <a:r>
              <a:rPr lang="en-US" altLang="ja-JP" dirty="0">
                <a:cs typeface="ＭＳ ゴシック" charset="0"/>
              </a:rPr>
              <a:t>18〜25 /</a:t>
            </a:r>
            <a:r>
              <a:rPr lang="ja-JP" altLang="en-US" dirty="0">
                <a:cs typeface="ＭＳ ゴシック" charset="0"/>
              </a:rPr>
              <a:t>分です。</a:t>
            </a:r>
            <a:endParaRPr lang="en-US" altLang="ja-JP" dirty="0">
              <a:cs typeface="ＭＳ ゴシック" charset="0"/>
            </a:endParaRPr>
          </a:p>
          <a:p>
            <a:pPr marL="177696" indent="-177696">
              <a:buFont typeface="Wingdings" pitchFamily="2" charset="2"/>
              <a:buChar char="n"/>
            </a:pPr>
            <a:endParaRPr lang="en-US" altLang="ja-JP" dirty="0">
              <a:cs typeface="ＭＳ ゴシック" charset="0"/>
            </a:endParaRPr>
          </a:p>
          <a:p>
            <a:r>
              <a:rPr lang="ja-JP" altLang="en-US" dirty="0"/>
              <a:t>　呼吸数が上昇する原因は</a:t>
            </a:r>
            <a:endParaRPr lang="en-US" altLang="ja-JP" dirty="0"/>
          </a:p>
          <a:p>
            <a:r>
              <a:rPr lang="ja-JP" altLang="en-US" dirty="0"/>
              <a:t>　体温上昇</a:t>
            </a:r>
            <a:endParaRPr lang="en-US" altLang="ja-JP" dirty="0"/>
          </a:p>
          <a:p>
            <a:r>
              <a:rPr lang="ja-JP" altLang="en-US" u="none" dirty="0"/>
              <a:t>　</a:t>
            </a:r>
            <a:r>
              <a:rPr lang="en-US" altLang="ja-JP" dirty="0"/>
              <a:t>1</a:t>
            </a:r>
            <a:r>
              <a:rPr lang="ja-JP" altLang="en-US" u="none" dirty="0"/>
              <a:t>回換気量低下（呼吸障害）</a:t>
            </a:r>
            <a:endParaRPr lang="en-US" altLang="ja-JP" dirty="0"/>
          </a:p>
          <a:p>
            <a:r>
              <a:rPr lang="ja-JP" altLang="en-US" dirty="0"/>
              <a:t>　酸素需要増加　（運動・筋緊張亢進）</a:t>
            </a:r>
            <a:endParaRPr lang="en-US" altLang="ja-JP" dirty="0"/>
          </a:p>
          <a:p>
            <a:r>
              <a:rPr lang="ja-JP" altLang="en-US" dirty="0"/>
              <a:t>　交感神経亢進　（痛み・ストレス）　が挙げられます。</a:t>
            </a:r>
            <a:endParaRPr lang="en-US" altLang="ja-JP" dirty="0"/>
          </a:p>
          <a:p>
            <a:pPr eaLnBrk="1" hangingPunct="1">
              <a:buFontTx/>
              <a:buNone/>
            </a:pPr>
            <a:endParaRPr lang="en-US" altLang="ja-JP" dirty="0"/>
          </a:p>
          <a:p>
            <a:r>
              <a:rPr lang="ja-JP" altLang="en-US" dirty="0"/>
              <a:t>　一回の呼吸運動で充分量の空気が肺に入ってこないと呼吸が浅く速くなり、呼吸回数が多くなります。 </a:t>
            </a:r>
            <a:endParaRPr lang="en-US" altLang="ja-JP" dirty="0"/>
          </a:p>
          <a:p>
            <a:r>
              <a:rPr lang="ja-JP" altLang="en-US" dirty="0"/>
              <a:t>　浅表性速拍呼吸、すなわち呼吸数の増加は呼吸障害の最初のサインです。</a:t>
            </a:r>
            <a:endParaRPr lang="en-US" altLang="ja-JP" dirty="0"/>
          </a:p>
          <a:p>
            <a:pPr algn="l" defTabSz="947712">
              <a:defRPr/>
            </a:pPr>
            <a:endParaRPr lang="en-US" altLang="ja-JP" dirty="0"/>
          </a:p>
          <a:p>
            <a:pPr algn="l" defTabSz="947712">
              <a:defRPr/>
            </a:pPr>
            <a:r>
              <a:rPr lang="ja-JP" altLang="en-US" dirty="0"/>
              <a:t>　その他、努力呼吸のサインとして、</a:t>
            </a:r>
            <a:endParaRPr lang="en-US" altLang="ja-JP" dirty="0"/>
          </a:p>
          <a:p>
            <a:pPr algn="l" defTabSz="947712">
              <a:defRPr/>
            </a:pPr>
            <a:r>
              <a:rPr lang="ja-JP" altLang="en-US" dirty="0"/>
              <a:t>　吸気時に鼻の穴を膨らませる </a:t>
            </a:r>
            <a:r>
              <a:rPr lang="en-US" altLang="ja-JP" dirty="0"/>
              <a:t>【</a:t>
            </a:r>
            <a:r>
              <a:rPr lang="ja-JP" altLang="en-US" dirty="0"/>
              <a:t>鼻翼呼吸</a:t>
            </a:r>
            <a:r>
              <a:rPr lang="en-US" altLang="ja-JP" dirty="0"/>
              <a:t>】</a:t>
            </a:r>
          </a:p>
          <a:p>
            <a:pPr algn="l" defTabSz="947712">
              <a:defRPr/>
            </a:pPr>
            <a:r>
              <a:rPr lang="ja-JP" altLang="en-US" dirty="0"/>
              <a:t>　胸郭の柔らかい部分（胸骨上部・鎖骨上・肋骨間）が陥没する</a:t>
            </a:r>
            <a:r>
              <a:rPr lang="en-US" altLang="ja-JP" dirty="0"/>
              <a:t>【</a:t>
            </a:r>
            <a:r>
              <a:rPr lang="ja-JP" altLang="en-US" dirty="0"/>
              <a:t>陥没呼吸</a:t>
            </a:r>
            <a:r>
              <a:rPr lang="en-US" altLang="ja-JP" dirty="0"/>
              <a:t>】</a:t>
            </a:r>
          </a:p>
          <a:p>
            <a:pPr algn="l" defTabSz="947712">
              <a:defRPr/>
            </a:pPr>
            <a:r>
              <a:rPr lang="ja-JP" altLang="en-US" dirty="0"/>
              <a:t>　下顎を突き出すようにして呼吸する</a:t>
            </a:r>
            <a:r>
              <a:rPr lang="en-US" altLang="ja-JP" dirty="0"/>
              <a:t>【</a:t>
            </a:r>
            <a:r>
              <a:rPr lang="ja-JP" altLang="en-US" dirty="0"/>
              <a:t>下顎呼吸</a:t>
            </a:r>
            <a:r>
              <a:rPr lang="en-US" altLang="ja-JP" dirty="0"/>
              <a:t>】</a:t>
            </a:r>
          </a:p>
          <a:p>
            <a:pPr algn="l" defTabSz="947712">
              <a:defRPr/>
            </a:pPr>
            <a:r>
              <a:rPr lang="ja-JP" altLang="en-US" dirty="0"/>
              <a:t>　吸気時に胸郭全体が沈み込み腹部が前に上がる</a:t>
            </a:r>
            <a:r>
              <a:rPr lang="en-US" altLang="ja-JP" dirty="0"/>
              <a:t>【</a:t>
            </a:r>
            <a:r>
              <a:rPr lang="ja-JP" altLang="en-US" dirty="0"/>
              <a:t>シーソー呼吸</a:t>
            </a:r>
            <a:r>
              <a:rPr lang="en-US" altLang="ja-JP" dirty="0"/>
              <a:t>】</a:t>
            </a:r>
            <a:r>
              <a:rPr lang="ja-JP" altLang="en-US" dirty="0"/>
              <a:t>などがあります。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94</a:t>
            </a:fld>
            <a:endParaRPr kumimoji="1" lang="ja-JP" altLang="en-US"/>
          </a:p>
        </p:txBody>
      </p:sp>
    </p:spTree>
    <p:extLst>
      <p:ext uri="{BB962C8B-B14F-4D97-AF65-F5344CB8AC3E}">
        <p14:creationId xmlns:p14="http://schemas.microsoft.com/office/powerpoint/2010/main" val="64023996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solidFill>
                  <a:srgbClr val="FF0000"/>
                </a:solidFill>
                <a:cs typeface="Osaka"/>
              </a:rPr>
              <a:t>　</a:t>
            </a:r>
            <a:r>
              <a:rPr lang="ja-JP" altLang="en-US" dirty="0">
                <a:cs typeface="Osaka"/>
              </a:rPr>
              <a:t>気管</a:t>
            </a:r>
            <a:r>
              <a:rPr lang="ja-JP" altLang="ja-JP" dirty="0">
                <a:cs typeface="Osaka"/>
              </a:rPr>
              <a:t>カニューレによる気管へのトラブル発生を防ぐために、気管切開孔が狭くならないように</a:t>
            </a:r>
            <a:r>
              <a:rPr lang="ja-JP" altLang="en-US" dirty="0">
                <a:cs typeface="Osaka"/>
              </a:rPr>
              <a:t>気管孔を</a:t>
            </a:r>
            <a:r>
              <a:rPr lang="ja-JP" altLang="ja-JP" dirty="0">
                <a:cs typeface="Osaka"/>
              </a:rPr>
              <a:t>しっかり作り、</a:t>
            </a:r>
            <a:r>
              <a:rPr lang="ja-JP" altLang="en-US" dirty="0">
                <a:cs typeface="Osaka"/>
              </a:rPr>
              <a:t>気管</a:t>
            </a:r>
            <a:r>
              <a:rPr lang="ja-JP" altLang="ja-JP" dirty="0">
                <a:cs typeface="Osaka"/>
              </a:rPr>
              <a:t>カニューレなしで済むようにされている</a:t>
            </a:r>
            <a:r>
              <a:rPr lang="ja-JP" altLang="en-US" dirty="0">
                <a:cs typeface="Osaka"/>
              </a:rPr>
              <a:t>ケース</a:t>
            </a:r>
            <a:r>
              <a:rPr lang="ja-JP" altLang="ja-JP" dirty="0">
                <a:cs typeface="Osaka"/>
              </a:rPr>
              <a:t>も稀に</a:t>
            </a:r>
            <a:r>
              <a:rPr lang="ja-JP" altLang="en-US" dirty="0">
                <a:cs typeface="Osaka"/>
              </a:rPr>
              <a:t>あります。</a:t>
            </a:r>
            <a:endParaRPr lang="en-US" altLang="ja-JP" dirty="0">
              <a:cs typeface="Osaka"/>
            </a:endParaRPr>
          </a:p>
          <a:p>
            <a:r>
              <a:rPr lang="ja-JP" altLang="en-US" dirty="0">
                <a:cs typeface="Osaka"/>
              </a:rPr>
              <a:t>　この場合には、気管カニューレによるトラブルは避けることはできても、このスライドにあるような問題が生じる可能性を考えてのケアが必要です。</a:t>
            </a:r>
            <a:endParaRPr lang="en-US" altLang="ja-JP" dirty="0">
              <a:cs typeface="Osaka"/>
            </a:endParaRPr>
          </a:p>
          <a:p>
            <a:r>
              <a:rPr kumimoji="1" lang="ja-JP" altLang="en-US" dirty="0"/>
              <a:t>とくに、気管切開孔やその下の気管の狭窄から窒息に至る可能性への留意が必要です。</a:t>
            </a:r>
            <a:endParaRPr kumimoji="1" lang="en-US" altLang="ja-JP" dirty="0"/>
          </a:p>
          <a:p>
            <a:r>
              <a:rPr kumimoji="1" lang="ja-JP" altLang="en-US" dirty="0"/>
              <a:t>　また、人工鼻が付けられないので代わりの加湿方法をしっかり行うことが必要です。気管孔を保護するものとしてラリンゴフォームフィルターがありますが、加湿の効果は不十分です。気管孔を保護するガーゼに粘稠な痰が付着しそれを本人が気管孔に吸い込んで窒息するという事故のリスクにも注意が必要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166</a:t>
            </a:fld>
            <a:endParaRPr kumimoji="1" lang="ja-JP" altLang="en-US"/>
          </a:p>
        </p:txBody>
      </p:sp>
    </p:spTree>
    <p:extLst>
      <p:ext uri="{BB962C8B-B14F-4D97-AF65-F5344CB8AC3E}">
        <p14:creationId xmlns:p14="http://schemas.microsoft.com/office/powerpoint/2010/main" val="13637780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solidFill>
                  <a:srgbClr val="000000"/>
                </a:solidFill>
                <a:cs typeface="Osaka"/>
              </a:rPr>
              <a:t>　</a:t>
            </a:r>
            <a:r>
              <a:rPr lang="ja-JP" altLang="en-US" dirty="0">
                <a:cs typeface="Osaka"/>
              </a:rPr>
              <a:t>気管カニューレにスピーチバルブを付けている子どももいます。</a:t>
            </a:r>
          </a:p>
          <a:p>
            <a:r>
              <a:rPr lang="ja-JP" altLang="en-US" dirty="0">
                <a:cs typeface="Osaka"/>
              </a:rPr>
              <a:t>　スピーチバルブは、一方向弁で、吸気（図の青）は気管カニューレから入り、呼気（図の赤）は気管カニューレからでなく、喉頭、咽頭から上に出るようになります。</a:t>
            </a:r>
          </a:p>
          <a:p>
            <a:r>
              <a:rPr lang="ja-JP" altLang="en-US" dirty="0">
                <a:cs typeface="Osaka"/>
              </a:rPr>
              <a:t>　これにより声を出すことができるようにという目的で作られたものですが、唾液や食物の気管内への垂れ込み（誤嚥）を防ぐという目的でも使われます。</a:t>
            </a:r>
          </a:p>
          <a:p>
            <a:r>
              <a:rPr lang="ja-JP" altLang="en-US" dirty="0">
                <a:cs typeface="Osaka"/>
              </a:rPr>
              <a:t>この場合には、呼気を上に通す窓孔が気管カニューレのパイプの途中に開けてある気管カニューレを使うのが標準的な使い方です。</a:t>
            </a:r>
          </a:p>
          <a:p>
            <a:r>
              <a:rPr lang="ja-JP" altLang="en-US" dirty="0">
                <a:cs typeface="Osaka"/>
              </a:rPr>
              <a:t>　しかし窓孔の当たる部分に肉芽ができるなどの問題がおきることもあり、窓孔なしの通常の気管カニューレが使われることも多くありますが、通常の気管カニューレ使用の場合には、気管カニューレと気管壁の間に呼気を通すスペースがあることが条件です。</a:t>
            </a:r>
          </a:p>
          <a:p>
            <a:r>
              <a:rPr lang="ja-JP" altLang="en-US" dirty="0">
                <a:cs typeface="Osaka"/>
              </a:rPr>
              <a:t>　スピーチバルブを付けると呼気に余裕がなくなるので、短時間ずつ付けて練習していきます。</a:t>
            </a:r>
          </a:p>
          <a:p>
            <a:r>
              <a:rPr lang="ja-JP" altLang="en-US" dirty="0">
                <a:cs typeface="Osaka"/>
              </a:rPr>
              <a:t>　呼気が余裕ないため、本人が嫌がり、スピーチバルブを外そうとして気管カニューレも一緒に自己抜去してしまうことがないように注意が必要です。</a:t>
            </a:r>
          </a:p>
          <a:p>
            <a:r>
              <a:rPr lang="ja-JP" altLang="en-US" dirty="0">
                <a:cs typeface="Osaka"/>
              </a:rPr>
              <a:t>　また、長時間を付けている子どもでは、気管内の加湿が不十分となり、気管内が乾燥し痰が粘稠になる可能性に注意が必要です。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167</a:t>
            </a:fld>
            <a:endParaRPr kumimoji="1" lang="ja-JP" altLang="en-US"/>
          </a:p>
        </p:txBody>
      </p:sp>
    </p:spTree>
    <p:extLst>
      <p:ext uri="{BB962C8B-B14F-4D97-AF65-F5344CB8AC3E}">
        <p14:creationId xmlns:p14="http://schemas.microsoft.com/office/powerpoint/2010/main" val="343241493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人工呼吸器装着児の病態は多様です。</a:t>
            </a:r>
            <a:endParaRPr lang="en-US" altLang="ja-JP" dirty="0"/>
          </a:p>
          <a:p>
            <a:r>
              <a:rPr lang="ja-JP" altLang="en-US" dirty="0">
                <a:cs typeface="メイリオ"/>
              </a:rPr>
              <a:t>１．中枢性呼吸障害［頸髄損傷、延髄障害</a:t>
            </a:r>
            <a:r>
              <a:rPr lang="en-US" altLang="ja-JP" dirty="0">
                <a:cs typeface="メイリオ"/>
              </a:rPr>
              <a:t>(</a:t>
            </a:r>
            <a:r>
              <a:rPr lang="ja-JP" altLang="en-US" dirty="0">
                <a:cs typeface="メイリオ"/>
              </a:rPr>
              <a:t>キアリー奇形</a:t>
            </a:r>
            <a:r>
              <a:rPr lang="en-US" altLang="ja-JP" dirty="0">
                <a:cs typeface="メイリオ"/>
              </a:rPr>
              <a:t>)</a:t>
            </a:r>
            <a:r>
              <a:rPr lang="ja-JP" altLang="en-US" dirty="0">
                <a:cs typeface="メイリオ"/>
              </a:rPr>
              <a:t>など］</a:t>
            </a:r>
          </a:p>
          <a:p>
            <a:r>
              <a:rPr lang="ja-JP" altLang="en-US" dirty="0">
                <a:cs typeface="メイリオ"/>
              </a:rPr>
              <a:t>　　有効な自発呼吸はほとんどないため呼吸器への依存度が高いです。</a:t>
            </a:r>
            <a:endParaRPr lang="en-US" altLang="ja-JP" dirty="0">
              <a:cs typeface="メイリオ"/>
            </a:endParaRPr>
          </a:p>
          <a:p>
            <a:r>
              <a:rPr lang="ja-JP" altLang="ja-JP" dirty="0">
                <a:cs typeface="メイリオ"/>
              </a:rPr>
              <a:t>　</a:t>
            </a:r>
            <a:r>
              <a:rPr lang="ja-JP" altLang="en-US" dirty="0">
                <a:cs typeface="メイリオ"/>
              </a:rPr>
              <a:t>　筋緊張の亢進によって胸郭の動きが阻害されることもあります。</a:t>
            </a:r>
            <a:endParaRPr lang="en-US" altLang="ja-JP" dirty="0">
              <a:cs typeface="メイリオ"/>
            </a:endParaRPr>
          </a:p>
          <a:p>
            <a:r>
              <a:rPr lang="ja-JP" altLang="en-US" dirty="0">
                <a:cs typeface="メイリオ"/>
              </a:rPr>
              <a:t>２．末梢性呼吸障害［脊髄性筋萎縮症、筋ジストロフィーなど］　</a:t>
            </a:r>
          </a:p>
          <a:p>
            <a:r>
              <a:rPr lang="ja-JP" altLang="en-US" dirty="0">
                <a:cs typeface="メイリオ"/>
              </a:rPr>
              <a:t>　　筋力の低下による呼吸運動障害です。弱いながらも自発呼吸があり、短時間ならば呼吸　</a:t>
            </a:r>
            <a:endParaRPr lang="en-US" altLang="ja-JP" dirty="0">
              <a:cs typeface="メイリオ"/>
            </a:endParaRPr>
          </a:p>
          <a:p>
            <a:r>
              <a:rPr lang="ja-JP" altLang="en-US" dirty="0">
                <a:cs typeface="メイリオ"/>
              </a:rPr>
              <a:t>　　器を外せることも多いのですが、筋力低下は進行性のことが多く呼吸器依存度は徐々に</a:t>
            </a:r>
            <a:endParaRPr lang="en-US" altLang="ja-JP" dirty="0">
              <a:cs typeface="メイリオ"/>
            </a:endParaRPr>
          </a:p>
          <a:p>
            <a:r>
              <a:rPr lang="ja-JP" altLang="en-US" dirty="0">
                <a:cs typeface="メイリオ"/>
              </a:rPr>
              <a:t>　　高くなります。</a:t>
            </a:r>
            <a:endParaRPr lang="en-US" altLang="ja-JP" dirty="0">
              <a:cs typeface="メイリオ"/>
            </a:endParaRPr>
          </a:p>
          <a:p>
            <a:r>
              <a:rPr lang="ja-JP" altLang="en-US" dirty="0">
                <a:cs typeface="メイリオ"/>
              </a:rPr>
              <a:t>３．肺や気管支の機能障害［慢性肺炎、気管・気管支軟化症など］</a:t>
            </a:r>
          </a:p>
          <a:p>
            <a:r>
              <a:rPr lang="ja-JP" altLang="en-US" dirty="0">
                <a:cs typeface="メイリオ"/>
              </a:rPr>
              <a:t>　　呼吸筋には異常がありませんが、気管</a:t>
            </a:r>
            <a:r>
              <a:rPr lang="en-US" altLang="ja-JP" dirty="0">
                <a:cs typeface="メイリオ"/>
              </a:rPr>
              <a:t>〜</a:t>
            </a:r>
            <a:r>
              <a:rPr lang="ja-JP" altLang="en-US" dirty="0">
                <a:cs typeface="メイリオ"/>
              </a:rPr>
              <a:t>気管支</a:t>
            </a:r>
            <a:r>
              <a:rPr lang="en-US" altLang="ja-JP" dirty="0">
                <a:cs typeface="メイリオ"/>
              </a:rPr>
              <a:t>〜</a:t>
            </a:r>
            <a:r>
              <a:rPr lang="ja-JP" altLang="en-US" dirty="0">
                <a:cs typeface="メイリオ"/>
              </a:rPr>
              <a:t>肺胞の機能に異常があります。短時間</a:t>
            </a:r>
            <a:endParaRPr lang="en-US" altLang="ja-JP" dirty="0">
              <a:cs typeface="メイリオ"/>
            </a:endParaRPr>
          </a:p>
          <a:p>
            <a:r>
              <a:rPr lang="ja-JP" altLang="en-US" dirty="0">
                <a:cs typeface="メイリオ"/>
              </a:rPr>
              <a:t>　　ならば呼吸器を外せることも多いです。酸素投与や、</a:t>
            </a:r>
            <a:r>
              <a:rPr lang="ja-JP" altLang="en-US" dirty="0"/>
              <a:t>呼気終末の圧を</a:t>
            </a:r>
            <a:r>
              <a:rPr lang="ja-JP" altLang="en-US" dirty="0">
                <a:cs typeface="メイリオ"/>
              </a:rPr>
              <a:t>高め</a:t>
            </a:r>
            <a:r>
              <a:rPr lang="ja-JP" altLang="en-US" dirty="0"/>
              <a:t>に設定する</a:t>
            </a:r>
            <a:r>
              <a:rPr lang="ja-JP" altLang="en-US" dirty="0" err="1">
                <a:cs typeface="メイリオ"/>
              </a:rPr>
              <a:t>こ</a:t>
            </a:r>
            <a:endParaRPr lang="en-US" altLang="ja-JP" dirty="0">
              <a:cs typeface="メイリオ"/>
            </a:endParaRPr>
          </a:p>
          <a:p>
            <a:r>
              <a:rPr lang="ja-JP" altLang="en-US" dirty="0">
                <a:cs typeface="メイリオ"/>
              </a:rPr>
              <a:t>　　とがあります。</a:t>
            </a:r>
            <a:endParaRPr lang="en-US" altLang="ja-JP" dirty="0">
              <a:cs typeface="メイリオ"/>
            </a:endParaRPr>
          </a:p>
          <a:p>
            <a:r>
              <a:rPr lang="ja-JP" altLang="en-US" dirty="0">
                <a:cs typeface="メイリオ"/>
              </a:rPr>
              <a:t>４．呼吸リハビリテーションとしての呼吸器装着</a:t>
            </a:r>
            <a:endParaRPr lang="en-US" altLang="ja-JP" dirty="0">
              <a:cs typeface="メイリオ"/>
            </a:endParaRPr>
          </a:p>
          <a:p>
            <a:r>
              <a:rPr lang="ja-JP" altLang="ja-JP" b="1" dirty="0">
                <a:cs typeface="メイリオ"/>
              </a:rPr>
              <a:t>　</a:t>
            </a:r>
            <a:r>
              <a:rPr lang="ja-JP" altLang="en-US" b="1" dirty="0">
                <a:cs typeface="メイリオ"/>
              </a:rPr>
              <a:t>　</a:t>
            </a:r>
            <a:r>
              <a:rPr lang="ja-JP" altLang="en-US" dirty="0">
                <a:cs typeface="メイリオ"/>
              </a:rPr>
              <a:t>主に上記３</a:t>
            </a:r>
            <a:r>
              <a:rPr lang="en-US" altLang="ja-JP" dirty="0">
                <a:cs typeface="メイリオ"/>
              </a:rPr>
              <a:t>.</a:t>
            </a:r>
            <a:r>
              <a:rPr lang="ja-JP" altLang="en-US" dirty="0">
                <a:cs typeface="メイリオ"/>
              </a:rPr>
              <a:t>の病態で、終日呼吸器を必要とする前段階の病態です。夜間のみの装着が多</a:t>
            </a:r>
            <a:endParaRPr lang="en-US" altLang="ja-JP" dirty="0">
              <a:cs typeface="メイリオ"/>
            </a:endParaRPr>
          </a:p>
          <a:p>
            <a:r>
              <a:rPr lang="ja-JP" altLang="en-US" dirty="0">
                <a:cs typeface="メイリオ"/>
              </a:rPr>
              <a:t>　　いのですが、徐々に装着時間が長くなることが多いです。</a:t>
            </a:r>
            <a:r>
              <a:rPr lang="ja-JP" altLang="ja-JP" dirty="0">
                <a:cs typeface="メイリオ"/>
              </a:rPr>
              <a:t>　</a:t>
            </a:r>
            <a:r>
              <a:rPr lang="ja-JP" altLang="en-US" dirty="0">
                <a:latin typeface="メイリオ"/>
                <a:ea typeface="メイリオ"/>
                <a:cs typeface="メイリオ"/>
              </a:rPr>
              <a:t>　</a:t>
            </a:r>
            <a:endParaRPr lang="en-US" altLang="ja-JP" dirty="0">
              <a:latin typeface="メイリオ"/>
              <a:ea typeface="メイリオ"/>
              <a:cs typeface="メイリオ"/>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168</a:t>
            </a:fld>
            <a:endParaRPr kumimoji="1" lang="ja-JP" altLang="en-US"/>
          </a:p>
        </p:txBody>
      </p:sp>
    </p:spTree>
    <p:extLst>
      <p:ext uri="{BB962C8B-B14F-4D97-AF65-F5344CB8AC3E}">
        <p14:creationId xmlns:p14="http://schemas.microsoft.com/office/powerpoint/2010/main" val="13603794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73854">
              <a:defRPr/>
            </a:pPr>
            <a:r>
              <a:rPr kumimoji="1" lang="ja-JP" altLang="en-US" dirty="0"/>
              <a:t>前スライドでも述べたように、</a:t>
            </a:r>
            <a:r>
              <a:rPr lang="ja-JP" altLang="en-US" dirty="0"/>
              <a:t>重症心身障害児の人工呼吸器の適応は拡大しています。</a:t>
            </a:r>
            <a:endParaRPr lang="en-US" altLang="ja-JP" dirty="0"/>
          </a:p>
          <a:p>
            <a:pPr defTabSz="473854">
              <a:defRPr/>
            </a:pPr>
            <a:endParaRPr lang="en-US" altLang="ja-JP" dirty="0"/>
          </a:p>
          <a:p>
            <a:pPr defTabSz="473854">
              <a:defRPr/>
            </a:pPr>
            <a:r>
              <a:rPr lang="ja-JP" altLang="en-US" dirty="0"/>
              <a:t>　</a:t>
            </a:r>
            <a:r>
              <a:rPr lang="ja-JP" altLang="en-US" kern="0" dirty="0">
                <a:cs typeface="メイリオ"/>
              </a:rPr>
              <a:t>筋緊張亢進、誤嚥</a:t>
            </a:r>
            <a:r>
              <a:rPr lang="en-US" altLang="ja-JP" kern="0" dirty="0">
                <a:cs typeface="メイリオ"/>
              </a:rPr>
              <a:t>･</a:t>
            </a:r>
            <a:r>
              <a:rPr lang="ja-JP" altLang="en-US" kern="0" dirty="0">
                <a:cs typeface="メイリオ"/>
              </a:rPr>
              <a:t>感染、側弯進行に伴い、呼吸障害は経年的に悪化していき、気管切開、酸素投与そして最後に呼吸器療法と医療的ケアは増えていくことが多いです。</a:t>
            </a:r>
            <a:endParaRPr lang="en-US" altLang="ja-JP" kern="0" dirty="0">
              <a:cs typeface="メイリオ"/>
            </a:endParaRPr>
          </a:p>
          <a:p>
            <a:pPr defTabSz="473854">
              <a:defRPr/>
            </a:pPr>
            <a:endParaRPr lang="en-US" altLang="ja-JP" kern="0" dirty="0">
              <a:cs typeface="メイリオ"/>
            </a:endParaRPr>
          </a:p>
          <a:p>
            <a:pPr defTabSz="473854">
              <a:defRPr/>
            </a:pPr>
            <a:r>
              <a:rPr lang="ja-JP" altLang="en-US" kern="0" dirty="0">
                <a:cs typeface="メイリオ"/>
              </a:rPr>
              <a:t>　しかし、</a:t>
            </a:r>
            <a:r>
              <a:rPr lang="ja-JP" altLang="en-US" b="0" dirty="0">
                <a:cs typeface="メイリオ"/>
              </a:rPr>
              <a:t>呼吸器を装着するということは必ずしも最後の段階ではありません。</a:t>
            </a:r>
            <a:endParaRPr lang="en-US" altLang="ja-JP" b="0" dirty="0">
              <a:cs typeface="メイリオ"/>
            </a:endParaRPr>
          </a:p>
          <a:p>
            <a:pPr defTabSz="473854">
              <a:defRPr/>
            </a:pPr>
            <a:r>
              <a:rPr lang="ja-JP" altLang="en-US" dirty="0">
                <a:cs typeface="メイリオ"/>
              </a:rPr>
              <a:t>　気管切開を行っていなくても行える非侵襲的（マスク式）人工呼吸療法を気管切開の前段階として導入することがあります。</a:t>
            </a:r>
            <a:endParaRPr lang="en-US" altLang="ja-JP" dirty="0">
              <a:cs typeface="メイリオ"/>
            </a:endParaRPr>
          </a:p>
          <a:p>
            <a:pPr defTabSz="473854">
              <a:defRPr/>
            </a:pPr>
            <a:r>
              <a:rPr lang="ja-JP" altLang="en-US" dirty="0">
                <a:cs typeface="メイリオ"/>
              </a:rPr>
              <a:t>　また、呼吸リハや呼吸障害の進行抑制の観点から、肺の状態が悪くなる前や、呼吸予備能がある間に人工呼吸器を導入することもあります。</a:t>
            </a:r>
            <a:endParaRPr lang="en-US" altLang="ja-JP" dirty="0">
              <a:cs typeface="メイリオ"/>
            </a:endParaRPr>
          </a:p>
          <a:p>
            <a:pPr marL="177696" indent="-177696" defTabSz="473854">
              <a:buFont typeface="Wingdings" pitchFamily="2" charset="2"/>
              <a:buChar char="ü"/>
              <a:defRPr/>
            </a:pPr>
            <a:endParaRPr lang="en-US" altLang="ja-JP" dirty="0">
              <a:cs typeface="メイリオ"/>
            </a:endParaRPr>
          </a:p>
          <a:p>
            <a:r>
              <a:rPr lang="ja-JP" altLang="en-US" dirty="0">
                <a:cs typeface="メイリオ"/>
              </a:rPr>
              <a:t>　このように早い段階で人工呼吸器導入を行う方が、結果的には、人工呼吸器離脱時間を作りながら、より長く充実した生活が行えることがあります。</a:t>
            </a:r>
            <a:endParaRPr lang="en-US" altLang="ja-JP" dirty="0">
              <a:cs typeface="メイリオ"/>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169</a:t>
            </a:fld>
            <a:endParaRPr kumimoji="1" lang="ja-JP" altLang="en-US"/>
          </a:p>
        </p:txBody>
      </p:sp>
    </p:spTree>
    <p:extLst>
      <p:ext uri="{BB962C8B-B14F-4D97-AF65-F5344CB8AC3E}">
        <p14:creationId xmlns:p14="http://schemas.microsoft.com/office/powerpoint/2010/main" val="455482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kern="0" dirty="0">
                <a:cs typeface="HG創英角ﾎﾟｯﾌﾟ体" charset="2"/>
              </a:rPr>
              <a:t>人工呼吸器療法が、どうして呼吸リハ</a:t>
            </a:r>
            <a:r>
              <a:rPr lang="en-US" altLang="ja-JP" kern="0" dirty="0">
                <a:cs typeface="HG創英角ﾎﾟｯﾌﾟ体" charset="2"/>
              </a:rPr>
              <a:t> </a:t>
            </a:r>
            <a:r>
              <a:rPr lang="ja-JP" altLang="en-US" kern="0" dirty="0">
                <a:cs typeface="メイリオ"/>
              </a:rPr>
              <a:t>すなわち</a:t>
            </a:r>
            <a:r>
              <a:rPr lang="en-US" altLang="ja-JP" kern="0" dirty="0">
                <a:cs typeface="メイリオ"/>
              </a:rPr>
              <a:t> </a:t>
            </a:r>
            <a:r>
              <a:rPr lang="ja-JP" altLang="en-US" kern="0" dirty="0">
                <a:cs typeface="HG創英角ﾎﾟｯﾌﾟ体" charset="2"/>
              </a:rPr>
              <a:t>呼吸機能維持療法になるのか説明します。</a:t>
            </a:r>
            <a:endParaRPr lang="en-US" altLang="ja-JP" kern="0" dirty="0">
              <a:cs typeface="HG創英角ﾎﾟｯﾌﾟ体" charset="2"/>
            </a:endParaRPr>
          </a:p>
          <a:p>
            <a:pPr marL="177696" indent="-177696">
              <a:buFont typeface="Wingdings" pitchFamily="2" charset="2"/>
              <a:buChar char="n"/>
              <a:defRPr/>
            </a:pPr>
            <a:endParaRPr lang="en-US" altLang="ja-JP" kern="0" dirty="0">
              <a:cs typeface="HG創英角ﾎﾟｯﾌﾟ体" charset="2"/>
            </a:endParaRPr>
          </a:p>
          <a:p>
            <a:pPr>
              <a:defRPr/>
            </a:pPr>
            <a:r>
              <a:rPr lang="ja-JP" altLang="en-US" kern="0" dirty="0">
                <a:cs typeface="HG創英角ﾎﾟｯﾌﾟ体" charset="2"/>
              </a:rPr>
              <a:t>１）人工呼吸器を装着すると、</a:t>
            </a:r>
            <a:r>
              <a:rPr lang="ja-JP" altLang="en-US" kern="0" dirty="0">
                <a:cs typeface="メイリオ"/>
              </a:rPr>
              <a:t>自発呼吸の状態よりも、換気量が大きくなります。</a:t>
            </a:r>
            <a:endParaRPr lang="en-US" altLang="ja-JP" kern="0" dirty="0">
              <a:cs typeface="メイリオ"/>
            </a:endParaRPr>
          </a:p>
          <a:p>
            <a:pPr>
              <a:defRPr/>
            </a:pPr>
            <a:r>
              <a:rPr lang="ja-JP" altLang="en-US" kern="0" dirty="0">
                <a:cs typeface="メイリオ"/>
              </a:rPr>
              <a:t>　  その結果、 無気肺や肺炎予防になります。</a:t>
            </a:r>
            <a:r>
              <a:rPr lang="en-US" altLang="ja-JP" kern="0" dirty="0">
                <a:cs typeface="メイリオ"/>
              </a:rPr>
              <a:t>1</a:t>
            </a:r>
            <a:r>
              <a:rPr lang="ja-JP" altLang="en-US" kern="0" dirty="0">
                <a:cs typeface="メイリオ"/>
              </a:rPr>
              <a:t>日</a:t>
            </a:r>
            <a:r>
              <a:rPr lang="en-US" altLang="ja-JP" kern="0" dirty="0">
                <a:cs typeface="メイリオ"/>
              </a:rPr>
              <a:t>1</a:t>
            </a:r>
            <a:r>
              <a:rPr lang="ja-JP" altLang="en-US" kern="0" dirty="0">
                <a:cs typeface="メイリオ"/>
              </a:rPr>
              <a:t>時間程度の使用でも呼吸リハビリテー　</a:t>
            </a:r>
            <a:endParaRPr lang="en-US" altLang="ja-JP" kern="0" dirty="0">
              <a:cs typeface="メイリオ"/>
            </a:endParaRPr>
          </a:p>
          <a:p>
            <a:pPr>
              <a:defRPr/>
            </a:pPr>
            <a:r>
              <a:rPr lang="ja-JP" altLang="en-US" kern="0" dirty="0">
                <a:cs typeface="メイリオ"/>
              </a:rPr>
              <a:t>　　ションとしての効果があります。</a:t>
            </a:r>
            <a:endParaRPr lang="en-US" altLang="ja-JP" kern="0" dirty="0">
              <a:cs typeface="メイリオ"/>
            </a:endParaRPr>
          </a:p>
          <a:p>
            <a:pPr defTabSz="473854">
              <a:defRPr/>
            </a:pPr>
            <a:r>
              <a:rPr lang="ja-JP" altLang="en-US" kern="0" dirty="0">
                <a:cs typeface="メイリオ"/>
              </a:rPr>
              <a:t>２）夜間に</a:t>
            </a:r>
            <a:r>
              <a:rPr lang="ja-JP" altLang="en-US" kern="0" dirty="0">
                <a:cs typeface="HG創英角ﾎﾟｯﾌﾟ体" charset="2"/>
              </a:rPr>
              <a:t>人工呼吸器を装着すると、</a:t>
            </a:r>
            <a:r>
              <a:rPr lang="ja-JP" altLang="en-US" kern="0" dirty="0">
                <a:cs typeface="メイリオ"/>
              </a:rPr>
              <a:t>呼吸筋を休ませることができます。</a:t>
            </a:r>
            <a:endParaRPr lang="en-US" altLang="ja-JP" kern="0" dirty="0">
              <a:cs typeface="メイリオ"/>
            </a:endParaRPr>
          </a:p>
          <a:p>
            <a:pPr>
              <a:defRPr/>
            </a:pPr>
            <a:r>
              <a:rPr lang="ja-JP" altLang="en-US" kern="0" dirty="0">
                <a:cs typeface="メイリオ"/>
              </a:rPr>
              <a:t>　　その結果、日中の呼吸状態が改善し、生活の質が向上します。</a:t>
            </a:r>
            <a:endParaRPr lang="en-US" altLang="ja-JP" kern="0" dirty="0">
              <a:cs typeface="メイリオ"/>
            </a:endParaRPr>
          </a:p>
          <a:p>
            <a:pPr>
              <a:defRPr/>
            </a:pPr>
            <a:r>
              <a:rPr lang="ja-JP" altLang="en-US" kern="0" dirty="0">
                <a:cs typeface="メイリオ"/>
              </a:rPr>
              <a:t>３）単純気管切開の児では、呼吸器装着により上気道流が発生し、唾液誤嚥が減少します。</a:t>
            </a:r>
            <a:endParaRPr lang="en-US" altLang="ja-JP" kern="0" dirty="0">
              <a:cs typeface="メイリオ"/>
            </a:endParaRPr>
          </a:p>
          <a:p>
            <a:pPr>
              <a:defRPr/>
            </a:pPr>
            <a:r>
              <a:rPr lang="ja-JP" altLang="en-US" kern="0" dirty="0">
                <a:cs typeface="メイリオ"/>
              </a:rPr>
              <a:t>　　その結果、ぜろつきが減少し吸引頻度が減少します。また、誤嚥性肺炎のリスクが低下　　</a:t>
            </a:r>
            <a:endParaRPr lang="en-US" altLang="ja-JP" kern="0" dirty="0">
              <a:cs typeface="メイリオ"/>
            </a:endParaRPr>
          </a:p>
          <a:p>
            <a:pPr>
              <a:defRPr/>
            </a:pPr>
            <a:r>
              <a:rPr lang="ja-JP" altLang="en-US" kern="0" dirty="0">
                <a:cs typeface="メイリオ"/>
              </a:rPr>
              <a:t>　　します。</a:t>
            </a:r>
            <a:endParaRPr lang="en-US" altLang="ja-JP" kern="0" dirty="0">
              <a:cs typeface="メイリオ"/>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170</a:t>
            </a:fld>
            <a:endParaRPr kumimoji="1" lang="ja-JP" altLang="en-US"/>
          </a:p>
        </p:txBody>
      </p:sp>
    </p:spTree>
    <p:extLst>
      <p:ext uri="{BB962C8B-B14F-4D97-AF65-F5344CB8AC3E}">
        <p14:creationId xmlns:p14="http://schemas.microsoft.com/office/powerpoint/2010/main" val="10491089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器械を用いて換気を補助する人工呼吸器療法について説明していきます。</a:t>
            </a:r>
            <a:endParaRPr lang="en-US" altLang="ja-JP" dirty="0"/>
          </a:p>
          <a:p>
            <a:r>
              <a:rPr lang="ja-JP" altLang="ja-JP" dirty="0"/>
              <a:t>人工呼吸器療法には、大きく２種類あります。</a:t>
            </a:r>
            <a:endParaRPr lang="en-US" altLang="ja-JP" dirty="0"/>
          </a:p>
          <a:p>
            <a:endParaRPr lang="en-US" altLang="ja-JP" dirty="0"/>
          </a:p>
          <a:p>
            <a:r>
              <a:rPr lang="ja-JP" altLang="ja-JP" dirty="0"/>
              <a:t>１つ目は、非侵襲的人工呼吸器療法です。</a:t>
            </a:r>
          </a:p>
          <a:p>
            <a:r>
              <a:rPr lang="ja-JP" altLang="en-US" dirty="0"/>
              <a:t>　</a:t>
            </a:r>
            <a:r>
              <a:rPr lang="ja-JP" altLang="ja-JP" dirty="0"/>
              <a:t>鼻だけのマスク、あるいは鼻と口をおおうマスクを通して、コンパクトな</a:t>
            </a:r>
            <a:r>
              <a:rPr lang="ja-JP" altLang="en-US" dirty="0"/>
              <a:t>呼吸器</a:t>
            </a:r>
            <a:r>
              <a:rPr lang="ja-JP" altLang="ja-JP" dirty="0"/>
              <a:t>によって換気を補助します。</a:t>
            </a:r>
            <a:endParaRPr lang="en-US" altLang="ja-JP" dirty="0"/>
          </a:p>
          <a:p>
            <a:r>
              <a:rPr lang="ja-JP" altLang="en-US" dirty="0"/>
              <a:t>・マスク式呼吸器療法と言われることもあります</a:t>
            </a:r>
            <a:endParaRPr lang="en-US" altLang="ja-JP" dirty="0"/>
          </a:p>
          <a:p>
            <a:r>
              <a:rPr lang="ja-JP" altLang="en-US" dirty="0"/>
              <a:t>・英語の頭文字から</a:t>
            </a:r>
            <a:r>
              <a:rPr lang="ja-JP" altLang="ja-JP" dirty="0"/>
              <a:t>NPPVやNIPPVと呼ばれることもあります。</a:t>
            </a:r>
            <a:endParaRPr lang="en-US" altLang="ja-JP" dirty="0"/>
          </a:p>
          <a:p>
            <a:r>
              <a:rPr lang="ja-JP" altLang="en-US" dirty="0"/>
              <a:t>・</a:t>
            </a:r>
            <a:r>
              <a:rPr lang="ja-JP" altLang="ja-JP" dirty="0"/>
              <a:t>また、代表的な器械の名前から、バイパップ療法(BiPAP)と呼ばれることもあります。</a:t>
            </a:r>
          </a:p>
          <a:p>
            <a:r>
              <a:rPr lang="ja-JP" altLang="en-US" dirty="0"/>
              <a:t>　</a:t>
            </a:r>
            <a:endParaRPr lang="en-US" altLang="ja-JP" dirty="0"/>
          </a:p>
          <a:p>
            <a:r>
              <a:rPr lang="ja-JP" altLang="en-US" dirty="0"/>
              <a:t>　</a:t>
            </a:r>
            <a:r>
              <a:rPr lang="ja-JP" altLang="ja-JP" dirty="0"/>
              <a:t>有効な換気</a:t>
            </a:r>
            <a:r>
              <a:rPr lang="ja-JP" altLang="en-US" dirty="0"/>
              <a:t>を得るために、</a:t>
            </a:r>
            <a:r>
              <a:rPr lang="ja-JP" altLang="ja-JP" dirty="0"/>
              <a:t>マスクのずれや、はずれによる空気の漏れ</a:t>
            </a:r>
            <a:r>
              <a:rPr lang="ja-JP" altLang="en-US" dirty="0"/>
              <a:t>に注意します。</a:t>
            </a:r>
            <a:endParaRPr lang="en-US" altLang="ja-JP" dirty="0"/>
          </a:p>
          <a:p>
            <a:r>
              <a:rPr lang="ja-JP" altLang="en-US" dirty="0"/>
              <a:t>　</a:t>
            </a:r>
            <a:r>
              <a:rPr lang="ja-JP" altLang="ja-JP" dirty="0"/>
              <a:t>マスクによる皮膚への圧迫や褥瘡（じょくそう）、固定用バンドによる皮膚の圧迫、損傷、マスクから漏れる空気による眼の乾燥に注意</a:t>
            </a:r>
            <a:r>
              <a:rPr kumimoji="1" lang="ja-JP" altLang="ja-JP" kern="1200" dirty="0">
                <a:solidFill>
                  <a:schemeClr val="tx1"/>
                </a:solidFill>
                <a:effectLst/>
              </a:rPr>
              <a:t>が必要です。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171</a:t>
            </a:fld>
            <a:endParaRPr kumimoji="1" lang="ja-JP" altLang="en-US"/>
          </a:p>
        </p:txBody>
      </p:sp>
    </p:spTree>
    <p:extLst>
      <p:ext uri="{BB962C8B-B14F-4D97-AF65-F5344CB8AC3E}">
        <p14:creationId xmlns:p14="http://schemas.microsoft.com/office/powerpoint/2010/main" val="285121752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710409" y="4925409"/>
            <a:ext cx="5902172" cy="5000764"/>
          </a:xfrm>
        </p:spPr>
        <p:txBody>
          <a:bodyPr/>
          <a:lstStyle/>
          <a:p>
            <a:r>
              <a:rPr lang="ja-JP" altLang="en-US" dirty="0">
                <a:cs typeface="HG創英角ﾎﾟｯﾌﾟ体" charset="2"/>
              </a:rPr>
              <a:t>非侵襲的陽圧換気療法（マスク式呼吸器療法）（</a:t>
            </a:r>
            <a:r>
              <a:rPr lang="en-US" altLang="ja-JP" dirty="0">
                <a:cs typeface="HG創英角ﾎﾟｯﾌﾟ体" charset="2"/>
              </a:rPr>
              <a:t>NPPV)</a:t>
            </a:r>
            <a:r>
              <a:rPr lang="ja-JP" altLang="en-US" dirty="0">
                <a:cs typeface="HG創英角ﾎﾟｯﾌﾟ体" charset="2"/>
              </a:rPr>
              <a:t>に</a:t>
            </a:r>
            <a:r>
              <a:rPr kumimoji="1" lang="ja-JP" altLang="en-US" dirty="0">
                <a:cs typeface="HG創英角ﾎﾟｯﾌﾟ体" charset="2"/>
              </a:rPr>
              <a:t>は気管切開下での侵襲的呼吸器療法とは異なる意義があります。</a:t>
            </a:r>
            <a:endParaRPr kumimoji="1" lang="en-US" altLang="ja-JP" dirty="0">
              <a:cs typeface="HG創英角ﾎﾟｯﾌﾟ体" charset="2"/>
            </a:endParaRPr>
          </a:p>
          <a:p>
            <a:pPr marL="177696" indent="-177696">
              <a:buFont typeface="Wingdings" pitchFamily="2" charset="2"/>
              <a:buChar char="n"/>
            </a:pPr>
            <a:endParaRPr kumimoji="1" lang="en-US" altLang="ja-JP" dirty="0">
              <a:cs typeface="HG創英角ﾎﾟｯﾌﾟ体" charset="2"/>
            </a:endParaRPr>
          </a:p>
          <a:p>
            <a:pPr>
              <a:lnSpc>
                <a:spcPct val="110000"/>
              </a:lnSpc>
            </a:pPr>
            <a:r>
              <a:rPr kumimoji="1" lang="ja-JP" altLang="en-US" dirty="0"/>
              <a:t>　１）</a:t>
            </a:r>
            <a:r>
              <a:rPr lang="ja-JP" altLang="en-US" u="none" dirty="0">
                <a:cs typeface="メイリオ"/>
              </a:rPr>
              <a:t>気管切開を回避しながら呼吸リハ</a:t>
            </a:r>
            <a:r>
              <a:rPr lang="ja-JP" altLang="en-US" dirty="0">
                <a:cs typeface="メイリオ"/>
              </a:rPr>
              <a:t>を行うことができます。</a:t>
            </a:r>
            <a:endParaRPr lang="en-US" altLang="ja-JP" dirty="0">
              <a:cs typeface="メイリオ"/>
            </a:endParaRPr>
          </a:p>
          <a:p>
            <a:pPr>
              <a:lnSpc>
                <a:spcPct val="110000"/>
              </a:lnSpc>
            </a:pPr>
            <a:r>
              <a:rPr lang="ja-JP" altLang="ja-JP" dirty="0">
                <a:cs typeface="メイリオ"/>
              </a:rPr>
              <a:t>　</a:t>
            </a:r>
            <a:r>
              <a:rPr lang="ja-JP" altLang="en-US" dirty="0">
                <a:cs typeface="メイリオ"/>
              </a:rPr>
              <a:t>　</a:t>
            </a:r>
            <a:r>
              <a:rPr lang="en-US" altLang="ja-JP" dirty="0">
                <a:cs typeface="メイリオ"/>
              </a:rPr>
              <a:t>①</a:t>
            </a:r>
            <a:r>
              <a:rPr lang="ja-JP" altLang="en-US" dirty="0">
                <a:cs typeface="メイリオ"/>
              </a:rPr>
              <a:t>肺胞を膨らませて１回換気量を増やすことができます</a:t>
            </a:r>
            <a:endParaRPr lang="en-US" altLang="ja-JP" dirty="0">
              <a:cs typeface="メイリオ"/>
            </a:endParaRPr>
          </a:p>
          <a:p>
            <a:pPr>
              <a:lnSpc>
                <a:spcPct val="110000"/>
              </a:lnSpc>
            </a:pPr>
            <a:r>
              <a:rPr lang="ja-JP" altLang="ja-JP" dirty="0">
                <a:cs typeface="メイリオ"/>
              </a:rPr>
              <a:t>　</a:t>
            </a:r>
            <a:r>
              <a:rPr lang="ja-JP" altLang="en-US" dirty="0">
                <a:cs typeface="メイリオ"/>
              </a:rPr>
              <a:t>　</a:t>
            </a:r>
            <a:r>
              <a:rPr lang="en-US" altLang="ja-JP" dirty="0">
                <a:cs typeface="メイリオ"/>
              </a:rPr>
              <a:t>②</a:t>
            </a:r>
            <a:r>
              <a:rPr lang="ja-JP" altLang="en-US" dirty="0">
                <a:cs typeface="メイリオ"/>
              </a:rPr>
              <a:t>肺胞を膨らませて排痰を促すことができます</a:t>
            </a:r>
            <a:r>
              <a:rPr lang="en-US" altLang="ja-JP" dirty="0">
                <a:cs typeface="メイリオ"/>
              </a:rPr>
              <a:t>→</a:t>
            </a:r>
            <a:r>
              <a:rPr lang="ja-JP" altLang="en-US" dirty="0">
                <a:cs typeface="HG創英角ﾎﾟｯﾌﾟ体" charset="2"/>
              </a:rPr>
              <a:t>排痰補助装置</a:t>
            </a:r>
            <a:r>
              <a:rPr lang="ja-JP" altLang="en-US" dirty="0">
                <a:cs typeface="メイリオ"/>
              </a:rPr>
              <a:t>を併用するとより効果的です。</a:t>
            </a:r>
            <a:endParaRPr lang="en-US" altLang="ja-JP" dirty="0">
              <a:cs typeface="メイリオ"/>
            </a:endParaRPr>
          </a:p>
          <a:p>
            <a:pPr>
              <a:lnSpc>
                <a:spcPct val="110000"/>
              </a:lnSpc>
            </a:pPr>
            <a:endParaRPr lang="en-US" altLang="ja-JP" dirty="0">
              <a:cs typeface="メイリオ"/>
            </a:endParaRPr>
          </a:p>
          <a:p>
            <a:pPr>
              <a:lnSpc>
                <a:spcPct val="110000"/>
              </a:lnSpc>
            </a:pPr>
            <a:r>
              <a:rPr kumimoji="1" lang="ja-JP" altLang="en-US" dirty="0"/>
              <a:t>　２）</a:t>
            </a:r>
            <a:r>
              <a:rPr lang="ja-JP" altLang="en-US" dirty="0">
                <a:cs typeface="メイリオ"/>
              </a:rPr>
              <a:t>進行性の神経筋疾患の呼吸障害に対して</a:t>
            </a:r>
            <a:r>
              <a:rPr lang="ja-JP" altLang="en-US" u="none" dirty="0">
                <a:cs typeface="メイリオ"/>
              </a:rPr>
              <a:t>気管切開を回避する</a:t>
            </a:r>
            <a:r>
              <a:rPr lang="ja-JP" altLang="en-US" dirty="0">
                <a:cs typeface="メイリオ"/>
              </a:rPr>
              <a:t>方法になりえます。</a:t>
            </a:r>
            <a:endParaRPr lang="en-US" altLang="ja-JP" dirty="0">
              <a:cs typeface="メイリオ"/>
            </a:endParaRPr>
          </a:p>
          <a:p>
            <a:pPr>
              <a:lnSpc>
                <a:spcPct val="110000"/>
              </a:lnSpc>
            </a:pPr>
            <a:r>
              <a:rPr lang="ja-JP" altLang="ja-JP" dirty="0">
                <a:cs typeface="メイリオ"/>
              </a:rPr>
              <a:t>　</a:t>
            </a:r>
            <a:r>
              <a:rPr lang="ja-JP" altLang="en-US" dirty="0">
                <a:cs typeface="メイリオ"/>
              </a:rPr>
              <a:t>　</a:t>
            </a:r>
            <a:r>
              <a:rPr lang="en-US" altLang="ja-JP" dirty="0">
                <a:cs typeface="メイリオ"/>
              </a:rPr>
              <a:t>→</a:t>
            </a:r>
            <a:r>
              <a:rPr lang="ja-JP" altLang="en-US" dirty="0">
                <a:cs typeface="メイリオ"/>
              </a:rPr>
              <a:t>夜間のみ</a:t>
            </a:r>
            <a:r>
              <a:rPr lang="en-US" altLang="ja-JP" dirty="0">
                <a:cs typeface="メイリオ"/>
              </a:rPr>
              <a:t>NPPV→</a:t>
            </a:r>
            <a:r>
              <a:rPr lang="ja-JP" altLang="en-US" dirty="0">
                <a:cs typeface="メイリオ"/>
              </a:rPr>
              <a:t>終日</a:t>
            </a:r>
            <a:r>
              <a:rPr lang="en-US" altLang="ja-JP" dirty="0">
                <a:cs typeface="メイリオ"/>
              </a:rPr>
              <a:t>NPPV→</a:t>
            </a:r>
            <a:r>
              <a:rPr lang="ja-JP" altLang="en-US" dirty="0">
                <a:cs typeface="メイリオ"/>
              </a:rPr>
              <a:t>悩んだ末に結局気管切開しての人工呼吸器になることも</a:t>
            </a:r>
            <a:endParaRPr lang="en-US" altLang="ja-JP" dirty="0">
              <a:cs typeface="メイリオ"/>
            </a:endParaRPr>
          </a:p>
          <a:p>
            <a:pPr>
              <a:lnSpc>
                <a:spcPct val="110000"/>
              </a:lnSpc>
            </a:pPr>
            <a:r>
              <a:rPr lang="ja-JP" altLang="en-US" dirty="0">
                <a:cs typeface="メイリオ"/>
              </a:rPr>
              <a:t>　　　あります。</a:t>
            </a:r>
            <a:endParaRPr kumimoji="1"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172</a:t>
            </a:fld>
            <a:endParaRPr kumimoji="1" lang="ja-JP" altLang="en-US"/>
          </a:p>
        </p:txBody>
      </p:sp>
    </p:spTree>
    <p:extLst>
      <p:ext uri="{BB962C8B-B14F-4D97-AF65-F5344CB8AC3E}">
        <p14:creationId xmlns:p14="http://schemas.microsoft.com/office/powerpoint/2010/main" val="39313752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2</a:t>
            </a:r>
            <a:r>
              <a:rPr kumimoji="1" lang="ja-JP" altLang="ja-JP" kern="1200" dirty="0">
                <a:solidFill>
                  <a:schemeClr val="tx1"/>
                </a:solidFill>
                <a:effectLst/>
              </a:rPr>
              <a:t>つ目</a:t>
            </a:r>
            <a:r>
              <a:rPr kumimoji="1" lang="ja-JP" altLang="en-US" kern="1200" dirty="0">
                <a:solidFill>
                  <a:schemeClr val="tx1"/>
                </a:solidFill>
                <a:effectLst/>
              </a:rPr>
              <a:t>は、</a:t>
            </a:r>
            <a:r>
              <a:rPr lang="ja-JP" altLang="ja-JP" dirty="0"/>
              <a:t>気管切開</a:t>
            </a:r>
            <a:r>
              <a:rPr lang="ja-JP" altLang="en-US" dirty="0"/>
              <a:t>下</a:t>
            </a:r>
            <a:r>
              <a:rPr lang="ja-JP" altLang="ja-JP" dirty="0"/>
              <a:t>人工呼吸器療法です。</a:t>
            </a:r>
            <a:endParaRPr lang="en-US" altLang="ja-JP" dirty="0"/>
          </a:p>
          <a:p>
            <a:r>
              <a:rPr lang="ja-JP" altLang="ja-JP" dirty="0"/>
              <a:t>TPPVと略したり、侵襲的人工呼吸器療法</a:t>
            </a:r>
            <a:r>
              <a:rPr lang="ja-JP" altLang="en-US" dirty="0"/>
              <a:t>（気管切開下陽圧人工呼吸）</a:t>
            </a:r>
            <a:r>
              <a:rPr lang="ja-JP" altLang="ja-JP" dirty="0"/>
              <a:t>と呼ぶこともあります。</a:t>
            </a:r>
            <a:endParaRPr lang="en-US" altLang="ja-JP" dirty="0"/>
          </a:p>
          <a:p>
            <a:pPr marL="177696" indent="-177696">
              <a:buFont typeface="Wingdings" pitchFamily="2" charset="2"/>
              <a:buChar char="n"/>
            </a:pPr>
            <a:endParaRPr lang="en-US" altLang="ja-JP" dirty="0"/>
          </a:p>
          <a:p>
            <a:r>
              <a:rPr lang="ja-JP" altLang="en-US" dirty="0"/>
              <a:t>　</a:t>
            </a:r>
            <a:r>
              <a:rPr lang="ja-JP" altLang="ja-JP" dirty="0"/>
              <a:t>気管切開をして、そこに気管カニューレを挿入し、</a:t>
            </a:r>
            <a:r>
              <a:rPr lang="ja-JP" altLang="en-US" dirty="0"/>
              <a:t>カニューレと</a:t>
            </a:r>
            <a:r>
              <a:rPr lang="ja-JP" altLang="ja-JP" dirty="0"/>
              <a:t>人工呼吸器</a:t>
            </a:r>
            <a:r>
              <a:rPr lang="ja-JP" altLang="en-US" dirty="0"/>
              <a:t>を呼吸器回路で</a:t>
            </a:r>
            <a:r>
              <a:rPr lang="ja-JP" altLang="ja-JP" dirty="0"/>
              <a:t>つなげて人工呼吸を行う呼吸療法です。</a:t>
            </a:r>
          </a:p>
          <a:p>
            <a:r>
              <a:rPr lang="ja-JP" altLang="en-US" dirty="0"/>
              <a:t>　気管切開下陽圧人工呼吸</a:t>
            </a:r>
            <a:r>
              <a:rPr lang="en-US" altLang="ja-JP" dirty="0"/>
              <a:t>(TPPV)</a:t>
            </a:r>
            <a:r>
              <a:rPr lang="ja-JP" altLang="en-US" dirty="0"/>
              <a:t>は、気管</a:t>
            </a:r>
            <a:r>
              <a:rPr lang="ja-JP" altLang="ja-JP" dirty="0"/>
              <a:t>カニューレの装着</a:t>
            </a:r>
            <a:r>
              <a:rPr lang="ja-JP" altLang="en-US" dirty="0"/>
              <a:t>により、安定した気道の確保と呼吸の補助が可能になります。</a:t>
            </a:r>
            <a:endParaRPr lang="en-US" altLang="ja-JP" dirty="0"/>
          </a:p>
          <a:p>
            <a:r>
              <a:rPr lang="ja-JP" altLang="en-US" dirty="0"/>
              <a:t>　しかし、気管出血・肉芽・潰瘍などの気管カニューレの合併症や、会話がしづらいなどの短所があります。</a:t>
            </a:r>
            <a:endParaRPr lang="en-US" altLang="ja-JP" dirty="0"/>
          </a:p>
          <a:p>
            <a:r>
              <a:rPr kumimoji="1" lang="ja-JP" altLang="en-US" dirty="0"/>
              <a:t>　登校時には、人工呼吸器や吸引器をバギーや車椅子の下に搭載し、回路をバギーや身体に固定して移動します。</a:t>
            </a:r>
            <a:endParaRPr kumimoji="1" lang="en-US" altLang="ja-JP" dirty="0"/>
          </a:p>
          <a:p>
            <a:r>
              <a:rPr kumimoji="1" lang="ja-JP" altLang="en-US" dirty="0"/>
              <a:t>　写真のように加湿器を使用しない場合は、フレックスチューブに呼吸器用の人工鼻を装着します。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173</a:t>
            </a:fld>
            <a:endParaRPr kumimoji="1" lang="ja-JP" altLang="en-US"/>
          </a:p>
        </p:txBody>
      </p:sp>
    </p:spTree>
    <p:extLst>
      <p:ext uri="{BB962C8B-B14F-4D97-AF65-F5344CB8AC3E}">
        <p14:creationId xmlns:p14="http://schemas.microsoft.com/office/powerpoint/2010/main" val="399201475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人工呼吸器の構造は、人工</a:t>
            </a:r>
            <a:r>
              <a:rPr kumimoji="1" lang="ja-JP" altLang="en-US" dirty="0">
                <a:cs typeface="メイリオ"/>
              </a:rPr>
              <a:t>呼吸器の機種によって異なります。</a:t>
            </a:r>
            <a:endParaRPr kumimoji="1" lang="en-US" altLang="ja-JP" dirty="0">
              <a:cs typeface="メイリオ"/>
            </a:endParaRPr>
          </a:p>
          <a:p>
            <a:r>
              <a:rPr kumimoji="1" lang="ja-JP" altLang="en-US" dirty="0"/>
              <a:t>　人工</a:t>
            </a:r>
            <a:r>
              <a:rPr kumimoji="1" lang="ja-JP" altLang="en-US" dirty="0">
                <a:cs typeface="メイリオ"/>
              </a:rPr>
              <a:t>呼吸器が同じでも設定が異なるため、</a:t>
            </a:r>
            <a:r>
              <a:rPr kumimoji="1" lang="ja-JP" altLang="en-US" b="0" u="none" dirty="0">
                <a:cs typeface="メイリオ"/>
              </a:rPr>
              <a:t>人工呼吸器の構造、回路と圧</a:t>
            </a:r>
            <a:r>
              <a:rPr lang="ja-JP" altLang="en-US" dirty="0">
                <a:cs typeface="メイリオ"/>
              </a:rPr>
              <a:t>チューブ</a:t>
            </a:r>
            <a:r>
              <a:rPr kumimoji="1" lang="ja-JP" altLang="en-US" b="0" u="none" dirty="0">
                <a:cs typeface="メイリオ"/>
              </a:rPr>
              <a:t>の組み方、人工呼吸器設定の意味と</a:t>
            </a:r>
            <a:r>
              <a:rPr lang="ja-JP" altLang="en-US" dirty="0">
                <a:cs typeface="メイリオ"/>
              </a:rPr>
              <a:t>アラーム</a:t>
            </a:r>
            <a:r>
              <a:rPr kumimoji="1" lang="ja-JP" altLang="en-US" b="0" u="none" dirty="0">
                <a:cs typeface="メイリオ"/>
              </a:rPr>
              <a:t>の意味などについて、人工呼吸器業者などから個別に説明してもらうのがよいと思います。</a:t>
            </a:r>
            <a:endParaRPr kumimoji="1" lang="en-US" altLang="ja-JP" b="0" u="none" dirty="0">
              <a:cs typeface="メイリオ"/>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174</a:t>
            </a:fld>
            <a:endParaRPr kumimoji="1" lang="ja-JP" altLang="en-US"/>
          </a:p>
        </p:txBody>
      </p:sp>
    </p:spTree>
    <p:extLst>
      <p:ext uri="{BB962C8B-B14F-4D97-AF65-F5344CB8AC3E}">
        <p14:creationId xmlns:p14="http://schemas.microsoft.com/office/powerpoint/2010/main" val="38963815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kern="1200" dirty="0">
                <a:effectLst/>
              </a:rPr>
              <a:t>この写真は、実際に人工呼吸器を装着している場面です。</a:t>
            </a:r>
            <a:endParaRPr kumimoji="1" lang="en-US" altLang="ja-JP" kern="1200" dirty="0">
              <a:effectLst/>
            </a:endParaRPr>
          </a:p>
          <a:p>
            <a:pPr algn="l">
              <a:spcBef>
                <a:spcPct val="0"/>
              </a:spcBef>
            </a:pPr>
            <a:r>
              <a:rPr lang="ja-JP" altLang="en-US" dirty="0"/>
              <a:t>　</a:t>
            </a:r>
            <a:r>
              <a:rPr lang="en-US" altLang="ja-JP" dirty="0"/>
              <a:t>①</a:t>
            </a:r>
            <a:r>
              <a:rPr lang="ja-JP" altLang="en-US" dirty="0"/>
              <a:t>呼吸器本体から出てくる呼気は</a:t>
            </a:r>
            <a:r>
              <a:rPr lang="en-US" altLang="ja-JP" dirty="0"/>
              <a:t>②</a:t>
            </a:r>
            <a:r>
              <a:rPr lang="ja-JP" altLang="en-US" dirty="0"/>
              <a:t>バクテリアフィルターを介して</a:t>
            </a:r>
            <a:r>
              <a:rPr lang="en-US" altLang="ja-JP" dirty="0"/>
              <a:t>③</a:t>
            </a:r>
            <a:r>
              <a:rPr lang="ja-JP" altLang="en-US" dirty="0"/>
              <a:t>青い吸気回路を通って④加温加湿器に入り加湿されます。</a:t>
            </a:r>
            <a:endParaRPr lang="en-US" altLang="ja-JP" dirty="0"/>
          </a:p>
          <a:p>
            <a:pPr algn="l">
              <a:spcBef>
                <a:spcPct val="0"/>
              </a:spcBef>
            </a:pPr>
            <a:r>
              <a:rPr lang="ja-JP" altLang="en-US" dirty="0"/>
              <a:t>　④加温加湿器によって加湿された吸気は</a:t>
            </a:r>
            <a:r>
              <a:rPr lang="en-US" altLang="ja-JP" dirty="0"/>
              <a:t>⑤</a:t>
            </a:r>
            <a:r>
              <a:rPr lang="ja-JP" altLang="en-US" dirty="0"/>
              <a:t>青い吸気回路によって⑥フレックスチューブを介して⑦気管カニューレに繋がり、体内に入ります。</a:t>
            </a:r>
            <a:endParaRPr lang="en-US" altLang="ja-JP" dirty="0"/>
          </a:p>
          <a:p>
            <a:pPr algn="l">
              <a:spcBef>
                <a:spcPct val="0"/>
              </a:spcBef>
            </a:pPr>
            <a:r>
              <a:rPr lang="ja-JP" altLang="en-US" dirty="0"/>
              <a:t>　体内から排出された呼気は、⑦気管カニューレから⑧フレックスチューブを介して⑨白い呼気回路を通って大気中に排出されますが、途中に</a:t>
            </a:r>
            <a:r>
              <a:rPr lang="en-US" altLang="ja-JP" dirty="0"/>
              <a:t>⑩</a:t>
            </a:r>
            <a:r>
              <a:rPr lang="ja-JP" altLang="en-US" dirty="0"/>
              <a:t>呼気弁があり、呼気終末に設定された陽圧がかかるようになっています。</a:t>
            </a:r>
            <a:endParaRPr lang="en-US" altLang="ja-JP" dirty="0"/>
          </a:p>
          <a:p>
            <a:pPr defTabSz="947712">
              <a:defRPr/>
            </a:pPr>
            <a:r>
              <a:rPr lang="ja-JP" altLang="en-US" dirty="0"/>
              <a:t>　回路内の水滴は回路の途中にあるウオータートラップに溜めるタイプの呼吸器もありますが、この呼吸器は呼気回路から直接回路内水滴が出てくるようになっています。</a:t>
            </a:r>
            <a:endParaRPr lang="ja-JP" altLang="en-US" b="1" dirty="0"/>
          </a:p>
          <a:p>
            <a:endParaRPr kumimoji="1" lang="ja-JP" altLang="ja-JP" kern="1200" dirty="0">
              <a:effectLst/>
            </a:endParaRPr>
          </a:p>
          <a:p>
            <a:r>
              <a:rPr kumimoji="1" lang="ja-JP" altLang="ja-JP" kern="1200" dirty="0">
                <a:solidFill>
                  <a:schemeClr val="tx1"/>
                </a:solidFill>
                <a:effectLst/>
              </a:rPr>
              <a:t>回路（蛇管などのチューブ）と他のいろいろな器具が、緩みなくしっかりと接続されているかの確認が大事です。</a:t>
            </a:r>
            <a:endParaRPr kumimoji="1" lang="en-US" altLang="ja-JP" kern="1200" dirty="0">
              <a:solidFill>
                <a:schemeClr val="tx1"/>
              </a:solidFill>
              <a:effectLst/>
            </a:endParaRPr>
          </a:p>
          <a:p>
            <a:endParaRPr kumimoji="1" lang="en-US" altLang="ja-JP" kern="1200" dirty="0">
              <a:solidFill>
                <a:schemeClr val="tx1"/>
              </a:solidFill>
              <a:effectLst/>
            </a:endParaRPr>
          </a:p>
          <a:p>
            <a:r>
              <a:rPr kumimoji="1" lang="ja-JP" altLang="ja-JP" kern="1200" dirty="0">
                <a:solidFill>
                  <a:schemeClr val="tx1"/>
                </a:solidFill>
                <a:effectLst/>
              </a:rPr>
              <a:t>回路の中に水がたまっていないか、ねじれたり折れたりしていないかの確認も必要です。</a:t>
            </a:r>
            <a:endParaRPr kumimoji="1" lang="en-US" altLang="ja-JP" kern="1200" dirty="0">
              <a:solidFill>
                <a:schemeClr val="tx1"/>
              </a:solidFill>
              <a:effectLst/>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175</a:t>
            </a:fld>
            <a:endParaRPr kumimoji="1" lang="ja-JP" altLang="en-US"/>
          </a:p>
        </p:txBody>
      </p:sp>
    </p:spTree>
    <p:extLst>
      <p:ext uri="{BB962C8B-B14F-4D97-AF65-F5344CB8AC3E}">
        <p14:creationId xmlns:p14="http://schemas.microsoft.com/office/powerpoint/2010/main" val="2160445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血圧の正常値は表の通りです。</a:t>
            </a:r>
            <a:endParaRPr kumimoji="1" lang="en-US" altLang="ja-JP" dirty="0"/>
          </a:p>
          <a:p>
            <a:pPr eaLnBrk="1" hangingPunct="1">
              <a:buFontTx/>
              <a:buNone/>
            </a:pPr>
            <a:r>
              <a:rPr kumimoji="1" lang="ja-JP" altLang="en-US" dirty="0"/>
              <a:t>　学童児の</a:t>
            </a:r>
            <a:r>
              <a:rPr lang="ja-JP" altLang="en-US" dirty="0"/>
              <a:t>収縮期血圧の正常値は</a:t>
            </a:r>
            <a:r>
              <a:rPr lang="en-US" altLang="ja-JP" dirty="0"/>
              <a:t>90〜135</a:t>
            </a:r>
            <a:r>
              <a:rPr lang="ja-JP" altLang="en-US" dirty="0"/>
              <a:t>ですが、長期臥床児で安静睡眠時には収縮期血圧</a:t>
            </a:r>
            <a:r>
              <a:rPr lang="en-US" altLang="ja-JP" dirty="0"/>
              <a:t>70mmHg</a:t>
            </a:r>
            <a:r>
              <a:rPr lang="ja-JP" altLang="en-US" dirty="0"/>
              <a:t>台はあり得ます。</a:t>
            </a:r>
            <a:endParaRPr lang="en-US" altLang="ja-JP" dirty="0"/>
          </a:p>
          <a:p>
            <a:pPr eaLnBrk="1" hangingPunct="1">
              <a:buFontTx/>
              <a:buNone/>
            </a:pPr>
            <a:r>
              <a:rPr lang="ja-JP" altLang="en-US" dirty="0"/>
              <a:t>　ただし</a:t>
            </a:r>
            <a:r>
              <a:rPr lang="en-US" altLang="en-US" dirty="0"/>
              <a:t>収縮期血圧6</a:t>
            </a:r>
            <a:r>
              <a:rPr lang="en-US" altLang="ja-JP" dirty="0"/>
              <a:t>0mmHg</a:t>
            </a:r>
            <a:r>
              <a:rPr lang="ja-JP" altLang="en-US" dirty="0"/>
              <a:t>台は治療が必要です。</a:t>
            </a:r>
            <a:endParaRPr lang="en-US" altLang="ja-JP" dirty="0"/>
          </a:p>
          <a:p>
            <a:pPr eaLnBrk="1" hangingPunct="1">
              <a:buFontTx/>
              <a:buNone/>
            </a:pPr>
            <a:endParaRPr lang="en-US" altLang="ja-JP" dirty="0"/>
          </a:p>
          <a:p>
            <a:pPr>
              <a:defRPr/>
            </a:pPr>
            <a:r>
              <a:rPr lang="ja-JP" altLang="en-US" dirty="0"/>
              <a:t>チアノーゼではなく顔面蒼白</a:t>
            </a:r>
            <a:r>
              <a:rPr lang="en-US" altLang="ja-JP" dirty="0"/>
              <a:t>≒</a:t>
            </a:r>
            <a:r>
              <a:rPr lang="ja-JP" altLang="en-US" dirty="0"/>
              <a:t>顔色不良と感じた時には血圧が低い場合が多いです。具体的には、</a:t>
            </a:r>
            <a:endParaRPr lang="en-US" altLang="ja-JP" dirty="0"/>
          </a:p>
          <a:p>
            <a:pPr>
              <a:defRPr/>
            </a:pPr>
            <a:r>
              <a:rPr lang="ja-JP" altLang="en-US" dirty="0"/>
              <a:t>　起立性低血圧：急に上体挙上したり、長時間立位姿勢をとったりした時に起きる、いわゆる立ちくらみです。</a:t>
            </a:r>
            <a:endParaRPr lang="en-US" altLang="ja-JP" dirty="0"/>
          </a:p>
          <a:p>
            <a:pPr>
              <a:defRPr/>
            </a:pPr>
            <a:r>
              <a:rPr lang="ja-JP" altLang="en-US" dirty="0"/>
              <a:t>　食後低血圧：経管栄養で急速に注入した場合や、経口摂取でも高浸透圧流動物を大量に摂取した場合（早期ダンピング症候群）</a:t>
            </a:r>
            <a:endParaRPr lang="en-US" altLang="ja-JP" dirty="0"/>
          </a:p>
          <a:p>
            <a:pPr>
              <a:defRPr/>
            </a:pPr>
            <a:r>
              <a:rPr lang="ja-JP" altLang="en-US" dirty="0"/>
              <a:t>　排便時低血圧：大量に排便した時</a:t>
            </a:r>
            <a:endParaRPr lang="en-US" altLang="ja-JP" dirty="0"/>
          </a:p>
          <a:p>
            <a:pPr>
              <a:defRPr/>
            </a:pPr>
            <a:r>
              <a:rPr lang="ja-JP" altLang="en-US" dirty="0"/>
              <a:t>　血管拡張性低血圧：暑い環境に長時間いると血管が拡張し血圧低下します。</a:t>
            </a:r>
            <a:endParaRPr lang="en-US" altLang="ja-JP" dirty="0"/>
          </a:p>
          <a:p>
            <a:pPr eaLnBrk="1" hangingPunct="1">
              <a:defRPr/>
            </a:pPr>
            <a:r>
              <a:rPr lang="ja-JP" altLang="en-US" dirty="0"/>
              <a:t>　同じ子どもでも気温の高い夏場は冬場よりも血圧は</a:t>
            </a:r>
            <a:r>
              <a:rPr lang="en-US" altLang="ja-JP" dirty="0"/>
              <a:t>10〜20mmHg</a:t>
            </a:r>
            <a:r>
              <a:rPr lang="ja-JP" altLang="en-US" dirty="0"/>
              <a:t>程度低いです。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95</a:t>
            </a:fld>
            <a:endParaRPr kumimoji="1" lang="ja-JP" altLang="en-US"/>
          </a:p>
        </p:txBody>
      </p:sp>
    </p:spTree>
    <p:extLst>
      <p:ext uri="{BB962C8B-B14F-4D97-AF65-F5344CB8AC3E}">
        <p14:creationId xmlns:p14="http://schemas.microsoft.com/office/powerpoint/2010/main" val="14440288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人工呼吸器の加温加湿器とウォータートラップに関する注意点を説明します。</a:t>
            </a:r>
            <a:endParaRPr lang="en-US" altLang="ja-JP" dirty="0"/>
          </a:p>
          <a:p>
            <a:pPr marL="177696" indent="-177696">
              <a:buFont typeface="Wingdings" pitchFamily="2" charset="2"/>
              <a:buChar char="n"/>
            </a:pPr>
            <a:endParaRPr lang="ja-JP" altLang="en-US" dirty="0"/>
          </a:p>
          <a:p>
            <a:r>
              <a:rPr lang="ja-JP" altLang="en-US" dirty="0"/>
              <a:t>　左側は、空気を温め加湿してから体に送るための加温加湿器です。私たちの鼻や口にあたります。</a:t>
            </a:r>
            <a:endParaRPr lang="en-US" altLang="ja-JP" dirty="0"/>
          </a:p>
          <a:p>
            <a:r>
              <a:rPr lang="ja-JP" altLang="en-US" dirty="0"/>
              <a:t>　加湿器の水槽の水が少なくなっていないか確認します。</a:t>
            </a:r>
            <a:endParaRPr lang="en-US" altLang="ja-JP" dirty="0"/>
          </a:p>
          <a:p>
            <a:r>
              <a:rPr lang="ja-JP" altLang="en-US" dirty="0"/>
              <a:t>　加温加湿器のヒーターとそれに近い部分が熱くなっていることがあるので、やけどに注意が必要です。</a:t>
            </a:r>
            <a:endParaRPr lang="en-US" altLang="ja-JP" dirty="0"/>
          </a:p>
          <a:p>
            <a:r>
              <a:rPr lang="ja-JP" altLang="en-US" dirty="0"/>
              <a:t>　外出時には、加温加湿器のかわりに人工呼吸器回路とフレキシブルチューブの間に、人工鼻を組み込んで使用することもありますが、人工鼻では加温加湿が不充分なため、通所や学校などでも加温加湿器を使用することが多くなっています。</a:t>
            </a:r>
            <a:endParaRPr lang="en-US" altLang="ja-JP" dirty="0"/>
          </a:p>
          <a:p>
            <a:r>
              <a:rPr lang="ja-JP" altLang="en-US" dirty="0"/>
              <a:t>　加温加湿器が傾いたり倒れて、中の水が人工呼吸器回路に流れ込まないように注意が必要です。</a:t>
            </a:r>
            <a:endParaRPr lang="en-US" altLang="ja-JP" dirty="0"/>
          </a:p>
          <a:p>
            <a:pPr marL="177696" indent="-177696">
              <a:buFont typeface="Wingdings" pitchFamily="2" charset="2"/>
              <a:buChar char="ü"/>
            </a:pPr>
            <a:endParaRPr lang="ja-JP" altLang="en-US" dirty="0"/>
          </a:p>
          <a:p>
            <a:r>
              <a:rPr lang="ja-JP" altLang="en-US" dirty="0"/>
              <a:t>　右側にあるのが、ウォータートラップです。温めたり加湿した空気は回路内で結露を生じます。この水滴が気管内に入ってしまわないように、このウォータートラップに余分な水分は落ちてたまるようになっています。</a:t>
            </a:r>
          </a:p>
          <a:p>
            <a:r>
              <a:rPr lang="ja-JP" altLang="en-US" dirty="0"/>
              <a:t>　ウォータートラップの位置が上の方にあったり、水がたまり過ぎてしまうと、回路に水が入ってしまい危険です。</a:t>
            </a:r>
            <a:endParaRPr lang="en-US" altLang="ja-JP" dirty="0"/>
          </a:p>
          <a:p>
            <a:r>
              <a:rPr lang="ja-JP" altLang="en-US" dirty="0"/>
              <a:t>　ウォータートラップの水がたまったら、家族や医療職が捨てますが、その際、蓋をきっちりと閉めないと空気が漏れて換気量が低下しますので注意します。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176</a:t>
            </a:fld>
            <a:endParaRPr kumimoji="1" lang="ja-JP" altLang="en-US"/>
          </a:p>
        </p:txBody>
      </p:sp>
    </p:spTree>
    <p:extLst>
      <p:ext uri="{BB962C8B-B14F-4D97-AF65-F5344CB8AC3E}">
        <p14:creationId xmlns:p14="http://schemas.microsoft.com/office/powerpoint/2010/main" val="15660145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kern="1200" dirty="0">
                <a:effectLst/>
              </a:rPr>
              <a:t>人工呼吸器の設定や表示は個々に異なります。その中でも、</a:t>
            </a:r>
            <a:r>
              <a:rPr lang="ja-JP" altLang="en-US" dirty="0"/>
              <a:t>確認しておくべきことは</a:t>
            </a:r>
            <a:endParaRPr lang="en-US" altLang="ja-JP" dirty="0"/>
          </a:p>
          <a:p>
            <a:r>
              <a:rPr lang="ja-JP" altLang="en-US" dirty="0"/>
              <a:t>・</a:t>
            </a:r>
            <a:r>
              <a:rPr kumimoji="1" lang="ja-JP" altLang="ja-JP" kern="1200" dirty="0">
                <a:effectLst/>
              </a:rPr>
              <a:t>電源スイッチ</a:t>
            </a:r>
            <a:r>
              <a:rPr kumimoji="1" lang="ja-JP" altLang="ja-JP" kern="1200" dirty="0">
                <a:solidFill>
                  <a:schemeClr val="tx1"/>
                </a:solidFill>
                <a:effectLst/>
              </a:rPr>
              <a:t>の位置</a:t>
            </a:r>
            <a:endParaRPr kumimoji="1" lang="en-US" altLang="ja-JP" kern="1200" dirty="0">
              <a:solidFill>
                <a:schemeClr val="tx1"/>
              </a:solidFill>
              <a:effectLst/>
            </a:endParaRPr>
          </a:p>
          <a:p>
            <a:r>
              <a:rPr lang="ja-JP" altLang="en-US" dirty="0">
                <a:solidFill>
                  <a:prstClr val="black"/>
                </a:solidFill>
              </a:rPr>
              <a:t>・使用している電源の種類の</a:t>
            </a:r>
            <a:r>
              <a:rPr kumimoji="1" lang="ja-JP" altLang="ja-JP" kern="1200" dirty="0">
                <a:solidFill>
                  <a:schemeClr val="tx1"/>
                </a:solidFill>
                <a:effectLst/>
              </a:rPr>
              <a:t>表示</a:t>
            </a:r>
            <a:r>
              <a:rPr kumimoji="1" lang="ja-JP" altLang="en-US" kern="1200" dirty="0">
                <a:solidFill>
                  <a:schemeClr val="tx1"/>
                </a:solidFill>
                <a:effectLst/>
              </a:rPr>
              <a:t>：</a:t>
            </a:r>
            <a:r>
              <a:rPr lang="ja-JP" altLang="en-US" dirty="0">
                <a:solidFill>
                  <a:prstClr val="black"/>
                </a:solidFill>
              </a:rPr>
              <a:t>校内では交流電源が使用されていることを確認します。</a:t>
            </a:r>
            <a:endParaRPr kumimoji="1" lang="en-US" altLang="ja-JP" kern="1200" dirty="0">
              <a:solidFill>
                <a:prstClr val="black"/>
              </a:solidFill>
              <a:effectLst/>
            </a:endParaRPr>
          </a:p>
          <a:p>
            <a:r>
              <a:rPr lang="ja-JP" altLang="en-US" dirty="0"/>
              <a:t>・</a:t>
            </a:r>
            <a:r>
              <a:rPr kumimoji="1" lang="ja-JP" altLang="ja-JP" kern="1200" dirty="0">
                <a:solidFill>
                  <a:schemeClr val="tx1"/>
                </a:solidFill>
                <a:effectLst/>
              </a:rPr>
              <a:t>各種アラーム表示の位置、アラーム消音ボタンの位置</a:t>
            </a:r>
            <a:r>
              <a:rPr kumimoji="1" lang="ja-JP" altLang="en-US" kern="1200" dirty="0">
                <a:solidFill>
                  <a:schemeClr val="tx1"/>
                </a:solidFill>
                <a:effectLst/>
              </a:rPr>
              <a:t>。</a:t>
            </a:r>
            <a:endParaRPr kumimoji="1" lang="en-US" altLang="ja-JP" kern="1200" dirty="0">
              <a:solidFill>
                <a:schemeClr val="tx1"/>
              </a:solidFill>
              <a:effectLst/>
            </a:endParaRPr>
          </a:p>
          <a:p>
            <a:r>
              <a:rPr lang="ja-JP" altLang="en-US" dirty="0"/>
              <a:t>・</a:t>
            </a:r>
            <a:r>
              <a:rPr kumimoji="1" lang="ja-JP" altLang="en-US" kern="1200" dirty="0">
                <a:solidFill>
                  <a:schemeClr val="tx1"/>
                </a:solidFill>
                <a:effectLst/>
              </a:rPr>
              <a:t>実測値の表示：設定によっても異なりますが、一般的には</a:t>
            </a:r>
            <a:r>
              <a:rPr lang="ja-JP" altLang="en-US" dirty="0">
                <a:solidFill>
                  <a:prstClr val="black"/>
                </a:solidFill>
              </a:rPr>
              <a:t>気道内圧、呼吸回数、</a:t>
            </a:r>
            <a:r>
              <a:rPr lang="en-US" altLang="ja-JP" dirty="0">
                <a:solidFill>
                  <a:prstClr val="black"/>
                </a:solidFill>
              </a:rPr>
              <a:t>1</a:t>
            </a:r>
            <a:r>
              <a:rPr lang="ja-JP" altLang="en-US" dirty="0">
                <a:solidFill>
                  <a:prstClr val="black"/>
                </a:solidFill>
              </a:rPr>
              <a:t>回換気量などが示されます。</a:t>
            </a:r>
            <a:endParaRPr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177</a:t>
            </a:fld>
            <a:endParaRPr kumimoji="1" lang="ja-JP" altLang="en-US"/>
          </a:p>
        </p:txBody>
      </p:sp>
    </p:spTree>
    <p:extLst>
      <p:ext uri="{BB962C8B-B14F-4D97-AF65-F5344CB8AC3E}">
        <p14:creationId xmlns:p14="http://schemas.microsoft.com/office/powerpoint/2010/main" val="2419483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strike="noStrike" dirty="0"/>
              <a:t>人工呼吸器には様々な警報（アラーム）があります。</a:t>
            </a:r>
            <a:endParaRPr lang="en-US" altLang="ja-JP" strike="noStrike" dirty="0"/>
          </a:p>
          <a:p>
            <a:pPr>
              <a:defRPr/>
            </a:pPr>
            <a:r>
              <a:rPr lang="ja-JP" altLang="en-US" strike="noStrike" dirty="0"/>
              <a:t>人工呼吸器の機種によって</a:t>
            </a:r>
            <a:r>
              <a:rPr lang="ja-JP" altLang="en-US" dirty="0">
                <a:cs typeface="ＭＳ ゴシック"/>
              </a:rPr>
              <a:t>アラーム表示が異なるので個々に学習する必要ありますが、主なアラーム表示とその原因について説明します。</a:t>
            </a:r>
            <a:endParaRPr lang="en-US" altLang="ja-JP" dirty="0"/>
          </a:p>
          <a:p>
            <a:pPr>
              <a:lnSpc>
                <a:spcPct val="120000"/>
              </a:lnSpc>
            </a:pPr>
            <a:r>
              <a:rPr lang="ja-JP" altLang="en-US" dirty="0">
                <a:cs typeface="メイリオ"/>
              </a:rPr>
              <a:t>　低圧・無呼吸・回路外れなどの表示は、</a:t>
            </a:r>
            <a:r>
              <a:rPr lang="ja-JP" altLang="en-US" dirty="0"/>
              <a:t>気管カニューレと回路の接続外れや気管カニューレの抜去、呼吸器回路の破損や脱落などが原因です。</a:t>
            </a:r>
            <a:endParaRPr lang="en-US" altLang="ja-JP" dirty="0"/>
          </a:p>
          <a:p>
            <a:pPr>
              <a:lnSpc>
                <a:spcPct val="120000"/>
              </a:lnSpc>
            </a:pPr>
            <a:r>
              <a:rPr lang="ja-JP" altLang="en-US" dirty="0">
                <a:cs typeface="メイリオ"/>
              </a:rPr>
              <a:t>　分時換気量上限・</a:t>
            </a:r>
            <a:r>
              <a:rPr lang="en-US" altLang="ja-JP" dirty="0">
                <a:cs typeface="メイリオ"/>
              </a:rPr>
              <a:t>1</a:t>
            </a:r>
            <a:r>
              <a:rPr lang="ja-JP" altLang="en-US" dirty="0">
                <a:cs typeface="メイリオ"/>
              </a:rPr>
              <a:t>回換気量上限などの表示は、</a:t>
            </a:r>
            <a:r>
              <a:rPr lang="ja-JP" altLang="en-US" dirty="0"/>
              <a:t>気管カニューレと回路の接続外れや、気管カニューレ抜けかかっていたり、筋緊張低下やカニューレ固定の緩みによるリークの増加が原因です。　　</a:t>
            </a:r>
            <a:endParaRPr lang="en-US" altLang="ja-JP" dirty="0"/>
          </a:p>
          <a:p>
            <a:pPr>
              <a:lnSpc>
                <a:spcPct val="120000"/>
              </a:lnSpc>
            </a:pPr>
            <a:r>
              <a:rPr lang="ja-JP" altLang="en-US" dirty="0">
                <a:cs typeface="メイリオ"/>
              </a:rPr>
              <a:t>　高圧アラームは、</a:t>
            </a:r>
            <a:r>
              <a:rPr lang="ja-JP" altLang="en-US" dirty="0"/>
              <a:t>咳込み、息こらえ、呼吸回路や圧ラインチューブの閉塞、</a:t>
            </a:r>
            <a:r>
              <a:rPr lang="ja-JP" altLang="en-US" dirty="0">
                <a:cs typeface="ＭＳ ゴシック"/>
              </a:rPr>
              <a:t>気管カニューレの閉塞が原因です。</a:t>
            </a:r>
            <a:endParaRPr lang="en-US" altLang="ja-JP" dirty="0">
              <a:cs typeface="ＭＳ ゴシック"/>
            </a:endParaRPr>
          </a:p>
          <a:p>
            <a:pPr>
              <a:lnSpc>
                <a:spcPct val="120000"/>
              </a:lnSpc>
            </a:pPr>
            <a:r>
              <a:rPr lang="ja-JP" altLang="en-US" dirty="0">
                <a:cs typeface="メイリオ"/>
              </a:rPr>
              <a:t>　分時換気量下限・</a:t>
            </a:r>
            <a:r>
              <a:rPr lang="en-US" altLang="ja-JP" dirty="0">
                <a:cs typeface="メイリオ"/>
              </a:rPr>
              <a:t>1</a:t>
            </a:r>
            <a:r>
              <a:rPr lang="ja-JP" altLang="en-US" dirty="0">
                <a:cs typeface="メイリオ"/>
              </a:rPr>
              <a:t>回換気量下限などの表示は、</a:t>
            </a:r>
            <a:r>
              <a:rPr lang="ja-JP" altLang="en-US" dirty="0"/>
              <a:t>気道の痰詰まり、気管カニューレ先端の位置不良による換気不良、緊張亢進などによる胸郭コンプライアンスの低下が原因です。　　　</a:t>
            </a:r>
            <a:endParaRPr lang="en-US" altLang="ja-JP" dirty="0"/>
          </a:p>
          <a:p>
            <a:pPr>
              <a:lnSpc>
                <a:spcPct val="120000"/>
              </a:lnSpc>
            </a:pPr>
            <a:r>
              <a:rPr lang="ja-JP" altLang="en-US" dirty="0">
                <a:cs typeface="メイリオ"/>
              </a:rPr>
              <a:t>　</a:t>
            </a:r>
            <a:r>
              <a:rPr lang="en-US" altLang="ja-JP" dirty="0">
                <a:cs typeface="メイリオ"/>
              </a:rPr>
              <a:t>AC</a:t>
            </a:r>
            <a:r>
              <a:rPr lang="ja-JP" altLang="en-US" dirty="0">
                <a:cs typeface="メイリオ"/>
              </a:rPr>
              <a:t>電源不良・バッテリなどの表示は、</a:t>
            </a:r>
            <a:r>
              <a:rPr lang="ja-JP" altLang="en-US" dirty="0"/>
              <a:t>電源プラグがはずれて内蔵バッテリが作動している状態を示します。</a:t>
            </a:r>
            <a:endParaRPr lang="ja-JP" altLang="en-US" dirty="0">
              <a:cs typeface="ＭＳ ゴシック"/>
            </a:endParaRPr>
          </a:p>
          <a:p>
            <a:pPr>
              <a:lnSpc>
                <a:spcPct val="120000"/>
              </a:lnSpc>
            </a:pPr>
            <a:endParaRPr lang="ja-JP" altLang="en-US" dirty="0">
              <a:cs typeface="メイリオ"/>
            </a:endParaRPr>
          </a:p>
          <a:p>
            <a:pPr algn="l" defTabSz="947712">
              <a:lnSpc>
                <a:spcPct val="120000"/>
              </a:lnSpc>
              <a:defRPr/>
            </a:pPr>
            <a:endParaRPr lang="ja-JP" altLang="en-US" dirty="0">
              <a:cs typeface="ＭＳ ゴシック"/>
            </a:endParaRPr>
          </a:p>
          <a:p>
            <a:pPr defTabSz="947712">
              <a:lnSpc>
                <a:spcPct val="120000"/>
              </a:lnSpc>
              <a:defRPr/>
            </a:pPr>
            <a:endParaRPr lang="en-US" altLang="ja-JP" dirty="0"/>
          </a:p>
          <a:p>
            <a:pPr>
              <a:lnSpc>
                <a:spcPct val="120000"/>
              </a:lnSpc>
            </a:pPr>
            <a:endParaRPr lang="ja-JP" altLang="en-US" dirty="0">
              <a:cs typeface="メイリオ"/>
            </a:endParaRPr>
          </a:p>
          <a:p>
            <a:pPr>
              <a:defRPr/>
            </a:pPr>
            <a:endParaRPr lang="en-US" altLang="ja-JP" strike="noStrike" dirty="0">
              <a:solidFill>
                <a:srgbClr val="FF0000"/>
              </a:solidFill>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178</a:t>
            </a:fld>
            <a:endParaRPr kumimoji="1" lang="ja-JP" altLang="en-US"/>
          </a:p>
        </p:txBody>
      </p:sp>
    </p:spTree>
    <p:extLst>
      <p:ext uri="{BB962C8B-B14F-4D97-AF65-F5344CB8AC3E}">
        <p14:creationId xmlns:p14="http://schemas.microsoft.com/office/powerpoint/2010/main" val="24954294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kern="0" dirty="0">
                <a:latin typeface="メイリオ" panose="020B0604030504040204" pitchFamily="50" charset="-128"/>
                <a:ea typeface="メイリオ" panose="020B0604030504040204" pitchFamily="50" charset="-128"/>
                <a:cs typeface="HG創英角ﾎﾟｯﾌﾟ体" charset="2"/>
              </a:rPr>
              <a:t>人工呼吸器には様々な実測値が表示されますが、その中でも、人工呼吸器による換気状態を推定できる指標として有用なのが、「</a:t>
            </a:r>
            <a:r>
              <a:rPr lang="en-US" altLang="ja-JP" kern="0" dirty="0">
                <a:latin typeface="メイリオ" panose="020B0604030504040204" pitchFamily="50" charset="-128"/>
                <a:ea typeface="メイリオ" panose="020B0604030504040204" pitchFamily="50" charset="-128"/>
                <a:cs typeface="HG創英角ﾎﾟｯﾌﾟ体" charset="2"/>
              </a:rPr>
              <a:t>1</a:t>
            </a:r>
            <a:r>
              <a:rPr lang="ja-JP" altLang="en-US" kern="0" dirty="0">
                <a:latin typeface="メイリオ" panose="020B0604030504040204" pitchFamily="50" charset="-128"/>
                <a:ea typeface="メイリオ" panose="020B0604030504040204" pitchFamily="50" charset="-128"/>
                <a:cs typeface="HG創英角ﾎﾟｯﾌﾟ体" charset="2"/>
              </a:rPr>
              <a:t>回換気量</a:t>
            </a:r>
            <a:r>
              <a:rPr lang="ja-JP" altLang="en-US" kern="0" dirty="0">
                <a:cs typeface="HG創英角ﾎﾟｯﾌﾟ体" charset="2"/>
              </a:rPr>
              <a:t>（</a:t>
            </a:r>
            <a:r>
              <a:rPr lang="en-US" altLang="ja-JP" kern="0" dirty="0" err="1">
                <a:latin typeface="メイリオ" panose="020B0604030504040204" pitchFamily="50" charset="-128"/>
                <a:ea typeface="メイリオ" panose="020B0604030504040204" pitchFamily="50" charset="-128"/>
                <a:cs typeface="HG創英角ﾎﾟｯﾌﾟ体" charset="2"/>
              </a:rPr>
              <a:t>Vti</a:t>
            </a:r>
            <a:r>
              <a:rPr lang="ja-JP" altLang="en-US" kern="0" dirty="0">
                <a:latin typeface="メイリオ" panose="020B0604030504040204" pitchFamily="50" charset="-128"/>
                <a:ea typeface="メイリオ" panose="020B0604030504040204" pitchFamily="50" charset="-128"/>
                <a:cs typeface="HG創英角ﾎﾟｯﾌﾟ体" charset="2"/>
              </a:rPr>
              <a:t>）」あるいは「分時換気量」です。</a:t>
            </a:r>
          </a:p>
          <a:p>
            <a:pPr>
              <a:defRPr/>
            </a:pPr>
            <a:r>
              <a:rPr lang="ja-JP" altLang="en-US" kern="0" dirty="0">
                <a:latin typeface="メイリオ" panose="020B0604030504040204" pitchFamily="50" charset="-128"/>
                <a:ea typeface="メイリオ" panose="020B0604030504040204" pitchFamily="50" charset="-128"/>
                <a:cs typeface="HG創英角ﾎﾟｯﾌﾟ体" charset="2"/>
              </a:rPr>
              <a:t>　</a:t>
            </a:r>
            <a:r>
              <a:rPr lang="ja-JP" altLang="en-US" kern="0" dirty="0">
                <a:cs typeface="HG創英角ﾎﾟｯﾌﾟ体" charset="2"/>
              </a:rPr>
              <a:t>子</a:t>
            </a:r>
            <a:r>
              <a:rPr lang="ja-JP" altLang="en-US" kern="0" dirty="0">
                <a:latin typeface="メイリオ" panose="020B0604030504040204" pitchFamily="50" charset="-128"/>
                <a:ea typeface="メイリオ" panose="020B0604030504040204" pitchFamily="50" charset="-128"/>
                <a:cs typeface="HG創英角ﾎﾟｯﾌﾟ体" charset="2"/>
              </a:rPr>
              <a:t>どもの人工呼吸器の設定は、高い吸気圧で肺を損傷させることがないよう、吸気圧の上限を設定し、設定以上の圧がかからないよう送気量を調節しています。咳き込みなどの急激な圧抵抗が生じない限り、高圧アラームは鳴りません。</a:t>
            </a:r>
          </a:p>
          <a:p>
            <a:pPr>
              <a:defRPr/>
            </a:pPr>
            <a:r>
              <a:rPr lang="ja-JP" altLang="en-US" kern="0" dirty="0">
                <a:latin typeface="メイリオ" panose="020B0604030504040204" pitchFamily="50" charset="-128"/>
                <a:ea typeface="メイリオ" panose="020B0604030504040204" pitchFamily="50" charset="-128"/>
                <a:cs typeface="HG創英角ﾎﾟｯﾌﾟ体" charset="2"/>
              </a:rPr>
              <a:t>　そのため、気道に痰が貯まっていたり、気管カニューレの位置が不適切であったり、胸郭のコンプライアンス（動き）が低下していたりすると、換気量が低下してきます。</a:t>
            </a:r>
            <a:endParaRPr lang="en-US" altLang="ja-JP" kern="0" dirty="0">
              <a:latin typeface="メイリオ" panose="020B0604030504040204" pitchFamily="50" charset="-128"/>
              <a:ea typeface="メイリオ" panose="020B0604030504040204" pitchFamily="50" charset="-128"/>
              <a:cs typeface="HG創英角ﾎﾟｯﾌﾟ体" charset="2"/>
            </a:endParaRPr>
          </a:p>
          <a:p>
            <a:pPr>
              <a:defRPr/>
            </a:pPr>
            <a:endParaRPr lang="ja-JP" altLang="en-US" kern="0" dirty="0">
              <a:latin typeface="メイリオ" panose="020B0604030504040204" pitchFamily="50" charset="-128"/>
              <a:ea typeface="メイリオ" panose="020B0604030504040204" pitchFamily="50" charset="-128"/>
              <a:cs typeface="HG創英角ﾎﾟｯﾌﾟ体" charset="2"/>
            </a:endParaRPr>
          </a:p>
          <a:p>
            <a:pPr>
              <a:defRPr/>
            </a:pPr>
            <a:r>
              <a:rPr lang="ja-JP" altLang="en-US" kern="0" dirty="0">
                <a:latin typeface="メイリオ" panose="020B0604030504040204" pitchFamily="50" charset="-128"/>
                <a:ea typeface="メイリオ" panose="020B0604030504040204" pitchFamily="50" charset="-128"/>
                <a:cs typeface="HG創英角ﾎﾟｯﾌﾟ体" charset="2"/>
              </a:rPr>
              <a:t>　換気不良を反映する指標の一つとして</a:t>
            </a:r>
            <a:r>
              <a:rPr lang="en-US" altLang="ja-JP" kern="0" dirty="0">
                <a:latin typeface="メイリオ" panose="020B0604030504040204" pitchFamily="50" charset="-128"/>
                <a:ea typeface="メイリオ" panose="020B0604030504040204" pitchFamily="50" charset="-128"/>
                <a:cs typeface="HG創英角ﾎﾟｯﾌﾟ体" charset="2"/>
              </a:rPr>
              <a:t>1</a:t>
            </a:r>
            <a:r>
              <a:rPr lang="ja-JP" altLang="en-US" kern="0" dirty="0">
                <a:latin typeface="メイリオ" panose="020B0604030504040204" pitchFamily="50" charset="-128"/>
                <a:ea typeface="メイリオ" panose="020B0604030504040204" pitchFamily="50" charset="-128"/>
                <a:cs typeface="HG創英角ﾎﾟｯﾌﾟ体" charset="2"/>
              </a:rPr>
              <a:t>回換気量ないしは分時換気量は有用であり、調子の良い時の</a:t>
            </a:r>
            <a:r>
              <a:rPr lang="en-US" altLang="ja-JP" kern="0" dirty="0">
                <a:latin typeface="メイリオ" panose="020B0604030504040204" pitchFamily="50" charset="-128"/>
                <a:ea typeface="メイリオ" panose="020B0604030504040204" pitchFamily="50" charset="-128"/>
                <a:cs typeface="HG創英角ﾎﾟｯﾌﾟ体" charset="2"/>
              </a:rPr>
              <a:t>1</a:t>
            </a:r>
            <a:r>
              <a:rPr lang="ja-JP" altLang="en-US" kern="0" dirty="0">
                <a:latin typeface="メイリオ" panose="020B0604030504040204" pitchFamily="50" charset="-128"/>
                <a:ea typeface="メイリオ" panose="020B0604030504040204" pitchFamily="50" charset="-128"/>
                <a:cs typeface="HG創英角ﾎﾟｯﾌﾟ体" charset="2"/>
              </a:rPr>
              <a:t>回換気量ないしは分時換気量を指標にして、換気状態の悪化を早期に把握することができます。</a:t>
            </a:r>
          </a:p>
          <a:p>
            <a:pPr>
              <a:defRPr/>
            </a:pPr>
            <a:endParaRPr lang="ja-JP" altLang="en-US" kern="0" dirty="0">
              <a:latin typeface="メイリオ" panose="020B0604030504040204" pitchFamily="50" charset="-128"/>
              <a:ea typeface="メイリオ" panose="020B0604030504040204" pitchFamily="50" charset="-128"/>
              <a:cs typeface="HG創英角ﾎﾟｯﾌﾟ体" charset="2"/>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179</a:t>
            </a:fld>
            <a:endParaRPr kumimoji="1" lang="ja-JP" altLang="en-US"/>
          </a:p>
        </p:txBody>
      </p:sp>
    </p:spTree>
    <p:extLst>
      <p:ext uri="{BB962C8B-B14F-4D97-AF65-F5344CB8AC3E}">
        <p14:creationId xmlns:p14="http://schemas.microsoft.com/office/powerpoint/2010/main" val="192096313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dirty="0">
                <a:cs typeface="HG創英角ﾎﾟｯﾌﾟ体" charset="2"/>
              </a:rPr>
              <a:t>呼吸器関連のヒヤリ・ハット事例を示します。</a:t>
            </a:r>
            <a:endParaRPr lang="en-US" altLang="ja-JP" dirty="0">
              <a:cs typeface="HG創英角ﾎﾟｯﾌﾟ体" charset="2"/>
            </a:endParaRPr>
          </a:p>
          <a:p>
            <a:pPr algn="l" defTabSz="947712">
              <a:defRPr/>
            </a:pPr>
            <a:r>
              <a:rPr lang="ja-JP" altLang="en-US" dirty="0"/>
              <a:t>最も多いのは、</a:t>
            </a:r>
            <a:endParaRPr lang="en-US" altLang="ja-JP" dirty="0"/>
          </a:p>
          <a:p>
            <a:pPr algn="l" defTabSz="947712">
              <a:defRPr/>
            </a:pPr>
            <a:r>
              <a:rPr lang="ja-JP" altLang="en-US" dirty="0"/>
              <a:t>１．回路に関するヒヤリ・ハットです。</a:t>
            </a:r>
            <a:endParaRPr lang="en-US" altLang="ja-JP" dirty="0"/>
          </a:p>
          <a:p>
            <a:pPr algn="l" defTabSz="947712">
              <a:defRPr/>
            </a:pPr>
            <a:r>
              <a:rPr lang="ja-JP" altLang="en-US" dirty="0"/>
              <a:t>　　回路外れ（非常に多いです）、回路接続の緩み、圧ラインの外れなどは、看護師でなく　</a:t>
            </a:r>
            <a:endParaRPr lang="en-US" altLang="ja-JP" dirty="0"/>
          </a:p>
          <a:p>
            <a:pPr algn="l" defTabSz="947712">
              <a:defRPr/>
            </a:pPr>
            <a:r>
              <a:rPr lang="ja-JP" altLang="en-US" dirty="0"/>
              <a:t>　　てもその場にいる職員が速やかに接続することが望まれます。回路破損も意外に多いで</a:t>
            </a:r>
            <a:endParaRPr lang="en-US" altLang="ja-JP" dirty="0"/>
          </a:p>
          <a:p>
            <a:pPr algn="l" defTabSz="947712">
              <a:defRPr/>
            </a:pPr>
            <a:r>
              <a:rPr lang="ja-JP" altLang="en-US" dirty="0"/>
              <a:t>　　す。</a:t>
            </a:r>
            <a:endParaRPr lang="en-US" altLang="ja-JP" dirty="0"/>
          </a:p>
          <a:p>
            <a:pPr algn="l"/>
            <a:r>
              <a:rPr lang="ja-JP" altLang="en-US" dirty="0"/>
              <a:t>　　姿勢・タオルなどで呼気ポートが閉塞すると「回路リーク低下」の表示がでます。看護</a:t>
            </a:r>
            <a:endParaRPr lang="en-US" altLang="ja-JP" dirty="0"/>
          </a:p>
          <a:p>
            <a:pPr algn="l"/>
            <a:r>
              <a:rPr lang="ja-JP" altLang="en-US" dirty="0"/>
              <a:t>　　師以外の職員も回路に対する意識を持つ必要あります。</a:t>
            </a:r>
            <a:endParaRPr lang="en-US" altLang="ja-JP" dirty="0"/>
          </a:p>
          <a:p>
            <a:pPr algn="l"/>
            <a:r>
              <a:rPr lang="ja-JP" altLang="en-US" dirty="0"/>
              <a:t>　　通学中</a:t>
            </a:r>
            <a:r>
              <a:rPr lang="en-US" altLang="ja-JP" dirty="0"/>
              <a:t>(</a:t>
            </a:r>
            <a:r>
              <a:rPr lang="ja-JP" altLang="en-US" dirty="0"/>
              <a:t>加湿器無</a:t>
            </a:r>
            <a:r>
              <a:rPr lang="en-US" altLang="ja-JP" dirty="0"/>
              <a:t>)</a:t>
            </a:r>
            <a:r>
              <a:rPr lang="ja-JP" altLang="en-US" dirty="0"/>
              <a:t>と学校</a:t>
            </a:r>
            <a:r>
              <a:rPr lang="en-US" altLang="ja-JP" dirty="0"/>
              <a:t>(</a:t>
            </a:r>
            <a:r>
              <a:rPr lang="ja-JP" altLang="en-US" dirty="0"/>
              <a:t>加湿器有</a:t>
            </a:r>
            <a:r>
              <a:rPr lang="en-US" altLang="ja-JP" dirty="0"/>
              <a:t>)</a:t>
            </a:r>
            <a:r>
              <a:rPr lang="ja-JP" altLang="en-US" dirty="0"/>
              <a:t>で異なる回路を使用する事例では、回路の組み間違</a:t>
            </a:r>
            <a:endParaRPr lang="en-US" altLang="ja-JP" dirty="0"/>
          </a:p>
          <a:p>
            <a:pPr algn="l"/>
            <a:r>
              <a:rPr lang="ja-JP" altLang="en-US" dirty="0"/>
              <a:t>　　えが生じる可能性があります。</a:t>
            </a:r>
            <a:endParaRPr lang="en-US" altLang="ja-JP" dirty="0"/>
          </a:p>
          <a:p>
            <a:pPr algn="l"/>
            <a:endParaRPr lang="en-US" altLang="ja-JP" b="1" dirty="0"/>
          </a:p>
          <a:p>
            <a:pPr algn="l"/>
            <a:r>
              <a:rPr lang="ja-JP" altLang="en-US" dirty="0"/>
              <a:t>次に多いのは、</a:t>
            </a:r>
            <a:endParaRPr lang="en-US" altLang="ja-JP" dirty="0"/>
          </a:p>
          <a:p>
            <a:pPr algn="l"/>
            <a:endParaRPr lang="en-US" altLang="ja-JP" dirty="0"/>
          </a:p>
          <a:p>
            <a:pPr algn="l"/>
            <a:r>
              <a:rPr lang="ja-JP" altLang="en-US" dirty="0"/>
              <a:t>２．加湿器関係や回路内の水滴に関するヒヤリ・ハットです。</a:t>
            </a:r>
            <a:endParaRPr lang="en-US" altLang="ja-JP" dirty="0"/>
          </a:p>
          <a:p>
            <a:pPr algn="l"/>
            <a:r>
              <a:rPr lang="ja-JP" altLang="en-US" dirty="0"/>
              <a:t>　　加湿器の蒸留水不足・電源入れ忘れ</a:t>
            </a:r>
            <a:endParaRPr lang="en-US" altLang="ja-JP" dirty="0"/>
          </a:p>
          <a:p>
            <a:pPr algn="l"/>
            <a:r>
              <a:rPr lang="ja-JP" altLang="en-US" dirty="0"/>
              <a:t>　　呼気弁への水滴貯留による低圧アラーム</a:t>
            </a:r>
            <a:endParaRPr lang="en-US" altLang="ja-JP" dirty="0"/>
          </a:p>
          <a:p>
            <a:pPr algn="l"/>
            <a:r>
              <a:rPr lang="ja-JP" altLang="en-US" dirty="0"/>
              <a:t>　　人工呼吸器本体への水滴混入（圧チューブの水滴）</a:t>
            </a:r>
            <a:endParaRPr lang="en-US" altLang="ja-JP" dirty="0"/>
          </a:p>
          <a:p>
            <a:pPr algn="l"/>
            <a:r>
              <a:rPr lang="ja-JP" altLang="en-US" dirty="0"/>
              <a:t>　　人工呼吸器フィルターへの水滴混入（回路内の水滴）</a:t>
            </a:r>
            <a:endParaRPr lang="en-US" altLang="ja-JP" dirty="0"/>
          </a:p>
          <a:p>
            <a:pPr algn="l"/>
            <a:r>
              <a:rPr lang="ja-JP" altLang="en-US" dirty="0"/>
              <a:t>　　加湿器の傾き・転倒による回路内への水流入</a:t>
            </a:r>
            <a:br>
              <a:rPr lang="en-US" altLang="ja-JP" dirty="0"/>
            </a:br>
            <a:r>
              <a:rPr lang="ja-JP" altLang="en-US" dirty="0"/>
              <a:t>　　学校内でも加湿器回路の人工呼吸器で過ごす子どもが増えてきたので、呼吸器本体だけ　</a:t>
            </a:r>
            <a:endParaRPr lang="en-US" altLang="ja-JP" dirty="0"/>
          </a:p>
          <a:p>
            <a:pPr algn="l"/>
            <a:r>
              <a:rPr lang="ja-JP" altLang="en-US" dirty="0"/>
              <a:t>　　でなく、加湿器や回路内の水滴の扱いに関する知識も必要です。</a:t>
            </a:r>
          </a:p>
          <a:p>
            <a:endParaRPr lang="en-US" altLang="ja-JP" dirty="0">
              <a:solidFill>
                <a:srgbClr val="FF0000"/>
              </a:solidFill>
              <a:cs typeface="HG創英角ﾎﾟｯﾌﾟ体" charset="2"/>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180</a:t>
            </a:fld>
            <a:endParaRPr kumimoji="1" lang="ja-JP" altLang="en-US"/>
          </a:p>
        </p:txBody>
      </p:sp>
    </p:spTree>
    <p:extLst>
      <p:ext uri="{BB962C8B-B14F-4D97-AF65-F5344CB8AC3E}">
        <p14:creationId xmlns:p14="http://schemas.microsoft.com/office/powerpoint/2010/main" val="19469011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cs typeface="HG創英角ﾎﾟｯﾌﾟ体" charset="2"/>
              </a:rPr>
              <a:t>呼吸器関連のヒヤリ・ハット事例の続きです。</a:t>
            </a:r>
            <a:endParaRPr lang="en-US" altLang="ja-JP" dirty="0">
              <a:cs typeface="HG創英角ﾎﾟｯﾌﾟ体" charset="2"/>
            </a:endParaRPr>
          </a:p>
          <a:p>
            <a:r>
              <a:rPr lang="ja-JP" altLang="en-US" dirty="0"/>
              <a:t>３．呼吸不全に関するヒヤリ・ハットもあります。</a:t>
            </a:r>
            <a:endParaRPr lang="en-US" altLang="ja-JP" dirty="0"/>
          </a:p>
          <a:p>
            <a:r>
              <a:rPr lang="ja-JP" altLang="en-US" dirty="0"/>
              <a:t>　　粘調痰の詰まりによる</a:t>
            </a:r>
            <a:r>
              <a:rPr lang="en-US" altLang="ja-JP" dirty="0"/>
              <a:t>SpO</a:t>
            </a:r>
            <a:r>
              <a:rPr lang="en-US" altLang="ja-JP" baseline="-25000" dirty="0"/>
              <a:t>2</a:t>
            </a:r>
            <a:r>
              <a:rPr lang="ja-JP" altLang="en-US" dirty="0"/>
              <a:t>低下をおこし、バギングや吸引繰り返して回復した事例が</a:t>
            </a:r>
            <a:endParaRPr lang="en-US" altLang="ja-JP" dirty="0"/>
          </a:p>
          <a:p>
            <a:r>
              <a:rPr lang="ja-JP" altLang="en-US" dirty="0"/>
              <a:t>　　あります。人工呼吸器装着児は排痰が苦手なので、排痰ケアが重要課題です。</a:t>
            </a:r>
          </a:p>
          <a:p>
            <a:pPr algn="l"/>
            <a:r>
              <a:rPr lang="ja-JP" altLang="en-US" dirty="0"/>
              <a:t>　　学校で人工呼吸器を外して過ごす生徒が呼吸不全をおこし、バギングしたのち人工呼吸</a:t>
            </a:r>
            <a:endParaRPr lang="en-US" altLang="ja-JP" dirty="0"/>
          </a:p>
          <a:p>
            <a:pPr algn="l"/>
            <a:r>
              <a:rPr lang="ja-JP" altLang="en-US" dirty="0"/>
              <a:t>　　器を装着した事例、人工呼吸器を外して過ごすことで気道の加湿が不良になり、痰詰</a:t>
            </a:r>
            <a:r>
              <a:rPr lang="ja-JP" altLang="en-US" dirty="0" err="1"/>
              <a:t>ま</a:t>
            </a:r>
            <a:r>
              <a:rPr lang="ja-JP" altLang="en-US" dirty="0"/>
              <a:t>　</a:t>
            </a:r>
            <a:endParaRPr lang="en-US" altLang="ja-JP" dirty="0"/>
          </a:p>
          <a:p>
            <a:pPr algn="l"/>
            <a:r>
              <a:rPr lang="ja-JP" altLang="en-US" dirty="0"/>
              <a:t>　　</a:t>
            </a:r>
            <a:r>
              <a:rPr lang="ja-JP" altLang="en-US" dirty="0" err="1"/>
              <a:t>りを</a:t>
            </a:r>
            <a:r>
              <a:rPr lang="ja-JP" altLang="en-US" dirty="0"/>
              <a:t>おこし、バギング吸引を繰り返したところ、バギングで血中二酸化炭素が低下して　</a:t>
            </a:r>
            <a:endParaRPr lang="en-US" altLang="ja-JP" dirty="0"/>
          </a:p>
          <a:p>
            <a:pPr algn="l"/>
            <a:r>
              <a:rPr lang="ja-JP" altLang="en-US" dirty="0"/>
              <a:t>　　自発呼吸が消失し、車椅子に登載していた人工呼吸器を装着した事例などがあります。</a:t>
            </a:r>
            <a:br>
              <a:rPr lang="en-US" altLang="ja-JP" dirty="0"/>
            </a:br>
            <a:r>
              <a:rPr lang="ja-JP" altLang="en-US" dirty="0"/>
              <a:t>　　自宅では呼吸器を装着しているが学校内では人工呼吸器を外して生活する事例では、呼　</a:t>
            </a:r>
            <a:endParaRPr lang="en-US" altLang="ja-JP" dirty="0"/>
          </a:p>
          <a:p>
            <a:pPr algn="l"/>
            <a:r>
              <a:rPr lang="ja-JP" altLang="en-US" dirty="0"/>
              <a:t>　　吸不全になるリスクが少なからずあります。</a:t>
            </a:r>
            <a:endParaRPr lang="en-US" altLang="ja-JP" dirty="0"/>
          </a:p>
          <a:p>
            <a:pPr marL="855" defTabSz="947712">
              <a:defRPr/>
            </a:pPr>
            <a:r>
              <a:rPr lang="ja-JP" altLang="en-US" dirty="0"/>
              <a:t>４．気管カニューレ抜去、気管カニューレ内の痰詰まり閉塞、気管カニューレの向きによる　　</a:t>
            </a:r>
            <a:endParaRPr lang="en-US" altLang="ja-JP" dirty="0"/>
          </a:p>
          <a:p>
            <a:pPr marL="855" defTabSz="947712">
              <a:defRPr/>
            </a:pPr>
            <a:r>
              <a:rPr lang="ja-JP" altLang="en-US" dirty="0"/>
              <a:t>　　閉塞など、気管切開カニューレ関係のヒヤリ・ハットもあります</a:t>
            </a:r>
            <a:r>
              <a:rPr lang="ja-JP" altLang="en-US" b="1" dirty="0"/>
              <a:t>。</a:t>
            </a:r>
            <a:endParaRPr lang="ja-JP" altLang="en-US" dirty="0"/>
          </a:p>
          <a:p>
            <a:r>
              <a:rPr lang="ja-JP" altLang="en-US" dirty="0"/>
              <a:t>　　人工呼吸器の対応は気管カニューレへの対応ができることが大前提となります。</a:t>
            </a:r>
            <a:endParaRPr lang="en-US" altLang="ja-JP" dirty="0">
              <a:cs typeface="HG創英角ﾎﾟｯﾌﾟ体" charset="2"/>
            </a:endParaRPr>
          </a:p>
          <a:p>
            <a:pPr marL="855" defTabSz="947712">
              <a:defRPr/>
            </a:pPr>
            <a:r>
              <a:rPr lang="ja-JP" altLang="en-US" dirty="0">
                <a:cs typeface="HG創英角ﾎﾟｯﾌﾟ体" charset="2"/>
              </a:rPr>
              <a:t>５</a:t>
            </a:r>
            <a:r>
              <a:rPr lang="en-US" altLang="ja-JP" dirty="0">
                <a:cs typeface="HG創英角ﾎﾟｯﾌﾟ体" charset="2"/>
              </a:rPr>
              <a:t>. </a:t>
            </a:r>
            <a:r>
              <a:rPr lang="ja-JP" altLang="en-US" dirty="0">
                <a:cs typeface="HG創英角ﾎﾟｯﾌﾟ体" charset="2"/>
              </a:rPr>
              <a:t> </a:t>
            </a:r>
            <a:r>
              <a:rPr lang="ja-JP" altLang="en-US" dirty="0"/>
              <a:t>酸素ボンベの元栓・流量計・酸素チューブ、濃縮器の電源など酸素関係のヒヤリ・ハッ　</a:t>
            </a:r>
            <a:endParaRPr lang="en-US" altLang="ja-JP" dirty="0"/>
          </a:p>
          <a:p>
            <a:pPr marL="855" defTabSz="947712">
              <a:defRPr/>
            </a:pPr>
            <a:r>
              <a:rPr lang="ja-JP" altLang="en-US" dirty="0"/>
              <a:t>　　トもあります。</a:t>
            </a:r>
            <a:endParaRPr lang="en-US" altLang="ja-JP" dirty="0"/>
          </a:p>
          <a:p>
            <a:pPr marL="855" defTabSz="947712">
              <a:defRPr/>
            </a:pPr>
            <a:r>
              <a:rPr lang="ja-JP" altLang="en-US" dirty="0"/>
              <a:t>　  酸素ボンベにはアラーム機能がないので目視での確認が必要です。</a:t>
            </a:r>
          </a:p>
          <a:p>
            <a:pPr marL="855"/>
            <a:endParaRPr lang="en-US" altLang="ja-JP" dirty="0">
              <a:cs typeface="HG創英角ﾎﾟｯﾌﾟ体" charset="2"/>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181</a:t>
            </a:fld>
            <a:endParaRPr kumimoji="1" lang="ja-JP" altLang="en-US"/>
          </a:p>
        </p:txBody>
      </p:sp>
    </p:spTree>
    <p:extLst>
      <p:ext uri="{BB962C8B-B14F-4D97-AF65-F5344CB8AC3E}">
        <p14:creationId xmlns:p14="http://schemas.microsoft.com/office/powerpoint/2010/main" val="322500431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学校生活における呼吸器関連のヒヤリ・ハット事例の中で多いのは、</a:t>
            </a:r>
            <a:r>
              <a:rPr kumimoji="1" lang="ja-JP" altLang="en-US" dirty="0">
                <a:cs typeface="HG創英角ﾎﾟｯﾌﾟ体" charset="2"/>
              </a:rPr>
              <a:t>人工呼吸器回路および加湿器の取扱いに関するヒヤリ・ハットです。</a:t>
            </a:r>
            <a:endParaRPr kumimoji="1" lang="en-US" altLang="ja-JP" dirty="0">
              <a:cs typeface="HG創英角ﾎﾟｯﾌﾟ体" charset="2"/>
            </a:endParaRPr>
          </a:p>
          <a:p>
            <a:r>
              <a:rPr kumimoji="1" lang="ja-JP" altLang="en-US" dirty="0">
                <a:cs typeface="メイリオ"/>
              </a:rPr>
              <a:t>　学校生活では、車椅子と床面との移乗や体位変換が多いため、回路のゆるみや脱落、呼気ポート・呼気弁の閉塞に注意する必要があります。</a:t>
            </a:r>
          </a:p>
          <a:p>
            <a:r>
              <a:rPr kumimoji="1" lang="ja-JP" altLang="en-US" dirty="0">
                <a:cs typeface="メイリオ"/>
              </a:rPr>
              <a:t>　低体温が顕著だったり痰が粘調な子どもでは、学校内でも加湿器回路を使用することが増えてきました。</a:t>
            </a:r>
            <a:endParaRPr kumimoji="1" lang="en-US" altLang="ja-JP" b="0" dirty="0">
              <a:cs typeface="メイリオ"/>
            </a:endParaRPr>
          </a:p>
          <a:p>
            <a:r>
              <a:rPr kumimoji="1" lang="ja-JP" altLang="en-US" b="0" dirty="0">
                <a:cs typeface="メイリオ"/>
              </a:rPr>
              <a:t>　そのため、</a:t>
            </a:r>
            <a:r>
              <a:rPr kumimoji="1" lang="ja-JP" altLang="en-US" dirty="0">
                <a:cs typeface="メイリオ"/>
              </a:rPr>
              <a:t>加湿器回路や</a:t>
            </a:r>
            <a:r>
              <a:rPr lang="ja-JP" altLang="en-US" dirty="0">
                <a:cs typeface="HG創英角ﾎﾟｯﾌﾟ体" charset="2"/>
              </a:rPr>
              <a:t>人工呼吸器</a:t>
            </a:r>
            <a:r>
              <a:rPr kumimoji="1" lang="ja-JP" altLang="en-US" dirty="0">
                <a:cs typeface="メイリオ"/>
              </a:rPr>
              <a:t>回路内の結露の適切な除去方法について学習する必要があります。</a:t>
            </a:r>
            <a:endParaRPr kumimoji="1" lang="en-US" altLang="ja-JP" dirty="0">
              <a:cs typeface="メイリオ"/>
            </a:endParaRPr>
          </a:p>
          <a:p>
            <a:r>
              <a:rPr kumimoji="1" lang="ja-JP" altLang="en-US" dirty="0">
                <a:cs typeface="HG創英角ﾎﾟｯﾌﾟ体" charset="2"/>
              </a:rPr>
              <a:t>　また、</a:t>
            </a:r>
            <a:r>
              <a:rPr kumimoji="1" lang="ja-JP" altLang="en-US" dirty="0">
                <a:cs typeface="メイリオ"/>
              </a:rPr>
              <a:t>自宅と学校との間の移動中は、加湿器回路のまま電源を入れずに登校してくるケースが多いのですが、移動中は人工鼻付き外出用回路で登下校し、登校後に加湿器回路に組み替えるケースもあります。</a:t>
            </a:r>
            <a:r>
              <a:rPr kumimoji="1" lang="ja-JP" altLang="en-US" dirty="0">
                <a:cs typeface="HG創英角ﾎﾟｯﾌﾟ体" charset="2"/>
              </a:rPr>
              <a:t>そのような場合、</a:t>
            </a:r>
            <a:r>
              <a:rPr kumimoji="1" lang="ja-JP" altLang="en-US" dirty="0">
                <a:cs typeface="メイリオ"/>
              </a:rPr>
              <a:t>加湿器回路に誤って人工鼻を装着すると人工鼻の気道抵抗が上昇し換気量が低下するので注意します。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182</a:t>
            </a:fld>
            <a:endParaRPr kumimoji="1" lang="ja-JP" altLang="en-US"/>
          </a:p>
        </p:txBody>
      </p:sp>
    </p:spTree>
    <p:extLst>
      <p:ext uri="{BB962C8B-B14F-4D97-AF65-F5344CB8AC3E}">
        <p14:creationId xmlns:p14="http://schemas.microsoft.com/office/powerpoint/2010/main" val="171338040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cs typeface="HG創英角ﾎﾟｯﾌﾟ体" charset="2"/>
              </a:rPr>
              <a:t>人工呼吸器装着児が酸素飽和度が低下した時のチェックポイントを示します。</a:t>
            </a:r>
            <a:endParaRPr lang="en-US" altLang="ja-JP" dirty="0">
              <a:cs typeface="HG創英角ﾎﾟｯﾌﾟ体" charset="2"/>
            </a:endParaRPr>
          </a:p>
          <a:p>
            <a:r>
              <a:rPr lang="ja-JP" altLang="en-US" dirty="0">
                <a:cs typeface="HG創英角ﾎﾟｯﾌﾟ体" charset="2"/>
              </a:rPr>
              <a:t>　まず子どもの様子をみましょう。</a:t>
            </a:r>
            <a:endParaRPr lang="en-US" altLang="ja-JP" dirty="0">
              <a:cs typeface="HG創英角ﾎﾟｯﾌﾟ体" charset="2"/>
            </a:endParaRPr>
          </a:p>
          <a:p>
            <a:r>
              <a:rPr lang="ja-JP" altLang="en-US" dirty="0">
                <a:cs typeface="HG創英角ﾎﾟｯﾌﾟ体" charset="2"/>
              </a:rPr>
              <a:t>　人工呼吸器の作動は正常か？　</a:t>
            </a:r>
            <a:endParaRPr lang="en-US" altLang="ja-JP" dirty="0">
              <a:cs typeface="HG創英角ﾎﾟｯﾌﾟ体" charset="2"/>
            </a:endParaRPr>
          </a:p>
          <a:p>
            <a:r>
              <a:rPr lang="ja-JP" altLang="en-US" dirty="0">
                <a:cs typeface="HG創英角ﾎﾟｯﾌﾟ体" charset="2"/>
              </a:rPr>
              <a:t>　人工呼吸器アラームは？</a:t>
            </a:r>
            <a:endParaRPr lang="en-US" altLang="ja-JP" dirty="0">
              <a:cs typeface="HG創英角ﾎﾟｯﾌﾟ体" charset="2"/>
            </a:endParaRPr>
          </a:p>
          <a:p>
            <a:r>
              <a:rPr lang="ja-JP" altLang="en-US" dirty="0">
                <a:cs typeface="HG創英角ﾎﾟｯﾌﾟ体" charset="2"/>
              </a:rPr>
              <a:t>　低圧の時：カニューレ抜去や人工呼吸器回路外れがないか？</a:t>
            </a:r>
            <a:endParaRPr lang="en-US" altLang="ja-JP" dirty="0">
              <a:cs typeface="HG創英角ﾎﾟｯﾌﾟ体" charset="2"/>
            </a:endParaRPr>
          </a:p>
          <a:p>
            <a:r>
              <a:rPr lang="ja-JP" altLang="en-US" dirty="0">
                <a:cs typeface="HG創英角ﾎﾟｯﾌﾟ体" charset="2"/>
              </a:rPr>
              <a:t>　換気量低下（高圧アラーム）：痰による狭窄、気管カニューレの位置や向きが不適切、本人の筋緊張亢進、人工呼吸器回路内結露。</a:t>
            </a:r>
          </a:p>
          <a:p>
            <a:r>
              <a:rPr lang="ja-JP" altLang="en-US" dirty="0">
                <a:cs typeface="HG創英角ﾎﾟｯﾌﾟ体" charset="2"/>
              </a:rPr>
              <a:t>　ゼロゼロしていて痰が溜まっていないか？→吸引します。</a:t>
            </a:r>
            <a:endParaRPr lang="en-US" altLang="ja-JP" dirty="0">
              <a:cs typeface="HG創英角ﾎﾟｯﾌﾟ体" charset="2"/>
            </a:endParaRPr>
          </a:p>
          <a:p>
            <a:r>
              <a:rPr lang="ja-JP" altLang="en-US" dirty="0">
                <a:cs typeface="HG創英角ﾎﾟｯﾌﾟ体" charset="2"/>
              </a:rPr>
              <a:t>　ゼロゼロしないが呼吸音が弱くないか？→バギング吸引します。</a:t>
            </a:r>
            <a:endParaRPr lang="en-US" altLang="ja-JP" dirty="0">
              <a:cs typeface="HG創英角ﾎﾟｯﾌﾟ体" charset="2"/>
            </a:endParaRPr>
          </a:p>
          <a:p>
            <a:r>
              <a:rPr lang="ja-JP" altLang="en-US" dirty="0">
                <a:cs typeface="HG創英角ﾎﾟｯﾌﾟ体" charset="2"/>
              </a:rPr>
              <a:t>　酸素チューブが外れていないか？→酸素ボンベにはアラームがありません。</a:t>
            </a:r>
            <a:endParaRPr lang="en-US" altLang="ja-JP" dirty="0">
              <a:cs typeface="HG創英角ﾎﾟｯﾌﾟ体" charset="2"/>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183</a:t>
            </a:fld>
            <a:endParaRPr kumimoji="1" lang="ja-JP" altLang="en-US"/>
          </a:p>
        </p:txBody>
      </p:sp>
    </p:spTree>
    <p:extLst>
      <p:ext uri="{BB962C8B-B14F-4D97-AF65-F5344CB8AC3E}">
        <p14:creationId xmlns:p14="http://schemas.microsoft.com/office/powerpoint/2010/main" val="32895708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cs typeface="メイリオ"/>
              </a:rPr>
              <a:t>参考ではありますが、人工</a:t>
            </a:r>
            <a:r>
              <a:rPr kumimoji="1" lang="ja-JP" altLang="en-US" dirty="0">
                <a:cs typeface="メイリオ"/>
              </a:rPr>
              <a:t>呼吸器装着児は排痰困難な児が多く吸引だけでは対処できません。</a:t>
            </a:r>
            <a:endParaRPr kumimoji="1" lang="en-US" altLang="ja-JP" dirty="0">
              <a:cs typeface="メイリオ"/>
            </a:endParaRPr>
          </a:p>
          <a:p>
            <a:r>
              <a:rPr kumimoji="1" lang="ja-JP" altLang="en-US" dirty="0"/>
              <a:t>　</a:t>
            </a:r>
            <a:r>
              <a:rPr lang="ja-JP" altLang="en-US" dirty="0">
                <a:cs typeface="メイリオ"/>
              </a:rPr>
              <a:t>医師や看護師のできる</a:t>
            </a:r>
            <a:r>
              <a:rPr kumimoji="1" lang="ja-JP" altLang="en-US" dirty="0"/>
              <a:t>排痰介助には様々ありますが、上気道により近い中枢側にある痰の除去は、</a:t>
            </a:r>
            <a:r>
              <a:rPr kumimoji="1" lang="ja-JP" altLang="en-US" dirty="0">
                <a:cs typeface="メイリオ"/>
              </a:rPr>
              <a:t>胸郭圧迫による咳介助</a:t>
            </a:r>
            <a:r>
              <a:rPr kumimoji="1" lang="en-US" altLang="ja-JP" dirty="0">
                <a:cs typeface="メイリオ"/>
              </a:rPr>
              <a:t>(</a:t>
            </a:r>
            <a:r>
              <a:rPr kumimoji="1" lang="ja-JP" altLang="en-US" dirty="0">
                <a:cs typeface="メイリオ"/>
              </a:rPr>
              <a:t>呼気介助）や、気管圧迫による咳嗽誘発、排痰補助装置などが有効です。</a:t>
            </a:r>
            <a:endParaRPr kumimoji="1" lang="en-US" altLang="ja-JP" dirty="0">
              <a:cs typeface="メイリオ"/>
            </a:endParaRPr>
          </a:p>
          <a:p>
            <a:r>
              <a:rPr lang="ja-JP" altLang="en-US" dirty="0"/>
              <a:t>　末梢</a:t>
            </a:r>
            <a:r>
              <a:rPr kumimoji="1" lang="ja-JP" altLang="en-US" dirty="0"/>
              <a:t>にある痰の移動には、</a:t>
            </a:r>
            <a:r>
              <a:rPr kumimoji="1" lang="ja-JP" altLang="en-US" dirty="0">
                <a:cs typeface="メイリオ"/>
              </a:rPr>
              <a:t>体位ドレナージ、スクイージングなどの呼吸リハビリ的アプローチが有用ですが、アンビューバックによる加圧換気</a:t>
            </a:r>
            <a:r>
              <a:rPr kumimoji="1" lang="ja-JP" altLang="en-US" b="0" dirty="0">
                <a:cs typeface="メイリオ"/>
              </a:rPr>
              <a:t>も排痰介助として有用です。</a:t>
            </a:r>
            <a:endParaRPr kumimoji="1" lang="en-US" altLang="ja-JP" b="0" dirty="0">
              <a:cs typeface="メイリオ"/>
            </a:endParaRPr>
          </a:p>
          <a:p>
            <a:pPr>
              <a:lnSpc>
                <a:spcPct val="120000"/>
              </a:lnSpc>
            </a:pPr>
            <a:r>
              <a:rPr kumimoji="1" lang="ja-JP" altLang="en-US" dirty="0">
                <a:cs typeface="メイリオ"/>
              </a:rPr>
              <a:t>　用手換気に慣れてくるとバックの硬さや胸の上がり方で気道狭窄</a:t>
            </a:r>
            <a:r>
              <a:rPr kumimoji="1" lang="en-US" altLang="ja-JP" dirty="0">
                <a:cs typeface="メイリオ"/>
              </a:rPr>
              <a:t>(</a:t>
            </a:r>
            <a:r>
              <a:rPr kumimoji="1" lang="ja-JP" altLang="en-US" dirty="0">
                <a:cs typeface="メイリオ"/>
              </a:rPr>
              <a:t>痰の詰まり程度）がわかるようになります。</a:t>
            </a:r>
            <a:endParaRPr kumimoji="1" lang="en-US" altLang="ja-JP" dirty="0">
              <a:cs typeface="メイリオ"/>
            </a:endParaRPr>
          </a:p>
          <a:p>
            <a:pPr>
              <a:lnSpc>
                <a:spcPct val="120000"/>
              </a:lnSpc>
            </a:pPr>
            <a:r>
              <a:rPr lang="ja-JP" altLang="en-US" dirty="0"/>
              <a:t>　教職員が通常に行う行為として認められた行為ではありませんが、医師、看護師、家族と協働して介護をする上で、教職員も知識をもつことは有用です。</a:t>
            </a:r>
            <a:endParaRPr lang="ja-JP" altLang="en-US" dirty="0">
              <a:cs typeface="HG創英角ﾎﾟｯﾌﾟ体" charset="2"/>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184</a:t>
            </a:fld>
            <a:endParaRPr kumimoji="1" lang="ja-JP" altLang="en-US"/>
          </a:p>
        </p:txBody>
      </p:sp>
    </p:spTree>
    <p:extLst>
      <p:ext uri="{BB962C8B-B14F-4D97-AF65-F5344CB8AC3E}">
        <p14:creationId xmlns:p14="http://schemas.microsoft.com/office/powerpoint/2010/main" val="257360873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kern="1200" dirty="0">
                <a:effectLst/>
              </a:rPr>
              <a:t>参考ではありますが、</a:t>
            </a:r>
            <a:r>
              <a:rPr kumimoji="1" lang="ja-JP" altLang="ja-JP" kern="1200" dirty="0">
                <a:effectLst/>
              </a:rPr>
              <a:t>人工呼吸器を使用している対象</a:t>
            </a:r>
            <a:r>
              <a:rPr kumimoji="1" lang="ja-JP" altLang="en-US" kern="1200" dirty="0">
                <a:effectLst/>
              </a:rPr>
              <a:t>児</a:t>
            </a:r>
            <a:r>
              <a:rPr lang="ja-JP" altLang="ja-JP" dirty="0"/>
              <a:t>では、アンビューバッグによる手動の換気が使われるケースがあります。</a:t>
            </a:r>
            <a:endParaRPr lang="en-US" altLang="ja-JP" dirty="0"/>
          </a:p>
          <a:p>
            <a:r>
              <a:rPr lang="ja-JP" altLang="en-US" dirty="0"/>
              <a:t>　</a:t>
            </a:r>
            <a:r>
              <a:rPr lang="ja-JP" altLang="ja-JP" dirty="0"/>
              <a:t>アンビューバッグは、蘇生バッグ、あるいはバッグバルブとも呼ばれます。</a:t>
            </a:r>
            <a:endParaRPr lang="en-US" altLang="ja-JP" dirty="0"/>
          </a:p>
          <a:p>
            <a:r>
              <a:rPr lang="ja-JP" altLang="en-US" dirty="0"/>
              <a:t>　</a:t>
            </a:r>
            <a:r>
              <a:rPr lang="ja-JP" altLang="ja-JP" dirty="0"/>
              <a:t>気管切開を行っている対象</a:t>
            </a:r>
            <a:r>
              <a:rPr lang="ja-JP" altLang="en-US" dirty="0"/>
              <a:t>児</a:t>
            </a:r>
            <a:r>
              <a:rPr lang="ja-JP" altLang="ja-JP" dirty="0"/>
              <a:t>の場合、このアンビューバッグを、気管カニューレやフレキシブルチューブに直接つないで手動で換気の介助や人工呼吸を行うことができます。</a:t>
            </a:r>
            <a:endParaRPr lang="en-US" altLang="ja-JP" dirty="0"/>
          </a:p>
          <a:p>
            <a:r>
              <a:rPr lang="ja-JP" altLang="en-US" dirty="0"/>
              <a:t>　教職員が通常に行う行為として認められた行為ではありませんが、医師、看護師、家族と協働して介護をする上で、教職員も知識をもつことは有用です。</a:t>
            </a:r>
            <a:endParaRPr lang="en-US" altLang="ja-JP" dirty="0"/>
          </a:p>
          <a:p>
            <a:endParaRPr lang="en-US" altLang="ja-JP" dirty="0"/>
          </a:p>
          <a:p>
            <a:pPr defTabSz="474470">
              <a:defRPr/>
            </a:pPr>
            <a:r>
              <a:rPr lang="ja-JP" altLang="en-US" dirty="0"/>
              <a:t>　</a:t>
            </a:r>
            <a:r>
              <a:rPr lang="ja-JP" altLang="ja-JP" dirty="0"/>
              <a:t>使用される主な</a:t>
            </a:r>
            <a:r>
              <a:rPr lang="ja-JP" altLang="en-US" dirty="0"/>
              <a:t>場面</a:t>
            </a:r>
            <a:r>
              <a:rPr lang="ja-JP" altLang="ja-JP" dirty="0"/>
              <a:t>は、</a:t>
            </a:r>
            <a:endParaRPr lang="en-US" altLang="ja-JP" dirty="0"/>
          </a:p>
          <a:p>
            <a:pPr defTabSz="474470">
              <a:defRPr/>
            </a:pPr>
            <a:r>
              <a:rPr lang="ja-JP" altLang="en-US" dirty="0"/>
              <a:t>　</a:t>
            </a:r>
            <a:r>
              <a:rPr lang="ja-JP" altLang="ja-JP" dirty="0"/>
              <a:t>日常生活の場では人工呼吸器の回路の交換時、車いすやベッドなどへの移動時、入浴時です。</a:t>
            </a:r>
            <a:endParaRPr lang="en-US" altLang="ja-JP" dirty="0"/>
          </a:p>
          <a:p>
            <a:pPr defTabSz="474470">
              <a:defRPr/>
            </a:pPr>
            <a:r>
              <a:rPr lang="ja-JP" altLang="en-US" dirty="0"/>
              <a:t>　</a:t>
            </a:r>
            <a:r>
              <a:rPr lang="ja-JP" altLang="ja-JP" dirty="0"/>
              <a:t>このほか、災害などに原因するものも含め、停電時、人工呼吸器のトラブル時など、緊急を要する場合です。</a:t>
            </a:r>
            <a:endParaRPr lang="en-US" altLang="ja-JP" dirty="0"/>
          </a:p>
          <a:p>
            <a:pPr defTabSz="474470">
              <a:defRPr/>
            </a:pPr>
            <a:endParaRPr lang="ja-JP" altLang="ja-JP" dirty="0"/>
          </a:p>
          <a:p>
            <a:pPr>
              <a:defRPr/>
            </a:pPr>
            <a:r>
              <a:rPr lang="ja-JP" altLang="en-US" dirty="0"/>
              <a:t>　呼吸回数が毎分</a:t>
            </a:r>
            <a:r>
              <a:rPr lang="en-US" altLang="ja-JP" dirty="0"/>
              <a:t>20</a:t>
            </a:r>
            <a:r>
              <a:rPr lang="ja-JP" altLang="en-US" dirty="0"/>
              <a:t>回ならば、片手でバッグを１秒かけて押し、その後アンビューバッグから速やかに手を離します。これを３秒毎に繰り返します。</a:t>
            </a:r>
            <a:endParaRPr lang="en-US" altLang="ja-JP" dirty="0"/>
          </a:p>
          <a:p>
            <a:pPr>
              <a:defRPr/>
            </a:pPr>
            <a:r>
              <a:rPr lang="ja-JP" altLang="en-US" dirty="0"/>
              <a:t>　ワン</a:t>
            </a:r>
            <a:r>
              <a:rPr lang="en-US" altLang="ja-JP" dirty="0"/>
              <a:t>(</a:t>
            </a:r>
            <a:r>
              <a:rPr lang="ja-JP" altLang="en-US" dirty="0"/>
              <a:t>吸気）→ツー・スリー</a:t>
            </a:r>
            <a:r>
              <a:rPr lang="en-US" altLang="ja-JP" dirty="0"/>
              <a:t>(</a:t>
            </a:r>
            <a:r>
              <a:rPr lang="ja-JP" altLang="en-US" dirty="0"/>
              <a:t>呼気</a:t>
            </a:r>
            <a:r>
              <a:rPr lang="en-US" altLang="ja-JP" dirty="0"/>
              <a:t>)</a:t>
            </a:r>
            <a:r>
              <a:rPr lang="ja-JP" altLang="en-US" dirty="0"/>
              <a:t>というワルツのリズムです。</a:t>
            </a:r>
            <a:endParaRPr lang="en-US" altLang="ja-JP" dirty="0"/>
          </a:p>
          <a:p>
            <a:pPr>
              <a:defRPr/>
            </a:pPr>
            <a:r>
              <a:rPr lang="ja-JP" altLang="en-US" dirty="0"/>
              <a:t>　子どもの胸が緩やかに膨らむように、バッグを押す強さを加減します。</a:t>
            </a:r>
            <a:endParaRPr lang="en-US" altLang="ja-JP" dirty="0"/>
          </a:p>
          <a:p>
            <a:pPr>
              <a:defRPr/>
            </a:pPr>
            <a:r>
              <a:rPr lang="ja-JP" altLang="en-US" dirty="0"/>
              <a:t>　子どもの表情やパルスオキシメーターの値も参考にします。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185</a:t>
            </a:fld>
            <a:endParaRPr kumimoji="1" lang="ja-JP" altLang="en-US"/>
          </a:p>
        </p:txBody>
      </p:sp>
    </p:spTree>
    <p:extLst>
      <p:ext uri="{BB962C8B-B14F-4D97-AF65-F5344CB8AC3E}">
        <p14:creationId xmlns:p14="http://schemas.microsoft.com/office/powerpoint/2010/main" val="4202244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FEA9CE-60DC-C246-AC0F-C268AC1611D8}"/>
              </a:ext>
            </a:extLst>
          </p:cNvPr>
          <p:cNvSpPr>
            <a:spLocks noGrp="1"/>
          </p:cNvSpPr>
          <p:nvPr>
            <p:ph type="ctrTitle"/>
          </p:nvPr>
        </p:nvSpPr>
        <p:spPr>
          <a:xfrm>
            <a:off x="1238250" y="1122363"/>
            <a:ext cx="7429500" cy="2387600"/>
          </a:xfrm>
        </p:spPr>
        <p:txBody>
          <a:bodyPr anchor="b">
            <a:normAutofit/>
          </a:bodyPr>
          <a:lstStyle>
            <a:lvl1pPr algn="ctr">
              <a:defRPr sz="3600" b="1" i="0">
                <a:latin typeface="Hiragino Sans W6" panose="020B0400000000000000" pitchFamily="34" charset="-128"/>
                <a:ea typeface="Hiragino Sans W6" panose="020B0400000000000000" pitchFamily="34" charset="-128"/>
              </a:defRPr>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7C5A53C-41CD-624C-B411-56CA8A2169D9}"/>
              </a:ext>
            </a:extLst>
          </p:cNvPr>
          <p:cNvSpPr>
            <a:spLocks noGrp="1"/>
          </p:cNvSpPr>
          <p:nvPr>
            <p:ph type="subTitle" idx="1"/>
          </p:nvPr>
        </p:nvSpPr>
        <p:spPr>
          <a:xfrm>
            <a:off x="1238250" y="3602038"/>
            <a:ext cx="7429500" cy="1655762"/>
          </a:xfrm>
        </p:spPr>
        <p:txBody>
          <a:bodyPr>
            <a:normAutofit/>
          </a:bodyPr>
          <a:lstStyle>
            <a:lvl1pPr marL="0" indent="0" algn="ctr">
              <a:buNone/>
              <a:defRPr sz="240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9E38B3C-CB49-4446-836D-BC24BBF6A369}"/>
              </a:ext>
            </a:extLst>
          </p:cNvPr>
          <p:cNvSpPr>
            <a:spLocks noGrp="1"/>
          </p:cNvSpPr>
          <p:nvPr>
            <p:ph type="dt" sz="half" idx="10"/>
          </p:nvPr>
        </p:nvSpPr>
        <p:spPr/>
        <p:txBody>
          <a:bodyPr/>
          <a:lstStyle/>
          <a:p>
            <a:fld id="{59916C54-5E7C-42CD-91DE-FE14E197ED6F}" type="datetime1">
              <a:rPr kumimoji="1" lang="ja-JP" altLang="en-US" smtClean="0"/>
              <a:t>2021/6/18</a:t>
            </a:fld>
            <a:endParaRPr kumimoji="1" lang="ja-JP" altLang="en-US"/>
          </a:p>
        </p:txBody>
      </p:sp>
      <p:sp>
        <p:nvSpPr>
          <p:cNvPr id="5" name="フッター プレースホルダー 4">
            <a:extLst>
              <a:ext uri="{FF2B5EF4-FFF2-40B4-BE49-F238E27FC236}">
                <a16:creationId xmlns:a16="http://schemas.microsoft.com/office/drawing/2014/main" id="{3252C709-E81F-A54D-ABCD-110B53061DA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EBBDA5D-8601-DC46-A03E-87599927AB89}"/>
              </a:ext>
            </a:extLst>
          </p:cNvPr>
          <p:cNvSpPr>
            <a:spLocks noGrp="1"/>
          </p:cNvSpPr>
          <p:nvPr>
            <p:ph type="sldNum" sz="quarter" idx="12"/>
          </p:nvPr>
        </p:nvSpPr>
        <p:spPr/>
        <p:txBody>
          <a:bodyPr/>
          <a:lstStyle/>
          <a:p>
            <a:fld id="{73D0EF41-5076-ED44-A1EC-0638308AA56D}" type="slidenum">
              <a:rPr kumimoji="1" lang="ja-JP" altLang="en-US" smtClean="0"/>
              <a:t>‹#›</a:t>
            </a:fld>
            <a:endParaRPr kumimoji="1" lang="ja-JP" altLang="en-US"/>
          </a:p>
        </p:txBody>
      </p:sp>
    </p:spTree>
    <p:extLst>
      <p:ext uri="{BB962C8B-B14F-4D97-AF65-F5344CB8AC3E}">
        <p14:creationId xmlns:p14="http://schemas.microsoft.com/office/powerpoint/2010/main" val="1902954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CB0BFA8F-8807-BE44-A346-A403BFC113AF}"/>
              </a:ext>
            </a:extLst>
          </p:cNvPr>
          <p:cNvSpPr/>
          <p:nvPr userDrawn="1"/>
        </p:nvSpPr>
        <p:spPr>
          <a:xfrm>
            <a:off x="0" y="683491"/>
            <a:ext cx="350395" cy="42487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07FAED49-2386-C24B-A019-40D86A284142}"/>
              </a:ext>
            </a:extLst>
          </p:cNvPr>
          <p:cNvSpPr/>
          <p:nvPr userDrawn="1"/>
        </p:nvSpPr>
        <p:spPr>
          <a:xfrm>
            <a:off x="329848" y="683491"/>
            <a:ext cx="141208" cy="42487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40A9DE4B-29E8-2244-9AF2-786E51DBAB93}"/>
              </a:ext>
            </a:extLst>
          </p:cNvPr>
          <p:cNvSpPr/>
          <p:nvPr userDrawn="1"/>
        </p:nvSpPr>
        <p:spPr>
          <a:xfrm>
            <a:off x="6015916" y="681037"/>
            <a:ext cx="3890083" cy="427327"/>
          </a:xfrm>
          <a:prstGeom prst="rect">
            <a:avLst/>
          </a:prstGeom>
          <a:gradFill>
            <a:gsLst>
              <a:gs pos="100000">
                <a:srgbClr val="C5E3EF"/>
              </a:gs>
              <a:gs pos="23000">
                <a:srgbClr val="D9EDF4"/>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プレースホルダー 16">
            <a:extLst>
              <a:ext uri="{FF2B5EF4-FFF2-40B4-BE49-F238E27FC236}">
                <a16:creationId xmlns:a16="http://schemas.microsoft.com/office/drawing/2014/main" id="{25384D6D-8EF3-F047-A7CA-775CED655498}"/>
              </a:ext>
            </a:extLst>
          </p:cNvPr>
          <p:cNvSpPr>
            <a:spLocks noGrp="1"/>
          </p:cNvSpPr>
          <p:nvPr>
            <p:ph type="body" sz="quarter" idx="10" hasCustomPrompt="1"/>
          </p:nvPr>
        </p:nvSpPr>
        <p:spPr>
          <a:xfrm>
            <a:off x="6015917" y="167268"/>
            <a:ext cx="3209046" cy="430643"/>
          </a:xfrm>
        </p:spPr>
        <p:txBody>
          <a:bodyPr anchor="b">
            <a:noAutofit/>
          </a:bodyPr>
          <a:lstStyle>
            <a:lvl1pPr marL="0" indent="0" algn="r">
              <a:buNone/>
              <a:defRPr sz="1400" b="1" i="0">
                <a:solidFill>
                  <a:schemeClr val="accent1">
                    <a:lumMod val="50000"/>
                  </a:schemeClr>
                </a:solidFill>
                <a:latin typeface="Hiragino Sans W6" panose="020B0400000000000000" pitchFamily="34" charset="-128"/>
                <a:ea typeface="Hiragino Sans W6" panose="020B0400000000000000" pitchFamily="34" charset="-128"/>
              </a:defRPr>
            </a:lvl1pPr>
            <a:lvl2pPr marL="371475" indent="0">
              <a:buNone/>
              <a:defRPr sz="1600" b="1" i="0">
                <a:solidFill>
                  <a:schemeClr val="accent1">
                    <a:lumMod val="50000"/>
                  </a:schemeClr>
                </a:solidFill>
                <a:latin typeface="Hiragino Sans W6" panose="020B0400000000000000" pitchFamily="34" charset="-128"/>
                <a:ea typeface="Hiragino Sans W6" panose="020B0400000000000000" pitchFamily="34" charset="-128"/>
              </a:defRPr>
            </a:lvl2pPr>
            <a:lvl3pPr marL="742950" indent="0">
              <a:buNone/>
              <a:defRPr sz="1600" b="1" i="0">
                <a:solidFill>
                  <a:schemeClr val="accent1">
                    <a:lumMod val="50000"/>
                  </a:schemeClr>
                </a:solidFill>
                <a:latin typeface="Hiragino Sans W6" panose="020B0400000000000000" pitchFamily="34" charset="-128"/>
                <a:ea typeface="Hiragino Sans W6" panose="020B0400000000000000" pitchFamily="34" charset="-128"/>
              </a:defRPr>
            </a:lvl3pPr>
            <a:lvl4pPr marL="1114425" indent="0">
              <a:buNone/>
              <a:defRPr sz="1600" b="1" i="0">
                <a:solidFill>
                  <a:schemeClr val="accent1">
                    <a:lumMod val="50000"/>
                  </a:schemeClr>
                </a:solidFill>
                <a:latin typeface="Hiragino Sans W6" panose="020B0400000000000000" pitchFamily="34" charset="-128"/>
                <a:ea typeface="Hiragino Sans W6" panose="020B0400000000000000" pitchFamily="34" charset="-128"/>
              </a:defRPr>
            </a:lvl4pPr>
            <a:lvl5pPr marL="1485900" indent="0">
              <a:buNone/>
              <a:defRPr sz="1600" b="1" i="0">
                <a:solidFill>
                  <a:schemeClr val="accent1">
                    <a:lumMod val="50000"/>
                  </a:schemeClr>
                </a:solidFill>
                <a:latin typeface="Hiragino Sans W6" panose="020B0400000000000000" pitchFamily="34" charset="-128"/>
                <a:ea typeface="Hiragino Sans W6" panose="020B0400000000000000" pitchFamily="34" charset="-128"/>
              </a:defRPr>
            </a:lvl5pPr>
          </a:lstStyle>
          <a:p>
            <a:pPr lvl="0"/>
            <a:r>
              <a:rPr kumimoji="1" lang="ja-JP" altLang="en-US"/>
              <a:t>テキスト</a:t>
            </a:r>
          </a:p>
        </p:txBody>
      </p:sp>
      <p:sp>
        <p:nvSpPr>
          <p:cNvPr id="7" name="タイトル 1">
            <a:extLst>
              <a:ext uri="{FF2B5EF4-FFF2-40B4-BE49-F238E27FC236}">
                <a16:creationId xmlns:a16="http://schemas.microsoft.com/office/drawing/2014/main" id="{80E1604B-8661-0342-994C-436AF0EFD9A3}"/>
              </a:ext>
            </a:extLst>
          </p:cNvPr>
          <p:cNvSpPr>
            <a:spLocks noGrp="1"/>
          </p:cNvSpPr>
          <p:nvPr>
            <p:ph type="title" hasCustomPrompt="1"/>
          </p:nvPr>
        </p:nvSpPr>
        <p:spPr>
          <a:xfrm>
            <a:off x="681038" y="642259"/>
            <a:ext cx="8543925" cy="581890"/>
          </a:xfrm>
        </p:spPr>
        <p:txBody>
          <a:bodyPr>
            <a:normAutofit/>
          </a:bodyPr>
          <a:lstStyle>
            <a:lvl1pPr>
              <a:defRPr b="1">
                <a:latin typeface="メイリオ" panose="020B0604030504040204" pitchFamily="50" charset="-128"/>
                <a:ea typeface="メイリオ" panose="020B0604030504040204" pitchFamily="50" charset="-128"/>
              </a:defRPr>
            </a:lvl1pPr>
          </a:lstStyle>
          <a:p>
            <a:pPr>
              <a:lnSpc>
                <a:spcPct val="100000"/>
              </a:lnSpc>
            </a:pPr>
            <a:r>
              <a:rPr lang="ja-JP" altLang="en-US" sz="2800" dirty="0"/>
              <a:t>重症心身障害児の定義重症心あああああああ身障害児</a:t>
            </a:r>
            <a:endParaRPr kumimoji="1" lang="ja-JP" altLang="en-US" sz="2800" dirty="0"/>
          </a:p>
        </p:txBody>
      </p:sp>
      <p:sp>
        <p:nvSpPr>
          <p:cNvPr id="6" name="テキスト プレースホルダー 5">
            <a:extLst>
              <a:ext uri="{FF2B5EF4-FFF2-40B4-BE49-F238E27FC236}">
                <a16:creationId xmlns:a16="http://schemas.microsoft.com/office/drawing/2014/main" id="{39EEFE02-5EC0-4CC1-AE4D-6DAB6B982625}"/>
              </a:ext>
            </a:extLst>
          </p:cNvPr>
          <p:cNvSpPr>
            <a:spLocks noGrp="1"/>
          </p:cNvSpPr>
          <p:nvPr>
            <p:ph type="body" sz="quarter" idx="11" hasCustomPrompt="1"/>
          </p:nvPr>
        </p:nvSpPr>
        <p:spPr>
          <a:xfrm>
            <a:off x="9061249" y="6549840"/>
            <a:ext cx="327428" cy="122925"/>
          </a:xfrm>
        </p:spPr>
        <p:txBody>
          <a:bodyPr>
            <a:noAutofit/>
          </a:bodyPr>
          <a:lstStyle>
            <a:lvl1pPr marL="0" indent="0" algn="r">
              <a:buNone/>
              <a:defRPr sz="1000">
                <a:latin typeface="メイリオ" panose="020B0604030504040204" pitchFamily="50" charset="-128"/>
                <a:ea typeface="メイリオ" panose="020B0604030504040204" pitchFamily="50" charset="-128"/>
              </a:defRPr>
            </a:lvl1pPr>
            <a:lvl2pPr marL="371475" indent="0" algn="r">
              <a:buNone/>
              <a:defRPr sz="700">
                <a:latin typeface="メイリオ" panose="020B0604030504040204" pitchFamily="50" charset="-128"/>
                <a:ea typeface="メイリオ" panose="020B0604030504040204" pitchFamily="50" charset="-128"/>
              </a:defRPr>
            </a:lvl2pPr>
            <a:lvl3pPr marL="742950" indent="0" algn="r">
              <a:buNone/>
              <a:defRPr sz="700">
                <a:latin typeface="メイリオ" panose="020B0604030504040204" pitchFamily="50" charset="-128"/>
                <a:ea typeface="メイリオ" panose="020B0604030504040204" pitchFamily="50" charset="-128"/>
              </a:defRPr>
            </a:lvl3pPr>
            <a:lvl4pPr marL="1114425" indent="0" algn="r">
              <a:buNone/>
              <a:defRPr sz="700">
                <a:latin typeface="メイリオ" panose="020B0604030504040204" pitchFamily="50" charset="-128"/>
                <a:ea typeface="メイリオ" panose="020B0604030504040204" pitchFamily="50" charset="-128"/>
              </a:defRPr>
            </a:lvl4pPr>
            <a:lvl5pPr marL="1485900" indent="0" algn="r">
              <a:buNone/>
              <a:defRPr sz="700">
                <a:latin typeface="メイリオ" panose="020B0604030504040204" pitchFamily="50" charset="-128"/>
                <a:ea typeface="メイリオ" panose="020B0604030504040204" pitchFamily="50" charset="-128"/>
              </a:defRPr>
            </a:lvl5pPr>
          </a:lstStyle>
          <a:p>
            <a:pPr lvl="0"/>
            <a:r>
              <a:rPr kumimoji="1" lang="en-US" altLang="ja-JP" dirty="0"/>
              <a:t>000</a:t>
            </a:r>
            <a:endParaRPr kumimoji="1" lang="ja-JP" altLang="en-US" dirty="0"/>
          </a:p>
        </p:txBody>
      </p:sp>
    </p:spTree>
    <p:extLst>
      <p:ext uri="{BB962C8B-B14F-4D97-AF65-F5344CB8AC3E}">
        <p14:creationId xmlns:p14="http://schemas.microsoft.com/office/powerpoint/2010/main" val="219710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6AFB91-AFCF-324A-96CA-135DA1C40E55}"/>
              </a:ext>
            </a:extLst>
          </p:cNvPr>
          <p:cNvSpPr>
            <a:spLocks noGrp="1"/>
          </p:cNvSpPr>
          <p:nvPr>
            <p:ph type="title"/>
          </p:nvPr>
        </p:nvSpPr>
        <p:spPr>
          <a:xfrm>
            <a:off x="675878" y="1709739"/>
            <a:ext cx="8543925" cy="2852737"/>
          </a:xfrm>
        </p:spPr>
        <p:txBody>
          <a:bodyPr anchor="b"/>
          <a:lstStyle>
            <a:lvl1pPr>
              <a:defRPr sz="4875"/>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197A28C-F0DD-DC46-9B0F-911BD9B07C16}"/>
              </a:ext>
            </a:extLst>
          </p:cNvPr>
          <p:cNvSpPr>
            <a:spLocks noGrp="1"/>
          </p:cNvSpPr>
          <p:nvPr>
            <p:ph type="body" idx="1"/>
          </p:nvPr>
        </p:nvSpPr>
        <p:spPr>
          <a:xfrm>
            <a:off x="675878" y="4589464"/>
            <a:ext cx="8543925"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A83A1E7B-8D08-7E40-942F-D25CC2797892}"/>
              </a:ext>
            </a:extLst>
          </p:cNvPr>
          <p:cNvSpPr>
            <a:spLocks noGrp="1"/>
          </p:cNvSpPr>
          <p:nvPr>
            <p:ph type="dt" sz="half" idx="10"/>
          </p:nvPr>
        </p:nvSpPr>
        <p:spPr/>
        <p:txBody>
          <a:bodyPr/>
          <a:lstStyle/>
          <a:p>
            <a:fld id="{2151020C-69FC-47E3-8258-4C6282EF15F7}" type="datetime1">
              <a:rPr kumimoji="1" lang="ja-JP" altLang="en-US" smtClean="0"/>
              <a:t>2021/6/18</a:t>
            </a:fld>
            <a:endParaRPr kumimoji="1" lang="ja-JP" altLang="en-US"/>
          </a:p>
        </p:txBody>
      </p:sp>
      <p:sp>
        <p:nvSpPr>
          <p:cNvPr id="5" name="フッター プレースホルダー 4">
            <a:extLst>
              <a:ext uri="{FF2B5EF4-FFF2-40B4-BE49-F238E27FC236}">
                <a16:creationId xmlns:a16="http://schemas.microsoft.com/office/drawing/2014/main" id="{5AA34C3B-E64B-C84A-A723-75DA22B2C31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DA021F3-5A4F-FD49-AFDB-4E81B97275FB}"/>
              </a:ext>
            </a:extLst>
          </p:cNvPr>
          <p:cNvSpPr>
            <a:spLocks noGrp="1"/>
          </p:cNvSpPr>
          <p:nvPr>
            <p:ph type="sldNum" sz="quarter" idx="12"/>
          </p:nvPr>
        </p:nvSpPr>
        <p:spPr/>
        <p:txBody>
          <a:bodyPr/>
          <a:lstStyle/>
          <a:p>
            <a:fld id="{73D0EF41-5076-ED44-A1EC-0638308AA56D}" type="slidenum">
              <a:rPr kumimoji="1" lang="ja-JP" altLang="en-US" smtClean="0"/>
              <a:t>‹#›</a:t>
            </a:fld>
            <a:endParaRPr kumimoji="1" lang="ja-JP" altLang="en-US"/>
          </a:p>
        </p:txBody>
      </p:sp>
    </p:spTree>
    <p:extLst>
      <p:ext uri="{BB962C8B-B14F-4D97-AF65-F5344CB8AC3E}">
        <p14:creationId xmlns:p14="http://schemas.microsoft.com/office/powerpoint/2010/main" val="2108571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2_タイトルとコンテンツ">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CB0BFA8F-8807-BE44-A346-A403BFC113AF}"/>
              </a:ext>
            </a:extLst>
          </p:cNvPr>
          <p:cNvSpPr/>
          <p:nvPr userDrawn="1"/>
        </p:nvSpPr>
        <p:spPr>
          <a:xfrm>
            <a:off x="1" y="683493"/>
            <a:ext cx="350395" cy="424873"/>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0" name="正方形/長方形 9">
            <a:extLst>
              <a:ext uri="{FF2B5EF4-FFF2-40B4-BE49-F238E27FC236}">
                <a16:creationId xmlns:a16="http://schemas.microsoft.com/office/drawing/2014/main" id="{07FAED49-2386-C24B-A019-40D86A284142}"/>
              </a:ext>
            </a:extLst>
          </p:cNvPr>
          <p:cNvSpPr/>
          <p:nvPr userDrawn="1"/>
        </p:nvSpPr>
        <p:spPr>
          <a:xfrm>
            <a:off x="329848" y="683493"/>
            <a:ext cx="141208" cy="424873"/>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26" name="正方形/長方形 25">
            <a:extLst>
              <a:ext uri="{FF2B5EF4-FFF2-40B4-BE49-F238E27FC236}">
                <a16:creationId xmlns:a16="http://schemas.microsoft.com/office/drawing/2014/main" id="{40A9DE4B-29E8-2244-9AF2-786E51DBAB93}"/>
              </a:ext>
            </a:extLst>
          </p:cNvPr>
          <p:cNvSpPr/>
          <p:nvPr userDrawn="1"/>
        </p:nvSpPr>
        <p:spPr>
          <a:xfrm>
            <a:off x="6015916" y="681039"/>
            <a:ext cx="3890083" cy="427327"/>
          </a:xfrm>
          <a:prstGeom prst="rect">
            <a:avLst/>
          </a:prstGeom>
          <a:gradFill>
            <a:gsLst>
              <a:gs pos="100000">
                <a:srgbClr val="FFD08B"/>
              </a:gs>
              <a:gs pos="23000">
                <a:srgbClr val="FFE07D"/>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7" name="テキスト プレースホルダー 16">
            <a:extLst>
              <a:ext uri="{FF2B5EF4-FFF2-40B4-BE49-F238E27FC236}">
                <a16:creationId xmlns:a16="http://schemas.microsoft.com/office/drawing/2014/main" id="{25384D6D-8EF3-F047-A7CA-775CED655498}"/>
              </a:ext>
            </a:extLst>
          </p:cNvPr>
          <p:cNvSpPr>
            <a:spLocks noGrp="1"/>
          </p:cNvSpPr>
          <p:nvPr>
            <p:ph type="body" sz="quarter" idx="10" hasCustomPrompt="1"/>
          </p:nvPr>
        </p:nvSpPr>
        <p:spPr>
          <a:xfrm>
            <a:off x="4953001" y="167270"/>
            <a:ext cx="4271963" cy="430643"/>
          </a:xfrm>
        </p:spPr>
        <p:txBody>
          <a:bodyPr anchor="b">
            <a:noAutofit/>
          </a:bodyPr>
          <a:lstStyle>
            <a:lvl1pPr marL="0" indent="0" algn="r">
              <a:buNone/>
              <a:defRPr sz="1138" b="1" i="0">
                <a:solidFill>
                  <a:srgbClr val="C87700"/>
                </a:solidFill>
                <a:latin typeface="メイリオ" panose="020B0604030504040204" pitchFamily="50" charset="-128"/>
                <a:ea typeface="メイリオ" panose="020B0604030504040204" pitchFamily="50" charset="-128"/>
              </a:defRPr>
            </a:lvl1pPr>
            <a:lvl2pPr marL="301823" indent="0">
              <a:buNone/>
              <a:defRPr sz="1300" b="1" i="0">
                <a:solidFill>
                  <a:schemeClr val="accent1">
                    <a:lumMod val="50000"/>
                  </a:schemeClr>
                </a:solidFill>
                <a:latin typeface="Hiragino Sans W6" panose="020B0400000000000000" pitchFamily="34" charset="-128"/>
                <a:ea typeface="Hiragino Sans W6" panose="020B0400000000000000" pitchFamily="34" charset="-128"/>
              </a:defRPr>
            </a:lvl2pPr>
            <a:lvl3pPr marL="603647" indent="0">
              <a:buNone/>
              <a:defRPr sz="1300" b="1" i="0">
                <a:solidFill>
                  <a:schemeClr val="accent1">
                    <a:lumMod val="50000"/>
                  </a:schemeClr>
                </a:solidFill>
                <a:latin typeface="Hiragino Sans W6" panose="020B0400000000000000" pitchFamily="34" charset="-128"/>
                <a:ea typeface="Hiragino Sans W6" panose="020B0400000000000000" pitchFamily="34" charset="-128"/>
              </a:defRPr>
            </a:lvl3pPr>
            <a:lvl4pPr marL="905470" indent="0">
              <a:buNone/>
              <a:defRPr sz="1300" b="1" i="0">
                <a:solidFill>
                  <a:schemeClr val="accent1">
                    <a:lumMod val="50000"/>
                  </a:schemeClr>
                </a:solidFill>
                <a:latin typeface="Hiragino Sans W6" panose="020B0400000000000000" pitchFamily="34" charset="-128"/>
                <a:ea typeface="Hiragino Sans W6" panose="020B0400000000000000" pitchFamily="34" charset="-128"/>
              </a:defRPr>
            </a:lvl4pPr>
            <a:lvl5pPr marL="1207294" indent="0">
              <a:buNone/>
              <a:defRPr sz="1300" b="1" i="0">
                <a:solidFill>
                  <a:schemeClr val="accent1">
                    <a:lumMod val="50000"/>
                  </a:schemeClr>
                </a:solidFill>
                <a:latin typeface="Hiragino Sans W6" panose="020B0400000000000000" pitchFamily="34" charset="-128"/>
                <a:ea typeface="Hiragino Sans W6" panose="020B0400000000000000" pitchFamily="34" charset="-128"/>
              </a:defRPr>
            </a:lvl5pPr>
          </a:lstStyle>
          <a:p>
            <a:pPr lvl="0"/>
            <a:r>
              <a:rPr kumimoji="1" lang="ja-JP" altLang="en-US" dirty="0"/>
              <a:t>テキスト</a:t>
            </a:r>
          </a:p>
        </p:txBody>
      </p:sp>
      <p:sp>
        <p:nvSpPr>
          <p:cNvPr id="7" name="タイトル 1">
            <a:extLst>
              <a:ext uri="{FF2B5EF4-FFF2-40B4-BE49-F238E27FC236}">
                <a16:creationId xmlns:a16="http://schemas.microsoft.com/office/drawing/2014/main" id="{80E1604B-8661-0342-994C-436AF0EFD9A3}"/>
              </a:ext>
            </a:extLst>
          </p:cNvPr>
          <p:cNvSpPr>
            <a:spLocks noGrp="1"/>
          </p:cNvSpPr>
          <p:nvPr>
            <p:ph type="title" hasCustomPrompt="1"/>
          </p:nvPr>
        </p:nvSpPr>
        <p:spPr>
          <a:xfrm>
            <a:off x="681038" y="642259"/>
            <a:ext cx="8543925" cy="581890"/>
          </a:xfrm>
        </p:spPr>
        <p:txBody>
          <a:bodyPr>
            <a:normAutofit/>
          </a:bodyPr>
          <a:lstStyle>
            <a:lvl1pPr>
              <a:defRPr b="1">
                <a:latin typeface="メイリオ" panose="020B0604030504040204" pitchFamily="50" charset="-128"/>
                <a:ea typeface="メイリオ" panose="020B0604030504040204" pitchFamily="50" charset="-128"/>
              </a:defRPr>
            </a:lvl1pPr>
          </a:lstStyle>
          <a:p>
            <a:pPr>
              <a:lnSpc>
                <a:spcPct val="100000"/>
              </a:lnSpc>
            </a:pPr>
            <a:r>
              <a:rPr lang="ja-JP" altLang="en-US" sz="2275" dirty="0"/>
              <a:t>重症心身障害児の定義重症心あああああああ身障害児</a:t>
            </a:r>
            <a:endParaRPr kumimoji="1" lang="ja-JP" altLang="en-US" sz="2275" dirty="0"/>
          </a:p>
        </p:txBody>
      </p:sp>
      <p:sp>
        <p:nvSpPr>
          <p:cNvPr id="6" name="テキスト プレースホルダー 5">
            <a:extLst>
              <a:ext uri="{FF2B5EF4-FFF2-40B4-BE49-F238E27FC236}">
                <a16:creationId xmlns:a16="http://schemas.microsoft.com/office/drawing/2014/main" id="{39EEFE02-5EC0-4CC1-AE4D-6DAB6B982625}"/>
              </a:ext>
            </a:extLst>
          </p:cNvPr>
          <p:cNvSpPr>
            <a:spLocks noGrp="1"/>
          </p:cNvSpPr>
          <p:nvPr>
            <p:ph type="body" sz="quarter" idx="11" hasCustomPrompt="1"/>
          </p:nvPr>
        </p:nvSpPr>
        <p:spPr>
          <a:xfrm>
            <a:off x="9061249" y="6549842"/>
            <a:ext cx="327428" cy="122925"/>
          </a:xfrm>
        </p:spPr>
        <p:txBody>
          <a:bodyPr>
            <a:normAutofit/>
          </a:bodyPr>
          <a:lstStyle>
            <a:lvl1pPr marL="0" indent="0" algn="r">
              <a:buNone/>
              <a:defRPr sz="569">
                <a:latin typeface="メイリオ" panose="020B0604030504040204" pitchFamily="50" charset="-128"/>
                <a:ea typeface="メイリオ" panose="020B0604030504040204" pitchFamily="50" charset="-128"/>
              </a:defRPr>
            </a:lvl1pPr>
            <a:lvl2pPr marL="301823" indent="0" algn="r">
              <a:buNone/>
              <a:defRPr sz="569">
                <a:latin typeface="メイリオ" panose="020B0604030504040204" pitchFamily="50" charset="-128"/>
                <a:ea typeface="メイリオ" panose="020B0604030504040204" pitchFamily="50" charset="-128"/>
              </a:defRPr>
            </a:lvl2pPr>
            <a:lvl3pPr marL="603647" indent="0" algn="r">
              <a:buNone/>
              <a:defRPr sz="569">
                <a:latin typeface="メイリオ" panose="020B0604030504040204" pitchFamily="50" charset="-128"/>
                <a:ea typeface="メイリオ" panose="020B0604030504040204" pitchFamily="50" charset="-128"/>
              </a:defRPr>
            </a:lvl3pPr>
            <a:lvl4pPr marL="905470" indent="0" algn="r">
              <a:buNone/>
              <a:defRPr sz="569">
                <a:latin typeface="メイリオ" panose="020B0604030504040204" pitchFamily="50" charset="-128"/>
                <a:ea typeface="メイリオ" panose="020B0604030504040204" pitchFamily="50" charset="-128"/>
              </a:defRPr>
            </a:lvl4pPr>
            <a:lvl5pPr marL="1207294" indent="0" algn="r">
              <a:buNone/>
              <a:defRPr sz="569">
                <a:latin typeface="メイリオ" panose="020B0604030504040204" pitchFamily="50" charset="-128"/>
                <a:ea typeface="メイリオ" panose="020B0604030504040204" pitchFamily="50" charset="-128"/>
              </a:defRPr>
            </a:lvl5pPr>
          </a:lstStyle>
          <a:p>
            <a:pPr lvl="0"/>
            <a:r>
              <a:rPr kumimoji="1" lang="en-US" altLang="ja-JP" dirty="0"/>
              <a:t>000</a:t>
            </a:r>
            <a:endParaRPr kumimoji="1" lang="ja-JP" altLang="en-US" dirty="0"/>
          </a:p>
        </p:txBody>
      </p:sp>
    </p:spTree>
    <p:extLst>
      <p:ext uri="{BB962C8B-B14F-4D97-AF65-F5344CB8AC3E}">
        <p14:creationId xmlns:p14="http://schemas.microsoft.com/office/powerpoint/2010/main" val="2794627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CB0BFA8F-8807-BE44-A346-A403BFC113AF}"/>
              </a:ext>
            </a:extLst>
          </p:cNvPr>
          <p:cNvSpPr/>
          <p:nvPr userDrawn="1"/>
        </p:nvSpPr>
        <p:spPr>
          <a:xfrm>
            <a:off x="0" y="683492"/>
            <a:ext cx="350395" cy="130495"/>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07FAED49-2386-C24B-A019-40D86A284142}"/>
              </a:ext>
            </a:extLst>
          </p:cNvPr>
          <p:cNvSpPr/>
          <p:nvPr userDrawn="1"/>
        </p:nvSpPr>
        <p:spPr>
          <a:xfrm>
            <a:off x="329848" y="683492"/>
            <a:ext cx="141208" cy="130495"/>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40A9DE4B-29E8-2244-9AF2-786E51DBAB93}"/>
              </a:ext>
            </a:extLst>
          </p:cNvPr>
          <p:cNvSpPr/>
          <p:nvPr userDrawn="1"/>
        </p:nvSpPr>
        <p:spPr>
          <a:xfrm>
            <a:off x="471056" y="681038"/>
            <a:ext cx="9434943" cy="130495"/>
          </a:xfrm>
          <a:prstGeom prst="rect">
            <a:avLst/>
          </a:prstGeom>
          <a:gradFill>
            <a:gsLst>
              <a:gs pos="100000">
                <a:srgbClr val="FFD686"/>
              </a:gs>
              <a:gs pos="23000">
                <a:srgbClr val="FFE07D"/>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プレースホルダー 16">
            <a:extLst>
              <a:ext uri="{FF2B5EF4-FFF2-40B4-BE49-F238E27FC236}">
                <a16:creationId xmlns:a16="http://schemas.microsoft.com/office/drawing/2014/main" id="{25384D6D-8EF3-F047-A7CA-775CED655498}"/>
              </a:ext>
            </a:extLst>
          </p:cNvPr>
          <p:cNvSpPr>
            <a:spLocks noGrp="1"/>
          </p:cNvSpPr>
          <p:nvPr>
            <p:ph type="body" sz="quarter" idx="10" hasCustomPrompt="1"/>
          </p:nvPr>
        </p:nvSpPr>
        <p:spPr>
          <a:xfrm>
            <a:off x="4953000" y="167268"/>
            <a:ext cx="4271963" cy="430643"/>
          </a:xfrm>
        </p:spPr>
        <p:txBody>
          <a:bodyPr anchor="b">
            <a:noAutofit/>
          </a:bodyPr>
          <a:lstStyle>
            <a:lvl1pPr marL="0" indent="0" algn="r">
              <a:buNone/>
              <a:defRPr sz="1400" b="1" i="0">
                <a:solidFill>
                  <a:srgbClr val="C87700"/>
                </a:solidFill>
                <a:latin typeface="メイリオ" panose="020B0604030504040204" pitchFamily="50" charset="-128"/>
                <a:ea typeface="メイリオ" panose="020B0604030504040204" pitchFamily="50" charset="-128"/>
              </a:defRPr>
            </a:lvl1pPr>
            <a:lvl2pPr marL="371475" indent="0">
              <a:buNone/>
              <a:defRPr sz="1600" b="1" i="0">
                <a:solidFill>
                  <a:schemeClr val="accent1">
                    <a:lumMod val="50000"/>
                  </a:schemeClr>
                </a:solidFill>
                <a:latin typeface="Hiragino Sans W6" panose="020B0400000000000000" pitchFamily="34" charset="-128"/>
                <a:ea typeface="Hiragino Sans W6" panose="020B0400000000000000" pitchFamily="34" charset="-128"/>
              </a:defRPr>
            </a:lvl2pPr>
            <a:lvl3pPr marL="742950" indent="0">
              <a:buNone/>
              <a:defRPr sz="1600" b="1" i="0">
                <a:solidFill>
                  <a:schemeClr val="accent1">
                    <a:lumMod val="50000"/>
                  </a:schemeClr>
                </a:solidFill>
                <a:latin typeface="Hiragino Sans W6" panose="020B0400000000000000" pitchFamily="34" charset="-128"/>
                <a:ea typeface="Hiragino Sans W6" panose="020B0400000000000000" pitchFamily="34" charset="-128"/>
              </a:defRPr>
            </a:lvl3pPr>
            <a:lvl4pPr marL="1114425" indent="0">
              <a:buNone/>
              <a:defRPr sz="1600" b="1" i="0">
                <a:solidFill>
                  <a:schemeClr val="accent1">
                    <a:lumMod val="50000"/>
                  </a:schemeClr>
                </a:solidFill>
                <a:latin typeface="Hiragino Sans W6" panose="020B0400000000000000" pitchFamily="34" charset="-128"/>
                <a:ea typeface="Hiragino Sans W6" panose="020B0400000000000000" pitchFamily="34" charset="-128"/>
              </a:defRPr>
            </a:lvl4pPr>
            <a:lvl5pPr marL="1485900" indent="0">
              <a:buNone/>
              <a:defRPr sz="1600" b="1" i="0">
                <a:solidFill>
                  <a:schemeClr val="accent1">
                    <a:lumMod val="50000"/>
                  </a:schemeClr>
                </a:solidFill>
                <a:latin typeface="Hiragino Sans W6" panose="020B0400000000000000" pitchFamily="34" charset="-128"/>
                <a:ea typeface="Hiragino Sans W6" panose="020B0400000000000000" pitchFamily="34" charset="-128"/>
              </a:defRPr>
            </a:lvl5pPr>
          </a:lstStyle>
          <a:p>
            <a:pPr lvl="0"/>
            <a:r>
              <a:rPr kumimoji="1" lang="ja-JP" altLang="en-US" dirty="0"/>
              <a:t>テキスト</a:t>
            </a:r>
          </a:p>
        </p:txBody>
      </p:sp>
      <p:sp>
        <p:nvSpPr>
          <p:cNvPr id="7" name="テキスト プレースホルダー 5">
            <a:extLst>
              <a:ext uri="{FF2B5EF4-FFF2-40B4-BE49-F238E27FC236}">
                <a16:creationId xmlns:a16="http://schemas.microsoft.com/office/drawing/2014/main" id="{6504B87B-ECE4-42D7-86D5-ED8C3803B013}"/>
              </a:ext>
            </a:extLst>
          </p:cNvPr>
          <p:cNvSpPr>
            <a:spLocks noGrp="1"/>
          </p:cNvSpPr>
          <p:nvPr>
            <p:ph type="body" sz="quarter" idx="11" hasCustomPrompt="1"/>
          </p:nvPr>
        </p:nvSpPr>
        <p:spPr>
          <a:xfrm>
            <a:off x="9061249" y="6549840"/>
            <a:ext cx="327428" cy="122925"/>
          </a:xfrm>
        </p:spPr>
        <p:txBody>
          <a:bodyPr>
            <a:noAutofit/>
          </a:bodyPr>
          <a:lstStyle>
            <a:lvl1pPr marL="0" indent="0" algn="r">
              <a:buNone/>
              <a:defRPr sz="1000">
                <a:latin typeface="メイリオ" panose="020B0604030504040204" pitchFamily="50" charset="-128"/>
                <a:ea typeface="メイリオ" panose="020B0604030504040204" pitchFamily="50" charset="-128"/>
              </a:defRPr>
            </a:lvl1pPr>
            <a:lvl2pPr marL="371475" indent="0" algn="r">
              <a:buNone/>
              <a:defRPr sz="700">
                <a:latin typeface="メイリオ" panose="020B0604030504040204" pitchFamily="50" charset="-128"/>
                <a:ea typeface="メイリオ" panose="020B0604030504040204" pitchFamily="50" charset="-128"/>
              </a:defRPr>
            </a:lvl2pPr>
            <a:lvl3pPr marL="742950" indent="0" algn="r">
              <a:buNone/>
              <a:defRPr sz="700">
                <a:latin typeface="メイリオ" panose="020B0604030504040204" pitchFamily="50" charset="-128"/>
                <a:ea typeface="メイリオ" panose="020B0604030504040204" pitchFamily="50" charset="-128"/>
              </a:defRPr>
            </a:lvl3pPr>
            <a:lvl4pPr marL="1114425" indent="0" algn="r">
              <a:buNone/>
              <a:defRPr sz="700">
                <a:latin typeface="メイリオ" panose="020B0604030504040204" pitchFamily="50" charset="-128"/>
                <a:ea typeface="メイリオ" panose="020B0604030504040204" pitchFamily="50" charset="-128"/>
              </a:defRPr>
            </a:lvl4pPr>
            <a:lvl5pPr marL="1485900" indent="0" algn="r">
              <a:buNone/>
              <a:defRPr sz="700">
                <a:latin typeface="メイリオ" panose="020B0604030504040204" pitchFamily="50" charset="-128"/>
                <a:ea typeface="メイリオ" panose="020B0604030504040204" pitchFamily="50" charset="-128"/>
              </a:defRPr>
            </a:lvl5pPr>
          </a:lstStyle>
          <a:p>
            <a:pPr lvl="0"/>
            <a:r>
              <a:rPr kumimoji="1" lang="en-US" altLang="ja-JP" dirty="0"/>
              <a:t>000</a:t>
            </a:r>
            <a:endParaRPr kumimoji="1" lang="ja-JP" altLang="en-US" dirty="0"/>
          </a:p>
        </p:txBody>
      </p:sp>
    </p:spTree>
    <p:extLst>
      <p:ext uri="{BB962C8B-B14F-4D97-AF65-F5344CB8AC3E}">
        <p14:creationId xmlns:p14="http://schemas.microsoft.com/office/powerpoint/2010/main" val="2752660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CB0BFA8F-8807-BE44-A346-A403BFC113AF}"/>
              </a:ext>
            </a:extLst>
          </p:cNvPr>
          <p:cNvSpPr/>
          <p:nvPr userDrawn="1"/>
        </p:nvSpPr>
        <p:spPr>
          <a:xfrm>
            <a:off x="0" y="683491"/>
            <a:ext cx="350395" cy="424873"/>
          </a:xfrm>
          <a:prstGeom prst="rect">
            <a:avLst/>
          </a:prstGeom>
          <a:solidFill>
            <a:srgbClr val="9A0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9A0E43"/>
              </a:solidFill>
            </a:endParaRPr>
          </a:p>
        </p:txBody>
      </p:sp>
      <p:sp>
        <p:nvSpPr>
          <p:cNvPr id="10" name="正方形/長方形 9">
            <a:extLst>
              <a:ext uri="{FF2B5EF4-FFF2-40B4-BE49-F238E27FC236}">
                <a16:creationId xmlns:a16="http://schemas.microsoft.com/office/drawing/2014/main" id="{07FAED49-2386-C24B-A019-40D86A284142}"/>
              </a:ext>
            </a:extLst>
          </p:cNvPr>
          <p:cNvSpPr/>
          <p:nvPr userDrawn="1"/>
        </p:nvSpPr>
        <p:spPr>
          <a:xfrm>
            <a:off x="329848" y="683491"/>
            <a:ext cx="141208" cy="424873"/>
          </a:xfrm>
          <a:prstGeom prst="rect">
            <a:avLst/>
          </a:prstGeom>
          <a:solidFill>
            <a:srgbClr val="F9BD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40A9DE4B-29E8-2244-9AF2-786E51DBAB93}"/>
              </a:ext>
            </a:extLst>
          </p:cNvPr>
          <p:cNvSpPr/>
          <p:nvPr userDrawn="1"/>
        </p:nvSpPr>
        <p:spPr>
          <a:xfrm>
            <a:off x="6015916" y="681037"/>
            <a:ext cx="3890083" cy="427327"/>
          </a:xfrm>
          <a:prstGeom prst="rect">
            <a:avLst/>
          </a:prstGeom>
          <a:gradFill>
            <a:gsLst>
              <a:gs pos="83000">
                <a:srgbClr val="F9BDD4"/>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プレースホルダー 16">
            <a:extLst>
              <a:ext uri="{FF2B5EF4-FFF2-40B4-BE49-F238E27FC236}">
                <a16:creationId xmlns:a16="http://schemas.microsoft.com/office/drawing/2014/main" id="{25384D6D-8EF3-F047-A7CA-775CED655498}"/>
              </a:ext>
            </a:extLst>
          </p:cNvPr>
          <p:cNvSpPr>
            <a:spLocks noGrp="1"/>
          </p:cNvSpPr>
          <p:nvPr>
            <p:ph type="body" sz="quarter" idx="10" hasCustomPrompt="1"/>
          </p:nvPr>
        </p:nvSpPr>
        <p:spPr>
          <a:xfrm>
            <a:off x="6015917" y="167268"/>
            <a:ext cx="3209046" cy="430643"/>
          </a:xfrm>
        </p:spPr>
        <p:txBody>
          <a:bodyPr anchor="b">
            <a:noAutofit/>
          </a:bodyPr>
          <a:lstStyle>
            <a:lvl1pPr marL="0" indent="0" algn="r">
              <a:buNone/>
              <a:defRPr sz="1400" b="1" i="0">
                <a:solidFill>
                  <a:srgbClr val="9A0E43"/>
                </a:solidFill>
                <a:latin typeface="Hiragino Sans W6" panose="020B0400000000000000" pitchFamily="34" charset="-128"/>
                <a:ea typeface="Hiragino Sans W6" panose="020B0400000000000000" pitchFamily="34" charset="-128"/>
              </a:defRPr>
            </a:lvl1pPr>
            <a:lvl2pPr marL="371475" indent="0">
              <a:buNone/>
              <a:defRPr sz="1600" b="1" i="0">
                <a:solidFill>
                  <a:schemeClr val="accent1">
                    <a:lumMod val="50000"/>
                  </a:schemeClr>
                </a:solidFill>
                <a:latin typeface="Hiragino Sans W6" panose="020B0400000000000000" pitchFamily="34" charset="-128"/>
                <a:ea typeface="Hiragino Sans W6" panose="020B0400000000000000" pitchFamily="34" charset="-128"/>
              </a:defRPr>
            </a:lvl2pPr>
            <a:lvl3pPr marL="742950" indent="0">
              <a:buNone/>
              <a:defRPr sz="1600" b="1" i="0">
                <a:solidFill>
                  <a:schemeClr val="accent1">
                    <a:lumMod val="50000"/>
                  </a:schemeClr>
                </a:solidFill>
                <a:latin typeface="Hiragino Sans W6" panose="020B0400000000000000" pitchFamily="34" charset="-128"/>
                <a:ea typeface="Hiragino Sans W6" panose="020B0400000000000000" pitchFamily="34" charset="-128"/>
              </a:defRPr>
            </a:lvl3pPr>
            <a:lvl4pPr marL="1114425" indent="0">
              <a:buNone/>
              <a:defRPr sz="1600" b="1" i="0">
                <a:solidFill>
                  <a:schemeClr val="accent1">
                    <a:lumMod val="50000"/>
                  </a:schemeClr>
                </a:solidFill>
                <a:latin typeface="Hiragino Sans W6" panose="020B0400000000000000" pitchFamily="34" charset="-128"/>
                <a:ea typeface="Hiragino Sans W6" panose="020B0400000000000000" pitchFamily="34" charset="-128"/>
              </a:defRPr>
            </a:lvl4pPr>
            <a:lvl5pPr marL="1485900" indent="0">
              <a:buNone/>
              <a:defRPr sz="1600" b="1" i="0">
                <a:solidFill>
                  <a:schemeClr val="accent1">
                    <a:lumMod val="50000"/>
                  </a:schemeClr>
                </a:solidFill>
                <a:latin typeface="Hiragino Sans W6" panose="020B0400000000000000" pitchFamily="34" charset="-128"/>
                <a:ea typeface="Hiragino Sans W6" panose="020B0400000000000000" pitchFamily="34" charset="-128"/>
              </a:defRPr>
            </a:lvl5pPr>
          </a:lstStyle>
          <a:p>
            <a:pPr lvl="0"/>
            <a:r>
              <a:rPr kumimoji="1" lang="ja-JP" altLang="en-US" dirty="0"/>
              <a:t>テキスト</a:t>
            </a:r>
          </a:p>
        </p:txBody>
      </p:sp>
      <p:sp>
        <p:nvSpPr>
          <p:cNvPr id="7" name="タイトル 1">
            <a:extLst>
              <a:ext uri="{FF2B5EF4-FFF2-40B4-BE49-F238E27FC236}">
                <a16:creationId xmlns:a16="http://schemas.microsoft.com/office/drawing/2014/main" id="{80E1604B-8661-0342-994C-436AF0EFD9A3}"/>
              </a:ext>
            </a:extLst>
          </p:cNvPr>
          <p:cNvSpPr>
            <a:spLocks noGrp="1"/>
          </p:cNvSpPr>
          <p:nvPr>
            <p:ph type="title" hasCustomPrompt="1"/>
          </p:nvPr>
        </p:nvSpPr>
        <p:spPr>
          <a:xfrm>
            <a:off x="681038" y="642259"/>
            <a:ext cx="8543925" cy="581890"/>
          </a:xfrm>
        </p:spPr>
        <p:txBody>
          <a:bodyPr>
            <a:normAutofit/>
          </a:bodyPr>
          <a:lstStyle>
            <a:lvl1pPr>
              <a:defRPr b="1">
                <a:latin typeface="メイリオ" panose="020B0604030504040204" pitchFamily="50" charset="-128"/>
                <a:ea typeface="メイリオ" panose="020B0604030504040204" pitchFamily="50" charset="-128"/>
              </a:defRPr>
            </a:lvl1pPr>
          </a:lstStyle>
          <a:p>
            <a:pPr>
              <a:lnSpc>
                <a:spcPct val="100000"/>
              </a:lnSpc>
            </a:pPr>
            <a:r>
              <a:rPr lang="ja-JP" altLang="en-US" sz="2800" dirty="0"/>
              <a:t>重症心身障害児の定義重症心あああああああ身障害児</a:t>
            </a:r>
            <a:endParaRPr kumimoji="1" lang="ja-JP" altLang="en-US" sz="2800" dirty="0"/>
          </a:p>
        </p:txBody>
      </p:sp>
      <p:sp>
        <p:nvSpPr>
          <p:cNvPr id="6" name="テキスト プレースホルダー 5">
            <a:extLst>
              <a:ext uri="{FF2B5EF4-FFF2-40B4-BE49-F238E27FC236}">
                <a16:creationId xmlns:a16="http://schemas.microsoft.com/office/drawing/2014/main" id="{39EEFE02-5EC0-4CC1-AE4D-6DAB6B982625}"/>
              </a:ext>
            </a:extLst>
          </p:cNvPr>
          <p:cNvSpPr>
            <a:spLocks noGrp="1"/>
          </p:cNvSpPr>
          <p:nvPr>
            <p:ph type="body" sz="quarter" idx="11" hasCustomPrompt="1"/>
          </p:nvPr>
        </p:nvSpPr>
        <p:spPr>
          <a:xfrm>
            <a:off x="9061249" y="6549840"/>
            <a:ext cx="327428" cy="122925"/>
          </a:xfrm>
        </p:spPr>
        <p:txBody>
          <a:bodyPr>
            <a:noAutofit/>
          </a:bodyPr>
          <a:lstStyle>
            <a:lvl1pPr marL="0" indent="0" algn="r">
              <a:buNone/>
              <a:defRPr sz="1000">
                <a:latin typeface="メイリオ" panose="020B0604030504040204" pitchFamily="50" charset="-128"/>
                <a:ea typeface="メイリオ" panose="020B0604030504040204" pitchFamily="50" charset="-128"/>
              </a:defRPr>
            </a:lvl1pPr>
            <a:lvl2pPr marL="371475" indent="0" algn="r">
              <a:buNone/>
              <a:defRPr sz="700">
                <a:latin typeface="メイリオ" panose="020B0604030504040204" pitchFamily="50" charset="-128"/>
                <a:ea typeface="メイリオ" panose="020B0604030504040204" pitchFamily="50" charset="-128"/>
              </a:defRPr>
            </a:lvl2pPr>
            <a:lvl3pPr marL="742950" indent="0" algn="r">
              <a:buNone/>
              <a:defRPr sz="700">
                <a:latin typeface="メイリオ" panose="020B0604030504040204" pitchFamily="50" charset="-128"/>
                <a:ea typeface="メイリオ" panose="020B0604030504040204" pitchFamily="50" charset="-128"/>
              </a:defRPr>
            </a:lvl3pPr>
            <a:lvl4pPr marL="1114425" indent="0" algn="r">
              <a:buNone/>
              <a:defRPr sz="700">
                <a:latin typeface="メイリオ" panose="020B0604030504040204" pitchFamily="50" charset="-128"/>
                <a:ea typeface="メイリオ" panose="020B0604030504040204" pitchFamily="50" charset="-128"/>
              </a:defRPr>
            </a:lvl4pPr>
            <a:lvl5pPr marL="1485900" indent="0" algn="r">
              <a:buNone/>
              <a:defRPr sz="700">
                <a:latin typeface="メイリオ" panose="020B0604030504040204" pitchFamily="50" charset="-128"/>
                <a:ea typeface="メイリオ" panose="020B0604030504040204" pitchFamily="50" charset="-128"/>
              </a:defRPr>
            </a:lvl5pPr>
          </a:lstStyle>
          <a:p>
            <a:pPr lvl="0"/>
            <a:r>
              <a:rPr kumimoji="1" lang="en-US" altLang="ja-JP" dirty="0"/>
              <a:t>000</a:t>
            </a:r>
            <a:endParaRPr kumimoji="1" lang="ja-JP" altLang="en-US" dirty="0"/>
          </a:p>
        </p:txBody>
      </p:sp>
    </p:spTree>
    <p:extLst>
      <p:ext uri="{BB962C8B-B14F-4D97-AF65-F5344CB8AC3E}">
        <p14:creationId xmlns:p14="http://schemas.microsoft.com/office/powerpoint/2010/main" val="2177088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CB0BFA8F-8807-BE44-A346-A403BFC113AF}"/>
              </a:ext>
            </a:extLst>
          </p:cNvPr>
          <p:cNvSpPr/>
          <p:nvPr userDrawn="1"/>
        </p:nvSpPr>
        <p:spPr>
          <a:xfrm>
            <a:off x="1" y="683493"/>
            <a:ext cx="350395" cy="424873"/>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0" name="正方形/長方形 9">
            <a:extLst>
              <a:ext uri="{FF2B5EF4-FFF2-40B4-BE49-F238E27FC236}">
                <a16:creationId xmlns:a16="http://schemas.microsoft.com/office/drawing/2014/main" id="{07FAED49-2386-C24B-A019-40D86A284142}"/>
              </a:ext>
            </a:extLst>
          </p:cNvPr>
          <p:cNvSpPr/>
          <p:nvPr userDrawn="1"/>
        </p:nvSpPr>
        <p:spPr>
          <a:xfrm>
            <a:off x="329848" y="683493"/>
            <a:ext cx="141208" cy="424873"/>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26" name="正方形/長方形 25">
            <a:extLst>
              <a:ext uri="{FF2B5EF4-FFF2-40B4-BE49-F238E27FC236}">
                <a16:creationId xmlns:a16="http://schemas.microsoft.com/office/drawing/2014/main" id="{40A9DE4B-29E8-2244-9AF2-786E51DBAB93}"/>
              </a:ext>
            </a:extLst>
          </p:cNvPr>
          <p:cNvSpPr/>
          <p:nvPr userDrawn="1"/>
        </p:nvSpPr>
        <p:spPr>
          <a:xfrm>
            <a:off x="6015916" y="681039"/>
            <a:ext cx="3890083" cy="427327"/>
          </a:xfrm>
          <a:prstGeom prst="rect">
            <a:avLst/>
          </a:prstGeom>
          <a:gradFill>
            <a:gsLst>
              <a:gs pos="100000">
                <a:srgbClr val="FFD08B"/>
              </a:gs>
              <a:gs pos="23000">
                <a:srgbClr val="FFE07D"/>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7" name="テキスト プレースホルダー 16">
            <a:extLst>
              <a:ext uri="{FF2B5EF4-FFF2-40B4-BE49-F238E27FC236}">
                <a16:creationId xmlns:a16="http://schemas.microsoft.com/office/drawing/2014/main" id="{25384D6D-8EF3-F047-A7CA-775CED655498}"/>
              </a:ext>
            </a:extLst>
          </p:cNvPr>
          <p:cNvSpPr>
            <a:spLocks noGrp="1"/>
          </p:cNvSpPr>
          <p:nvPr>
            <p:ph type="body" sz="quarter" idx="10" hasCustomPrompt="1"/>
          </p:nvPr>
        </p:nvSpPr>
        <p:spPr>
          <a:xfrm>
            <a:off x="4953001" y="167270"/>
            <a:ext cx="4271963" cy="430643"/>
          </a:xfrm>
        </p:spPr>
        <p:txBody>
          <a:bodyPr anchor="b">
            <a:noAutofit/>
          </a:bodyPr>
          <a:lstStyle>
            <a:lvl1pPr marL="0" indent="0" algn="r">
              <a:buNone/>
              <a:defRPr sz="1138" b="1" i="0">
                <a:solidFill>
                  <a:srgbClr val="C87700"/>
                </a:solidFill>
                <a:latin typeface="メイリオ" panose="020B0604030504040204" pitchFamily="50" charset="-128"/>
                <a:ea typeface="メイリオ" panose="020B0604030504040204" pitchFamily="50" charset="-128"/>
              </a:defRPr>
            </a:lvl1pPr>
            <a:lvl2pPr marL="301823" indent="0">
              <a:buNone/>
              <a:defRPr sz="1300" b="1" i="0">
                <a:solidFill>
                  <a:schemeClr val="accent1">
                    <a:lumMod val="50000"/>
                  </a:schemeClr>
                </a:solidFill>
                <a:latin typeface="Hiragino Sans W6" panose="020B0400000000000000" pitchFamily="34" charset="-128"/>
                <a:ea typeface="Hiragino Sans W6" panose="020B0400000000000000" pitchFamily="34" charset="-128"/>
              </a:defRPr>
            </a:lvl2pPr>
            <a:lvl3pPr marL="603647" indent="0">
              <a:buNone/>
              <a:defRPr sz="1300" b="1" i="0">
                <a:solidFill>
                  <a:schemeClr val="accent1">
                    <a:lumMod val="50000"/>
                  </a:schemeClr>
                </a:solidFill>
                <a:latin typeface="Hiragino Sans W6" panose="020B0400000000000000" pitchFamily="34" charset="-128"/>
                <a:ea typeface="Hiragino Sans W6" panose="020B0400000000000000" pitchFamily="34" charset="-128"/>
              </a:defRPr>
            </a:lvl3pPr>
            <a:lvl4pPr marL="905470" indent="0">
              <a:buNone/>
              <a:defRPr sz="1300" b="1" i="0">
                <a:solidFill>
                  <a:schemeClr val="accent1">
                    <a:lumMod val="50000"/>
                  </a:schemeClr>
                </a:solidFill>
                <a:latin typeface="Hiragino Sans W6" panose="020B0400000000000000" pitchFamily="34" charset="-128"/>
                <a:ea typeface="Hiragino Sans W6" panose="020B0400000000000000" pitchFamily="34" charset="-128"/>
              </a:defRPr>
            </a:lvl4pPr>
            <a:lvl5pPr marL="1207294" indent="0">
              <a:buNone/>
              <a:defRPr sz="1300" b="1" i="0">
                <a:solidFill>
                  <a:schemeClr val="accent1">
                    <a:lumMod val="50000"/>
                  </a:schemeClr>
                </a:solidFill>
                <a:latin typeface="Hiragino Sans W6" panose="020B0400000000000000" pitchFamily="34" charset="-128"/>
                <a:ea typeface="Hiragino Sans W6" panose="020B0400000000000000" pitchFamily="34" charset="-128"/>
              </a:defRPr>
            </a:lvl5pPr>
          </a:lstStyle>
          <a:p>
            <a:pPr lvl="0"/>
            <a:r>
              <a:rPr kumimoji="1" lang="ja-JP" altLang="en-US" dirty="0"/>
              <a:t>テキスト</a:t>
            </a:r>
          </a:p>
        </p:txBody>
      </p:sp>
      <p:sp>
        <p:nvSpPr>
          <p:cNvPr id="7" name="タイトル 1">
            <a:extLst>
              <a:ext uri="{FF2B5EF4-FFF2-40B4-BE49-F238E27FC236}">
                <a16:creationId xmlns:a16="http://schemas.microsoft.com/office/drawing/2014/main" id="{80E1604B-8661-0342-994C-436AF0EFD9A3}"/>
              </a:ext>
            </a:extLst>
          </p:cNvPr>
          <p:cNvSpPr>
            <a:spLocks noGrp="1"/>
          </p:cNvSpPr>
          <p:nvPr>
            <p:ph type="title" hasCustomPrompt="1"/>
          </p:nvPr>
        </p:nvSpPr>
        <p:spPr>
          <a:xfrm>
            <a:off x="681038" y="642259"/>
            <a:ext cx="8543925" cy="581890"/>
          </a:xfrm>
        </p:spPr>
        <p:txBody>
          <a:bodyPr>
            <a:normAutofit/>
          </a:bodyPr>
          <a:lstStyle>
            <a:lvl1pPr>
              <a:defRPr b="1">
                <a:latin typeface="メイリオ" panose="020B0604030504040204" pitchFamily="50" charset="-128"/>
                <a:ea typeface="メイリオ" panose="020B0604030504040204" pitchFamily="50" charset="-128"/>
              </a:defRPr>
            </a:lvl1pPr>
          </a:lstStyle>
          <a:p>
            <a:pPr>
              <a:lnSpc>
                <a:spcPct val="100000"/>
              </a:lnSpc>
            </a:pPr>
            <a:r>
              <a:rPr lang="ja-JP" altLang="en-US" sz="2275" dirty="0"/>
              <a:t>重症心身障害児の定義重症心あああああああ身障害児</a:t>
            </a:r>
            <a:endParaRPr kumimoji="1" lang="ja-JP" altLang="en-US" sz="2275" dirty="0"/>
          </a:p>
        </p:txBody>
      </p:sp>
      <p:sp>
        <p:nvSpPr>
          <p:cNvPr id="6" name="テキスト プレースホルダー 5">
            <a:extLst>
              <a:ext uri="{FF2B5EF4-FFF2-40B4-BE49-F238E27FC236}">
                <a16:creationId xmlns:a16="http://schemas.microsoft.com/office/drawing/2014/main" id="{39EEFE02-5EC0-4CC1-AE4D-6DAB6B982625}"/>
              </a:ext>
            </a:extLst>
          </p:cNvPr>
          <p:cNvSpPr>
            <a:spLocks noGrp="1"/>
          </p:cNvSpPr>
          <p:nvPr>
            <p:ph type="body" sz="quarter" idx="11" hasCustomPrompt="1"/>
          </p:nvPr>
        </p:nvSpPr>
        <p:spPr>
          <a:xfrm>
            <a:off x="9061249" y="6549842"/>
            <a:ext cx="327428" cy="122925"/>
          </a:xfrm>
        </p:spPr>
        <p:txBody>
          <a:bodyPr>
            <a:normAutofit/>
          </a:bodyPr>
          <a:lstStyle>
            <a:lvl1pPr marL="0" indent="0" algn="r">
              <a:buNone/>
              <a:defRPr sz="569">
                <a:latin typeface="メイリオ" panose="020B0604030504040204" pitchFamily="50" charset="-128"/>
                <a:ea typeface="メイリオ" panose="020B0604030504040204" pitchFamily="50" charset="-128"/>
              </a:defRPr>
            </a:lvl1pPr>
            <a:lvl2pPr marL="301823" indent="0" algn="r">
              <a:buNone/>
              <a:defRPr sz="569">
                <a:latin typeface="メイリオ" panose="020B0604030504040204" pitchFamily="50" charset="-128"/>
                <a:ea typeface="メイリオ" panose="020B0604030504040204" pitchFamily="50" charset="-128"/>
              </a:defRPr>
            </a:lvl2pPr>
            <a:lvl3pPr marL="603647" indent="0" algn="r">
              <a:buNone/>
              <a:defRPr sz="569">
                <a:latin typeface="メイリオ" panose="020B0604030504040204" pitchFamily="50" charset="-128"/>
                <a:ea typeface="メイリオ" panose="020B0604030504040204" pitchFamily="50" charset="-128"/>
              </a:defRPr>
            </a:lvl3pPr>
            <a:lvl4pPr marL="905470" indent="0" algn="r">
              <a:buNone/>
              <a:defRPr sz="569">
                <a:latin typeface="メイリオ" panose="020B0604030504040204" pitchFamily="50" charset="-128"/>
                <a:ea typeface="メイリオ" panose="020B0604030504040204" pitchFamily="50" charset="-128"/>
              </a:defRPr>
            </a:lvl4pPr>
            <a:lvl5pPr marL="1207294" indent="0" algn="r">
              <a:buNone/>
              <a:defRPr sz="569">
                <a:latin typeface="メイリオ" panose="020B0604030504040204" pitchFamily="50" charset="-128"/>
                <a:ea typeface="メイリオ" panose="020B0604030504040204" pitchFamily="50" charset="-128"/>
              </a:defRPr>
            </a:lvl5pPr>
          </a:lstStyle>
          <a:p>
            <a:pPr lvl="0"/>
            <a:r>
              <a:rPr kumimoji="1" lang="en-US" altLang="ja-JP" dirty="0"/>
              <a:t>000</a:t>
            </a:r>
            <a:endParaRPr kumimoji="1" lang="ja-JP" altLang="en-US" dirty="0"/>
          </a:p>
        </p:txBody>
      </p:sp>
    </p:spTree>
    <p:extLst>
      <p:ext uri="{BB962C8B-B14F-4D97-AF65-F5344CB8AC3E}">
        <p14:creationId xmlns:p14="http://schemas.microsoft.com/office/powerpoint/2010/main" val="2256016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8934DB8-FE12-1D4D-8A40-7B4852BD5C71}"/>
              </a:ext>
            </a:extLst>
          </p:cNvPr>
          <p:cNvSpPr>
            <a:spLocks noGrp="1"/>
          </p:cNvSpPr>
          <p:nvPr>
            <p:ph type="title"/>
          </p:nvPr>
        </p:nvSpPr>
        <p:spPr>
          <a:xfrm>
            <a:off x="681038" y="365126"/>
            <a:ext cx="8543925" cy="1325563"/>
          </a:xfrm>
          <a:prstGeom prst="rect">
            <a:avLst/>
          </a:prstGeom>
        </p:spPr>
        <p:txBody>
          <a:bodyPr vert="horz" lIns="0" tIns="0" rIns="0" bIns="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2FF8083-B958-EB45-9534-F26914B691BF}"/>
              </a:ext>
            </a:extLst>
          </p:cNvPr>
          <p:cNvSpPr>
            <a:spLocks noGrp="1"/>
          </p:cNvSpPr>
          <p:nvPr>
            <p:ph type="body" idx="1"/>
          </p:nvPr>
        </p:nvSpPr>
        <p:spPr>
          <a:xfrm>
            <a:off x="681038" y="1825625"/>
            <a:ext cx="8543925" cy="4351338"/>
          </a:xfrm>
          <a:prstGeom prst="rect">
            <a:avLst/>
          </a:prstGeom>
        </p:spPr>
        <p:txBody>
          <a:bodyPr vert="horz" lIns="0" tIns="0" rIns="0" bIns="0" rtlCol="0">
            <a:normAutofit/>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日付プレースホルダー 3">
            <a:extLst>
              <a:ext uri="{FF2B5EF4-FFF2-40B4-BE49-F238E27FC236}">
                <a16:creationId xmlns:a16="http://schemas.microsoft.com/office/drawing/2014/main" id="{A75B573A-BC8E-E24C-BEA4-85654B57C885}"/>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08A0823D-44C1-4A9C-9270-6F3B6C8ECA1D}" type="datetime1">
              <a:rPr kumimoji="1" lang="ja-JP" altLang="en-US" smtClean="0"/>
              <a:t>2021/6/18</a:t>
            </a:fld>
            <a:endParaRPr kumimoji="1" lang="ja-JP" altLang="en-US"/>
          </a:p>
        </p:txBody>
      </p:sp>
      <p:sp>
        <p:nvSpPr>
          <p:cNvPr id="5" name="フッター プレースホルダー 4">
            <a:extLst>
              <a:ext uri="{FF2B5EF4-FFF2-40B4-BE49-F238E27FC236}">
                <a16:creationId xmlns:a16="http://schemas.microsoft.com/office/drawing/2014/main" id="{904A390E-5B71-ED48-A7CC-DBDF8611ACB5}"/>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71E3B61-31DE-6140-AFF4-9BC4D5ECC0A2}"/>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600">
                <a:solidFill>
                  <a:schemeClr val="tx1">
                    <a:tint val="75000"/>
                  </a:schemeClr>
                </a:solidFill>
                <a:latin typeface="メイリオ" panose="020B0604030504040204" pitchFamily="50" charset="-128"/>
                <a:ea typeface="メイリオ" panose="020B0604030504040204" pitchFamily="50" charset="-128"/>
              </a:defRPr>
            </a:lvl1pPr>
          </a:lstStyle>
          <a:p>
            <a:fld id="{73D0EF41-5076-ED44-A1EC-0638308AA56D}" type="slidenum">
              <a:rPr lang="ja-JP" altLang="en-US" smtClean="0"/>
              <a:pPr/>
              <a:t>‹#›</a:t>
            </a:fld>
            <a:endParaRPr lang="ja-JP" altLang="en-US"/>
          </a:p>
        </p:txBody>
      </p:sp>
    </p:spTree>
    <p:extLst>
      <p:ext uri="{BB962C8B-B14F-4D97-AF65-F5344CB8AC3E}">
        <p14:creationId xmlns:p14="http://schemas.microsoft.com/office/powerpoint/2010/main" val="201932349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81" r:id="rId4"/>
    <p:sldLayoutId id="2147483785" r:id="rId5"/>
    <p:sldLayoutId id="2147483784" r:id="rId6"/>
    <p:sldLayoutId id="2147483786" r:id="rId7"/>
  </p:sldLayoutIdLst>
  <p:hf hdr="0" ftr="0" dt="0"/>
  <p:txStyles>
    <p:titleStyle>
      <a:lvl1pPr algn="l" defTabSz="742950" rtl="0" eaLnBrk="1" latinLnBrk="0" hangingPunct="1">
        <a:lnSpc>
          <a:spcPct val="90000"/>
        </a:lnSpc>
        <a:spcBef>
          <a:spcPct val="0"/>
        </a:spcBef>
        <a:buNone/>
        <a:defRPr kumimoji="1" sz="3575" b="0" i="0" kern="1200">
          <a:solidFill>
            <a:schemeClr val="tx1"/>
          </a:solidFill>
          <a:latin typeface="Hiragino Sans W4" panose="020B0400000000000000" pitchFamily="34" charset="-128"/>
          <a:ea typeface="Hiragino Sans W4" panose="020B0400000000000000" pitchFamily="34" charset="-128"/>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kumimoji="1" sz="2275" b="0" i="0" kern="1200">
          <a:solidFill>
            <a:schemeClr val="tx1"/>
          </a:solidFill>
          <a:latin typeface="Hiragino Sans W3" panose="020B0300000000000000" pitchFamily="34" charset="-128"/>
          <a:ea typeface="Hiragino Sans W3" panose="020B0300000000000000" pitchFamily="34" charset="-128"/>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b="0" i="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b="0" i="0"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b="0" i="0"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b="0" i="0"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0.xml"/><Relationship Id="rId1" Type="http://schemas.openxmlformats.org/officeDocument/2006/relationships/slideLayout" Target="../slideLayouts/slideLayout4.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jp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8.xml"/><Relationship Id="rId1" Type="http://schemas.openxmlformats.org/officeDocument/2006/relationships/slideLayout" Target="../slideLayouts/slideLayout5.xml"/><Relationship Id="rId4" Type="http://schemas.openxmlformats.org/officeDocument/2006/relationships/image" Target="../media/image96.jpe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97.jpg"/><Relationship Id="rId7" Type="http://schemas.openxmlformats.org/officeDocument/2006/relationships/image" Target="../media/image101.jpg"/><Relationship Id="rId2" Type="http://schemas.openxmlformats.org/officeDocument/2006/relationships/notesSlide" Target="../notesSlides/notesSlide113.xml"/><Relationship Id="rId1" Type="http://schemas.openxmlformats.org/officeDocument/2006/relationships/slideLayout" Target="../slideLayouts/slideLayout4.xml"/><Relationship Id="rId6" Type="http://schemas.openxmlformats.org/officeDocument/2006/relationships/image" Target="../media/image100.jpg"/><Relationship Id="rId5" Type="http://schemas.openxmlformats.org/officeDocument/2006/relationships/image" Target="../media/image99.jpg"/><Relationship Id="rId4" Type="http://schemas.openxmlformats.org/officeDocument/2006/relationships/image" Target="../media/image98.jp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9.xml"/><Relationship Id="rId1" Type="http://schemas.openxmlformats.org/officeDocument/2006/relationships/slideLayout" Target="../slideLayouts/slideLayout5.xml"/><Relationship Id="rId4" Type="http://schemas.openxmlformats.org/officeDocument/2006/relationships/image" Target="../media/image10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0.xml"/><Relationship Id="rId1" Type="http://schemas.openxmlformats.org/officeDocument/2006/relationships/slideLayout" Target="../slideLayouts/slideLayout5.xml"/><Relationship Id="rId4" Type="http://schemas.openxmlformats.org/officeDocument/2006/relationships/image" Target="../media/image106.jpeg"/></Relationships>
</file>

<file path=ppt/slides/_rels/slide12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1.xml"/><Relationship Id="rId1" Type="http://schemas.openxmlformats.org/officeDocument/2006/relationships/slideLayout" Target="../slideLayouts/slideLayout5.xml"/><Relationship Id="rId4" Type="http://schemas.openxmlformats.org/officeDocument/2006/relationships/image" Target="../media/image108.jpeg"/></Relationships>
</file>

<file path=ppt/slides/_rels/slide12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2.xml"/><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4.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29.xml"/><Relationship Id="rId1" Type="http://schemas.openxmlformats.org/officeDocument/2006/relationships/slideLayout" Target="../slideLayouts/slideLayout4.xml"/><Relationship Id="rId4" Type="http://schemas.openxmlformats.org/officeDocument/2006/relationships/image" Target="../media/image1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39.xml"/><Relationship Id="rId1" Type="http://schemas.openxmlformats.org/officeDocument/2006/relationships/slideLayout" Target="../slideLayouts/slideLayout5.xml"/><Relationship Id="rId4" Type="http://schemas.openxmlformats.org/officeDocument/2006/relationships/image" Target="../media/image10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40.xml"/><Relationship Id="rId1" Type="http://schemas.openxmlformats.org/officeDocument/2006/relationships/slideLayout" Target="../slideLayouts/slideLayout4.xml"/><Relationship Id="rId4" Type="http://schemas.openxmlformats.org/officeDocument/2006/relationships/image" Target="../media/image125.jpe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42.xml"/><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44.xml"/><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6.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48.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32.png"/><Relationship Id="rId4" Type="http://schemas.openxmlformats.org/officeDocument/2006/relationships/image" Target="../media/image131.jpeg"/></Relationships>
</file>

<file path=ppt/slides/_rels/slide14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4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3.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6.xml"/><Relationship Id="rId1" Type="http://schemas.openxmlformats.org/officeDocument/2006/relationships/slideLayout" Target="../slideLayouts/slideLayout4.xml"/><Relationship Id="rId4" Type="http://schemas.microsoft.com/office/2007/relationships/hdphoto" Target="../media/hdphoto2.wdp"/></Relationships>
</file>

<file path=ppt/slides/_rels/slide15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7.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58.xml"/><Relationship Id="rId1" Type="http://schemas.openxmlformats.org/officeDocument/2006/relationships/slideLayout" Target="../slideLayouts/slideLayout4.xml"/><Relationship Id="rId5" Type="http://schemas.openxmlformats.org/officeDocument/2006/relationships/image" Target="../media/image140.jpeg"/><Relationship Id="rId4" Type="http://schemas.openxmlformats.org/officeDocument/2006/relationships/image" Target="../media/image139.jpeg"/></Relationships>
</file>

<file path=ppt/slides/_rels/slide15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9.xml"/><Relationship Id="rId1" Type="http://schemas.openxmlformats.org/officeDocument/2006/relationships/slideLayout" Target="../slideLayouts/slideLayout5.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0.xml"/><Relationship Id="rId1" Type="http://schemas.openxmlformats.org/officeDocument/2006/relationships/slideLayout" Target="../slideLayouts/slideLayout5.xml"/><Relationship Id="rId4" Type="http://schemas.microsoft.com/office/2007/relationships/hdphoto" Target="../media/hdphoto4.wdp"/></Relationships>
</file>

<file path=ppt/slides/_rels/slide16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61.xml"/><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62.xml"/><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63.xml"/><Relationship Id="rId1" Type="http://schemas.openxmlformats.org/officeDocument/2006/relationships/slideLayout" Target="../slideLayouts/slideLayout4.xml"/><Relationship Id="rId4" Type="http://schemas.openxmlformats.org/officeDocument/2006/relationships/image" Target="../media/image146.jpeg"/></Relationships>
</file>

<file path=ppt/slides/_rels/slide16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64.xml"/><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65.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66.xml"/><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67.xml"/><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68.xm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6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70.xml"/><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71.xml"/><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72.xml"/><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73.xml"/><Relationship Id="rId1" Type="http://schemas.openxmlformats.org/officeDocument/2006/relationships/slideLayout" Target="../slideLayouts/slideLayout4.xml"/><Relationship Id="rId4" Type="http://schemas.openxmlformats.org/officeDocument/2006/relationships/image" Target="../media/image155.jpeg"/></Relationships>
</file>

<file path=ppt/slides/_rels/slide17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74.xml"/><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75.xml"/><Relationship Id="rId1" Type="http://schemas.openxmlformats.org/officeDocument/2006/relationships/slideLayout" Target="../slideLayouts/slideLayout4.xml"/><Relationship Id="rId4" Type="http://schemas.openxmlformats.org/officeDocument/2006/relationships/image" Target="../media/image158.jpeg"/></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78.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7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81.xml"/><Relationship Id="rId1" Type="http://schemas.openxmlformats.org/officeDocument/2006/relationships/slideLayout" Target="../slideLayouts/slideLayout4.xml"/><Relationship Id="rId4" Type="http://schemas.openxmlformats.org/officeDocument/2006/relationships/image" Target="../media/image102.jpeg"/></Relationships>
</file>

<file path=ppt/slides/_rels/slide18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82.xml"/><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3" Type="http://schemas.openxmlformats.org/officeDocument/2006/relationships/image" Target="../media/image163.jpeg"/><Relationship Id="rId7" Type="http://schemas.openxmlformats.org/officeDocument/2006/relationships/image" Target="../media/image167.jpeg"/><Relationship Id="rId2" Type="http://schemas.openxmlformats.org/officeDocument/2006/relationships/notesSlide" Target="../notesSlides/notesSlide183.xml"/><Relationship Id="rId1" Type="http://schemas.openxmlformats.org/officeDocument/2006/relationships/slideLayout" Target="../slideLayouts/slideLayout4.xml"/><Relationship Id="rId6" Type="http://schemas.openxmlformats.org/officeDocument/2006/relationships/image" Target="../media/image166.jpg"/><Relationship Id="rId5" Type="http://schemas.openxmlformats.org/officeDocument/2006/relationships/image" Target="../media/image165.jpg"/><Relationship Id="rId4" Type="http://schemas.openxmlformats.org/officeDocument/2006/relationships/image" Target="../media/image164.jpeg"/></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85.xml"/><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3" Type="http://schemas.openxmlformats.org/officeDocument/2006/relationships/image" Target="../media/image168.jpeg"/><Relationship Id="rId7" Type="http://schemas.openxmlformats.org/officeDocument/2006/relationships/image" Target="../media/image172.jpeg"/><Relationship Id="rId2" Type="http://schemas.openxmlformats.org/officeDocument/2006/relationships/notesSlide" Target="../notesSlides/notesSlide188.xml"/><Relationship Id="rId1" Type="http://schemas.openxmlformats.org/officeDocument/2006/relationships/slideLayout" Target="../slideLayouts/slideLayout4.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jpeg"/></Relationships>
</file>

<file path=ppt/slides/_rels/slide18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89.xml"/><Relationship Id="rId1" Type="http://schemas.openxmlformats.org/officeDocument/2006/relationships/slideLayout" Target="../slideLayouts/slideLayout4.xml"/><Relationship Id="rId5" Type="http://schemas.openxmlformats.org/officeDocument/2006/relationships/image" Target="../media/image175.jpeg"/><Relationship Id="rId4" Type="http://schemas.openxmlformats.org/officeDocument/2006/relationships/image" Target="../media/image174.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90.xml"/><Relationship Id="rId1" Type="http://schemas.openxmlformats.org/officeDocument/2006/relationships/slideLayout" Target="../slideLayouts/slideLayout5.xml"/></Relationships>
</file>

<file path=ppt/slides/_rels/slide19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91.xml"/><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92.xml"/><Relationship Id="rId1" Type="http://schemas.openxmlformats.org/officeDocument/2006/relationships/slideLayout" Target="../slideLayouts/slideLayout4.xml"/><Relationship Id="rId4" Type="http://schemas.openxmlformats.org/officeDocument/2006/relationships/image" Target="../media/image179.png"/></Relationships>
</file>

<file path=ppt/slides/_rels/slide19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93.xml"/><Relationship Id="rId1" Type="http://schemas.openxmlformats.org/officeDocument/2006/relationships/slideLayout" Target="../slideLayouts/slideLayout4.xml"/><Relationship Id="rId4" Type="http://schemas.openxmlformats.org/officeDocument/2006/relationships/image" Target="../media/image146.jpeg"/></Relationships>
</file>

<file path=ppt/slides/_rels/slide19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94.xml"/><Relationship Id="rId1" Type="http://schemas.openxmlformats.org/officeDocument/2006/relationships/slideLayout" Target="../slideLayouts/slideLayout4.xml"/><Relationship Id="rId4" Type="http://schemas.openxmlformats.org/officeDocument/2006/relationships/image" Target="../media/image181.jpeg"/></Relationships>
</file>

<file path=ppt/slides/_rels/slide19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95.xml"/><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96.xml"/><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97.xml"/><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98.xml"/><Relationship Id="rId1" Type="http://schemas.openxmlformats.org/officeDocument/2006/relationships/slideLayout" Target="../slideLayouts/slideLayout4.xml"/><Relationship Id="rId4" Type="http://schemas.openxmlformats.org/officeDocument/2006/relationships/image" Target="../media/image185.jpeg"/></Relationships>
</file>

<file path=ppt/slides/_rels/slide19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9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00.xml"/><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01.xml"/><Relationship Id="rId1" Type="http://schemas.openxmlformats.org/officeDocument/2006/relationships/slideLayout" Target="../slideLayouts/slideLayout4.xml"/><Relationship Id="rId4" Type="http://schemas.openxmlformats.org/officeDocument/2006/relationships/image" Target="../media/image188.jpeg"/></Relationships>
</file>

<file path=ppt/slides/_rels/slide20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02.xml"/><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04.xml"/><Relationship Id="rId1" Type="http://schemas.openxmlformats.org/officeDocument/2006/relationships/slideLayout" Target="../slideLayouts/slideLayout4.xml"/><Relationship Id="rId4" Type="http://schemas.openxmlformats.org/officeDocument/2006/relationships/image" Target="../media/image191.jpeg"/></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08.xml"/><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0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10.xml"/><Relationship Id="rId1" Type="http://schemas.openxmlformats.org/officeDocument/2006/relationships/slideLayout" Target="../slideLayouts/slideLayout4.xml"/><Relationship Id="rId4" Type="http://schemas.openxmlformats.org/officeDocument/2006/relationships/image" Target="../media/image195.jpeg"/></Relationships>
</file>

<file path=ppt/slides/_rels/slide21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11.xml"/><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12.xml"/><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13.xml"/><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14.xml"/><Relationship Id="rId1" Type="http://schemas.openxmlformats.org/officeDocument/2006/relationships/slideLayout" Target="../slideLayouts/slideLayout4.xml"/><Relationship Id="rId4" Type="http://schemas.openxmlformats.org/officeDocument/2006/relationships/image" Target="../media/image200.jpeg"/></Relationships>
</file>

<file path=ppt/slides/_rels/slide215.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15.xml"/><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17.xml"/><Relationship Id="rId1" Type="http://schemas.openxmlformats.org/officeDocument/2006/relationships/slideLayout" Target="../slideLayouts/slideLayout4.xml"/><Relationship Id="rId4" Type="http://schemas.openxmlformats.org/officeDocument/2006/relationships/image" Target="../media/image191.jpeg"/></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4.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4.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3.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4.xml"/></Relationships>
</file>

<file path=ppt/slides/_rels/slide228.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28.xml"/><Relationship Id="rId1" Type="http://schemas.openxmlformats.org/officeDocument/2006/relationships/slideLayout" Target="../slideLayouts/slideLayout4.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4.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4.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4.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4.xml"/></Relationships>
</file>

<file path=ppt/slides/_rels/slide235.xml.rels><?xml version="1.0" encoding="UTF-8" standalone="yes"?>
<Relationships xmlns="http://schemas.openxmlformats.org/package/2006/relationships"><Relationship Id="rId3" Type="http://schemas.openxmlformats.org/officeDocument/2006/relationships/image" Target="../media/image203.wmf"/><Relationship Id="rId2" Type="http://schemas.openxmlformats.org/officeDocument/2006/relationships/notesSlide" Target="../notesSlides/notesSlide235.xml"/><Relationship Id="rId1" Type="http://schemas.openxmlformats.org/officeDocument/2006/relationships/slideLayout" Target="../slideLayouts/slideLayout4.xml"/></Relationships>
</file>

<file path=ppt/slides/_rels/slide23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36.xml"/><Relationship Id="rId1" Type="http://schemas.openxmlformats.org/officeDocument/2006/relationships/slideLayout" Target="../slideLayouts/slideLayout4.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237.xml.rels><?xml version="1.0" encoding="UTF-8" standalone="yes"?>
<Relationships xmlns="http://schemas.openxmlformats.org/package/2006/relationships"><Relationship Id="rId3" Type="http://schemas.openxmlformats.org/officeDocument/2006/relationships/image" Target="../media/image208.emf"/><Relationship Id="rId2" Type="http://schemas.openxmlformats.org/officeDocument/2006/relationships/notesSlide" Target="../notesSlides/notesSlide237.xml"/><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38.xml"/><Relationship Id="rId1" Type="http://schemas.openxmlformats.org/officeDocument/2006/relationships/slideLayout" Target="../slideLayouts/slideLayout4.xml"/><Relationship Id="rId4" Type="http://schemas.openxmlformats.org/officeDocument/2006/relationships/image" Target="../media/image210.png"/></Relationships>
</file>

<file path=ppt/slides/_rels/slide23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39.xml"/><Relationship Id="rId1" Type="http://schemas.openxmlformats.org/officeDocument/2006/relationships/slideLayout" Target="../slideLayouts/slideLayout4.xml"/><Relationship Id="rId4" Type="http://schemas.openxmlformats.org/officeDocument/2006/relationships/image" Target="../media/image212.tiff"/></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40.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40.xml"/><Relationship Id="rId1" Type="http://schemas.openxmlformats.org/officeDocument/2006/relationships/slideLayout" Target="../slideLayouts/slideLayout4.xml"/></Relationships>
</file>

<file path=ppt/slides/_rels/slide241.xml.rels><?xml version="1.0" encoding="UTF-8" standalone="yes"?>
<Relationships xmlns="http://schemas.openxmlformats.org/package/2006/relationships"><Relationship Id="rId3" Type="http://schemas.openxmlformats.org/officeDocument/2006/relationships/image" Target="../media/image214.emf"/><Relationship Id="rId2" Type="http://schemas.openxmlformats.org/officeDocument/2006/relationships/notesSlide" Target="../notesSlides/notesSlide241.xml"/><Relationship Id="rId1" Type="http://schemas.openxmlformats.org/officeDocument/2006/relationships/slideLayout" Target="../slideLayouts/slideLayout4.xml"/></Relationships>
</file>

<file path=ppt/slides/_rels/slide242.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42.xml"/><Relationship Id="rId1" Type="http://schemas.openxmlformats.org/officeDocument/2006/relationships/slideLayout" Target="../slideLayouts/slideLayout4.xml"/><Relationship Id="rId5" Type="http://schemas.openxmlformats.org/officeDocument/2006/relationships/image" Target="../media/image217.jpeg"/><Relationship Id="rId4" Type="http://schemas.openxmlformats.org/officeDocument/2006/relationships/image" Target="../media/image216.jpeg"/></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4.xml"/></Relationships>
</file>

<file path=ppt/slides/_rels/slide244.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244.xml"/><Relationship Id="rId1" Type="http://schemas.openxmlformats.org/officeDocument/2006/relationships/slideLayout" Target="../slideLayouts/slideLayout4.xml"/></Relationships>
</file>

<file path=ppt/slides/_rels/slide245.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245.xml"/><Relationship Id="rId1" Type="http://schemas.openxmlformats.org/officeDocument/2006/relationships/slideLayout" Target="../slideLayouts/slideLayout4.xml"/><Relationship Id="rId6" Type="http://schemas.openxmlformats.org/officeDocument/2006/relationships/image" Target="../media/image222.jpeg"/><Relationship Id="rId5" Type="http://schemas.openxmlformats.org/officeDocument/2006/relationships/image" Target="../media/image221.jpeg"/><Relationship Id="rId4" Type="http://schemas.openxmlformats.org/officeDocument/2006/relationships/image" Target="../media/image220.jpeg"/></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4.xml"/></Relationships>
</file>

<file path=ppt/slides/_rels/slide247.xml.rels><?xml version="1.0" encoding="UTF-8" standalone="yes"?>
<Relationships xmlns="http://schemas.openxmlformats.org/package/2006/relationships"><Relationship Id="rId3" Type="http://schemas.openxmlformats.org/officeDocument/2006/relationships/image" Target="../media/image223.emf"/><Relationship Id="rId2" Type="http://schemas.openxmlformats.org/officeDocument/2006/relationships/notesSlide" Target="../notesSlides/notesSlide247.xml"/><Relationship Id="rId1" Type="http://schemas.openxmlformats.org/officeDocument/2006/relationships/slideLayout" Target="../slideLayouts/slideLayout4.xml"/><Relationship Id="rId6" Type="http://schemas.openxmlformats.org/officeDocument/2006/relationships/image" Target="../media/image226.jpeg"/><Relationship Id="rId5" Type="http://schemas.openxmlformats.org/officeDocument/2006/relationships/image" Target="../media/image225.jpeg"/><Relationship Id="rId4" Type="http://schemas.openxmlformats.org/officeDocument/2006/relationships/image" Target="../media/image224.emf"/></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4.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4.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4.xml"/></Relationships>
</file>

<file path=ppt/slides/_rels/slide252.xml.rels><?xml version="1.0" encoding="UTF-8" standalone="yes"?>
<Relationships xmlns="http://schemas.openxmlformats.org/package/2006/relationships"><Relationship Id="rId8" Type="http://schemas.openxmlformats.org/officeDocument/2006/relationships/image" Target="../media/image232.jpeg"/><Relationship Id="rId3" Type="http://schemas.openxmlformats.org/officeDocument/2006/relationships/image" Target="../media/image227.jpeg"/><Relationship Id="rId7" Type="http://schemas.openxmlformats.org/officeDocument/2006/relationships/image" Target="../media/image231.png"/><Relationship Id="rId2" Type="http://schemas.openxmlformats.org/officeDocument/2006/relationships/notesSlide" Target="../notesSlides/notesSlide252.xml"/><Relationship Id="rId1" Type="http://schemas.openxmlformats.org/officeDocument/2006/relationships/slideLayout" Target="../slideLayouts/slideLayout4.xml"/><Relationship Id="rId6" Type="http://schemas.openxmlformats.org/officeDocument/2006/relationships/image" Target="../media/image230.jpeg"/><Relationship Id="rId5" Type="http://schemas.openxmlformats.org/officeDocument/2006/relationships/image" Target="../media/image229.png"/><Relationship Id="rId4" Type="http://schemas.openxmlformats.org/officeDocument/2006/relationships/image" Target="../media/image228.png"/></Relationships>
</file>

<file path=ppt/slides/_rels/slide253.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253.xml"/><Relationship Id="rId1" Type="http://schemas.openxmlformats.org/officeDocument/2006/relationships/slideLayout" Target="../slideLayouts/slideLayout4.xml"/><Relationship Id="rId5" Type="http://schemas.openxmlformats.org/officeDocument/2006/relationships/image" Target="../media/image235.png"/><Relationship Id="rId4" Type="http://schemas.openxmlformats.org/officeDocument/2006/relationships/image" Target="../media/image234.png"/></Relationships>
</file>

<file path=ppt/slides/_rels/slide254.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254.xml"/><Relationship Id="rId1" Type="http://schemas.openxmlformats.org/officeDocument/2006/relationships/slideLayout" Target="../slideLayouts/slideLayout4.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55.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255.xml"/><Relationship Id="rId1" Type="http://schemas.openxmlformats.org/officeDocument/2006/relationships/slideLayout" Target="../slideLayouts/slideLayout5.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5.xml"/></Relationships>
</file>

<file path=ppt/slides/_rels/slide25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57.xml"/><Relationship Id="rId1" Type="http://schemas.openxmlformats.org/officeDocument/2006/relationships/slideLayout" Target="../slideLayouts/slideLayout5.xml"/><Relationship Id="rId4" Type="http://schemas.openxmlformats.org/officeDocument/2006/relationships/image" Target="../media/image237.tiff"/></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5.xml"/></Relationships>
</file>

<file path=ppt/slides/_rels/slide259.xml.rels><?xml version="1.0" encoding="UTF-8" standalone="yes"?>
<Relationships xmlns="http://schemas.openxmlformats.org/package/2006/relationships"><Relationship Id="rId3" Type="http://schemas.openxmlformats.org/officeDocument/2006/relationships/image" Target="../media/image238.jpg"/><Relationship Id="rId7" Type="http://schemas.openxmlformats.org/officeDocument/2006/relationships/image" Target="../media/image242.jpeg"/><Relationship Id="rId2" Type="http://schemas.openxmlformats.org/officeDocument/2006/relationships/notesSlide" Target="../notesSlides/notesSlide259.xml"/><Relationship Id="rId1" Type="http://schemas.openxmlformats.org/officeDocument/2006/relationships/slideLayout" Target="../slideLayouts/slideLayout5.xml"/><Relationship Id="rId6" Type="http://schemas.openxmlformats.org/officeDocument/2006/relationships/image" Target="../media/image241.jpeg"/><Relationship Id="rId5" Type="http://schemas.openxmlformats.org/officeDocument/2006/relationships/image" Target="../media/image240.jpeg"/><Relationship Id="rId4" Type="http://schemas.openxmlformats.org/officeDocument/2006/relationships/image" Target="../media/image239.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5.xml"/></Relationships>
</file>

<file path=ppt/slides/_rels/slide261.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261.xml"/><Relationship Id="rId1" Type="http://schemas.openxmlformats.org/officeDocument/2006/relationships/slideLayout" Target="../slideLayouts/slideLayout5.xml"/><Relationship Id="rId5" Type="http://schemas.openxmlformats.org/officeDocument/2006/relationships/image" Target="../media/image244.jpeg"/><Relationship Id="rId4" Type="http://schemas.microsoft.com/office/2007/relationships/hdphoto" Target="../media/hdphoto5.wdp"/></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5.xml"/></Relationships>
</file>

<file path=ppt/slides/_rels/slide263.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263.xml"/><Relationship Id="rId1" Type="http://schemas.openxmlformats.org/officeDocument/2006/relationships/slideLayout" Target="../slideLayouts/slideLayout5.xml"/><Relationship Id="rId4" Type="http://schemas.openxmlformats.org/officeDocument/2006/relationships/image" Target="../media/image246.jpeg"/></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5.xml"/></Relationships>
</file>

<file path=ppt/slides/_rels/slide265.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265.xml"/><Relationship Id="rId1" Type="http://schemas.openxmlformats.org/officeDocument/2006/relationships/slideLayout" Target="../slideLayouts/slideLayout4.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266.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266.xml"/><Relationship Id="rId1" Type="http://schemas.openxmlformats.org/officeDocument/2006/relationships/slideLayout" Target="../slideLayouts/slideLayout5.xml"/></Relationships>
</file>

<file path=ppt/slides/_rels/slide267.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267.xml"/><Relationship Id="rId1" Type="http://schemas.openxmlformats.org/officeDocument/2006/relationships/slideLayout" Target="../slideLayouts/slideLayout5.xml"/></Relationships>
</file>

<file path=ppt/slides/_rels/slide268.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268.xml"/><Relationship Id="rId1" Type="http://schemas.openxmlformats.org/officeDocument/2006/relationships/slideLayout" Target="../slideLayouts/slideLayout5.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250.jpeg"/></Relationships>
</file>

<file path=ppt/slides/_rels/slide269.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269.xml"/><Relationship Id="rId1" Type="http://schemas.openxmlformats.org/officeDocument/2006/relationships/slideLayout" Target="../slideLayouts/slideLayout5.xml"/><Relationship Id="rId4" Type="http://schemas.openxmlformats.org/officeDocument/2006/relationships/image" Target="../media/image254.jpeg"/></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70.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270.xml"/><Relationship Id="rId1" Type="http://schemas.openxmlformats.org/officeDocument/2006/relationships/slideLayout" Target="../slideLayouts/slideLayout5.xml"/><Relationship Id="rId5" Type="http://schemas.openxmlformats.org/officeDocument/2006/relationships/image" Target="../media/image251.jpeg"/><Relationship Id="rId4" Type="http://schemas.openxmlformats.org/officeDocument/2006/relationships/image" Target="../media/image252.jpeg"/></Relationships>
</file>

<file path=ppt/slides/_rels/slide271.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271.xml"/><Relationship Id="rId1" Type="http://schemas.openxmlformats.org/officeDocument/2006/relationships/slideLayout" Target="../slideLayouts/slideLayout4.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272.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272.xml"/><Relationship Id="rId1" Type="http://schemas.openxmlformats.org/officeDocument/2006/relationships/slideLayout" Target="../slideLayouts/slideLayout5.xml"/></Relationships>
</file>

<file path=ppt/slides/_rels/slide273.xml.rels><?xml version="1.0" encoding="UTF-8" standalone="yes"?>
<Relationships xmlns="http://schemas.openxmlformats.org/package/2006/relationships"><Relationship Id="rId3" Type="http://schemas.openxmlformats.org/officeDocument/2006/relationships/image" Target="../media/image256.emf"/><Relationship Id="rId2" Type="http://schemas.openxmlformats.org/officeDocument/2006/relationships/notesSlide" Target="../notesSlides/notesSlide273.xml"/><Relationship Id="rId1" Type="http://schemas.openxmlformats.org/officeDocument/2006/relationships/slideLayout" Target="../slideLayouts/slideLayout5.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5.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4.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4.xml"/></Relationships>
</file>

<file path=ppt/slides/_rels/slide277.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277.xml"/><Relationship Id="rId1" Type="http://schemas.openxmlformats.org/officeDocument/2006/relationships/slideLayout" Target="../slideLayouts/slideLayout4.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4.xml"/></Relationships>
</file>

<file path=ppt/slides/_rels/slide279.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27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80.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280.xml"/><Relationship Id="rId1" Type="http://schemas.openxmlformats.org/officeDocument/2006/relationships/slideLayout" Target="../slideLayouts/slideLayout4.xml"/><Relationship Id="rId5" Type="http://schemas.openxmlformats.org/officeDocument/2006/relationships/image" Target="../media/image261.png"/><Relationship Id="rId4" Type="http://schemas.openxmlformats.org/officeDocument/2006/relationships/image" Target="../media/image260.png"/></Relationships>
</file>

<file path=ppt/slides/_rels/slide281.xml.rels><?xml version="1.0" encoding="UTF-8" standalone="yes"?>
<Relationships xmlns="http://schemas.openxmlformats.org/package/2006/relationships"><Relationship Id="rId3" Type="http://schemas.openxmlformats.org/officeDocument/2006/relationships/image" Target="../media/image262.png"/><Relationship Id="rId7" Type="http://schemas.openxmlformats.org/officeDocument/2006/relationships/image" Target="../media/image266.tiff"/><Relationship Id="rId2" Type="http://schemas.openxmlformats.org/officeDocument/2006/relationships/notesSlide" Target="../notesSlides/notesSlide281.xml"/><Relationship Id="rId1" Type="http://schemas.openxmlformats.org/officeDocument/2006/relationships/slideLayout" Target="../slideLayouts/slideLayout4.xml"/><Relationship Id="rId6" Type="http://schemas.openxmlformats.org/officeDocument/2006/relationships/image" Target="../media/image265.tiff"/><Relationship Id="rId5" Type="http://schemas.openxmlformats.org/officeDocument/2006/relationships/image" Target="../media/image264.tiff"/><Relationship Id="rId4" Type="http://schemas.openxmlformats.org/officeDocument/2006/relationships/image" Target="../media/image263.png"/></Relationships>
</file>

<file path=ppt/slides/_rels/slide282.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282.xml"/><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268.png"/></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4.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4.xml"/></Relationships>
</file>

<file path=ppt/slides/_rels/slide285.xml.rels><?xml version="1.0" encoding="UTF-8" standalone="yes"?>
<Relationships xmlns="http://schemas.openxmlformats.org/package/2006/relationships"><Relationship Id="rId3" Type="http://schemas.openxmlformats.org/officeDocument/2006/relationships/image" Target="../media/image269.tiff"/><Relationship Id="rId2" Type="http://schemas.openxmlformats.org/officeDocument/2006/relationships/notesSlide" Target="../notesSlides/notesSlide285.xml"/><Relationship Id="rId1" Type="http://schemas.openxmlformats.org/officeDocument/2006/relationships/slideLayout" Target="../slideLayouts/slideLayout4.xml"/><Relationship Id="rId4" Type="http://schemas.openxmlformats.org/officeDocument/2006/relationships/image" Target="../media/image270.tiff"/></Relationships>
</file>

<file path=ppt/slides/_rels/slide286.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286.xml"/><Relationship Id="rId1" Type="http://schemas.openxmlformats.org/officeDocument/2006/relationships/slideLayout" Target="../slideLayouts/slideLayout4.xml"/><Relationship Id="rId4" Type="http://schemas.openxmlformats.org/officeDocument/2006/relationships/image" Target="../media/image272.tiff"/></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4.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3.xml"/></Relationships>
</file>

<file path=ppt/slides/_rels/slide289.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28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290.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290.xml"/><Relationship Id="rId1" Type="http://schemas.openxmlformats.org/officeDocument/2006/relationships/slideLayout" Target="../slideLayouts/slideLayout4.xml"/></Relationships>
</file>

<file path=ppt/slides/_rels/slide291.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291.xml"/><Relationship Id="rId1" Type="http://schemas.openxmlformats.org/officeDocument/2006/relationships/slideLayout" Target="../slideLayouts/slideLayout4.xml"/></Relationships>
</file>

<file path=ppt/slides/_rels/slide292.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29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eg"/><Relationship Id="rId9" Type="http://schemas.openxmlformats.org/officeDocument/2006/relationships/image" Target="../media/image51.png"/></Relationships>
</file>

<file path=ppt/slides/_rels/slide67.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55.jpg"/><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6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59.jpg"/><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3.xml"/><Relationship Id="rId1" Type="http://schemas.openxmlformats.org/officeDocument/2006/relationships/slideLayout" Target="../slideLayouts/slideLayout4.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85.xml"/><Relationship Id="rId1" Type="http://schemas.openxmlformats.org/officeDocument/2006/relationships/slideLayout" Target="../slideLayouts/slideLayout4.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87.xml"/><Relationship Id="rId1" Type="http://schemas.openxmlformats.org/officeDocument/2006/relationships/slideLayout" Target="../slideLayouts/slideLayout4.xml"/><Relationship Id="rId4" Type="http://schemas.openxmlformats.org/officeDocument/2006/relationships/image" Target="../media/image78.jpeg"/></Relationships>
</file>

<file path=ppt/slides/_rels/slide8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0.xml"/><Relationship Id="rId1" Type="http://schemas.openxmlformats.org/officeDocument/2006/relationships/slideLayout" Target="../slideLayouts/slideLayout4.xml"/><Relationship Id="rId6" Type="http://schemas.openxmlformats.org/officeDocument/2006/relationships/image" Target="../media/image84.png"/><Relationship Id="rId5" Type="http://schemas.openxmlformats.org/officeDocument/2006/relationships/image" Target="../media/image83.jpg"/><Relationship Id="rId4" Type="http://schemas.openxmlformats.org/officeDocument/2006/relationships/image" Target="../media/image82.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6.xml"/><Relationship Id="rId1" Type="http://schemas.openxmlformats.org/officeDocument/2006/relationships/slideLayout" Target="../slideLayouts/slideLayout4.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0799BAC8-C91F-B146-A7B4-4CCCAF3A3B0E}"/>
              </a:ext>
            </a:extLst>
          </p:cNvPr>
          <p:cNvSpPr/>
          <p:nvPr/>
        </p:nvSpPr>
        <p:spPr>
          <a:xfrm>
            <a:off x="0" y="0"/>
            <a:ext cx="9906000" cy="382942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6373EB82-858A-B149-8002-C5E73B48F2D8}"/>
              </a:ext>
            </a:extLst>
          </p:cNvPr>
          <p:cNvSpPr/>
          <p:nvPr/>
        </p:nvSpPr>
        <p:spPr>
          <a:xfrm>
            <a:off x="0" y="908050"/>
            <a:ext cx="9906000" cy="2686838"/>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792CEB0-02C8-DC43-89E2-638C663BD3E5}"/>
              </a:ext>
            </a:extLst>
          </p:cNvPr>
          <p:cNvSpPr>
            <a:spLocks noGrp="1"/>
          </p:cNvSpPr>
          <p:nvPr>
            <p:ph type="ctrTitle"/>
          </p:nvPr>
        </p:nvSpPr>
        <p:spPr>
          <a:xfrm>
            <a:off x="1014883" y="908050"/>
            <a:ext cx="8259291" cy="2921375"/>
          </a:xfrm>
        </p:spPr>
        <p:txBody>
          <a:bodyPr anchor="ctr">
            <a:noAutofit/>
          </a:bodyPr>
          <a:lstStyle/>
          <a:p>
            <a:pPr marL="1438275" indent="-1438275" algn="l">
              <a:lnSpc>
                <a:spcPct val="100000"/>
              </a:lnSpc>
              <a:spcBef>
                <a:spcPts val="600"/>
              </a:spcBef>
            </a:pPr>
            <a:r>
              <a:rPr lang="ja-JP" altLang="en-US" sz="3200" dirty="0">
                <a:latin typeface="メイリオ" panose="020B0604030504040204" pitchFamily="50" charset="-128"/>
                <a:ea typeface="メイリオ" panose="020B0604030504040204" pitchFamily="50" charset="-128"/>
              </a:rPr>
              <a:t>第</a:t>
            </a:r>
            <a:r>
              <a:rPr lang="en-US" altLang="ja-JP" sz="3200" dirty="0">
                <a:latin typeface="メイリオ" panose="020B0604030504040204" pitchFamily="50" charset="-128"/>
                <a:ea typeface="メイリオ" panose="020B0604030504040204" pitchFamily="50" charset="-128"/>
              </a:rPr>
              <a:t>II</a:t>
            </a:r>
            <a:r>
              <a:rPr lang="ja-JP" altLang="en-US" sz="3200" dirty="0">
                <a:latin typeface="メイリオ" panose="020B0604030504040204" pitchFamily="50" charset="-128"/>
                <a:ea typeface="メイリオ" panose="020B0604030504040204" pitchFamily="50" charset="-128"/>
              </a:rPr>
              <a:t>章 喀痰吸引等を必要とする重度障害児</a:t>
            </a:r>
            <a:br>
              <a:rPr lang="en-US" altLang="ja-JP" sz="3200" dirty="0">
                <a:latin typeface="メイリオ" panose="020B0604030504040204" pitchFamily="50" charset="-128"/>
                <a:ea typeface="メイリオ" panose="020B0604030504040204" pitchFamily="50" charset="-128"/>
              </a:rPr>
            </a:br>
            <a:r>
              <a:rPr lang="ja-JP" altLang="en-US" sz="3200" dirty="0">
                <a:latin typeface="メイリオ" panose="020B0604030504040204" pitchFamily="50" charset="-128"/>
                <a:ea typeface="メイリオ" panose="020B0604030504040204" pitchFamily="50" charset="-128"/>
              </a:rPr>
              <a:t>・者等の障害及び支援に関する講義</a:t>
            </a:r>
            <a:br>
              <a:rPr lang="en-US" altLang="ja-JP" sz="3200" dirty="0">
                <a:latin typeface="メイリオ" panose="020B0604030504040204" pitchFamily="50" charset="-128"/>
                <a:ea typeface="メイリオ" panose="020B0604030504040204" pitchFamily="50" charset="-128"/>
              </a:rPr>
            </a:br>
            <a:br>
              <a:rPr lang="en-US" altLang="ja-JP" sz="1000" dirty="0">
                <a:latin typeface="メイリオ" panose="020B0604030504040204" pitchFamily="50" charset="-128"/>
                <a:ea typeface="メイリオ" panose="020B0604030504040204" pitchFamily="50" charset="-128"/>
              </a:rPr>
            </a:br>
            <a:r>
              <a:rPr lang="ja-JP" altLang="en-US" sz="3200" dirty="0">
                <a:latin typeface="メイリオ" panose="020B0604030504040204" pitchFamily="50" charset="-128"/>
                <a:ea typeface="メイリオ" panose="020B0604030504040204" pitchFamily="50" charset="-128"/>
              </a:rPr>
              <a:t>緊急時の対応及び危険防止に関する</a:t>
            </a:r>
            <a:br>
              <a:rPr lang="en-US" altLang="ja-JP" sz="3200" dirty="0">
                <a:latin typeface="メイリオ" panose="020B0604030504040204" pitchFamily="50" charset="-128"/>
                <a:ea typeface="メイリオ" panose="020B0604030504040204" pitchFamily="50" charset="-128"/>
              </a:rPr>
            </a:br>
            <a:r>
              <a:rPr lang="ja-JP" altLang="en-US" sz="3200" dirty="0">
                <a:latin typeface="メイリオ" panose="020B0604030504040204" pitchFamily="50" charset="-128"/>
                <a:ea typeface="メイリオ" panose="020B0604030504040204" pitchFamily="50" charset="-128"/>
              </a:rPr>
              <a:t>講義・演習</a:t>
            </a:r>
          </a:p>
        </p:txBody>
      </p:sp>
      <p:sp>
        <p:nvSpPr>
          <p:cNvPr id="5" name="字幕 2">
            <a:extLst>
              <a:ext uri="{FF2B5EF4-FFF2-40B4-BE49-F238E27FC236}">
                <a16:creationId xmlns:a16="http://schemas.microsoft.com/office/drawing/2014/main" id="{C6F8B127-6C52-4554-AC62-E5057BA734B9}"/>
              </a:ext>
            </a:extLst>
          </p:cNvPr>
          <p:cNvSpPr>
            <a:spLocks noGrp="1"/>
          </p:cNvSpPr>
          <p:nvPr>
            <p:ph type="subTitle" idx="1"/>
          </p:nvPr>
        </p:nvSpPr>
        <p:spPr>
          <a:xfrm>
            <a:off x="2532185" y="4119824"/>
            <a:ext cx="6029924" cy="2522136"/>
          </a:xfrm>
        </p:spPr>
        <p:txBody>
          <a:bodyPr>
            <a:noAutofit/>
          </a:bodyPr>
          <a:lstStyle/>
          <a:p>
            <a:pPr algn="l">
              <a:lnSpc>
                <a:spcPct val="150000"/>
              </a:lnSpc>
              <a:spcBef>
                <a:spcPts val="0"/>
              </a:spcBef>
            </a:pPr>
            <a:r>
              <a:rPr lang="en-US" altLang="ja-JP" sz="2200" dirty="0">
                <a:latin typeface="メイリオ" panose="020B0604030504040204" pitchFamily="50" charset="-128"/>
                <a:ea typeface="メイリオ" panose="020B0604030504040204" pitchFamily="50" charset="-128"/>
              </a:rPr>
              <a:t>1. </a:t>
            </a:r>
            <a:r>
              <a:rPr lang="ja-JP" altLang="en-US" sz="2200" dirty="0">
                <a:latin typeface="メイリオ" panose="020B0604030504040204" pitchFamily="50" charset="-128"/>
                <a:ea typeface="メイリオ" panose="020B0604030504040204" pitchFamily="50" charset="-128"/>
              </a:rPr>
              <a:t>健康状態の把握</a:t>
            </a:r>
            <a:endParaRPr lang="en-US" altLang="ja-JP" sz="2200" dirty="0">
              <a:latin typeface="メイリオ" panose="020B0604030504040204" pitchFamily="50" charset="-128"/>
              <a:ea typeface="メイリオ" panose="020B0604030504040204" pitchFamily="50" charset="-128"/>
            </a:endParaRPr>
          </a:p>
          <a:p>
            <a:pPr algn="l">
              <a:lnSpc>
                <a:spcPct val="150000"/>
              </a:lnSpc>
              <a:spcBef>
                <a:spcPts val="0"/>
              </a:spcBef>
            </a:pPr>
            <a:r>
              <a:rPr lang="en-US" altLang="ja-JP" sz="2200" dirty="0">
                <a:latin typeface="メイリオ" panose="020B0604030504040204" pitchFamily="50" charset="-128"/>
                <a:ea typeface="メイリオ" panose="020B0604030504040204" pitchFamily="50" charset="-128"/>
              </a:rPr>
              <a:t>2. </a:t>
            </a:r>
            <a:r>
              <a:rPr lang="ja-JP" altLang="en-US" sz="2200" dirty="0">
                <a:latin typeface="メイリオ" panose="020B0604030504040204" pitchFamily="50" charset="-128"/>
                <a:ea typeface="メイリオ" panose="020B0604030504040204" pitchFamily="50" charset="-128"/>
              </a:rPr>
              <a:t>感染予防</a:t>
            </a:r>
          </a:p>
          <a:p>
            <a:pPr algn="l">
              <a:lnSpc>
                <a:spcPct val="150000"/>
              </a:lnSpc>
              <a:spcBef>
                <a:spcPts val="0"/>
              </a:spcBef>
            </a:pPr>
            <a:r>
              <a:rPr lang="en-US" altLang="ja-JP" sz="2200" dirty="0">
                <a:latin typeface="メイリオ" panose="020B0604030504040204" pitchFamily="50" charset="-128"/>
                <a:ea typeface="メイリオ" panose="020B0604030504040204" pitchFamily="50" charset="-128"/>
              </a:rPr>
              <a:t>3. </a:t>
            </a:r>
            <a:r>
              <a:rPr lang="ja-JP" altLang="en-US" sz="2200" dirty="0">
                <a:latin typeface="メイリオ" panose="020B0604030504040204" pitchFamily="50" charset="-128"/>
                <a:ea typeface="メイリオ" panose="020B0604030504040204" pitchFamily="50" charset="-128"/>
              </a:rPr>
              <a:t>呼吸の仕組みと呼吸障害</a:t>
            </a:r>
          </a:p>
          <a:p>
            <a:pPr algn="l">
              <a:lnSpc>
                <a:spcPct val="150000"/>
              </a:lnSpc>
              <a:spcBef>
                <a:spcPts val="0"/>
              </a:spcBef>
            </a:pPr>
            <a:r>
              <a:rPr lang="en-US" altLang="ja-JP" sz="2200" dirty="0">
                <a:latin typeface="メイリオ" panose="020B0604030504040204" pitchFamily="50" charset="-128"/>
                <a:ea typeface="メイリオ" panose="020B0604030504040204" pitchFamily="50" charset="-128"/>
              </a:rPr>
              <a:t>4. </a:t>
            </a:r>
            <a:r>
              <a:rPr lang="ja-JP" altLang="en-US" sz="2200" dirty="0">
                <a:latin typeface="メイリオ" panose="020B0604030504040204" pitchFamily="50" charset="-128"/>
                <a:ea typeface="メイリオ" panose="020B0604030504040204" pitchFamily="50" charset="-128"/>
              </a:rPr>
              <a:t>喀痰吸引</a:t>
            </a:r>
          </a:p>
          <a:p>
            <a:pPr algn="l">
              <a:lnSpc>
                <a:spcPct val="150000"/>
              </a:lnSpc>
              <a:spcBef>
                <a:spcPts val="0"/>
              </a:spcBef>
            </a:pPr>
            <a:r>
              <a:rPr lang="en-US" altLang="ja-JP" sz="2200" dirty="0">
                <a:latin typeface="メイリオ" panose="020B0604030504040204" pitchFamily="50" charset="-128"/>
                <a:ea typeface="メイリオ" panose="020B0604030504040204" pitchFamily="50" charset="-128"/>
              </a:rPr>
              <a:t>5. </a:t>
            </a:r>
            <a:r>
              <a:rPr lang="ja-JP" altLang="en-US" sz="2200" dirty="0">
                <a:latin typeface="メイリオ" panose="020B0604030504040204" pitchFamily="50" charset="-128"/>
                <a:ea typeface="メイリオ" panose="020B0604030504040204" pitchFamily="50" charset="-128"/>
              </a:rPr>
              <a:t>経管栄養</a:t>
            </a:r>
          </a:p>
        </p:txBody>
      </p:sp>
      <p:sp>
        <p:nvSpPr>
          <p:cNvPr id="3" name="スライド番号プレースホルダー 2"/>
          <p:cNvSpPr>
            <a:spLocks noGrp="1"/>
          </p:cNvSpPr>
          <p:nvPr>
            <p:ph type="sldNum" sz="quarter" idx="12"/>
          </p:nvPr>
        </p:nvSpPr>
        <p:spPr>
          <a:xfrm>
            <a:off x="7008813" y="6492875"/>
            <a:ext cx="2228850" cy="365125"/>
          </a:xfrm>
        </p:spPr>
        <p:txBody>
          <a:bodyPr/>
          <a:lstStyle/>
          <a:p>
            <a:r>
              <a:rPr kumimoji="1" lang="en-US" altLang="ja-JP" sz="900" dirty="0">
                <a:solidFill>
                  <a:schemeClr val="tx1"/>
                </a:solidFill>
              </a:rPr>
              <a:t>1</a:t>
            </a:r>
            <a:endParaRPr kumimoji="1" lang="ja-JP" altLang="en-US" sz="900" dirty="0">
              <a:solidFill>
                <a:schemeClr val="tx1"/>
              </a:solidFill>
            </a:endParaRPr>
          </a:p>
        </p:txBody>
      </p:sp>
    </p:spTree>
    <p:extLst>
      <p:ext uri="{BB962C8B-B14F-4D97-AF65-F5344CB8AC3E}">
        <p14:creationId xmlns:p14="http://schemas.microsoft.com/office/powerpoint/2010/main" val="2948666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zh-TW" altLang="en-US" sz="2800" b="1" dirty="0">
                <a:latin typeface="メイリオ" panose="020B0604030504040204" pitchFamily="50" charset="-128"/>
                <a:ea typeface="メイリオ" panose="020B0604030504040204" pitchFamily="50" charset="-128"/>
              </a:rPr>
              <a:t>酸 素 飽 和 度 </a:t>
            </a:r>
            <a:r>
              <a:rPr lang="en-US" altLang="zh-TW" sz="2000" dirty="0">
                <a:latin typeface="メイリオ" panose="020B0604030504040204" pitchFamily="50" charset="-128"/>
                <a:ea typeface="メイリオ" panose="020B0604030504040204" pitchFamily="50" charset="-128"/>
              </a:rPr>
              <a:t>(SpO</a:t>
            </a:r>
            <a:r>
              <a:rPr lang="en-US" altLang="zh-TW" sz="1600" dirty="0">
                <a:latin typeface="メイリオ" panose="020B0604030504040204" pitchFamily="50" charset="-128"/>
                <a:ea typeface="メイリオ" panose="020B0604030504040204" pitchFamily="50" charset="-128"/>
              </a:rPr>
              <a:t>2</a:t>
            </a:r>
            <a:r>
              <a:rPr lang="en-US" altLang="zh-TW" sz="2000" dirty="0">
                <a:latin typeface="メイリオ" panose="020B0604030504040204" pitchFamily="50" charset="-128"/>
                <a:ea typeface="メイリオ" panose="020B0604030504040204" pitchFamily="50" charset="-128"/>
              </a:rPr>
              <a:t>)</a:t>
            </a:r>
            <a:endParaRPr lang="zh-TW" altLang="en-US" sz="2800" dirty="0">
              <a:latin typeface="メイリオ" panose="020B0604030504040204" pitchFamily="50" charset="-128"/>
              <a:ea typeface="メイリオ" panose="020B0604030504040204" pitchFamily="50" charset="-128"/>
            </a:endParaRPr>
          </a:p>
        </p:txBody>
      </p:sp>
      <p:sp>
        <p:nvSpPr>
          <p:cNvPr id="3" name="正方形/長方形 2">
            <a:extLst>
              <a:ext uri="{FF2B5EF4-FFF2-40B4-BE49-F238E27FC236}">
                <a16:creationId xmlns:a16="http://schemas.microsoft.com/office/drawing/2014/main" id="{FCBB6A4A-A6DE-4C9D-AC17-8996B9B6A714}"/>
              </a:ext>
            </a:extLst>
          </p:cNvPr>
          <p:cNvSpPr/>
          <p:nvPr/>
        </p:nvSpPr>
        <p:spPr>
          <a:xfrm>
            <a:off x="681037" y="3687097"/>
            <a:ext cx="8593138" cy="1946787"/>
          </a:xfrm>
          <a:prstGeom prst="rect">
            <a:avLst/>
          </a:prstGeom>
          <a:ln w="12700">
            <a:solidFill>
              <a:schemeClr val="accent6"/>
            </a:solidFill>
          </a:ln>
        </p:spPr>
        <p:txBody>
          <a:bodyPr wrap="square" lIns="0" anchor="ctr" anchorCtr="0">
            <a:noAutofit/>
          </a:bodyPr>
          <a:lstStyle/>
          <a:p>
            <a:pPr>
              <a:spcAft>
                <a:spcPts val="600"/>
              </a:spcAft>
              <a:defRPr/>
            </a:pPr>
            <a:r>
              <a:rPr lang="en-US" altLang="ja-JP" dirty="0">
                <a:solidFill>
                  <a:srgbClr val="000000"/>
                </a:solidFill>
                <a:latin typeface="Meiryo" panose="020B0604030504040204" pitchFamily="34" charset="-128"/>
                <a:ea typeface="Meiryo" panose="020B0604030504040204" pitchFamily="34" charset="-128"/>
                <a:cs typeface="ＭＳ ゴシック" charset="0"/>
              </a:rPr>
              <a:t>【SpO</a:t>
            </a:r>
            <a:r>
              <a:rPr lang="en-US" altLang="ja-JP" baseline="-25000" dirty="0">
                <a:solidFill>
                  <a:srgbClr val="000000"/>
                </a:solidFill>
                <a:latin typeface="Meiryo" panose="020B0604030504040204" pitchFamily="34" charset="-128"/>
                <a:ea typeface="Meiryo" panose="020B0604030504040204" pitchFamily="34" charset="-128"/>
                <a:cs typeface="ＭＳ ゴシック" charset="0"/>
              </a:rPr>
              <a:t>2</a:t>
            </a:r>
            <a:r>
              <a:rPr lang="ja-JP" altLang="en-US" dirty="0">
                <a:solidFill>
                  <a:srgbClr val="000000"/>
                </a:solidFill>
                <a:latin typeface="Meiryo" panose="020B0604030504040204" pitchFamily="34" charset="-128"/>
                <a:ea typeface="Meiryo" panose="020B0604030504040204" pitchFamily="34" charset="-128"/>
                <a:cs typeface="ＭＳ ゴシック" charset="0"/>
              </a:rPr>
              <a:t>の目標値</a:t>
            </a:r>
            <a:r>
              <a:rPr lang="en-US" altLang="ja-JP" dirty="0">
                <a:solidFill>
                  <a:srgbClr val="000000"/>
                </a:solidFill>
                <a:latin typeface="Meiryo" panose="020B0604030504040204" pitchFamily="34" charset="-128"/>
                <a:ea typeface="Meiryo" panose="020B0604030504040204" pitchFamily="34" charset="-128"/>
                <a:cs typeface="ＭＳ ゴシック" charset="0"/>
              </a:rPr>
              <a:t>】</a:t>
            </a:r>
            <a:r>
              <a:rPr lang="ja-JP" altLang="en-US" dirty="0">
                <a:solidFill>
                  <a:srgbClr val="000000"/>
                </a:solidFill>
                <a:latin typeface="Meiryo" panose="020B0604030504040204" pitchFamily="34" charset="-128"/>
                <a:ea typeface="Meiryo" panose="020B0604030504040204" pitchFamily="34" charset="-128"/>
                <a:cs typeface="ＭＳ ゴシック" charset="0"/>
              </a:rPr>
              <a:t>個々の病態によって異なります</a:t>
            </a:r>
            <a:endParaRPr lang="en-US" altLang="ja-JP" dirty="0">
              <a:solidFill>
                <a:srgbClr val="000000"/>
              </a:solidFill>
              <a:latin typeface="Meiryo" panose="020B0604030504040204" pitchFamily="34" charset="-128"/>
              <a:ea typeface="Meiryo" panose="020B0604030504040204" pitchFamily="34" charset="-128"/>
              <a:cs typeface="ＭＳ ゴシック" charset="0"/>
            </a:endParaRPr>
          </a:p>
          <a:p>
            <a:pPr marL="88900" lvl="1" indent="50800">
              <a:spcAft>
                <a:spcPts val="600"/>
              </a:spcAft>
              <a:defRPr/>
            </a:pPr>
            <a:r>
              <a:rPr lang="ja-JP" altLang="en-US" dirty="0">
                <a:solidFill>
                  <a:srgbClr val="000000"/>
                </a:solidFill>
                <a:latin typeface="Meiryo" panose="020B0604030504040204" pitchFamily="34" charset="-128"/>
                <a:ea typeface="Meiryo" panose="020B0604030504040204" pitchFamily="34" charset="-128"/>
                <a:cs typeface="ＭＳ ゴシック" charset="0"/>
              </a:rPr>
              <a:t>一般的には　　　　　　　　</a:t>
            </a:r>
            <a:r>
              <a:rPr lang="en-US" altLang="ja-JP" dirty="0">
                <a:solidFill>
                  <a:srgbClr val="000000"/>
                </a:solidFill>
                <a:latin typeface="Meiryo" panose="020B0604030504040204" pitchFamily="34" charset="-128"/>
                <a:ea typeface="Meiryo" panose="020B0604030504040204" pitchFamily="34" charset="-128"/>
                <a:cs typeface="ＭＳ ゴシック" charset="0"/>
              </a:rPr>
              <a:t>SpO</a:t>
            </a:r>
            <a:r>
              <a:rPr lang="en-US" altLang="ja-JP" baseline="-25000" dirty="0">
                <a:solidFill>
                  <a:srgbClr val="000000"/>
                </a:solidFill>
                <a:latin typeface="Meiryo" panose="020B0604030504040204" pitchFamily="34" charset="-128"/>
                <a:ea typeface="Meiryo" panose="020B0604030504040204" pitchFamily="34" charset="-128"/>
                <a:cs typeface="ＭＳ ゴシック" charset="0"/>
              </a:rPr>
              <a:t>2</a:t>
            </a:r>
            <a:r>
              <a:rPr lang="en-US" altLang="ja-JP" dirty="0">
                <a:solidFill>
                  <a:srgbClr val="000000"/>
                </a:solidFill>
                <a:latin typeface="Meiryo" panose="020B0604030504040204" pitchFamily="34" charset="-128"/>
                <a:ea typeface="Meiryo" panose="020B0604030504040204" pitchFamily="34" charset="-128"/>
                <a:cs typeface="ＭＳ ゴシック" charset="0"/>
              </a:rPr>
              <a:t>≧95</a:t>
            </a:r>
            <a:r>
              <a:rPr lang="ja-JP" altLang="en-US" dirty="0">
                <a:solidFill>
                  <a:srgbClr val="000000"/>
                </a:solidFill>
                <a:latin typeface="Meiryo" panose="020B0604030504040204" pitchFamily="34" charset="-128"/>
                <a:ea typeface="Meiryo" panose="020B0604030504040204" pitchFamily="34" charset="-128"/>
                <a:cs typeface="ＭＳ ゴシック" charset="0"/>
              </a:rPr>
              <a:t>％</a:t>
            </a:r>
            <a:endParaRPr lang="en-US" altLang="ja-JP" dirty="0">
              <a:solidFill>
                <a:srgbClr val="000000"/>
              </a:solidFill>
              <a:latin typeface="Meiryo" panose="020B0604030504040204" pitchFamily="34" charset="-128"/>
              <a:ea typeface="Meiryo" panose="020B0604030504040204" pitchFamily="34" charset="-128"/>
              <a:cs typeface="ＭＳ ゴシック" charset="0"/>
            </a:endParaRPr>
          </a:p>
          <a:p>
            <a:pPr marL="88900" lvl="1" indent="50800">
              <a:spcAft>
                <a:spcPts val="600"/>
              </a:spcAft>
              <a:defRPr/>
            </a:pPr>
            <a:r>
              <a:rPr lang="ja-JP" altLang="en-US" dirty="0">
                <a:solidFill>
                  <a:srgbClr val="000000"/>
                </a:solidFill>
                <a:latin typeface="Meiryo" panose="020B0604030504040204" pitchFamily="34" charset="-128"/>
                <a:ea typeface="Meiryo" panose="020B0604030504040204" pitchFamily="34" charset="-128"/>
                <a:cs typeface="ＭＳ ゴシック" charset="0"/>
              </a:rPr>
              <a:t>呼吸障害のある児　　　　　</a:t>
            </a:r>
            <a:r>
              <a:rPr lang="en-US" altLang="ja-JP" dirty="0">
                <a:solidFill>
                  <a:srgbClr val="000000"/>
                </a:solidFill>
                <a:latin typeface="Meiryo" panose="020B0604030504040204" pitchFamily="34" charset="-128"/>
                <a:ea typeface="Meiryo" panose="020B0604030504040204" pitchFamily="34" charset="-128"/>
                <a:cs typeface="ＭＳ ゴシック" charset="0"/>
              </a:rPr>
              <a:t>SpO</a:t>
            </a:r>
            <a:r>
              <a:rPr lang="en-US" altLang="ja-JP" baseline="-25000" dirty="0">
                <a:solidFill>
                  <a:srgbClr val="000000"/>
                </a:solidFill>
                <a:latin typeface="Meiryo" panose="020B0604030504040204" pitchFamily="34" charset="-128"/>
                <a:ea typeface="Meiryo" panose="020B0604030504040204" pitchFamily="34" charset="-128"/>
                <a:cs typeface="ＭＳ ゴシック" charset="0"/>
              </a:rPr>
              <a:t>2</a:t>
            </a:r>
            <a:r>
              <a:rPr lang="en-US" altLang="ja-JP" dirty="0">
                <a:solidFill>
                  <a:srgbClr val="000000"/>
                </a:solidFill>
                <a:latin typeface="Meiryo" panose="020B0604030504040204" pitchFamily="34" charset="-128"/>
                <a:ea typeface="Meiryo" panose="020B0604030504040204" pitchFamily="34" charset="-128"/>
                <a:cs typeface="ＭＳ ゴシック" charset="0"/>
              </a:rPr>
              <a:t>≧93</a:t>
            </a:r>
            <a:r>
              <a:rPr lang="ja-JP" altLang="en-US" dirty="0">
                <a:solidFill>
                  <a:srgbClr val="000000"/>
                </a:solidFill>
                <a:latin typeface="Meiryo" panose="020B0604030504040204" pitchFamily="34" charset="-128"/>
                <a:ea typeface="Meiryo" panose="020B0604030504040204" pitchFamily="34" charset="-128"/>
                <a:cs typeface="ＭＳ ゴシック" charset="0"/>
              </a:rPr>
              <a:t>％</a:t>
            </a:r>
            <a:endParaRPr lang="en-US" altLang="ja-JP" dirty="0">
              <a:solidFill>
                <a:srgbClr val="000000"/>
              </a:solidFill>
              <a:latin typeface="Meiryo" panose="020B0604030504040204" pitchFamily="34" charset="-128"/>
              <a:ea typeface="Meiryo" panose="020B0604030504040204" pitchFamily="34" charset="-128"/>
              <a:cs typeface="ＭＳ ゴシック" charset="0"/>
            </a:endParaRPr>
          </a:p>
          <a:p>
            <a:pPr marL="88900" lvl="1" indent="50800">
              <a:spcAft>
                <a:spcPts val="600"/>
              </a:spcAft>
              <a:defRPr/>
            </a:pPr>
            <a:r>
              <a:rPr lang="ja-JP" altLang="en-US" dirty="0">
                <a:solidFill>
                  <a:srgbClr val="000000"/>
                </a:solidFill>
                <a:latin typeface="Meiryo" panose="020B0604030504040204" pitchFamily="34" charset="-128"/>
                <a:ea typeface="Meiryo" panose="020B0604030504040204" pitchFamily="34" charset="-128"/>
                <a:cs typeface="ＭＳ ゴシック" charset="0"/>
              </a:rPr>
              <a:t>酸素使用開始の目安　　　　</a:t>
            </a:r>
            <a:r>
              <a:rPr lang="en-US" altLang="ja-JP" dirty="0">
                <a:solidFill>
                  <a:srgbClr val="000000"/>
                </a:solidFill>
                <a:latin typeface="Meiryo" panose="020B0604030504040204" pitchFamily="34" charset="-128"/>
                <a:ea typeface="Meiryo" panose="020B0604030504040204" pitchFamily="34" charset="-128"/>
                <a:cs typeface="ＭＳ ゴシック" charset="0"/>
              </a:rPr>
              <a:t>SpO</a:t>
            </a:r>
            <a:r>
              <a:rPr lang="en-US" altLang="ja-JP" baseline="-25000" dirty="0">
                <a:solidFill>
                  <a:srgbClr val="000000"/>
                </a:solidFill>
                <a:latin typeface="Meiryo" panose="020B0604030504040204" pitchFamily="34" charset="-128"/>
                <a:ea typeface="Meiryo" panose="020B0604030504040204" pitchFamily="34" charset="-128"/>
                <a:cs typeface="ＭＳ ゴシック" charset="0"/>
              </a:rPr>
              <a:t>2</a:t>
            </a:r>
            <a:r>
              <a:rPr lang="ja-JP" altLang="en-US" dirty="0">
                <a:solidFill>
                  <a:srgbClr val="000000"/>
                </a:solidFill>
                <a:latin typeface="Meiryo" panose="020B0604030504040204" pitchFamily="34" charset="-128"/>
                <a:ea typeface="Meiryo" panose="020B0604030504040204" pitchFamily="34" charset="-128"/>
                <a:cs typeface="ＭＳ ゴシック" charset="0"/>
              </a:rPr>
              <a:t>＜</a:t>
            </a:r>
            <a:r>
              <a:rPr lang="en-US" altLang="ja-JP" dirty="0">
                <a:solidFill>
                  <a:srgbClr val="000000"/>
                </a:solidFill>
                <a:latin typeface="Meiryo" panose="020B0604030504040204" pitchFamily="34" charset="-128"/>
                <a:ea typeface="Meiryo" panose="020B0604030504040204" pitchFamily="34" charset="-128"/>
                <a:cs typeface="ＭＳ ゴシック" charset="0"/>
              </a:rPr>
              <a:t>90</a:t>
            </a:r>
            <a:r>
              <a:rPr lang="ja-JP" altLang="en-US" dirty="0">
                <a:solidFill>
                  <a:srgbClr val="000000"/>
                </a:solidFill>
                <a:latin typeface="Meiryo" panose="020B0604030504040204" pitchFamily="34" charset="-128"/>
                <a:ea typeface="Meiryo" panose="020B0604030504040204" pitchFamily="34" charset="-128"/>
                <a:cs typeface="ＭＳ ゴシック" charset="0"/>
              </a:rPr>
              <a:t>％</a:t>
            </a:r>
            <a:endParaRPr lang="en-US" altLang="ja-JP" dirty="0">
              <a:solidFill>
                <a:srgbClr val="000000"/>
              </a:solidFill>
              <a:latin typeface="Meiryo" panose="020B0604030504040204" pitchFamily="34" charset="-128"/>
              <a:ea typeface="Meiryo" panose="020B0604030504040204" pitchFamily="34" charset="-128"/>
              <a:cs typeface="ＭＳ ゴシック" charset="0"/>
            </a:endParaRPr>
          </a:p>
          <a:p>
            <a:pPr marL="88900" lvl="1" indent="50800">
              <a:spcAft>
                <a:spcPts val="600"/>
              </a:spcAft>
              <a:defRPr/>
            </a:pPr>
            <a:r>
              <a:rPr lang="ja-JP" altLang="en-US" dirty="0">
                <a:solidFill>
                  <a:srgbClr val="000000"/>
                </a:solidFill>
                <a:latin typeface="Meiryo" panose="020B0604030504040204" pitchFamily="34" charset="-128"/>
                <a:ea typeface="Meiryo" panose="020B0604030504040204" pitchFamily="34" charset="-128"/>
                <a:cs typeface="ＭＳ ゴシック" charset="0"/>
              </a:rPr>
              <a:t>チアノーゼが見られるのは　</a:t>
            </a:r>
            <a:r>
              <a:rPr lang="en-US" altLang="ja-JP" dirty="0">
                <a:solidFill>
                  <a:srgbClr val="000000"/>
                </a:solidFill>
                <a:latin typeface="Meiryo" panose="020B0604030504040204" pitchFamily="34" charset="-128"/>
                <a:ea typeface="Meiryo" panose="020B0604030504040204" pitchFamily="34" charset="-128"/>
                <a:cs typeface="ＭＳ ゴシック" charset="0"/>
              </a:rPr>
              <a:t>SpO</a:t>
            </a:r>
            <a:r>
              <a:rPr lang="en-US" altLang="ja-JP" baseline="-25000" dirty="0">
                <a:solidFill>
                  <a:srgbClr val="000000"/>
                </a:solidFill>
                <a:latin typeface="Meiryo" panose="020B0604030504040204" pitchFamily="34" charset="-128"/>
                <a:ea typeface="Meiryo" panose="020B0604030504040204" pitchFamily="34" charset="-128"/>
                <a:cs typeface="ＭＳ ゴシック" charset="0"/>
              </a:rPr>
              <a:t>2</a:t>
            </a:r>
            <a:r>
              <a:rPr lang="ja-JP" altLang="en-US" dirty="0">
                <a:solidFill>
                  <a:srgbClr val="000000"/>
                </a:solidFill>
                <a:latin typeface="Meiryo" panose="020B0604030504040204" pitchFamily="34" charset="-128"/>
                <a:ea typeface="Meiryo" panose="020B0604030504040204" pitchFamily="34" charset="-128"/>
                <a:cs typeface="ＭＳ ゴシック" charset="0"/>
              </a:rPr>
              <a:t>＜</a:t>
            </a:r>
            <a:r>
              <a:rPr lang="en-US" altLang="ja-JP" dirty="0">
                <a:solidFill>
                  <a:srgbClr val="000000"/>
                </a:solidFill>
                <a:latin typeface="Meiryo" panose="020B0604030504040204" pitchFamily="34" charset="-128"/>
                <a:ea typeface="Meiryo" panose="020B0604030504040204" pitchFamily="34" charset="-128"/>
                <a:cs typeface="ＭＳ ゴシック" charset="0"/>
              </a:rPr>
              <a:t>80</a:t>
            </a:r>
            <a:r>
              <a:rPr lang="ja-JP" altLang="en-US" dirty="0">
                <a:solidFill>
                  <a:srgbClr val="000000"/>
                </a:solidFill>
                <a:latin typeface="Meiryo" panose="020B0604030504040204" pitchFamily="34" charset="-128"/>
                <a:ea typeface="Meiryo" panose="020B0604030504040204" pitchFamily="34" charset="-128"/>
                <a:cs typeface="ＭＳ ゴシック" charset="0"/>
              </a:rPr>
              <a:t>％</a:t>
            </a:r>
            <a:endParaRPr lang="en-US" altLang="ja-JP" dirty="0">
              <a:solidFill>
                <a:srgbClr val="000000"/>
              </a:solidFill>
              <a:latin typeface="Meiryo" panose="020B0604030504040204" pitchFamily="34" charset="-128"/>
              <a:ea typeface="Meiryo" panose="020B0604030504040204" pitchFamily="34" charset="-128"/>
              <a:cs typeface="ＭＳ ゴシック" charset="0"/>
            </a:endParaRPr>
          </a:p>
        </p:txBody>
      </p:sp>
      <p:sp>
        <p:nvSpPr>
          <p:cNvPr id="12" name="テキスト ボックス 5">
            <a:extLst>
              <a:ext uri="{FF2B5EF4-FFF2-40B4-BE49-F238E27FC236}">
                <a16:creationId xmlns:a16="http://schemas.microsoft.com/office/drawing/2014/main" id="{65836B5B-0681-4F06-938D-2547920BAD16}"/>
              </a:ext>
            </a:extLst>
          </p:cNvPr>
          <p:cNvSpPr txBox="1">
            <a:spLocks noChangeArrowheads="1"/>
          </p:cNvSpPr>
          <p:nvPr/>
        </p:nvSpPr>
        <p:spPr bwMode="auto">
          <a:xfrm>
            <a:off x="681038" y="1520826"/>
            <a:ext cx="8593137" cy="216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just">
              <a:lnSpc>
                <a:spcPct val="114000"/>
              </a:lnSpc>
              <a:spcBef>
                <a:spcPct val="0"/>
              </a:spcBef>
              <a:spcAft>
                <a:spcPts val="600"/>
              </a:spcAft>
              <a:buNone/>
            </a:pPr>
            <a:r>
              <a:rPr lang="ja-JP" altLang="en-US" sz="1800" dirty="0">
                <a:latin typeface="Meiryo" panose="020B0604030504040204" pitchFamily="34" charset="-128"/>
                <a:ea typeface="Meiryo" panose="020B0604030504040204" pitchFamily="34" charset="-128"/>
              </a:rPr>
              <a:t>　血液中の酸素分圧が異常に高くても、酸素飽和度は</a:t>
            </a:r>
            <a:r>
              <a:rPr lang="en-US" altLang="ja-JP" sz="1800" dirty="0">
                <a:latin typeface="Meiryo" panose="020B0604030504040204" pitchFamily="34" charset="-128"/>
                <a:ea typeface="Meiryo" panose="020B0604030504040204" pitchFamily="34" charset="-128"/>
              </a:rPr>
              <a:t>100</a:t>
            </a:r>
            <a:r>
              <a:rPr lang="ja-JP" altLang="en-US" sz="1800" dirty="0">
                <a:latin typeface="Meiryo" panose="020B0604030504040204" pitchFamily="34" charset="-128"/>
                <a:ea typeface="Meiryo" panose="020B0604030504040204" pitchFamily="34" charset="-128"/>
              </a:rPr>
              <a:t>％までしか示すことができないので、高濃度のモニターには不適切ですが、酸素分圧が低い時には酸素飽和度の数値が大きく変動するので、</a:t>
            </a:r>
            <a:r>
              <a:rPr lang="ja-JP" altLang="en-US" sz="1800" dirty="0">
                <a:solidFill>
                  <a:srgbClr val="FF0000"/>
                </a:solidFill>
                <a:latin typeface="Meiryo" panose="020B0604030504040204" pitchFamily="34" charset="-128"/>
                <a:ea typeface="Meiryo" panose="020B0604030504040204" pitchFamily="34" charset="-128"/>
              </a:rPr>
              <a:t>低酸素血症のモニター</a:t>
            </a:r>
            <a:r>
              <a:rPr lang="ja-JP" altLang="en-US" sz="1800" dirty="0">
                <a:latin typeface="Meiryo" panose="020B0604030504040204" pitchFamily="34" charset="-128"/>
                <a:ea typeface="Meiryo" panose="020B0604030504040204" pitchFamily="34" charset="-128"/>
              </a:rPr>
              <a:t>としては有用です。</a:t>
            </a:r>
            <a:endParaRPr lang="en-US" altLang="ja-JP" sz="1800" dirty="0">
              <a:latin typeface="Meiryo" panose="020B0604030504040204" pitchFamily="34" charset="-128"/>
              <a:ea typeface="Meiryo" panose="020B0604030504040204" pitchFamily="34" charset="-128"/>
            </a:endParaRPr>
          </a:p>
          <a:p>
            <a:pPr algn="just">
              <a:lnSpc>
                <a:spcPct val="114000"/>
              </a:lnSpc>
              <a:spcBef>
                <a:spcPct val="0"/>
              </a:spcBef>
              <a:spcAft>
                <a:spcPts val="600"/>
              </a:spcAft>
              <a:buNone/>
            </a:pPr>
            <a:r>
              <a:rPr lang="ja-JP" altLang="en-US" sz="1800" dirty="0">
                <a:solidFill>
                  <a:srgbClr val="000000"/>
                </a:solidFill>
                <a:latin typeface="Meiryo" panose="020B0604030504040204" pitchFamily="34" charset="-128"/>
                <a:ea typeface="Meiryo" panose="020B0604030504040204" pitchFamily="34" charset="-128"/>
              </a:rPr>
              <a:t>　</a:t>
            </a:r>
            <a:r>
              <a:rPr lang="ja-JP" altLang="ja-JP" sz="1800" dirty="0">
                <a:solidFill>
                  <a:srgbClr val="000000"/>
                </a:solidFill>
                <a:latin typeface="Meiryo" panose="020B0604030504040204" pitchFamily="34" charset="-128"/>
                <a:ea typeface="Meiryo" panose="020B0604030504040204" pitchFamily="34" charset="-128"/>
              </a:rPr>
              <a:t>軽度～中度の低酸素症で対策が必要な状態になっていても</a:t>
            </a:r>
            <a:r>
              <a:rPr lang="ja-JP" altLang="en-US" sz="1800" dirty="0">
                <a:solidFill>
                  <a:srgbClr val="000000"/>
                </a:solidFill>
                <a:latin typeface="Meiryo" panose="020B0604030504040204" pitchFamily="34" charset="-128"/>
                <a:ea typeface="Meiryo" panose="020B0604030504040204" pitchFamily="34" charset="-128"/>
              </a:rPr>
              <a:t>、外見上の</a:t>
            </a:r>
            <a:r>
              <a:rPr lang="ja-JP" altLang="ja-JP" sz="1800" dirty="0">
                <a:solidFill>
                  <a:srgbClr val="000000"/>
                </a:solidFill>
                <a:latin typeface="Meiryo" panose="020B0604030504040204" pitchFamily="34" charset="-128"/>
                <a:ea typeface="Meiryo" panose="020B0604030504040204" pitchFamily="34" charset="-128"/>
              </a:rPr>
              <a:t>チアノーゼが</a:t>
            </a:r>
            <a:r>
              <a:rPr lang="ja-JP" altLang="en-US" sz="1800" dirty="0">
                <a:solidFill>
                  <a:srgbClr val="000000"/>
                </a:solidFill>
                <a:latin typeface="Meiryo" panose="020B0604030504040204" pitchFamily="34" charset="-128"/>
                <a:ea typeface="Meiryo" panose="020B0604030504040204" pitchFamily="34" charset="-128"/>
              </a:rPr>
              <a:t>見られないことも</a:t>
            </a:r>
            <a:r>
              <a:rPr lang="ja-JP" altLang="ja-JP" sz="1800" dirty="0">
                <a:solidFill>
                  <a:srgbClr val="000000"/>
                </a:solidFill>
                <a:latin typeface="Meiryo" panose="020B0604030504040204" pitchFamily="34" charset="-128"/>
                <a:ea typeface="Meiryo" panose="020B0604030504040204" pitchFamily="34" charset="-128"/>
              </a:rPr>
              <a:t>多く、パルスオキシメーターで血中酸素飽和度（</a:t>
            </a:r>
            <a:r>
              <a:rPr lang="en-US" altLang="ja-JP" sz="1800" dirty="0">
                <a:solidFill>
                  <a:srgbClr val="000000"/>
                </a:solidFill>
                <a:latin typeface="Meiryo" panose="020B0604030504040204" pitchFamily="34" charset="-128"/>
                <a:ea typeface="Meiryo" panose="020B0604030504040204" pitchFamily="34" charset="-128"/>
              </a:rPr>
              <a:t>SpO</a:t>
            </a:r>
            <a:r>
              <a:rPr lang="en-US" altLang="ja-JP" sz="1800" baseline="-25000" dirty="0">
                <a:solidFill>
                  <a:srgbClr val="000000"/>
                </a:solidFill>
                <a:latin typeface="Meiryo" panose="020B0604030504040204" pitchFamily="34" charset="-128"/>
                <a:ea typeface="Meiryo" panose="020B0604030504040204" pitchFamily="34" charset="-128"/>
              </a:rPr>
              <a:t>2</a:t>
            </a:r>
            <a:r>
              <a:rPr lang="ja-JP" altLang="ja-JP" sz="1800" dirty="0">
                <a:solidFill>
                  <a:srgbClr val="000000"/>
                </a:solidFill>
                <a:latin typeface="Meiryo" panose="020B0604030504040204" pitchFamily="34" charset="-128"/>
                <a:ea typeface="Meiryo" panose="020B0604030504040204" pitchFamily="34" charset="-128"/>
              </a:rPr>
              <a:t>）を把握して判断することが必要</a:t>
            </a:r>
            <a:r>
              <a:rPr lang="ja-JP" altLang="en-US" sz="1800" dirty="0">
                <a:solidFill>
                  <a:srgbClr val="000000"/>
                </a:solidFill>
                <a:latin typeface="Meiryo" panose="020B0604030504040204" pitchFamily="34" charset="-128"/>
                <a:ea typeface="Meiryo" panose="020B0604030504040204" pitchFamily="34" charset="-128"/>
              </a:rPr>
              <a:t>です。</a:t>
            </a:r>
            <a:endParaRPr lang="en-US" altLang="ja-JP" sz="1800" dirty="0">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0D7858FF-ED9F-448E-B074-6F80883048B8}"/>
              </a:ext>
            </a:extLst>
          </p:cNvPr>
          <p:cNvSpPr/>
          <p:nvPr/>
        </p:nvSpPr>
        <p:spPr>
          <a:xfrm>
            <a:off x="5828122" y="4334639"/>
            <a:ext cx="3396841" cy="1206932"/>
          </a:xfrm>
          <a:prstGeom prst="rect">
            <a:avLst/>
          </a:prstGeom>
          <a:ln w="12700">
            <a:noFill/>
          </a:ln>
        </p:spPr>
        <p:txBody>
          <a:bodyPr wrap="square" lIns="0" anchor="t" anchorCtr="0">
            <a:noAutofit/>
          </a:bodyPr>
          <a:lstStyle/>
          <a:p>
            <a:pPr algn="just">
              <a:lnSpc>
                <a:spcPct val="125000"/>
              </a:lnSpc>
              <a:defRPr/>
            </a:pPr>
            <a:r>
              <a:rPr lang="ja-JP" altLang="en-US" sz="1400" dirty="0">
                <a:solidFill>
                  <a:srgbClr val="000000"/>
                </a:solidFill>
                <a:latin typeface="Meiryo" panose="020B0604030504040204" pitchFamily="34" charset="-128"/>
                <a:ea typeface="Meiryo" panose="020B0604030504040204" pitchFamily="34" charset="-128"/>
                <a:cs typeface="ＭＳ ゴシック" charset="0"/>
              </a:rPr>
              <a:t>チアノーゼ性心疾患がある場合は</a:t>
            </a:r>
            <a:r>
              <a:rPr lang="en-US" altLang="ja-JP" sz="1400" dirty="0">
                <a:solidFill>
                  <a:srgbClr val="000000"/>
                </a:solidFill>
                <a:latin typeface="Meiryo" panose="020B0604030504040204" pitchFamily="34" charset="-128"/>
                <a:ea typeface="Meiryo" panose="020B0604030504040204" pitchFamily="34" charset="-128"/>
                <a:cs typeface="ＭＳ ゴシック" charset="0"/>
              </a:rPr>
              <a:t>SpO</a:t>
            </a:r>
            <a:r>
              <a:rPr lang="en-US" altLang="ja-JP" sz="1400" baseline="-25000" dirty="0">
                <a:solidFill>
                  <a:srgbClr val="000000"/>
                </a:solidFill>
                <a:latin typeface="Meiryo" panose="020B0604030504040204" pitchFamily="34" charset="-128"/>
                <a:ea typeface="Meiryo" panose="020B0604030504040204" pitchFamily="34" charset="-128"/>
                <a:cs typeface="ＭＳ ゴシック" charset="0"/>
              </a:rPr>
              <a:t>2</a:t>
            </a:r>
            <a:r>
              <a:rPr lang="ja-JP" altLang="en-US" sz="1400" dirty="0">
                <a:solidFill>
                  <a:srgbClr val="000000"/>
                </a:solidFill>
                <a:latin typeface="Meiryo" panose="020B0604030504040204" pitchFamily="34" charset="-128"/>
                <a:ea typeface="Meiryo" panose="020B0604030504040204" pitchFamily="34" charset="-128"/>
                <a:cs typeface="ＭＳ ゴシック" charset="0"/>
              </a:rPr>
              <a:t>が</a:t>
            </a:r>
            <a:r>
              <a:rPr lang="en-US" altLang="ja-JP" sz="1400" dirty="0">
                <a:solidFill>
                  <a:srgbClr val="000000"/>
                </a:solidFill>
                <a:latin typeface="Meiryo" panose="020B0604030504040204" pitchFamily="34" charset="-128"/>
                <a:ea typeface="Meiryo" panose="020B0604030504040204" pitchFamily="34" charset="-128"/>
                <a:cs typeface="ＭＳ ゴシック" charset="0"/>
              </a:rPr>
              <a:t>70</a:t>
            </a:r>
            <a:r>
              <a:rPr lang="ja-JP" altLang="en-US" sz="1400" dirty="0">
                <a:solidFill>
                  <a:srgbClr val="000000"/>
                </a:solidFill>
                <a:latin typeface="Meiryo" panose="020B0604030504040204" pitchFamily="34" charset="-128"/>
                <a:ea typeface="Meiryo" panose="020B0604030504040204" pitchFamily="34" charset="-128"/>
                <a:cs typeface="ＭＳ ゴシック" charset="0"/>
              </a:rPr>
              <a:t>％台で正常のこともあります。</a:t>
            </a:r>
            <a:endParaRPr lang="en-US" altLang="ja-JP" sz="1400" dirty="0">
              <a:solidFill>
                <a:srgbClr val="000000"/>
              </a:solidFill>
              <a:latin typeface="Meiryo" panose="020B0604030504040204" pitchFamily="34" charset="-128"/>
              <a:ea typeface="Meiryo" panose="020B0604030504040204" pitchFamily="34" charset="-128"/>
              <a:cs typeface="ＭＳ ゴシック" charset="0"/>
            </a:endParaRPr>
          </a:p>
          <a:p>
            <a:pPr algn="just">
              <a:lnSpc>
                <a:spcPct val="125000"/>
              </a:lnSpc>
              <a:defRPr/>
            </a:pPr>
            <a:r>
              <a:rPr lang="ja-JP" altLang="en-US" sz="1400" dirty="0">
                <a:solidFill>
                  <a:srgbClr val="000000"/>
                </a:solidFill>
                <a:latin typeface="Meiryo" panose="020B0604030504040204" pitchFamily="34" charset="-128"/>
                <a:ea typeface="Meiryo" panose="020B0604030504040204" pitchFamily="34" charset="-128"/>
                <a:cs typeface="ＭＳ ゴシック" charset="0"/>
              </a:rPr>
              <a:t>個々の正常値を把握し主治医から酸素投与の目安の指示を受けておきます。</a:t>
            </a:r>
            <a:endParaRPr lang="en-US" altLang="ja-JP" sz="1400" dirty="0">
              <a:solidFill>
                <a:srgbClr val="000000"/>
              </a:solidFill>
              <a:latin typeface="Meiryo" panose="020B0604030504040204" pitchFamily="34" charset="-128"/>
              <a:ea typeface="Meiryo" panose="020B0604030504040204" pitchFamily="34" charset="-128"/>
              <a:cs typeface="ＭＳ ゴシック" charset="0"/>
            </a:endParaRPr>
          </a:p>
        </p:txBody>
      </p:sp>
      <p:sp>
        <p:nvSpPr>
          <p:cNvPr id="10" name="テキスト ボックス 5">
            <a:extLst>
              <a:ext uri="{FF2B5EF4-FFF2-40B4-BE49-F238E27FC236}">
                <a16:creationId xmlns:a16="http://schemas.microsoft.com/office/drawing/2014/main" id="{2EDE0AB0-E015-473B-820C-CDF3A858437B}"/>
              </a:ext>
            </a:extLst>
          </p:cNvPr>
          <p:cNvSpPr txBox="1">
            <a:spLocks noChangeArrowheads="1"/>
          </p:cNvSpPr>
          <p:nvPr/>
        </p:nvSpPr>
        <p:spPr bwMode="auto">
          <a:xfrm>
            <a:off x="681038" y="5894456"/>
            <a:ext cx="85931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bIns="0">
            <a:no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ja-JP" altLang="en-US" sz="2000" b="1" dirty="0">
                <a:latin typeface="Meiryo" panose="020B0604030504040204" pitchFamily="34" charset="-128"/>
                <a:ea typeface="Meiryo" panose="020B0604030504040204" pitchFamily="34" charset="-128"/>
              </a:rPr>
              <a:t>末梢循環不全</a:t>
            </a:r>
            <a:r>
              <a:rPr lang="ja-JP" altLang="en-US" sz="2000" dirty="0">
                <a:latin typeface="Meiryo" panose="020B0604030504040204" pitchFamily="34" charset="-128"/>
                <a:ea typeface="Meiryo" panose="020B0604030504040204" pitchFamily="34" charset="-128"/>
              </a:rPr>
              <a:t>がある時や脈圧（血圧）が低い時、体動が激しい時には正確な値が出ません。</a:t>
            </a:r>
            <a:r>
              <a:rPr lang="en-US" altLang="ja-JP" sz="2000" dirty="0">
                <a:latin typeface="Meiryo" panose="020B0604030504040204" pitchFamily="34" charset="-128"/>
                <a:ea typeface="Meiryo" panose="020B0604030504040204" pitchFamily="34" charset="-128"/>
              </a:rPr>
              <a:t>(</a:t>
            </a:r>
            <a:r>
              <a:rPr lang="ja-JP" altLang="en-US" sz="2000" dirty="0">
                <a:latin typeface="Meiryo" panose="020B0604030504040204" pitchFamily="34" charset="-128"/>
                <a:ea typeface="Meiryo" panose="020B0604030504040204" pitchFamily="34" charset="-128"/>
              </a:rPr>
              <a:t>低い値が出ます</a:t>
            </a:r>
            <a:r>
              <a:rPr lang="en-US" altLang="ja-JP" sz="2000" dirty="0">
                <a:latin typeface="Meiryo" panose="020B0604030504040204" pitchFamily="34" charset="-128"/>
                <a:ea typeface="Meiryo" panose="020B0604030504040204" pitchFamily="34" charset="-128"/>
              </a:rPr>
              <a:t>)</a:t>
            </a:r>
          </a:p>
        </p:txBody>
      </p:sp>
      <p:sp>
        <p:nvSpPr>
          <p:cNvPr id="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10</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423884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Autofit/>
          </a:bodyPr>
          <a:lstStyle/>
          <a:p>
            <a:r>
              <a:rPr lang="ja-JP" altLang="en-US" sz="2800" dirty="0"/>
              <a:t>アンビューバッグ</a:t>
            </a:r>
            <a:r>
              <a:rPr lang="ja-JP" altLang="en-US" sz="2000" dirty="0"/>
              <a:t>（自己膨張式バッグ）</a:t>
            </a:r>
            <a:r>
              <a:rPr lang="ja-JP" altLang="en-US" sz="2800" dirty="0"/>
              <a:t>の種類</a:t>
            </a:r>
          </a:p>
        </p:txBody>
      </p:sp>
      <p:pic>
        <p:nvPicPr>
          <p:cNvPr id="8" name="図 9">
            <a:extLst>
              <a:ext uri="{FF2B5EF4-FFF2-40B4-BE49-F238E27FC236}">
                <a16:creationId xmlns:a16="http://schemas.microsoft.com/office/drawing/2014/main" id="{E13C3107-C0EF-4D93-B8C7-D91625AF173B}"/>
              </a:ext>
            </a:extLst>
          </p:cNvPr>
          <p:cNvPicPr>
            <a:picLocks noChangeAspect="1"/>
          </p:cNvPicPr>
          <p:nvPr/>
        </p:nvPicPr>
        <p:blipFill rotWithShape="1">
          <a:blip r:embed="rId3">
            <a:extLst>
              <a:ext uri="{28A0092B-C50C-407E-A947-70E740481C1C}">
                <a14:useLocalDpi xmlns:a14="http://schemas.microsoft.com/office/drawing/2010/main"/>
              </a:ext>
            </a:extLst>
          </a:blip>
          <a:srcRect t="6512"/>
          <a:stretch/>
        </p:blipFill>
        <p:spPr bwMode="auto">
          <a:xfrm>
            <a:off x="772831" y="1631681"/>
            <a:ext cx="3609255" cy="221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28ACD8BA-5E93-441F-82EC-3722C1D36AF5}"/>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1" b="-2220"/>
          <a:stretch/>
        </p:blipFill>
        <p:spPr bwMode="auto">
          <a:xfrm>
            <a:off x="772831" y="4665338"/>
            <a:ext cx="3420316" cy="1893257"/>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3">
            <a:extLst>
              <a:ext uri="{FF2B5EF4-FFF2-40B4-BE49-F238E27FC236}">
                <a16:creationId xmlns:a16="http://schemas.microsoft.com/office/drawing/2014/main" id="{650E23A1-2F8B-454F-B9EC-35B5E8CEEE3C}"/>
              </a:ext>
            </a:extLst>
          </p:cNvPr>
          <p:cNvPicPr>
            <a:picLocks noChangeAspect="1"/>
          </p:cNvPicPr>
          <p:nvPr/>
        </p:nvPicPr>
        <p:blipFill rotWithShape="1">
          <a:blip r:embed="rId5">
            <a:extLst>
              <a:ext uri="{28A0092B-C50C-407E-A947-70E740481C1C}">
                <a14:useLocalDpi xmlns:a14="http://schemas.microsoft.com/office/drawing/2010/main"/>
              </a:ext>
            </a:extLst>
          </a:blip>
          <a:srcRect b="5265"/>
          <a:stretch/>
        </p:blipFill>
        <p:spPr bwMode="auto">
          <a:xfrm>
            <a:off x="4462596" y="1631681"/>
            <a:ext cx="4653444" cy="221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4">
            <a:extLst>
              <a:ext uri="{FF2B5EF4-FFF2-40B4-BE49-F238E27FC236}">
                <a16:creationId xmlns:a16="http://schemas.microsoft.com/office/drawing/2014/main" id="{413EEC14-CC00-4108-803E-6F00A851494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bwMode="auto">
          <a:xfrm>
            <a:off x="6635249" y="4660385"/>
            <a:ext cx="2480934" cy="157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a:extLst>
              <a:ext uri="{FF2B5EF4-FFF2-40B4-BE49-F238E27FC236}">
                <a16:creationId xmlns:a16="http://schemas.microsoft.com/office/drawing/2014/main" id="{5B8CCC06-CA89-4D9B-985E-10A064A19E1B}"/>
              </a:ext>
            </a:extLst>
          </p:cNvPr>
          <p:cNvSpPr txBox="1"/>
          <p:nvPr/>
        </p:nvSpPr>
        <p:spPr>
          <a:xfrm>
            <a:off x="6956885" y="4260275"/>
            <a:ext cx="1063112" cy="400110"/>
          </a:xfrm>
          <a:prstGeom prst="rect">
            <a:avLst/>
          </a:prstGeom>
          <a:noFill/>
        </p:spPr>
        <p:txBody>
          <a:bodyPr wrap="none">
            <a:spAutoFit/>
          </a:bodyPr>
          <a:lstStyle/>
          <a:p>
            <a:pPr fontAlgn="base">
              <a:spcBef>
                <a:spcPct val="0"/>
              </a:spcBef>
              <a:spcAft>
                <a:spcPct val="0"/>
              </a:spcAft>
              <a:defRPr/>
            </a:pPr>
            <a:r>
              <a:rPr lang="en-US" altLang="ja-JP" sz="2000" dirty="0">
                <a:solidFill>
                  <a:srgbClr val="000000"/>
                </a:solidFill>
                <a:latin typeface="メイリオ" panose="020B0604030504040204" pitchFamily="50" charset="-128"/>
                <a:ea typeface="メイリオ" panose="020B0604030504040204" pitchFamily="50" charset="-128"/>
              </a:rPr>
              <a:t>PEEP</a:t>
            </a:r>
            <a:r>
              <a:rPr lang="ja-JP" altLang="en-US" sz="2000" dirty="0">
                <a:solidFill>
                  <a:srgbClr val="000000"/>
                </a:solidFill>
                <a:latin typeface="メイリオ" panose="020B0604030504040204" pitchFamily="50" charset="-128"/>
                <a:ea typeface="メイリオ" panose="020B0604030504040204" pitchFamily="50" charset="-128"/>
              </a:rPr>
              <a:t>弁</a:t>
            </a:r>
          </a:p>
        </p:txBody>
      </p:sp>
      <p:sp>
        <p:nvSpPr>
          <p:cNvPr id="13" name="円/楕円 14">
            <a:extLst>
              <a:ext uri="{FF2B5EF4-FFF2-40B4-BE49-F238E27FC236}">
                <a16:creationId xmlns:a16="http://schemas.microsoft.com/office/drawing/2014/main" id="{5C4DF318-26AA-4527-9434-497E981E1999}"/>
              </a:ext>
            </a:extLst>
          </p:cNvPr>
          <p:cNvSpPr/>
          <p:nvPr/>
        </p:nvSpPr>
        <p:spPr>
          <a:xfrm>
            <a:off x="7858149" y="2041218"/>
            <a:ext cx="1079962" cy="10998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400">
              <a:solidFill>
                <a:srgbClr val="FFFFFF"/>
              </a:solidFill>
              <a:latin typeface="メイリオ" panose="020B0604030504040204" pitchFamily="50" charset="-128"/>
              <a:ea typeface="メイリオ" panose="020B0604030504040204" pitchFamily="50" charset="-128"/>
            </a:endParaRPr>
          </a:p>
        </p:txBody>
      </p:sp>
      <p:cxnSp>
        <p:nvCxnSpPr>
          <p:cNvPr id="14" name="直線矢印コネクタ 13">
            <a:extLst>
              <a:ext uri="{FF2B5EF4-FFF2-40B4-BE49-F238E27FC236}">
                <a16:creationId xmlns:a16="http://schemas.microsoft.com/office/drawing/2014/main" id="{4C59483F-772B-4713-8A40-F5F1C06EE75B}"/>
              </a:ext>
            </a:extLst>
          </p:cNvPr>
          <p:cNvCxnSpPr/>
          <p:nvPr/>
        </p:nvCxnSpPr>
        <p:spPr>
          <a:xfrm flipH="1">
            <a:off x="8181844" y="2924997"/>
            <a:ext cx="200650" cy="20263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E693B39A-4F24-4B83-AF4B-6E90773A776B}"/>
              </a:ext>
            </a:extLst>
          </p:cNvPr>
          <p:cNvCxnSpPr/>
          <p:nvPr/>
        </p:nvCxnSpPr>
        <p:spPr>
          <a:xfrm flipH="1">
            <a:off x="1736570" y="4473309"/>
            <a:ext cx="504056" cy="5204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7D2250E7-D8A2-4BD1-AC5D-3736DB5AA307}"/>
              </a:ext>
            </a:extLst>
          </p:cNvPr>
          <p:cNvSpPr txBox="1"/>
          <p:nvPr/>
        </p:nvSpPr>
        <p:spPr>
          <a:xfrm>
            <a:off x="4284940" y="4655863"/>
            <a:ext cx="2345866" cy="1569660"/>
          </a:xfrm>
          <a:prstGeom prst="rect">
            <a:avLst/>
          </a:prstGeom>
          <a:noFill/>
        </p:spPr>
        <p:txBody>
          <a:bodyPr wrap="square" rtlCol="0">
            <a:spAutoFit/>
          </a:bodyPr>
          <a:lstStyle/>
          <a:p>
            <a:pPr algn="just"/>
            <a:r>
              <a:rPr kumimoji="1" lang="ja-JP" altLang="en-US" sz="1600" dirty="0">
                <a:latin typeface="メイリオ" panose="020B0604030504040204" pitchFamily="50" charset="-128"/>
                <a:ea typeface="メイリオ" panose="020B0604030504040204" pitchFamily="50" charset="-128"/>
              </a:rPr>
              <a:t>気管軟化症がある</a:t>
            </a:r>
            <a:endParaRPr kumimoji="1" lang="en-US" altLang="ja-JP" sz="1600" dirty="0">
              <a:latin typeface="メイリオ" panose="020B0604030504040204" pitchFamily="50" charset="-128"/>
              <a:ea typeface="メイリオ" panose="020B0604030504040204" pitchFamily="50" charset="-128"/>
            </a:endParaRPr>
          </a:p>
          <a:p>
            <a:pPr algn="just"/>
            <a:r>
              <a:rPr kumimoji="1" lang="ja-JP" altLang="en-US" sz="1600" dirty="0">
                <a:latin typeface="メイリオ" panose="020B0604030504040204" pitchFamily="50" charset="-128"/>
                <a:ea typeface="メイリオ" panose="020B0604030504040204" pitchFamily="50" charset="-128"/>
              </a:rPr>
              <a:t>場合には、バッグを押していない時でも気管内に一定の圧がかかるように、</a:t>
            </a:r>
            <a:r>
              <a:rPr kumimoji="1" lang="en-US" altLang="ja-JP" sz="1600" dirty="0">
                <a:latin typeface="メイリオ" panose="020B0604030504040204" pitchFamily="50" charset="-128"/>
                <a:ea typeface="メイリオ" panose="020B0604030504040204" pitchFamily="50" charset="-128"/>
              </a:rPr>
              <a:t>PEEP</a:t>
            </a:r>
            <a:r>
              <a:rPr kumimoji="1" lang="ja-JP" altLang="en-US" sz="1600" dirty="0">
                <a:latin typeface="メイリオ" panose="020B0604030504040204" pitchFamily="50" charset="-128"/>
                <a:ea typeface="メイリオ" panose="020B0604030504040204" pitchFamily="50" charset="-128"/>
              </a:rPr>
              <a:t>弁付のアンビューバッグを使用</a:t>
            </a:r>
          </a:p>
        </p:txBody>
      </p:sp>
      <p:sp>
        <p:nvSpPr>
          <p:cNvPr id="17" name="テキスト ボックス 16">
            <a:extLst>
              <a:ext uri="{FF2B5EF4-FFF2-40B4-BE49-F238E27FC236}">
                <a16:creationId xmlns:a16="http://schemas.microsoft.com/office/drawing/2014/main" id="{B6A55C06-02B1-42A0-A641-C05F417B53BD}"/>
              </a:ext>
            </a:extLst>
          </p:cNvPr>
          <p:cNvSpPr txBox="1"/>
          <p:nvPr/>
        </p:nvSpPr>
        <p:spPr>
          <a:xfrm>
            <a:off x="681038" y="6627168"/>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20" name="テキスト ボックス 19">
            <a:extLst>
              <a:ext uri="{FF2B5EF4-FFF2-40B4-BE49-F238E27FC236}">
                <a16:creationId xmlns:a16="http://schemas.microsoft.com/office/drawing/2014/main" id="{DA5AE25B-2737-4090-8B9D-FA584F48F8F6}"/>
              </a:ext>
            </a:extLst>
          </p:cNvPr>
          <p:cNvSpPr txBox="1"/>
          <p:nvPr/>
        </p:nvSpPr>
        <p:spPr>
          <a:xfrm>
            <a:off x="789816" y="3908242"/>
            <a:ext cx="3592269" cy="861774"/>
          </a:xfrm>
          <a:prstGeom prst="rect">
            <a:avLst/>
          </a:prstGeom>
          <a:noFill/>
        </p:spPr>
        <p:txBody>
          <a:bodyPr wrap="square" lIns="0" tIns="0" rIns="0" bIns="0" rtlCol="0">
            <a:noAutofit/>
          </a:bodyPr>
          <a:lstStyle/>
          <a:p>
            <a:pPr defTabSz="457200">
              <a:buClr>
                <a:srgbClr val="0070C0"/>
              </a:buClr>
            </a:pPr>
            <a:r>
              <a:rPr lang="ja-JP" altLang="en-US" sz="1600" dirty="0">
                <a:solidFill>
                  <a:prstClr val="black"/>
                </a:solidFill>
                <a:latin typeface="メイリオ" panose="020B0604030504040204" pitchFamily="50" charset="-128"/>
                <a:ea typeface="メイリオ" panose="020B0604030504040204" pitchFamily="50" charset="-128"/>
                <a:cs typeface="メイリオ"/>
              </a:rPr>
              <a:t>安全のため</a:t>
            </a:r>
            <a:r>
              <a:rPr kumimoji="0" lang="ja-JP" altLang="en-US" sz="1600" b="1" dirty="0">
                <a:solidFill>
                  <a:srgbClr val="C00000"/>
                </a:solidFill>
                <a:latin typeface="メイリオ" panose="020B0604030504040204" pitchFamily="50" charset="-128"/>
                <a:ea typeface="メイリオ" panose="020B0604030504040204" pitchFamily="50" charset="-128"/>
                <a:cs typeface="メイリオ"/>
              </a:rPr>
              <a:t>過圧制限弁</a:t>
            </a:r>
            <a:r>
              <a:rPr lang="ja-JP" altLang="en-US" sz="1600" dirty="0">
                <a:solidFill>
                  <a:prstClr val="black"/>
                </a:solidFill>
                <a:latin typeface="メイリオ" panose="020B0604030504040204" pitchFamily="50" charset="-128"/>
                <a:ea typeface="メイリオ" panose="020B0604030504040204" pitchFamily="50" charset="-128"/>
                <a:cs typeface="メイリオ"/>
              </a:rPr>
              <a:t>が付いている</a:t>
            </a:r>
            <a:endParaRPr lang="en-US" altLang="ja-JP" sz="1600" dirty="0">
              <a:solidFill>
                <a:prstClr val="black"/>
              </a:solidFill>
              <a:latin typeface="メイリオ" panose="020B0604030504040204" pitchFamily="50" charset="-128"/>
              <a:ea typeface="メイリオ" panose="020B0604030504040204" pitchFamily="50" charset="-128"/>
              <a:cs typeface="メイリオ"/>
            </a:endParaRPr>
          </a:p>
          <a:p>
            <a:pPr defTabSz="457200">
              <a:buClr>
                <a:srgbClr val="0070C0"/>
              </a:buClr>
            </a:pPr>
            <a:r>
              <a:rPr lang="ja-JP" altLang="en-US" sz="1600" dirty="0">
                <a:solidFill>
                  <a:prstClr val="black"/>
                </a:solidFill>
                <a:latin typeface="メイリオ" panose="020B0604030504040204" pitchFamily="50" charset="-128"/>
                <a:ea typeface="メイリオ" panose="020B0604030504040204" pitchFamily="50" charset="-128"/>
                <a:cs typeface="メイリオ"/>
              </a:rPr>
              <a:t>タイプ</a:t>
            </a:r>
            <a:r>
              <a:rPr kumimoji="0" lang="ja-JP" altLang="en-US" sz="1600" dirty="0">
                <a:solidFill>
                  <a:prstClr val="black"/>
                </a:solidFill>
                <a:latin typeface="メイリオ" panose="020B0604030504040204" pitchFamily="50" charset="-128"/>
                <a:ea typeface="メイリオ" panose="020B0604030504040204" pitchFamily="50" charset="-128"/>
                <a:cs typeface="メイリオ"/>
              </a:rPr>
              <a:t>（</a:t>
            </a:r>
            <a:r>
              <a:rPr lang="en-US" altLang="ja-JP" sz="1600" dirty="0">
                <a:solidFill>
                  <a:prstClr val="black"/>
                </a:solidFill>
                <a:latin typeface="メイリオ" panose="020B0604030504040204" pitchFamily="50" charset="-128"/>
                <a:ea typeface="メイリオ" panose="020B0604030504040204" pitchFamily="50" charset="-128"/>
                <a:cs typeface="メイリオ"/>
              </a:rPr>
              <a:t>40cmH</a:t>
            </a:r>
            <a:r>
              <a:rPr lang="en-US" altLang="ja-JP" sz="1600" baseline="-25000" dirty="0">
                <a:solidFill>
                  <a:prstClr val="black"/>
                </a:solidFill>
                <a:latin typeface="メイリオ" panose="020B0604030504040204" pitchFamily="50" charset="-128"/>
                <a:ea typeface="メイリオ" panose="020B0604030504040204" pitchFamily="50" charset="-128"/>
                <a:cs typeface="メイリオ"/>
              </a:rPr>
              <a:t>2</a:t>
            </a:r>
            <a:r>
              <a:rPr lang="en-US" altLang="ja-JP" sz="1600" dirty="0">
                <a:solidFill>
                  <a:prstClr val="black"/>
                </a:solidFill>
                <a:latin typeface="メイリオ" panose="020B0604030504040204" pitchFamily="50" charset="-128"/>
                <a:ea typeface="メイリオ" panose="020B0604030504040204" pitchFamily="50" charset="-128"/>
                <a:cs typeface="メイリオ"/>
              </a:rPr>
              <a:t>O</a:t>
            </a:r>
            <a:r>
              <a:rPr lang="ja-JP" altLang="en-US" sz="1600" dirty="0">
                <a:solidFill>
                  <a:prstClr val="black"/>
                </a:solidFill>
                <a:latin typeface="メイリオ" panose="020B0604030504040204" pitchFamily="50" charset="-128"/>
                <a:ea typeface="メイリオ" panose="020B0604030504040204" pitchFamily="50" charset="-128"/>
                <a:cs typeface="メイリオ"/>
              </a:rPr>
              <a:t>の設定が多い）</a:t>
            </a:r>
            <a:endParaRPr lang="en-US" altLang="ja-JP" sz="1600" dirty="0">
              <a:solidFill>
                <a:prstClr val="black"/>
              </a:solidFill>
              <a:latin typeface="メイリオ" panose="020B0604030504040204" pitchFamily="50" charset="-128"/>
              <a:ea typeface="メイリオ" panose="020B0604030504040204" pitchFamily="50" charset="-128"/>
              <a:cs typeface="メイリオ"/>
            </a:endParaRPr>
          </a:p>
          <a:p>
            <a:pPr defTabSz="457200">
              <a:buClr>
                <a:srgbClr val="0070C0"/>
              </a:buClr>
            </a:pPr>
            <a:r>
              <a:rPr kumimoji="1" lang="ja-JP" altLang="en-US" sz="1600" b="1" dirty="0">
                <a:latin typeface="メイリオ" panose="020B0604030504040204" pitchFamily="50" charset="-128"/>
                <a:ea typeface="メイリオ" panose="020B0604030504040204" pitchFamily="50" charset="-128"/>
              </a:rPr>
              <a:t>小児用</a:t>
            </a:r>
          </a:p>
        </p:txBody>
      </p:sp>
      <p:sp>
        <p:nvSpPr>
          <p:cNvPr id="3" name="テキスト ボックス 2">
            <a:extLst>
              <a:ext uri="{FF2B5EF4-FFF2-40B4-BE49-F238E27FC236}">
                <a16:creationId xmlns:a16="http://schemas.microsoft.com/office/drawing/2014/main" id="{F6B43518-D0E7-2F44-8323-66644E5031C7}"/>
              </a:ext>
            </a:extLst>
          </p:cNvPr>
          <p:cNvSpPr txBox="1"/>
          <p:nvPr/>
        </p:nvSpPr>
        <p:spPr>
          <a:xfrm>
            <a:off x="9263921" y="4332157"/>
            <a:ext cx="184731" cy="369332"/>
          </a:xfrm>
          <a:prstGeom prst="rect">
            <a:avLst/>
          </a:prstGeom>
          <a:noFill/>
        </p:spPr>
        <p:txBody>
          <a:bodyPr wrap="none" rtlCol="0">
            <a:spAutoFit/>
          </a:bodyPr>
          <a:lstStyle/>
          <a:p>
            <a:endParaRPr kumimoji="1" lang="ja-JP" altLang="en-US"/>
          </a:p>
        </p:txBody>
      </p:sp>
      <p:sp>
        <p:nvSpPr>
          <p:cNvPr id="1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100</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30565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a:xfrm>
            <a:off x="657225" y="624238"/>
            <a:ext cx="8543925" cy="715108"/>
          </a:xfrm>
        </p:spPr>
        <p:txBody>
          <a:bodyPr>
            <a:normAutofit/>
          </a:bodyPr>
          <a:lstStyle/>
          <a:p>
            <a:r>
              <a:rPr lang="ja-JP" altLang="en-US" sz="2500" dirty="0"/>
              <a:t>自己膨張式の救急蘇生バッグ（アンビューバッグ）の活用</a:t>
            </a:r>
          </a:p>
        </p:txBody>
      </p:sp>
      <p:sp>
        <p:nvSpPr>
          <p:cNvPr id="21" name="テキスト ボックス 4">
            <a:extLst>
              <a:ext uri="{FF2B5EF4-FFF2-40B4-BE49-F238E27FC236}">
                <a16:creationId xmlns:a16="http://schemas.microsoft.com/office/drawing/2014/main" id="{F239A458-CF07-4D0A-BE43-7171BFC29DB4}"/>
              </a:ext>
            </a:extLst>
          </p:cNvPr>
          <p:cNvSpPr txBox="1">
            <a:spLocks noChangeArrowheads="1"/>
          </p:cNvSpPr>
          <p:nvPr/>
        </p:nvSpPr>
        <p:spPr bwMode="auto">
          <a:xfrm>
            <a:off x="597910" y="1628775"/>
            <a:ext cx="8603240" cy="51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285750" indent="-285750" algn="just">
              <a:lnSpc>
                <a:spcPct val="114000"/>
              </a:lnSpc>
              <a:spcBef>
                <a:spcPts val="0"/>
              </a:spcBef>
              <a:spcAft>
                <a:spcPts val="1200"/>
              </a:spcAft>
              <a:buClr>
                <a:schemeClr val="tx1"/>
              </a:buClr>
              <a:buFont typeface="Wingdings" panose="05000000000000000000" pitchFamily="2" charset="2"/>
              <a:buChar char="l"/>
            </a:pPr>
            <a:r>
              <a:rPr lang="ja-JP" altLang="en-US" sz="1800" dirty="0">
                <a:latin typeface="メイリオ" panose="020B0604030504040204" pitchFamily="50" charset="-128"/>
                <a:ea typeface="メイリオ" panose="020B0604030504040204" pitchFamily="50" charset="-128"/>
              </a:rPr>
              <a:t>気管切開ケースでは、</a:t>
            </a:r>
            <a:r>
              <a:rPr lang="ja-JP" altLang="en-US" sz="1800" dirty="0">
                <a:solidFill>
                  <a:srgbClr val="FF0000"/>
                </a:solidFill>
                <a:latin typeface="メイリオ" panose="020B0604030504040204" pitchFamily="50" charset="-128"/>
                <a:ea typeface="メイリオ" panose="020B0604030504040204" pitchFamily="50" charset="-128"/>
              </a:rPr>
              <a:t>呼吸状態の急変時（気道閉塞も含む）に直ちに使用</a:t>
            </a:r>
            <a:r>
              <a:rPr lang="ja-JP" altLang="en-US" sz="1800" dirty="0">
                <a:latin typeface="メイリオ" panose="020B0604030504040204" pitchFamily="50" charset="-128"/>
                <a:ea typeface="メイリオ" panose="020B0604030504040204" pitchFamily="50" charset="-128"/>
              </a:rPr>
              <a:t>できるように、自己膨張式の救急蘇生バッグを側に準備しておきます。</a:t>
            </a:r>
          </a:p>
          <a:p>
            <a:pPr marL="285750" indent="-285750" algn="just">
              <a:lnSpc>
                <a:spcPct val="114000"/>
              </a:lnSpc>
              <a:spcBef>
                <a:spcPts val="0"/>
              </a:spcBef>
              <a:spcAft>
                <a:spcPts val="1200"/>
              </a:spcAft>
              <a:buClr>
                <a:schemeClr val="tx1"/>
              </a:buClr>
              <a:buFont typeface="Wingdings" panose="05000000000000000000" pitchFamily="2" charset="2"/>
              <a:buChar char="l"/>
            </a:pPr>
            <a:r>
              <a:rPr lang="ja-JP" altLang="en-US" sz="1800" dirty="0">
                <a:latin typeface="メイリオ" panose="020B0604030504040204" pitchFamily="50" charset="-128"/>
                <a:ea typeface="メイリオ" panose="020B0604030504040204" pitchFamily="50" charset="-128"/>
              </a:rPr>
              <a:t>特に人工呼吸器管理中は、</a:t>
            </a:r>
            <a:r>
              <a:rPr lang="ja-JP" altLang="en-US" sz="1800" b="1" dirty="0">
                <a:solidFill>
                  <a:srgbClr val="FF0000"/>
                </a:solidFill>
                <a:latin typeface="メイリオ" panose="020B0604030504040204" pitchFamily="50" charset="-128"/>
                <a:ea typeface="メイリオ" panose="020B0604030504040204" pitchFamily="50" charset="-128"/>
              </a:rPr>
              <a:t>呼吸器の故障に備えて</a:t>
            </a:r>
            <a:r>
              <a:rPr lang="ja-JP" altLang="en-US" sz="1800" dirty="0">
                <a:solidFill>
                  <a:srgbClr val="FF0000"/>
                </a:solidFill>
                <a:latin typeface="メイリオ" panose="020B0604030504040204" pitchFamily="50" charset="-128"/>
                <a:ea typeface="メイリオ" panose="020B0604030504040204" pitchFamily="50" charset="-128"/>
              </a:rPr>
              <a:t>外出時も常に携帯</a:t>
            </a:r>
            <a:r>
              <a:rPr lang="ja-JP" altLang="en-US" sz="1800" dirty="0">
                <a:latin typeface="メイリオ" panose="020B0604030504040204" pitchFamily="50" charset="-128"/>
                <a:ea typeface="メイリオ" panose="020B0604030504040204" pitchFamily="50" charset="-128"/>
              </a:rPr>
              <a:t>しましょう。</a:t>
            </a:r>
          </a:p>
          <a:p>
            <a:pPr marL="285750" indent="-285750" algn="just">
              <a:lnSpc>
                <a:spcPct val="114000"/>
              </a:lnSpc>
              <a:spcBef>
                <a:spcPts val="0"/>
              </a:spcBef>
              <a:spcAft>
                <a:spcPts val="1200"/>
              </a:spcAft>
              <a:buClr>
                <a:schemeClr val="tx1"/>
              </a:buClr>
              <a:buFont typeface="Wingdings" panose="05000000000000000000" pitchFamily="2" charset="2"/>
              <a:buChar char="l"/>
            </a:pPr>
            <a:r>
              <a:rPr lang="ja-JP" altLang="en-US" sz="1800" b="1" dirty="0">
                <a:solidFill>
                  <a:srgbClr val="FF0000"/>
                </a:solidFill>
                <a:latin typeface="メイリオ" panose="020B0604030504040204" pitchFamily="50" charset="-128"/>
                <a:ea typeface="メイリオ" panose="020B0604030504040204" pitchFamily="50" charset="-128"/>
              </a:rPr>
              <a:t>緊急時は</a:t>
            </a:r>
            <a:r>
              <a:rPr lang="ja-JP" altLang="en-US" sz="1800" dirty="0">
                <a:latin typeface="メイリオ" panose="020B0604030504040204" pitchFamily="50" charset="-128"/>
                <a:ea typeface="メイリオ" panose="020B0604030504040204" pitchFamily="50" charset="-128"/>
              </a:rPr>
              <a:t>（人工呼吸器では状態が悪化する時を含む）は</a:t>
            </a:r>
            <a:r>
              <a:rPr lang="ja-JP" altLang="en-US" sz="1800" dirty="0">
                <a:solidFill>
                  <a:srgbClr val="FF0000"/>
                </a:solidFill>
                <a:latin typeface="メイリオ" panose="020B0604030504040204" pitchFamily="50" charset="-128"/>
                <a:ea typeface="メイリオ" panose="020B0604030504040204" pitchFamily="50" charset="-128"/>
              </a:rPr>
              <a:t>躊躇せずアンビューバックで換気を行います</a:t>
            </a:r>
            <a:r>
              <a:rPr lang="ja-JP" altLang="en-US" sz="1800" dirty="0">
                <a:latin typeface="メイリオ" panose="020B0604030504040204" pitchFamily="50" charset="-128"/>
                <a:ea typeface="メイリオ" panose="020B0604030504040204" pitchFamily="50" charset="-128"/>
              </a:rPr>
              <a:t>。</a:t>
            </a:r>
          </a:p>
          <a:p>
            <a:pPr marL="285750" indent="-285750">
              <a:lnSpc>
                <a:spcPct val="114000"/>
              </a:lnSpc>
              <a:spcBef>
                <a:spcPts val="0"/>
              </a:spcBef>
              <a:spcAft>
                <a:spcPts val="1200"/>
              </a:spcAft>
              <a:buClr>
                <a:schemeClr val="tx1"/>
              </a:buClr>
              <a:buFont typeface="Wingdings" panose="05000000000000000000" pitchFamily="2" charset="2"/>
              <a:buChar char="l"/>
            </a:pPr>
            <a:r>
              <a:rPr lang="ja-JP" altLang="en-US" sz="1800" dirty="0">
                <a:latin typeface="メイリオ" panose="020B0604030504040204" pitchFamily="50" charset="-128"/>
                <a:ea typeface="メイリオ" panose="020B0604030504040204" pitchFamily="50" charset="-128"/>
              </a:rPr>
              <a:t>肺が十分拡張する</a:t>
            </a:r>
            <a:r>
              <a:rPr lang="ja-JP" altLang="en-US" sz="1800" dirty="0">
                <a:solidFill>
                  <a:srgbClr val="FF0000"/>
                </a:solidFill>
                <a:latin typeface="メイリオ" panose="020B0604030504040204" pitchFamily="50" charset="-128"/>
                <a:ea typeface="メイリオ" panose="020B0604030504040204" pitchFamily="50" charset="-128"/>
              </a:rPr>
              <a:t>適切なサイズ</a:t>
            </a:r>
            <a:r>
              <a:rPr lang="ja-JP" altLang="en-US" sz="1800" dirty="0">
                <a:latin typeface="メイリオ" panose="020B0604030504040204" pitchFamily="50" charset="-128"/>
                <a:ea typeface="メイリオ" panose="020B0604030504040204" pitchFamily="50" charset="-128"/>
              </a:rPr>
              <a:t>の救急蘇生バックを選択します。</a:t>
            </a:r>
            <a:br>
              <a:rPr lang="en-US" altLang="ja-JP" sz="1800" dirty="0">
                <a:latin typeface="メイリオ" panose="020B0604030504040204" pitchFamily="50" charset="-128"/>
                <a:ea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rPr>
              <a:t>乳児用・小児用・成人用があります。</a:t>
            </a:r>
          </a:p>
          <a:p>
            <a:pPr marL="285750" indent="-285750" algn="just">
              <a:lnSpc>
                <a:spcPct val="114000"/>
              </a:lnSpc>
              <a:spcBef>
                <a:spcPts val="0"/>
              </a:spcBef>
              <a:spcAft>
                <a:spcPts val="1200"/>
              </a:spcAft>
              <a:buClr>
                <a:schemeClr val="tx1"/>
              </a:buClr>
              <a:buFont typeface="Wingdings" panose="05000000000000000000" pitchFamily="2" charset="2"/>
              <a:buChar char="l"/>
            </a:pPr>
            <a:r>
              <a:rPr lang="ja-JP" altLang="en-US" sz="1800" dirty="0">
                <a:latin typeface="メイリオ" panose="020B0604030504040204" pitchFamily="50" charset="-128"/>
                <a:ea typeface="メイリオ" panose="020B0604030504040204" pitchFamily="50" charset="-128"/>
              </a:rPr>
              <a:t>乳児用・小児用には、安全のため</a:t>
            </a:r>
            <a:r>
              <a:rPr lang="ja-JP" altLang="en-US" sz="1800" b="1" dirty="0">
                <a:solidFill>
                  <a:srgbClr val="FF0000"/>
                </a:solidFill>
                <a:latin typeface="メイリオ" panose="020B0604030504040204" pitchFamily="50" charset="-128"/>
                <a:ea typeface="メイリオ" panose="020B0604030504040204" pitchFamily="50" charset="-128"/>
              </a:rPr>
              <a:t>過圧制限弁</a:t>
            </a:r>
            <a:r>
              <a:rPr lang="ja-JP" altLang="en-US" sz="1800" dirty="0">
                <a:latin typeface="メイリオ" panose="020B0604030504040204" pitchFamily="50" charset="-128"/>
                <a:ea typeface="メイリオ" panose="020B0604030504040204" pitchFamily="50" charset="-128"/>
              </a:rPr>
              <a:t>（</a:t>
            </a:r>
            <a:r>
              <a:rPr lang="en-US" altLang="ja-JP" sz="1800" dirty="0">
                <a:latin typeface="メイリオ" panose="020B0604030504040204" pitchFamily="50" charset="-128"/>
                <a:ea typeface="メイリオ" panose="020B0604030504040204" pitchFamily="50" charset="-128"/>
              </a:rPr>
              <a:t>40cmH</a:t>
            </a:r>
            <a:r>
              <a:rPr lang="en-US" altLang="ja-JP" sz="1800" baseline="-25000" dirty="0">
                <a:latin typeface="メイリオ" panose="020B0604030504040204" pitchFamily="50" charset="-128"/>
                <a:ea typeface="メイリオ" panose="020B0604030504040204" pitchFamily="50" charset="-128"/>
              </a:rPr>
              <a:t>2</a:t>
            </a:r>
            <a:r>
              <a:rPr lang="en-US" altLang="ja-JP" sz="1800" dirty="0">
                <a:latin typeface="メイリオ" panose="020B0604030504040204" pitchFamily="50" charset="-128"/>
                <a:ea typeface="メイリオ" panose="020B0604030504040204" pitchFamily="50" charset="-128"/>
              </a:rPr>
              <a:t>O</a:t>
            </a:r>
            <a:r>
              <a:rPr lang="ja-JP" altLang="en-US" sz="1800" dirty="0">
                <a:latin typeface="メイリオ" panose="020B0604030504040204" pitchFamily="50" charset="-128"/>
                <a:ea typeface="メイリオ" panose="020B0604030504040204" pitchFamily="50" charset="-128"/>
              </a:rPr>
              <a:t>の設定が多い）が付いているタイプが多いです。このため、</a:t>
            </a:r>
            <a:r>
              <a:rPr lang="ja-JP" altLang="en-US" sz="1800" dirty="0">
                <a:solidFill>
                  <a:srgbClr val="FF0000"/>
                </a:solidFill>
                <a:latin typeface="メイリオ" panose="020B0604030504040204" pitchFamily="50" charset="-128"/>
                <a:ea typeface="メイリオ" panose="020B0604030504040204" pitchFamily="50" charset="-128"/>
              </a:rPr>
              <a:t>看護師でも安全に使用できる</a:t>
            </a:r>
            <a:r>
              <a:rPr lang="ja-JP" altLang="en-US" sz="1800" dirty="0">
                <a:latin typeface="メイリオ" panose="020B0604030504040204" pitchFamily="50" charset="-128"/>
                <a:ea typeface="メイリオ" panose="020B0604030504040204" pitchFamily="50" charset="-128"/>
              </a:rPr>
              <a:t>一方、強い閉塞時（粘調な痰詰まり等）には換気不能になることがあるので注意が必要です。必要時は過圧制限弁を押し込んで換気します。</a:t>
            </a:r>
          </a:p>
          <a:p>
            <a:pPr marL="285750" indent="-285750" algn="just">
              <a:lnSpc>
                <a:spcPct val="114000"/>
              </a:lnSpc>
              <a:spcBef>
                <a:spcPts val="0"/>
              </a:spcBef>
              <a:spcAft>
                <a:spcPts val="1200"/>
              </a:spcAft>
              <a:buClr>
                <a:schemeClr val="tx1"/>
              </a:buClr>
              <a:buFont typeface="Wingdings" panose="05000000000000000000" pitchFamily="2" charset="2"/>
              <a:buChar char="l"/>
            </a:pPr>
            <a:r>
              <a:rPr lang="ja-JP" altLang="en-US" sz="1800" dirty="0">
                <a:latin typeface="メイリオ" panose="020B0604030504040204" pitchFamily="50" charset="-128"/>
                <a:ea typeface="メイリオ" panose="020B0604030504040204" pitchFamily="50" charset="-128"/>
              </a:rPr>
              <a:t>アンビューバックは、緊急時だけでなく、</a:t>
            </a:r>
            <a:r>
              <a:rPr lang="ja-JP" altLang="en-US" sz="1800" b="1" dirty="0">
                <a:solidFill>
                  <a:srgbClr val="FF0000"/>
                </a:solidFill>
                <a:latin typeface="メイリオ" panose="020B0604030504040204" pitchFamily="50" charset="-128"/>
                <a:ea typeface="メイリオ" panose="020B0604030504040204" pitchFamily="50" charset="-128"/>
              </a:rPr>
              <a:t>排痰ケア</a:t>
            </a:r>
            <a:r>
              <a:rPr lang="ja-JP" altLang="en-US" sz="1800" dirty="0">
                <a:solidFill>
                  <a:srgbClr val="FF0000"/>
                </a:solidFill>
                <a:latin typeface="メイリオ" panose="020B0604030504040204" pitchFamily="50" charset="-128"/>
                <a:ea typeface="メイリオ" panose="020B0604030504040204" pitchFamily="50" charset="-128"/>
              </a:rPr>
              <a:t>として日常的に使用し練習</a:t>
            </a:r>
            <a:r>
              <a:rPr lang="ja-JP" altLang="en-US" sz="1800" dirty="0">
                <a:latin typeface="メイリオ" panose="020B0604030504040204" pitchFamily="50" charset="-128"/>
                <a:ea typeface="メイリオ" panose="020B0604030504040204" pitchFamily="50" charset="-128"/>
              </a:rPr>
              <a:t>しておくことが望ましいです。</a:t>
            </a:r>
          </a:p>
        </p:txBody>
      </p:sp>
      <p:sp>
        <p:nvSpPr>
          <p:cNvPr id="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101</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406124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fontScale="90000"/>
          </a:bodyPr>
          <a:lstStyle/>
          <a:p>
            <a:r>
              <a:rPr lang="ja-JP" altLang="en-US" sz="2800" dirty="0"/>
              <a:t>特別支援学校における</a:t>
            </a:r>
            <a:br>
              <a:rPr lang="ja-JP" altLang="en-US" sz="2800" dirty="0"/>
            </a:br>
            <a:r>
              <a:rPr lang="ja-JP" altLang="en-US" sz="2800" dirty="0"/>
              <a:t>人工呼吸器装着児受け入れに必要なこと</a:t>
            </a:r>
          </a:p>
        </p:txBody>
      </p:sp>
      <p:sp>
        <p:nvSpPr>
          <p:cNvPr id="21" name="テキスト ボックス 4">
            <a:extLst>
              <a:ext uri="{FF2B5EF4-FFF2-40B4-BE49-F238E27FC236}">
                <a16:creationId xmlns:a16="http://schemas.microsoft.com/office/drawing/2014/main" id="{F239A458-CF07-4D0A-BE43-7171BFC29DB4}"/>
              </a:ext>
            </a:extLst>
          </p:cNvPr>
          <p:cNvSpPr txBox="1">
            <a:spLocks noChangeArrowheads="1"/>
          </p:cNvSpPr>
          <p:nvPr/>
        </p:nvSpPr>
        <p:spPr bwMode="auto">
          <a:xfrm>
            <a:off x="597910" y="1628775"/>
            <a:ext cx="8603240" cy="258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285750" indent="-285750" algn="just">
              <a:lnSpc>
                <a:spcPct val="114000"/>
              </a:lnSpc>
              <a:spcBef>
                <a:spcPts val="0"/>
              </a:spcBef>
              <a:spcAft>
                <a:spcPts val="1200"/>
              </a:spcAft>
              <a:buClr>
                <a:schemeClr val="tx1"/>
              </a:buClr>
              <a:buFont typeface="Wingdings" panose="05000000000000000000" pitchFamily="2" charset="2"/>
              <a:buChar char="l"/>
            </a:pPr>
            <a:r>
              <a:rPr lang="ja-JP" altLang="en-US" sz="2000" dirty="0">
                <a:latin typeface="メイリオ" panose="020B0604030504040204" pitchFamily="50" charset="-128"/>
                <a:ea typeface="メイリオ" panose="020B0604030504040204" pitchFamily="50" charset="-128"/>
              </a:rPr>
              <a:t>校内に複数の対象児がいる場合、看護師は子どもの傍に常時いられるわけではありません。</a:t>
            </a:r>
          </a:p>
          <a:p>
            <a:pPr marL="285750" indent="-285750" algn="just">
              <a:lnSpc>
                <a:spcPct val="114000"/>
              </a:lnSpc>
              <a:spcBef>
                <a:spcPts val="0"/>
              </a:spcBef>
              <a:spcAft>
                <a:spcPts val="1200"/>
              </a:spcAft>
              <a:buClr>
                <a:schemeClr val="tx1"/>
              </a:buClr>
              <a:buFont typeface="Wingdings" panose="05000000000000000000" pitchFamily="2" charset="2"/>
              <a:buChar char="l"/>
            </a:pPr>
            <a:r>
              <a:rPr lang="ja-JP" altLang="en-US" sz="2000" dirty="0">
                <a:latin typeface="メイリオ" panose="020B0604030504040204" pitchFamily="50" charset="-128"/>
                <a:ea typeface="メイリオ" panose="020B0604030504040204" pitchFamily="50" charset="-128"/>
              </a:rPr>
              <a:t>教職員が子どもの状態や呼吸器を理解していないと、</a:t>
            </a:r>
            <a:r>
              <a:rPr lang="ja-JP" altLang="en-US" sz="2000" b="1" dirty="0">
                <a:latin typeface="メイリオ" panose="020B0604030504040204" pitchFamily="50" charset="-128"/>
                <a:ea typeface="メイリオ" panose="020B0604030504040204" pitchFamily="50" charset="-128"/>
              </a:rPr>
              <a:t>適切なタイミングで看護師を呼ぶ</a:t>
            </a:r>
            <a:r>
              <a:rPr lang="ja-JP" altLang="en-US" sz="2000" dirty="0">
                <a:latin typeface="メイリオ" panose="020B0604030504040204" pitchFamily="50" charset="-128"/>
                <a:ea typeface="メイリオ" panose="020B0604030504040204" pitchFamily="50" charset="-128"/>
              </a:rPr>
              <a:t>ことができません。</a:t>
            </a:r>
          </a:p>
          <a:p>
            <a:pPr marL="285750" indent="-285750" algn="just">
              <a:lnSpc>
                <a:spcPct val="114000"/>
              </a:lnSpc>
              <a:spcBef>
                <a:spcPts val="0"/>
              </a:spcBef>
              <a:spcAft>
                <a:spcPts val="1200"/>
              </a:spcAft>
              <a:buClr>
                <a:schemeClr val="tx1"/>
              </a:buClr>
              <a:buFont typeface="Wingdings" panose="05000000000000000000" pitchFamily="2" charset="2"/>
              <a:buChar char="l"/>
            </a:pPr>
            <a:r>
              <a:rPr lang="ja-JP" altLang="en-US" sz="2000" b="1" dirty="0">
                <a:latin typeface="メイリオ" panose="020B0604030504040204" pitchFamily="50" charset="-128"/>
                <a:ea typeface="メイリオ" panose="020B0604030504040204" pitchFamily="50" charset="-128"/>
              </a:rPr>
              <a:t>教職員が主体的に関わりながら</a:t>
            </a:r>
            <a:r>
              <a:rPr lang="ja-JP" altLang="en-US" sz="2000" dirty="0">
                <a:latin typeface="メイリオ" panose="020B0604030504040204" pitchFamily="50" charset="-128"/>
                <a:ea typeface="メイリオ" panose="020B0604030504040204" pitchFamily="50" charset="-128"/>
              </a:rPr>
              <a:t>、必要な場面で看護師が援助するという</a:t>
            </a:r>
            <a:r>
              <a:rPr lang="ja-JP" altLang="en-US" sz="2000" b="1" dirty="0">
                <a:latin typeface="メイリオ" panose="020B0604030504040204" pitchFamily="50" charset="-128"/>
                <a:ea typeface="メイリオ" panose="020B0604030504040204" pitchFamily="50" charset="-128"/>
              </a:rPr>
              <a:t>連携体制</a:t>
            </a:r>
            <a:r>
              <a:rPr lang="ja-JP" altLang="en-US" sz="2000" dirty="0">
                <a:latin typeface="メイリオ" panose="020B0604030504040204" pitchFamily="50" charset="-128"/>
                <a:ea typeface="メイリオ" panose="020B0604030504040204" pitchFamily="50" charset="-128"/>
              </a:rPr>
              <a:t>が必要です。</a:t>
            </a:r>
          </a:p>
        </p:txBody>
      </p:sp>
      <p:sp>
        <p:nvSpPr>
          <p:cNvPr id="6" name="爆発 1 1">
            <a:extLst>
              <a:ext uri="{FF2B5EF4-FFF2-40B4-BE49-F238E27FC236}">
                <a16:creationId xmlns:a16="http://schemas.microsoft.com/office/drawing/2014/main" id="{2C31EFA9-FC11-463B-B68D-73FA5558C9E6}"/>
              </a:ext>
            </a:extLst>
          </p:cNvPr>
          <p:cNvSpPr/>
          <p:nvPr/>
        </p:nvSpPr>
        <p:spPr>
          <a:xfrm>
            <a:off x="1610436" y="4004127"/>
            <a:ext cx="7759341" cy="2485573"/>
          </a:xfrm>
          <a:prstGeom prst="irregularSeal1">
            <a:avLst/>
          </a:prstGeom>
          <a:solidFill>
            <a:schemeClr val="accent1">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wrap="none" bIns="0" rtlCol="0" anchor="ctr"/>
          <a:lstStyle/>
          <a:p>
            <a:pPr algn="ctr">
              <a:spcAft>
                <a:spcPts val="300"/>
              </a:spcAft>
            </a:pPr>
            <a:r>
              <a:rPr kumimoji="1" lang="ja-JP" altLang="en-US" sz="2400" b="1" dirty="0">
                <a:solidFill>
                  <a:srgbClr val="000000"/>
                </a:solidFill>
                <a:latin typeface="メイリオ"/>
                <a:ea typeface="メイリオ"/>
                <a:cs typeface="メイリオ"/>
              </a:rPr>
              <a:t>人工呼吸器管理を</a:t>
            </a:r>
            <a:endParaRPr kumimoji="1" lang="en-US" altLang="ja-JP" sz="2400" b="1" dirty="0">
              <a:solidFill>
                <a:srgbClr val="000000"/>
              </a:solidFill>
              <a:latin typeface="メイリオ"/>
              <a:ea typeface="メイリオ"/>
              <a:cs typeface="メイリオ"/>
            </a:endParaRPr>
          </a:p>
          <a:p>
            <a:pPr algn="ctr">
              <a:spcAft>
                <a:spcPts val="300"/>
              </a:spcAft>
            </a:pPr>
            <a:r>
              <a:rPr kumimoji="1" lang="ja-JP" altLang="en-US" sz="2400" b="1" dirty="0">
                <a:solidFill>
                  <a:srgbClr val="000000"/>
                </a:solidFill>
                <a:latin typeface="メイリオ"/>
                <a:ea typeface="メイリオ"/>
                <a:cs typeface="メイリオ"/>
              </a:rPr>
              <a:t>看護師に任せきりにすることなく</a:t>
            </a:r>
            <a:endParaRPr kumimoji="1" lang="en-US" altLang="ja-JP" sz="2400" b="1" dirty="0">
              <a:solidFill>
                <a:srgbClr val="000000"/>
              </a:solidFill>
              <a:latin typeface="メイリオ"/>
              <a:ea typeface="メイリオ"/>
              <a:cs typeface="メイリオ"/>
            </a:endParaRPr>
          </a:p>
          <a:p>
            <a:pPr algn="ctr">
              <a:spcAft>
                <a:spcPts val="300"/>
              </a:spcAft>
            </a:pPr>
            <a:r>
              <a:rPr kumimoji="1" lang="ja-JP" altLang="en-US" sz="2400" b="1" dirty="0">
                <a:solidFill>
                  <a:srgbClr val="000000"/>
                </a:solidFill>
                <a:latin typeface="メイリオ"/>
                <a:ea typeface="メイリオ"/>
                <a:cs typeface="メイリオ"/>
              </a:rPr>
              <a:t>教職員も積極的に学習しましょう</a:t>
            </a:r>
          </a:p>
        </p:txBody>
      </p:sp>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102</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378654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8D717C75-F952-CF4B-9188-DAA53E9605A1}"/>
              </a:ext>
            </a:extLst>
          </p:cNvPr>
          <p:cNvSpPr>
            <a:spLocks noGrp="1"/>
          </p:cNvSpPr>
          <p:nvPr>
            <p:ph type="title"/>
          </p:nvPr>
        </p:nvSpPr>
        <p:spPr>
          <a:xfrm>
            <a:off x="1109609" y="2306548"/>
            <a:ext cx="8141016" cy="1140432"/>
          </a:xfrm>
        </p:spPr>
        <p:txBody>
          <a:bodyPr anchor="ctr">
            <a:noAutofit/>
          </a:bodyPr>
          <a:lstStyle/>
          <a:p>
            <a:pPr>
              <a:lnSpc>
                <a:spcPct val="125000"/>
              </a:lnSpc>
              <a:tabLst>
                <a:tab pos="1063625" algn="l"/>
              </a:tabLst>
            </a:pPr>
            <a:r>
              <a:rPr lang="en-US" altLang="ja-JP" sz="3600" b="1" dirty="0">
                <a:latin typeface="メイリオ" panose="020B0604030504040204" pitchFamily="50" charset="-128"/>
                <a:ea typeface="メイリオ" panose="020B0604030504040204" pitchFamily="50" charset="-128"/>
              </a:rPr>
              <a:t>4. </a:t>
            </a:r>
            <a:r>
              <a:rPr lang="ja-JP" altLang="en-US" sz="3600" b="1" dirty="0">
                <a:latin typeface="メイリオ" panose="020B0604030504040204" pitchFamily="50" charset="-128"/>
                <a:ea typeface="メイリオ" panose="020B0604030504040204" pitchFamily="50" charset="-128"/>
              </a:rPr>
              <a:t>喀痰吸引</a:t>
            </a:r>
          </a:p>
        </p:txBody>
      </p:sp>
      <p:sp>
        <p:nvSpPr>
          <p:cNvPr id="6" name="正方形/長方形 5">
            <a:extLst>
              <a:ext uri="{FF2B5EF4-FFF2-40B4-BE49-F238E27FC236}">
                <a16:creationId xmlns:a16="http://schemas.microsoft.com/office/drawing/2014/main" id="{13FD4762-84E6-2F43-BA55-F6BBDDB3D5A4}"/>
              </a:ext>
            </a:extLst>
          </p:cNvPr>
          <p:cNvSpPr/>
          <p:nvPr/>
        </p:nvSpPr>
        <p:spPr>
          <a:xfrm>
            <a:off x="7194331" y="2306548"/>
            <a:ext cx="2711668" cy="1140432"/>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E4CCAB97-889E-6040-AC7A-3B568CD299AE}"/>
              </a:ext>
            </a:extLst>
          </p:cNvPr>
          <p:cNvSpPr/>
          <p:nvPr/>
        </p:nvSpPr>
        <p:spPr>
          <a:xfrm>
            <a:off x="0" y="2306548"/>
            <a:ext cx="780836" cy="11404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848D3ECB-50F7-9F47-B06B-C43B48BBC967}"/>
              </a:ext>
            </a:extLst>
          </p:cNvPr>
          <p:cNvSpPr/>
          <p:nvPr/>
        </p:nvSpPr>
        <p:spPr>
          <a:xfrm>
            <a:off x="760287" y="2306548"/>
            <a:ext cx="184935" cy="1140432"/>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25E2FF5F-A79D-4A04-B486-27E13F4EE28F}"/>
              </a:ext>
            </a:extLst>
          </p:cNvPr>
          <p:cNvSpPr/>
          <p:nvPr/>
        </p:nvSpPr>
        <p:spPr>
          <a:xfrm>
            <a:off x="1686911" y="3363855"/>
            <a:ext cx="7587264" cy="3111819"/>
          </a:xfrm>
          <a:prstGeom prst="rect">
            <a:avLst/>
          </a:prstGeom>
        </p:spPr>
        <p:txBody>
          <a:bodyPr wrap="square" lIns="0" tIns="0" rIns="0" bIns="0">
            <a:noAutofit/>
          </a:bodyPr>
          <a:lstStyle/>
          <a:p>
            <a:pPr marL="265113" indent="-265113">
              <a:lnSpc>
                <a:spcPct val="125000"/>
              </a:lnSpc>
              <a:spcAft>
                <a:spcPts val="600"/>
              </a:spcAft>
            </a:pPr>
            <a:r>
              <a:rPr lang="en-US" altLang="ja-JP" dirty="0">
                <a:latin typeface="メイリオ" panose="020B0604030504040204" pitchFamily="50" charset="-128"/>
                <a:ea typeface="メイリオ" panose="020B0604030504040204" pitchFamily="50" charset="-128"/>
              </a:rPr>
              <a:t>4-1 </a:t>
            </a:r>
            <a:r>
              <a:rPr lang="ja-JP" altLang="en-US" dirty="0">
                <a:latin typeface="メイリオ" panose="020B0604030504040204" pitchFamily="50" charset="-128"/>
                <a:ea typeface="メイリオ" panose="020B0604030504040204" pitchFamily="50" charset="-128"/>
              </a:rPr>
              <a:t>喀痰を吸引する部位の解剖</a:t>
            </a:r>
            <a:endParaRPr lang="en-US" altLang="ja-JP" dirty="0">
              <a:latin typeface="メイリオ" panose="020B0604030504040204" pitchFamily="50" charset="-128"/>
              <a:ea typeface="メイリオ" panose="020B0604030504040204" pitchFamily="50" charset="-128"/>
            </a:endParaRPr>
          </a:p>
          <a:p>
            <a:pPr marL="265113" indent="-265113">
              <a:lnSpc>
                <a:spcPct val="125000"/>
              </a:lnSpc>
              <a:spcAft>
                <a:spcPts val="600"/>
              </a:spcAft>
            </a:pPr>
            <a:r>
              <a:rPr lang="en-US" altLang="ja-JP" dirty="0">
                <a:latin typeface="メイリオ" panose="020B0604030504040204" pitchFamily="50" charset="-128"/>
                <a:ea typeface="メイリオ" panose="020B0604030504040204" pitchFamily="50" charset="-128"/>
              </a:rPr>
              <a:t>4-2 </a:t>
            </a:r>
            <a:r>
              <a:rPr lang="ja-JP" altLang="en-US" dirty="0">
                <a:latin typeface="メイリオ" panose="020B0604030504040204" pitchFamily="50" charset="-128"/>
                <a:ea typeface="メイリオ" panose="020B0604030504040204" pitchFamily="50" charset="-128"/>
              </a:rPr>
              <a:t>喀痰吸引の基本</a:t>
            </a:r>
            <a:endParaRPr lang="en-US" altLang="ja-JP" dirty="0">
              <a:latin typeface="メイリオ" panose="020B0604030504040204" pitchFamily="50" charset="-128"/>
              <a:ea typeface="メイリオ" panose="020B0604030504040204" pitchFamily="50" charset="-128"/>
            </a:endParaRPr>
          </a:p>
          <a:p>
            <a:pPr marL="265113" indent="-265113">
              <a:lnSpc>
                <a:spcPct val="125000"/>
              </a:lnSpc>
              <a:spcAft>
                <a:spcPts val="600"/>
              </a:spcAft>
            </a:pPr>
            <a:r>
              <a:rPr lang="en-US" altLang="ja-JP" dirty="0">
                <a:latin typeface="メイリオ" panose="020B0604030504040204" pitchFamily="50" charset="-128"/>
                <a:ea typeface="メイリオ" panose="020B0604030504040204" pitchFamily="50" charset="-128"/>
              </a:rPr>
              <a:t>4-3 </a:t>
            </a:r>
            <a:r>
              <a:rPr lang="ja-JP" altLang="en-US" dirty="0">
                <a:latin typeface="メイリオ" panose="020B0604030504040204" pitchFamily="50" charset="-128"/>
                <a:ea typeface="メイリオ" panose="020B0604030504040204" pitchFamily="50" charset="-128"/>
              </a:rPr>
              <a:t>喀痰吸引のコツと注意点</a:t>
            </a:r>
            <a:endParaRPr lang="en-US" altLang="ja-JP" dirty="0">
              <a:latin typeface="メイリオ" panose="020B0604030504040204" pitchFamily="50" charset="-128"/>
              <a:ea typeface="メイリオ" panose="020B0604030504040204" pitchFamily="50" charset="-128"/>
            </a:endParaRPr>
          </a:p>
          <a:p>
            <a:pPr marL="265113" indent="-265113">
              <a:lnSpc>
                <a:spcPct val="125000"/>
              </a:lnSpc>
              <a:spcAft>
                <a:spcPts val="600"/>
              </a:spcAft>
            </a:pPr>
            <a:r>
              <a:rPr lang="en-US" altLang="ja-JP" dirty="0">
                <a:latin typeface="メイリオ" panose="020B0604030504040204" pitchFamily="50" charset="-128"/>
                <a:ea typeface="メイリオ" panose="020B0604030504040204" pitchFamily="50" charset="-128"/>
              </a:rPr>
              <a:t>4-4 </a:t>
            </a:r>
            <a:r>
              <a:rPr lang="ja-JP" altLang="en-US" dirty="0">
                <a:latin typeface="メイリオ" panose="020B0604030504040204" pitchFamily="50" charset="-128"/>
                <a:ea typeface="メイリオ" panose="020B0604030504040204" pitchFamily="50" charset="-128"/>
              </a:rPr>
              <a:t>喀痰吸引の物品</a:t>
            </a:r>
            <a:endParaRPr lang="en-US" altLang="ja-JP" dirty="0">
              <a:latin typeface="メイリオ" panose="020B0604030504040204" pitchFamily="50" charset="-128"/>
              <a:ea typeface="メイリオ" panose="020B0604030504040204" pitchFamily="50" charset="-128"/>
            </a:endParaRPr>
          </a:p>
          <a:p>
            <a:pPr marL="265113" indent="-265113">
              <a:lnSpc>
                <a:spcPct val="125000"/>
              </a:lnSpc>
              <a:spcAft>
                <a:spcPts val="600"/>
              </a:spcAft>
            </a:pPr>
            <a:r>
              <a:rPr lang="en-US" altLang="ja-JP" dirty="0">
                <a:latin typeface="メイリオ" panose="020B0604030504040204" pitchFamily="50" charset="-128"/>
                <a:ea typeface="メイリオ" panose="020B0604030504040204" pitchFamily="50" charset="-128"/>
              </a:rPr>
              <a:t>4-5 </a:t>
            </a:r>
            <a:r>
              <a:rPr lang="ja-JP" altLang="en-US" dirty="0">
                <a:latin typeface="メイリオ" panose="020B0604030504040204" pitchFamily="50" charset="-128"/>
                <a:ea typeface="メイリオ" panose="020B0604030504040204" pitchFamily="50" charset="-128"/>
              </a:rPr>
              <a:t>演習の手順</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口腔内・鼻腔内吸引</a:t>
            </a:r>
            <a:endParaRPr lang="en-US" altLang="ja-JP" dirty="0">
              <a:latin typeface="メイリオ" panose="020B0604030504040204" pitchFamily="50" charset="-128"/>
              <a:ea typeface="メイリオ" panose="020B0604030504040204" pitchFamily="50" charset="-128"/>
            </a:endParaRPr>
          </a:p>
          <a:p>
            <a:pPr marL="265113" indent="-265113">
              <a:lnSpc>
                <a:spcPct val="125000"/>
              </a:lnSpc>
              <a:spcAft>
                <a:spcPts val="600"/>
              </a:spcAft>
            </a:pPr>
            <a:r>
              <a:rPr lang="en-US" altLang="ja-JP" dirty="0">
                <a:latin typeface="メイリオ" panose="020B0604030504040204" pitchFamily="50" charset="-128"/>
                <a:ea typeface="メイリオ" panose="020B0604030504040204" pitchFamily="50" charset="-128"/>
              </a:rPr>
              <a:t>4-6 </a:t>
            </a:r>
            <a:r>
              <a:rPr lang="ja-JP" altLang="en-US" dirty="0">
                <a:latin typeface="メイリオ" panose="020B0604030504040204" pitchFamily="50" charset="-128"/>
                <a:ea typeface="メイリオ" panose="020B0604030504040204" pitchFamily="50" charset="-128"/>
              </a:rPr>
              <a:t>演習の手順</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気管カニューレ内吸引</a:t>
            </a:r>
            <a:endParaRPr lang="en-US" altLang="ja-JP" dirty="0">
              <a:latin typeface="メイリオ" panose="020B0604030504040204" pitchFamily="50" charset="-128"/>
              <a:ea typeface="メイリオ" panose="020B0604030504040204" pitchFamily="50" charset="-128"/>
            </a:endParaRPr>
          </a:p>
          <a:p>
            <a:pPr marL="265113" indent="-265113">
              <a:lnSpc>
                <a:spcPct val="125000"/>
              </a:lnSpc>
              <a:spcAft>
                <a:spcPts val="600"/>
              </a:spcAft>
            </a:pPr>
            <a:r>
              <a:rPr lang="en-US" altLang="ja-JP" dirty="0">
                <a:latin typeface="メイリオ" panose="020B0604030504040204" pitchFamily="50" charset="-128"/>
                <a:ea typeface="メイリオ" panose="020B0604030504040204" pitchFamily="50" charset="-128"/>
              </a:rPr>
              <a:t>4-7</a:t>
            </a:r>
            <a:r>
              <a:rPr lang="ja-JP" altLang="en-US" dirty="0">
                <a:latin typeface="メイリオ" panose="020B0604030504040204" pitchFamily="50" charset="-128"/>
                <a:ea typeface="メイリオ" panose="020B0604030504040204" pitchFamily="50" charset="-128"/>
              </a:rPr>
              <a:t> 演習の手順</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気管カニューレ内吸引（侵襲的人工呼吸療法）</a:t>
            </a:r>
            <a:endParaRPr lang="en-US" altLang="ja-JP" dirty="0">
              <a:latin typeface="メイリオ" panose="020B0604030504040204" pitchFamily="50" charset="-128"/>
              <a:ea typeface="メイリオ" panose="020B0604030504040204" pitchFamily="50" charset="-128"/>
            </a:endParaRPr>
          </a:p>
          <a:p>
            <a:pPr marL="265113" indent="-265113">
              <a:lnSpc>
                <a:spcPct val="125000"/>
              </a:lnSpc>
              <a:spcAft>
                <a:spcPts val="600"/>
              </a:spcAft>
            </a:pPr>
            <a:r>
              <a:rPr lang="en-US" altLang="ja-JP" dirty="0">
                <a:latin typeface="メイリオ" panose="020B0604030504040204" pitchFamily="50" charset="-128"/>
                <a:ea typeface="メイリオ" panose="020B0604030504040204" pitchFamily="50" charset="-128"/>
              </a:rPr>
              <a:t>4-8 </a:t>
            </a:r>
            <a:r>
              <a:rPr lang="ja-JP" altLang="en-US" dirty="0">
                <a:latin typeface="メイリオ" panose="020B0604030504040204" pitchFamily="50" charset="-128"/>
                <a:ea typeface="メイリオ" panose="020B0604030504040204" pitchFamily="50" charset="-128"/>
              </a:rPr>
              <a:t>ヒヤリ・ハット、アクシデント</a:t>
            </a:r>
          </a:p>
        </p:txBody>
      </p:sp>
      <p:sp>
        <p:nvSpPr>
          <p:cNvPr id="11" name="正方形/長方形 10">
            <a:extLst>
              <a:ext uri="{FF2B5EF4-FFF2-40B4-BE49-F238E27FC236}">
                <a16:creationId xmlns:a16="http://schemas.microsoft.com/office/drawing/2014/main" id="{831D62DF-C1D0-41A8-9C4B-A0EDE98E0980}"/>
              </a:ext>
            </a:extLst>
          </p:cNvPr>
          <p:cNvSpPr/>
          <p:nvPr/>
        </p:nvSpPr>
        <p:spPr>
          <a:xfrm>
            <a:off x="1133160" y="299200"/>
            <a:ext cx="8104503" cy="608849"/>
          </a:xfrm>
          <a:prstGeom prst="rect">
            <a:avLst/>
          </a:prstGeom>
        </p:spPr>
        <p:txBody>
          <a:bodyPr wrap="square" lIns="0" tIns="0" rIns="0" bIns="0">
            <a:noAutofit/>
          </a:bodyPr>
          <a:lstStyle/>
          <a:p>
            <a:pPr marL="763588" indent="-763588"/>
            <a:r>
              <a:rPr lang="ja-JP" altLang="en-US" b="1" dirty="0">
                <a:solidFill>
                  <a:srgbClr val="C87700"/>
                </a:solidFill>
                <a:latin typeface="メイリオ" panose="020B0604030504040204" pitchFamily="50" charset="-128"/>
                <a:ea typeface="メイリオ" panose="020B0604030504040204" pitchFamily="50" charset="-128"/>
              </a:rPr>
              <a:t>第</a:t>
            </a:r>
            <a:r>
              <a:rPr lang="en-US" altLang="ja-JP" b="1" dirty="0">
                <a:solidFill>
                  <a:srgbClr val="C87700"/>
                </a:solidFill>
                <a:latin typeface="メイリオ" panose="020B0604030504040204" pitchFamily="50" charset="-128"/>
                <a:ea typeface="メイリオ" panose="020B0604030504040204" pitchFamily="50" charset="-128"/>
              </a:rPr>
              <a:t>II</a:t>
            </a:r>
            <a:r>
              <a:rPr lang="ja-JP" altLang="en-US" b="1" dirty="0">
                <a:solidFill>
                  <a:srgbClr val="C87700"/>
                </a:solidFill>
                <a:latin typeface="メイリオ" panose="020B0604030504040204" pitchFamily="50" charset="-128"/>
                <a:ea typeface="メイリオ" panose="020B0604030504040204" pitchFamily="50" charset="-128"/>
              </a:rPr>
              <a:t>章 喀痰吸引等を必要とする重度障害児・者等の障害及び支援に関する講義</a:t>
            </a:r>
            <a:br>
              <a:rPr lang="ja-JP" altLang="en-US" b="1" dirty="0">
                <a:solidFill>
                  <a:srgbClr val="C87700"/>
                </a:solidFill>
                <a:latin typeface="メイリオ" panose="020B0604030504040204" pitchFamily="50" charset="-128"/>
                <a:ea typeface="メイリオ" panose="020B0604030504040204" pitchFamily="50" charset="-128"/>
              </a:rPr>
            </a:br>
            <a:r>
              <a:rPr lang="ja-JP" altLang="en-US" b="1" dirty="0">
                <a:solidFill>
                  <a:srgbClr val="C87700"/>
                </a:solidFill>
                <a:latin typeface="メイリオ" panose="020B0604030504040204" pitchFamily="50" charset="-128"/>
                <a:ea typeface="メイリオ" panose="020B0604030504040204" pitchFamily="50" charset="-128"/>
              </a:rPr>
              <a:t>緊急時の対応及び危険防止に関する講義・演習</a:t>
            </a:r>
            <a:endParaRPr lang="ja-JP" altLang="en-US" b="1" dirty="0">
              <a:solidFill>
                <a:srgbClr val="C87700"/>
              </a:solidFill>
            </a:endParaRPr>
          </a:p>
        </p:txBody>
      </p:sp>
      <p:sp>
        <p:nvSpPr>
          <p:cNvPr id="10"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103</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69379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9046C45C-9218-47AD-8BE4-78636D02097D}"/>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呼吸が楽にできるための日常生活での対策</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1861603" y="4940561"/>
            <a:ext cx="6576493" cy="178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ct val="114000"/>
              </a:lnSpc>
              <a:spcBef>
                <a:spcPts val="0"/>
              </a:spcBef>
              <a:buNone/>
            </a:pPr>
            <a:r>
              <a:rPr lang="ja-JP" altLang="en-US" sz="1800" dirty="0">
                <a:latin typeface="メイリオ" panose="020B0604030504040204" pitchFamily="50" charset="-128"/>
                <a:ea typeface="メイリオ" panose="020B0604030504040204" pitchFamily="50" charset="-128"/>
              </a:rPr>
              <a:t>・ 姿勢を整える、姿勢をつくるーあご、くび、全身</a:t>
            </a:r>
          </a:p>
          <a:p>
            <a:pPr>
              <a:lnSpc>
                <a:spcPct val="114000"/>
              </a:lnSpc>
              <a:spcBef>
                <a:spcPts val="0"/>
              </a:spcBef>
              <a:buNone/>
            </a:pPr>
            <a:r>
              <a:rPr lang="ja-JP" altLang="en-US" sz="1800" dirty="0">
                <a:latin typeface="メイリオ" panose="020B0604030504040204" pitchFamily="50" charset="-128"/>
                <a:ea typeface="メイリオ" panose="020B0604030504040204" pitchFamily="50" charset="-128"/>
              </a:rPr>
              <a:t>・ 胸郭の周辺の緊張を和らげる、呼吸の運動の援助</a:t>
            </a:r>
          </a:p>
          <a:p>
            <a:pPr>
              <a:lnSpc>
                <a:spcPct val="114000"/>
              </a:lnSpc>
              <a:spcBef>
                <a:spcPts val="0"/>
              </a:spcBef>
              <a:buNone/>
            </a:pPr>
            <a:r>
              <a:rPr lang="ja-JP" altLang="en-US" sz="1800" dirty="0">
                <a:latin typeface="メイリオ" panose="020B0604030504040204" pitchFamily="50" charset="-128"/>
                <a:ea typeface="メイリオ" panose="020B0604030504040204" pitchFamily="50" charset="-128"/>
              </a:rPr>
              <a:t>・ 加湿、吸入（ネブライザー）</a:t>
            </a:r>
          </a:p>
          <a:p>
            <a:pPr>
              <a:lnSpc>
                <a:spcPct val="114000"/>
              </a:lnSpc>
              <a:spcBef>
                <a:spcPts val="0"/>
              </a:spcBef>
              <a:buNone/>
            </a:pPr>
            <a:r>
              <a:rPr lang="ja-JP" altLang="en-US" sz="1800" dirty="0">
                <a:latin typeface="メイリオ" panose="020B0604030504040204" pitchFamily="50" charset="-128"/>
                <a:ea typeface="メイリオ" panose="020B0604030504040204" pitchFamily="50" charset="-128"/>
              </a:rPr>
              <a:t>・ 充分な水分摂取</a:t>
            </a:r>
          </a:p>
          <a:p>
            <a:pPr>
              <a:lnSpc>
                <a:spcPct val="114000"/>
              </a:lnSpc>
              <a:spcBef>
                <a:spcPts val="0"/>
              </a:spcBef>
              <a:buNone/>
            </a:pPr>
            <a:r>
              <a:rPr lang="ja-JP" altLang="en-US" sz="1800" dirty="0">
                <a:latin typeface="メイリオ" panose="020B0604030504040204" pitchFamily="50" charset="-128"/>
                <a:ea typeface="メイリオ" panose="020B0604030504040204" pitchFamily="50" charset="-128"/>
              </a:rPr>
              <a:t>・ 吸引</a:t>
            </a:r>
          </a:p>
        </p:txBody>
      </p:sp>
      <p:sp>
        <p:nvSpPr>
          <p:cNvPr id="12" name="Line 6">
            <a:extLst>
              <a:ext uri="{FF2B5EF4-FFF2-40B4-BE49-F238E27FC236}">
                <a16:creationId xmlns:a16="http://schemas.microsoft.com/office/drawing/2014/main" id="{0DA9C74B-5153-489E-AB78-08674B179674}"/>
              </a:ext>
            </a:extLst>
          </p:cNvPr>
          <p:cNvSpPr>
            <a:spLocks noChangeShapeType="1"/>
          </p:cNvSpPr>
          <p:nvPr/>
        </p:nvSpPr>
        <p:spPr bwMode="auto">
          <a:xfrm flipH="1">
            <a:off x="2724150" y="2433156"/>
            <a:ext cx="0" cy="70436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 name="Line 8">
            <a:extLst>
              <a:ext uri="{FF2B5EF4-FFF2-40B4-BE49-F238E27FC236}">
                <a16:creationId xmlns:a16="http://schemas.microsoft.com/office/drawing/2014/main" id="{C23D679B-BF57-43A8-BAC5-BEE0E451A480}"/>
              </a:ext>
            </a:extLst>
          </p:cNvPr>
          <p:cNvSpPr>
            <a:spLocks noChangeShapeType="1"/>
          </p:cNvSpPr>
          <p:nvPr/>
        </p:nvSpPr>
        <p:spPr bwMode="auto">
          <a:xfrm flipH="1">
            <a:off x="3689972" y="3095625"/>
            <a:ext cx="1545603" cy="70788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 name="テキスト ボックス 10">
            <a:extLst>
              <a:ext uri="{FF2B5EF4-FFF2-40B4-BE49-F238E27FC236}">
                <a16:creationId xmlns:a16="http://schemas.microsoft.com/office/drawing/2014/main" id="{755D909D-A590-4B9D-9196-92E857B88B34}"/>
              </a:ext>
            </a:extLst>
          </p:cNvPr>
          <p:cNvSpPr txBox="1">
            <a:spLocks noChangeArrowheads="1"/>
          </p:cNvSpPr>
          <p:nvPr/>
        </p:nvSpPr>
        <p:spPr bwMode="auto">
          <a:xfrm>
            <a:off x="5149849" y="4063724"/>
            <a:ext cx="3695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＊鼻分泌物、唾液、痰、</a:t>
            </a:r>
            <a:endParaRPr lang="en-US" altLang="ja-JP" sz="1800"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　 飲み込めない水分・食物</a:t>
            </a:r>
          </a:p>
        </p:txBody>
      </p:sp>
      <p:sp>
        <p:nvSpPr>
          <p:cNvPr id="16" name="テキスト ボックス 14">
            <a:extLst>
              <a:ext uri="{FF2B5EF4-FFF2-40B4-BE49-F238E27FC236}">
                <a16:creationId xmlns:a16="http://schemas.microsoft.com/office/drawing/2014/main" id="{EEB81B1A-0E98-4ABF-A8CD-CBF63ADC03CD}"/>
              </a:ext>
            </a:extLst>
          </p:cNvPr>
          <p:cNvSpPr txBox="1">
            <a:spLocks noChangeArrowheads="1"/>
          </p:cNvSpPr>
          <p:nvPr/>
        </p:nvSpPr>
        <p:spPr bwMode="auto">
          <a:xfrm>
            <a:off x="538957" y="3117783"/>
            <a:ext cx="622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800" dirty="0">
                <a:solidFill>
                  <a:srgbClr val="000000"/>
                </a:solidFill>
                <a:latin typeface="メイリオ" panose="020B0604030504040204" pitchFamily="50" charset="-128"/>
                <a:ea typeface="メイリオ" panose="020B0604030504040204" pitchFamily="50" charset="-128"/>
              </a:rPr>
              <a:t>②</a:t>
            </a:r>
          </a:p>
        </p:txBody>
      </p:sp>
      <p:sp>
        <p:nvSpPr>
          <p:cNvPr id="18" name="Line 7">
            <a:extLst>
              <a:ext uri="{FF2B5EF4-FFF2-40B4-BE49-F238E27FC236}">
                <a16:creationId xmlns:a16="http://schemas.microsoft.com/office/drawing/2014/main" id="{903BB04D-B8C9-4398-B1A6-9548447282A6}"/>
              </a:ext>
            </a:extLst>
          </p:cNvPr>
          <p:cNvSpPr>
            <a:spLocks noChangeShapeType="1"/>
          </p:cNvSpPr>
          <p:nvPr/>
        </p:nvSpPr>
        <p:spPr bwMode="auto">
          <a:xfrm>
            <a:off x="4469124" y="2076450"/>
            <a:ext cx="766452" cy="41895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 name="Text Box 5">
            <a:extLst>
              <a:ext uri="{FF2B5EF4-FFF2-40B4-BE49-F238E27FC236}">
                <a16:creationId xmlns:a16="http://schemas.microsoft.com/office/drawing/2014/main" id="{3F671A54-4E84-4A65-8688-D51AE7125B73}"/>
              </a:ext>
            </a:extLst>
          </p:cNvPr>
          <p:cNvSpPr txBox="1">
            <a:spLocks noChangeArrowheads="1"/>
          </p:cNvSpPr>
          <p:nvPr/>
        </p:nvSpPr>
        <p:spPr bwMode="auto">
          <a:xfrm>
            <a:off x="5227638" y="1901824"/>
            <a:ext cx="4083169" cy="2139951"/>
          </a:xfrm>
          <a:prstGeom prst="rect">
            <a:avLst/>
          </a:prstGeom>
          <a:solidFill>
            <a:srgbClr val="DFF1CB"/>
          </a:solidFill>
          <a:ln w="9525">
            <a:noFill/>
            <a:miter lim="800000"/>
            <a:headEnd/>
            <a:tailEnd/>
          </a:ln>
        </p:spPr>
        <p:txBody>
          <a:bodyPr wrap="none" lIns="180000" tIns="72000" rIns="10800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spcAft>
                <a:spcPts val="600"/>
              </a:spcAft>
              <a:buFontTx/>
              <a:buNone/>
            </a:pPr>
            <a:r>
              <a:rPr lang="ja-JP" altLang="en-US" sz="2000" dirty="0">
                <a:latin typeface="メイリオ" panose="020B0604030504040204" pitchFamily="50" charset="-128"/>
                <a:ea typeface="メイリオ" panose="020B0604030504040204" pitchFamily="50" charset="-128"/>
              </a:rPr>
              <a:t>痰など</a:t>
            </a:r>
            <a:r>
              <a:rPr lang="ja-JP" altLang="en-US" sz="2000" baseline="40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が出やすくする</a:t>
            </a:r>
          </a:p>
          <a:p>
            <a:pPr eaLnBrk="1" hangingPunct="1">
              <a:spcBef>
                <a:spcPct val="0"/>
              </a:spcBef>
              <a:spcAft>
                <a:spcPts val="600"/>
              </a:spcAft>
              <a:buFontTx/>
              <a:buNone/>
            </a:pPr>
            <a:r>
              <a:rPr lang="ja-JP" altLang="en-US" sz="2000" dirty="0">
                <a:latin typeface="メイリオ" panose="020B0604030504040204" pitchFamily="50" charset="-128"/>
                <a:ea typeface="メイリオ" panose="020B0604030504040204" pitchFamily="50" charset="-128"/>
              </a:rPr>
              <a:t>たまりにくくする</a:t>
            </a:r>
          </a:p>
          <a:p>
            <a:pPr eaLnBrk="1" hangingPunct="1">
              <a:spcBef>
                <a:spcPct val="0"/>
              </a:spcBef>
              <a:spcAft>
                <a:spcPts val="600"/>
              </a:spcAft>
              <a:buFontTx/>
              <a:buNone/>
            </a:pPr>
            <a:r>
              <a:rPr lang="ja-JP" altLang="en-US" sz="2000" dirty="0">
                <a:latin typeface="メイリオ" panose="020B0604030504040204" pitchFamily="50" charset="-128"/>
                <a:ea typeface="メイリオ" panose="020B0604030504040204" pitchFamily="50" charset="-128"/>
              </a:rPr>
              <a:t>痰など</a:t>
            </a:r>
            <a:r>
              <a:rPr lang="ja-JP" altLang="en-US" sz="2000" baseline="40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があっても苦しく</a:t>
            </a:r>
          </a:p>
          <a:p>
            <a:pPr eaLnBrk="1" hangingPunct="1">
              <a:spcBef>
                <a:spcPct val="0"/>
              </a:spcBef>
              <a:spcAft>
                <a:spcPts val="600"/>
              </a:spcAft>
              <a:buFontTx/>
              <a:buNone/>
            </a:pPr>
            <a:r>
              <a:rPr lang="ja-JP" altLang="en-US" sz="2000" dirty="0">
                <a:latin typeface="メイリオ" panose="020B0604030504040204" pitchFamily="50" charset="-128"/>
                <a:ea typeface="メイリオ" panose="020B0604030504040204" pitchFamily="50" charset="-128"/>
              </a:rPr>
              <a:t>ないようにする</a:t>
            </a:r>
          </a:p>
          <a:p>
            <a:pPr eaLnBrk="1" hangingPunct="1">
              <a:spcBef>
                <a:spcPct val="0"/>
              </a:spcBef>
              <a:spcAft>
                <a:spcPts val="600"/>
              </a:spcAft>
              <a:buFontTx/>
              <a:buNone/>
            </a:pPr>
            <a:r>
              <a:rPr lang="ja-JP" altLang="en-US" sz="2000" dirty="0">
                <a:latin typeface="メイリオ" panose="020B0604030504040204" pitchFamily="50" charset="-128"/>
                <a:ea typeface="メイリオ" panose="020B0604030504040204" pitchFamily="50" charset="-128"/>
              </a:rPr>
              <a:t>吸引してあげる</a:t>
            </a:r>
          </a:p>
        </p:txBody>
      </p:sp>
      <p:sp>
        <p:nvSpPr>
          <p:cNvPr id="15" name="Text Box 3">
            <a:extLst>
              <a:ext uri="{FF2B5EF4-FFF2-40B4-BE49-F238E27FC236}">
                <a16:creationId xmlns:a16="http://schemas.microsoft.com/office/drawing/2014/main" id="{A5DC8B66-AD68-4709-BCD1-44D262D0988A}"/>
              </a:ext>
            </a:extLst>
          </p:cNvPr>
          <p:cNvSpPr txBox="1">
            <a:spLocks noChangeArrowheads="1"/>
          </p:cNvSpPr>
          <p:nvPr/>
        </p:nvSpPr>
        <p:spPr bwMode="auto">
          <a:xfrm>
            <a:off x="1350964" y="1617663"/>
            <a:ext cx="3343274" cy="830262"/>
          </a:xfrm>
          <a:prstGeom prst="rect">
            <a:avLst/>
          </a:prstGeom>
          <a:solidFill>
            <a:srgbClr val="B9EDFF"/>
          </a:solidFill>
          <a:ln w="9525">
            <a:noFill/>
            <a:miter lim="800000"/>
            <a:headEnd/>
            <a:tailEnd/>
          </a:ln>
        </p:spPr>
        <p:txBody>
          <a:bodyPr lIns="180000" tIns="72000" rIns="10800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dirty="0">
                <a:solidFill>
                  <a:srgbClr val="000000"/>
                </a:solidFill>
                <a:latin typeface="メイリオ" panose="020B0604030504040204" pitchFamily="50" charset="-128"/>
                <a:ea typeface="メイリオ" panose="020B0604030504040204" pitchFamily="50" charset="-128"/>
              </a:rPr>
              <a:t>空気の通り道を確保する（のど、気管を広げる）</a:t>
            </a:r>
          </a:p>
        </p:txBody>
      </p:sp>
      <p:sp>
        <p:nvSpPr>
          <p:cNvPr id="17" name="Text Box 4">
            <a:extLst>
              <a:ext uri="{FF2B5EF4-FFF2-40B4-BE49-F238E27FC236}">
                <a16:creationId xmlns:a16="http://schemas.microsoft.com/office/drawing/2014/main" id="{58A7FBF0-18AF-4039-8B63-0689414EF632}"/>
              </a:ext>
            </a:extLst>
          </p:cNvPr>
          <p:cNvSpPr txBox="1">
            <a:spLocks noChangeArrowheads="1"/>
          </p:cNvSpPr>
          <p:nvPr/>
        </p:nvSpPr>
        <p:spPr bwMode="auto">
          <a:xfrm>
            <a:off x="1074617" y="3137524"/>
            <a:ext cx="3008934" cy="1433774"/>
          </a:xfrm>
          <a:prstGeom prst="rect">
            <a:avLst/>
          </a:prstGeom>
          <a:solidFill>
            <a:srgbClr val="FFE5E5"/>
          </a:solidFill>
          <a:ln w="9525">
            <a:noFill/>
            <a:miter lim="800000"/>
            <a:headEnd/>
            <a:tailEnd/>
          </a:ln>
        </p:spPr>
        <p:txBody>
          <a:bodyPr lIns="180000" tIns="72000" rIns="10800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spcAft>
                <a:spcPts val="600"/>
              </a:spcAft>
              <a:buFontTx/>
              <a:buNone/>
            </a:pPr>
            <a:r>
              <a:rPr lang="ja-JP" altLang="en-US" sz="2000" dirty="0">
                <a:solidFill>
                  <a:srgbClr val="000000"/>
                </a:solidFill>
                <a:latin typeface="メイリオ" panose="020B0604030504040204" pitchFamily="50" charset="-128"/>
                <a:ea typeface="メイリオ" panose="020B0604030504040204" pitchFamily="50" charset="-128"/>
              </a:rPr>
              <a:t>胸を広げる・動かす</a:t>
            </a:r>
          </a:p>
          <a:p>
            <a:pPr eaLnBrk="1" hangingPunct="1">
              <a:spcBef>
                <a:spcPct val="0"/>
              </a:spcBef>
              <a:spcAft>
                <a:spcPts val="600"/>
              </a:spcAft>
              <a:buFontTx/>
              <a:buNone/>
            </a:pPr>
            <a:r>
              <a:rPr lang="ja-JP" altLang="en-US" sz="2000" dirty="0">
                <a:solidFill>
                  <a:srgbClr val="000000"/>
                </a:solidFill>
                <a:latin typeface="メイリオ" panose="020B0604030504040204" pitchFamily="50" charset="-128"/>
                <a:ea typeface="メイリオ" panose="020B0604030504040204" pitchFamily="50" charset="-128"/>
              </a:rPr>
              <a:t>呼吸のための胸廓の</a:t>
            </a:r>
          </a:p>
          <a:p>
            <a:pPr eaLnBrk="1" hangingPunct="1">
              <a:spcBef>
                <a:spcPct val="0"/>
              </a:spcBef>
              <a:spcAft>
                <a:spcPts val="600"/>
              </a:spcAft>
              <a:buFontTx/>
              <a:buNone/>
            </a:pPr>
            <a:r>
              <a:rPr lang="ja-JP" altLang="en-US" sz="2000" dirty="0">
                <a:solidFill>
                  <a:srgbClr val="000000"/>
                </a:solidFill>
                <a:latin typeface="メイリオ" panose="020B0604030504040204" pitchFamily="50" charset="-128"/>
                <a:ea typeface="メイリオ" panose="020B0604030504040204" pitchFamily="50" charset="-128"/>
              </a:rPr>
              <a:t>動きを助ける</a:t>
            </a:r>
          </a:p>
        </p:txBody>
      </p:sp>
      <p:sp>
        <p:nvSpPr>
          <p:cNvPr id="19" name="テキスト ボックス 14">
            <a:extLst>
              <a:ext uri="{FF2B5EF4-FFF2-40B4-BE49-F238E27FC236}">
                <a16:creationId xmlns:a16="http://schemas.microsoft.com/office/drawing/2014/main" id="{EA21C364-2E27-4968-8988-936C74587232}"/>
              </a:ext>
            </a:extLst>
          </p:cNvPr>
          <p:cNvSpPr txBox="1">
            <a:spLocks noChangeArrowheads="1"/>
          </p:cNvSpPr>
          <p:nvPr/>
        </p:nvSpPr>
        <p:spPr bwMode="auto">
          <a:xfrm>
            <a:off x="538957" y="1525983"/>
            <a:ext cx="622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800" dirty="0">
                <a:solidFill>
                  <a:srgbClr val="000000"/>
                </a:solidFill>
                <a:latin typeface="メイリオ" panose="020B0604030504040204" pitchFamily="50" charset="-128"/>
                <a:ea typeface="メイリオ" panose="020B0604030504040204" pitchFamily="50" charset="-128"/>
              </a:rPr>
              <a:t>①</a:t>
            </a:r>
          </a:p>
        </p:txBody>
      </p:sp>
      <p:sp>
        <p:nvSpPr>
          <p:cNvPr id="20" name="テキスト ボックス 14">
            <a:extLst>
              <a:ext uri="{FF2B5EF4-FFF2-40B4-BE49-F238E27FC236}">
                <a16:creationId xmlns:a16="http://schemas.microsoft.com/office/drawing/2014/main" id="{1291E76F-4587-414B-8653-BFA1AC40DEDC}"/>
              </a:ext>
            </a:extLst>
          </p:cNvPr>
          <p:cNvSpPr txBox="1">
            <a:spLocks noChangeArrowheads="1"/>
          </p:cNvSpPr>
          <p:nvPr/>
        </p:nvSpPr>
        <p:spPr bwMode="auto">
          <a:xfrm>
            <a:off x="5141602" y="1587992"/>
            <a:ext cx="622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800" dirty="0">
                <a:solidFill>
                  <a:srgbClr val="000000"/>
                </a:solidFill>
                <a:latin typeface="メイリオ" panose="020B0604030504040204" pitchFamily="50" charset="-128"/>
                <a:ea typeface="メイリオ" panose="020B0604030504040204" pitchFamily="50" charset="-128"/>
              </a:rPr>
              <a:t>③</a:t>
            </a:r>
          </a:p>
        </p:txBody>
      </p:sp>
      <p:sp>
        <p:nvSpPr>
          <p:cNvPr id="21" name="テキスト プレースホルダー 3">
            <a:extLst>
              <a:ext uri="{FF2B5EF4-FFF2-40B4-BE49-F238E27FC236}">
                <a16:creationId xmlns:a16="http://schemas.microsoft.com/office/drawing/2014/main" id="{76F1C7AB-8708-4DE2-B0A6-05AE99B07F75}"/>
              </a:ext>
            </a:extLst>
          </p:cNvPr>
          <p:cNvSpPr txBox="1">
            <a:spLocks/>
          </p:cNvSpPr>
          <p:nvPr/>
        </p:nvSpPr>
        <p:spPr>
          <a:xfrm>
            <a:off x="4953000" y="188673"/>
            <a:ext cx="4271963" cy="430643"/>
          </a:xfrm>
          <a:prstGeom prst="rect">
            <a:avLst/>
          </a:prstGeom>
        </p:spPr>
        <p:txBody>
          <a:bodyPr vert="horz" lIns="0" tIns="0" rIns="0" bIns="0" rtlCol="0" anchor="b">
            <a:noAutofit/>
          </a:bodyPr>
          <a:lstStyle>
            <a:lvl1pPr marL="0" indent="0" algn="r" defTabSz="742950" rtl="0" eaLnBrk="1" latinLnBrk="0" hangingPunct="1">
              <a:lnSpc>
                <a:spcPct val="90000"/>
              </a:lnSpc>
              <a:spcBef>
                <a:spcPts val="813"/>
              </a:spcBef>
              <a:buFont typeface="Arial" panose="020B0604020202020204" pitchFamily="34" charset="0"/>
              <a:buNone/>
              <a:defRPr kumimoji="1" sz="1400" b="1" i="0" kern="1200">
                <a:solidFill>
                  <a:srgbClr val="C87700"/>
                </a:solidFill>
                <a:latin typeface="メイリオ" panose="020B0604030504040204" pitchFamily="50" charset="-128"/>
                <a:ea typeface="メイリオ" panose="020B0604030504040204" pitchFamily="50" charset="-128"/>
                <a:cs typeface="+mn-cs"/>
              </a:defRPr>
            </a:lvl1pPr>
            <a:lvl2pPr marL="371475" indent="0" algn="l" defTabSz="742950" rtl="0" eaLnBrk="1" latinLnBrk="0" hangingPunct="1">
              <a:lnSpc>
                <a:spcPct val="90000"/>
              </a:lnSpc>
              <a:spcBef>
                <a:spcPts val="406"/>
              </a:spcBef>
              <a:buFont typeface="Arial" panose="020B0604020202020204" pitchFamily="34" charset="0"/>
              <a:buNone/>
              <a:defRPr kumimoji="1" sz="1600" b="1" i="0" kern="1200">
                <a:solidFill>
                  <a:schemeClr val="accent1">
                    <a:lumMod val="50000"/>
                  </a:schemeClr>
                </a:solidFill>
                <a:latin typeface="Hiragino Sans W6" panose="020B0400000000000000" pitchFamily="34" charset="-128"/>
                <a:ea typeface="Hiragino Sans W6" panose="020B0400000000000000" pitchFamily="34" charset="-128"/>
                <a:cs typeface="+mn-cs"/>
              </a:defRPr>
            </a:lvl2pPr>
            <a:lvl3pPr marL="742950" indent="0" algn="l" defTabSz="742950" rtl="0" eaLnBrk="1" latinLnBrk="0" hangingPunct="1">
              <a:lnSpc>
                <a:spcPct val="90000"/>
              </a:lnSpc>
              <a:spcBef>
                <a:spcPts val="406"/>
              </a:spcBef>
              <a:buFont typeface="Arial" panose="020B0604020202020204" pitchFamily="34" charset="0"/>
              <a:buNone/>
              <a:defRPr kumimoji="1" sz="1600" b="1" i="0" kern="1200">
                <a:solidFill>
                  <a:schemeClr val="accent1">
                    <a:lumMod val="50000"/>
                  </a:schemeClr>
                </a:solidFill>
                <a:latin typeface="Hiragino Sans W6" panose="020B0400000000000000" pitchFamily="34" charset="-128"/>
                <a:ea typeface="Hiragino Sans W6" panose="020B0400000000000000" pitchFamily="34" charset="-128"/>
                <a:cs typeface="+mn-cs"/>
              </a:defRPr>
            </a:lvl3pPr>
            <a:lvl4pPr marL="1114425" indent="0" algn="l" defTabSz="742950" rtl="0" eaLnBrk="1" latinLnBrk="0" hangingPunct="1">
              <a:lnSpc>
                <a:spcPct val="90000"/>
              </a:lnSpc>
              <a:spcBef>
                <a:spcPts val="406"/>
              </a:spcBef>
              <a:buFont typeface="Arial" panose="020B0604020202020204" pitchFamily="34" charset="0"/>
              <a:buNone/>
              <a:defRPr kumimoji="1" sz="1600" b="1" i="0" kern="1200">
                <a:solidFill>
                  <a:schemeClr val="accent1">
                    <a:lumMod val="50000"/>
                  </a:schemeClr>
                </a:solidFill>
                <a:latin typeface="Hiragino Sans W6" panose="020B0400000000000000" pitchFamily="34" charset="-128"/>
                <a:ea typeface="Hiragino Sans W6" panose="020B0400000000000000" pitchFamily="34" charset="-128"/>
                <a:cs typeface="+mn-cs"/>
              </a:defRPr>
            </a:lvl4pPr>
            <a:lvl5pPr marL="1485900" indent="0" algn="l" defTabSz="742950" rtl="0" eaLnBrk="1" latinLnBrk="0" hangingPunct="1">
              <a:lnSpc>
                <a:spcPct val="90000"/>
              </a:lnSpc>
              <a:spcBef>
                <a:spcPts val="406"/>
              </a:spcBef>
              <a:buFont typeface="Arial" panose="020B0604020202020204" pitchFamily="34" charset="0"/>
              <a:buNone/>
              <a:defRPr kumimoji="1" sz="1600" b="1" i="0" kern="1200">
                <a:solidFill>
                  <a:schemeClr val="accent1">
                    <a:lumMod val="50000"/>
                  </a:schemeClr>
                </a:solidFill>
                <a:latin typeface="Hiragino Sans W6" panose="020B0400000000000000" pitchFamily="34" charset="-128"/>
                <a:ea typeface="Hiragino Sans W6" panose="020B0400000000000000" pitchFamily="34" charset="-128"/>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en-US" altLang="ja-JP" dirty="0"/>
              <a:t>4-1. </a:t>
            </a:r>
            <a:r>
              <a:rPr lang="ja-JP" altLang="en-US" dirty="0"/>
              <a:t>喀痰を吸引する部位の解剖</a:t>
            </a:r>
          </a:p>
        </p:txBody>
      </p:sp>
      <p:sp>
        <p:nvSpPr>
          <p:cNvPr id="22"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104</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05684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1">
            <a:extLst>
              <a:ext uri="{FF2B5EF4-FFF2-40B4-BE49-F238E27FC236}">
                <a16:creationId xmlns:a16="http://schemas.microsoft.com/office/drawing/2014/main" id="{50F26806-3DEB-4C9E-AC20-D54EE1396444}"/>
              </a:ext>
            </a:extLst>
          </p:cNvPr>
          <p:cNvSpPr txBox="1">
            <a:spLocks noChangeArrowheads="1"/>
          </p:cNvSpPr>
          <p:nvPr/>
        </p:nvSpPr>
        <p:spPr bwMode="auto">
          <a:xfrm>
            <a:off x="668338" y="1327328"/>
            <a:ext cx="8640762" cy="5678884"/>
          </a:xfrm>
          <a:prstGeom prst="rect">
            <a:avLst/>
          </a:prstGeom>
          <a:noFill/>
          <a:ln w="9525">
            <a:noFill/>
            <a:miter lim="800000"/>
            <a:headEnd/>
            <a:tailEnd/>
          </a:ln>
        </p:spPr>
        <p:txBody>
          <a:bodyPr wrap="square" lIns="87269" tIns="43635" rIns="87269" bIns="43635">
            <a:spAutoFit/>
          </a:bodyPr>
          <a:lstStyle/>
          <a:p>
            <a:pPr marL="396875" indent="-396875" algn="just" defTabSz="873125" eaLnBrk="1" hangingPunct="1">
              <a:lnSpc>
                <a:spcPct val="114000"/>
              </a:lnSpc>
              <a:spcAft>
                <a:spcPts val="1200"/>
              </a:spcAft>
              <a:defRPr/>
            </a:pPr>
            <a:r>
              <a:rPr lang="ja-JP" altLang="en-US" sz="2400" b="1" dirty="0">
                <a:latin typeface="メイリオ" panose="020B0604030504040204" pitchFamily="50" charset="-128"/>
                <a:ea typeface="メイリオ" panose="020B0604030504040204" pitchFamily="50" charset="-128"/>
              </a:rPr>
              <a:t>一言で、“痰”と言っても、それには、大きく</a:t>
            </a:r>
            <a:endParaRPr lang="en-US" altLang="ja-JP" sz="2400" b="1" dirty="0">
              <a:solidFill>
                <a:schemeClr val="bg1"/>
              </a:solidFill>
              <a:latin typeface="メイリオ" panose="020B0604030504040204" pitchFamily="50" charset="-128"/>
              <a:ea typeface="メイリオ" panose="020B0604030504040204" pitchFamily="50" charset="-128"/>
            </a:endParaRPr>
          </a:p>
          <a:p>
            <a:pPr marL="396875" indent="-396875" algn="just" defTabSz="873125" eaLnBrk="1" hangingPunct="1">
              <a:lnSpc>
                <a:spcPct val="114000"/>
              </a:lnSpc>
              <a:spcAft>
                <a:spcPts val="600"/>
              </a:spcAft>
              <a:defRPr/>
            </a:pPr>
            <a:r>
              <a:rPr lang="ja-JP" altLang="en-US" sz="2400" dirty="0">
                <a:solidFill>
                  <a:srgbClr val="FF0000"/>
                </a:solidFill>
                <a:latin typeface="メイリオ" panose="020B0604030504040204" pitchFamily="50" charset="-128"/>
                <a:ea typeface="メイリオ" panose="020B0604030504040204" pitchFamily="50" charset="-128"/>
              </a:rPr>
              <a:t>● 唾液（つば）</a:t>
            </a:r>
            <a:endParaRPr lang="en-US" altLang="ja-JP" sz="2400" dirty="0">
              <a:solidFill>
                <a:srgbClr val="FF0000"/>
              </a:solidFill>
              <a:latin typeface="メイリオ" panose="020B0604030504040204" pitchFamily="50" charset="-128"/>
              <a:ea typeface="メイリオ" panose="020B0604030504040204" pitchFamily="50" charset="-128"/>
            </a:endParaRPr>
          </a:p>
          <a:p>
            <a:pPr marL="396875" indent="-396875" algn="just" defTabSz="873125" eaLnBrk="1" hangingPunct="1">
              <a:lnSpc>
                <a:spcPct val="114000"/>
              </a:lnSpc>
              <a:spcAft>
                <a:spcPts val="600"/>
              </a:spcAft>
              <a:defRPr/>
            </a:pPr>
            <a:r>
              <a:rPr lang="ja-JP" altLang="en-US" sz="2400" dirty="0">
                <a:solidFill>
                  <a:srgbClr val="FF0000"/>
                </a:solidFill>
                <a:latin typeface="メイリオ" panose="020B0604030504040204" pitchFamily="50" charset="-128"/>
                <a:ea typeface="メイリオ" panose="020B0604030504040204" pitchFamily="50" charset="-128"/>
              </a:rPr>
              <a:t>● 鼻汁（はなみず）</a:t>
            </a:r>
            <a:endParaRPr lang="en-US" altLang="ja-JP" sz="2400" dirty="0">
              <a:solidFill>
                <a:srgbClr val="FF0000"/>
              </a:solidFill>
              <a:latin typeface="メイリオ" panose="020B0604030504040204" pitchFamily="50" charset="-128"/>
              <a:ea typeface="メイリオ" panose="020B0604030504040204" pitchFamily="50" charset="-128"/>
            </a:endParaRPr>
          </a:p>
          <a:p>
            <a:pPr marL="396875" indent="-396875" defTabSz="873125" eaLnBrk="1" hangingPunct="1">
              <a:lnSpc>
                <a:spcPct val="114000"/>
              </a:lnSpc>
              <a:spcAft>
                <a:spcPts val="600"/>
              </a:spcAft>
              <a:defRPr/>
            </a:pPr>
            <a:r>
              <a:rPr lang="ja-JP" altLang="en-US" sz="2400" dirty="0">
                <a:solidFill>
                  <a:srgbClr val="FF0000"/>
                </a:solidFill>
                <a:latin typeface="メイリオ" panose="020B0604030504040204" pitchFamily="50" charset="-128"/>
                <a:ea typeface="メイリオ" panose="020B0604030504040204" pitchFamily="50" charset="-128"/>
              </a:rPr>
              <a:t>● 痰（狭い意味での痰）</a:t>
            </a:r>
            <a:br>
              <a:rPr lang="en-US" altLang="ja-JP" sz="2400" dirty="0">
                <a:solidFill>
                  <a:srgbClr val="FF0000"/>
                </a:solidFill>
                <a:latin typeface="メイリオ" panose="020B0604030504040204" pitchFamily="50" charset="-128"/>
                <a:ea typeface="メイリオ" panose="020B0604030504040204" pitchFamily="50" charset="-128"/>
              </a:rPr>
            </a:br>
            <a:br>
              <a:rPr lang="en-US" altLang="ja-JP" sz="2400" dirty="0">
                <a:solidFill>
                  <a:srgbClr val="FF0000"/>
                </a:solidFill>
                <a:latin typeface="メイリオ" panose="020B0604030504040204" pitchFamily="50" charset="-128"/>
                <a:ea typeface="メイリオ" panose="020B0604030504040204" pitchFamily="50" charset="-128"/>
              </a:rPr>
            </a:br>
            <a:br>
              <a:rPr lang="en-US" altLang="ja-JP" sz="2400" dirty="0">
                <a:solidFill>
                  <a:srgbClr val="FF0000"/>
                </a:solidFill>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が含まれます。</a:t>
            </a:r>
            <a:endParaRPr lang="en-US" altLang="ja-JP" sz="2400" dirty="0">
              <a:latin typeface="メイリオ" panose="020B0604030504040204" pitchFamily="50" charset="-128"/>
              <a:ea typeface="メイリオ" panose="020B0604030504040204" pitchFamily="50" charset="-128"/>
            </a:endParaRPr>
          </a:p>
          <a:p>
            <a:pPr marL="396875" indent="-396875" algn="just" defTabSz="873125">
              <a:lnSpc>
                <a:spcPct val="114000"/>
              </a:lnSpc>
              <a:spcAft>
                <a:spcPts val="600"/>
              </a:spcAft>
              <a:defRPr/>
            </a:pPr>
            <a:r>
              <a:rPr lang="ja-JP" altLang="en-US" sz="2400" dirty="0">
                <a:latin typeface="メイリオ" panose="020B0604030504040204" pitchFamily="50" charset="-128"/>
                <a:ea typeface="メイリオ" panose="020B0604030504040204" pitchFamily="50" charset="-128"/>
              </a:rPr>
              <a:t>● 嚥下障害が重ければ、</a:t>
            </a:r>
            <a:r>
              <a:rPr lang="ja-JP" altLang="en-US" sz="2400" dirty="0">
                <a:solidFill>
                  <a:srgbClr val="FF0000"/>
                </a:solidFill>
                <a:latin typeface="メイリオ" panose="020B0604030504040204" pitchFamily="50" charset="-128"/>
                <a:ea typeface="メイリオ" panose="020B0604030504040204" pitchFamily="50" charset="-128"/>
              </a:rPr>
              <a:t>嚥下しきれない（飲み込みきれない）食物や水分</a:t>
            </a:r>
            <a:r>
              <a:rPr lang="ja-JP" altLang="en-US" sz="2400" dirty="0">
                <a:latin typeface="メイリオ" panose="020B0604030504040204" pitchFamily="50" charset="-128"/>
                <a:ea typeface="メイリオ" panose="020B0604030504040204" pitchFamily="50" charset="-128"/>
              </a:rPr>
              <a:t>も混じります</a:t>
            </a:r>
          </a:p>
          <a:p>
            <a:pPr marL="396875" indent="-396875" algn="just" defTabSz="873125">
              <a:lnSpc>
                <a:spcPct val="114000"/>
              </a:lnSpc>
              <a:spcAft>
                <a:spcPts val="600"/>
              </a:spcAft>
              <a:defRPr/>
            </a:pPr>
            <a:r>
              <a:rPr lang="ja-JP" altLang="en-US" sz="2400" dirty="0">
                <a:latin typeface="メイリオ" panose="020B0604030504040204" pitchFamily="50" charset="-128"/>
                <a:ea typeface="メイリオ" panose="020B0604030504040204" pitchFamily="50" charset="-128"/>
              </a:rPr>
              <a:t>● 胃食道逆流があれば、</a:t>
            </a:r>
            <a:r>
              <a:rPr lang="ja-JP" altLang="en-US" sz="2400" dirty="0">
                <a:solidFill>
                  <a:srgbClr val="FF0000"/>
                </a:solidFill>
                <a:latin typeface="メイリオ" panose="020B0604030504040204" pitchFamily="50" charset="-128"/>
                <a:ea typeface="メイリオ" panose="020B0604030504040204" pitchFamily="50" charset="-128"/>
              </a:rPr>
              <a:t>胃から逆流してきた胃液や栄養剤</a:t>
            </a:r>
            <a:r>
              <a:rPr lang="ja-JP" altLang="en-US" sz="2400" dirty="0">
                <a:latin typeface="メイリオ" panose="020B0604030504040204" pitchFamily="50" charset="-128"/>
                <a:ea typeface="メイリオ" panose="020B0604030504040204" pitchFamily="50" charset="-128"/>
              </a:rPr>
              <a:t>も含まれます</a:t>
            </a:r>
          </a:p>
          <a:p>
            <a:pPr marL="396875" indent="-396875" algn="just" defTabSz="873125" eaLnBrk="1" hangingPunct="1">
              <a:lnSpc>
                <a:spcPct val="114000"/>
              </a:lnSpc>
              <a:spcAft>
                <a:spcPts val="600"/>
              </a:spcAft>
              <a:defRPr/>
            </a:pPr>
            <a:endParaRPr lang="ja-JP" altLang="en-US" sz="2400" dirty="0">
              <a:latin typeface="メイリオ" panose="020B0604030504040204" pitchFamily="50" charset="-128"/>
              <a:ea typeface="メイリオ" panose="020B0604030504040204" pitchFamily="50" charset="-128"/>
            </a:endParaRPr>
          </a:p>
        </p:txBody>
      </p:sp>
      <p:sp>
        <p:nvSpPr>
          <p:cNvPr id="7" name="正方形/長方形 6">
            <a:extLst>
              <a:ext uri="{FF2B5EF4-FFF2-40B4-BE49-F238E27FC236}">
                <a16:creationId xmlns:a16="http://schemas.microsoft.com/office/drawing/2014/main" id="{A3ADA958-9C2E-4C43-8AD3-3BE5854FA410}"/>
              </a:ext>
            </a:extLst>
          </p:cNvPr>
          <p:cNvSpPr/>
          <p:nvPr/>
        </p:nvSpPr>
        <p:spPr>
          <a:xfrm>
            <a:off x="966510" y="3224685"/>
            <a:ext cx="8342590" cy="1015663"/>
          </a:xfrm>
          <a:prstGeom prst="rect">
            <a:avLst/>
          </a:prstGeom>
        </p:spPr>
        <p:txBody>
          <a:bodyPr wrap="square" lIns="0" tIns="0" rIns="0" bIns="0">
            <a:noAutofit/>
          </a:bodyPr>
          <a:lstStyle/>
          <a:p>
            <a:pPr marL="292100" indent="-292100">
              <a:lnSpc>
                <a:spcPct val="120000"/>
              </a:lnSpc>
            </a:pPr>
            <a:r>
              <a:rPr lang="ja-JP" altLang="en-US" sz="2400" dirty="0">
                <a:solidFill>
                  <a:srgbClr val="FF0000"/>
                </a:solidFill>
                <a:latin typeface="メイリオ" panose="020B0604030504040204" pitchFamily="50" charset="-128"/>
                <a:ea typeface="メイリオ" panose="020B0604030504040204" pitchFamily="50" charset="-128"/>
              </a:rPr>
              <a:t>＝</a:t>
            </a:r>
            <a:r>
              <a:rPr lang="ja-JP" altLang="en-US" dirty="0">
                <a:solidFill>
                  <a:srgbClr val="FF0000"/>
                </a:solidFill>
                <a:latin typeface="メイリオ" panose="020B0604030504040204" pitchFamily="50" charset="-128"/>
                <a:ea typeface="メイリオ" panose="020B0604030504040204" pitchFamily="50" charset="-128"/>
              </a:rPr>
              <a:t>咽頭・喉頭・肺・気管から、分泌・排出される、分泌物、老廃物、小さな外気中のゴミ、誤嚥したもの等を含んだ粘液</a:t>
            </a:r>
            <a:endParaRPr lang="ja-JP" altLang="en-US" dirty="0">
              <a:solidFill>
                <a:srgbClr val="FF0000"/>
              </a:solidFill>
            </a:endParaRPr>
          </a:p>
        </p:txBody>
      </p:sp>
      <p:sp>
        <p:nvSpPr>
          <p:cNvPr id="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105</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351730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狭義の痰を生じて排出するしくみ</a:t>
            </a:r>
          </a:p>
        </p:txBody>
      </p:sp>
      <p:pic>
        <p:nvPicPr>
          <p:cNvPr id="19" name="Picture 29" descr="2_たん排出のしくみ">
            <a:extLst>
              <a:ext uri="{FF2B5EF4-FFF2-40B4-BE49-F238E27FC236}">
                <a16:creationId xmlns:a16="http://schemas.microsoft.com/office/drawing/2014/main" id="{E7369D9F-07B3-40B3-A28C-5D48F9AB3D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78"/>
          <a:stretch/>
        </p:blipFill>
        <p:spPr bwMode="auto">
          <a:xfrm>
            <a:off x="668338" y="1391478"/>
            <a:ext cx="7953445" cy="546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106</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085669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9" descr="2_分泌物を胃の中に飲み込む">
            <a:extLst>
              <a:ext uri="{FF2B5EF4-FFF2-40B4-BE49-F238E27FC236}">
                <a16:creationId xmlns:a16="http://schemas.microsoft.com/office/drawing/2014/main" id="{F3D6276D-C5F3-48F3-8681-4B04C70CB0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17"/>
          <a:stretch/>
        </p:blipFill>
        <p:spPr bwMode="auto">
          <a:xfrm>
            <a:off x="2163486" y="1325216"/>
            <a:ext cx="4916688" cy="517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88">
            <a:extLst>
              <a:ext uri="{FF2B5EF4-FFF2-40B4-BE49-F238E27FC236}">
                <a16:creationId xmlns:a16="http://schemas.microsoft.com/office/drawing/2014/main" id="{2DB66E06-99D2-4392-9EBC-11C1B2424B75}"/>
              </a:ext>
            </a:extLst>
          </p:cNvPr>
          <p:cNvSpPr txBox="1">
            <a:spLocks noChangeArrowheads="1"/>
          </p:cNvSpPr>
          <p:nvPr/>
        </p:nvSpPr>
        <p:spPr bwMode="auto">
          <a:xfrm>
            <a:off x="1222304" y="2833419"/>
            <a:ext cx="1450444" cy="64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鼻孔から</a:t>
            </a:r>
            <a:endParaRPr lang="en-US" altLang="ja-JP" sz="1800" dirty="0">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出す</a:t>
            </a:r>
          </a:p>
        </p:txBody>
      </p:sp>
      <p:sp>
        <p:nvSpPr>
          <p:cNvPr id="11" name="Text Box 89">
            <a:extLst>
              <a:ext uri="{FF2B5EF4-FFF2-40B4-BE49-F238E27FC236}">
                <a16:creationId xmlns:a16="http://schemas.microsoft.com/office/drawing/2014/main" id="{A75D8B83-A329-4873-B6EB-3A0D1E34075B}"/>
              </a:ext>
            </a:extLst>
          </p:cNvPr>
          <p:cNvSpPr txBox="1">
            <a:spLocks noChangeArrowheads="1"/>
          </p:cNvSpPr>
          <p:nvPr/>
        </p:nvSpPr>
        <p:spPr bwMode="auto">
          <a:xfrm>
            <a:off x="1105499" y="3555207"/>
            <a:ext cx="1368109" cy="64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口から吐く</a:t>
            </a:r>
            <a:endParaRPr lang="en-US" altLang="ja-JP" sz="1800" dirty="0">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（咳など）</a:t>
            </a:r>
          </a:p>
        </p:txBody>
      </p:sp>
      <p:sp>
        <p:nvSpPr>
          <p:cNvPr id="12" name="Text Box 90">
            <a:extLst>
              <a:ext uri="{FF2B5EF4-FFF2-40B4-BE49-F238E27FC236}">
                <a16:creationId xmlns:a16="http://schemas.microsoft.com/office/drawing/2014/main" id="{4EE9D715-FC0E-4185-B5D2-ACD0950CD8CC}"/>
              </a:ext>
            </a:extLst>
          </p:cNvPr>
          <p:cNvSpPr txBox="1">
            <a:spLocks noChangeArrowheads="1"/>
          </p:cNvSpPr>
          <p:nvPr/>
        </p:nvSpPr>
        <p:spPr bwMode="auto">
          <a:xfrm>
            <a:off x="7620441" y="5023747"/>
            <a:ext cx="1688660" cy="64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ほとんどは胃の中に飲み込む</a:t>
            </a:r>
          </a:p>
        </p:txBody>
      </p:sp>
      <p:sp>
        <p:nvSpPr>
          <p:cNvPr id="13" name="Line 91">
            <a:extLst>
              <a:ext uri="{FF2B5EF4-FFF2-40B4-BE49-F238E27FC236}">
                <a16:creationId xmlns:a16="http://schemas.microsoft.com/office/drawing/2014/main" id="{2F1C821A-5CC4-4630-9A4E-80B10B76A043}"/>
              </a:ext>
            </a:extLst>
          </p:cNvPr>
          <p:cNvSpPr>
            <a:spLocks noChangeShapeType="1"/>
          </p:cNvSpPr>
          <p:nvPr/>
        </p:nvSpPr>
        <p:spPr bwMode="auto">
          <a:xfrm flipH="1">
            <a:off x="6333682" y="5344807"/>
            <a:ext cx="1119737" cy="38834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107</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808763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8">
            <a:extLst>
              <a:ext uri="{FF2B5EF4-FFF2-40B4-BE49-F238E27FC236}">
                <a16:creationId xmlns:a16="http://schemas.microsoft.com/office/drawing/2014/main" id="{EA3B4520-8130-496A-B57F-E8418DD09738}"/>
              </a:ext>
            </a:extLst>
          </p:cNvPr>
          <p:cNvSpPr>
            <a:spLocks noChangeArrowheads="1"/>
          </p:cNvSpPr>
          <p:nvPr/>
        </p:nvSpPr>
        <p:spPr bwMode="auto">
          <a:xfrm>
            <a:off x="1338470" y="973644"/>
            <a:ext cx="7805530" cy="7751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メイリオ" panose="020B0604030504040204" pitchFamily="50" charset="-128"/>
              <a:ea typeface="メイリオ" panose="020B0604030504040204" pitchFamily="50" charset="-128"/>
            </a:endParaRPr>
          </a:p>
        </p:txBody>
      </p:sp>
      <p:sp>
        <p:nvSpPr>
          <p:cNvPr id="9" name="Rectangle 12">
            <a:extLst>
              <a:ext uri="{FF2B5EF4-FFF2-40B4-BE49-F238E27FC236}">
                <a16:creationId xmlns:a16="http://schemas.microsoft.com/office/drawing/2014/main" id="{3FCF52B0-593A-4131-B56A-49E906C9A2B4}"/>
              </a:ext>
            </a:extLst>
          </p:cNvPr>
          <p:cNvSpPr>
            <a:spLocks noChangeArrowheads="1"/>
          </p:cNvSpPr>
          <p:nvPr/>
        </p:nvSpPr>
        <p:spPr bwMode="auto">
          <a:xfrm>
            <a:off x="3152985" y="5682710"/>
            <a:ext cx="1412042" cy="96891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メイリオ" panose="020B0604030504040204" pitchFamily="50" charset="-128"/>
              <a:ea typeface="メイリオ" panose="020B0604030504040204" pitchFamily="50" charset="-128"/>
            </a:endParaRPr>
          </a:p>
        </p:txBody>
      </p:sp>
      <p:pic>
        <p:nvPicPr>
          <p:cNvPr id="14" name="Picture 19" descr="2_たんが局所にたまる">
            <a:extLst>
              <a:ext uri="{FF2B5EF4-FFF2-40B4-BE49-F238E27FC236}">
                <a16:creationId xmlns:a16="http://schemas.microsoft.com/office/drawing/2014/main" id="{433752F6-3FB3-43C1-9FC4-6231AA3FCE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6871" y="1226872"/>
            <a:ext cx="3318706" cy="366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3">
            <a:extLst>
              <a:ext uri="{FF2B5EF4-FFF2-40B4-BE49-F238E27FC236}">
                <a16:creationId xmlns:a16="http://schemas.microsoft.com/office/drawing/2014/main" id="{E6AE2EEE-80B9-483C-ACA1-EE427E607177}"/>
              </a:ext>
            </a:extLst>
          </p:cNvPr>
          <p:cNvSpPr txBox="1">
            <a:spLocks noChangeArrowheads="1"/>
          </p:cNvSpPr>
          <p:nvPr/>
        </p:nvSpPr>
        <p:spPr bwMode="auto">
          <a:xfrm>
            <a:off x="685436" y="2259478"/>
            <a:ext cx="1783347" cy="102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勢いの</a:t>
            </a:r>
            <a:endParaRPr lang="en-US" altLang="ja-JP" sz="1800" dirty="0">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ある呼気や</a:t>
            </a:r>
          </a:p>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有効な咳が</a:t>
            </a:r>
          </a:p>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出来ない</a:t>
            </a:r>
          </a:p>
        </p:txBody>
      </p:sp>
      <p:pic>
        <p:nvPicPr>
          <p:cNvPr id="16" name="Picture 13" descr="2_有効な咳ができない">
            <a:extLst>
              <a:ext uri="{FF2B5EF4-FFF2-40B4-BE49-F238E27FC236}">
                <a16:creationId xmlns:a16="http://schemas.microsoft.com/office/drawing/2014/main" id="{DC8912BD-BB54-4410-9D89-EB63CF993C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269" t="-3162"/>
          <a:stretch>
            <a:fillRect/>
          </a:stretch>
        </p:blipFill>
        <p:spPr bwMode="auto">
          <a:xfrm>
            <a:off x="6483887" y="3612842"/>
            <a:ext cx="2660113" cy="2840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5">
            <a:extLst>
              <a:ext uri="{FF2B5EF4-FFF2-40B4-BE49-F238E27FC236}">
                <a16:creationId xmlns:a16="http://schemas.microsoft.com/office/drawing/2014/main" id="{CE05ED3E-900E-4301-BEFC-0483A0C71CE1}"/>
              </a:ext>
            </a:extLst>
          </p:cNvPr>
          <p:cNvSpPr txBox="1">
            <a:spLocks noChangeArrowheads="1"/>
          </p:cNvSpPr>
          <p:nvPr/>
        </p:nvSpPr>
        <p:spPr bwMode="auto">
          <a:xfrm>
            <a:off x="5351678" y="2658978"/>
            <a:ext cx="1836197" cy="7845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嚥下障害で</a:t>
            </a:r>
          </a:p>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胃の中に</a:t>
            </a:r>
          </a:p>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飲み込めない</a:t>
            </a:r>
          </a:p>
        </p:txBody>
      </p:sp>
      <p:sp>
        <p:nvSpPr>
          <p:cNvPr id="18" name="テキスト ボックス 8">
            <a:extLst>
              <a:ext uri="{FF2B5EF4-FFF2-40B4-BE49-F238E27FC236}">
                <a16:creationId xmlns:a16="http://schemas.microsoft.com/office/drawing/2014/main" id="{0B15CF5E-9BBD-4C29-8DBE-CEA2B4297DCD}"/>
              </a:ext>
            </a:extLst>
          </p:cNvPr>
          <p:cNvSpPr txBox="1">
            <a:spLocks noChangeArrowheads="1"/>
          </p:cNvSpPr>
          <p:nvPr/>
        </p:nvSpPr>
        <p:spPr bwMode="auto">
          <a:xfrm>
            <a:off x="4218417" y="5114265"/>
            <a:ext cx="22654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勢いのある呼気や</a:t>
            </a:r>
            <a:endParaRPr lang="en-US" altLang="ja-JP" sz="1800" dirty="0">
              <a:latin typeface="メイリオ" panose="020B0604030504040204" pitchFamily="50" charset="-128"/>
              <a:ea typeface="メイリオ" panose="020B0604030504040204" pitchFamily="50" charset="-128"/>
            </a:endParaRPr>
          </a:p>
          <a:p>
            <a:pPr algn="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有効な咳ができない</a:t>
            </a:r>
          </a:p>
        </p:txBody>
      </p:sp>
      <p:sp>
        <p:nvSpPr>
          <p:cNvPr id="10"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108</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672772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ー 22">
            <a:extLst>
              <a:ext uri="{FF2B5EF4-FFF2-40B4-BE49-F238E27FC236}">
                <a16:creationId xmlns:a16="http://schemas.microsoft.com/office/drawing/2014/main" id="{4699989B-E5FE-6142-A35B-3C567A8C91F2}"/>
              </a:ext>
            </a:extLst>
          </p:cNvPr>
          <p:cNvSpPr>
            <a:spLocks noGrp="1"/>
          </p:cNvSpPr>
          <p:nvPr>
            <p:ph type="body" sz="quarter" idx="10"/>
          </p:nvPr>
        </p:nvSpPr>
        <p:spPr/>
        <p:txBody>
          <a:bodyPr/>
          <a:lstStyle/>
          <a:p>
            <a:r>
              <a:rPr lang="en-US" altLang="ja-JP" dirty="0"/>
              <a:t>4-2. </a:t>
            </a:r>
            <a:r>
              <a:rPr lang="ja-JP" altLang="en-US" dirty="0"/>
              <a:t>喀痰吸引の基本</a:t>
            </a: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なぜ吸引が必要なのか</a:t>
            </a:r>
          </a:p>
        </p:txBody>
      </p:sp>
      <p:sp>
        <p:nvSpPr>
          <p:cNvPr id="24" name="Text Box 4">
            <a:extLst>
              <a:ext uri="{FF2B5EF4-FFF2-40B4-BE49-F238E27FC236}">
                <a16:creationId xmlns:a16="http://schemas.microsoft.com/office/drawing/2014/main" id="{BF4C6B7B-AB59-434F-9DF5-CD3F4C57443F}"/>
              </a:ext>
            </a:extLst>
          </p:cNvPr>
          <p:cNvSpPr txBox="1">
            <a:spLocks noChangeArrowheads="1"/>
          </p:cNvSpPr>
          <p:nvPr/>
        </p:nvSpPr>
        <p:spPr bwMode="auto">
          <a:xfrm>
            <a:off x="1194707" y="1592263"/>
            <a:ext cx="7300685" cy="2965224"/>
          </a:xfrm>
          <a:prstGeom prst="rect">
            <a:avLst/>
          </a:prstGeom>
          <a:solidFill>
            <a:srgbClr val="FFF2C9"/>
          </a:solidFill>
          <a:ln w="9525">
            <a:noFill/>
            <a:miter lim="800000"/>
            <a:headEnd/>
            <a:tailEnd/>
          </a:ln>
        </p:spPr>
        <p:txBody>
          <a:bodyPr wrap="square" lIns="180000" tIns="72000" rIns="360000" bIns="36000" anchor="ctr" anchorCtr="0">
            <a:noAutofit/>
          </a:bodyPr>
          <a:lstStyle/>
          <a:p>
            <a:pPr marL="285750" indent="-285750" algn="just">
              <a:lnSpc>
                <a:spcPct val="114000"/>
              </a:lnSpc>
              <a:spcBef>
                <a:spcPts val="1200"/>
              </a:spcBef>
              <a:buFont typeface="Wingdings" panose="05000000000000000000" pitchFamily="2" charset="2"/>
              <a:buChar char="l"/>
              <a:defRPr/>
            </a:pPr>
            <a:r>
              <a:rPr lang="ja-JP" altLang="en-US" sz="2200" dirty="0">
                <a:latin typeface="メイリオ" panose="020B0604030504040204" pitchFamily="50" charset="-128"/>
                <a:ea typeface="メイリオ" panose="020B0604030504040204" pitchFamily="50" charset="-128"/>
              </a:rPr>
              <a:t>喀痰が気道にたまって、気道を狭窄し、窒息や呼吸困難をきたす。</a:t>
            </a:r>
          </a:p>
          <a:p>
            <a:pPr marL="285750" indent="-285750" algn="just">
              <a:lnSpc>
                <a:spcPct val="114000"/>
              </a:lnSpc>
              <a:spcBef>
                <a:spcPts val="1200"/>
              </a:spcBef>
              <a:buFont typeface="Wingdings" panose="05000000000000000000" pitchFamily="2" charset="2"/>
              <a:buChar char="l"/>
              <a:defRPr/>
            </a:pPr>
            <a:r>
              <a:rPr lang="ja-JP" altLang="en-US" sz="2200" dirty="0">
                <a:latin typeface="メイリオ" panose="020B0604030504040204" pitchFamily="50" charset="-128"/>
                <a:ea typeface="メイリオ" panose="020B0604030504040204" pitchFamily="50" charset="-128"/>
              </a:rPr>
              <a:t>気管カニューレの内部は繊毛がなく、喀痰が上がってきにくい。</a:t>
            </a:r>
          </a:p>
          <a:p>
            <a:pPr marL="285750" indent="-285750" algn="just">
              <a:lnSpc>
                <a:spcPct val="114000"/>
              </a:lnSpc>
              <a:spcBef>
                <a:spcPts val="1200"/>
              </a:spcBef>
              <a:buFont typeface="Wingdings" panose="05000000000000000000" pitchFamily="2" charset="2"/>
              <a:buChar char="l"/>
              <a:defRPr/>
            </a:pPr>
            <a:r>
              <a:rPr lang="ja-JP" altLang="en-US" sz="2200" dirty="0">
                <a:latin typeface="メイリオ" panose="020B0604030504040204" pitchFamily="50" charset="-128"/>
                <a:ea typeface="メイリオ" panose="020B0604030504040204" pitchFamily="50" charset="-128"/>
              </a:rPr>
              <a:t>上気道内の喀痰を誤嚥すると、肺炎を引き起こし、さらに喀痰の量が多くなる（悪循環）</a:t>
            </a:r>
          </a:p>
        </p:txBody>
      </p:sp>
      <p:sp>
        <p:nvSpPr>
          <p:cNvPr id="6" name="正方形/長方形 5">
            <a:extLst>
              <a:ext uri="{FF2B5EF4-FFF2-40B4-BE49-F238E27FC236}">
                <a16:creationId xmlns:a16="http://schemas.microsoft.com/office/drawing/2014/main" id="{C746D065-20D7-455A-88D7-EDC57A302C4D}"/>
              </a:ext>
            </a:extLst>
          </p:cNvPr>
          <p:cNvSpPr/>
          <p:nvPr/>
        </p:nvSpPr>
        <p:spPr>
          <a:xfrm>
            <a:off x="1194707" y="5552278"/>
            <a:ext cx="7300686" cy="709092"/>
          </a:xfrm>
          <a:prstGeom prst="rect">
            <a:avLst/>
          </a:prstGeom>
          <a:solidFill>
            <a:srgbClr val="FFB001"/>
          </a:solidFill>
        </p:spPr>
        <p:txBody>
          <a:bodyPr wrap="square" bIns="0" anchor="ctr" anchorCtr="0">
            <a:noAutofit/>
          </a:bodyPr>
          <a:lstStyle/>
          <a:p>
            <a:pPr algn="ctr"/>
            <a:r>
              <a:rPr lang="ja-JP" altLang="en-US" sz="2400" b="1" dirty="0">
                <a:latin typeface="Meiryo" panose="020B0604030504040204" pitchFamily="34" charset="-128"/>
                <a:ea typeface="Meiryo" panose="020B0604030504040204" pitchFamily="34" charset="-128"/>
              </a:rPr>
              <a:t>吸引によって、喀痰の排出を助ける必要がある</a:t>
            </a:r>
          </a:p>
        </p:txBody>
      </p:sp>
      <p:sp>
        <p:nvSpPr>
          <p:cNvPr id="7" name="AutoShape 7">
            <a:extLst>
              <a:ext uri="{FF2B5EF4-FFF2-40B4-BE49-F238E27FC236}">
                <a16:creationId xmlns:a16="http://schemas.microsoft.com/office/drawing/2014/main" id="{F0620F85-65BC-44EE-A7C9-47267507D3DE}"/>
              </a:ext>
            </a:extLst>
          </p:cNvPr>
          <p:cNvSpPr>
            <a:spLocks noChangeArrowheads="1"/>
          </p:cNvSpPr>
          <p:nvPr/>
        </p:nvSpPr>
        <p:spPr bwMode="auto">
          <a:xfrm>
            <a:off x="4007643" y="4626257"/>
            <a:ext cx="1674813" cy="857250"/>
          </a:xfrm>
          <a:prstGeom prst="downArrow">
            <a:avLst>
              <a:gd name="adj1" fmla="val 50000"/>
              <a:gd name="adj2" fmla="val 59472"/>
            </a:avLst>
          </a:prstGeom>
          <a:solidFill>
            <a:schemeClr val="bg1">
              <a:lumMod val="65000"/>
            </a:schemeClr>
          </a:solidFill>
          <a:ln>
            <a:noFill/>
          </a:ln>
        </p:spPr>
        <p:txBody>
          <a:bodyPr vert="eaVert"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0"/>
              </a:spcBef>
              <a:spcAft>
                <a:spcPts val="0"/>
              </a:spcAft>
              <a:buFontTx/>
              <a:buNone/>
              <a:defRPr/>
            </a:pPr>
            <a:endParaRPr lang="ja-JP" altLang="en-US" sz="1700" dirty="0">
              <a:solidFill>
                <a:prstClr val="black"/>
              </a:solidFill>
              <a:ea typeface="メイリオ" panose="020B0604030504040204" pitchFamily="50" charset="-128"/>
            </a:endParaRPr>
          </a:p>
        </p:txBody>
      </p:sp>
      <p:sp>
        <p:nvSpPr>
          <p:cNvPr id="8" name="テキスト ボックス 9">
            <a:extLst>
              <a:ext uri="{FF2B5EF4-FFF2-40B4-BE49-F238E27FC236}">
                <a16:creationId xmlns:a16="http://schemas.microsoft.com/office/drawing/2014/main" id="{7FF063A2-030D-4CB2-98E2-002B418A78E9}"/>
              </a:ext>
            </a:extLst>
          </p:cNvPr>
          <p:cNvSpPr txBox="1">
            <a:spLocks noChangeArrowheads="1"/>
          </p:cNvSpPr>
          <p:nvPr/>
        </p:nvSpPr>
        <p:spPr bwMode="auto">
          <a:xfrm>
            <a:off x="1194707" y="6486708"/>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9"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109</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9717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strVal val="#ppt_w*0.70"/>
                                          </p:val>
                                        </p:tav>
                                        <p:tav tm="100000">
                                          <p:val>
                                            <p:strVal val="#ppt_w"/>
                                          </p:val>
                                        </p:tav>
                                      </p:tavLst>
                                    </p:anim>
                                    <p:anim calcmode="lin" valueType="num">
                                      <p:cBhvr>
                                        <p:cTn id="14" dur="500" fill="hold"/>
                                        <p:tgtEl>
                                          <p:spTgt spid="7"/>
                                        </p:tgtEl>
                                        <p:attrNameLst>
                                          <p:attrName>ppt_h</p:attrName>
                                        </p:attrNameLst>
                                      </p:cBhvr>
                                      <p:tavLst>
                                        <p:tav tm="0">
                                          <p:val>
                                            <p:strVal val="#ppt_h"/>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fontScale="90000"/>
          </a:bodyPr>
          <a:lstStyle/>
          <a:p>
            <a:pPr>
              <a:lnSpc>
                <a:spcPct val="100000"/>
              </a:lnSpc>
            </a:pPr>
            <a:r>
              <a:rPr lang="ja-JP" altLang="en-US" sz="2800" b="1" dirty="0"/>
              <a:t>チアノーゼをきたす病態</a:t>
            </a:r>
            <a:br>
              <a:rPr lang="ja-JP" altLang="en-US" sz="2800" b="1" dirty="0"/>
            </a:br>
            <a:r>
              <a:rPr lang="ja-JP" altLang="en-US" sz="2800" b="1" dirty="0"/>
              <a:t>低酸素血症と末梢循環不全の違い</a:t>
            </a:r>
            <a:endParaRPr lang="zh-TW" altLang="en-US" sz="2800" dirty="0">
              <a:latin typeface="メイリオ" panose="020B0604030504040204" pitchFamily="50" charset="-128"/>
              <a:ea typeface="メイリオ" panose="020B0604030504040204" pitchFamily="50" charset="-128"/>
            </a:endParaRPr>
          </a:p>
        </p:txBody>
      </p:sp>
      <p:sp>
        <p:nvSpPr>
          <p:cNvPr id="3" name="正方形/長方形 2">
            <a:extLst>
              <a:ext uri="{FF2B5EF4-FFF2-40B4-BE49-F238E27FC236}">
                <a16:creationId xmlns:a16="http://schemas.microsoft.com/office/drawing/2014/main" id="{FCBB6A4A-A6DE-4C9D-AC17-8996B9B6A714}"/>
              </a:ext>
            </a:extLst>
          </p:cNvPr>
          <p:cNvSpPr/>
          <p:nvPr/>
        </p:nvSpPr>
        <p:spPr>
          <a:xfrm>
            <a:off x="681037" y="1739047"/>
            <a:ext cx="8593138" cy="1381523"/>
          </a:xfrm>
          <a:prstGeom prst="rect">
            <a:avLst/>
          </a:prstGeom>
          <a:ln w="12700">
            <a:solidFill>
              <a:schemeClr val="accent6"/>
            </a:solidFill>
          </a:ln>
        </p:spPr>
        <p:txBody>
          <a:bodyPr wrap="square" lIns="0" anchor="ctr" anchorCtr="0">
            <a:noAutofit/>
          </a:bodyPr>
          <a:lstStyle/>
          <a:p>
            <a:pPr>
              <a:spcAft>
                <a:spcPts val="600"/>
              </a:spcAft>
              <a:defRPr/>
            </a:pPr>
            <a:r>
              <a:rPr lang="ja-JP" altLang="en-US" b="1" dirty="0">
                <a:solidFill>
                  <a:srgbClr val="000000"/>
                </a:solidFill>
                <a:latin typeface="Meiryo" panose="020B0604030504040204" pitchFamily="34" charset="-128"/>
                <a:ea typeface="Meiryo" panose="020B0604030504040204" pitchFamily="34" charset="-128"/>
                <a:cs typeface="ＭＳ ゴシック" charset="0"/>
              </a:rPr>
              <a:t>［チアノーゼ］</a:t>
            </a:r>
          </a:p>
          <a:p>
            <a:pPr marL="123825">
              <a:lnSpc>
                <a:spcPct val="125000"/>
              </a:lnSpc>
              <a:spcAft>
                <a:spcPts val="600"/>
              </a:spcAft>
              <a:defRPr/>
            </a:pPr>
            <a:r>
              <a:rPr lang="ja-JP" altLang="en-US" dirty="0">
                <a:solidFill>
                  <a:srgbClr val="000000"/>
                </a:solidFill>
                <a:latin typeface="Meiryo" panose="020B0604030504040204" pitchFamily="34" charset="-128"/>
                <a:ea typeface="Meiryo" panose="020B0604030504040204" pitchFamily="34" charset="-128"/>
                <a:cs typeface="ＭＳ ゴシック" charset="0"/>
              </a:rPr>
              <a:t>酸素と結びついていない赤血球中のヘモグロビンが増加したときに口唇や舌や爪床などが紫色になる状態。</a:t>
            </a:r>
            <a:endParaRPr lang="en-US" altLang="ja-JP" dirty="0">
              <a:solidFill>
                <a:srgbClr val="000000"/>
              </a:solidFill>
              <a:latin typeface="Meiryo" panose="020B0604030504040204" pitchFamily="34" charset="-128"/>
              <a:ea typeface="Meiryo" panose="020B0604030504040204" pitchFamily="34" charset="-128"/>
              <a:cs typeface="ＭＳ ゴシック" charset="0"/>
            </a:endParaRPr>
          </a:p>
        </p:txBody>
      </p:sp>
      <p:graphicFrame>
        <p:nvGraphicFramePr>
          <p:cNvPr id="8" name="図表 7">
            <a:extLst>
              <a:ext uri="{FF2B5EF4-FFF2-40B4-BE49-F238E27FC236}">
                <a16:creationId xmlns:a16="http://schemas.microsoft.com/office/drawing/2014/main" id="{CC815B5D-D55F-42AE-892F-4C323D7CF490}"/>
              </a:ext>
            </a:extLst>
          </p:cNvPr>
          <p:cNvGraphicFramePr/>
          <p:nvPr/>
        </p:nvGraphicFramePr>
        <p:xfrm>
          <a:off x="681038" y="3468725"/>
          <a:ext cx="8462962" cy="270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11</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442271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喀痰の性状</a:t>
            </a:r>
          </a:p>
        </p:txBody>
      </p:sp>
      <p:sp>
        <p:nvSpPr>
          <p:cNvPr id="8" name="テキスト ボックス 9">
            <a:extLst>
              <a:ext uri="{FF2B5EF4-FFF2-40B4-BE49-F238E27FC236}">
                <a16:creationId xmlns:a16="http://schemas.microsoft.com/office/drawing/2014/main" id="{7FF063A2-030D-4CB2-98E2-002B418A78E9}"/>
              </a:ext>
            </a:extLst>
          </p:cNvPr>
          <p:cNvSpPr txBox="1">
            <a:spLocks noChangeArrowheads="1"/>
          </p:cNvSpPr>
          <p:nvPr/>
        </p:nvSpPr>
        <p:spPr bwMode="auto">
          <a:xfrm>
            <a:off x="776287" y="6374515"/>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9" name="AutoShape 4">
            <a:extLst>
              <a:ext uri="{FF2B5EF4-FFF2-40B4-BE49-F238E27FC236}">
                <a16:creationId xmlns:a16="http://schemas.microsoft.com/office/drawing/2014/main" id="{B9883C52-4FFC-4959-94E1-FE0D22533DAC}"/>
              </a:ext>
            </a:extLst>
          </p:cNvPr>
          <p:cNvSpPr>
            <a:spLocks noChangeArrowheads="1"/>
          </p:cNvSpPr>
          <p:nvPr/>
        </p:nvSpPr>
        <p:spPr bwMode="auto">
          <a:xfrm>
            <a:off x="776287" y="1652669"/>
            <a:ext cx="8353425" cy="1486360"/>
          </a:xfrm>
          <a:prstGeom prst="roundRect">
            <a:avLst>
              <a:gd name="adj" fmla="val 5250"/>
            </a:avLst>
          </a:prstGeom>
          <a:solidFill>
            <a:schemeClr val="accent2">
              <a:lumMod val="20000"/>
              <a:lumOff val="80000"/>
            </a:schemeClr>
          </a:solidFill>
          <a:ln w="38100">
            <a:solidFill>
              <a:srgbClr val="002060"/>
            </a:solidFill>
            <a:round/>
            <a:headEnd/>
            <a:tailEnd/>
          </a:ln>
        </p:spPr>
        <p:txBody>
          <a:bodyPr wrap="none" lIns="87269" tIns="43635" rIns="87269" bIns="43635" anchor="ct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spcBef>
                <a:spcPct val="0"/>
              </a:spcBef>
              <a:buFontTx/>
              <a:buNone/>
            </a:pPr>
            <a:r>
              <a:rPr lang="ja-JP" altLang="en-US" sz="2400" b="1" dirty="0">
                <a:solidFill>
                  <a:srgbClr val="002060"/>
                </a:solidFill>
                <a:latin typeface="メイリオ" panose="020B0604030504040204" pitchFamily="50" charset="-128"/>
              </a:rPr>
              <a:t>通常の喀痰</a:t>
            </a:r>
            <a:endParaRPr lang="en-US" altLang="ja-JP" sz="2400" b="1" dirty="0">
              <a:solidFill>
                <a:srgbClr val="000000"/>
              </a:solidFill>
              <a:latin typeface="メイリオ" panose="020B0604030504040204" pitchFamily="50" charset="-128"/>
            </a:endParaRPr>
          </a:p>
          <a:p>
            <a:pPr algn="ctr" eaLnBrk="1" hangingPunct="1">
              <a:spcBef>
                <a:spcPct val="0"/>
              </a:spcBef>
              <a:buFontTx/>
              <a:buNone/>
            </a:pPr>
            <a:endParaRPr lang="en-US" altLang="ja-JP" sz="2000" b="1" dirty="0">
              <a:solidFill>
                <a:srgbClr val="000000"/>
              </a:solidFill>
              <a:latin typeface="メイリオ" panose="020B0604030504040204" pitchFamily="50" charset="-128"/>
            </a:endParaRPr>
          </a:p>
          <a:p>
            <a:pPr algn="ctr" eaLnBrk="1" hangingPunct="1">
              <a:spcBef>
                <a:spcPct val="0"/>
              </a:spcBef>
              <a:buFontTx/>
              <a:buNone/>
            </a:pPr>
            <a:endParaRPr lang="en-US" altLang="ja-JP" sz="2000" b="1" dirty="0">
              <a:solidFill>
                <a:srgbClr val="000000"/>
              </a:solidFill>
              <a:latin typeface="メイリオ" panose="020B0604030504040204" pitchFamily="50" charset="-128"/>
            </a:endParaRPr>
          </a:p>
          <a:p>
            <a:pPr algn="ctr" eaLnBrk="1" hangingPunct="1">
              <a:spcBef>
                <a:spcPct val="0"/>
              </a:spcBef>
              <a:buFontTx/>
              <a:buNone/>
            </a:pPr>
            <a:endParaRPr lang="ja-JP" altLang="en-US" sz="2000" b="1" dirty="0">
              <a:solidFill>
                <a:srgbClr val="000000"/>
              </a:solidFill>
              <a:latin typeface="メイリオ" panose="020B0604030504040204" pitchFamily="50" charset="-128"/>
            </a:endParaRPr>
          </a:p>
        </p:txBody>
      </p:sp>
      <p:sp>
        <p:nvSpPr>
          <p:cNvPr id="10" name="Text Box 6">
            <a:extLst>
              <a:ext uri="{FF2B5EF4-FFF2-40B4-BE49-F238E27FC236}">
                <a16:creationId xmlns:a16="http://schemas.microsoft.com/office/drawing/2014/main" id="{48C4C6FB-295E-4898-8112-460B9DC826E8}"/>
              </a:ext>
            </a:extLst>
          </p:cNvPr>
          <p:cNvSpPr txBox="1">
            <a:spLocks noChangeArrowheads="1"/>
          </p:cNvSpPr>
          <p:nvPr/>
        </p:nvSpPr>
        <p:spPr bwMode="auto">
          <a:xfrm>
            <a:off x="992187" y="2131784"/>
            <a:ext cx="3673475" cy="85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50000"/>
              </a:spcBef>
              <a:buFontTx/>
              <a:buNone/>
            </a:pPr>
            <a:r>
              <a:rPr lang="ja-JP" altLang="en-US" sz="1800" dirty="0">
                <a:solidFill>
                  <a:srgbClr val="000000"/>
                </a:solidFill>
                <a:latin typeface="メイリオ" panose="020B0604030504040204" pitchFamily="50" charset="-128"/>
              </a:rPr>
              <a:t>・</a:t>
            </a:r>
            <a:r>
              <a:rPr lang="ja-JP" altLang="en-US" sz="2000" dirty="0">
                <a:solidFill>
                  <a:srgbClr val="000000"/>
                </a:solidFill>
                <a:latin typeface="メイリオ" panose="020B0604030504040204" pitchFamily="50" charset="-128"/>
              </a:rPr>
              <a:t>無色透明～やや白っぽい</a:t>
            </a:r>
          </a:p>
          <a:p>
            <a:pPr eaLnBrk="1" hangingPunct="1">
              <a:spcBef>
                <a:spcPct val="50000"/>
              </a:spcBef>
              <a:buFontTx/>
              <a:buNone/>
            </a:pPr>
            <a:r>
              <a:rPr lang="ja-JP" altLang="en-US" sz="2000" dirty="0">
                <a:solidFill>
                  <a:srgbClr val="000000"/>
                </a:solidFill>
                <a:latin typeface="メイリオ" panose="020B0604030504040204" pitchFamily="50" charset="-128"/>
              </a:rPr>
              <a:t>・やや粘り気</a:t>
            </a:r>
          </a:p>
        </p:txBody>
      </p:sp>
      <p:sp>
        <p:nvSpPr>
          <p:cNvPr id="11" name="AutoShape 4">
            <a:extLst>
              <a:ext uri="{FF2B5EF4-FFF2-40B4-BE49-F238E27FC236}">
                <a16:creationId xmlns:a16="http://schemas.microsoft.com/office/drawing/2014/main" id="{8D59626B-B818-45FF-B0E4-55138B249F62}"/>
              </a:ext>
            </a:extLst>
          </p:cNvPr>
          <p:cNvSpPr>
            <a:spLocks noChangeArrowheads="1"/>
          </p:cNvSpPr>
          <p:nvPr/>
        </p:nvSpPr>
        <p:spPr bwMode="auto">
          <a:xfrm>
            <a:off x="776287" y="3346353"/>
            <a:ext cx="8353425" cy="2789649"/>
          </a:xfrm>
          <a:prstGeom prst="roundRect">
            <a:avLst>
              <a:gd name="adj" fmla="val 5250"/>
            </a:avLst>
          </a:prstGeom>
          <a:solidFill>
            <a:srgbClr val="FBF0C9"/>
          </a:solidFill>
          <a:ln w="38100">
            <a:solidFill>
              <a:srgbClr val="C00000"/>
            </a:solidFill>
            <a:round/>
            <a:headEnd/>
            <a:tailEnd/>
          </a:ln>
        </p:spPr>
        <p:txBody>
          <a:bodyPr wrap="none" lIns="87269" tIns="43635" rIns="87269" bIns="43635" anchor="ct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spcBef>
                <a:spcPct val="0"/>
              </a:spcBef>
              <a:buFontTx/>
              <a:buNone/>
            </a:pPr>
            <a:r>
              <a:rPr lang="ja-JP" altLang="en-US" sz="2400" b="1">
                <a:solidFill>
                  <a:srgbClr val="C00000"/>
                </a:solidFill>
                <a:latin typeface="メイリオ" panose="020B0604030504040204" pitchFamily="50" charset="-128"/>
              </a:rPr>
              <a:t>異常があるときの喀痰</a:t>
            </a:r>
            <a:endParaRPr lang="en-US" altLang="ja-JP" sz="2400" b="1">
              <a:solidFill>
                <a:srgbClr val="002060"/>
              </a:solidFill>
              <a:latin typeface="メイリオ" panose="020B0604030504040204" pitchFamily="50" charset="-128"/>
            </a:endParaRPr>
          </a:p>
          <a:p>
            <a:pPr algn="ctr" eaLnBrk="1" hangingPunct="1">
              <a:spcBef>
                <a:spcPct val="0"/>
              </a:spcBef>
              <a:buFontTx/>
              <a:buNone/>
            </a:pPr>
            <a:endParaRPr lang="en-US" altLang="ja-JP" sz="2000" b="1">
              <a:solidFill>
                <a:srgbClr val="002060"/>
              </a:solidFill>
              <a:latin typeface="メイリオ" panose="020B0604030504040204" pitchFamily="50" charset="-128"/>
            </a:endParaRPr>
          </a:p>
          <a:p>
            <a:pPr algn="ctr" eaLnBrk="1" hangingPunct="1">
              <a:spcBef>
                <a:spcPct val="0"/>
              </a:spcBef>
              <a:buFontTx/>
              <a:buNone/>
            </a:pPr>
            <a:endParaRPr lang="en-US" altLang="ja-JP" sz="2000" b="1">
              <a:solidFill>
                <a:srgbClr val="002060"/>
              </a:solidFill>
              <a:latin typeface="メイリオ" panose="020B0604030504040204" pitchFamily="50" charset="-128"/>
            </a:endParaRPr>
          </a:p>
          <a:p>
            <a:pPr algn="ctr" eaLnBrk="1" hangingPunct="1">
              <a:spcBef>
                <a:spcPct val="0"/>
              </a:spcBef>
              <a:buFontTx/>
              <a:buNone/>
            </a:pPr>
            <a:endParaRPr lang="ja-JP" altLang="en-US" sz="2000" b="1">
              <a:solidFill>
                <a:srgbClr val="002060"/>
              </a:solidFill>
              <a:latin typeface="メイリオ" panose="020B0604030504040204" pitchFamily="50" charset="-128"/>
            </a:endParaRPr>
          </a:p>
          <a:p>
            <a:pPr algn="ctr" eaLnBrk="1" hangingPunct="1">
              <a:spcBef>
                <a:spcPct val="0"/>
              </a:spcBef>
              <a:buFontTx/>
              <a:buNone/>
            </a:pPr>
            <a:endParaRPr lang="en-US" altLang="ja-JP" sz="2000" b="1">
              <a:solidFill>
                <a:srgbClr val="000000"/>
              </a:solidFill>
              <a:latin typeface="メイリオ" panose="020B0604030504040204" pitchFamily="50" charset="-128"/>
            </a:endParaRPr>
          </a:p>
          <a:p>
            <a:pPr algn="ctr" eaLnBrk="1" hangingPunct="1">
              <a:spcBef>
                <a:spcPct val="0"/>
              </a:spcBef>
              <a:buFontTx/>
              <a:buNone/>
            </a:pPr>
            <a:endParaRPr lang="en-US" altLang="ja-JP" sz="2000" b="1">
              <a:solidFill>
                <a:srgbClr val="000000"/>
              </a:solidFill>
              <a:latin typeface="メイリオ" panose="020B0604030504040204" pitchFamily="50" charset="-128"/>
            </a:endParaRPr>
          </a:p>
          <a:p>
            <a:pPr algn="ctr" eaLnBrk="1" hangingPunct="1">
              <a:spcBef>
                <a:spcPct val="0"/>
              </a:spcBef>
              <a:buFontTx/>
              <a:buNone/>
            </a:pPr>
            <a:endParaRPr lang="en-US" altLang="ja-JP" sz="2000" b="1">
              <a:solidFill>
                <a:srgbClr val="000000"/>
              </a:solidFill>
              <a:latin typeface="メイリオ" panose="020B0604030504040204" pitchFamily="50" charset="-128"/>
            </a:endParaRPr>
          </a:p>
          <a:p>
            <a:pPr algn="ctr" eaLnBrk="1" hangingPunct="1">
              <a:spcBef>
                <a:spcPct val="0"/>
              </a:spcBef>
              <a:buFontTx/>
              <a:buNone/>
            </a:pPr>
            <a:endParaRPr lang="ja-JP" altLang="en-US" sz="2000" b="1">
              <a:solidFill>
                <a:srgbClr val="000000"/>
              </a:solidFill>
              <a:latin typeface="メイリオ" panose="020B0604030504040204" pitchFamily="50" charset="-128"/>
            </a:endParaRPr>
          </a:p>
        </p:txBody>
      </p:sp>
      <p:sp>
        <p:nvSpPr>
          <p:cNvPr id="12" name="Text Box 7">
            <a:extLst>
              <a:ext uri="{FF2B5EF4-FFF2-40B4-BE49-F238E27FC236}">
                <a16:creationId xmlns:a16="http://schemas.microsoft.com/office/drawing/2014/main" id="{662C11AA-1EF8-4D59-9773-52005F3D2499}"/>
              </a:ext>
            </a:extLst>
          </p:cNvPr>
          <p:cNvSpPr txBox="1">
            <a:spLocks noChangeArrowheads="1"/>
          </p:cNvSpPr>
          <p:nvPr/>
        </p:nvSpPr>
        <p:spPr bwMode="auto">
          <a:xfrm>
            <a:off x="992187" y="4009474"/>
            <a:ext cx="4360862" cy="2088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50000"/>
              </a:spcBef>
              <a:buFontTx/>
              <a:buNone/>
            </a:pPr>
            <a:r>
              <a:rPr lang="ja-JP" altLang="en-US" sz="1800" dirty="0">
                <a:solidFill>
                  <a:srgbClr val="000000"/>
                </a:solidFill>
                <a:latin typeface="メイリオ" panose="020B0604030504040204" pitchFamily="50" charset="-128"/>
              </a:rPr>
              <a:t>・</a:t>
            </a:r>
            <a:r>
              <a:rPr lang="ja-JP" altLang="en-US" sz="2000" dirty="0">
                <a:solidFill>
                  <a:srgbClr val="000000"/>
                </a:solidFill>
                <a:latin typeface="メイリオ" panose="020B0604030504040204" pitchFamily="50" charset="-128"/>
              </a:rPr>
              <a:t>濁りがつよい</a:t>
            </a:r>
          </a:p>
          <a:p>
            <a:pPr eaLnBrk="1" hangingPunct="1">
              <a:spcBef>
                <a:spcPct val="50000"/>
              </a:spcBef>
              <a:buFontTx/>
              <a:buNone/>
            </a:pPr>
            <a:r>
              <a:rPr lang="ja-JP" altLang="en-US" sz="2000" dirty="0">
                <a:solidFill>
                  <a:srgbClr val="000000"/>
                </a:solidFill>
                <a:latin typeface="メイリオ" panose="020B0604030504040204" pitchFamily="50" charset="-128"/>
              </a:rPr>
              <a:t>・黄色っぽい、緑色っぽい</a:t>
            </a:r>
          </a:p>
          <a:p>
            <a:pPr eaLnBrk="1" hangingPunct="1">
              <a:spcBef>
                <a:spcPct val="50000"/>
              </a:spcBef>
              <a:buFontTx/>
              <a:buNone/>
            </a:pPr>
            <a:r>
              <a:rPr lang="ja-JP" altLang="en-US" sz="2000" dirty="0">
                <a:solidFill>
                  <a:srgbClr val="000000"/>
                </a:solidFill>
                <a:latin typeface="メイリオ" panose="020B0604030504040204" pitchFamily="50" charset="-128"/>
              </a:rPr>
              <a:t>・うっすら赤い、明らかに赤い</a:t>
            </a:r>
          </a:p>
          <a:p>
            <a:pPr eaLnBrk="1" hangingPunct="1">
              <a:spcBef>
                <a:spcPct val="50000"/>
              </a:spcBef>
              <a:buFontTx/>
              <a:buNone/>
            </a:pPr>
            <a:r>
              <a:rPr lang="ja-JP" altLang="en-US" sz="2000" dirty="0">
                <a:solidFill>
                  <a:srgbClr val="000000"/>
                </a:solidFill>
                <a:latin typeface="メイリオ" panose="020B0604030504040204" pitchFamily="50" charset="-128"/>
              </a:rPr>
              <a:t>・粘り気がある、</a:t>
            </a:r>
          </a:p>
          <a:p>
            <a:pPr eaLnBrk="1" hangingPunct="1">
              <a:spcBef>
                <a:spcPct val="0"/>
              </a:spcBef>
              <a:buFontTx/>
              <a:buNone/>
            </a:pPr>
            <a:r>
              <a:rPr lang="ja-JP" altLang="en-US" sz="2000" dirty="0">
                <a:solidFill>
                  <a:srgbClr val="000000"/>
                </a:solidFill>
                <a:latin typeface="メイリオ" panose="020B0604030504040204" pitchFamily="50" charset="-128"/>
              </a:rPr>
              <a:t>　逆にサラサラしている</a:t>
            </a:r>
            <a:endParaRPr lang="en-US" altLang="ja-JP" sz="2000" dirty="0">
              <a:solidFill>
                <a:srgbClr val="000000"/>
              </a:solidFill>
              <a:latin typeface="メイリオ" panose="020B0604030504040204" pitchFamily="50" charset="-128"/>
            </a:endParaRPr>
          </a:p>
        </p:txBody>
      </p:sp>
      <p:sp>
        <p:nvSpPr>
          <p:cNvPr id="13" name="Text Box 7">
            <a:extLst>
              <a:ext uri="{FF2B5EF4-FFF2-40B4-BE49-F238E27FC236}">
                <a16:creationId xmlns:a16="http://schemas.microsoft.com/office/drawing/2014/main" id="{655F369D-0021-49F2-BAFD-552954EA531B}"/>
              </a:ext>
            </a:extLst>
          </p:cNvPr>
          <p:cNvSpPr txBox="1">
            <a:spLocks noChangeArrowheads="1"/>
          </p:cNvSpPr>
          <p:nvPr/>
        </p:nvSpPr>
        <p:spPr bwMode="auto">
          <a:xfrm>
            <a:off x="5353049" y="3958674"/>
            <a:ext cx="3455988" cy="131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50000"/>
              </a:spcBef>
              <a:buFontTx/>
              <a:buNone/>
            </a:pPr>
            <a:r>
              <a:rPr lang="ja-JP" altLang="en-US" sz="2000" dirty="0">
                <a:solidFill>
                  <a:srgbClr val="000000"/>
                </a:solidFill>
                <a:latin typeface="メイリオ" panose="020B0604030504040204" pitchFamily="50" charset="-128"/>
              </a:rPr>
              <a:t>・いつもより量が多い</a:t>
            </a:r>
          </a:p>
          <a:p>
            <a:pPr eaLnBrk="1" hangingPunct="1">
              <a:spcBef>
                <a:spcPct val="50000"/>
              </a:spcBef>
              <a:buFontTx/>
              <a:buNone/>
            </a:pPr>
            <a:r>
              <a:rPr lang="ja-JP" altLang="en-US" sz="2000" dirty="0">
                <a:solidFill>
                  <a:srgbClr val="000000"/>
                </a:solidFill>
                <a:latin typeface="メイリオ" panose="020B0604030504040204" pitchFamily="50" charset="-128"/>
              </a:rPr>
              <a:t>・粘り気が強い、硬い</a:t>
            </a:r>
          </a:p>
          <a:p>
            <a:pPr eaLnBrk="1" hangingPunct="1">
              <a:spcBef>
                <a:spcPct val="50000"/>
              </a:spcBef>
              <a:buFontTx/>
              <a:buNone/>
            </a:pPr>
            <a:endParaRPr lang="en-US" altLang="ja-JP" sz="2000" dirty="0">
              <a:solidFill>
                <a:srgbClr val="000000"/>
              </a:solidFill>
              <a:latin typeface="メイリオ" panose="020B0604030504040204" pitchFamily="50" charset="-128"/>
            </a:endParaRPr>
          </a:p>
        </p:txBody>
      </p:sp>
      <p:sp>
        <p:nvSpPr>
          <p:cNvPr id="14" name="Text Box 6">
            <a:extLst>
              <a:ext uri="{FF2B5EF4-FFF2-40B4-BE49-F238E27FC236}">
                <a16:creationId xmlns:a16="http://schemas.microsoft.com/office/drawing/2014/main" id="{490DA7D0-34E0-4B29-B2A8-DE288DF8DA27}"/>
              </a:ext>
            </a:extLst>
          </p:cNvPr>
          <p:cNvSpPr txBox="1">
            <a:spLocks noChangeArrowheads="1"/>
          </p:cNvSpPr>
          <p:nvPr/>
        </p:nvSpPr>
        <p:spPr bwMode="auto">
          <a:xfrm>
            <a:off x="5353049" y="2168296"/>
            <a:ext cx="2374900" cy="39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50000"/>
              </a:spcBef>
              <a:buFontTx/>
              <a:buNone/>
            </a:pPr>
            <a:r>
              <a:rPr lang="ja-JP" altLang="en-US" sz="2000" dirty="0">
                <a:solidFill>
                  <a:srgbClr val="000000"/>
                </a:solidFill>
                <a:latin typeface="メイリオ" panose="020B0604030504040204" pitchFamily="50" charset="-128"/>
              </a:rPr>
              <a:t>・においなし</a:t>
            </a:r>
          </a:p>
        </p:txBody>
      </p:sp>
      <p:sp>
        <p:nvSpPr>
          <p:cNvPr id="1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110</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938019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どんな時に吸引する？</a:t>
            </a:r>
          </a:p>
        </p:txBody>
      </p:sp>
      <p:sp>
        <p:nvSpPr>
          <p:cNvPr id="8" name="テキスト ボックス 9">
            <a:extLst>
              <a:ext uri="{FF2B5EF4-FFF2-40B4-BE49-F238E27FC236}">
                <a16:creationId xmlns:a16="http://schemas.microsoft.com/office/drawing/2014/main" id="{7FF063A2-030D-4CB2-98E2-002B418A78E9}"/>
              </a:ext>
            </a:extLst>
          </p:cNvPr>
          <p:cNvSpPr txBox="1">
            <a:spLocks noChangeArrowheads="1"/>
          </p:cNvSpPr>
          <p:nvPr/>
        </p:nvSpPr>
        <p:spPr bwMode="auto">
          <a:xfrm>
            <a:off x="607204" y="6627168"/>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12" name="Text Box 7">
            <a:extLst>
              <a:ext uri="{FF2B5EF4-FFF2-40B4-BE49-F238E27FC236}">
                <a16:creationId xmlns:a16="http://schemas.microsoft.com/office/drawing/2014/main" id="{662C11AA-1EF8-4D59-9773-52005F3D2499}"/>
              </a:ext>
            </a:extLst>
          </p:cNvPr>
          <p:cNvSpPr txBox="1">
            <a:spLocks noChangeArrowheads="1"/>
          </p:cNvSpPr>
          <p:nvPr/>
        </p:nvSpPr>
        <p:spPr bwMode="auto">
          <a:xfrm>
            <a:off x="537252" y="4098599"/>
            <a:ext cx="5341034" cy="248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spcBef>
                <a:spcPts val="600"/>
              </a:spcBef>
              <a:buNone/>
            </a:pPr>
            <a:r>
              <a:rPr lang="ja-JP" altLang="en-US" sz="1800" dirty="0">
                <a:solidFill>
                  <a:srgbClr val="000000"/>
                </a:solidFill>
                <a:latin typeface="メイリオ" panose="020B0604030504040204" pitchFamily="50" charset="-128"/>
              </a:rPr>
              <a:t>●表情の変化</a:t>
            </a:r>
          </a:p>
          <a:p>
            <a:pPr>
              <a:spcBef>
                <a:spcPts val="600"/>
              </a:spcBef>
              <a:buNone/>
            </a:pPr>
            <a:r>
              <a:rPr lang="ja-JP" altLang="en-US" sz="1800" dirty="0">
                <a:solidFill>
                  <a:srgbClr val="000000"/>
                </a:solidFill>
                <a:latin typeface="メイリオ" panose="020B0604030504040204" pitchFamily="50" charset="-128"/>
              </a:rPr>
              <a:t>●唾液がたまっている</a:t>
            </a:r>
          </a:p>
          <a:p>
            <a:pPr>
              <a:spcBef>
                <a:spcPts val="600"/>
              </a:spcBef>
              <a:buNone/>
            </a:pPr>
            <a:r>
              <a:rPr lang="ja-JP" altLang="en-US" sz="1800" dirty="0">
                <a:solidFill>
                  <a:srgbClr val="000000"/>
                </a:solidFill>
                <a:latin typeface="メイリオ" panose="020B0604030504040204" pitchFamily="50" charset="-128"/>
              </a:rPr>
              <a:t>●貯留性の喘鳴</a:t>
            </a:r>
          </a:p>
          <a:p>
            <a:pPr>
              <a:spcBef>
                <a:spcPts val="600"/>
              </a:spcBef>
              <a:buNone/>
            </a:pPr>
            <a:r>
              <a:rPr lang="ja-JP" altLang="en-US" sz="1800" dirty="0">
                <a:solidFill>
                  <a:srgbClr val="000000"/>
                </a:solidFill>
                <a:latin typeface="メイリオ" panose="020B0604030504040204" pitchFamily="50" charset="-128"/>
              </a:rPr>
              <a:t>　★ゴロゴロ、ゼロゼロ、ゼコゼコ、ズーズー</a:t>
            </a:r>
          </a:p>
          <a:p>
            <a:pPr>
              <a:spcBef>
                <a:spcPts val="600"/>
              </a:spcBef>
              <a:buNone/>
            </a:pPr>
            <a:r>
              <a:rPr lang="ja-JP" altLang="en-US" sz="1800" dirty="0">
                <a:solidFill>
                  <a:srgbClr val="000000"/>
                </a:solidFill>
                <a:latin typeface="メイリオ" panose="020B0604030504040204" pitchFamily="50" charset="-128"/>
              </a:rPr>
              <a:t>　★胸に触ってみると音が響く</a:t>
            </a:r>
          </a:p>
          <a:p>
            <a:pPr>
              <a:spcBef>
                <a:spcPts val="600"/>
              </a:spcBef>
              <a:buNone/>
            </a:pPr>
            <a:r>
              <a:rPr lang="ja-JP" altLang="en-US" sz="1800" dirty="0">
                <a:solidFill>
                  <a:srgbClr val="000000"/>
                </a:solidFill>
                <a:latin typeface="メイリオ" panose="020B0604030504040204" pitchFamily="50" charset="-128"/>
              </a:rPr>
              <a:t>●血中酸素飽和度（</a:t>
            </a:r>
            <a:r>
              <a:rPr lang="en-US" altLang="ja-JP" sz="1800" dirty="0">
                <a:solidFill>
                  <a:srgbClr val="000000"/>
                </a:solidFill>
                <a:latin typeface="メイリオ" panose="020B0604030504040204" pitchFamily="50" charset="-128"/>
              </a:rPr>
              <a:t>SpO2</a:t>
            </a:r>
            <a:r>
              <a:rPr lang="ja-JP" altLang="en-US" sz="1800" dirty="0">
                <a:solidFill>
                  <a:srgbClr val="000000"/>
                </a:solidFill>
                <a:latin typeface="メイリオ" panose="020B0604030504040204" pitchFamily="50" charset="-128"/>
              </a:rPr>
              <a:t>）の低下</a:t>
            </a:r>
          </a:p>
          <a:p>
            <a:pPr>
              <a:spcBef>
                <a:spcPts val="600"/>
              </a:spcBef>
              <a:buNone/>
            </a:pPr>
            <a:r>
              <a:rPr lang="ja-JP" altLang="en-US" sz="1800" dirty="0">
                <a:solidFill>
                  <a:srgbClr val="000000"/>
                </a:solidFill>
                <a:latin typeface="メイリオ" panose="020B0604030504040204" pitchFamily="50" charset="-128"/>
              </a:rPr>
              <a:t>●呼吸器アラーム（気道内圧の上昇）</a:t>
            </a:r>
          </a:p>
        </p:txBody>
      </p:sp>
      <p:sp>
        <p:nvSpPr>
          <p:cNvPr id="4" name="正方形/長方形 3">
            <a:extLst>
              <a:ext uri="{FF2B5EF4-FFF2-40B4-BE49-F238E27FC236}">
                <a16:creationId xmlns:a16="http://schemas.microsoft.com/office/drawing/2014/main" id="{B5E94FF9-12BF-406A-B84A-37ECA5ED2046}"/>
              </a:ext>
            </a:extLst>
          </p:cNvPr>
          <p:cNvSpPr/>
          <p:nvPr/>
        </p:nvSpPr>
        <p:spPr>
          <a:xfrm>
            <a:off x="5628371" y="4782852"/>
            <a:ext cx="3648530" cy="1468704"/>
          </a:xfrm>
          <a:prstGeom prst="rect">
            <a:avLst/>
          </a:prstGeom>
          <a:solidFill>
            <a:srgbClr val="FFF0C1"/>
          </a:solidFill>
        </p:spPr>
        <p:txBody>
          <a:bodyPr wrap="square" lIns="144000" tIns="144000" rIns="144000" bIns="0" anchor="t" anchorCtr="0">
            <a:noAutofit/>
          </a:bodyPr>
          <a:lstStyle/>
          <a:p>
            <a:pPr algn="just">
              <a:lnSpc>
                <a:spcPct val="114000"/>
              </a:lnSpc>
              <a:spcBef>
                <a:spcPct val="0"/>
              </a:spcBef>
            </a:pPr>
            <a:r>
              <a:rPr lang="ja-JP" altLang="en-US" b="1" dirty="0">
                <a:latin typeface="メイリオ" panose="020B0604030504040204" pitchFamily="50" charset="-128"/>
                <a:ea typeface="メイリオ" panose="020B0604030504040204" pitchFamily="50" charset="-128"/>
              </a:rPr>
              <a:t>吸引のタイミング（どうなったら行うか、どういうときに行うか）、家族や看護師、医師とあらかじめ確認しておく</a:t>
            </a:r>
            <a:endParaRPr lang="en-US" altLang="ja-JP" b="1" dirty="0">
              <a:latin typeface="メイリオ" panose="020B0604030504040204" pitchFamily="50" charset="-128"/>
              <a:ea typeface="メイリオ" panose="020B0604030504040204" pitchFamily="50" charset="-128"/>
            </a:endParaRPr>
          </a:p>
        </p:txBody>
      </p:sp>
      <p:sp>
        <p:nvSpPr>
          <p:cNvPr id="16" name="Oval 5">
            <a:extLst>
              <a:ext uri="{FF2B5EF4-FFF2-40B4-BE49-F238E27FC236}">
                <a16:creationId xmlns:a16="http://schemas.microsoft.com/office/drawing/2014/main" id="{189B08AA-100A-4843-B739-E5B90509633A}"/>
              </a:ext>
            </a:extLst>
          </p:cNvPr>
          <p:cNvSpPr>
            <a:spLocks noChangeArrowheads="1"/>
          </p:cNvSpPr>
          <p:nvPr/>
        </p:nvSpPr>
        <p:spPr bwMode="auto">
          <a:xfrm>
            <a:off x="619804" y="1998722"/>
            <a:ext cx="3850596" cy="1368425"/>
          </a:xfrm>
          <a:prstGeom prst="ellipse">
            <a:avLst/>
          </a:prstGeom>
          <a:solidFill>
            <a:srgbClr val="00B0F0">
              <a:alpha val="14117"/>
            </a:srgbClr>
          </a:solidFill>
          <a:ln w="9525" algn="ctr">
            <a:noFill/>
            <a:miter lim="800000"/>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14000"/>
              </a:lnSpc>
              <a:spcBef>
                <a:spcPct val="0"/>
              </a:spcBef>
              <a:buFontTx/>
              <a:buNone/>
            </a:pPr>
            <a:r>
              <a:rPr lang="ja-JP" altLang="en-US" sz="1800" dirty="0">
                <a:latin typeface="メイリオ" panose="020B0604030504040204" pitchFamily="50" charset="-128"/>
                <a:ea typeface="メイリオ" panose="020B0604030504040204" pitchFamily="50" charset="-128"/>
              </a:rPr>
              <a:t>食事</a:t>
            </a:r>
            <a:endParaRPr lang="en-US" altLang="ja-JP" sz="1800" dirty="0">
              <a:latin typeface="メイリオ" panose="020B0604030504040204" pitchFamily="50" charset="-128"/>
              <a:ea typeface="メイリオ" panose="020B0604030504040204" pitchFamily="50" charset="-128"/>
            </a:endParaRPr>
          </a:p>
          <a:p>
            <a:pPr algn="ctr" eaLnBrk="1" hangingPunct="1">
              <a:lnSpc>
                <a:spcPct val="114000"/>
              </a:lnSpc>
              <a:spcBef>
                <a:spcPct val="0"/>
              </a:spcBef>
              <a:buFontTx/>
              <a:buNone/>
            </a:pPr>
            <a:r>
              <a:rPr lang="ja-JP" altLang="en-US" sz="1800" dirty="0">
                <a:latin typeface="メイリオ" panose="020B0604030504040204" pitchFamily="50" charset="-128"/>
                <a:ea typeface="メイリオ" panose="020B0604030504040204" pitchFamily="50" charset="-128"/>
              </a:rPr>
              <a:t>水分</a:t>
            </a:r>
            <a:endParaRPr lang="en-US" altLang="ja-JP" sz="1800" dirty="0">
              <a:latin typeface="メイリオ" panose="020B0604030504040204" pitchFamily="50" charset="-128"/>
              <a:ea typeface="メイリオ" panose="020B0604030504040204" pitchFamily="50" charset="-128"/>
            </a:endParaRPr>
          </a:p>
          <a:p>
            <a:pPr algn="ctr" eaLnBrk="1" hangingPunct="1">
              <a:lnSpc>
                <a:spcPct val="114000"/>
              </a:lnSpc>
              <a:spcBef>
                <a:spcPct val="0"/>
              </a:spcBef>
              <a:buFontTx/>
              <a:buNone/>
            </a:pPr>
            <a:r>
              <a:rPr lang="ja-JP" altLang="en-US" sz="1800" dirty="0">
                <a:latin typeface="メイリオ" panose="020B0604030504040204" pitchFamily="50" charset="-128"/>
                <a:ea typeface="メイリオ" panose="020B0604030504040204" pitchFamily="50" charset="-128"/>
              </a:rPr>
              <a:t>栄養剤注入</a:t>
            </a:r>
          </a:p>
        </p:txBody>
      </p:sp>
      <p:sp>
        <p:nvSpPr>
          <p:cNvPr id="17" name="Oval 6">
            <a:extLst>
              <a:ext uri="{FF2B5EF4-FFF2-40B4-BE49-F238E27FC236}">
                <a16:creationId xmlns:a16="http://schemas.microsoft.com/office/drawing/2014/main" id="{0AFC8ADC-AB16-45B0-8236-365F991653FA}"/>
              </a:ext>
            </a:extLst>
          </p:cNvPr>
          <p:cNvSpPr>
            <a:spLocks noChangeArrowheads="1"/>
          </p:cNvSpPr>
          <p:nvPr/>
        </p:nvSpPr>
        <p:spPr bwMode="auto">
          <a:xfrm>
            <a:off x="5123544" y="1994379"/>
            <a:ext cx="4185556" cy="1428330"/>
          </a:xfrm>
          <a:prstGeom prst="ellipse">
            <a:avLst/>
          </a:prstGeom>
          <a:solidFill>
            <a:srgbClr val="CCFFCC"/>
          </a:solidFill>
          <a:ln w="9525" algn="ctr">
            <a:noFill/>
            <a:miter lim="800000"/>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14000"/>
              </a:lnSpc>
              <a:spcBef>
                <a:spcPct val="0"/>
              </a:spcBef>
              <a:buFontTx/>
              <a:buNone/>
            </a:pPr>
            <a:r>
              <a:rPr lang="ja-JP" altLang="en-US" sz="1800" dirty="0">
                <a:latin typeface="メイリオ" panose="020B0604030504040204" pitchFamily="50" charset="-128"/>
                <a:ea typeface="メイリオ" panose="020B0604030504040204" pitchFamily="50" charset="-128"/>
              </a:rPr>
              <a:t>感染、アレルギー、</a:t>
            </a:r>
            <a:endParaRPr lang="en-US" altLang="ja-JP" sz="1800" dirty="0">
              <a:latin typeface="メイリオ" panose="020B0604030504040204" pitchFamily="50" charset="-128"/>
              <a:ea typeface="メイリオ" panose="020B0604030504040204" pitchFamily="50" charset="-128"/>
            </a:endParaRPr>
          </a:p>
          <a:p>
            <a:pPr algn="ctr" eaLnBrk="1" hangingPunct="1">
              <a:lnSpc>
                <a:spcPct val="114000"/>
              </a:lnSpc>
              <a:spcBef>
                <a:spcPct val="0"/>
              </a:spcBef>
              <a:buFontTx/>
              <a:buNone/>
            </a:pPr>
            <a:r>
              <a:rPr lang="ja-JP" altLang="en-US" sz="1800" dirty="0">
                <a:latin typeface="メイリオ" panose="020B0604030504040204" pitchFamily="50" charset="-128"/>
                <a:ea typeface="メイリオ" panose="020B0604030504040204" pitchFamily="50" charset="-128"/>
              </a:rPr>
              <a:t>食物の咽喉頭貯留・誤嚥による、</a:t>
            </a:r>
            <a:endParaRPr lang="en-US" altLang="ja-JP" sz="1800" dirty="0">
              <a:latin typeface="メイリオ" panose="020B0604030504040204" pitchFamily="50" charset="-128"/>
              <a:ea typeface="メイリオ" panose="020B0604030504040204" pitchFamily="50" charset="-128"/>
            </a:endParaRPr>
          </a:p>
          <a:p>
            <a:pPr algn="ctr" eaLnBrk="1" hangingPunct="1">
              <a:lnSpc>
                <a:spcPct val="114000"/>
              </a:lnSpc>
              <a:spcBef>
                <a:spcPct val="0"/>
              </a:spcBef>
              <a:buFontTx/>
              <a:buNone/>
            </a:pPr>
            <a:r>
              <a:rPr lang="ja-JP" altLang="en-US" sz="1800" dirty="0">
                <a:latin typeface="メイリオ" panose="020B0604030504040204" pitchFamily="50" charset="-128"/>
                <a:ea typeface="メイリオ" panose="020B0604030504040204" pitchFamily="50" charset="-128"/>
              </a:rPr>
              <a:t>分泌物増加</a:t>
            </a:r>
          </a:p>
        </p:txBody>
      </p:sp>
      <p:sp>
        <p:nvSpPr>
          <p:cNvPr id="18" name="AutoShape 7">
            <a:extLst>
              <a:ext uri="{FF2B5EF4-FFF2-40B4-BE49-F238E27FC236}">
                <a16:creationId xmlns:a16="http://schemas.microsoft.com/office/drawing/2014/main" id="{46D962E8-7DD6-42BD-B0D4-912AD6F77CC4}"/>
              </a:ext>
            </a:extLst>
          </p:cNvPr>
          <p:cNvSpPr>
            <a:spLocks noChangeArrowheads="1"/>
          </p:cNvSpPr>
          <p:nvPr/>
        </p:nvSpPr>
        <p:spPr bwMode="auto">
          <a:xfrm>
            <a:off x="1583416" y="1554222"/>
            <a:ext cx="6308725" cy="300037"/>
          </a:xfrm>
          <a:prstGeom prst="homePlate">
            <a:avLst>
              <a:gd name="adj" fmla="val 253975"/>
            </a:avLst>
          </a:prstGeom>
          <a:solidFill>
            <a:srgbClr val="FFC000"/>
          </a:solidFill>
          <a:ln w="9525" algn="ctr">
            <a:noFill/>
            <a:miter lim="800000"/>
            <a:headEnd/>
            <a:tailEnd/>
          </a:ln>
        </p:spPr>
        <p:txBody>
          <a:bodyPr wrap="none" lIns="87269" tIns="43635"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dirty="0">
                <a:latin typeface="メイリオ" panose="020B0604030504040204" pitchFamily="50" charset="-128"/>
                <a:ea typeface="メイリオ" panose="020B0604030504040204" pitchFamily="50" charset="-128"/>
              </a:rPr>
              <a:t>たんや唾液などの分泌物が多くなるとき</a:t>
            </a:r>
          </a:p>
        </p:txBody>
      </p:sp>
      <p:sp>
        <p:nvSpPr>
          <p:cNvPr id="19" name="AutoShape 8">
            <a:extLst>
              <a:ext uri="{FF2B5EF4-FFF2-40B4-BE49-F238E27FC236}">
                <a16:creationId xmlns:a16="http://schemas.microsoft.com/office/drawing/2014/main" id="{5AC553BA-F974-44B5-9476-1E5D0DA47D5A}"/>
              </a:ext>
            </a:extLst>
          </p:cNvPr>
          <p:cNvSpPr>
            <a:spLocks noChangeArrowheads="1"/>
          </p:cNvSpPr>
          <p:nvPr/>
        </p:nvSpPr>
        <p:spPr bwMode="auto">
          <a:xfrm>
            <a:off x="1597930" y="3468441"/>
            <a:ext cx="2492375" cy="315911"/>
          </a:xfrm>
          <a:prstGeom prst="homePlate">
            <a:avLst>
              <a:gd name="adj" fmla="val 100079"/>
            </a:avLst>
          </a:prstGeom>
          <a:solidFill>
            <a:srgbClr val="FFC000"/>
          </a:solidFill>
          <a:ln w="9525" algn="ctr">
            <a:noFill/>
            <a:miter lim="800000"/>
            <a:headEnd/>
            <a:tailEnd/>
          </a:ln>
        </p:spPr>
        <p:txBody>
          <a:bodyPr wrap="none" lIns="87269" tIns="43635"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dirty="0">
                <a:latin typeface="メイリオ" panose="020B0604030504040204" pitchFamily="50" charset="-128"/>
                <a:ea typeface="メイリオ" panose="020B0604030504040204" pitchFamily="50" charset="-128"/>
              </a:rPr>
              <a:t>吸引すべき時</a:t>
            </a:r>
          </a:p>
        </p:txBody>
      </p:sp>
      <p:sp>
        <p:nvSpPr>
          <p:cNvPr id="20" name="AutoShape 7">
            <a:extLst>
              <a:ext uri="{FF2B5EF4-FFF2-40B4-BE49-F238E27FC236}">
                <a16:creationId xmlns:a16="http://schemas.microsoft.com/office/drawing/2014/main" id="{D48F54E0-1271-403D-885C-64483250F2A4}"/>
              </a:ext>
            </a:extLst>
          </p:cNvPr>
          <p:cNvSpPr>
            <a:spLocks noChangeArrowheads="1"/>
          </p:cNvSpPr>
          <p:nvPr/>
        </p:nvSpPr>
        <p:spPr bwMode="auto">
          <a:xfrm>
            <a:off x="1565159" y="1524913"/>
            <a:ext cx="6308725" cy="300037"/>
          </a:xfrm>
          <a:prstGeom prst="homePlate">
            <a:avLst>
              <a:gd name="adj" fmla="val 253975"/>
            </a:avLst>
          </a:prstGeom>
          <a:solidFill>
            <a:srgbClr val="FFFF99"/>
          </a:solidFill>
          <a:ln w="9525" algn="ctr">
            <a:noFill/>
            <a:miter lim="800000"/>
            <a:headEnd/>
            <a:tailEnd/>
          </a:ln>
        </p:spPr>
        <p:txBody>
          <a:bodyPr wrap="none" lIns="87269" tIns="43635"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dirty="0">
                <a:latin typeface="メイリオ" panose="020B0604030504040204" pitchFamily="50" charset="-128"/>
                <a:ea typeface="メイリオ" panose="020B0604030504040204" pitchFamily="50" charset="-128"/>
              </a:rPr>
              <a:t>痰や唾液などの分泌物が多くなるとき</a:t>
            </a:r>
          </a:p>
        </p:txBody>
      </p:sp>
      <p:sp>
        <p:nvSpPr>
          <p:cNvPr id="21" name="AutoShape 8">
            <a:extLst>
              <a:ext uri="{FF2B5EF4-FFF2-40B4-BE49-F238E27FC236}">
                <a16:creationId xmlns:a16="http://schemas.microsoft.com/office/drawing/2014/main" id="{63573F02-E782-4985-8735-3BA966D29AF3}"/>
              </a:ext>
            </a:extLst>
          </p:cNvPr>
          <p:cNvSpPr>
            <a:spLocks noChangeArrowheads="1"/>
          </p:cNvSpPr>
          <p:nvPr/>
        </p:nvSpPr>
        <p:spPr bwMode="auto">
          <a:xfrm>
            <a:off x="1565159" y="3422709"/>
            <a:ext cx="2492375" cy="315911"/>
          </a:xfrm>
          <a:prstGeom prst="homePlate">
            <a:avLst>
              <a:gd name="adj" fmla="val 100079"/>
            </a:avLst>
          </a:prstGeom>
          <a:solidFill>
            <a:srgbClr val="FFFF99"/>
          </a:solidFill>
          <a:ln w="9525" algn="ctr">
            <a:noFill/>
            <a:miter lim="800000"/>
            <a:headEnd/>
            <a:tailEnd/>
          </a:ln>
        </p:spPr>
        <p:txBody>
          <a:bodyPr wrap="none" lIns="87269" tIns="43635"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a:latin typeface="メイリオ" panose="020B0604030504040204" pitchFamily="50" charset="-128"/>
                <a:ea typeface="メイリオ" panose="020B0604030504040204" pitchFamily="50" charset="-128"/>
              </a:rPr>
              <a:t>吸引すべき時</a:t>
            </a:r>
          </a:p>
        </p:txBody>
      </p:sp>
      <p:sp>
        <p:nvSpPr>
          <p:cNvPr id="15" name="Oval 4">
            <a:extLst>
              <a:ext uri="{FF2B5EF4-FFF2-40B4-BE49-F238E27FC236}">
                <a16:creationId xmlns:a16="http://schemas.microsoft.com/office/drawing/2014/main" id="{7B35B304-9481-43F2-9BAE-35F08163F85A}"/>
              </a:ext>
            </a:extLst>
          </p:cNvPr>
          <p:cNvSpPr>
            <a:spLocks noChangeArrowheads="1"/>
          </p:cNvSpPr>
          <p:nvPr/>
        </p:nvSpPr>
        <p:spPr bwMode="auto">
          <a:xfrm>
            <a:off x="4057534" y="1998722"/>
            <a:ext cx="1603037" cy="1368424"/>
          </a:xfrm>
          <a:prstGeom prst="ellipse">
            <a:avLst/>
          </a:prstGeom>
          <a:solidFill>
            <a:srgbClr val="FF99CC">
              <a:alpha val="25098"/>
            </a:srgbClr>
          </a:solidFill>
          <a:ln w="9525" algn="ctr">
            <a:noFill/>
            <a:miter lim="800000"/>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感情変化</a:t>
            </a:r>
          </a:p>
        </p:txBody>
      </p:sp>
      <p:sp>
        <p:nvSpPr>
          <p:cNvPr id="13"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111</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0590467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喀痰などの分泌物への対応</a:t>
            </a:r>
          </a:p>
        </p:txBody>
      </p:sp>
      <p:sp>
        <p:nvSpPr>
          <p:cNvPr id="24" name="Text Box 4">
            <a:extLst>
              <a:ext uri="{FF2B5EF4-FFF2-40B4-BE49-F238E27FC236}">
                <a16:creationId xmlns:a16="http://schemas.microsoft.com/office/drawing/2014/main" id="{BF4C6B7B-AB59-434F-9DF5-CD3F4C57443F}"/>
              </a:ext>
            </a:extLst>
          </p:cNvPr>
          <p:cNvSpPr txBox="1">
            <a:spLocks noChangeArrowheads="1"/>
          </p:cNvSpPr>
          <p:nvPr/>
        </p:nvSpPr>
        <p:spPr bwMode="auto">
          <a:xfrm>
            <a:off x="668338" y="1494858"/>
            <a:ext cx="8815613" cy="4932362"/>
          </a:xfrm>
          <a:prstGeom prst="rect">
            <a:avLst/>
          </a:prstGeom>
          <a:noFill/>
          <a:ln w="9525">
            <a:noFill/>
            <a:miter lim="800000"/>
            <a:headEnd/>
            <a:tailEnd/>
          </a:ln>
        </p:spPr>
        <p:txBody>
          <a:bodyPr wrap="square" lIns="0" tIns="0" rIns="0" bIns="0" anchor="t" anchorCtr="0">
            <a:noAutofit/>
          </a:bodyPr>
          <a:lstStyle/>
          <a:p>
            <a:pPr marL="285750" indent="-285750">
              <a:lnSpc>
                <a:spcPct val="114000"/>
              </a:lnSpc>
              <a:spcBef>
                <a:spcPts val="1200"/>
              </a:spcBef>
              <a:buFont typeface="Wingdings" panose="05000000000000000000" pitchFamily="2" charset="2"/>
              <a:buChar char="l"/>
              <a:defRPr/>
            </a:pPr>
            <a:r>
              <a:rPr lang="ja-JP" altLang="en-US" sz="2000" dirty="0">
                <a:latin typeface="メイリオ" panose="020B0604030504040204" pitchFamily="50" charset="-128"/>
                <a:ea typeface="メイリオ" panose="020B0604030504040204" pitchFamily="50" charset="-128"/>
              </a:rPr>
              <a:t>喀痰などが出やすいような姿勢を保持－横向き（側臥位）、うつぶせ（腹臥位）</a:t>
            </a:r>
          </a:p>
          <a:p>
            <a:pPr marL="285750" indent="-285750">
              <a:lnSpc>
                <a:spcPct val="114000"/>
              </a:lnSpc>
              <a:spcBef>
                <a:spcPts val="1200"/>
              </a:spcBef>
              <a:buFont typeface="Wingdings" panose="05000000000000000000" pitchFamily="2" charset="2"/>
              <a:buChar char="l"/>
              <a:defRPr/>
            </a:pPr>
            <a:r>
              <a:rPr lang="ja-JP" altLang="en-US" sz="2000" dirty="0">
                <a:latin typeface="メイリオ" panose="020B0604030504040204" pitchFamily="50" charset="-128"/>
                <a:ea typeface="メイリオ" panose="020B0604030504040204" pitchFamily="50" charset="-128"/>
              </a:rPr>
              <a:t>喀痰などが貯留しても苦しくならないように、上気道を広げ、空気の通り道を確保する　   　　　　</a:t>
            </a:r>
          </a:p>
          <a:p>
            <a:pPr marL="285750" indent="-285750">
              <a:lnSpc>
                <a:spcPct val="114000"/>
              </a:lnSpc>
              <a:spcBef>
                <a:spcPts val="1200"/>
              </a:spcBef>
              <a:buFont typeface="Wingdings" panose="05000000000000000000" pitchFamily="2" charset="2"/>
              <a:buChar char="l"/>
              <a:defRPr/>
            </a:pPr>
            <a:r>
              <a:rPr lang="ja-JP" altLang="en-US" sz="2000" dirty="0">
                <a:latin typeface="メイリオ" panose="020B0604030504040204" pitchFamily="50" charset="-128"/>
                <a:ea typeface="メイリオ" panose="020B0604030504040204" pitchFamily="50" charset="-128"/>
              </a:rPr>
              <a:t>喀痰が軟らかく切れやすく（出やすく）する</a:t>
            </a:r>
            <a:br>
              <a:rPr lang="en-US" altLang="ja-JP" sz="2200"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・全身的な水分補給（体が潤って喀痰が出やすくなるようにする）</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・空気の加湿</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・吸入（ネブライザー）</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・薬（去痰剤等）</a:t>
            </a:r>
          </a:p>
          <a:p>
            <a:pPr marL="285750" indent="-285750">
              <a:lnSpc>
                <a:spcPct val="114000"/>
              </a:lnSpc>
              <a:spcBef>
                <a:spcPts val="1200"/>
              </a:spcBef>
              <a:buFont typeface="Wingdings" panose="05000000000000000000" pitchFamily="2" charset="2"/>
              <a:buChar char="l"/>
              <a:defRPr/>
            </a:pPr>
            <a:r>
              <a:rPr lang="ja-JP" altLang="en-US" sz="2000" dirty="0">
                <a:latin typeface="メイリオ" panose="020B0604030504040204" pitchFamily="50" charset="-128"/>
                <a:ea typeface="メイリオ" panose="020B0604030504040204" pitchFamily="50" charset="-128"/>
              </a:rPr>
              <a:t>体を動かし喀痰が出やすくする</a:t>
            </a:r>
          </a:p>
          <a:p>
            <a:pPr marL="285750" indent="-285750">
              <a:lnSpc>
                <a:spcPct val="114000"/>
              </a:lnSpc>
              <a:spcBef>
                <a:spcPts val="1200"/>
              </a:spcBef>
              <a:buFont typeface="Wingdings" panose="05000000000000000000" pitchFamily="2" charset="2"/>
              <a:buChar char="l"/>
              <a:defRPr/>
            </a:pPr>
            <a:r>
              <a:rPr lang="ja-JP" altLang="en-US" sz="2000" dirty="0">
                <a:latin typeface="メイリオ" panose="020B0604030504040204" pitchFamily="50" charset="-128"/>
                <a:ea typeface="メイリオ" panose="020B0604030504040204" pitchFamily="50" charset="-128"/>
              </a:rPr>
              <a:t>呼吸運動を介助し換気を促進する</a:t>
            </a:r>
          </a:p>
          <a:p>
            <a:pPr marL="285750" indent="-285750">
              <a:lnSpc>
                <a:spcPct val="114000"/>
              </a:lnSpc>
              <a:spcBef>
                <a:spcPts val="1200"/>
              </a:spcBef>
              <a:buFont typeface="Wingdings" panose="05000000000000000000" pitchFamily="2" charset="2"/>
              <a:buChar char="l"/>
              <a:defRPr/>
            </a:pPr>
            <a:r>
              <a:rPr lang="ja-JP" altLang="en-US" sz="2000" dirty="0">
                <a:latin typeface="メイリオ" panose="020B0604030504040204" pitchFamily="50" charset="-128"/>
                <a:ea typeface="メイリオ" panose="020B0604030504040204" pitchFamily="50" charset="-128"/>
              </a:rPr>
              <a:t>適切な吸引</a:t>
            </a:r>
          </a:p>
        </p:txBody>
      </p:sp>
      <p:sp>
        <p:nvSpPr>
          <p:cNvPr id="8" name="テキスト ボックス 9">
            <a:extLst>
              <a:ext uri="{FF2B5EF4-FFF2-40B4-BE49-F238E27FC236}">
                <a16:creationId xmlns:a16="http://schemas.microsoft.com/office/drawing/2014/main" id="{7FF063A2-030D-4CB2-98E2-002B418A78E9}"/>
              </a:ext>
            </a:extLst>
          </p:cNvPr>
          <p:cNvSpPr txBox="1">
            <a:spLocks noChangeArrowheads="1"/>
          </p:cNvSpPr>
          <p:nvPr/>
        </p:nvSpPr>
        <p:spPr bwMode="auto">
          <a:xfrm>
            <a:off x="581881" y="6449812"/>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9" name="正方形/長方形 8">
            <a:extLst>
              <a:ext uri="{FF2B5EF4-FFF2-40B4-BE49-F238E27FC236}">
                <a16:creationId xmlns:a16="http://schemas.microsoft.com/office/drawing/2014/main" id="{CE4DCBCF-3CBF-474C-9FEF-77A8C4F16CF2}"/>
              </a:ext>
            </a:extLst>
          </p:cNvPr>
          <p:cNvSpPr/>
          <p:nvPr/>
        </p:nvSpPr>
        <p:spPr>
          <a:xfrm>
            <a:off x="5152571" y="3976914"/>
            <a:ext cx="4156531" cy="2197595"/>
          </a:xfrm>
          <a:prstGeom prst="rect">
            <a:avLst/>
          </a:prstGeom>
          <a:solidFill>
            <a:srgbClr val="FFF0C1"/>
          </a:solidFill>
        </p:spPr>
        <p:txBody>
          <a:bodyPr wrap="square" lIns="144000" tIns="144000" rIns="144000" bIns="0" anchor="t" anchorCtr="0">
            <a:noAutofit/>
          </a:bodyPr>
          <a:lstStyle/>
          <a:p>
            <a:pPr algn="just">
              <a:lnSpc>
                <a:spcPct val="114000"/>
              </a:lnSpc>
              <a:spcBef>
                <a:spcPct val="0"/>
              </a:spcBef>
            </a:pPr>
            <a:r>
              <a:rPr lang="ja-JP" altLang="en-US" b="1" dirty="0">
                <a:solidFill>
                  <a:srgbClr val="FF0000"/>
                </a:solidFill>
                <a:latin typeface="メイリオ" panose="020B0604030504040204" pitchFamily="50" charset="-128"/>
                <a:ea typeface="メイリオ" panose="020B0604030504040204" pitchFamily="50" charset="-128"/>
              </a:rPr>
              <a:t>基本的な考え方</a:t>
            </a:r>
          </a:p>
          <a:p>
            <a:pPr algn="just">
              <a:lnSpc>
                <a:spcPct val="114000"/>
              </a:lnSpc>
              <a:spcBef>
                <a:spcPct val="0"/>
              </a:spcBef>
            </a:pPr>
            <a:r>
              <a:rPr lang="ja-JP" altLang="en-US" b="1" dirty="0">
                <a:latin typeface="メイリオ" panose="020B0604030504040204" pitchFamily="50" charset="-128"/>
                <a:ea typeface="メイリオ" panose="020B0604030504040204" pitchFamily="50" charset="-128"/>
              </a:rPr>
              <a:t>吸引しなくてもよい状況をつくる取組</a:t>
            </a:r>
            <a:r>
              <a:rPr lang="ja-JP" altLang="en-US" dirty="0">
                <a:latin typeface="メイリオ" panose="020B0604030504040204" pitchFamily="50" charset="-128"/>
                <a:ea typeface="メイリオ" panose="020B0604030504040204" pitchFamily="50" charset="-128"/>
              </a:rPr>
              <a:t>を、医療職との連携の下でしっかりと実践する。</a:t>
            </a:r>
          </a:p>
          <a:p>
            <a:pPr algn="just">
              <a:lnSpc>
                <a:spcPct val="114000"/>
              </a:lnSpc>
              <a:spcBef>
                <a:spcPct val="0"/>
              </a:spcBef>
            </a:pPr>
            <a:r>
              <a:rPr lang="ja-JP" altLang="en-US" dirty="0">
                <a:latin typeface="メイリオ" panose="020B0604030504040204" pitchFamily="50" charset="-128"/>
                <a:ea typeface="メイリオ" panose="020B0604030504040204" pitchFamily="50" charset="-128"/>
              </a:rPr>
              <a:t>その上で</a:t>
            </a:r>
            <a:r>
              <a:rPr lang="ja-JP" altLang="en-US" b="1" dirty="0">
                <a:latin typeface="メイリオ" panose="020B0604030504040204" pitchFamily="50" charset="-128"/>
                <a:ea typeface="メイリオ" panose="020B0604030504040204" pitchFamily="50" charset="-128"/>
              </a:rPr>
              <a:t>必要最小限の医療的な対応</a:t>
            </a:r>
            <a:r>
              <a:rPr lang="ja-JP" altLang="en-US" dirty="0">
                <a:latin typeface="メイリオ" panose="020B0604030504040204" pitchFamily="50" charset="-128"/>
                <a:ea typeface="メイリオ" panose="020B0604030504040204" pitchFamily="50" charset="-128"/>
              </a:rPr>
              <a:t>として</a:t>
            </a:r>
            <a:r>
              <a:rPr lang="ja-JP" altLang="en-US" b="1" dirty="0">
                <a:latin typeface="メイリオ" panose="020B0604030504040204" pitchFamily="50" charset="-128"/>
                <a:ea typeface="メイリオ" panose="020B0604030504040204" pitchFamily="50" charset="-128"/>
              </a:rPr>
              <a:t>吸引</a:t>
            </a:r>
            <a:r>
              <a:rPr lang="ja-JP" altLang="en-US" dirty="0">
                <a:latin typeface="メイリオ" panose="020B0604030504040204" pitchFamily="50" charset="-128"/>
                <a:ea typeface="メイリオ" panose="020B0604030504040204" pitchFamily="50" charset="-128"/>
              </a:rPr>
              <a:t>を行う。</a:t>
            </a:r>
          </a:p>
        </p:txBody>
      </p:sp>
      <p:sp>
        <p:nvSpPr>
          <p:cNvPr id="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112</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813747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260A2F33-EC77-4DD0-8558-A0CDFE11BC5D}"/>
              </a:ext>
            </a:extLst>
          </p:cNvPr>
          <p:cNvSpPr/>
          <p:nvPr/>
        </p:nvSpPr>
        <p:spPr>
          <a:xfrm>
            <a:off x="716524" y="1741396"/>
            <a:ext cx="8296662" cy="4291198"/>
          </a:xfrm>
          <a:prstGeom prst="roundRect">
            <a:avLst>
              <a:gd name="adj" fmla="val 5034"/>
            </a:avLst>
          </a:prstGeom>
          <a:noFill/>
          <a:ln w="38100">
            <a:solidFill>
              <a:srgbClr val="C87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喀痰を出しやすくする姿勢（体位ドレナージ）</a:t>
            </a:r>
          </a:p>
        </p:txBody>
      </p:sp>
      <p:sp>
        <p:nvSpPr>
          <p:cNvPr id="5" name="楕円 4">
            <a:extLst>
              <a:ext uri="{FF2B5EF4-FFF2-40B4-BE49-F238E27FC236}">
                <a16:creationId xmlns:a16="http://schemas.microsoft.com/office/drawing/2014/main" id="{42EDE6B0-154E-4918-A90F-7475E2E589C8}"/>
              </a:ext>
            </a:extLst>
          </p:cNvPr>
          <p:cNvSpPr/>
          <p:nvPr/>
        </p:nvSpPr>
        <p:spPr>
          <a:xfrm>
            <a:off x="731161" y="3446027"/>
            <a:ext cx="2559296" cy="981961"/>
          </a:xfrm>
          <a:prstGeom prst="ellipse">
            <a:avLst/>
          </a:prstGeom>
          <a:solidFill>
            <a:srgbClr val="FF9900"/>
          </a:solidFill>
          <a:ln w="57150">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50000"/>
              </a:lnSpc>
            </a:pP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AEDADD17-8E59-4B04-A16F-C15ED1AB564C}"/>
              </a:ext>
            </a:extLst>
          </p:cNvPr>
          <p:cNvSpPr/>
          <p:nvPr/>
        </p:nvSpPr>
        <p:spPr>
          <a:xfrm>
            <a:off x="939369" y="3631245"/>
            <a:ext cx="2142879" cy="612893"/>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50000"/>
              </a:lnSpc>
            </a:pPr>
            <a:r>
              <a:rPr lang="ja-JP" altLang="en-US" sz="1600" b="1" dirty="0">
                <a:solidFill>
                  <a:schemeClr val="tx1"/>
                </a:solidFill>
                <a:latin typeface="メイリオ" panose="020B0604030504040204" pitchFamily="50" charset="-128"/>
                <a:ea typeface="メイリオ" panose="020B0604030504040204" pitchFamily="50" charset="-128"/>
              </a:rPr>
              <a:t>鼻と口を塞がないこと</a:t>
            </a:r>
            <a:endParaRPr kumimoji="1" lang="ja-JP" altLang="en-US" sz="1600" b="1" dirty="0">
              <a:solidFill>
                <a:schemeClr val="tx1"/>
              </a:solidFill>
              <a:latin typeface="メイリオ" panose="020B0604030504040204" pitchFamily="50" charset="-128"/>
              <a:ea typeface="メイリオ" panose="020B0604030504040204" pitchFamily="50" charset="-128"/>
            </a:endParaRPr>
          </a:p>
        </p:txBody>
      </p:sp>
      <p:pic>
        <p:nvPicPr>
          <p:cNvPr id="16" name="図 15">
            <a:extLst>
              <a:ext uri="{FF2B5EF4-FFF2-40B4-BE49-F238E27FC236}">
                <a16:creationId xmlns:a16="http://schemas.microsoft.com/office/drawing/2014/main" id="{E87411DF-45DF-49BC-B374-02D0814D1529}"/>
              </a:ext>
            </a:extLst>
          </p:cNvPr>
          <p:cNvPicPr>
            <a:picLocks noChangeAspect="1"/>
          </p:cNvPicPr>
          <p:nvPr/>
        </p:nvPicPr>
        <p:blipFill>
          <a:blip r:embed="rId3"/>
          <a:stretch>
            <a:fillRect/>
          </a:stretch>
        </p:blipFill>
        <p:spPr>
          <a:xfrm>
            <a:off x="5339268" y="4689099"/>
            <a:ext cx="2988857" cy="983638"/>
          </a:xfrm>
          <a:prstGeom prst="rect">
            <a:avLst/>
          </a:prstGeom>
        </p:spPr>
      </p:pic>
      <p:pic>
        <p:nvPicPr>
          <p:cNvPr id="18" name="図 17">
            <a:extLst>
              <a:ext uri="{FF2B5EF4-FFF2-40B4-BE49-F238E27FC236}">
                <a16:creationId xmlns:a16="http://schemas.microsoft.com/office/drawing/2014/main" id="{D2C7AC39-B71B-4AF6-9A4F-83FA42F53E81}"/>
              </a:ext>
            </a:extLst>
          </p:cNvPr>
          <p:cNvPicPr>
            <a:picLocks noChangeAspect="1"/>
          </p:cNvPicPr>
          <p:nvPr/>
        </p:nvPicPr>
        <p:blipFill>
          <a:blip r:embed="rId4"/>
          <a:stretch>
            <a:fillRect/>
          </a:stretch>
        </p:blipFill>
        <p:spPr>
          <a:xfrm>
            <a:off x="1256928" y="4605601"/>
            <a:ext cx="2974263" cy="1094552"/>
          </a:xfrm>
          <a:prstGeom prst="rect">
            <a:avLst/>
          </a:prstGeom>
        </p:spPr>
      </p:pic>
      <p:pic>
        <p:nvPicPr>
          <p:cNvPr id="20" name="図 19">
            <a:extLst>
              <a:ext uri="{FF2B5EF4-FFF2-40B4-BE49-F238E27FC236}">
                <a16:creationId xmlns:a16="http://schemas.microsoft.com/office/drawing/2014/main" id="{33E951CA-9829-4AF0-A2CF-DD3D3725DED7}"/>
              </a:ext>
            </a:extLst>
          </p:cNvPr>
          <p:cNvPicPr>
            <a:picLocks noChangeAspect="1"/>
          </p:cNvPicPr>
          <p:nvPr/>
        </p:nvPicPr>
        <p:blipFill>
          <a:blip r:embed="rId5"/>
          <a:stretch>
            <a:fillRect/>
          </a:stretch>
        </p:blipFill>
        <p:spPr>
          <a:xfrm>
            <a:off x="3210702" y="3397207"/>
            <a:ext cx="2977182" cy="1047851"/>
          </a:xfrm>
          <a:prstGeom prst="rect">
            <a:avLst/>
          </a:prstGeom>
        </p:spPr>
      </p:pic>
      <p:pic>
        <p:nvPicPr>
          <p:cNvPr id="22" name="図 21">
            <a:extLst>
              <a:ext uri="{FF2B5EF4-FFF2-40B4-BE49-F238E27FC236}">
                <a16:creationId xmlns:a16="http://schemas.microsoft.com/office/drawing/2014/main" id="{21E411B9-2756-42E8-933E-06958A0CD078}"/>
              </a:ext>
            </a:extLst>
          </p:cNvPr>
          <p:cNvPicPr>
            <a:picLocks noChangeAspect="1"/>
          </p:cNvPicPr>
          <p:nvPr/>
        </p:nvPicPr>
        <p:blipFill>
          <a:blip r:embed="rId6"/>
          <a:stretch>
            <a:fillRect/>
          </a:stretch>
        </p:blipFill>
        <p:spPr>
          <a:xfrm>
            <a:off x="5380984" y="2043216"/>
            <a:ext cx="3064745" cy="887317"/>
          </a:xfrm>
          <a:prstGeom prst="rect">
            <a:avLst/>
          </a:prstGeom>
        </p:spPr>
      </p:pic>
      <p:pic>
        <p:nvPicPr>
          <p:cNvPr id="25" name="図 24">
            <a:extLst>
              <a:ext uri="{FF2B5EF4-FFF2-40B4-BE49-F238E27FC236}">
                <a16:creationId xmlns:a16="http://schemas.microsoft.com/office/drawing/2014/main" id="{3CF05202-B526-4E41-AF19-A2E469F760A6}"/>
              </a:ext>
            </a:extLst>
          </p:cNvPr>
          <p:cNvPicPr>
            <a:picLocks noChangeAspect="1"/>
          </p:cNvPicPr>
          <p:nvPr/>
        </p:nvPicPr>
        <p:blipFill>
          <a:blip r:embed="rId7"/>
          <a:stretch>
            <a:fillRect/>
          </a:stretch>
        </p:blipFill>
        <p:spPr>
          <a:xfrm>
            <a:off x="1259731" y="2004044"/>
            <a:ext cx="2915888" cy="869804"/>
          </a:xfrm>
          <a:prstGeom prst="rect">
            <a:avLst/>
          </a:prstGeom>
        </p:spPr>
      </p:pic>
      <p:sp>
        <p:nvSpPr>
          <p:cNvPr id="8" name="Text Box 4">
            <a:extLst>
              <a:ext uri="{FF2B5EF4-FFF2-40B4-BE49-F238E27FC236}">
                <a16:creationId xmlns:a16="http://schemas.microsoft.com/office/drawing/2014/main" id="{BC8DEF42-27E1-4C72-875F-C74F77B3E7BD}"/>
              </a:ext>
            </a:extLst>
          </p:cNvPr>
          <p:cNvSpPr txBox="1">
            <a:spLocks noChangeArrowheads="1"/>
          </p:cNvSpPr>
          <p:nvPr/>
        </p:nvSpPr>
        <p:spPr bwMode="auto">
          <a:xfrm>
            <a:off x="6093329" y="2898349"/>
            <a:ext cx="1638300" cy="276225"/>
          </a:xfrm>
          <a:prstGeom prst="rect">
            <a:avLst/>
          </a:prstGeom>
          <a:noFill/>
          <a:ln w="9525">
            <a:noFill/>
            <a:miter lim="800000"/>
            <a:headEnd/>
            <a:tailEnd/>
          </a:ln>
        </p:spPr>
        <p:txBody>
          <a:bodyPr wrap="square" lIns="0" tIns="0" rIns="0" bIns="0" anchor="t" anchorCtr="0">
            <a:noAutofit/>
          </a:bodyPr>
          <a:lstStyle/>
          <a:p>
            <a:pPr>
              <a:lnSpc>
                <a:spcPct val="114000"/>
              </a:lnSpc>
              <a:spcBef>
                <a:spcPts val="1200"/>
              </a:spcBef>
              <a:defRPr/>
            </a:pPr>
            <a:r>
              <a:rPr lang="ja-JP" altLang="en-US" sz="1400" dirty="0">
                <a:latin typeface="メイリオ" panose="020B0604030504040204" pitchFamily="50" charset="-128"/>
                <a:ea typeface="メイリオ" panose="020B0604030504040204" pitchFamily="50" charset="-128"/>
              </a:rPr>
              <a:t>腹臥位（うつぶせ）</a:t>
            </a:r>
          </a:p>
        </p:txBody>
      </p:sp>
      <p:sp>
        <p:nvSpPr>
          <p:cNvPr id="9" name="Text Box 4">
            <a:extLst>
              <a:ext uri="{FF2B5EF4-FFF2-40B4-BE49-F238E27FC236}">
                <a16:creationId xmlns:a16="http://schemas.microsoft.com/office/drawing/2014/main" id="{C254FF00-E784-42A1-8558-C37FF1B20DEF}"/>
              </a:ext>
            </a:extLst>
          </p:cNvPr>
          <p:cNvSpPr txBox="1">
            <a:spLocks noChangeArrowheads="1"/>
          </p:cNvSpPr>
          <p:nvPr/>
        </p:nvSpPr>
        <p:spPr bwMode="auto">
          <a:xfrm>
            <a:off x="4231191" y="4515589"/>
            <a:ext cx="1455057" cy="235190"/>
          </a:xfrm>
          <a:prstGeom prst="rect">
            <a:avLst/>
          </a:prstGeom>
          <a:noFill/>
          <a:ln w="9525">
            <a:noFill/>
            <a:miter lim="800000"/>
            <a:headEnd/>
            <a:tailEnd/>
          </a:ln>
        </p:spPr>
        <p:txBody>
          <a:bodyPr wrap="square" lIns="0" tIns="0" rIns="0" bIns="0" anchor="t" anchorCtr="0">
            <a:noAutofit/>
          </a:bodyPr>
          <a:lstStyle/>
          <a:p>
            <a:pPr>
              <a:lnSpc>
                <a:spcPct val="114000"/>
              </a:lnSpc>
              <a:spcBef>
                <a:spcPts val="1200"/>
              </a:spcBef>
              <a:defRPr/>
            </a:pPr>
            <a:r>
              <a:rPr lang="ja-JP" altLang="en-US" sz="1400" dirty="0">
                <a:latin typeface="メイリオ" panose="020B0604030504040204" pitchFamily="50" charset="-128"/>
                <a:ea typeface="メイリオ" panose="020B0604030504040204" pitchFamily="50" charset="-128"/>
              </a:rPr>
              <a:t>側臥位（横向き）</a:t>
            </a:r>
          </a:p>
        </p:txBody>
      </p:sp>
      <p:sp>
        <p:nvSpPr>
          <p:cNvPr id="11" name="Text Box 4">
            <a:extLst>
              <a:ext uri="{FF2B5EF4-FFF2-40B4-BE49-F238E27FC236}">
                <a16:creationId xmlns:a16="http://schemas.microsoft.com/office/drawing/2014/main" id="{8106C180-D1A0-4CBE-B11F-0D2628BA9E7D}"/>
              </a:ext>
            </a:extLst>
          </p:cNvPr>
          <p:cNvSpPr txBox="1">
            <a:spLocks noChangeArrowheads="1"/>
          </p:cNvSpPr>
          <p:nvPr/>
        </p:nvSpPr>
        <p:spPr bwMode="auto">
          <a:xfrm>
            <a:off x="2010809" y="2897739"/>
            <a:ext cx="1638300" cy="235190"/>
          </a:xfrm>
          <a:prstGeom prst="rect">
            <a:avLst/>
          </a:prstGeom>
          <a:noFill/>
          <a:ln w="9525">
            <a:noFill/>
            <a:miter lim="800000"/>
            <a:headEnd/>
            <a:tailEnd/>
          </a:ln>
        </p:spPr>
        <p:txBody>
          <a:bodyPr wrap="square" lIns="0" tIns="0" rIns="0" bIns="0" anchor="t" anchorCtr="0">
            <a:noAutofit/>
          </a:bodyPr>
          <a:lstStyle/>
          <a:p>
            <a:pPr>
              <a:lnSpc>
                <a:spcPct val="114000"/>
              </a:lnSpc>
              <a:spcBef>
                <a:spcPts val="1200"/>
              </a:spcBef>
              <a:defRPr/>
            </a:pPr>
            <a:r>
              <a:rPr lang="ja-JP" altLang="en-US" sz="1400" dirty="0">
                <a:latin typeface="メイリオ" panose="020B0604030504040204" pitchFamily="50" charset="-128"/>
                <a:ea typeface="メイリオ" panose="020B0604030504040204" pitchFamily="50" charset="-128"/>
              </a:rPr>
              <a:t>仰臥位（あおむけ）</a:t>
            </a:r>
          </a:p>
        </p:txBody>
      </p:sp>
      <p:sp>
        <p:nvSpPr>
          <p:cNvPr id="12" name="Text Box 4">
            <a:extLst>
              <a:ext uri="{FF2B5EF4-FFF2-40B4-BE49-F238E27FC236}">
                <a16:creationId xmlns:a16="http://schemas.microsoft.com/office/drawing/2014/main" id="{D7658FF7-36EF-4224-A150-8723F38FFF88}"/>
              </a:ext>
            </a:extLst>
          </p:cNvPr>
          <p:cNvSpPr txBox="1">
            <a:spLocks noChangeArrowheads="1"/>
          </p:cNvSpPr>
          <p:nvPr/>
        </p:nvSpPr>
        <p:spPr bwMode="auto">
          <a:xfrm>
            <a:off x="1793888" y="5721739"/>
            <a:ext cx="2072141" cy="235190"/>
          </a:xfrm>
          <a:prstGeom prst="rect">
            <a:avLst/>
          </a:prstGeom>
          <a:noFill/>
          <a:ln w="9525">
            <a:noFill/>
            <a:miter lim="800000"/>
            <a:headEnd/>
            <a:tailEnd/>
          </a:ln>
        </p:spPr>
        <p:txBody>
          <a:bodyPr wrap="square" lIns="0" tIns="0" rIns="0" bIns="0" anchor="t" anchorCtr="0">
            <a:noAutofit/>
          </a:bodyPr>
          <a:lstStyle/>
          <a:p>
            <a:pPr>
              <a:lnSpc>
                <a:spcPct val="114000"/>
              </a:lnSpc>
              <a:spcBef>
                <a:spcPts val="1200"/>
              </a:spcBef>
              <a:defRPr/>
            </a:pPr>
            <a:r>
              <a:rPr lang="ja-JP" altLang="en-US" sz="1400" dirty="0">
                <a:latin typeface="メイリオ" panose="020B0604030504040204" pitchFamily="50" charset="-128"/>
                <a:ea typeface="メイリオ" panose="020B0604030504040204" pitchFamily="50" charset="-128"/>
              </a:rPr>
              <a:t>前方へ</a:t>
            </a:r>
            <a:r>
              <a:rPr lang="en-US" altLang="ja-JP" sz="1400" dirty="0">
                <a:latin typeface="メイリオ" panose="020B0604030504040204" pitchFamily="50" charset="-128"/>
                <a:ea typeface="メイリオ" panose="020B0604030504040204" pitchFamily="50" charset="-128"/>
              </a:rPr>
              <a:t>45°</a:t>
            </a:r>
            <a:r>
              <a:rPr lang="ja-JP" altLang="en-US" sz="1400" dirty="0">
                <a:latin typeface="メイリオ" panose="020B0604030504040204" pitchFamily="50" charset="-128"/>
                <a:ea typeface="メイリオ" panose="020B0604030504040204" pitchFamily="50" charset="-128"/>
              </a:rPr>
              <a:t>傾けた側臥位</a:t>
            </a:r>
          </a:p>
        </p:txBody>
      </p:sp>
      <p:sp>
        <p:nvSpPr>
          <p:cNvPr id="13" name="Text Box 4">
            <a:extLst>
              <a:ext uri="{FF2B5EF4-FFF2-40B4-BE49-F238E27FC236}">
                <a16:creationId xmlns:a16="http://schemas.microsoft.com/office/drawing/2014/main" id="{16A65628-A6FA-4A25-8558-17873C0CF6EA}"/>
              </a:ext>
            </a:extLst>
          </p:cNvPr>
          <p:cNvSpPr txBox="1">
            <a:spLocks noChangeArrowheads="1"/>
          </p:cNvSpPr>
          <p:nvPr/>
        </p:nvSpPr>
        <p:spPr bwMode="auto">
          <a:xfrm>
            <a:off x="5960804" y="5721739"/>
            <a:ext cx="2072141" cy="235190"/>
          </a:xfrm>
          <a:prstGeom prst="rect">
            <a:avLst/>
          </a:prstGeom>
          <a:noFill/>
          <a:ln w="9525">
            <a:noFill/>
            <a:miter lim="800000"/>
            <a:headEnd/>
            <a:tailEnd/>
          </a:ln>
        </p:spPr>
        <p:txBody>
          <a:bodyPr wrap="square" lIns="0" tIns="0" rIns="0" bIns="0" anchor="t" anchorCtr="0">
            <a:noAutofit/>
          </a:bodyPr>
          <a:lstStyle/>
          <a:p>
            <a:pPr>
              <a:lnSpc>
                <a:spcPct val="114000"/>
              </a:lnSpc>
              <a:spcBef>
                <a:spcPts val="1200"/>
              </a:spcBef>
              <a:defRPr/>
            </a:pPr>
            <a:r>
              <a:rPr lang="ja-JP" altLang="en-US" sz="1400" dirty="0">
                <a:latin typeface="メイリオ" panose="020B0604030504040204" pitchFamily="50" charset="-128"/>
                <a:ea typeface="メイリオ" panose="020B0604030504040204" pitchFamily="50" charset="-128"/>
              </a:rPr>
              <a:t>後方へ</a:t>
            </a:r>
            <a:r>
              <a:rPr lang="en-US" altLang="ja-JP" sz="1400" dirty="0">
                <a:latin typeface="メイリオ" panose="020B0604030504040204" pitchFamily="50" charset="-128"/>
                <a:ea typeface="メイリオ" panose="020B0604030504040204" pitchFamily="50" charset="-128"/>
              </a:rPr>
              <a:t>45°</a:t>
            </a:r>
            <a:r>
              <a:rPr lang="ja-JP" altLang="en-US" sz="1400" dirty="0">
                <a:latin typeface="メイリオ" panose="020B0604030504040204" pitchFamily="50" charset="-128"/>
                <a:ea typeface="メイリオ" panose="020B0604030504040204" pitchFamily="50" charset="-128"/>
              </a:rPr>
              <a:t>傾けた側臥位</a:t>
            </a:r>
          </a:p>
        </p:txBody>
      </p:sp>
      <p:sp>
        <p:nvSpPr>
          <p:cNvPr id="1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113</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5563108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吸引により起こりうること</a:t>
            </a:r>
          </a:p>
        </p:txBody>
      </p:sp>
      <p:sp>
        <p:nvSpPr>
          <p:cNvPr id="24" name="Text Box 4">
            <a:extLst>
              <a:ext uri="{FF2B5EF4-FFF2-40B4-BE49-F238E27FC236}">
                <a16:creationId xmlns:a16="http://schemas.microsoft.com/office/drawing/2014/main" id="{BF4C6B7B-AB59-434F-9DF5-CD3F4C57443F}"/>
              </a:ext>
            </a:extLst>
          </p:cNvPr>
          <p:cNvSpPr txBox="1">
            <a:spLocks noChangeArrowheads="1"/>
          </p:cNvSpPr>
          <p:nvPr/>
        </p:nvSpPr>
        <p:spPr bwMode="auto">
          <a:xfrm>
            <a:off x="668339" y="1628775"/>
            <a:ext cx="8640760" cy="4932362"/>
          </a:xfrm>
          <a:prstGeom prst="rect">
            <a:avLst/>
          </a:prstGeom>
          <a:noFill/>
          <a:ln w="9525">
            <a:noFill/>
            <a:miter lim="800000"/>
            <a:headEnd/>
            <a:tailEnd/>
          </a:ln>
        </p:spPr>
        <p:txBody>
          <a:bodyPr wrap="square" lIns="0" tIns="0" rIns="0" bIns="0" anchor="t" anchorCtr="0">
            <a:noAutofit/>
          </a:bodyPr>
          <a:lstStyle/>
          <a:p>
            <a:pPr marL="285750" indent="-285750">
              <a:lnSpc>
                <a:spcPct val="114000"/>
              </a:lnSpc>
              <a:spcBef>
                <a:spcPts val="1200"/>
              </a:spcBef>
              <a:buFont typeface="Wingdings" panose="05000000000000000000" pitchFamily="2" charset="2"/>
              <a:buChar char="l"/>
              <a:defRPr/>
            </a:pPr>
            <a:r>
              <a:rPr lang="ja-JP" altLang="en-US" sz="2400" dirty="0">
                <a:latin typeface="メイリオ" panose="020B0604030504040204" pitchFamily="50" charset="-128"/>
                <a:ea typeface="メイリオ" panose="020B0604030504040204" pitchFamily="50" charset="-128"/>
              </a:rPr>
              <a:t>吸引される子どもの苦痛</a:t>
            </a:r>
          </a:p>
          <a:p>
            <a:pPr marL="285750" indent="-285750">
              <a:lnSpc>
                <a:spcPct val="114000"/>
              </a:lnSpc>
              <a:spcBef>
                <a:spcPts val="1200"/>
              </a:spcBef>
              <a:buFont typeface="Wingdings" panose="05000000000000000000" pitchFamily="2" charset="2"/>
              <a:buChar char="l"/>
              <a:defRPr/>
            </a:pPr>
            <a:r>
              <a:rPr lang="ja-JP" altLang="en-US" sz="2400" dirty="0">
                <a:latin typeface="メイリオ" panose="020B0604030504040204" pitchFamily="50" charset="-128"/>
                <a:ea typeface="メイリオ" panose="020B0604030504040204" pitchFamily="50" charset="-128"/>
              </a:rPr>
              <a:t>口腔内、鼻腔内、気道の、損傷・出血</a:t>
            </a:r>
          </a:p>
          <a:p>
            <a:pPr marL="285750" indent="-285750">
              <a:lnSpc>
                <a:spcPct val="114000"/>
              </a:lnSpc>
              <a:spcBef>
                <a:spcPts val="1200"/>
              </a:spcBef>
              <a:buFont typeface="Wingdings" panose="05000000000000000000" pitchFamily="2" charset="2"/>
              <a:buChar char="l"/>
              <a:defRPr/>
            </a:pPr>
            <a:r>
              <a:rPr lang="ja-JP" altLang="en-US" sz="2400" dirty="0">
                <a:latin typeface="メイリオ" panose="020B0604030504040204" pitchFamily="50" charset="-128"/>
                <a:ea typeface="メイリオ" panose="020B0604030504040204" pitchFamily="50" charset="-128"/>
              </a:rPr>
              <a:t>刺激による嘔吐</a:t>
            </a:r>
          </a:p>
          <a:p>
            <a:pPr marL="285750" indent="-285750">
              <a:lnSpc>
                <a:spcPct val="114000"/>
              </a:lnSpc>
              <a:spcBef>
                <a:spcPts val="1200"/>
              </a:spcBef>
              <a:buFont typeface="Wingdings" panose="05000000000000000000" pitchFamily="2" charset="2"/>
              <a:buChar char="l"/>
              <a:defRPr/>
            </a:pPr>
            <a:r>
              <a:rPr lang="ja-JP" altLang="en-US" sz="2400" dirty="0">
                <a:latin typeface="メイリオ" panose="020B0604030504040204" pitchFamily="50" charset="-128"/>
                <a:ea typeface="メイリオ" panose="020B0604030504040204" pitchFamily="50" charset="-128"/>
              </a:rPr>
              <a:t>低酸素状態・・・顔色不良</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　　　　　　　　血中酸素飽和度の低下</a:t>
            </a:r>
          </a:p>
          <a:p>
            <a:pPr>
              <a:lnSpc>
                <a:spcPct val="114000"/>
              </a:lnSpc>
              <a:spcBef>
                <a:spcPts val="1200"/>
              </a:spcBef>
              <a:defRPr/>
            </a:pPr>
            <a:br>
              <a:rPr lang="en-US" altLang="ja-JP" sz="2400" dirty="0">
                <a:latin typeface="メイリオ" panose="020B0604030504040204" pitchFamily="50" charset="-128"/>
                <a:ea typeface="メイリオ" panose="020B0604030504040204" pitchFamily="50" charset="-128"/>
              </a:rPr>
            </a:br>
            <a:endParaRPr lang="ja-JP" altLang="en-US" sz="2400" dirty="0">
              <a:latin typeface="メイリオ" panose="020B0604030504040204" pitchFamily="50" charset="-128"/>
              <a:ea typeface="メイリオ" panose="020B0604030504040204" pitchFamily="50" charset="-128"/>
            </a:endParaRPr>
          </a:p>
          <a:p>
            <a:pPr marL="285750" indent="-285750">
              <a:lnSpc>
                <a:spcPct val="114000"/>
              </a:lnSpc>
              <a:spcBef>
                <a:spcPts val="1200"/>
              </a:spcBef>
              <a:buFont typeface="Wingdings" panose="05000000000000000000" pitchFamily="2" charset="2"/>
              <a:buChar char="l"/>
              <a:defRPr/>
            </a:pPr>
            <a:r>
              <a:rPr lang="ja-JP" altLang="en-US" sz="2400" dirty="0">
                <a:latin typeface="メイリオ" panose="020B0604030504040204" pitchFamily="50" charset="-128"/>
                <a:ea typeface="メイリオ" panose="020B0604030504040204" pitchFamily="50" charset="-128"/>
              </a:rPr>
              <a:t>不潔な操作による感染　　　　　</a:t>
            </a:r>
          </a:p>
        </p:txBody>
      </p:sp>
      <p:sp>
        <p:nvSpPr>
          <p:cNvPr id="3" name="正方形/長方形 2">
            <a:extLst>
              <a:ext uri="{FF2B5EF4-FFF2-40B4-BE49-F238E27FC236}">
                <a16:creationId xmlns:a16="http://schemas.microsoft.com/office/drawing/2014/main" id="{B756239D-D333-4A06-B3C7-AAAA1C06A513}"/>
              </a:ext>
            </a:extLst>
          </p:cNvPr>
          <p:cNvSpPr/>
          <p:nvPr/>
        </p:nvSpPr>
        <p:spPr>
          <a:xfrm>
            <a:off x="1062916" y="4328668"/>
            <a:ext cx="8246183" cy="794064"/>
          </a:xfrm>
          <a:prstGeom prst="rect">
            <a:avLst/>
          </a:prstGeom>
        </p:spPr>
        <p:txBody>
          <a:bodyPr wrap="square">
            <a:spAutoFit/>
          </a:bodyPr>
          <a:lstStyle/>
          <a:p>
            <a:pPr marL="363538" indent="-363538" algn="just">
              <a:lnSpc>
                <a:spcPct val="114000"/>
              </a:lnSpc>
              <a:spcBef>
                <a:spcPts val="1200"/>
              </a:spcBef>
              <a:defRPr/>
            </a:pPr>
            <a:r>
              <a:rPr lang="ja-JP" altLang="en-US" sz="2000" b="1" dirty="0">
                <a:solidFill>
                  <a:srgbClr val="FF0000"/>
                </a:solidFill>
                <a:latin typeface="メイリオ" panose="020B0604030504040204" pitchFamily="50" charset="-128"/>
                <a:ea typeface="メイリオ" panose="020B0604030504040204" pitchFamily="50" charset="-128"/>
              </a:rPr>
              <a:t>→ 排痰促進法などを併用し、</a:t>
            </a:r>
            <a:r>
              <a:rPr lang="en-US" altLang="ja-JP" sz="2000" b="1" dirty="0">
                <a:solidFill>
                  <a:srgbClr val="FF0000"/>
                </a:solidFill>
                <a:latin typeface="メイリオ" panose="020B0604030504040204" pitchFamily="50" charset="-128"/>
                <a:ea typeface="メイリオ" panose="020B0604030504040204" pitchFamily="50" charset="-128"/>
              </a:rPr>
              <a:t>1</a:t>
            </a:r>
            <a:r>
              <a:rPr lang="ja-JP" altLang="en-US" sz="2000" b="1" dirty="0">
                <a:solidFill>
                  <a:srgbClr val="FF0000"/>
                </a:solidFill>
                <a:latin typeface="メイリオ" panose="020B0604030504040204" pitchFamily="50" charset="-128"/>
                <a:ea typeface="メイリオ" panose="020B0604030504040204" pitchFamily="50" charset="-128"/>
              </a:rPr>
              <a:t>回に十分な量の吸引ができるようにして吸引回数を減らすべき</a:t>
            </a:r>
          </a:p>
        </p:txBody>
      </p:sp>
      <p:sp>
        <p:nvSpPr>
          <p:cNvPr id="10" name="AutoShape 4">
            <a:extLst>
              <a:ext uri="{FF2B5EF4-FFF2-40B4-BE49-F238E27FC236}">
                <a16:creationId xmlns:a16="http://schemas.microsoft.com/office/drawing/2014/main" id="{2A818424-9649-4528-8C00-3722004B056F}"/>
              </a:ext>
            </a:extLst>
          </p:cNvPr>
          <p:cNvSpPr>
            <a:spLocks noChangeArrowheads="1"/>
          </p:cNvSpPr>
          <p:nvPr/>
        </p:nvSpPr>
        <p:spPr bwMode="auto">
          <a:xfrm>
            <a:off x="6125029" y="2349500"/>
            <a:ext cx="2341109" cy="1326227"/>
          </a:xfrm>
          <a:prstGeom prst="irregularSeal1">
            <a:avLst/>
          </a:prstGeom>
          <a:solidFill>
            <a:srgbClr val="FFC000"/>
          </a:solidFill>
          <a:ln w="9525" algn="ctr">
            <a:noFill/>
            <a:miter lim="800000"/>
            <a:headEnd/>
            <a:tailEnd/>
          </a:ln>
        </p:spPr>
        <p:txBody>
          <a:bodyPr wrap="none" lIns="87269" tIns="180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2300" b="1" dirty="0">
              <a:latin typeface="メイリオ" panose="020B0604030504040204" pitchFamily="50" charset="-128"/>
              <a:ea typeface="メイリオ" panose="020B0604030504040204" pitchFamily="50" charset="-128"/>
            </a:endParaRPr>
          </a:p>
        </p:txBody>
      </p:sp>
      <p:sp>
        <p:nvSpPr>
          <p:cNvPr id="12" name="AutoShape 4">
            <a:extLst>
              <a:ext uri="{FF2B5EF4-FFF2-40B4-BE49-F238E27FC236}">
                <a16:creationId xmlns:a16="http://schemas.microsoft.com/office/drawing/2014/main" id="{174BCA67-99B7-458A-8465-2921D8AC72C2}"/>
              </a:ext>
            </a:extLst>
          </p:cNvPr>
          <p:cNvSpPr>
            <a:spLocks noChangeArrowheads="1"/>
          </p:cNvSpPr>
          <p:nvPr/>
        </p:nvSpPr>
        <p:spPr bwMode="auto">
          <a:xfrm>
            <a:off x="6172719" y="2277240"/>
            <a:ext cx="2341109" cy="1326227"/>
          </a:xfrm>
          <a:prstGeom prst="irregularSeal1">
            <a:avLst/>
          </a:prstGeom>
          <a:solidFill>
            <a:srgbClr val="FFFF00"/>
          </a:solidFill>
          <a:ln w="9525" algn="ctr">
            <a:noFill/>
            <a:miter lim="800000"/>
            <a:headEnd/>
            <a:tailEnd/>
          </a:ln>
        </p:spPr>
        <p:txBody>
          <a:bodyPr wrap="none" lIns="87269" tIns="180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300" b="1" dirty="0">
                <a:latin typeface="メイリオ" panose="020B0604030504040204" pitchFamily="50" charset="-128"/>
                <a:ea typeface="メイリオ" panose="020B0604030504040204" pitchFamily="50" charset="-128"/>
              </a:rPr>
              <a:t>痛い</a:t>
            </a:r>
          </a:p>
        </p:txBody>
      </p:sp>
      <p:sp>
        <p:nvSpPr>
          <p:cNvPr id="11" name="AutoShape 5">
            <a:extLst>
              <a:ext uri="{FF2B5EF4-FFF2-40B4-BE49-F238E27FC236}">
                <a16:creationId xmlns:a16="http://schemas.microsoft.com/office/drawing/2014/main" id="{77EB7435-5549-41B8-84FC-FF779CB2F3E8}"/>
              </a:ext>
            </a:extLst>
          </p:cNvPr>
          <p:cNvSpPr>
            <a:spLocks noChangeArrowheads="1"/>
          </p:cNvSpPr>
          <p:nvPr/>
        </p:nvSpPr>
        <p:spPr bwMode="auto">
          <a:xfrm>
            <a:off x="6969712" y="1559242"/>
            <a:ext cx="2339388" cy="1326226"/>
          </a:xfrm>
          <a:prstGeom prst="irregularSeal1">
            <a:avLst/>
          </a:prstGeom>
          <a:solidFill>
            <a:schemeClr val="accent3">
              <a:lumMod val="50000"/>
            </a:schemeClr>
          </a:solidFill>
          <a:ln w="9525" algn="ctr">
            <a:noFill/>
            <a:miter lim="800000"/>
            <a:headEnd/>
            <a:tailEnd/>
          </a:ln>
        </p:spPr>
        <p:txBody>
          <a:bodyPr wrap="none" lIns="87269" tIns="180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2300" b="1" dirty="0">
              <a:latin typeface="メイリオ" panose="020B0604030504040204" pitchFamily="50" charset="-128"/>
              <a:ea typeface="メイリオ" panose="020B0604030504040204" pitchFamily="50" charset="-128"/>
            </a:endParaRPr>
          </a:p>
        </p:txBody>
      </p:sp>
      <p:sp>
        <p:nvSpPr>
          <p:cNvPr id="13" name="AutoShape 5">
            <a:extLst>
              <a:ext uri="{FF2B5EF4-FFF2-40B4-BE49-F238E27FC236}">
                <a16:creationId xmlns:a16="http://schemas.microsoft.com/office/drawing/2014/main" id="{9D4894A2-82F4-45F5-B584-81B019189390}"/>
              </a:ext>
            </a:extLst>
          </p:cNvPr>
          <p:cNvSpPr>
            <a:spLocks noChangeArrowheads="1"/>
          </p:cNvSpPr>
          <p:nvPr/>
        </p:nvSpPr>
        <p:spPr bwMode="auto">
          <a:xfrm>
            <a:off x="7032355" y="1552039"/>
            <a:ext cx="2339388" cy="1326226"/>
          </a:xfrm>
          <a:prstGeom prst="irregularSeal1">
            <a:avLst/>
          </a:prstGeom>
          <a:solidFill>
            <a:srgbClr val="99CC00"/>
          </a:solidFill>
          <a:ln w="9525" algn="ctr">
            <a:noFill/>
            <a:miter lim="800000"/>
            <a:headEnd/>
            <a:tailEnd/>
          </a:ln>
        </p:spPr>
        <p:txBody>
          <a:bodyPr wrap="none" lIns="87269" tIns="180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300" b="1" dirty="0">
                <a:latin typeface="メイリオ" panose="020B0604030504040204" pitchFamily="50" charset="-128"/>
                <a:ea typeface="メイリオ" panose="020B0604030504040204" pitchFamily="50" charset="-128"/>
              </a:rPr>
              <a:t>不快</a:t>
            </a:r>
          </a:p>
        </p:txBody>
      </p:sp>
      <p:sp>
        <p:nvSpPr>
          <p:cNvPr id="14"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114</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773537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基本原則と個別性への対応</a:t>
            </a:r>
          </a:p>
        </p:txBody>
      </p:sp>
      <p:sp>
        <p:nvSpPr>
          <p:cNvPr id="14" name="二等辺三角形 13">
            <a:extLst>
              <a:ext uri="{FF2B5EF4-FFF2-40B4-BE49-F238E27FC236}">
                <a16:creationId xmlns:a16="http://schemas.microsoft.com/office/drawing/2014/main" id="{D8C0DB21-7BB1-4210-BD78-A870C005F823}"/>
              </a:ext>
            </a:extLst>
          </p:cNvPr>
          <p:cNvSpPr/>
          <p:nvPr/>
        </p:nvSpPr>
        <p:spPr>
          <a:xfrm flipV="1">
            <a:off x="6253873" y="5653132"/>
            <a:ext cx="1598612" cy="134937"/>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600" dirty="0">
              <a:solidFill>
                <a:prstClr val="white"/>
              </a:solidFill>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id="{8A30274C-4067-4574-9C00-449BFFF46797}"/>
              </a:ext>
            </a:extLst>
          </p:cNvPr>
          <p:cNvSpPr/>
          <p:nvPr/>
        </p:nvSpPr>
        <p:spPr>
          <a:xfrm>
            <a:off x="4999748" y="4670657"/>
            <a:ext cx="4105275" cy="17907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600">
              <a:solidFill>
                <a:prstClr val="white"/>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ADDF86BF-B0AD-4647-BF41-14FA7A7E69B1}"/>
              </a:ext>
            </a:extLst>
          </p:cNvPr>
          <p:cNvSpPr txBox="1"/>
          <p:nvPr/>
        </p:nvSpPr>
        <p:spPr>
          <a:xfrm>
            <a:off x="5001335" y="4379216"/>
            <a:ext cx="4103688" cy="420956"/>
          </a:xfrm>
          <a:prstGeom prst="roundRect">
            <a:avLst/>
          </a:prstGeom>
          <a:solidFill>
            <a:schemeClr val="bg1"/>
          </a:solidFill>
          <a:ln w="12700">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tIns="72000" bIns="0" anchor="ctr" anchorCtr="1">
            <a:spAutoFit/>
          </a:bodyPr>
          <a:lstStyle/>
          <a:p>
            <a:pPr algn="ctr" eaLnBrk="1" fontAlgn="auto" hangingPunct="1">
              <a:spcBef>
                <a:spcPts val="0"/>
              </a:spcBef>
              <a:spcAft>
                <a:spcPts val="0"/>
              </a:spcAft>
              <a:defRPr/>
            </a:pPr>
            <a:r>
              <a:rPr lang="ja-JP" altLang="en-US" sz="2000" b="1" dirty="0">
                <a:solidFill>
                  <a:srgbClr val="C00000"/>
                </a:solidFill>
                <a:latin typeface="メイリオ" panose="020B0604030504040204" pitchFamily="50" charset="-128"/>
                <a:ea typeface="メイリオ" panose="020B0604030504040204" pitchFamily="50" charset="-128"/>
              </a:rPr>
              <a:t>緊急時の対応</a:t>
            </a:r>
          </a:p>
        </p:txBody>
      </p:sp>
      <p:sp>
        <p:nvSpPr>
          <p:cNvPr id="18" name="テキスト ボックス 19">
            <a:extLst>
              <a:ext uri="{FF2B5EF4-FFF2-40B4-BE49-F238E27FC236}">
                <a16:creationId xmlns:a16="http://schemas.microsoft.com/office/drawing/2014/main" id="{7DB6B5F3-BA91-40F6-B05B-125DC9E2FE6B}"/>
              </a:ext>
            </a:extLst>
          </p:cNvPr>
          <p:cNvSpPr txBox="1">
            <a:spLocks noChangeArrowheads="1"/>
          </p:cNvSpPr>
          <p:nvPr/>
        </p:nvSpPr>
        <p:spPr bwMode="auto">
          <a:xfrm>
            <a:off x="5254457" y="3697064"/>
            <a:ext cx="35958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spcBef>
                <a:spcPct val="0"/>
              </a:spcBef>
              <a:buFontTx/>
              <a:buNone/>
            </a:pPr>
            <a:r>
              <a:rPr lang="ja-JP" altLang="en-US" sz="1400" b="1" dirty="0">
                <a:solidFill>
                  <a:srgbClr val="254061"/>
                </a:solidFill>
                <a:latin typeface="メイリオ" panose="020B0604030504040204" pitchFamily="50" charset="-128"/>
              </a:rPr>
              <a:t>医師の指示に従い、看護師と連携して対応</a:t>
            </a:r>
          </a:p>
        </p:txBody>
      </p:sp>
      <p:sp>
        <p:nvSpPr>
          <p:cNvPr id="19" name="正方形/長方形 18">
            <a:extLst>
              <a:ext uri="{FF2B5EF4-FFF2-40B4-BE49-F238E27FC236}">
                <a16:creationId xmlns:a16="http://schemas.microsoft.com/office/drawing/2014/main" id="{5A6FEF29-8F0E-4CD6-88A9-2D46867333A3}"/>
              </a:ext>
            </a:extLst>
          </p:cNvPr>
          <p:cNvSpPr/>
          <p:nvPr/>
        </p:nvSpPr>
        <p:spPr>
          <a:xfrm>
            <a:off x="711910" y="1640086"/>
            <a:ext cx="3851275" cy="4821271"/>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600">
              <a:solidFill>
                <a:prstClr val="white"/>
              </a:solidFill>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6C7F8A7B-9355-49F2-B05A-6FD7B1D037B6}"/>
              </a:ext>
            </a:extLst>
          </p:cNvPr>
          <p:cNvSpPr txBox="1"/>
          <p:nvPr/>
        </p:nvSpPr>
        <p:spPr>
          <a:xfrm>
            <a:off x="716673" y="1921073"/>
            <a:ext cx="3829739" cy="4154984"/>
          </a:xfrm>
          <a:prstGeom prst="rect">
            <a:avLst/>
          </a:prstGeom>
          <a:noFill/>
        </p:spPr>
        <p:txBody>
          <a:bodyPr wrap="square">
            <a:spAutoFit/>
          </a:bodyPr>
          <a:lstStyle/>
          <a:p>
            <a:pPr eaLnBrk="1" fontAlgn="auto" hangingPunct="1">
              <a:spcBef>
                <a:spcPts val="0"/>
              </a:spcBef>
              <a:spcAft>
                <a:spcPts val="0"/>
              </a:spcAft>
              <a:defRPr/>
            </a:pPr>
            <a:r>
              <a:rPr lang="ja-JP" altLang="en-US" dirty="0">
                <a:solidFill>
                  <a:srgbClr val="4F81BD"/>
                </a:solidFill>
                <a:latin typeface="メイリオ" panose="020B0604030504040204" pitchFamily="50" charset="-128"/>
                <a:ea typeface="メイリオ" panose="020B0604030504040204" pitchFamily="50" charset="-128"/>
              </a:rPr>
              <a:t>■</a:t>
            </a:r>
            <a:r>
              <a:rPr lang="ja-JP" altLang="en-US" dirty="0">
                <a:solidFill>
                  <a:prstClr val="black"/>
                </a:solidFill>
                <a:latin typeface="メイリオ" panose="020B0604030504040204" pitchFamily="50" charset="-128"/>
                <a:ea typeface="メイリオ" panose="020B0604030504040204" pitchFamily="50" charset="-128"/>
              </a:rPr>
              <a:t>喀痰吸引</a:t>
            </a:r>
            <a:endParaRPr lang="en-US" altLang="ja-JP" dirty="0">
              <a:solidFill>
                <a:prstClr val="black"/>
              </a:solidFill>
              <a:latin typeface="メイリオ" panose="020B0604030504040204" pitchFamily="50" charset="-128"/>
              <a:ea typeface="メイリオ" panose="020B0604030504040204" pitchFamily="50" charset="-128"/>
            </a:endParaRPr>
          </a:p>
          <a:p>
            <a:pPr marL="252000" indent="-252000" eaLnBrk="1" fontAlgn="auto" hangingPunct="1">
              <a:spcBef>
                <a:spcPts val="0"/>
              </a:spcBef>
              <a:spcAft>
                <a:spcPts val="0"/>
              </a:spcAft>
              <a:defRPr/>
            </a:pPr>
            <a:r>
              <a:rPr lang="ja-JP" altLang="en-US" dirty="0">
                <a:solidFill>
                  <a:prstClr val="black"/>
                </a:solidFill>
                <a:latin typeface="メイリオ" panose="020B0604030504040204" pitchFamily="50" charset="-128"/>
                <a:ea typeface="メイリオ" panose="020B0604030504040204" pitchFamily="50" charset="-128"/>
              </a:rPr>
              <a:t>・吸引圧</a:t>
            </a:r>
            <a:endParaRPr lang="en-US" altLang="ja-JP" dirty="0">
              <a:solidFill>
                <a:prstClr val="black"/>
              </a:solidFill>
              <a:latin typeface="メイリオ" panose="020B0604030504040204" pitchFamily="50" charset="-128"/>
              <a:ea typeface="メイリオ" panose="020B0604030504040204" pitchFamily="50" charset="-128"/>
            </a:endParaRPr>
          </a:p>
          <a:p>
            <a:pPr marL="252000" indent="-252000" eaLnBrk="1" fontAlgn="auto" hangingPunct="1">
              <a:spcBef>
                <a:spcPts val="0"/>
              </a:spcBef>
              <a:spcAft>
                <a:spcPts val="0"/>
              </a:spcAft>
              <a:defRPr/>
            </a:pPr>
            <a:r>
              <a:rPr lang="ja-JP" altLang="en-US" dirty="0">
                <a:solidFill>
                  <a:prstClr val="black"/>
                </a:solidFill>
                <a:latin typeface="メイリオ" panose="020B0604030504040204" pitchFamily="50" charset="-128"/>
                <a:ea typeface="メイリオ" panose="020B0604030504040204" pitchFamily="50" charset="-128"/>
              </a:rPr>
              <a:t>・吸引カテーテルを入れる長さ</a:t>
            </a:r>
            <a:endParaRPr lang="en-US" altLang="ja-JP" dirty="0">
              <a:solidFill>
                <a:prstClr val="black"/>
              </a:solidFill>
              <a:latin typeface="メイリオ" panose="020B0604030504040204" pitchFamily="50" charset="-128"/>
              <a:ea typeface="メイリオ" panose="020B0604030504040204" pitchFamily="50" charset="-128"/>
            </a:endParaRPr>
          </a:p>
          <a:p>
            <a:pPr marL="252000" indent="-252000" eaLnBrk="1" fontAlgn="auto" hangingPunct="1">
              <a:spcBef>
                <a:spcPts val="0"/>
              </a:spcBef>
              <a:spcAft>
                <a:spcPts val="0"/>
              </a:spcAft>
              <a:defRPr/>
            </a:pPr>
            <a:r>
              <a:rPr lang="ja-JP" altLang="en-US" dirty="0">
                <a:solidFill>
                  <a:prstClr val="black"/>
                </a:solidFill>
                <a:latin typeface="メイリオ" panose="020B0604030504040204" pitchFamily="50" charset="-128"/>
                <a:ea typeface="メイリオ" panose="020B0604030504040204" pitchFamily="50" charset="-128"/>
              </a:rPr>
              <a:t>・吸引カテーテルを入れる方向</a:t>
            </a:r>
            <a:endParaRPr lang="en-US" altLang="ja-JP" dirty="0">
              <a:solidFill>
                <a:prstClr val="black"/>
              </a:solidFill>
              <a:latin typeface="メイリオ" panose="020B0604030504040204" pitchFamily="50" charset="-128"/>
              <a:ea typeface="メイリオ" panose="020B0604030504040204" pitchFamily="50" charset="-128"/>
            </a:endParaRPr>
          </a:p>
          <a:p>
            <a:pPr marL="252000" indent="-252000" eaLnBrk="1" fontAlgn="auto" hangingPunct="1">
              <a:spcBef>
                <a:spcPts val="0"/>
              </a:spcBef>
              <a:spcAft>
                <a:spcPts val="0"/>
              </a:spcAft>
              <a:defRPr/>
            </a:pPr>
            <a:r>
              <a:rPr lang="ja-JP" altLang="en-US" dirty="0">
                <a:solidFill>
                  <a:prstClr val="black"/>
                </a:solidFill>
                <a:latin typeface="メイリオ" panose="020B0604030504040204" pitchFamily="50" charset="-128"/>
                <a:ea typeface="メイリオ" panose="020B0604030504040204" pitchFamily="50" charset="-128"/>
              </a:rPr>
              <a:t>・必要最小限の吸引とするための対応</a:t>
            </a:r>
            <a:r>
              <a:rPr lang="ja-JP" altLang="en-US" sz="1400" dirty="0">
                <a:solidFill>
                  <a:prstClr val="black"/>
                </a:solidFill>
                <a:latin typeface="メイリオ" panose="020B0604030504040204" pitchFamily="50" charset="-128"/>
                <a:ea typeface="メイリオ" panose="020B0604030504040204" pitchFamily="50" charset="-128"/>
              </a:rPr>
              <a:t>（姿勢調整、水分補給等）</a:t>
            </a:r>
            <a:r>
              <a:rPr lang="ja-JP" altLang="en-US" dirty="0">
                <a:solidFill>
                  <a:prstClr val="black"/>
                </a:solidFill>
                <a:latin typeface="メイリオ" panose="020B0604030504040204" pitchFamily="50" charset="-128"/>
                <a:ea typeface="メイリオ" panose="020B0604030504040204" pitchFamily="50" charset="-128"/>
              </a:rPr>
              <a:t>／等</a:t>
            </a:r>
            <a:endParaRPr lang="en-US" altLang="ja-JP" dirty="0">
              <a:solidFill>
                <a:prstClr val="black"/>
              </a:solidFill>
              <a:latin typeface="メイリオ" panose="020B0604030504040204" pitchFamily="50" charset="-128"/>
              <a:ea typeface="メイリオ" panose="020B0604030504040204" pitchFamily="50" charset="-128"/>
            </a:endParaRPr>
          </a:p>
          <a:p>
            <a:pPr eaLnBrk="1" fontAlgn="auto" hangingPunct="1">
              <a:spcBef>
                <a:spcPts val="600"/>
              </a:spcBef>
              <a:spcAft>
                <a:spcPts val="0"/>
              </a:spcAft>
              <a:defRPr/>
            </a:pPr>
            <a:r>
              <a:rPr lang="ja-JP" altLang="en-US" dirty="0">
                <a:solidFill>
                  <a:srgbClr val="4F81BD"/>
                </a:solidFill>
                <a:latin typeface="メイリオ" panose="020B0604030504040204" pitchFamily="50" charset="-128"/>
                <a:ea typeface="メイリオ" panose="020B0604030504040204" pitchFamily="50" charset="-128"/>
              </a:rPr>
              <a:t>■</a:t>
            </a:r>
            <a:r>
              <a:rPr lang="ja-JP" altLang="en-US" dirty="0">
                <a:solidFill>
                  <a:prstClr val="black"/>
                </a:solidFill>
                <a:latin typeface="メイリオ" panose="020B0604030504040204" pitchFamily="50" charset="-128"/>
                <a:ea typeface="メイリオ" panose="020B0604030504040204" pitchFamily="50" charset="-128"/>
              </a:rPr>
              <a:t>経管栄養</a:t>
            </a:r>
            <a:endParaRPr lang="en-US" altLang="ja-JP" dirty="0">
              <a:solidFill>
                <a:prstClr val="black"/>
              </a:solidFill>
              <a:latin typeface="メイリオ" panose="020B0604030504040204" pitchFamily="50" charset="-128"/>
              <a:ea typeface="メイリオ" panose="020B0604030504040204" pitchFamily="50" charset="-128"/>
            </a:endParaRPr>
          </a:p>
          <a:p>
            <a:pPr marL="252000" indent="-252000" eaLnBrk="1" fontAlgn="auto" hangingPunct="1">
              <a:spcBef>
                <a:spcPts val="0"/>
              </a:spcBef>
              <a:spcAft>
                <a:spcPts val="0"/>
              </a:spcAft>
              <a:defRPr/>
            </a:pPr>
            <a:r>
              <a:rPr lang="ja-JP" altLang="en-US" dirty="0">
                <a:solidFill>
                  <a:prstClr val="black"/>
                </a:solidFill>
                <a:latin typeface="メイリオ" panose="020B0604030504040204" pitchFamily="50" charset="-128"/>
                <a:ea typeface="メイリオ" panose="020B0604030504040204" pitchFamily="50" charset="-128"/>
              </a:rPr>
              <a:t>・栄養剤の温度</a:t>
            </a:r>
            <a:endParaRPr lang="en-US" altLang="ja-JP" dirty="0">
              <a:solidFill>
                <a:prstClr val="black"/>
              </a:solidFill>
              <a:latin typeface="メイリオ" panose="020B0604030504040204" pitchFamily="50" charset="-128"/>
              <a:ea typeface="メイリオ" panose="020B0604030504040204" pitchFamily="50" charset="-128"/>
            </a:endParaRPr>
          </a:p>
          <a:p>
            <a:pPr marL="252000" indent="-252000" eaLnBrk="1" fontAlgn="auto" hangingPunct="1">
              <a:spcBef>
                <a:spcPts val="0"/>
              </a:spcBef>
              <a:spcAft>
                <a:spcPts val="0"/>
              </a:spcAft>
              <a:defRPr/>
            </a:pPr>
            <a:r>
              <a:rPr lang="ja-JP" altLang="en-US" dirty="0">
                <a:solidFill>
                  <a:prstClr val="black"/>
                </a:solidFill>
                <a:latin typeface="メイリオ" panose="020B0604030504040204" pitchFamily="50" charset="-128"/>
                <a:ea typeface="メイリオ" panose="020B0604030504040204" pitchFamily="50" charset="-128"/>
              </a:rPr>
              <a:t>・注入速度</a:t>
            </a:r>
            <a:endParaRPr lang="en-US" altLang="ja-JP" dirty="0">
              <a:solidFill>
                <a:prstClr val="black"/>
              </a:solidFill>
              <a:latin typeface="メイリオ" panose="020B0604030504040204" pitchFamily="50" charset="-128"/>
              <a:ea typeface="メイリオ" panose="020B0604030504040204" pitchFamily="50" charset="-128"/>
            </a:endParaRPr>
          </a:p>
          <a:p>
            <a:pPr marL="252000" indent="-252000" eaLnBrk="1" fontAlgn="auto" hangingPunct="1">
              <a:spcBef>
                <a:spcPts val="0"/>
              </a:spcBef>
              <a:spcAft>
                <a:spcPts val="0"/>
              </a:spcAft>
              <a:defRPr/>
            </a:pPr>
            <a:r>
              <a:rPr lang="ja-JP" altLang="en-US" dirty="0">
                <a:solidFill>
                  <a:prstClr val="black"/>
                </a:solidFill>
                <a:latin typeface="メイリオ" panose="020B0604030504040204" pitchFamily="50" charset="-128"/>
                <a:ea typeface="メイリオ" panose="020B0604030504040204" pitchFamily="50" charset="-128"/>
              </a:rPr>
              <a:t>・注入中の体位</a:t>
            </a:r>
            <a:endParaRPr lang="en-US" altLang="ja-JP" dirty="0">
              <a:solidFill>
                <a:prstClr val="black"/>
              </a:solidFill>
              <a:latin typeface="メイリオ" panose="020B0604030504040204" pitchFamily="50" charset="-128"/>
              <a:ea typeface="メイリオ" panose="020B0604030504040204" pitchFamily="50" charset="-128"/>
            </a:endParaRPr>
          </a:p>
          <a:p>
            <a:pPr marL="252000" indent="-252000" eaLnBrk="1" fontAlgn="auto" hangingPunct="1">
              <a:spcBef>
                <a:spcPts val="0"/>
              </a:spcBef>
              <a:spcAft>
                <a:spcPts val="0"/>
              </a:spcAft>
              <a:defRPr/>
            </a:pPr>
            <a:r>
              <a:rPr lang="ja-JP" altLang="en-US" dirty="0">
                <a:solidFill>
                  <a:prstClr val="black"/>
                </a:solidFill>
                <a:latin typeface="メイリオ" panose="020B0604030504040204" pitchFamily="50" charset="-128"/>
                <a:ea typeface="メイリオ" panose="020B0604030504040204" pitchFamily="50" charset="-128"/>
              </a:rPr>
              <a:t>・中止要件 ／等</a:t>
            </a:r>
            <a:endParaRPr lang="en-US" altLang="ja-JP" dirty="0">
              <a:solidFill>
                <a:prstClr val="black"/>
              </a:solidFill>
              <a:latin typeface="メイリオ" panose="020B0604030504040204" pitchFamily="50" charset="-128"/>
              <a:ea typeface="メイリオ" panose="020B0604030504040204" pitchFamily="50" charset="-128"/>
            </a:endParaRPr>
          </a:p>
          <a:p>
            <a:pPr eaLnBrk="1" fontAlgn="auto" hangingPunct="1">
              <a:spcBef>
                <a:spcPts val="600"/>
              </a:spcBef>
              <a:spcAft>
                <a:spcPts val="0"/>
              </a:spcAft>
              <a:defRPr/>
            </a:pPr>
            <a:r>
              <a:rPr lang="ja-JP" altLang="en-US" dirty="0">
                <a:solidFill>
                  <a:srgbClr val="4F81BD"/>
                </a:solidFill>
                <a:latin typeface="メイリオ" panose="020B0604030504040204" pitchFamily="50" charset="-128"/>
                <a:ea typeface="メイリオ" panose="020B0604030504040204" pitchFamily="50" charset="-128"/>
              </a:rPr>
              <a:t>■</a:t>
            </a:r>
            <a:r>
              <a:rPr lang="ja-JP" altLang="en-US" dirty="0">
                <a:solidFill>
                  <a:prstClr val="black"/>
                </a:solidFill>
                <a:latin typeface="メイリオ" panose="020B0604030504040204" pitchFamily="50" charset="-128"/>
                <a:ea typeface="メイリオ" panose="020B0604030504040204" pitchFamily="50" charset="-128"/>
              </a:rPr>
              <a:t>喀痰吸引・経管栄養 共通</a:t>
            </a:r>
            <a:endParaRPr lang="en-US" altLang="ja-JP" dirty="0">
              <a:solidFill>
                <a:prstClr val="black"/>
              </a:solidFill>
              <a:latin typeface="メイリオ" panose="020B0604030504040204" pitchFamily="50" charset="-128"/>
              <a:ea typeface="メイリオ" panose="020B0604030504040204" pitchFamily="50" charset="-128"/>
            </a:endParaRPr>
          </a:p>
          <a:p>
            <a:pPr marL="252000" indent="-252000" eaLnBrk="1" fontAlgn="auto" hangingPunct="1">
              <a:spcBef>
                <a:spcPts val="0"/>
              </a:spcBef>
              <a:spcAft>
                <a:spcPts val="0"/>
              </a:spcAft>
              <a:defRPr/>
            </a:pPr>
            <a:r>
              <a:rPr lang="ja-JP" altLang="en-US" dirty="0">
                <a:solidFill>
                  <a:prstClr val="black"/>
                </a:solidFill>
                <a:latin typeface="メイリオ" panose="020B0604030504040204" pitchFamily="50" charset="-128"/>
                <a:ea typeface="メイリオ" panose="020B0604030504040204" pitchFamily="50" charset="-128"/>
              </a:rPr>
              <a:t>・清潔操作／等</a:t>
            </a:r>
            <a:endParaRPr lang="en-US" altLang="ja-JP" dirty="0">
              <a:solidFill>
                <a:prstClr val="black"/>
              </a:solidFill>
              <a:latin typeface="メイリオ" panose="020B0604030504040204" pitchFamily="50" charset="-128"/>
              <a:ea typeface="メイリオ" panose="020B0604030504040204" pitchFamily="50" charset="-128"/>
            </a:endParaRPr>
          </a:p>
          <a:p>
            <a:pPr marL="252000" indent="-252000" eaLnBrk="1" fontAlgn="auto" hangingPunct="1">
              <a:spcBef>
                <a:spcPts val="0"/>
              </a:spcBef>
              <a:spcAft>
                <a:spcPts val="0"/>
              </a:spcAft>
              <a:defRPr/>
            </a:pPr>
            <a:endParaRPr lang="ja-JP" altLang="en-US" dirty="0">
              <a:solidFill>
                <a:prstClr val="black"/>
              </a:solidFill>
              <a:latin typeface="メイリオ" panose="020B0604030504040204" pitchFamily="50" charset="-128"/>
              <a:ea typeface="メイリオ" panose="020B0604030504040204" pitchFamily="50" charset="-128"/>
            </a:endParaRPr>
          </a:p>
        </p:txBody>
      </p:sp>
      <p:sp>
        <p:nvSpPr>
          <p:cNvPr id="21" name="正方形/長方形 20">
            <a:extLst>
              <a:ext uri="{FF2B5EF4-FFF2-40B4-BE49-F238E27FC236}">
                <a16:creationId xmlns:a16="http://schemas.microsoft.com/office/drawing/2014/main" id="{BDDB0D19-B2D1-45A4-A34F-1D96141A3D54}"/>
              </a:ext>
            </a:extLst>
          </p:cNvPr>
          <p:cNvSpPr/>
          <p:nvPr/>
        </p:nvSpPr>
        <p:spPr>
          <a:xfrm>
            <a:off x="5001335" y="1641673"/>
            <a:ext cx="4103688" cy="241710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600">
              <a:solidFill>
                <a:prstClr val="white"/>
              </a:solidFill>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9F1A7641-262D-404C-A7D4-ACEBEFBD6D88}"/>
              </a:ext>
            </a:extLst>
          </p:cNvPr>
          <p:cNvSpPr txBox="1"/>
          <p:nvPr/>
        </p:nvSpPr>
        <p:spPr>
          <a:xfrm>
            <a:off x="711910" y="1404208"/>
            <a:ext cx="3851275" cy="430278"/>
          </a:xfrm>
          <a:prstGeom prst="roundRect">
            <a:avLst/>
          </a:prstGeom>
          <a:solidFill>
            <a:schemeClr val="accent1">
              <a:lumMod val="75000"/>
            </a:schemeClr>
          </a:solidFill>
          <a:ln w="12700">
            <a:solidFill>
              <a:schemeClr val="accent6">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tIns="36000" bIns="0" anchor="ctr" anchorCtr="0">
            <a:noAutofit/>
          </a:bodyPr>
          <a:lstStyle/>
          <a:p>
            <a:pPr algn="ctr" eaLnBrk="1" fontAlgn="auto" hangingPunct="1">
              <a:spcBef>
                <a:spcPts val="0"/>
              </a:spcBef>
              <a:spcAft>
                <a:spcPts val="0"/>
              </a:spcAft>
              <a:defRPr/>
            </a:pPr>
            <a:r>
              <a:rPr lang="ja-JP" altLang="en-US" sz="2000" b="1" dirty="0">
                <a:solidFill>
                  <a:prstClr val="white"/>
                </a:solidFill>
                <a:latin typeface="メイリオ" panose="020B0604030504040204" pitchFamily="50" charset="-128"/>
                <a:ea typeface="メイリオ" panose="020B0604030504040204" pitchFamily="50" charset="-128"/>
              </a:rPr>
              <a:t>基本原則に従った対応</a:t>
            </a:r>
          </a:p>
        </p:txBody>
      </p:sp>
      <p:sp>
        <p:nvSpPr>
          <p:cNvPr id="25" name="テキスト ボックス 24">
            <a:extLst>
              <a:ext uri="{FF2B5EF4-FFF2-40B4-BE49-F238E27FC236}">
                <a16:creationId xmlns:a16="http://schemas.microsoft.com/office/drawing/2014/main" id="{54B67128-6941-44D6-8EA0-96625F8F3A3C}"/>
              </a:ext>
            </a:extLst>
          </p:cNvPr>
          <p:cNvSpPr txBox="1"/>
          <p:nvPr/>
        </p:nvSpPr>
        <p:spPr>
          <a:xfrm>
            <a:off x="5001335" y="1404208"/>
            <a:ext cx="4103688" cy="423931"/>
          </a:xfrm>
          <a:prstGeom prst="roundRect">
            <a:avLst/>
          </a:prstGeom>
          <a:solidFill>
            <a:schemeClr val="bg1"/>
          </a:solidFill>
          <a:ln w="12700">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tIns="36000" bIns="0" anchor="ctr" anchorCtr="0">
            <a:noAutofit/>
          </a:bodyPr>
          <a:lstStyle/>
          <a:p>
            <a:pPr algn="ctr" eaLnBrk="1" fontAlgn="auto" hangingPunct="1">
              <a:spcBef>
                <a:spcPts val="0"/>
              </a:spcBef>
              <a:spcAft>
                <a:spcPts val="0"/>
              </a:spcAft>
              <a:defRPr/>
            </a:pPr>
            <a:r>
              <a:rPr lang="ja-JP" altLang="en-US" sz="2000" b="1" dirty="0">
                <a:solidFill>
                  <a:srgbClr val="C00000"/>
                </a:solidFill>
                <a:latin typeface="メイリオ" panose="020B0604030504040204" pitchFamily="50" charset="-128"/>
                <a:ea typeface="メイリオ" panose="020B0604030504040204" pitchFamily="50" charset="-128"/>
              </a:rPr>
              <a:t>個別性への対応</a:t>
            </a:r>
          </a:p>
        </p:txBody>
      </p:sp>
      <p:sp>
        <p:nvSpPr>
          <p:cNvPr id="26" name="テキスト ボックス 25">
            <a:extLst>
              <a:ext uri="{FF2B5EF4-FFF2-40B4-BE49-F238E27FC236}">
                <a16:creationId xmlns:a16="http://schemas.microsoft.com/office/drawing/2014/main" id="{8B476765-D745-41E9-9016-F71BEEA52A27}"/>
              </a:ext>
            </a:extLst>
          </p:cNvPr>
          <p:cNvSpPr txBox="1"/>
          <p:nvPr/>
        </p:nvSpPr>
        <p:spPr>
          <a:xfrm>
            <a:off x="5144210" y="4904019"/>
            <a:ext cx="3416320" cy="954107"/>
          </a:xfrm>
          <a:prstGeom prst="rect">
            <a:avLst/>
          </a:prstGeom>
          <a:noFill/>
        </p:spPr>
        <p:txBody>
          <a:bodyPr wrap="none">
            <a:spAutoFit/>
          </a:bodyPr>
          <a:lstStyle/>
          <a:p>
            <a:pPr marL="252000" indent="-252000" eaLnBrk="1" fontAlgn="auto" hangingPunct="1">
              <a:spcBef>
                <a:spcPts val="0"/>
              </a:spcBef>
              <a:spcAft>
                <a:spcPts val="0"/>
              </a:spcAft>
              <a:defRPr/>
            </a:pPr>
            <a:r>
              <a:rPr lang="ja-JP" altLang="en-US" sz="1400" dirty="0">
                <a:solidFill>
                  <a:prstClr val="black"/>
                </a:solidFill>
                <a:latin typeface="メイリオ" panose="020B0604030504040204" pitchFamily="50" charset="-128"/>
                <a:ea typeface="メイリオ" panose="020B0604030504040204" pitchFamily="50" charset="-128"/>
              </a:rPr>
              <a:t>・対象者の様子がいつもと違う時の対応</a:t>
            </a:r>
            <a:endParaRPr lang="en-US" altLang="ja-JP" sz="1400" dirty="0">
              <a:solidFill>
                <a:prstClr val="black"/>
              </a:solidFill>
              <a:latin typeface="メイリオ" panose="020B0604030504040204" pitchFamily="50" charset="-128"/>
              <a:ea typeface="メイリオ" panose="020B0604030504040204" pitchFamily="50" charset="-128"/>
            </a:endParaRPr>
          </a:p>
          <a:p>
            <a:pPr marL="252000" indent="-252000" eaLnBrk="1" fontAlgn="auto" hangingPunct="1">
              <a:spcBef>
                <a:spcPts val="0"/>
              </a:spcBef>
              <a:spcAft>
                <a:spcPts val="0"/>
              </a:spcAft>
              <a:defRPr/>
            </a:pPr>
            <a:r>
              <a:rPr lang="ja-JP" altLang="en-US" sz="1400" dirty="0">
                <a:solidFill>
                  <a:prstClr val="black"/>
                </a:solidFill>
                <a:latin typeface="メイリオ" panose="020B0604030504040204" pitchFamily="50" charset="-128"/>
                <a:ea typeface="メイリオ" panose="020B0604030504040204" pitchFamily="50" charset="-128"/>
              </a:rPr>
              <a:t>・対象者が急変した時の対応</a:t>
            </a:r>
            <a:endParaRPr lang="en-US" altLang="ja-JP" sz="1400" dirty="0">
              <a:solidFill>
                <a:prstClr val="black"/>
              </a:solidFill>
              <a:latin typeface="メイリオ" panose="020B0604030504040204" pitchFamily="50" charset="-128"/>
              <a:ea typeface="メイリオ" panose="020B0604030504040204" pitchFamily="50" charset="-128"/>
            </a:endParaRPr>
          </a:p>
          <a:p>
            <a:pPr marL="252000" indent="-252000" eaLnBrk="1" fontAlgn="auto" hangingPunct="1">
              <a:spcBef>
                <a:spcPts val="0"/>
              </a:spcBef>
              <a:spcAft>
                <a:spcPts val="0"/>
              </a:spcAft>
              <a:defRPr/>
            </a:pPr>
            <a:r>
              <a:rPr lang="ja-JP" altLang="en-US" sz="1400" dirty="0">
                <a:solidFill>
                  <a:prstClr val="black"/>
                </a:solidFill>
                <a:latin typeface="メイリオ" panose="020B0604030504040204" pitchFamily="50" charset="-128"/>
                <a:ea typeface="メイリオ" panose="020B0604030504040204" pitchFamily="50" charset="-128"/>
              </a:rPr>
              <a:t>・災害が起きた場合の対応（停電など）</a:t>
            </a:r>
            <a:endParaRPr lang="en-US" altLang="ja-JP" sz="1400" dirty="0">
              <a:solidFill>
                <a:prstClr val="black"/>
              </a:solidFill>
              <a:latin typeface="メイリオ" panose="020B0604030504040204" pitchFamily="50" charset="-128"/>
              <a:ea typeface="メイリオ" panose="020B0604030504040204" pitchFamily="50" charset="-128"/>
            </a:endParaRPr>
          </a:p>
          <a:p>
            <a:pPr eaLnBrk="1" fontAlgn="auto" hangingPunct="1">
              <a:spcBef>
                <a:spcPts val="0"/>
              </a:spcBef>
              <a:spcAft>
                <a:spcPts val="0"/>
              </a:spcAft>
              <a:defRPr/>
            </a:pPr>
            <a:endParaRPr lang="ja-JP" altLang="en-US" sz="1400" dirty="0">
              <a:solidFill>
                <a:prstClr val="black"/>
              </a:solidFill>
              <a:latin typeface="メイリオ" panose="020B0604030504040204" pitchFamily="50" charset="-128"/>
              <a:ea typeface="メイリオ" panose="020B0604030504040204" pitchFamily="50" charset="-128"/>
            </a:endParaRPr>
          </a:p>
        </p:txBody>
      </p:sp>
      <p:sp>
        <p:nvSpPr>
          <p:cNvPr id="27" name="テキスト ボックス 20">
            <a:extLst>
              <a:ext uri="{FF2B5EF4-FFF2-40B4-BE49-F238E27FC236}">
                <a16:creationId xmlns:a16="http://schemas.microsoft.com/office/drawing/2014/main" id="{0A4BEA50-4D1C-445F-8216-B55AF05586C7}"/>
              </a:ext>
            </a:extLst>
          </p:cNvPr>
          <p:cNvSpPr txBox="1">
            <a:spLocks noChangeArrowheads="1"/>
          </p:cNvSpPr>
          <p:nvPr/>
        </p:nvSpPr>
        <p:spPr bwMode="auto">
          <a:xfrm>
            <a:off x="5036260" y="5846078"/>
            <a:ext cx="40576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1600" b="1" dirty="0">
                <a:solidFill>
                  <a:srgbClr val="254061"/>
                </a:solidFill>
                <a:latin typeface="メイリオ" panose="020B0604030504040204" pitchFamily="50" charset="-128"/>
              </a:rPr>
              <a:t>対応方法を予め確認しておき、発生時には医師・看護師と連携して対応</a:t>
            </a:r>
          </a:p>
        </p:txBody>
      </p:sp>
      <p:sp>
        <p:nvSpPr>
          <p:cNvPr id="28" name="テキスト ボックス 21">
            <a:extLst>
              <a:ext uri="{FF2B5EF4-FFF2-40B4-BE49-F238E27FC236}">
                <a16:creationId xmlns:a16="http://schemas.microsoft.com/office/drawing/2014/main" id="{824724DC-A37F-4B3A-9D2E-7A10386FB10A}"/>
              </a:ext>
            </a:extLst>
          </p:cNvPr>
          <p:cNvSpPr txBox="1">
            <a:spLocks noChangeArrowheads="1"/>
          </p:cNvSpPr>
          <p:nvPr/>
        </p:nvSpPr>
        <p:spPr bwMode="auto">
          <a:xfrm>
            <a:off x="957973" y="6045382"/>
            <a:ext cx="33607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spcBef>
                <a:spcPct val="0"/>
              </a:spcBef>
              <a:buFontTx/>
              <a:buNone/>
            </a:pPr>
            <a:r>
              <a:rPr lang="ja-JP" altLang="en-US" sz="2000" b="1">
                <a:solidFill>
                  <a:srgbClr val="254061"/>
                </a:solidFill>
                <a:latin typeface="メイリオ" panose="020B0604030504040204" pitchFamily="50" charset="-128"/>
              </a:rPr>
              <a:t>本研修で基本原則を習得</a:t>
            </a:r>
          </a:p>
        </p:txBody>
      </p:sp>
      <p:sp>
        <p:nvSpPr>
          <p:cNvPr id="29" name="二等辺三角形 28">
            <a:extLst>
              <a:ext uri="{FF2B5EF4-FFF2-40B4-BE49-F238E27FC236}">
                <a16:creationId xmlns:a16="http://schemas.microsoft.com/office/drawing/2014/main" id="{76B61EFB-EBC4-466E-8723-C50AD43F8331}"/>
              </a:ext>
            </a:extLst>
          </p:cNvPr>
          <p:cNvSpPr/>
          <p:nvPr/>
        </p:nvSpPr>
        <p:spPr>
          <a:xfrm flipV="1">
            <a:off x="1269123" y="5745610"/>
            <a:ext cx="2736850" cy="280987"/>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600">
              <a:solidFill>
                <a:prstClr val="white"/>
              </a:solidFill>
              <a:latin typeface="メイリオ" panose="020B0604030504040204" pitchFamily="50" charset="-128"/>
              <a:ea typeface="メイリオ" panose="020B0604030504040204" pitchFamily="50" charset="-128"/>
            </a:endParaRPr>
          </a:p>
        </p:txBody>
      </p:sp>
      <p:sp>
        <p:nvSpPr>
          <p:cNvPr id="30" name="二等辺三角形 29">
            <a:extLst>
              <a:ext uri="{FF2B5EF4-FFF2-40B4-BE49-F238E27FC236}">
                <a16:creationId xmlns:a16="http://schemas.microsoft.com/office/drawing/2014/main" id="{AE445320-9801-4918-8E84-9494FA852D85}"/>
              </a:ext>
            </a:extLst>
          </p:cNvPr>
          <p:cNvSpPr/>
          <p:nvPr/>
        </p:nvSpPr>
        <p:spPr>
          <a:xfrm flipV="1">
            <a:off x="6253873" y="3438252"/>
            <a:ext cx="1598612" cy="233363"/>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600" dirty="0">
              <a:solidFill>
                <a:prstClr val="white"/>
              </a:solidFill>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57A8A288-4B75-4ED0-BB19-A2FDAAA263CF}"/>
              </a:ext>
            </a:extLst>
          </p:cNvPr>
          <p:cNvSpPr txBox="1"/>
          <p:nvPr/>
        </p:nvSpPr>
        <p:spPr>
          <a:xfrm>
            <a:off x="5144210" y="1886148"/>
            <a:ext cx="3962400" cy="1600438"/>
          </a:xfrm>
          <a:prstGeom prst="rect">
            <a:avLst/>
          </a:prstGeom>
          <a:noFill/>
        </p:spPr>
        <p:txBody>
          <a:bodyPr>
            <a:spAutoFit/>
          </a:bodyPr>
          <a:lstStyle/>
          <a:p>
            <a:pPr eaLnBrk="1" fontAlgn="auto" hangingPunct="1">
              <a:spcBef>
                <a:spcPts val="0"/>
              </a:spcBef>
              <a:spcAft>
                <a:spcPts val="0"/>
              </a:spcAft>
              <a:defRPr/>
            </a:pPr>
            <a:r>
              <a:rPr lang="ja-JP" altLang="en-US" sz="1400" dirty="0">
                <a:solidFill>
                  <a:prstClr val="black"/>
                </a:solidFill>
                <a:latin typeface="メイリオ" panose="020B0604030504040204" pitchFamily="50" charset="-128"/>
                <a:ea typeface="メイリオ" panose="020B0604030504040204" pitchFamily="50" charset="-128"/>
              </a:rPr>
              <a:t>個々の対象者の</a:t>
            </a:r>
            <a:endParaRPr lang="en-US" altLang="ja-JP" sz="1400" dirty="0">
              <a:solidFill>
                <a:prstClr val="black"/>
              </a:solidFill>
              <a:latin typeface="メイリオ" panose="020B0604030504040204" pitchFamily="50" charset="-128"/>
              <a:ea typeface="メイリオ" panose="020B0604030504040204" pitchFamily="50" charset="-128"/>
            </a:endParaRPr>
          </a:p>
          <a:p>
            <a:pPr marL="252000" indent="-252000" eaLnBrk="1" fontAlgn="auto" hangingPunct="1">
              <a:spcBef>
                <a:spcPts val="0"/>
              </a:spcBef>
              <a:spcAft>
                <a:spcPts val="0"/>
              </a:spcAft>
              <a:defRPr/>
            </a:pPr>
            <a:r>
              <a:rPr lang="ja-JP" altLang="en-US" sz="1400" dirty="0">
                <a:solidFill>
                  <a:prstClr val="black"/>
                </a:solidFill>
                <a:latin typeface="メイリオ" panose="020B0604030504040204" pitchFamily="50" charset="-128"/>
                <a:ea typeface="メイリオ" panose="020B0604030504040204" pitchFamily="50" charset="-128"/>
              </a:rPr>
              <a:t>・疾病・障害・子どもの場合の注意点</a:t>
            </a:r>
            <a:endParaRPr lang="en-US" altLang="ja-JP" sz="1400" dirty="0">
              <a:solidFill>
                <a:prstClr val="black"/>
              </a:solidFill>
              <a:latin typeface="メイリオ" panose="020B0604030504040204" pitchFamily="50" charset="-128"/>
              <a:ea typeface="メイリオ" panose="020B0604030504040204" pitchFamily="50" charset="-128"/>
            </a:endParaRPr>
          </a:p>
          <a:p>
            <a:pPr marL="252000" indent="-252000" eaLnBrk="1" fontAlgn="auto" hangingPunct="1">
              <a:spcBef>
                <a:spcPts val="0"/>
              </a:spcBef>
              <a:spcAft>
                <a:spcPts val="0"/>
              </a:spcAft>
              <a:defRPr/>
            </a:pPr>
            <a:r>
              <a:rPr lang="ja-JP" altLang="en-US" sz="1400" dirty="0">
                <a:solidFill>
                  <a:prstClr val="black"/>
                </a:solidFill>
                <a:latin typeface="メイリオ" panose="020B0604030504040204" pitchFamily="50" charset="-128"/>
                <a:ea typeface="メイリオ" panose="020B0604030504040204" pitchFamily="50" charset="-128"/>
              </a:rPr>
              <a:t>・気管切開の手術の方法</a:t>
            </a:r>
            <a:endParaRPr lang="en-US" altLang="ja-JP" sz="1400" dirty="0">
              <a:solidFill>
                <a:prstClr val="black"/>
              </a:solidFill>
              <a:latin typeface="メイリオ" panose="020B0604030504040204" pitchFamily="50" charset="-128"/>
              <a:ea typeface="メイリオ" panose="020B0604030504040204" pitchFamily="50" charset="-128"/>
            </a:endParaRPr>
          </a:p>
          <a:p>
            <a:pPr marL="252000" indent="-252000" eaLnBrk="1" fontAlgn="auto" hangingPunct="1">
              <a:spcBef>
                <a:spcPts val="0"/>
              </a:spcBef>
              <a:spcAft>
                <a:spcPts val="0"/>
              </a:spcAft>
              <a:defRPr/>
            </a:pPr>
            <a:r>
              <a:rPr lang="ja-JP" altLang="en-US" sz="1400" dirty="0">
                <a:solidFill>
                  <a:prstClr val="black"/>
                </a:solidFill>
                <a:latin typeface="メイリオ" panose="020B0604030504040204" pitchFamily="50" charset="-128"/>
                <a:ea typeface="メイリオ" panose="020B0604030504040204" pitchFamily="50" charset="-128"/>
              </a:rPr>
              <a:t>・気管カニューレの種類</a:t>
            </a:r>
            <a:endParaRPr lang="en-US" altLang="ja-JP" sz="1400" dirty="0">
              <a:solidFill>
                <a:prstClr val="black"/>
              </a:solidFill>
              <a:latin typeface="メイリオ" panose="020B0604030504040204" pitchFamily="50" charset="-128"/>
              <a:ea typeface="メイリオ" panose="020B0604030504040204" pitchFamily="50" charset="-128"/>
            </a:endParaRPr>
          </a:p>
          <a:p>
            <a:pPr marL="252000" indent="-252000" eaLnBrk="1" fontAlgn="auto" hangingPunct="1">
              <a:spcBef>
                <a:spcPts val="0"/>
              </a:spcBef>
              <a:spcAft>
                <a:spcPts val="0"/>
              </a:spcAft>
              <a:defRPr/>
            </a:pPr>
            <a:r>
              <a:rPr lang="ja-JP" altLang="en-US" sz="1400" dirty="0">
                <a:solidFill>
                  <a:prstClr val="black"/>
                </a:solidFill>
                <a:latin typeface="メイリオ" panose="020B0604030504040204" pitchFamily="50" charset="-128"/>
                <a:ea typeface="メイリオ" panose="020B0604030504040204" pitchFamily="50" charset="-128"/>
              </a:rPr>
              <a:t>・栄養剤の温度の好み</a:t>
            </a:r>
            <a:endParaRPr lang="en-US" altLang="ja-JP" sz="1400" dirty="0">
              <a:solidFill>
                <a:prstClr val="black"/>
              </a:solidFill>
              <a:latin typeface="メイリオ" panose="020B0604030504040204" pitchFamily="50" charset="-128"/>
              <a:ea typeface="メイリオ" panose="020B0604030504040204" pitchFamily="50" charset="-128"/>
            </a:endParaRPr>
          </a:p>
          <a:p>
            <a:pPr marL="252000" indent="-252000" eaLnBrk="1" fontAlgn="auto" hangingPunct="1">
              <a:spcBef>
                <a:spcPts val="0"/>
              </a:spcBef>
              <a:spcAft>
                <a:spcPts val="0"/>
              </a:spcAft>
              <a:defRPr/>
            </a:pPr>
            <a:r>
              <a:rPr lang="ja-JP" altLang="en-US" sz="1400" dirty="0">
                <a:solidFill>
                  <a:prstClr val="black"/>
                </a:solidFill>
                <a:latin typeface="メイリオ" panose="020B0604030504040204" pitchFamily="50" charset="-128"/>
                <a:ea typeface="メイリオ" panose="020B0604030504040204" pitchFamily="50" charset="-128"/>
              </a:rPr>
              <a:t>・家族が慣れている方法／等</a:t>
            </a:r>
            <a:endParaRPr lang="en-US" altLang="ja-JP" sz="1400" dirty="0">
              <a:solidFill>
                <a:prstClr val="black"/>
              </a:solidFill>
              <a:latin typeface="メイリオ" panose="020B0604030504040204" pitchFamily="50" charset="-128"/>
              <a:ea typeface="メイリオ" panose="020B0604030504040204" pitchFamily="50" charset="-128"/>
            </a:endParaRPr>
          </a:p>
          <a:p>
            <a:pPr marL="252000" indent="-252000" eaLnBrk="1" fontAlgn="auto" hangingPunct="1">
              <a:spcBef>
                <a:spcPts val="0"/>
              </a:spcBef>
              <a:spcAft>
                <a:spcPts val="0"/>
              </a:spcAft>
              <a:defRPr/>
            </a:pPr>
            <a:r>
              <a:rPr lang="ja-JP" altLang="en-US" sz="1400" dirty="0">
                <a:solidFill>
                  <a:prstClr val="black"/>
                </a:solidFill>
                <a:latin typeface="メイリオ" panose="020B0604030504040204" pitchFamily="50" charset="-128"/>
                <a:ea typeface="メイリオ" panose="020B0604030504040204" pitchFamily="50" charset="-128"/>
              </a:rPr>
              <a:t>　に応じた対応</a:t>
            </a:r>
          </a:p>
        </p:txBody>
      </p:sp>
      <p:sp>
        <p:nvSpPr>
          <p:cNvPr id="32" name="十字形 31">
            <a:extLst>
              <a:ext uri="{FF2B5EF4-FFF2-40B4-BE49-F238E27FC236}">
                <a16:creationId xmlns:a16="http://schemas.microsoft.com/office/drawing/2014/main" id="{5E80AFFD-3A35-43E2-B294-C8EF4DEE2744}"/>
              </a:ext>
            </a:extLst>
          </p:cNvPr>
          <p:cNvSpPr/>
          <p:nvPr/>
        </p:nvSpPr>
        <p:spPr>
          <a:xfrm>
            <a:off x="4461585" y="2743398"/>
            <a:ext cx="682625" cy="627063"/>
          </a:xfrm>
          <a:prstGeom prst="plus">
            <a:avLst>
              <a:gd name="adj" fmla="val 3951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600">
              <a:solidFill>
                <a:prstClr val="white"/>
              </a:solidFill>
              <a:latin typeface="メイリオ" panose="020B0604030504040204" pitchFamily="50" charset="-128"/>
              <a:ea typeface="メイリオ" panose="020B0604030504040204" pitchFamily="50" charset="-128"/>
            </a:endParaRPr>
          </a:p>
        </p:txBody>
      </p:sp>
      <p:sp>
        <p:nvSpPr>
          <p:cNvPr id="33" name="十字形 32">
            <a:extLst>
              <a:ext uri="{FF2B5EF4-FFF2-40B4-BE49-F238E27FC236}">
                <a16:creationId xmlns:a16="http://schemas.microsoft.com/office/drawing/2014/main" id="{7814F7E4-8B7C-4A33-A907-4D128FE16498}"/>
              </a:ext>
            </a:extLst>
          </p:cNvPr>
          <p:cNvSpPr/>
          <p:nvPr/>
        </p:nvSpPr>
        <p:spPr>
          <a:xfrm>
            <a:off x="6799973" y="3987528"/>
            <a:ext cx="522287" cy="476250"/>
          </a:xfrm>
          <a:prstGeom prst="plus">
            <a:avLst>
              <a:gd name="adj" fmla="val 3951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600">
              <a:solidFill>
                <a:prstClr val="white"/>
              </a:solidFill>
              <a:latin typeface="メイリオ" panose="020B0604030504040204" pitchFamily="50" charset="-128"/>
              <a:ea typeface="メイリオ" panose="020B0604030504040204" pitchFamily="50" charset="-128"/>
            </a:endParaRPr>
          </a:p>
        </p:txBody>
      </p:sp>
      <p:sp>
        <p:nvSpPr>
          <p:cNvPr id="23"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115</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8983797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子どもの吸引について</a:t>
            </a:r>
          </a:p>
        </p:txBody>
      </p:sp>
      <p:sp>
        <p:nvSpPr>
          <p:cNvPr id="24" name="Text Box 4">
            <a:extLst>
              <a:ext uri="{FF2B5EF4-FFF2-40B4-BE49-F238E27FC236}">
                <a16:creationId xmlns:a16="http://schemas.microsoft.com/office/drawing/2014/main" id="{BF4C6B7B-AB59-434F-9DF5-CD3F4C57443F}"/>
              </a:ext>
            </a:extLst>
          </p:cNvPr>
          <p:cNvSpPr txBox="1">
            <a:spLocks noChangeArrowheads="1"/>
          </p:cNvSpPr>
          <p:nvPr/>
        </p:nvSpPr>
        <p:spPr bwMode="auto">
          <a:xfrm>
            <a:off x="668339" y="1628775"/>
            <a:ext cx="8640760" cy="4932362"/>
          </a:xfrm>
          <a:prstGeom prst="rect">
            <a:avLst/>
          </a:prstGeom>
          <a:noFill/>
          <a:ln w="9525">
            <a:noFill/>
            <a:miter lim="800000"/>
            <a:headEnd/>
            <a:tailEnd/>
          </a:ln>
        </p:spPr>
        <p:txBody>
          <a:bodyPr wrap="square" lIns="0" tIns="0" rIns="0" bIns="0" anchor="t" anchorCtr="0">
            <a:noAutofit/>
          </a:bodyPr>
          <a:lstStyle/>
          <a:p>
            <a:pPr marL="285750" indent="-285750" algn="just">
              <a:lnSpc>
                <a:spcPct val="114000"/>
              </a:lnSpc>
              <a:spcBef>
                <a:spcPts val="1200"/>
              </a:spcBef>
              <a:buFont typeface="Wingdings" panose="05000000000000000000" pitchFamily="2" charset="2"/>
              <a:buChar char="l"/>
              <a:defRPr/>
            </a:pPr>
            <a:r>
              <a:rPr lang="ja-JP" altLang="en-US" sz="2000" dirty="0">
                <a:latin typeface="メイリオ" panose="020B0604030504040204" pitchFamily="50" charset="-128"/>
                <a:ea typeface="メイリオ" panose="020B0604030504040204" pitchFamily="50" charset="-128"/>
              </a:rPr>
              <a:t>本人の気持ちを尊重し協力を得ることが大事。吸引の必要性を理解できず、嫌がって泣いたり、頭や手を動かして抵抗する場合には、話しかけながら、他の人にも手伝ってもらって、頭や手が動かないように支えてもらいながら、安全に吸引が行えるようにする。</a:t>
            </a:r>
          </a:p>
          <a:p>
            <a:pPr marL="285750" indent="-285750" algn="just">
              <a:lnSpc>
                <a:spcPct val="114000"/>
              </a:lnSpc>
              <a:spcBef>
                <a:spcPts val="1200"/>
              </a:spcBef>
              <a:buFont typeface="Wingdings" panose="05000000000000000000" pitchFamily="2" charset="2"/>
              <a:buChar char="l"/>
              <a:defRPr/>
            </a:pPr>
            <a:r>
              <a:rPr lang="ja-JP" altLang="en-US" sz="2000" dirty="0">
                <a:latin typeface="メイリオ" panose="020B0604030504040204" pitchFamily="50" charset="-128"/>
                <a:ea typeface="メイリオ" panose="020B0604030504040204" pitchFamily="50" charset="-128"/>
              </a:rPr>
              <a:t>吸引チューブを入れる長さは体格や状態により違ってくるので、決められた長さで行う。気管カニューレは、カフなしの短いものが入っていることが多く、個々に決められた長さまでを確認して吸引を行う。気管カニューレが抜けないように注意が必要。</a:t>
            </a:r>
          </a:p>
          <a:p>
            <a:pPr marL="285750" indent="-285750" algn="just">
              <a:lnSpc>
                <a:spcPct val="114000"/>
              </a:lnSpc>
              <a:spcBef>
                <a:spcPts val="1200"/>
              </a:spcBef>
              <a:buFont typeface="Wingdings" panose="05000000000000000000" pitchFamily="2" charset="2"/>
              <a:buChar char="l"/>
              <a:defRPr/>
            </a:pPr>
            <a:r>
              <a:rPr lang="ja-JP" altLang="en-US" sz="2000" dirty="0">
                <a:latin typeface="メイリオ" panose="020B0604030504040204" pitchFamily="50" charset="-128"/>
                <a:ea typeface="メイリオ" panose="020B0604030504040204" pitchFamily="50" charset="-128"/>
              </a:rPr>
              <a:t>できるだけ短時間で（長くても</a:t>
            </a:r>
            <a:r>
              <a:rPr lang="en-US" altLang="ja-JP" sz="2000" dirty="0">
                <a:latin typeface="メイリオ" panose="020B0604030504040204" pitchFamily="50" charset="-128"/>
                <a:ea typeface="メイリオ" panose="020B0604030504040204" pitchFamily="50" charset="-128"/>
              </a:rPr>
              <a:t>10</a:t>
            </a:r>
            <a:r>
              <a:rPr lang="ja-JP" altLang="en-US" sz="2000" dirty="0">
                <a:latin typeface="メイリオ" panose="020B0604030504040204" pitchFamily="50" charset="-128"/>
                <a:ea typeface="メイリオ" panose="020B0604030504040204" pitchFamily="50" charset="-128"/>
              </a:rPr>
              <a:t>秒で）済ませるようにし、取りきれなくても、一旦やめて、間隔をあけて行う。泣いている状態のままで、吸引を続けることは避ける。</a:t>
            </a:r>
          </a:p>
        </p:txBody>
      </p:sp>
      <p:sp>
        <p:nvSpPr>
          <p:cNvPr id="14" name="テキスト ボックス 5">
            <a:extLst>
              <a:ext uri="{FF2B5EF4-FFF2-40B4-BE49-F238E27FC236}">
                <a16:creationId xmlns:a16="http://schemas.microsoft.com/office/drawing/2014/main" id="{A5D9F15E-2CF3-4DBE-A35D-089C68BDBC41}"/>
              </a:ext>
            </a:extLst>
          </p:cNvPr>
          <p:cNvSpPr txBox="1">
            <a:spLocks noChangeArrowheads="1"/>
          </p:cNvSpPr>
          <p:nvPr/>
        </p:nvSpPr>
        <p:spPr bwMode="auto">
          <a:xfrm>
            <a:off x="570359" y="6135044"/>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900" dirty="0">
                <a:solidFill>
                  <a:srgbClr val="000000"/>
                </a:solidFill>
                <a:latin typeface="メイリオ" panose="020B0604030504040204" pitchFamily="50" charset="-128"/>
                <a:ea typeface="メイリオ" panose="020B0604030504040204" pitchFamily="50" charset="-128"/>
              </a:rPr>
              <a:t>出典：厚生労働省資料を一部改変</a:t>
            </a:r>
          </a:p>
        </p:txBody>
      </p:sp>
      <p:sp>
        <p:nvSpPr>
          <p:cNvPr id="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116</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510328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solidFill>
                  <a:srgbClr val="00B0F0"/>
                </a:solidFill>
              </a:rPr>
              <a:t>安全</a:t>
            </a:r>
            <a:r>
              <a:rPr lang="ja-JP" altLang="en-US" sz="2800" dirty="0"/>
              <a:t>で、</a:t>
            </a:r>
            <a:r>
              <a:rPr lang="ja-JP" altLang="en-US" sz="2800" dirty="0">
                <a:solidFill>
                  <a:srgbClr val="FF0000"/>
                </a:solidFill>
              </a:rPr>
              <a:t>苦痛が少</a:t>
            </a:r>
            <a:r>
              <a:rPr lang="ja-JP" altLang="en-US" sz="2800" dirty="0"/>
              <a:t>なく、</a:t>
            </a:r>
            <a:r>
              <a:rPr lang="ja-JP" altLang="en-US" sz="2800" dirty="0">
                <a:solidFill>
                  <a:srgbClr val="FF0000"/>
                </a:solidFill>
              </a:rPr>
              <a:t>有効</a:t>
            </a:r>
            <a:r>
              <a:rPr lang="ja-JP" altLang="en-US" sz="2800" dirty="0"/>
              <a:t>な、吸引</a:t>
            </a:r>
          </a:p>
        </p:txBody>
      </p:sp>
      <p:sp>
        <p:nvSpPr>
          <p:cNvPr id="20" name="テキスト ボックス 19">
            <a:extLst>
              <a:ext uri="{FF2B5EF4-FFF2-40B4-BE49-F238E27FC236}">
                <a16:creationId xmlns:a16="http://schemas.microsoft.com/office/drawing/2014/main" id="{6C7F8A7B-9355-49F2-B05A-6FD7B1D037B6}"/>
              </a:ext>
            </a:extLst>
          </p:cNvPr>
          <p:cNvSpPr txBox="1"/>
          <p:nvPr/>
        </p:nvSpPr>
        <p:spPr>
          <a:xfrm>
            <a:off x="596900" y="1628776"/>
            <a:ext cx="8677275" cy="1346653"/>
          </a:xfrm>
          <a:prstGeom prst="rect">
            <a:avLst/>
          </a:prstGeom>
          <a:noFill/>
        </p:spPr>
        <p:txBody>
          <a:bodyPr wrap="square" lIns="0" tIns="0" rIns="0" bIns="0">
            <a:noAutofit/>
          </a:bodyPr>
          <a:lstStyle/>
          <a:p>
            <a:pPr algn="just">
              <a:lnSpc>
                <a:spcPct val="114000"/>
              </a:lnSpc>
              <a:defRPr/>
            </a:pPr>
            <a:r>
              <a:rPr lang="ja-JP" altLang="en-US" sz="2000" dirty="0">
                <a:latin typeface="メイリオ" panose="020B0604030504040204" pitchFamily="50" charset="-128"/>
                <a:ea typeface="メイリオ" panose="020B0604030504040204" pitchFamily="50" charset="-128"/>
              </a:rPr>
              <a:t>リスクをしっかりと想定しながら実施することにより、事故を避けることができる。</a:t>
            </a:r>
          </a:p>
          <a:p>
            <a:pPr algn="just">
              <a:lnSpc>
                <a:spcPct val="114000"/>
              </a:lnSpc>
              <a:defRPr/>
            </a:pPr>
            <a:r>
              <a:rPr lang="ja-JP" altLang="en-US" sz="2000" dirty="0">
                <a:latin typeface="メイリオ" panose="020B0604030504040204" pitchFamily="50" charset="-128"/>
                <a:ea typeface="メイリオ" panose="020B0604030504040204" pitchFamily="50" charset="-128"/>
              </a:rPr>
              <a:t>有効な吸引であるためには、工夫が必要な場合がある。</a:t>
            </a:r>
          </a:p>
        </p:txBody>
      </p:sp>
      <p:sp>
        <p:nvSpPr>
          <p:cNvPr id="8" name="テキスト ボックス 7">
            <a:extLst>
              <a:ext uri="{FF2B5EF4-FFF2-40B4-BE49-F238E27FC236}">
                <a16:creationId xmlns:a16="http://schemas.microsoft.com/office/drawing/2014/main" id="{75264EDA-661A-4B52-997F-BC90C5946BBD}"/>
              </a:ext>
            </a:extLst>
          </p:cNvPr>
          <p:cNvSpPr txBox="1"/>
          <p:nvPr/>
        </p:nvSpPr>
        <p:spPr>
          <a:xfrm>
            <a:off x="596899" y="2755673"/>
            <a:ext cx="8677275" cy="2948441"/>
          </a:xfrm>
          <a:prstGeom prst="rect">
            <a:avLst/>
          </a:prstGeom>
          <a:solidFill>
            <a:schemeClr val="accent1">
              <a:lumMod val="20000"/>
              <a:lumOff val="80000"/>
            </a:schemeClr>
          </a:solidFill>
        </p:spPr>
        <p:txBody>
          <a:bodyPr wrap="square" lIns="72000" tIns="36000" rIns="0" bIns="0" anchor="ctr" anchorCtr="0">
            <a:noAutofit/>
          </a:bodyPr>
          <a:lstStyle/>
          <a:p>
            <a:pPr>
              <a:lnSpc>
                <a:spcPct val="125000"/>
              </a:lnSpc>
              <a:defRPr/>
            </a:pPr>
            <a:r>
              <a:rPr lang="ja-JP" altLang="en-US" dirty="0">
                <a:latin typeface="メイリオ" panose="020B0604030504040204" pitchFamily="50" charset="-128"/>
                <a:ea typeface="メイリオ" panose="020B0604030504040204" pitchFamily="50" charset="-128"/>
              </a:rPr>
              <a:t>・タイミング、必要性の判断</a:t>
            </a:r>
          </a:p>
          <a:p>
            <a:pPr>
              <a:lnSpc>
                <a:spcPct val="125000"/>
              </a:lnSpc>
              <a:defRPr/>
            </a:pPr>
            <a:r>
              <a:rPr lang="ja-JP" altLang="en-US" dirty="0">
                <a:latin typeface="メイリオ" panose="020B0604030504040204" pitchFamily="50" charset="-128"/>
                <a:ea typeface="メイリオ" panose="020B0604030504040204" pitchFamily="50" charset="-128"/>
              </a:rPr>
              <a:t>・本人の受け入れ、納得、意向</a:t>
            </a:r>
          </a:p>
          <a:p>
            <a:pPr>
              <a:lnSpc>
                <a:spcPct val="125000"/>
              </a:lnSpc>
              <a:defRPr/>
            </a:pPr>
            <a:r>
              <a:rPr lang="ja-JP" altLang="en-US" dirty="0">
                <a:latin typeface="メイリオ" panose="020B0604030504040204" pitchFamily="50" charset="-128"/>
                <a:ea typeface="メイリオ" panose="020B0604030504040204" pitchFamily="50" charset="-128"/>
              </a:rPr>
              <a:t>・吸引チューブの選択（吸引チューブ先端の形状など）</a:t>
            </a:r>
          </a:p>
          <a:p>
            <a:pPr>
              <a:lnSpc>
                <a:spcPct val="125000"/>
              </a:lnSpc>
              <a:defRPr/>
            </a:pPr>
            <a:r>
              <a:rPr lang="ja-JP" altLang="en-US" dirty="0">
                <a:latin typeface="メイリオ" panose="020B0604030504040204" pitchFamily="50" charset="-128"/>
                <a:ea typeface="メイリオ" panose="020B0604030504040204" pitchFamily="50" charset="-128"/>
              </a:rPr>
              <a:t>・吸引チューブを入れる方向</a:t>
            </a:r>
          </a:p>
          <a:p>
            <a:pPr>
              <a:lnSpc>
                <a:spcPct val="125000"/>
              </a:lnSpc>
              <a:defRPr/>
            </a:pPr>
            <a:r>
              <a:rPr lang="ja-JP" altLang="en-US" dirty="0">
                <a:latin typeface="メイリオ" panose="020B0604030504040204" pitchFamily="50" charset="-128"/>
                <a:ea typeface="メイリオ" panose="020B0604030504040204" pitchFamily="50" charset="-128"/>
              </a:rPr>
              <a:t>・吸引チューブを入れる長さ（深さ）</a:t>
            </a:r>
          </a:p>
          <a:p>
            <a:pPr>
              <a:lnSpc>
                <a:spcPct val="125000"/>
              </a:lnSpc>
              <a:defRPr/>
            </a:pPr>
            <a:r>
              <a:rPr lang="ja-JP" altLang="en-US" dirty="0">
                <a:latin typeface="メイリオ" panose="020B0604030504040204" pitchFamily="50" charset="-128"/>
                <a:ea typeface="メイリオ" panose="020B0604030504040204" pitchFamily="50" charset="-128"/>
              </a:rPr>
              <a:t>・吸引圧の程度、圧のかけ方　　　</a:t>
            </a:r>
          </a:p>
          <a:p>
            <a:pPr>
              <a:lnSpc>
                <a:spcPct val="125000"/>
              </a:lnSpc>
              <a:defRPr/>
            </a:pPr>
            <a:r>
              <a:rPr lang="ja-JP" altLang="en-US" dirty="0">
                <a:latin typeface="メイリオ" panose="020B0604030504040204" pitchFamily="50" charset="-128"/>
                <a:ea typeface="メイリオ" panose="020B0604030504040204" pitchFamily="50" charset="-128"/>
              </a:rPr>
              <a:t>・吸引の時間（食事・注入中や直後の吸引は避ける等）</a:t>
            </a:r>
          </a:p>
          <a:p>
            <a:pPr>
              <a:lnSpc>
                <a:spcPct val="125000"/>
              </a:lnSpc>
              <a:defRPr/>
            </a:pPr>
            <a:r>
              <a:rPr lang="ja-JP" altLang="en-US" dirty="0">
                <a:latin typeface="メイリオ" panose="020B0604030504040204" pitchFamily="50" charset="-128"/>
                <a:ea typeface="メイリオ" panose="020B0604030504040204" pitchFamily="50" charset="-128"/>
              </a:rPr>
              <a:t>・実施者の役割分担（看護師、教員）</a:t>
            </a:r>
          </a:p>
        </p:txBody>
      </p:sp>
      <p:sp>
        <p:nvSpPr>
          <p:cNvPr id="9" name="テキスト ボックス 8">
            <a:extLst>
              <a:ext uri="{FF2B5EF4-FFF2-40B4-BE49-F238E27FC236}">
                <a16:creationId xmlns:a16="http://schemas.microsoft.com/office/drawing/2014/main" id="{FD8012B2-31C2-48F8-AC31-98C561C4B63D}"/>
              </a:ext>
            </a:extLst>
          </p:cNvPr>
          <p:cNvSpPr txBox="1"/>
          <p:nvPr/>
        </p:nvSpPr>
        <p:spPr>
          <a:xfrm>
            <a:off x="596900" y="5816373"/>
            <a:ext cx="8677275" cy="673327"/>
          </a:xfrm>
          <a:prstGeom prst="rect">
            <a:avLst/>
          </a:prstGeom>
          <a:noFill/>
        </p:spPr>
        <p:txBody>
          <a:bodyPr wrap="square" lIns="0" tIns="0" rIns="0" bIns="0">
            <a:noAutofit/>
          </a:bodyPr>
          <a:lstStyle/>
          <a:p>
            <a:pPr algn="just">
              <a:lnSpc>
                <a:spcPct val="114000"/>
              </a:lnSpc>
              <a:defRPr/>
            </a:pPr>
            <a:r>
              <a:rPr lang="ja-JP" altLang="en-US" sz="2000" dirty="0">
                <a:solidFill>
                  <a:srgbClr val="FF0000"/>
                </a:solidFill>
                <a:latin typeface="メイリオ" panose="020B0604030504040204" pitchFamily="50" charset="-128"/>
                <a:ea typeface="メイリオ" panose="020B0604030504040204" pitchFamily="50" charset="-128"/>
              </a:rPr>
              <a:t>リスクは個人差が大きい。</a:t>
            </a:r>
            <a:r>
              <a:rPr lang="ja-JP" altLang="en-US" sz="2000" dirty="0">
                <a:latin typeface="メイリオ" panose="020B0604030504040204" pitchFamily="50" charset="-128"/>
                <a:ea typeface="メイリオ" panose="020B0604030504040204" pitchFamily="50" charset="-128"/>
              </a:rPr>
              <a:t>範囲、実施者の役割分担を、適切に判断する。基本は、児童・生徒にとっての最善の利益。</a:t>
            </a:r>
          </a:p>
        </p:txBody>
      </p:sp>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117</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470318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4">
            <a:extLst>
              <a:ext uri="{FF2B5EF4-FFF2-40B4-BE49-F238E27FC236}">
                <a16:creationId xmlns:a16="http://schemas.microsoft.com/office/drawing/2014/main" id="{99E6ECDA-BF5F-4807-BDAD-3C041D61CB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5792" y="1628775"/>
            <a:ext cx="295628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痰の吸引をする部位の解剖</a:t>
            </a:r>
          </a:p>
        </p:txBody>
      </p:sp>
      <p:sp>
        <p:nvSpPr>
          <p:cNvPr id="20" name="テキスト ボックス 19">
            <a:extLst>
              <a:ext uri="{FF2B5EF4-FFF2-40B4-BE49-F238E27FC236}">
                <a16:creationId xmlns:a16="http://schemas.microsoft.com/office/drawing/2014/main" id="{6C7F8A7B-9355-49F2-B05A-6FD7B1D037B6}"/>
              </a:ext>
            </a:extLst>
          </p:cNvPr>
          <p:cNvSpPr txBox="1"/>
          <p:nvPr/>
        </p:nvSpPr>
        <p:spPr>
          <a:xfrm>
            <a:off x="4953000" y="2748416"/>
            <a:ext cx="3537857" cy="3596367"/>
          </a:xfrm>
          <a:prstGeom prst="rect">
            <a:avLst/>
          </a:prstGeom>
          <a:noFill/>
        </p:spPr>
        <p:txBody>
          <a:bodyPr wrap="square" lIns="0" tIns="0" rIns="0" bIns="0">
            <a:noAutofit/>
          </a:bodyPr>
          <a:lstStyle/>
          <a:p>
            <a:pPr algn="just">
              <a:lnSpc>
                <a:spcPct val="114000"/>
              </a:lnSpc>
              <a:defRPr/>
            </a:pPr>
            <a:r>
              <a:rPr lang="ja-JP" altLang="en-US" sz="2000" dirty="0">
                <a:latin typeface="メイリオ" panose="020B0604030504040204" pitchFamily="50" charset="-128"/>
                <a:ea typeface="メイリオ" panose="020B0604030504040204" pitchFamily="50" charset="-128"/>
              </a:rPr>
              <a:t>顔と頸の部位を、鼻を通る正中線で</a:t>
            </a:r>
            <a:r>
              <a:rPr lang="en-US" altLang="ja-JP" sz="2000" dirty="0">
                <a:latin typeface="メイリオ" panose="020B0604030504040204" pitchFamily="50" charset="-128"/>
                <a:ea typeface="メイリオ" panose="020B0604030504040204" pitchFamily="50" charset="-128"/>
              </a:rPr>
              <a:t>2</a:t>
            </a:r>
            <a:r>
              <a:rPr lang="ja-JP" altLang="en-US" sz="2000" dirty="0" err="1">
                <a:latin typeface="メイリオ" panose="020B0604030504040204" pitchFamily="50" charset="-128"/>
                <a:ea typeface="メイリオ" panose="020B0604030504040204" pitchFamily="50" charset="-128"/>
              </a:rPr>
              <a:t>つに</a:t>
            </a:r>
            <a:r>
              <a:rPr lang="ja-JP" altLang="en-US" sz="2000" dirty="0">
                <a:latin typeface="メイリオ" panose="020B0604030504040204" pitchFamily="50" charset="-128"/>
                <a:ea typeface="メイリオ" panose="020B0604030504040204" pitchFamily="50" charset="-128"/>
              </a:rPr>
              <a:t>割り、右側の部位の内側を示した図</a:t>
            </a:r>
          </a:p>
          <a:p>
            <a:pPr algn="just">
              <a:lnSpc>
                <a:spcPct val="114000"/>
              </a:lnSpc>
              <a:defRPr/>
            </a:pPr>
            <a:endParaRPr lang="ja-JP" altLang="en-US" sz="2000" dirty="0">
              <a:latin typeface="メイリオ" panose="020B0604030504040204" pitchFamily="50" charset="-128"/>
              <a:ea typeface="メイリオ" panose="020B0604030504040204" pitchFamily="50" charset="-128"/>
            </a:endParaRPr>
          </a:p>
          <a:p>
            <a:pPr algn="just">
              <a:lnSpc>
                <a:spcPct val="114000"/>
              </a:lnSpc>
              <a:defRPr/>
            </a:pPr>
            <a:r>
              <a:rPr lang="ja-JP" altLang="en-US" sz="2000" dirty="0">
                <a:latin typeface="メイリオ" panose="020B0604030504040204" pitchFamily="50" charset="-128"/>
                <a:ea typeface="メイリオ" panose="020B0604030504040204" pitchFamily="50" charset="-128"/>
              </a:rPr>
              <a:t>頸の部分には、気管カニューレが気管内に挿入されている</a:t>
            </a:r>
          </a:p>
        </p:txBody>
      </p:sp>
      <p:sp>
        <p:nvSpPr>
          <p:cNvPr id="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118</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793179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19">
            <a:extLst>
              <a:ext uri="{FF2B5EF4-FFF2-40B4-BE49-F238E27FC236}">
                <a16:creationId xmlns:a16="http://schemas.microsoft.com/office/drawing/2014/main" id="{6C7F8A7B-9355-49F2-B05A-6FD7B1D037B6}"/>
              </a:ext>
            </a:extLst>
          </p:cNvPr>
          <p:cNvSpPr txBox="1"/>
          <p:nvPr/>
        </p:nvSpPr>
        <p:spPr>
          <a:xfrm>
            <a:off x="596899" y="4917905"/>
            <a:ext cx="4293281" cy="925866"/>
          </a:xfrm>
          <a:prstGeom prst="rect">
            <a:avLst/>
          </a:prstGeom>
          <a:noFill/>
        </p:spPr>
        <p:txBody>
          <a:bodyPr wrap="square" lIns="0" tIns="0" rIns="0" bIns="0">
            <a:noAutofit/>
          </a:bodyPr>
          <a:lstStyle/>
          <a:p>
            <a:pPr algn="just">
              <a:lnSpc>
                <a:spcPct val="114000"/>
              </a:lnSpc>
              <a:defRPr/>
            </a:pPr>
            <a:r>
              <a:rPr lang="ja-JP" altLang="en-US" dirty="0">
                <a:latin typeface="メイリオ" panose="020B0604030504040204" pitchFamily="50" charset="-128"/>
                <a:ea typeface="メイリオ" panose="020B0604030504040204" pitchFamily="50" charset="-128"/>
              </a:rPr>
              <a:t>左右の鼻腔を隔てる隔壁左右に弯曲すると、鼻中隔弯曲と言い、鼻腔を狭くし、その側の吸引がしづらくなる</a:t>
            </a:r>
          </a:p>
        </p:txBody>
      </p:sp>
      <p:sp>
        <p:nvSpPr>
          <p:cNvPr id="6" name="テキスト ボックス 5">
            <a:extLst>
              <a:ext uri="{FF2B5EF4-FFF2-40B4-BE49-F238E27FC236}">
                <a16:creationId xmlns:a16="http://schemas.microsoft.com/office/drawing/2014/main" id="{2ED949D0-E16F-496D-A173-5D37F60C03DD}"/>
              </a:ext>
            </a:extLst>
          </p:cNvPr>
          <p:cNvSpPr txBox="1"/>
          <p:nvPr/>
        </p:nvSpPr>
        <p:spPr>
          <a:xfrm>
            <a:off x="5121046" y="4917905"/>
            <a:ext cx="4098472" cy="1048331"/>
          </a:xfrm>
          <a:prstGeom prst="rect">
            <a:avLst/>
          </a:prstGeom>
          <a:noFill/>
        </p:spPr>
        <p:txBody>
          <a:bodyPr wrap="square" lIns="0" tIns="0" rIns="0" bIns="0">
            <a:noAutofit/>
          </a:bodyPr>
          <a:lstStyle/>
          <a:p>
            <a:pPr algn="just">
              <a:lnSpc>
                <a:spcPct val="114000"/>
              </a:lnSpc>
              <a:defRPr/>
            </a:pPr>
            <a:r>
              <a:rPr lang="ja-JP" altLang="en-US" dirty="0">
                <a:latin typeface="メイリオ" panose="020B0604030504040204" pitchFamily="50" charset="-128"/>
                <a:ea typeface="メイリオ" panose="020B0604030504040204" pitchFamily="50" charset="-128"/>
              </a:rPr>
              <a:t>鼻中隔を取り払った図</a:t>
            </a:r>
          </a:p>
          <a:p>
            <a:pPr algn="just">
              <a:lnSpc>
                <a:spcPct val="114000"/>
              </a:lnSpc>
              <a:defRPr/>
            </a:pPr>
            <a:r>
              <a:rPr lang="ja-JP" altLang="en-US" dirty="0">
                <a:latin typeface="メイリオ" panose="020B0604030504040204" pitchFamily="50" charset="-128"/>
                <a:ea typeface="メイリオ" panose="020B0604030504040204" pitchFamily="50" charset="-128"/>
              </a:rPr>
              <a:t>鼻腔内には、上、中、下鼻甲介という垂れ下がった大きなヒダが存在する</a:t>
            </a:r>
          </a:p>
        </p:txBody>
      </p:sp>
      <p:pic>
        <p:nvPicPr>
          <p:cNvPr id="8" name="Picture 7" descr="2_鼻中隔">
            <a:extLst>
              <a:ext uri="{FF2B5EF4-FFF2-40B4-BE49-F238E27FC236}">
                <a16:creationId xmlns:a16="http://schemas.microsoft.com/office/drawing/2014/main" id="{E86571FB-C5D0-415A-972A-ED09DE74212D}"/>
              </a:ext>
            </a:extLst>
          </p:cNvPr>
          <p:cNvPicPr>
            <a:picLocks noChangeAspect="1" noChangeArrowheads="1"/>
          </p:cNvPicPr>
          <p:nvPr/>
        </p:nvPicPr>
        <p:blipFill>
          <a:blip r:embed="rId3"/>
          <a:srcRect/>
          <a:stretch>
            <a:fillRect/>
          </a:stretch>
        </p:blipFill>
        <p:spPr bwMode="auto">
          <a:xfrm>
            <a:off x="669472" y="1643291"/>
            <a:ext cx="4220709" cy="3124271"/>
          </a:xfrm>
          <a:prstGeom prst="rect">
            <a:avLst/>
          </a:prstGeom>
          <a:noFill/>
          <a:ln w="9525">
            <a:noFill/>
            <a:miter lim="800000"/>
            <a:headEnd/>
            <a:tailEnd/>
          </a:ln>
        </p:spPr>
      </p:pic>
      <p:pic>
        <p:nvPicPr>
          <p:cNvPr id="9" name="Picture 10" descr="2_鼻中隔を取り除くとヒダ">
            <a:extLst>
              <a:ext uri="{FF2B5EF4-FFF2-40B4-BE49-F238E27FC236}">
                <a16:creationId xmlns:a16="http://schemas.microsoft.com/office/drawing/2014/main" id="{5E7C21FB-21E6-4BFF-AABE-6DF1A800BB48}"/>
              </a:ext>
            </a:extLst>
          </p:cNvPr>
          <p:cNvPicPr>
            <a:picLocks noChangeAspect="1" noChangeArrowheads="1"/>
          </p:cNvPicPr>
          <p:nvPr/>
        </p:nvPicPr>
        <p:blipFill rotWithShape="1">
          <a:blip r:embed="rId4">
            <a:alphaModFix/>
          </a:blip>
          <a:srcRect l="27106" t="6171" r="9269" b="3964"/>
          <a:stretch/>
        </p:blipFill>
        <p:spPr bwMode="auto">
          <a:xfrm>
            <a:off x="6162261" y="1628775"/>
            <a:ext cx="3057257" cy="3131275"/>
          </a:xfrm>
          <a:prstGeom prst="rect">
            <a:avLst/>
          </a:prstGeom>
          <a:noFill/>
          <a:ln w="9525">
            <a:noFill/>
            <a:miter lim="800000"/>
            <a:headEnd/>
            <a:tailEnd/>
          </a:ln>
        </p:spPr>
      </p:pic>
      <p:sp>
        <p:nvSpPr>
          <p:cNvPr id="3" name="正方形/長方形 2">
            <a:extLst>
              <a:ext uri="{FF2B5EF4-FFF2-40B4-BE49-F238E27FC236}">
                <a16:creationId xmlns:a16="http://schemas.microsoft.com/office/drawing/2014/main" id="{FBC82793-56FC-41A5-BAA2-DE80A4E458EE}"/>
              </a:ext>
            </a:extLst>
          </p:cNvPr>
          <p:cNvSpPr/>
          <p:nvPr/>
        </p:nvSpPr>
        <p:spPr>
          <a:xfrm>
            <a:off x="596901" y="1628778"/>
            <a:ext cx="4279900" cy="3128752"/>
          </a:xfrm>
          <a:prstGeom prst="rect">
            <a:avLst/>
          </a:prstGeom>
          <a:ln w="12700">
            <a:solidFill>
              <a:srgbClr val="002060"/>
            </a:solidFill>
          </a:ln>
        </p:spPr>
        <p:txBody>
          <a:bodyPr wrap="square" lIns="0" tIns="0" rIns="0" bIns="0" rtlCol="0" anchor="ctr">
            <a:noAutofit/>
          </a:bodyPr>
          <a:lstStyle/>
          <a:p>
            <a:pPr algn="l"/>
            <a:endParaRPr kumimoji="1" lang="ja-JP" altLang="en-US" sz="2400" dirty="0">
              <a:latin typeface="メイリオ" panose="020B0604030504040204" pitchFamily="50" charset="-128"/>
              <a:ea typeface="メイリオ" panose="020B0604030504040204" pitchFamily="50" charset="-128"/>
            </a:endParaRPr>
          </a:p>
        </p:txBody>
      </p:sp>
      <p:sp>
        <p:nvSpPr>
          <p:cNvPr id="10" name="正方形/長方形 9">
            <a:extLst>
              <a:ext uri="{FF2B5EF4-FFF2-40B4-BE49-F238E27FC236}">
                <a16:creationId xmlns:a16="http://schemas.microsoft.com/office/drawing/2014/main" id="{347E41AA-21BE-416F-AAB1-340DEE5E8204}"/>
              </a:ext>
            </a:extLst>
          </p:cNvPr>
          <p:cNvSpPr/>
          <p:nvPr/>
        </p:nvSpPr>
        <p:spPr>
          <a:xfrm>
            <a:off x="5121046" y="1628778"/>
            <a:ext cx="4098472" cy="3128752"/>
          </a:xfrm>
          <a:prstGeom prst="rect">
            <a:avLst/>
          </a:prstGeom>
          <a:ln w="12700">
            <a:solidFill>
              <a:srgbClr val="002060"/>
            </a:solidFill>
          </a:ln>
        </p:spPr>
        <p:txBody>
          <a:bodyPr wrap="square" lIns="0" tIns="0" rIns="0" bIns="0" rtlCol="0" anchor="ctr">
            <a:noAutofit/>
          </a:bodyPr>
          <a:lstStyle/>
          <a:p>
            <a:pPr algn="l"/>
            <a:endParaRPr kumimoji="1" lang="ja-JP" altLang="en-US" sz="2400" dirty="0">
              <a:latin typeface="メイリオ" panose="020B0604030504040204" pitchFamily="50" charset="-128"/>
              <a:ea typeface="メイリオ" panose="020B0604030504040204" pitchFamily="50" charset="-128"/>
            </a:endParaRPr>
          </a:p>
        </p:txBody>
      </p:sp>
      <p:sp>
        <p:nvSpPr>
          <p:cNvPr id="11"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119</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13963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b="1" dirty="0"/>
              <a:t>酸素飽和度が保たれていれば呼吸は楽か？</a:t>
            </a:r>
          </a:p>
        </p:txBody>
      </p:sp>
      <p:sp>
        <p:nvSpPr>
          <p:cNvPr id="6" name="テキスト ボックス 5">
            <a:extLst>
              <a:ext uri="{FF2B5EF4-FFF2-40B4-BE49-F238E27FC236}">
                <a16:creationId xmlns:a16="http://schemas.microsoft.com/office/drawing/2014/main" id="{3F9EE473-A6F4-4C14-9DDB-FA145EFA99E9}"/>
              </a:ext>
            </a:extLst>
          </p:cNvPr>
          <p:cNvSpPr txBox="1">
            <a:spLocks noChangeArrowheads="1"/>
          </p:cNvSpPr>
          <p:nvPr/>
        </p:nvSpPr>
        <p:spPr bwMode="auto">
          <a:xfrm>
            <a:off x="681038" y="5876808"/>
            <a:ext cx="85931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just">
              <a:lnSpc>
                <a:spcPct val="125000"/>
              </a:lnSpc>
              <a:spcBef>
                <a:spcPct val="0"/>
              </a:spcBef>
              <a:buNone/>
            </a:pPr>
            <a:r>
              <a:rPr lang="ja-JP" altLang="en-US" sz="1800" b="1" dirty="0">
                <a:latin typeface="Meiryo" panose="020B0604030504040204" pitchFamily="34" charset="-128"/>
                <a:ea typeface="Meiryo" panose="020B0604030504040204" pitchFamily="34" charset="-128"/>
              </a:rPr>
              <a:t>慢性呼吸不全</a:t>
            </a:r>
            <a:r>
              <a:rPr lang="ja-JP" altLang="en-US" sz="1800" dirty="0">
                <a:latin typeface="Meiryo" panose="020B0604030504040204" pitchFamily="34" charset="-128"/>
                <a:ea typeface="Meiryo" panose="020B0604030504040204" pitchFamily="34" charset="-128"/>
              </a:rPr>
              <a:t>の状態では</a:t>
            </a:r>
            <a:r>
              <a:rPr lang="ja-JP" altLang="en-US" sz="1800" b="1" dirty="0">
                <a:latin typeface="Meiryo" panose="020B0604030504040204" pitchFamily="34" charset="-128"/>
                <a:ea typeface="Meiryo" panose="020B0604030504040204" pitchFamily="34" charset="-128"/>
              </a:rPr>
              <a:t>低酸素状態に慣れ</a:t>
            </a:r>
            <a:r>
              <a:rPr lang="ja-JP" altLang="en-US" sz="1800" dirty="0">
                <a:latin typeface="Meiryo" panose="020B0604030504040204" pitchFamily="34" charset="-128"/>
                <a:ea typeface="Meiryo" panose="020B0604030504040204" pitchFamily="34" charset="-128"/>
              </a:rPr>
              <a:t>（二次的な呼吸中枢機能低下）が生じ、</a:t>
            </a:r>
            <a:r>
              <a:rPr lang="en-US" altLang="ja-JP" sz="1800" dirty="0">
                <a:latin typeface="Meiryo" panose="020B0604030504040204" pitchFamily="34" charset="-128"/>
                <a:ea typeface="Meiryo" panose="020B0604030504040204" pitchFamily="34" charset="-128"/>
              </a:rPr>
              <a:t>SpO</a:t>
            </a:r>
            <a:r>
              <a:rPr lang="en-US" altLang="ja-JP" sz="1400" dirty="0">
                <a:latin typeface="Meiryo" panose="020B0604030504040204" pitchFamily="34" charset="-128"/>
                <a:ea typeface="Meiryo" panose="020B0604030504040204" pitchFamily="34" charset="-128"/>
              </a:rPr>
              <a:t>2</a:t>
            </a:r>
            <a:r>
              <a:rPr lang="ja-JP" altLang="en-US" sz="1800" dirty="0">
                <a:latin typeface="Meiryo" panose="020B0604030504040204" pitchFamily="34" charset="-128"/>
                <a:ea typeface="Meiryo" panose="020B0604030504040204" pitchFamily="34" charset="-128"/>
              </a:rPr>
              <a:t>が</a:t>
            </a:r>
            <a:r>
              <a:rPr lang="en-US" altLang="ja-JP" sz="1800" dirty="0">
                <a:latin typeface="Meiryo" panose="020B0604030504040204" pitchFamily="34" charset="-128"/>
                <a:ea typeface="Meiryo" panose="020B0604030504040204" pitchFamily="34" charset="-128"/>
              </a:rPr>
              <a:t>90%</a:t>
            </a:r>
            <a:r>
              <a:rPr lang="ja-JP" altLang="en-US" sz="1800" dirty="0">
                <a:latin typeface="Meiryo" panose="020B0604030504040204" pitchFamily="34" charset="-128"/>
                <a:ea typeface="Meiryo" panose="020B0604030504040204" pitchFamily="34" charset="-128"/>
              </a:rPr>
              <a:t>を切るような状態でも</a:t>
            </a:r>
            <a:r>
              <a:rPr lang="ja-JP" altLang="en-US" sz="1800" b="1" dirty="0">
                <a:latin typeface="Meiryo" panose="020B0604030504040204" pitchFamily="34" charset="-128"/>
                <a:ea typeface="Meiryo" panose="020B0604030504040204" pitchFamily="34" charset="-128"/>
              </a:rPr>
              <a:t>努力呼吸を認めない</a:t>
            </a:r>
            <a:r>
              <a:rPr lang="ja-JP" altLang="en-US" sz="1800" dirty="0">
                <a:latin typeface="Meiryo" panose="020B0604030504040204" pitchFamily="34" charset="-128"/>
                <a:ea typeface="Meiryo" panose="020B0604030504040204" pitchFamily="34" charset="-128"/>
              </a:rPr>
              <a:t>ことがあります。</a:t>
            </a:r>
          </a:p>
        </p:txBody>
      </p:sp>
      <p:grpSp>
        <p:nvGrpSpPr>
          <p:cNvPr id="4" name="グループ化 3">
            <a:extLst>
              <a:ext uri="{FF2B5EF4-FFF2-40B4-BE49-F238E27FC236}">
                <a16:creationId xmlns:a16="http://schemas.microsoft.com/office/drawing/2014/main" id="{E1123002-CDA0-4E7E-A5B5-15E689B1C6A1}"/>
              </a:ext>
            </a:extLst>
          </p:cNvPr>
          <p:cNvGrpSpPr/>
          <p:nvPr/>
        </p:nvGrpSpPr>
        <p:grpSpPr>
          <a:xfrm>
            <a:off x="753035" y="1759411"/>
            <a:ext cx="8314699" cy="3641039"/>
            <a:chOff x="681038" y="1694605"/>
            <a:chExt cx="8401591" cy="3679089"/>
          </a:xfrm>
        </p:grpSpPr>
        <p:sp>
          <p:nvSpPr>
            <p:cNvPr id="7" name="円/楕円 6">
              <a:extLst>
                <a:ext uri="{FF2B5EF4-FFF2-40B4-BE49-F238E27FC236}">
                  <a16:creationId xmlns:a16="http://schemas.microsoft.com/office/drawing/2014/main" id="{843FDEE1-0378-4FBB-A6BA-339BBE507CC3}"/>
                </a:ext>
              </a:extLst>
            </p:cNvPr>
            <p:cNvSpPr/>
            <p:nvPr/>
          </p:nvSpPr>
          <p:spPr>
            <a:xfrm>
              <a:off x="681038" y="1694605"/>
              <a:ext cx="4046122" cy="3678826"/>
            </a:xfrm>
            <a:prstGeom prst="ellipse">
              <a:avLst/>
            </a:prstGeom>
            <a:gradFill flip="none" rotWithShape="1">
              <a:gsLst>
                <a:gs pos="0">
                  <a:schemeClr val="bg2">
                    <a:lumMod val="90000"/>
                    <a:shade val="30000"/>
                    <a:satMod val="115000"/>
                  </a:schemeClr>
                </a:gs>
                <a:gs pos="50000">
                  <a:schemeClr val="bg2">
                    <a:lumMod val="90000"/>
                    <a:shade val="67500"/>
                    <a:satMod val="115000"/>
                  </a:schemeClr>
                </a:gs>
                <a:gs pos="100000">
                  <a:schemeClr val="bg2">
                    <a:lumMod val="90000"/>
                    <a:shade val="100000"/>
                    <a:satMod val="115000"/>
                  </a:schemeClr>
                </a:gs>
              </a:gsLst>
              <a:lin ang="16200000" scaled="1"/>
              <a:tileRect/>
            </a:gradFill>
            <a:ln/>
          </p:spPr>
          <p:style>
            <a:lnRef idx="0">
              <a:schemeClr val="dk1"/>
            </a:lnRef>
            <a:fillRef idx="3">
              <a:schemeClr val="dk1"/>
            </a:fillRef>
            <a:effectRef idx="3">
              <a:schemeClr val="dk1"/>
            </a:effectRef>
            <a:fontRef idx="minor">
              <a:schemeClr val="lt1"/>
            </a:fontRef>
          </p:style>
          <p:txBody>
            <a:bodyPr anchor="ctr"/>
            <a:lstStyle/>
            <a:p>
              <a:pPr algn="ctr">
                <a:defRPr/>
              </a:pPr>
              <a:endParaRPr lang="en-US" altLang="ja-JP" sz="2800" dirty="0">
                <a:solidFill>
                  <a:srgbClr val="000000"/>
                </a:solidFill>
                <a:latin typeface="メイリオ" panose="020B0604030504040204" pitchFamily="50" charset="-128"/>
                <a:ea typeface="メイリオ" panose="020B0604030504040204" pitchFamily="50" charset="-128"/>
                <a:cs typeface="メイリオ"/>
              </a:endParaRPr>
            </a:p>
            <a:p>
              <a:pPr algn="ctr">
                <a:defRPr/>
              </a:pPr>
              <a:endParaRPr lang="en-US" altLang="ja-JP" sz="2800" dirty="0">
                <a:solidFill>
                  <a:srgbClr val="000000"/>
                </a:solidFill>
                <a:latin typeface="メイリオ" panose="020B0604030504040204" pitchFamily="50" charset="-128"/>
                <a:ea typeface="メイリオ" panose="020B0604030504040204" pitchFamily="50" charset="-128"/>
                <a:cs typeface="メイリオ"/>
              </a:endParaRPr>
            </a:p>
            <a:p>
              <a:pPr algn="ctr">
                <a:defRPr/>
              </a:pPr>
              <a:endParaRPr lang="en-US" altLang="ja-JP" sz="2800" dirty="0">
                <a:solidFill>
                  <a:srgbClr val="000000"/>
                </a:solidFill>
                <a:latin typeface="メイリオ" panose="020B0604030504040204" pitchFamily="50" charset="-128"/>
                <a:ea typeface="メイリオ" panose="020B0604030504040204" pitchFamily="50" charset="-128"/>
                <a:cs typeface="メイリオ"/>
              </a:endParaRPr>
            </a:p>
            <a:p>
              <a:pPr algn="ctr">
                <a:defRPr/>
              </a:pPr>
              <a:endParaRPr lang="en-US" altLang="ja-JP" sz="2800" dirty="0">
                <a:solidFill>
                  <a:srgbClr val="000000"/>
                </a:solidFill>
                <a:latin typeface="メイリオ" panose="020B0604030504040204" pitchFamily="50" charset="-128"/>
                <a:ea typeface="メイリオ" panose="020B0604030504040204" pitchFamily="50" charset="-128"/>
                <a:cs typeface="メイリオ"/>
              </a:endParaRPr>
            </a:p>
            <a:p>
              <a:pPr algn="ctr">
                <a:defRPr/>
              </a:pPr>
              <a:endParaRPr lang="en-US" altLang="ja-JP" sz="2800" dirty="0">
                <a:solidFill>
                  <a:srgbClr val="000000"/>
                </a:solidFill>
                <a:latin typeface="メイリオ" panose="020B0604030504040204" pitchFamily="50" charset="-128"/>
                <a:ea typeface="メイリオ" panose="020B0604030504040204" pitchFamily="50" charset="-128"/>
                <a:cs typeface="メイリオ"/>
              </a:endParaRPr>
            </a:p>
            <a:p>
              <a:pPr algn="ctr">
                <a:defRPr/>
              </a:pPr>
              <a:r>
                <a:rPr lang="ja-JP" altLang="en-US" sz="2600" dirty="0">
                  <a:solidFill>
                    <a:srgbClr val="000000"/>
                  </a:solidFill>
                  <a:latin typeface="メイリオ" panose="020B0604030504040204" pitchFamily="50" charset="-128"/>
                  <a:ea typeface="メイリオ" panose="020B0604030504040204" pitchFamily="50" charset="-128"/>
                  <a:cs typeface="メイリオ"/>
                </a:rPr>
                <a:t>呼吸数は多い</a:t>
              </a:r>
            </a:p>
            <a:p>
              <a:pPr algn="ctr">
                <a:defRPr/>
              </a:pPr>
              <a:r>
                <a:rPr lang="ja-JP" altLang="en-US" sz="2600" dirty="0">
                  <a:solidFill>
                    <a:srgbClr val="000000"/>
                  </a:solidFill>
                  <a:latin typeface="メイリオ" panose="020B0604030504040204" pitchFamily="50" charset="-128"/>
                  <a:ea typeface="メイリオ" panose="020B0604030504040204" pitchFamily="50" charset="-128"/>
                  <a:cs typeface="メイリオ"/>
                </a:rPr>
                <a:t>心拍数も高い</a:t>
              </a:r>
              <a:endParaRPr lang="en-US" altLang="ja-JP" sz="2600" dirty="0">
                <a:solidFill>
                  <a:srgbClr val="000000"/>
                </a:solidFill>
                <a:latin typeface="メイリオ" panose="020B0604030504040204" pitchFamily="50" charset="-128"/>
                <a:ea typeface="メイリオ" panose="020B0604030504040204" pitchFamily="50" charset="-128"/>
                <a:cs typeface="メイリオ"/>
              </a:endParaRPr>
            </a:p>
            <a:p>
              <a:pPr algn="ctr">
                <a:defRPr/>
              </a:pPr>
              <a:endParaRPr lang="en-US" altLang="ja-JP" sz="2800" dirty="0">
                <a:solidFill>
                  <a:srgbClr val="000000"/>
                </a:solidFill>
                <a:latin typeface="メイリオ" panose="020B0604030504040204" pitchFamily="50" charset="-128"/>
                <a:ea typeface="メイリオ" panose="020B0604030504040204" pitchFamily="50" charset="-128"/>
                <a:cs typeface="メイリオ"/>
              </a:endParaRPr>
            </a:p>
            <a:p>
              <a:pPr algn="ctr">
                <a:defRPr/>
              </a:pPr>
              <a:endParaRPr lang="en-US" altLang="ja-JP" sz="3600" b="1" dirty="0">
                <a:solidFill>
                  <a:schemeClr val="bg1"/>
                </a:solidFill>
                <a:latin typeface="メイリオ" panose="020B0604030504040204" pitchFamily="50" charset="-128"/>
                <a:ea typeface="メイリオ" panose="020B0604030504040204" pitchFamily="50" charset="-128"/>
                <a:cs typeface="メイリオ"/>
              </a:endParaRPr>
            </a:p>
            <a:p>
              <a:pPr algn="ctr">
                <a:defRPr/>
              </a:pPr>
              <a:endParaRPr lang="en-US" altLang="ja-JP" sz="3600" b="1" dirty="0">
                <a:solidFill>
                  <a:schemeClr val="bg1"/>
                </a:solidFill>
                <a:latin typeface="メイリオ" panose="020B0604030504040204" pitchFamily="50" charset="-128"/>
                <a:ea typeface="メイリオ" panose="020B0604030504040204" pitchFamily="50" charset="-128"/>
                <a:cs typeface="メイリオ"/>
              </a:endParaRPr>
            </a:p>
            <a:p>
              <a:pPr algn="ctr">
                <a:defRPr/>
              </a:pPr>
              <a:r>
                <a:rPr lang="ja-JP" altLang="en-US" sz="3200" b="1" dirty="0">
                  <a:solidFill>
                    <a:schemeClr val="bg1"/>
                  </a:solidFill>
                  <a:latin typeface="メイリオ" panose="020B0604030504040204" pitchFamily="50" charset="-128"/>
                  <a:ea typeface="メイリオ" panose="020B0604030504040204" pitchFamily="50" charset="-128"/>
                  <a:cs typeface="メイリオ"/>
                </a:rPr>
                <a:t>呼吸が苦しい</a:t>
              </a:r>
              <a:endParaRPr lang="en-US" altLang="ja-JP" sz="3200" b="1" dirty="0">
                <a:solidFill>
                  <a:schemeClr val="bg1"/>
                </a:solidFill>
                <a:latin typeface="メイリオ" panose="020B0604030504040204" pitchFamily="50" charset="-128"/>
                <a:ea typeface="メイリオ" panose="020B0604030504040204" pitchFamily="50" charset="-128"/>
                <a:cs typeface="メイリオ"/>
              </a:endParaRPr>
            </a:p>
            <a:p>
              <a:pPr algn="ctr">
                <a:defRPr/>
              </a:pPr>
              <a:endParaRPr lang="en-US" altLang="ja-JP" sz="3600" dirty="0">
                <a:solidFill>
                  <a:srgbClr val="000000"/>
                </a:solidFill>
                <a:latin typeface="メイリオ" panose="020B0604030504040204" pitchFamily="50" charset="-128"/>
                <a:ea typeface="メイリオ" panose="020B0604030504040204" pitchFamily="50" charset="-128"/>
                <a:cs typeface="メイリオ"/>
              </a:endParaRPr>
            </a:p>
            <a:p>
              <a:pPr algn="ctr">
                <a:defRPr/>
              </a:pPr>
              <a:endParaRPr lang="en-US" altLang="ja-JP" sz="3600" dirty="0">
                <a:solidFill>
                  <a:srgbClr val="000000"/>
                </a:solidFill>
                <a:latin typeface="メイリオ" panose="020B0604030504040204" pitchFamily="50" charset="-128"/>
                <a:ea typeface="メイリオ" panose="020B0604030504040204" pitchFamily="50" charset="-128"/>
                <a:cs typeface="メイリオ"/>
              </a:endParaRPr>
            </a:p>
            <a:p>
              <a:pPr algn="ctr">
                <a:defRPr/>
              </a:pPr>
              <a:endParaRPr lang="en-US" altLang="ja-JP" sz="3600" dirty="0">
                <a:solidFill>
                  <a:srgbClr val="000000"/>
                </a:solidFill>
                <a:latin typeface="メイリオ" panose="020B0604030504040204" pitchFamily="50" charset="-128"/>
                <a:ea typeface="メイリオ" panose="020B0604030504040204" pitchFamily="50" charset="-128"/>
                <a:cs typeface="メイリオ"/>
              </a:endParaRPr>
            </a:p>
            <a:p>
              <a:pPr algn="ctr">
                <a:defRPr/>
              </a:pPr>
              <a:endParaRPr lang="en-US" altLang="ja-JP" sz="3600" dirty="0">
                <a:solidFill>
                  <a:srgbClr val="000000"/>
                </a:solidFill>
                <a:latin typeface="メイリオ" panose="020B0604030504040204" pitchFamily="50" charset="-128"/>
                <a:ea typeface="メイリオ" panose="020B0604030504040204" pitchFamily="50" charset="-128"/>
                <a:cs typeface="メイリオ"/>
              </a:endParaRPr>
            </a:p>
          </p:txBody>
        </p:sp>
        <p:sp>
          <p:nvSpPr>
            <p:cNvPr id="9" name="円/楕円 15">
              <a:extLst>
                <a:ext uri="{FF2B5EF4-FFF2-40B4-BE49-F238E27FC236}">
                  <a16:creationId xmlns:a16="http://schemas.microsoft.com/office/drawing/2014/main" id="{D5F8AD67-445C-4BCC-8188-975B441C70F3}"/>
                </a:ext>
              </a:extLst>
            </p:cNvPr>
            <p:cNvSpPr/>
            <p:nvPr/>
          </p:nvSpPr>
          <p:spPr>
            <a:xfrm>
              <a:off x="1346859" y="2844058"/>
              <a:ext cx="2745114" cy="1453597"/>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2200" dirty="0">
                <a:solidFill>
                  <a:srgbClr val="000000"/>
                </a:solidFill>
                <a:latin typeface="メイリオ" panose="020B0604030504040204" pitchFamily="50" charset="-128"/>
                <a:ea typeface="メイリオ" panose="020B0604030504040204" pitchFamily="50" charset="-128"/>
                <a:cs typeface="メイリオ"/>
              </a:endParaRPr>
            </a:p>
            <a:p>
              <a:pPr algn="ctr">
                <a:defRPr/>
              </a:pPr>
              <a:r>
                <a:rPr lang="ja-JP" altLang="en-US" sz="2200" dirty="0">
                  <a:solidFill>
                    <a:srgbClr val="000000"/>
                  </a:solidFill>
                  <a:latin typeface="メイリオ" panose="020B0604030504040204" pitchFamily="50" charset="-128"/>
                  <a:ea typeface="メイリオ" panose="020B0604030504040204" pitchFamily="50" charset="-128"/>
                  <a:cs typeface="メイリオ"/>
                </a:rPr>
                <a:t>頑張って呼吸</a:t>
              </a:r>
              <a:endParaRPr lang="en-US" altLang="ja-JP" sz="2200" dirty="0">
                <a:solidFill>
                  <a:srgbClr val="000000"/>
                </a:solidFill>
                <a:latin typeface="メイリオ" panose="020B0604030504040204" pitchFamily="50" charset="-128"/>
                <a:ea typeface="メイリオ" panose="020B0604030504040204" pitchFamily="50" charset="-128"/>
                <a:cs typeface="メイリオ"/>
              </a:endParaRPr>
            </a:p>
            <a:p>
              <a:pPr algn="ctr">
                <a:defRPr/>
              </a:pPr>
              <a:r>
                <a:rPr lang="ja-JP" altLang="en-US" sz="2200" dirty="0">
                  <a:solidFill>
                    <a:srgbClr val="000000"/>
                  </a:solidFill>
                  <a:latin typeface="メイリオ" panose="020B0604030504040204" pitchFamily="50" charset="-128"/>
                  <a:ea typeface="メイリオ" panose="020B0604030504040204" pitchFamily="50" charset="-128"/>
                  <a:cs typeface="メイリオ"/>
                </a:rPr>
                <a:t>しているから</a:t>
              </a:r>
              <a:r>
                <a:rPr lang="en-US" altLang="ja-JP" sz="2200" dirty="0">
                  <a:solidFill>
                    <a:srgbClr val="000000"/>
                  </a:solidFill>
                  <a:latin typeface="メイリオ" panose="020B0604030504040204" pitchFamily="50" charset="-128"/>
                  <a:ea typeface="メイリオ" panose="020B0604030504040204" pitchFamily="50" charset="-128"/>
                  <a:cs typeface="メイリオ"/>
                </a:rPr>
                <a:t>SpO</a:t>
              </a:r>
              <a:r>
                <a:rPr lang="en-US" altLang="ja-JP" sz="2200" baseline="-25000" dirty="0">
                  <a:solidFill>
                    <a:srgbClr val="000000"/>
                  </a:solidFill>
                  <a:latin typeface="メイリオ" panose="020B0604030504040204" pitchFamily="50" charset="-128"/>
                  <a:ea typeface="メイリオ" panose="020B0604030504040204" pitchFamily="50" charset="-128"/>
                  <a:cs typeface="メイリオ"/>
                </a:rPr>
                <a:t>2</a:t>
              </a:r>
              <a:r>
                <a:rPr lang="ja-JP" altLang="en-US" sz="2200" dirty="0">
                  <a:solidFill>
                    <a:srgbClr val="000000"/>
                  </a:solidFill>
                  <a:latin typeface="メイリオ" panose="020B0604030504040204" pitchFamily="50" charset="-128"/>
                  <a:ea typeface="メイリオ" panose="020B0604030504040204" pitchFamily="50" charset="-128"/>
                  <a:cs typeface="メイリオ"/>
                </a:rPr>
                <a:t>＞</a:t>
              </a:r>
              <a:r>
                <a:rPr lang="en-US" altLang="ja-JP" sz="2200" dirty="0">
                  <a:solidFill>
                    <a:srgbClr val="000000"/>
                  </a:solidFill>
                  <a:latin typeface="メイリオ" panose="020B0604030504040204" pitchFamily="50" charset="-128"/>
                  <a:ea typeface="メイリオ" panose="020B0604030504040204" pitchFamily="50" charset="-128"/>
                  <a:cs typeface="メイリオ"/>
                </a:rPr>
                <a:t>93%</a:t>
              </a:r>
            </a:p>
            <a:p>
              <a:pPr algn="ctr">
                <a:defRPr/>
              </a:pPr>
              <a:endParaRPr lang="en-US" altLang="ja-JP" sz="2200" dirty="0">
                <a:solidFill>
                  <a:srgbClr val="000000"/>
                </a:solidFill>
                <a:latin typeface="メイリオ" panose="020B0604030504040204" pitchFamily="50" charset="-128"/>
                <a:ea typeface="メイリオ" panose="020B0604030504040204" pitchFamily="50" charset="-128"/>
                <a:cs typeface="メイリオ"/>
              </a:endParaRPr>
            </a:p>
          </p:txBody>
        </p:sp>
        <p:sp>
          <p:nvSpPr>
            <p:cNvPr id="10" name="円/楕円 7">
              <a:extLst>
                <a:ext uri="{FF2B5EF4-FFF2-40B4-BE49-F238E27FC236}">
                  <a16:creationId xmlns:a16="http://schemas.microsoft.com/office/drawing/2014/main" id="{C30045BE-6196-44D6-8E12-C366CBF8DF27}"/>
                </a:ext>
              </a:extLst>
            </p:cNvPr>
            <p:cNvSpPr/>
            <p:nvPr/>
          </p:nvSpPr>
          <p:spPr>
            <a:xfrm>
              <a:off x="5122629" y="1694868"/>
              <a:ext cx="3960000" cy="3678826"/>
            </a:xfrm>
            <a:prstGeom prst="ellipse">
              <a:avLst/>
            </a:prstGeom>
            <a:solidFill>
              <a:schemeClr val="accent1">
                <a:lumMod val="40000"/>
                <a:lumOff val="6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altLang="ja-JP" sz="2800" dirty="0">
                <a:solidFill>
                  <a:srgbClr val="000000"/>
                </a:solidFill>
                <a:latin typeface="メイリオ" panose="020B0604030504040204" pitchFamily="50" charset="-128"/>
                <a:ea typeface="メイリオ" panose="020B0604030504040204" pitchFamily="50" charset="-128"/>
                <a:cs typeface="メイリオ"/>
              </a:endParaRPr>
            </a:p>
            <a:p>
              <a:pPr algn="ctr">
                <a:defRPr/>
              </a:pPr>
              <a:endParaRPr lang="en-US" altLang="ja-JP" sz="2800" dirty="0">
                <a:solidFill>
                  <a:srgbClr val="000000"/>
                </a:solidFill>
                <a:latin typeface="メイリオ" panose="020B0604030504040204" pitchFamily="50" charset="-128"/>
                <a:ea typeface="メイリオ" panose="020B0604030504040204" pitchFamily="50" charset="-128"/>
                <a:cs typeface="メイリオ"/>
              </a:endParaRPr>
            </a:p>
            <a:p>
              <a:pPr algn="ctr">
                <a:defRPr/>
              </a:pPr>
              <a:endParaRPr lang="en-US" altLang="ja-JP" sz="2800" dirty="0">
                <a:solidFill>
                  <a:srgbClr val="000000"/>
                </a:solidFill>
                <a:latin typeface="メイリオ" panose="020B0604030504040204" pitchFamily="50" charset="-128"/>
                <a:ea typeface="メイリオ" panose="020B0604030504040204" pitchFamily="50" charset="-128"/>
                <a:cs typeface="メイリオ"/>
              </a:endParaRPr>
            </a:p>
            <a:p>
              <a:pPr algn="ctr">
                <a:defRPr/>
              </a:pPr>
              <a:endParaRPr lang="en-US" altLang="ja-JP" sz="2800" dirty="0">
                <a:solidFill>
                  <a:srgbClr val="000000"/>
                </a:solidFill>
                <a:latin typeface="メイリオ" panose="020B0604030504040204" pitchFamily="50" charset="-128"/>
                <a:ea typeface="メイリオ" panose="020B0604030504040204" pitchFamily="50" charset="-128"/>
                <a:cs typeface="メイリオ"/>
              </a:endParaRPr>
            </a:p>
            <a:p>
              <a:pPr algn="ctr">
                <a:defRPr/>
              </a:pPr>
              <a:endParaRPr lang="en-US" altLang="ja-JP" sz="2800" dirty="0">
                <a:solidFill>
                  <a:srgbClr val="000000"/>
                </a:solidFill>
                <a:latin typeface="メイリオ" panose="020B0604030504040204" pitchFamily="50" charset="-128"/>
                <a:ea typeface="メイリオ" panose="020B0604030504040204" pitchFamily="50" charset="-128"/>
                <a:cs typeface="メイリオ"/>
              </a:endParaRPr>
            </a:p>
            <a:p>
              <a:pPr algn="ctr">
                <a:defRPr/>
              </a:pPr>
              <a:endParaRPr lang="en-US" altLang="ja-JP" sz="2800" dirty="0">
                <a:solidFill>
                  <a:srgbClr val="000000"/>
                </a:solidFill>
                <a:latin typeface="メイリオ" panose="020B0604030504040204" pitchFamily="50" charset="-128"/>
                <a:ea typeface="メイリオ" panose="020B0604030504040204" pitchFamily="50" charset="-128"/>
                <a:cs typeface="メイリオ"/>
              </a:endParaRPr>
            </a:p>
            <a:p>
              <a:pPr algn="ctr">
                <a:defRPr/>
              </a:pPr>
              <a:r>
                <a:rPr lang="ja-JP" altLang="en-US" sz="2600" dirty="0">
                  <a:solidFill>
                    <a:srgbClr val="000000"/>
                  </a:solidFill>
                  <a:latin typeface="メイリオ" panose="020B0604030504040204" pitchFamily="50" charset="-128"/>
                  <a:ea typeface="メイリオ" panose="020B0604030504040204" pitchFamily="50" charset="-128"/>
                  <a:cs typeface="メイリオ"/>
                </a:rPr>
                <a:t>呼吸数や心拍数の増加なし</a:t>
              </a:r>
              <a:endParaRPr lang="en-US" altLang="ja-JP" sz="2600" dirty="0">
                <a:solidFill>
                  <a:srgbClr val="000000"/>
                </a:solidFill>
                <a:latin typeface="メイリオ" panose="020B0604030504040204" pitchFamily="50" charset="-128"/>
                <a:ea typeface="メイリオ" panose="020B0604030504040204" pitchFamily="50" charset="-128"/>
                <a:cs typeface="メイリオ"/>
              </a:endParaRPr>
            </a:p>
            <a:p>
              <a:pPr algn="ctr">
                <a:defRPr/>
              </a:pPr>
              <a:endParaRPr lang="en-US" altLang="ja-JP" sz="3600" b="1" dirty="0">
                <a:solidFill>
                  <a:srgbClr val="000090"/>
                </a:solidFill>
                <a:latin typeface="メイリオ" panose="020B0604030504040204" pitchFamily="50" charset="-128"/>
                <a:ea typeface="メイリオ" panose="020B0604030504040204" pitchFamily="50" charset="-128"/>
                <a:cs typeface="メイリオ"/>
              </a:endParaRPr>
            </a:p>
            <a:p>
              <a:pPr algn="ctr">
                <a:defRPr/>
              </a:pPr>
              <a:endParaRPr lang="en-US" altLang="ja-JP" sz="3600" b="1" dirty="0">
                <a:solidFill>
                  <a:srgbClr val="000090"/>
                </a:solidFill>
                <a:latin typeface="メイリオ" panose="020B0604030504040204" pitchFamily="50" charset="-128"/>
                <a:ea typeface="メイリオ" panose="020B0604030504040204" pitchFamily="50" charset="-128"/>
                <a:cs typeface="メイリオ"/>
              </a:endParaRPr>
            </a:p>
            <a:p>
              <a:pPr algn="ctr">
                <a:defRPr/>
              </a:pPr>
              <a:endParaRPr lang="en-US" altLang="ja-JP" sz="1400" b="1" dirty="0">
                <a:solidFill>
                  <a:srgbClr val="000090"/>
                </a:solidFill>
                <a:latin typeface="メイリオ" panose="020B0604030504040204" pitchFamily="50" charset="-128"/>
                <a:ea typeface="メイリオ" panose="020B0604030504040204" pitchFamily="50" charset="-128"/>
                <a:cs typeface="メイリオ"/>
              </a:endParaRPr>
            </a:p>
            <a:p>
              <a:pPr algn="ctr">
                <a:defRPr/>
              </a:pPr>
              <a:r>
                <a:rPr lang="ja-JP" altLang="en-US" sz="3200" b="1" dirty="0">
                  <a:solidFill>
                    <a:srgbClr val="000090"/>
                  </a:solidFill>
                  <a:latin typeface="メイリオ" panose="020B0604030504040204" pitchFamily="50" charset="-128"/>
                  <a:ea typeface="メイリオ" panose="020B0604030504040204" pitchFamily="50" charset="-128"/>
                  <a:cs typeface="メイリオ"/>
                </a:rPr>
                <a:t>呼吸は</a:t>
              </a:r>
              <a:endParaRPr lang="en-US" altLang="ja-JP" sz="3200" b="1" dirty="0">
                <a:solidFill>
                  <a:srgbClr val="000090"/>
                </a:solidFill>
                <a:latin typeface="メイリオ" panose="020B0604030504040204" pitchFamily="50" charset="-128"/>
                <a:ea typeface="メイリオ" panose="020B0604030504040204" pitchFamily="50" charset="-128"/>
                <a:cs typeface="メイリオ"/>
              </a:endParaRPr>
            </a:p>
            <a:p>
              <a:pPr algn="ctr">
                <a:defRPr/>
              </a:pPr>
              <a:r>
                <a:rPr lang="ja-JP" altLang="en-US" sz="3200" b="1" dirty="0">
                  <a:solidFill>
                    <a:srgbClr val="000090"/>
                  </a:solidFill>
                  <a:latin typeface="メイリオ" panose="020B0604030504040204" pitchFamily="50" charset="-128"/>
                  <a:ea typeface="メイリオ" panose="020B0604030504040204" pitchFamily="50" charset="-128"/>
                  <a:cs typeface="メイリオ"/>
                </a:rPr>
                <a:t>苦しくない</a:t>
              </a:r>
              <a:endParaRPr lang="en-US" altLang="ja-JP" sz="3200" b="1" dirty="0">
                <a:solidFill>
                  <a:srgbClr val="000090"/>
                </a:solidFill>
                <a:latin typeface="メイリオ" panose="020B0604030504040204" pitchFamily="50" charset="-128"/>
                <a:ea typeface="メイリオ" panose="020B0604030504040204" pitchFamily="50" charset="-128"/>
                <a:cs typeface="メイリオ"/>
              </a:endParaRPr>
            </a:p>
            <a:p>
              <a:pPr algn="ctr">
                <a:defRPr/>
              </a:pPr>
              <a:endParaRPr lang="en-US" altLang="ja-JP" sz="3600" dirty="0">
                <a:solidFill>
                  <a:srgbClr val="000000"/>
                </a:solidFill>
                <a:latin typeface="メイリオ" panose="020B0604030504040204" pitchFamily="50" charset="-128"/>
                <a:ea typeface="メイリオ" panose="020B0604030504040204" pitchFamily="50" charset="-128"/>
                <a:cs typeface="メイリオ"/>
              </a:endParaRPr>
            </a:p>
            <a:p>
              <a:pPr algn="ctr">
                <a:defRPr/>
              </a:pPr>
              <a:endParaRPr lang="en-US" altLang="ja-JP" sz="3600" dirty="0">
                <a:solidFill>
                  <a:srgbClr val="000000"/>
                </a:solidFill>
                <a:latin typeface="メイリオ" panose="020B0604030504040204" pitchFamily="50" charset="-128"/>
                <a:ea typeface="メイリオ" panose="020B0604030504040204" pitchFamily="50" charset="-128"/>
                <a:cs typeface="メイリオ"/>
              </a:endParaRPr>
            </a:p>
            <a:p>
              <a:pPr algn="ctr">
                <a:defRPr/>
              </a:pPr>
              <a:endParaRPr lang="en-US" altLang="ja-JP" sz="3600" dirty="0">
                <a:solidFill>
                  <a:srgbClr val="000000"/>
                </a:solidFill>
                <a:latin typeface="メイリオ" panose="020B0604030504040204" pitchFamily="50" charset="-128"/>
                <a:ea typeface="メイリオ" panose="020B0604030504040204" pitchFamily="50" charset="-128"/>
                <a:cs typeface="メイリオ"/>
              </a:endParaRPr>
            </a:p>
            <a:p>
              <a:pPr algn="ctr">
                <a:defRPr/>
              </a:pPr>
              <a:endParaRPr lang="en-US" altLang="ja-JP" sz="3600" dirty="0">
                <a:solidFill>
                  <a:srgbClr val="000000"/>
                </a:solidFill>
                <a:latin typeface="メイリオ" panose="020B0604030504040204" pitchFamily="50" charset="-128"/>
                <a:ea typeface="メイリオ" panose="020B0604030504040204" pitchFamily="50" charset="-128"/>
                <a:cs typeface="メイリオ"/>
              </a:endParaRPr>
            </a:p>
          </p:txBody>
        </p:sp>
        <p:sp>
          <p:nvSpPr>
            <p:cNvPr id="11" name="円/楕円 5">
              <a:extLst>
                <a:ext uri="{FF2B5EF4-FFF2-40B4-BE49-F238E27FC236}">
                  <a16:creationId xmlns:a16="http://schemas.microsoft.com/office/drawing/2014/main" id="{467618FD-9D0C-4780-957D-3A32A4302BD9}"/>
                </a:ext>
              </a:extLst>
            </p:cNvPr>
            <p:cNvSpPr/>
            <p:nvPr/>
          </p:nvSpPr>
          <p:spPr>
            <a:xfrm>
              <a:off x="5661520" y="2896495"/>
              <a:ext cx="3007247" cy="1238996"/>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200" dirty="0">
                  <a:solidFill>
                    <a:srgbClr val="000000"/>
                  </a:solidFill>
                  <a:latin typeface="メイリオ" panose="020B0604030504040204" pitchFamily="50" charset="-128"/>
                  <a:ea typeface="メイリオ" panose="020B0604030504040204" pitchFamily="50" charset="-128"/>
                  <a:cs typeface="メイリオ"/>
                </a:rPr>
                <a:t>SpO</a:t>
              </a:r>
              <a:r>
                <a:rPr lang="en-US" altLang="ja-JP" sz="2200" baseline="-25000" dirty="0">
                  <a:solidFill>
                    <a:srgbClr val="000000"/>
                  </a:solidFill>
                  <a:latin typeface="メイリオ" panose="020B0604030504040204" pitchFamily="50" charset="-128"/>
                  <a:ea typeface="メイリオ" panose="020B0604030504040204" pitchFamily="50" charset="-128"/>
                  <a:cs typeface="メイリオ"/>
                </a:rPr>
                <a:t>2</a:t>
              </a:r>
              <a:r>
                <a:rPr lang="ja-JP" altLang="en-US" sz="2200" dirty="0">
                  <a:solidFill>
                    <a:srgbClr val="000000"/>
                  </a:solidFill>
                  <a:latin typeface="メイリオ" panose="020B0604030504040204" pitchFamily="50" charset="-128"/>
                  <a:ea typeface="メイリオ" panose="020B0604030504040204" pitchFamily="50" charset="-128"/>
                  <a:cs typeface="メイリオ"/>
                </a:rPr>
                <a:t>は</a:t>
              </a:r>
              <a:endParaRPr lang="en-US" altLang="ja-JP" sz="2200" dirty="0">
                <a:solidFill>
                  <a:srgbClr val="000000"/>
                </a:solidFill>
                <a:latin typeface="メイリオ" panose="020B0604030504040204" pitchFamily="50" charset="-128"/>
                <a:ea typeface="メイリオ" panose="020B0604030504040204" pitchFamily="50" charset="-128"/>
                <a:cs typeface="メイリオ"/>
              </a:endParaRPr>
            </a:p>
            <a:p>
              <a:pPr algn="ctr">
                <a:defRPr/>
              </a:pPr>
              <a:r>
                <a:rPr lang="ja-JP" altLang="en-US" sz="2200" dirty="0">
                  <a:solidFill>
                    <a:srgbClr val="000000"/>
                  </a:solidFill>
                  <a:latin typeface="メイリオ" panose="020B0604030504040204" pitchFamily="50" charset="-128"/>
                  <a:ea typeface="メイリオ" panose="020B0604030504040204" pitchFamily="50" charset="-128"/>
                  <a:cs typeface="メイリオ"/>
                </a:rPr>
                <a:t>やや低めの</a:t>
              </a:r>
              <a:r>
                <a:rPr kumimoji="1" lang="en-US" altLang="ja-JP" sz="2200" b="1" dirty="0">
                  <a:solidFill>
                    <a:schemeClr val="tx1"/>
                  </a:solidFill>
                  <a:latin typeface="メイリオ" panose="020B0604030504040204" pitchFamily="50" charset="-128"/>
                  <a:ea typeface="メイリオ" panose="020B0604030504040204" pitchFamily="50" charset="-128"/>
                </a:rPr>
                <a:t>80</a:t>
              </a:r>
              <a:r>
                <a:rPr kumimoji="1" lang="ja-JP" altLang="en-US" sz="2200" b="1" dirty="0">
                  <a:solidFill>
                    <a:schemeClr val="tx1"/>
                  </a:solidFill>
                  <a:latin typeface="メイリオ" panose="020B0604030504040204" pitchFamily="50" charset="-128"/>
                  <a:ea typeface="メイリオ" panose="020B0604030504040204" pitchFamily="50" charset="-128"/>
                </a:rPr>
                <a:t>％台後半</a:t>
              </a:r>
              <a:endParaRPr lang="en-US" altLang="ja-JP" sz="2200" dirty="0">
                <a:solidFill>
                  <a:srgbClr val="000000"/>
                </a:solidFill>
                <a:latin typeface="メイリオ" panose="020B0604030504040204" pitchFamily="50" charset="-128"/>
                <a:ea typeface="メイリオ" panose="020B0604030504040204" pitchFamily="50" charset="-128"/>
                <a:cs typeface="メイリオ"/>
              </a:endParaRPr>
            </a:p>
          </p:txBody>
        </p:sp>
      </p:grpSp>
      <p:sp>
        <p:nvSpPr>
          <p:cNvPr id="12"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12</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900822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口腔">
            <a:extLst>
              <a:ext uri="{FF2B5EF4-FFF2-40B4-BE49-F238E27FC236}">
                <a16:creationId xmlns:a16="http://schemas.microsoft.com/office/drawing/2014/main" id="{45E76EB7-B7A2-4F1A-8F72-4881D5E391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1563" y="3276863"/>
            <a:ext cx="4342549" cy="32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12">
            <a:extLst>
              <a:ext uri="{FF2B5EF4-FFF2-40B4-BE49-F238E27FC236}">
                <a16:creationId xmlns:a16="http://schemas.microsoft.com/office/drawing/2014/main" id="{5BEFAC5B-CD9B-4E15-892E-2236B7069A1D}"/>
              </a:ext>
            </a:extLst>
          </p:cNvPr>
          <p:cNvSpPr/>
          <p:nvPr/>
        </p:nvSpPr>
        <p:spPr>
          <a:xfrm>
            <a:off x="4783698" y="3266666"/>
            <a:ext cx="4441265" cy="3219634"/>
          </a:xfrm>
          <a:prstGeom prst="rect">
            <a:avLst/>
          </a:prstGeom>
          <a:ln w="12700">
            <a:solidFill>
              <a:srgbClr val="002060"/>
            </a:solidFill>
          </a:ln>
        </p:spPr>
        <p:txBody>
          <a:bodyPr wrap="square" lIns="0" tIns="0" rIns="0" bIns="0" rtlCol="0" anchor="ctr">
            <a:noAutofit/>
          </a:bodyPr>
          <a:lstStyle/>
          <a:p>
            <a:pPr algn="l"/>
            <a:endParaRPr kumimoji="1" lang="ja-JP" altLang="en-US" sz="2400" dirty="0">
              <a:latin typeface="メイリオ" panose="020B0604030504040204" pitchFamily="50" charset="-128"/>
              <a:ea typeface="メイリオ" panose="020B0604030504040204" pitchFamily="50" charset="-128"/>
            </a:endParaRPr>
          </a:p>
        </p:txBody>
      </p:sp>
      <p:pic>
        <p:nvPicPr>
          <p:cNvPr id="12" name="Picture 7" descr="鼻腔">
            <a:extLst>
              <a:ext uri="{FF2B5EF4-FFF2-40B4-BE49-F238E27FC236}">
                <a16:creationId xmlns:a16="http://schemas.microsoft.com/office/drawing/2014/main" id="{0674D75E-7F55-45D1-BBC5-B3A4AD375D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265" y="1147260"/>
            <a:ext cx="4341859" cy="3219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a:extLst>
              <a:ext uri="{FF2B5EF4-FFF2-40B4-BE49-F238E27FC236}">
                <a16:creationId xmlns:a16="http://schemas.microsoft.com/office/drawing/2014/main" id="{FBC82793-56FC-41A5-BAA2-DE80A4E458EE}"/>
              </a:ext>
            </a:extLst>
          </p:cNvPr>
          <p:cNvSpPr/>
          <p:nvPr/>
        </p:nvSpPr>
        <p:spPr>
          <a:xfrm>
            <a:off x="658858" y="1147260"/>
            <a:ext cx="4441265" cy="3209587"/>
          </a:xfrm>
          <a:prstGeom prst="rect">
            <a:avLst/>
          </a:prstGeom>
          <a:ln w="12700">
            <a:solidFill>
              <a:srgbClr val="002060"/>
            </a:solidFill>
          </a:ln>
        </p:spPr>
        <p:txBody>
          <a:bodyPr wrap="square" lIns="0" tIns="0" rIns="0" bIns="0" rtlCol="0" anchor="ctr">
            <a:noAutofit/>
          </a:bodyPr>
          <a:lstStyle/>
          <a:p>
            <a:pPr algn="l"/>
            <a:endParaRPr kumimoji="1" lang="ja-JP" altLang="en-US" sz="2400" dirty="0">
              <a:latin typeface="メイリオ" panose="020B0604030504040204" pitchFamily="50" charset="-128"/>
              <a:ea typeface="メイリオ" panose="020B0604030504040204" pitchFamily="50" charset="-128"/>
            </a:endParaRPr>
          </a:p>
        </p:txBody>
      </p:sp>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120</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822047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3" descr="2_喉頭・喉頭蓋">
            <a:extLst>
              <a:ext uri="{FF2B5EF4-FFF2-40B4-BE49-F238E27FC236}">
                <a16:creationId xmlns:a16="http://schemas.microsoft.com/office/drawing/2014/main" id="{D7D441F0-7371-4B14-86D8-F44E38471B47}"/>
              </a:ext>
            </a:extLst>
          </p:cNvPr>
          <p:cNvPicPr>
            <a:picLocks noChangeAspect="1" noChangeArrowheads="1"/>
          </p:cNvPicPr>
          <p:nvPr/>
        </p:nvPicPr>
        <p:blipFill rotWithShape="1">
          <a:blip r:embed="rId3"/>
          <a:srcRect l="5755" t="6551" r="1638" b="4732"/>
          <a:stretch/>
        </p:blipFill>
        <p:spPr bwMode="auto">
          <a:xfrm>
            <a:off x="4448170" y="3145644"/>
            <a:ext cx="4763713" cy="3267635"/>
          </a:xfrm>
          <a:prstGeom prst="rect">
            <a:avLst/>
          </a:prstGeom>
          <a:noFill/>
          <a:ln w="9525">
            <a:noFill/>
            <a:miter lim="800000"/>
            <a:headEnd/>
            <a:tailEnd/>
          </a:ln>
        </p:spPr>
      </p:pic>
      <p:sp>
        <p:nvSpPr>
          <p:cNvPr id="13" name="正方形/長方形 12">
            <a:extLst>
              <a:ext uri="{FF2B5EF4-FFF2-40B4-BE49-F238E27FC236}">
                <a16:creationId xmlns:a16="http://schemas.microsoft.com/office/drawing/2014/main" id="{5BEFAC5B-CD9B-4E15-892E-2236B7069A1D}"/>
              </a:ext>
            </a:extLst>
          </p:cNvPr>
          <p:cNvSpPr/>
          <p:nvPr/>
        </p:nvSpPr>
        <p:spPr>
          <a:xfrm>
            <a:off x="4370294" y="3133165"/>
            <a:ext cx="4854669" cy="3353135"/>
          </a:xfrm>
          <a:prstGeom prst="rect">
            <a:avLst/>
          </a:prstGeom>
          <a:ln w="12700">
            <a:solidFill>
              <a:srgbClr val="002060"/>
            </a:solidFill>
          </a:ln>
        </p:spPr>
        <p:txBody>
          <a:bodyPr wrap="square" lIns="0" tIns="0" rIns="0" bIns="0" rtlCol="0" anchor="ctr">
            <a:noAutofit/>
          </a:bodyPr>
          <a:lstStyle/>
          <a:p>
            <a:pPr algn="l"/>
            <a:endParaRPr kumimoji="1" lang="ja-JP" altLang="en-US" sz="2400" dirty="0">
              <a:latin typeface="メイリオ" panose="020B0604030504040204" pitchFamily="50" charset="-128"/>
              <a:ea typeface="メイリオ" panose="020B0604030504040204" pitchFamily="50" charset="-128"/>
            </a:endParaRPr>
          </a:p>
        </p:txBody>
      </p:sp>
      <p:pic>
        <p:nvPicPr>
          <p:cNvPr id="7" name="Picture 13" descr="2_咽頭修正">
            <a:extLst>
              <a:ext uri="{FF2B5EF4-FFF2-40B4-BE49-F238E27FC236}">
                <a16:creationId xmlns:a16="http://schemas.microsoft.com/office/drawing/2014/main" id="{448171DB-6BB7-4B25-A3E5-3DD88A8CAEAF}"/>
              </a:ext>
            </a:extLst>
          </p:cNvPr>
          <p:cNvPicPr>
            <a:picLocks noChangeAspect="1" noChangeArrowheads="1"/>
          </p:cNvPicPr>
          <p:nvPr/>
        </p:nvPicPr>
        <p:blipFill rotWithShape="1">
          <a:blip r:embed="rId4"/>
          <a:srcRect l="3381" t="6696" r="12024" b="5268"/>
          <a:stretch/>
        </p:blipFill>
        <p:spPr bwMode="auto">
          <a:xfrm>
            <a:off x="734781" y="1147260"/>
            <a:ext cx="4146782" cy="3146613"/>
          </a:xfrm>
          <a:prstGeom prst="rect">
            <a:avLst/>
          </a:prstGeom>
          <a:noFill/>
          <a:ln w="9525">
            <a:noFill/>
            <a:miter lim="800000"/>
            <a:headEnd/>
            <a:tailEnd/>
          </a:ln>
        </p:spPr>
      </p:pic>
      <p:sp>
        <p:nvSpPr>
          <p:cNvPr id="3" name="正方形/長方形 2">
            <a:extLst>
              <a:ext uri="{FF2B5EF4-FFF2-40B4-BE49-F238E27FC236}">
                <a16:creationId xmlns:a16="http://schemas.microsoft.com/office/drawing/2014/main" id="{FBC82793-56FC-41A5-BAA2-DE80A4E458EE}"/>
              </a:ext>
            </a:extLst>
          </p:cNvPr>
          <p:cNvSpPr/>
          <p:nvPr/>
        </p:nvSpPr>
        <p:spPr>
          <a:xfrm>
            <a:off x="596900" y="1147260"/>
            <a:ext cx="4284663" cy="3146613"/>
          </a:xfrm>
          <a:prstGeom prst="rect">
            <a:avLst/>
          </a:prstGeom>
          <a:ln w="12700">
            <a:solidFill>
              <a:srgbClr val="002060"/>
            </a:solidFill>
          </a:ln>
        </p:spPr>
        <p:txBody>
          <a:bodyPr wrap="square" lIns="0" tIns="0" rIns="0" bIns="0" rtlCol="0" anchor="ctr">
            <a:noAutofit/>
          </a:bodyPr>
          <a:lstStyle/>
          <a:p>
            <a:pPr algn="l"/>
            <a:endParaRPr kumimoji="1" lang="ja-JP" altLang="en-US" sz="2400" dirty="0">
              <a:latin typeface="メイリオ" panose="020B0604030504040204" pitchFamily="50" charset="-128"/>
              <a:ea typeface="メイリオ" panose="020B0604030504040204" pitchFamily="50" charset="-128"/>
            </a:endParaRPr>
          </a:p>
        </p:txBody>
      </p:sp>
      <p:sp>
        <p:nvSpPr>
          <p:cNvPr id="9" name="円/楕円 5">
            <a:extLst>
              <a:ext uri="{FF2B5EF4-FFF2-40B4-BE49-F238E27FC236}">
                <a16:creationId xmlns:a16="http://schemas.microsoft.com/office/drawing/2014/main" id="{E2305043-3370-4C3D-8995-D3195D1E5DA2}"/>
              </a:ext>
            </a:extLst>
          </p:cNvPr>
          <p:cNvSpPr/>
          <p:nvPr/>
        </p:nvSpPr>
        <p:spPr>
          <a:xfrm>
            <a:off x="457200" y="2707105"/>
            <a:ext cx="1804737" cy="1167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 name="円/楕円 6">
            <a:extLst>
              <a:ext uri="{FF2B5EF4-FFF2-40B4-BE49-F238E27FC236}">
                <a16:creationId xmlns:a16="http://schemas.microsoft.com/office/drawing/2014/main" id="{248D3475-60F8-40CD-B2AB-6B9B995C88A9}"/>
              </a:ext>
            </a:extLst>
          </p:cNvPr>
          <p:cNvSpPr/>
          <p:nvPr/>
        </p:nvSpPr>
        <p:spPr>
          <a:xfrm>
            <a:off x="4150894" y="4872790"/>
            <a:ext cx="1704474" cy="8957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121</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5506839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5102420-E32E-46AC-8137-840C90E106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12" b="535"/>
          <a:stretch/>
        </p:blipFill>
        <p:spPr bwMode="auto">
          <a:xfrm>
            <a:off x="1047478" y="908050"/>
            <a:ext cx="7668170"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2">
            <a:extLst>
              <a:ext uri="{FF2B5EF4-FFF2-40B4-BE49-F238E27FC236}">
                <a16:creationId xmlns:a16="http://schemas.microsoft.com/office/drawing/2014/main" id="{009876B5-E136-494B-BA79-6ED7161342B5}"/>
              </a:ext>
            </a:extLst>
          </p:cNvPr>
          <p:cNvSpPr txBox="1">
            <a:spLocks noChangeArrowheads="1"/>
          </p:cNvSpPr>
          <p:nvPr/>
        </p:nvSpPr>
        <p:spPr bwMode="auto">
          <a:xfrm>
            <a:off x="1209455" y="6525188"/>
            <a:ext cx="331372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800" dirty="0">
                <a:latin typeface="メイリオ" panose="020B0604030504040204" pitchFamily="50" charset="-128"/>
                <a:ea typeface="メイリオ" panose="020B0604030504040204" pitchFamily="50" charset="-128"/>
              </a:rPr>
              <a:t>「新版医療的ケア研修テキスト」かもがわクリエイツ</a:t>
            </a:r>
            <a:r>
              <a:rPr lang="en-US" altLang="ja-JP" sz="800" dirty="0">
                <a:latin typeface="メイリオ" panose="020B0604030504040204" pitchFamily="50" charset="-128"/>
                <a:ea typeface="メイリオ" panose="020B0604030504040204" pitchFamily="50" charset="-128"/>
              </a:rPr>
              <a:t>2012</a:t>
            </a:r>
            <a:r>
              <a:rPr lang="ja-JP" altLang="en-US" sz="800" dirty="0">
                <a:latin typeface="メイリオ" panose="020B0604030504040204" pitchFamily="50" charset="-128"/>
                <a:ea typeface="メイリオ" panose="020B0604030504040204" pitchFamily="50" charset="-128"/>
              </a:rPr>
              <a:t>年刊より</a:t>
            </a:r>
          </a:p>
        </p:txBody>
      </p:sp>
      <p:sp>
        <p:nvSpPr>
          <p:cNvPr id="3" name="正方形/長方形 2">
            <a:extLst>
              <a:ext uri="{FF2B5EF4-FFF2-40B4-BE49-F238E27FC236}">
                <a16:creationId xmlns:a16="http://schemas.microsoft.com/office/drawing/2014/main" id="{7ED41937-4C52-408C-A331-80177E271C5D}"/>
              </a:ext>
            </a:extLst>
          </p:cNvPr>
          <p:cNvSpPr/>
          <p:nvPr/>
        </p:nvSpPr>
        <p:spPr>
          <a:xfrm>
            <a:off x="681037" y="908050"/>
            <a:ext cx="8556626" cy="1404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311C920-C163-4858-8395-7335E7744652}"/>
              </a:ext>
            </a:extLst>
          </p:cNvPr>
          <p:cNvSpPr txBox="1"/>
          <p:nvPr/>
        </p:nvSpPr>
        <p:spPr>
          <a:xfrm>
            <a:off x="668337" y="1039912"/>
            <a:ext cx="5521798" cy="461665"/>
          </a:xfrm>
          <a:prstGeom prst="rect">
            <a:avLst/>
          </a:prstGeom>
          <a:solidFill>
            <a:schemeClr val="bg1"/>
          </a:solidFill>
          <a:ln w="6350">
            <a:solidFill>
              <a:schemeClr val="accent2"/>
            </a:solidFill>
          </a:ln>
        </p:spPr>
        <p:txBody>
          <a:bodyPr wrap="square" tIns="72000" bIns="0" rtlCol="0" anchor="ctr" anchorCtr="0">
            <a:noAutofit/>
          </a:bodyPr>
          <a:lstStyle/>
          <a:p>
            <a:pPr algn="ctr"/>
            <a:r>
              <a:rPr kumimoji="1" lang="ja-JP" altLang="en-US" sz="2400" b="1" dirty="0">
                <a:latin typeface="メイリオ" panose="020B0604030504040204" pitchFamily="50" charset="-128"/>
                <a:ea typeface="メイリオ" panose="020B0604030504040204" pitchFamily="50" charset="-128"/>
              </a:rPr>
              <a:t>梨状窩の底部を吸引</a:t>
            </a:r>
            <a:r>
              <a:rPr lang="ja-JP" altLang="en-US" sz="2400" b="1" dirty="0">
                <a:latin typeface="メイリオ" panose="020B0604030504040204" pitchFamily="50" charset="-128"/>
                <a:ea typeface="メイリオ" panose="020B0604030504040204" pitchFamily="50" charset="-128"/>
              </a:rPr>
              <a:t>チューブが刺激</a:t>
            </a:r>
            <a:endParaRPr kumimoji="1" lang="en-US" altLang="ja-JP" sz="2400" b="1"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FFECFA38-0DDE-4EE0-912F-8013379F9CCA}"/>
              </a:ext>
            </a:extLst>
          </p:cNvPr>
          <p:cNvSpPr txBox="1"/>
          <p:nvPr/>
        </p:nvSpPr>
        <p:spPr>
          <a:xfrm>
            <a:off x="6363776" y="1094765"/>
            <a:ext cx="2861187" cy="461665"/>
          </a:xfrm>
          <a:prstGeom prst="rect">
            <a:avLst/>
          </a:prstGeom>
          <a:solidFill>
            <a:schemeClr val="bg1"/>
          </a:solidFill>
          <a:ln w="6350">
            <a:noFill/>
          </a:ln>
        </p:spPr>
        <p:txBody>
          <a:bodyPr wrap="square" tIns="72000" bIns="0" rtlCol="0" anchor="t" anchorCtr="0">
            <a:noAutofit/>
          </a:bodyPr>
          <a:lstStyle/>
          <a:p>
            <a:r>
              <a:rPr kumimoji="1" lang="ja-JP" altLang="en-US" sz="2000" dirty="0">
                <a:solidFill>
                  <a:srgbClr val="FF0000"/>
                </a:solidFill>
                <a:latin typeface="メイリオ" panose="020B0604030504040204" pitchFamily="50" charset="-128"/>
                <a:ea typeface="メイリオ" panose="020B0604030504040204" pitchFamily="50" charset="-128"/>
              </a:rPr>
              <a:t>鼻・鼻腔吸引のリスク</a:t>
            </a:r>
            <a:endParaRPr kumimoji="1" lang="en-US" altLang="ja-JP" sz="2000" dirty="0">
              <a:solidFill>
                <a:srgbClr val="FF0000"/>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1A446CF1-8922-4B9B-9C78-7078FE83A194}"/>
              </a:ext>
            </a:extLst>
          </p:cNvPr>
          <p:cNvSpPr txBox="1"/>
          <p:nvPr/>
        </p:nvSpPr>
        <p:spPr>
          <a:xfrm>
            <a:off x="3252000" y="1633439"/>
            <a:ext cx="5724655" cy="461665"/>
          </a:xfrm>
          <a:prstGeom prst="rect">
            <a:avLst/>
          </a:prstGeom>
          <a:solidFill>
            <a:schemeClr val="bg1"/>
          </a:solidFill>
          <a:ln w="6350">
            <a:solidFill>
              <a:srgbClr val="FF0000"/>
            </a:solidFill>
          </a:ln>
        </p:spPr>
        <p:txBody>
          <a:bodyPr wrap="square" tIns="72000" bIns="0" rtlCol="0" anchor="ctr" anchorCtr="0">
            <a:noAutofit/>
          </a:bodyPr>
          <a:lstStyle/>
          <a:p>
            <a:pPr algn="ctr"/>
            <a:r>
              <a:rPr kumimoji="1" lang="ja-JP" altLang="en-US" sz="2400" dirty="0">
                <a:latin typeface="メイリオ" panose="020B0604030504040204" pitchFamily="50" charset="-128"/>
                <a:ea typeface="メイリオ" panose="020B0604030504040204" pitchFamily="50" charset="-128"/>
              </a:rPr>
              <a:t>吐き気（えずき）、嘔吐、呼吸状態悪化</a:t>
            </a:r>
            <a:endParaRPr kumimoji="1" lang="en-US" altLang="ja-JP" sz="2400" dirty="0">
              <a:latin typeface="メイリオ" panose="020B0604030504040204" pitchFamily="50" charset="-128"/>
              <a:ea typeface="メイリオ" panose="020B0604030504040204" pitchFamily="50" charset="-128"/>
            </a:endParaRPr>
          </a:p>
        </p:txBody>
      </p:sp>
      <p:sp>
        <p:nvSpPr>
          <p:cNvPr id="4" name="矢印: 右 3">
            <a:extLst>
              <a:ext uri="{FF2B5EF4-FFF2-40B4-BE49-F238E27FC236}">
                <a16:creationId xmlns:a16="http://schemas.microsoft.com/office/drawing/2014/main" id="{5061F3E2-85E9-4150-B033-77DDCD5D779B}"/>
              </a:ext>
            </a:extLst>
          </p:cNvPr>
          <p:cNvSpPr/>
          <p:nvPr/>
        </p:nvSpPr>
        <p:spPr>
          <a:xfrm>
            <a:off x="2754999" y="1722612"/>
            <a:ext cx="412955" cy="294967"/>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122</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763835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E582245D-0F46-45D7-A9E7-B53439449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370"/>
          <a:stretch>
            <a:fillRect/>
          </a:stretch>
        </p:blipFill>
        <p:spPr bwMode="auto">
          <a:xfrm>
            <a:off x="1038374" y="1277071"/>
            <a:ext cx="8023739" cy="5069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2154EE1F-C7CD-40D3-A106-DA6A6F5E2699}"/>
              </a:ext>
            </a:extLst>
          </p:cNvPr>
          <p:cNvSpPr>
            <a:spLocks noGrp="1"/>
          </p:cNvSpPr>
          <p:nvPr>
            <p:ph type="title"/>
          </p:nvPr>
        </p:nvSpPr>
        <p:spPr/>
        <p:txBody>
          <a:bodyPr>
            <a:normAutofit/>
          </a:bodyPr>
          <a:lstStyle/>
          <a:p>
            <a:r>
              <a:rPr lang="ja-JP" altLang="en-US" sz="2800" dirty="0"/>
              <a:t>挿入した吸引チューブの行き先とリスク</a:t>
            </a:r>
            <a:endParaRPr kumimoji="1" lang="ja-JP" altLang="en-US" sz="2800" dirty="0"/>
          </a:p>
        </p:txBody>
      </p:sp>
      <p:sp>
        <p:nvSpPr>
          <p:cNvPr id="8" name="テキスト ボックス 2">
            <a:extLst>
              <a:ext uri="{FF2B5EF4-FFF2-40B4-BE49-F238E27FC236}">
                <a16:creationId xmlns:a16="http://schemas.microsoft.com/office/drawing/2014/main" id="{009876B5-E136-494B-BA79-6ED7161342B5}"/>
              </a:ext>
            </a:extLst>
          </p:cNvPr>
          <p:cNvSpPr txBox="1">
            <a:spLocks noChangeArrowheads="1"/>
          </p:cNvSpPr>
          <p:nvPr/>
        </p:nvSpPr>
        <p:spPr bwMode="auto">
          <a:xfrm>
            <a:off x="529517" y="6337793"/>
            <a:ext cx="331372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800" dirty="0">
                <a:latin typeface="メイリオ" panose="020B0604030504040204" pitchFamily="50" charset="-128"/>
                <a:ea typeface="メイリオ" panose="020B0604030504040204" pitchFamily="50" charset="-128"/>
              </a:rPr>
              <a:t>「新版医療的ケア研修テキスト」かもがわクリエイツ</a:t>
            </a:r>
            <a:r>
              <a:rPr lang="en-US" altLang="ja-JP" sz="800" dirty="0">
                <a:latin typeface="メイリオ" panose="020B0604030504040204" pitchFamily="50" charset="-128"/>
                <a:ea typeface="メイリオ" panose="020B0604030504040204" pitchFamily="50" charset="-128"/>
              </a:rPr>
              <a:t>2012</a:t>
            </a:r>
            <a:r>
              <a:rPr lang="ja-JP" altLang="en-US" sz="800" dirty="0">
                <a:latin typeface="メイリオ" panose="020B0604030504040204" pitchFamily="50" charset="-128"/>
                <a:ea typeface="メイリオ" panose="020B0604030504040204" pitchFamily="50" charset="-128"/>
              </a:rPr>
              <a:t>年刊より</a:t>
            </a:r>
          </a:p>
        </p:txBody>
      </p:sp>
      <p:sp>
        <p:nvSpPr>
          <p:cNvPr id="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123</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5541630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91BC4CD2-5F84-4E26-8735-116342E82C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766" r="4328" b="7473"/>
          <a:stretch/>
        </p:blipFill>
        <p:spPr bwMode="auto">
          <a:xfrm>
            <a:off x="935367" y="1145352"/>
            <a:ext cx="7949326" cy="534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2">
            <a:extLst>
              <a:ext uri="{FF2B5EF4-FFF2-40B4-BE49-F238E27FC236}">
                <a16:creationId xmlns:a16="http://schemas.microsoft.com/office/drawing/2014/main" id="{009876B5-E136-494B-BA79-6ED7161342B5}"/>
              </a:ext>
            </a:extLst>
          </p:cNvPr>
          <p:cNvSpPr txBox="1">
            <a:spLocks noChangeArrowheads="1"/>
          </p:cNvSpPr>
          <p:nvPr/>
        </p:nvSpPr>
        <p:spPr bwMode="auto">
          <a:xfrm>
            <a:off x="552963" y="6560910"/>
            <a:ext cx="331372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800" dirty="0">
                <a:latin typeface="メイリオ" panose="020B0604030504040204" pitchFamily="50" charset="-128"/>
                <a:ea typeface="メイリオ" panose="020B0604030504040204" pitchFamily="50" charset="-128"/>
              </a:rPr>
              <a:t>「新版医療的ケア研修テキスト」かもがわクリエイツ</a:t>
            </a:r>
            <a:r>
              <a:rPr lang="en-US" altLang="ja-JP" sz="800" dirty="0">
                <a:latin typeface="メイリオ" panose="020B0604030504040204" pitchFamily="50" charset="-128"/>
                <a:ea typeface="メイリオ" panose="020B0604030504040204" pitchFamily="50" charset="-128"/>
              </a:rPr>
              <a:t>2012</a:t>
            </a:r>
            <a:r>
              <a:rPr lang="ja-JP" altLang="en-US" sz="800" dirty="0">
                <a:latin typeface="メイリオ" panose="020B0604030504040204" pitchFamily="50" charset="-128"/>
                <a:ea typeface="メイリオ" panose="020B0604030504040204" pitchFamily="50" charset="-128"/>
              </a:rPr>
              <a:t>年刊より</a:t>
            </a:r>
          </a:p>
        </p:txBody>
      </p:sp>
      <p:sp>
        <p:nvSpPr>
          <p:cNvPr id="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124</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346680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54EE1F-C7CD-40D3-A106-DA6A6F5E2699}"/>
              </a:ext>
            </a:extLst>
          </p:cNvPr>
          <p:cNvSpPr>
            <a:spLocks noGrp="1"/>
          </p:cNvSpPr>
          <p:nvPr>
            <p:ph type="title"/>
          </p:nvPr>
        </p:nvSpPr>
        <p:spPr/>
        <p:txBody>
          <a:bodyPr>
            <a:noAutofit/>
          </a:bodyPr>
          <a:lstStyle/>
          <a:p>
            <a:r>
              <a:rPr lang="ja-JP" altLang="en-US" sz="2585" dirty="0"/>
              <a:t>鼻から挿入した吸引チューブの、</a:t>
            </a:r>
            <a:br>
              <a:rPr lang="ja-JP" altLang="en-US" sz="2585" dirty="0"/>
            </a:br>
            <a:r>
              <a:rPr lang="ja-JP" altLang="en-US" sz="2585" dirty="0"/>
              <a:t>喉頭・気管内への進入</a:t>
            </a:r>
          </a:p>
        </p:txBody>
      </p:sp>
      <p:sp>
        <p:nvSpPr>
          <p:cNvPr id="6" name="Rectangle 5">
            <a:extLst>
              <a:ext uri="{FF2B5EF4-FFF2-40B4-BE49-F238E27FC236}">
                <a16:creationId xmlns:a16="http://schemas.microsoft.com/office/drawing/2014/main" id="{A447710E-FD4E-490C-91C3-F061FD50753A}"/>
              </a:ext>
            </a:extLst>
          </p:cNvPr>
          <p:cNvSpPr>
            <a:spLocks noChangeArrowheads="1"/>
          </p:cNvSpPr>
          <p:nvPr/>
        </p:nvSpPr>
        <p:spPr bwMode="auto">
          <a:xfrm>
            <a:off x="1602364" y="3115883"/>
            <a:ext cx="3284694" cy="957644"/>
          </a:xfrm>
          <a:prstGeom prst="rect">
            <a:avLst/>
          </a:prstGeom>
          <a:noFill/>
          <a:ln w="12700">
            <a:solidFill>
              <a:schemeClr val="tx1"/>
            </a:solidFill>
            <a:miter lim="800000"/>
            <a:headEnd/>
            <a:tailEnd/>
          </a:ln>
        </p:spPr>
        <p:txBody>
          <a:bodyPr wrap="square" lIns="99692" tIns="33231" rIns="99692" bIns="0" anchor="ctr" anchorCtr="0">
            <a:noAutofit/>
          </a:bodyPr>
          <a:lstStyle/>
          <a:p>
            <a:pPr defTabSz="703402">
              <a:lnSpc>
                <a:spcPct val="114000"/>
              </a:lnSpc>
              <a:defRPr/>
            </a:pPr>
            <a:r>
              <a:rPr lang="ja-JP" altLang="en-US" sz="2031" b="1" dirty="0">
                <a:solidFill>
                  <a:srgbClr val="002060"/>
                </a:solidFill>
                <a:latin typeface="メイリオ" panose="020B0604030504040204" pitchFamily="50" charset="-128"/>
                <a:ea typeface="メイリオ" panose="020B0604030504040204" pitchFamily="50" charset="-128"/>
              </a:rPr>
              <a:t>喉頭や気管にある痰が</a:t>
            </a:r>
          </a:p>
          <a:p>
            <a:pPr defTabSz="703402">
              <a:lnSpc>
                <a:spcPct val="114000"/>
              </a:lnSpc>
              <a:defRPr/>
            </a:pPr>
            <a:r>
              <a:rPr lang="ja-JP" altLang="en-US" sz="2031" b="1" dirty="0">
                <a:solidFill>
                  <a:srgbClr val="002060"/>
                </a:solidFill>
                <a:latin typeface="メイリオ" panose="020B0604030504040204" pitchFamily="50" charset="-128"/>
                <a:ea typeface="メイリオ" panose="020B0604030504040204" pitchFamily="50" charset="-128"/>
              </a:rPr>
              <a:t>有効に吸引できる</a:t>
            </a:r>
          </a:p>
        </p:txBody>
      </p:sp>
      <p:sp>
        <p:nvSpPr>
          <p:cNvPr id="9" name="Text Box 10">
            <a:extLst>
              <a:ext uri="{FF2B5EF4-FFF2-40B4-BE49-F238E27FC236}">
                <a16:creationId xmlns:a16="http://schemas.microsoft.com/office/drawing/2014/main" id="{185B46C0-6594-451F-916A-5A8BC2D157EB}"/>
              </a:ext>
            </a:extLst>
          </p:cNvPr>
          <p:cNvSpPr txBox="1">
            <a:spLocks noChangeArrowheads="1"/>
          </p:cNvSpPr>
          <p:nvPr/>
        </p:nvSpPr>
        <p:spPr bwMode="auto">
          <a:xfrm>
            <a:off x="1602364" y="4131394"/>
            <a:ext cx="3284694" cy="9593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99692" tIns="33231" rIns="99692"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lnSpc>
                <a:spcPct val="114000"/>
              </a:lnSpc>
              <a:spcBef>
                <a:spcPct val="0"/>
              </a:spcBef>
              <a:buNone/>
            </a:pPr>
            <a:r>
              <a:rPr lang="ja-JP" altLang="en-US" sz="2031" b="1" dirty="0">
                <a:solidFill>
                  <a:srgbClr val="FF0000"/>
                </a:solidFill>
                <a:latin typeface="メイリオ" panose="020B0604030504040204" pitchFamily="50" charset="-128"/>
                <a:ea typeface="メイリオ" panose="020B0604030504040204" pitchFamily="50" charset="-128"/>
              </a:rPr>
              <a:t>不用意に、これを行うと、事故を生ずることがある</a:t>
            </a:r>
          </a:p>
        </p:txBody>
      </p:sp>
      <p:sp>
        <p:nvSpPr>
          <p:cNvPr id="10" name="テキスト ボックス 15">
            <a:extLst>
              <a:ext uri="{FF2B5EF4-FFF2-40B4-BE49-F238E27FC236}">
                <a16:creationId xmlns:a16="http://schemas.microsoft.com/office/drawing/2014/main" id="{CB6F469A-40AF-4F6F-9382-2D28842D118C}"/>
              </a:ext>
            </a:extLst>
          </p:cNvPr>
          <p:cNvSpPr txBox="1">
            <a:spLocks noChangeArrowheads="1"/>
          </p:cNvSpPr>
          <p:nvPr/>
        </p:nvSpPr>
        <p:spPr bwMode="auto">
          <a:xfrm>
            <a:off x="835581" y="1770858"/>
            <a:ext cx="4818260" cy="109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defTabSz="844083">
              <a:lnSpc>
                <a:spcPct val="114000"/>
              </a:lnSpc>
              <a:spcBef>
                <a:spcPct val="0"/>
              </a:spcBef>
              <a:buNone/>
            </a:pPr>
            <a:r>
              <a:rPr lang="ja-JP" altLang="en-US" sz="2031" dirty="0">
                <a:solidFill>
                  <a:prstClr val="black"/>
                </a:solidFill>
                <a:latin typeface="メイリオ" panose="020B0604030504040204" pitchFamily="50" charset="-128"/>
                <a:ea typeface="メイリオ" panose="020B0604030504040204" pitchFamily="50" charset="-128"/>
              </a:rPr>
              <a:t>重症児・者では、頸部後屈が強くなくても、鼻から入れた吸引チューブが、気管に入ることがある</a:t>
            </a:r>
          </a:p>
        </p:txBody>
      </p:sp>
      <p:sp>
        <p:nvSpPr>
          <p:cNvPr id="11" name="テキスト ボックス 16">
            <a:extLst>
              <a:ext uri="{FF2B5EF4-FFF2-40B4-BE49-F238E27FC236}">
                <a16:creationId xmlns:a16="http://schemas.microsoft.com/office/drawing/2014/main" id="{38EB5B99-7F7E-4193-B65C-D932C86E113D}"/>
              </a:ext>
            </a:extLst>
          </p:cNvPr>
          <p:cNvSpPr txBox="1">
            <a:spLocks noChangeArrowheads="1"/>
          </p:cNvSpPr>
          <p:nvPr/>
        </p:nvSpPr>
        <p:spPr bwMode="auto">
          <a:xfrm>
            <a:off x="1602366" y="5246470"/>
            <a:ext cx="4147881" cy="767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lnSpc>
                <a:spcPct val="114000"/>
              </a:lnSpc>
              <a:spcBef>
                <a:spcPct val="0"/>
              </a:spcBef>
              <a:buNone/>
            </a:pPr>
            <a:r>
              <a:rPr lang="ja-JP" altLang="en-US" sz="1846" dirty="0">
                <a:solidFill>
                  <a:prstClr val="black"/>
                </a:solidFill>
                <a:latin typeface="メイリオ" panose="020B0604030504040204" pitchFamily="50" charset="-128"/>
                <a:ea typeface="メイリオ" panose="020B0604030504040204" pitchFamily="50" charset="-128"/>
              </a:rPr>
              <a:t>・迷走神経反射による徐脈</a:t>
            </a:r>
            <a:endParaRPr lang="en-US" altLang="ja-JP" sz="1846" dirty="0">
              <a:solidFill>
                <a:prstClr val="black"/>
              </a:solidFill>
              <a:latin typeface="メイリオ" panose="020B0604030504040204" pitchFamily="50" charset="-128"/>
              <a:ea typeface="メイリオ" panose="020B0604030504040204" pitchFamily="50" charset="-128"/>
            </a:endParaRPr>
          </a:p>
          <a:p>
            <a:pPr defTabSz="844083">
              <a:lnSpc>
                <a:spcPct val="114000"/>
              </a:lnSpc>
              <a:spcBef>
                <a:spcPct val="0"/>
              </a:spcBef>
              <a:buNone/>
            </a:pPr>
            <a:r>
              <a:rPr lang="ja-JP" altLang="en-US" sz="1846" dirty="0">
                <a:solidFill>
                  <a:prstClr val="black"/>
                </a:solidFill>
                <a:latin typeface="メイリオ" panose="020B0604030504040204" pitchFamily="50" charset="-128"/>
                <a:ea typeface="メイリオ" panose="020B0604030504040204" pitchFamily="50" charset="-128"/>
              </a:rPr>
              <a:t>・呼吸の悪化（喉頭攣縮など）</a:t>
            </a:r>
          </a:p>
        </p:txBody>
      </p:sp>
      <p:sp>
        <p:nvSpPr>
          <p:cNvPr id="12" name="下矢印 19">
            <a:extLst>
              <a:ext uri="{FF2B5EF4-FFF2-40B4-BE49-F238E27FC236}">
                <a16:creationId xmlns:a16="http://schemas.microsoft.com/office/drawing/2014/main" id="{512CF4B1-095E-4CE5-89ED-752EFD8EA4F9}"/>
              </a:ext>
            </a:extLst>
          </p:cNvPr>
          <p:cNvSpPr/>
          <p:nvPr/>
        </p:nvSpPr>
        <p:spPr>
          <a:xfrm rot="16200000">
            <a:off x="736208" y="3809259"/>
            <a:ext cx="930519" cy="537296"/>
          </a:xfrm>
          <a:prstGeom prst="downArrow">
            <a:avLst>
              <a:gd name="adj1" fmla="val 32445"/>
              <a:gd name="adj2" fmla="val 50000"/>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a:defRPr/>
            </a:pPr>
            <a:endParaRPr lang="ja-JP" altLang="en-US" sz="1662">
              <a:solidFill>
                <a:prstClr val="white"/>
              </a:solidFill>
              <a:latin typeface="游ゴシック" panose="020F0502020204030204"/>
              <a:ea typeface="游ゴシック" panose="020B0400000000000000" pitchFamily="50" charset="-128"/>
            </a:endParaRPr>
          </a:p>
        </p:txBody>
      </p:sp>
      <p:pic>
        <p:nvPicPr>
          <p:cNvPr id="13" name="Picture 2">
            <a:extLst>
              <a:ext uri="{FF2B5EF4-FFF2-40B4-BE49-F238E27FC236}">
                <a16:creationId xmlns:a16="http://schemas.microsoft.com/office/drawing/2014/main" id="{4741744F-505A-4367-8234-70E0A75D4D24}"/>
              </a:ext>
            </a:extLst>
          </p:cNvPr>
          <p:cNvPicPr>
            <a:picLocks noChangeArrowheads="1"/>
          </p:cNvPicPr>
          <p:nvPr/>
        </p:nvPicPr>
        <p:blipFill>
          <a:blip r:embed="rId3">
            <a:extLst>
              <a:ext uri="{28A0092B-C50C-407E-A947-70E740481C1C}">
                <a14:useLocalDpi xmlns:a14="http://schemas.microsoft.com/office/drawing/2010/main" val="0"/>
              </a:ext>
            </a:extLst>
          </a:blip>
          <a:srcRect l="-803" r="2657" b="10323"/>
          <a:stretch>
            <a:fillRect/>
          </a:stretch>
        </p:blipFill>
        <p:spPr bwMode="auto">
          <a:xfrm>
            <a:off x="5986820" y="1224149"/>
            <a:ext cx="2413214" cy="39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 name="Text Box 11">
            <a:extLst>
              <a:ext uri="{FF2B5EF4-FFF2-40B4-BE49-F238E27FC236}">
                <a16:creationId xmlns:a16="http://schemas.microsoft.com/office/drawing/2014/main" id="{1660F057-D7D6-4C29-95D9-817428C71969}"/>
              </a:ext>
            </a:extLst>
          </p:cNvPr>
          <p:cNvSpPr txBox="1">
            <a:spLocks noChangeArrowheads="1"/>
          </p:cNvSpPr>
          <p:nvPr/>
        </p:nvSpPr>
        <p:spPr bwMode="auto">
          <a:xfrm>
            <a:off x="7351697" y="4533649"/>
            <a:ext cx="741485" cy="430823"/>
          </a:xfrm>
          <a:prstGeom prst="rect">
            <a:avLst/>
          </a:prstGeom>
          <a:solidFill>
            <a:schemeClr val="bg1"/>
          </a:solidFill>
          <a:ln w="9525">
            <a:solidFill>
              <a:schemeClr val="tx1"/>
            </a:solidFill>
            <a:miter lim="800000"/>
            <a:headEnd/>
            <a:tailEnd/>
          </a:ln>
        </p:spPr>
        <p:txBody>
          <a:bodyPr wrap="none"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spcBef>
                <a:spcPct val="0"/>
              </a:spcBef>
              <a:buNone/>
            </a:pPr>
            <a:r>
              <a:rPr lang="ja-JP" altLang="en-US" sz="2215" dirty="0">
                <a:solidFill>
                  <a:prstClr val="black"/>
                </a:solidFill>
                <a:latin typeface="メイリオ" panose="020B0604030504040204" pitchFamily="50" charset="-128"/>
                <a:ea typeface="メイリオ" panose="020B0604030504040204" pitchFamily="50" charset="-128"/>
              </a:rPr>
              <a:t>気管</a:t>
            </a:r>
          </a:p>
        </p:txBody>
      </p:sp>
      <p:sp>
        <p:nvSpPr>
          <p:cNvPr id="15" name="Line 12">
            <a:extLst>
              <a:ext uri="{FF2B5EF4-FFF2-40B4-BE49-F238E27FC236}">
                <a16:creationId xmlns:a16="http://schemas.microsoft.com/office/drawing/2014/main" id="{0B581C31-DF8F-4702-B40F-A4FC27FD4037}"/>
              </a:ext>
            </a:extLst>
          </p:cNvPr>
          <p:cNvSpPr>
            <a:spLocks noChangeShapeType="1"/>
          </p:cNvSpPr>
          <p:nvPr/>
        </p:nvSpPr>
        <p:spPr bwMode="auto">
          <a:xfrm flipH="1">
            <a:off x="6559064" y="4715412"/>
            <a:ext cx="731227" cy="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844083"/>
            <a:endParaRPr lang="ja-JP" altLang="en-US" sz="1662">
              <a:solidFill>
                <a:prstClr val="black"/>
              </a:solidFill>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79DC76D9-C690-4649-B13C-EEFC784CC758}"/>
              </a:ext>
            </a:extLst>
          </p:cNvPr>
          <p:cNvSpPr txBox="1"/>
          <p:nvPr/>
        </p:nvSpPr>
        <p:spPr>
          <a:xfrm>
            <a:off x="5750247" y="5338833"/>
            <a:ext cx="3423317" cy="1169551"/>
          </a:xfrm>
          <a:prstGeom prst="rect">
            <a:avLst/>
          </a:prstGeom>
          <a:noFill/>
        </p:spPr>
        <p:txBody>
          <a:bodyPr wrap="square" rtlCol="0">
            <a:spAutoFit/>
          </a:bodyPr>
          <a:lstStyle/>
          <a:p>
            <a:r>
              <a:rPr lang="ja-JP" altLang="en-US" sz="1400" dirty="0">
                <a:latin typeface="ＭＳ Ｐゴシック" panose="020B0600070205080204" pitchFamily="50" charset="-128"/>
                <a:ea typeface="ＭＳ Ｐゴシック" panose="020B0600070205080204" pitchFamily="50" charset="-128"/>
              </a:rPr>
              <a:t>錘（おもり）付の栄養チューブを、</a:t>
            </a:r>
            <a:r>
              <a:rPr lang="en-US" altLang="ja-JP" sz="1400" dirty="0">
                <a:latin typeface="ＭＳ Ｐゴシック" panose="020B0600070205080204" pitchFamily="50" charset="-128"/>
                <a:ea typeface="ＭＳ Ｐゴシック" panose="020B0600070205080204" pitchFamily="50" charset="-128"/>
              </a:rPr>
              <a:t>X</a:t>
            </a:r>
            <a:r>
              <a:rPr lang="ja-JP" altLang="en-US" sz="1400" dirty="0">
                <a:latin typeface="ＭＳ Ｐゴシック" panose="020B0600070205080204" pitchFamily="50" charset="-128"/>
                <a:ea typeface="ＭＳ Ｐゴシック" panose="020B0600070205080204" pitchFamily="50" charset="-128"/>
              </a:rPr>
              <a:t>線透視しながら胃に挿入する処置の時に、記録された画像。チューブが食道でなく気管に入っている。吸引チューブも、このように気管に入ることがある。、</a:t>
            </a:r>
            <a:endParaRPr lang="en-US" altLang="ja-JP" sz="1400" dirty="0">
              <a:latin typeface="ＭＳ Ｐゴシック" panose="020B0600070205080204" pitchFamily="50" charset="-128"/>
              <a:ea typeface="ＭＳ Ｐゴシック" panose="020B0600070205080204" pitchFamily="50" charset="-128"/>
            </a:endParaRPr>
          </a:p>
        </p:txBody>
      </p:sp>
      <p:sp>
        <p:nvSpPr>
          <p:cNvPr id="1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125</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7736295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447710E-FD4E-490C-91C3-F061FD50753A}"/>
              </a:ext>
            </a:extLst>
          </p:cNvPr>
          <p:cNvSpPr>
            <a:spLocks noChangeArrowheads="1"/>
          </p:cNvSpPr>
          <p:nvPr/>
        </p:nvSpPr>
        <p:spPr bwMode="auto">
          <a:xfrm>
            <a:off x="1712990" y="3115038"/>
            <a:ext cx="6337146" cy="1816341"/>
          </a:xfrm>
          <a:prstGeom prst="rect">
            <a:avLst/>
          </a:prstGeom>
          <a:noFill/>
          <a:ln w="12700">
            <a:solidFill>
              <a:srgbClr val="002060"/>
            </a:solidFill>
            <a:prstDash val="dash"/>
            <a:miter lim="800000"/>
            <a:headEnd/>
            <a:tailEnd/>
          </a:ln>
        </p:spPr>
        <p:txBody>
          <a:bodyPr wrap="square" lIns="108000" tIns="36000" rIns="108000" bIns="0" anchor="ctr" anchorCtr="0">
            <a:noAutofit/>
          </a:bodyPr>
          <a:lstStyle/>
          <a:p>
            <a:pPr defTabSz="762000">
              <a:spcAft>
                <a:spcPts val="600"/>
              </a:spcAft>
              <a:defRPr/>
            </a:pPr>
            <a:r>
              <a:rPr lang="ja-JP" altLang="en-US" sz="2000" b="1" dirty="0">
                <a:latin typeface="メイリオ" panose="020B0604030504040204" pitchFamily="50" charset="-128"/>
                <a:ea typeface="メイリオ" panose="020B0604030504040204" pitchFamily="50" charset="-128"/>
              </a:rPr>
              <a:t>例　対象児　特別支援学校　Ａ君</a:t>
            </a:r>
          </a:p>
          <a:p>
            <a:pPr indent="633413" defTabSz="762000">
              <a:spcAft>
                <a:spcPts val="600"/>
              </a:spcAft>
              <a:tabLst>
                <a:tab pos="2963863" algn="l"/>
                <a:tab pos="6002338" algn="r"/>
              </a:tabLst>
              <a:defRPr/>
            </a:pPr>
            <a:r>
              <a:rPr lang="ja-JP" altLang="en-US" sz="2000" dirty="0">
                <a:latin typeface="メイリオ" panose="020B0604030504040204" pitchFamily="50" charset="-128"/>
                <a:ea typeface="メイリオ" panose="020B0604030504040204" pitchFamily="50" charset="-128"/>
              </a:rPr>
              <a:t>鼻からの吸引	看護師が行う場合</a:t>
            </a:r>
            <a:r>
              <a:rPr lang="en-US" altLang="ja-JP" sz="2000" dirty="0">
                <a:latin typeface="メイリオ" panose="020B0604030504040204" pitchFamily="50" charset="-128"/>
                <a:ea typeface="メイリオ" panose="020B0604030504040204" pitchFamily="50" charset="-128"/>
              </a:rPr>
              <a:t>	14cm</a:t>
            </a:r>
            <a:br>
              <a:rPr lang="en-US" altLang="ja-JP" sz="2000" dirty="0">
                <a:latin typeface="メイリオ" panose="020B0604030504040204" pitchFamily="50" charset="-128"/>
                <a:ea typeface="メイリオ" panose="020B0604030504040204" pitchFamily="50" charset="-128"/>
              </a:rPr>
            </a:b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教職員が行う場合</a:t>
            </a:r>
            <a:r>
              <a:rPr lang="en-US" altLang="ja-JP" sz="2000" dirty="0">
                <a:latin typeface="メイリオ" panose="020B0604030504040204" pitchFamily="50" charset="-128"/>
                <a:ea typeface="メイリオ" panose="020B0604030504040204" pitchFamily="50" charset="-128"/>
              </a:rPr>
              <a:t>	10cm</a:t>
            </a:r>
          </a:p>
          <a:p>
            <a:pPr indent="633413" defTabSz="762000">
              <a:spcAft>
                <a:spcPts val="600"/>
              </a:spcAft>
              <a:tabLst>
                <a:tab pos="2963863" algn="l"/>
                <a:tab pos="6002338" algn="r"/>
              </a:tabLst>
              <a:defRPr/>
            </a:pPr>
            <a:r>
              <a:rPr lang="ja-JP" altLang="en-US" sz="2000" dirty="0">
                <a:latin typeface="メイリオ" panose="020B0604030504040204" pitchFamily="50" charset="-128"/>
                <a:ea typeface="メイリオ" panose="020B0604030504040204" pitchFamily="50" charset="-128"/>
              </a:rPr>
              <a:t>口からの吸引	看護師が行う場合</a:t>
            </a:r>
            <a:r>
              <a:rPr lang="en-US" altLang="ja-JP" sz="2000" dirty="0">
                <a:latin typeface="メイリオ" panose="020B0604030504040204" pitchFamily="50" charset="-128"/>
                <a:ea typeface="メイリオ" panose="020B0604030504040204" pitchFamily="50" charset="-128"/>
              </a:rPr>
              <a:t>	10cm</a:t>
            </a:r>
            <a:br>
              <a:rPr lang="en-US" altLang="ja-JP" sz="2000" dirty="0">
                <a:latin typeface="メイリオ" panose="020B0604030504040204" pitchFamily="50" charset="-128"/>
                <a:ea typeface="メイリオ" panose="020B0604030504040204" pitchFamily="50" charset="-128"/>
              </a:rPr>
            </a:b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教職員が行う場合</a:t>
            </a:r>
            <a:r>
              <a:rPr lang="en-US" altLang="ja-JP" sz="2000" dirty="0">
                <a:latin typeface="メイリオ" panose="020B0604030504040204" pitchFamily="50" charset="-128"/>
                <a:ea typeface="メイリオ" panose="020B0604030504040204" pitchFamily="50" charset="-128"/>
              </a:rPr>
              <a:t>	7cm</a:t>
            </a:r>
          </a:p>
        </p:txBody>
      </p:sp>
      <p:sp>
        <p:nvSpPr>
          <p:cNvPr id="10" name="テキスト ボックス 15">
            <a:extLst>
              <a:ext uri="{FF2B5EF4-FFF2-40B4-BE49-F238E27FC236}">
                <a16:creationId xmlns:a16="http://schemas.microsoft.com/office/drawing/2014/main" id="{CB6F469A-40AF-4F6F-9382-2D28842D118C}"/>
              </a:ext>
            </a:extLst>
          </p:cNvPr>
          <p:cNvSpPr txBox="1">
            <a:spLocks noChangeArrowheads="1"/>
          </p:cNvSpPr>
          <p:nvPr/>
        </p:nvSpPr>
        <p:spPr bwMode="auto">
          <a:xfrm>
            <a:off x="596901" y="1628776"/>
            <a:ext cx="8640762" cy="1628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a:lnSpc>
                <a:spcPct val="114000"/>
              </a:lnSpc>
              <a:spcBef>
                <a:spcPct val="0"/>
              </a:spcBef>
              <a:buNone/>
            </a:pPr>
            <a:endParaRPr lang="en-US" altLang="ja-JP" sz="2000" dirty="0">
              <a:latin typeface="メイリオ" panose="020B0604030504040204" pitchFamily="50" charset="-128"/>
              <a:ea typeface="メイリオ" panose="020B0604030504040204" pitchFamily="50" charset="-128"/>
            </a:endParaRPr>
          </a:p>
          <a:p>
            <a:pPr algn="just">
              <a:lnSpc>
                <a:spcPct val="114000"/>
              </a:lnSpc>
              <a:spcBef>
                <a:spcPct val="0"/>
              </a:spcBef>
              <a:buNone/>
            </a:pPr>
            <a:r>
              <a:rPr lang="ja-JP" altLang="en-US" sz="2000" dirty="0">
                <a:latin typeface="メイリオ" panose="020B0604030504040204" pitchFamily="50" charset="-128"/>
                <a:ea typeface="メイリオ" panose="020B0604030504040204" pitchFamily="50" charset="-128"/>
              </a:rPr>
              <a:t>鼻腔、口腔とも、対象の児童生徒ひとりひとりについて、何ｃｍまで、吸引チューブを挿入して良いか、主治医、指導医等による指示の確認、保護者への確認など、確認と取り決めをしておく。</a:t>
            </a:r>
          </a:p>
        </p:txBody>
      </p:sp>
      <p:sp>
        <p:nvSpPr>
          <p:cNvPr id="16" name="テキスト ボックス 15">
            <a:extLst>
              <a:ext uri="{FF2B5EF4-FFF2-40B4-BE49-F238E27FC236}">
                <a16:creationId xmlns:a16="http://schemas.microsoft.com/office/drawing/2014/main" id="{0F82832A-2269-4629-AD17-DDA0A0DEEC17}"/>
              </a:ext>
            </a:extLst>
          </p:cNvPr>
          <p:cNvSpPr txBox="1">
            <a:spLocks noChangeArrowheads="1"/>
          </p:cNvSpPr>
          <p:nvPr/>
        </p:nvSpPr>
        <p:spPr bwMode="auto">
          <a:xfrm>
            <a:off x="2197509" y="5041202"/>
            <a:ext cx="7040153" cy="164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a:lnSpc>
                <a:spcPct val="114000"/>
              </a:lnSpc>
              <a:spcBef>
                <a:spcPct val="0"/>
              </a:spcBef>
              <a:buNone/>
            </a:pPr>
            <a:r>
              <a:rPr lang="ja-JP" altLang="en-US" sz="2000" dirty="0">
                <a:latin typeface="メイリオ" panose="020B0604030504040204" pitchFamily="50" charset="-128"/>
                <a:ea typeface="メイリオ" panose="020B0604030504040204" pitchFamily="50" charset="-128"/>
              </a:rPr>
              <a:t>吸引圧の基本は</a:t>
            </a:r>
            <a:r>
              <a:rPr lang="en-US" altLang="ja-JP" sz="2000" dirty="0">
                <a:solidFill>
                  <a:srgbClr val="FF0000"/>
                </a:solidFill>
                <a:latin typeface="メイリオ" panose="020B0604030504040204" pitchFamily="50" charset="-128"/>
                <a:ea typeface="メイリオ" panose="020B0604030504040204" pitchFamily="50" charset="-128"/>
              </a:rPr>
              <a:t>15</a:t>
            </a:r>
            <a:r>
              <a:rPr lang="ja-JP" altLang="en-US" sz="2000" dirty="0">
                <a:solidFill>
                  <a:srgbClr val="FF0000"/>
                </a:solidFill>
                <a:latin typeface="メイリオ" panose="020B0604030504040204" pitchFamily="50" charset="-128"/>
                <a:ea typeface="メイリオ" panose="020B0604030504040204" pitchFamily="50" charset="-128"/>
              </a:rPr>
              <a:t>～</a:t>
            </a:r>
            <a:r>
              <a:rPr lang="en-US" altLang="ja-JP" sz="2000" dirty="0">
                <a:solidFill>
                  <a:srgbClr val="FF0000"/>
                </a:solidFill>
                <a:latin typeface="メイリオ" panose="020B0604030504040204" pitchFamily="50" charset="-128"/>
                <a:ea typeface="メイリオ" panose="020B0604030504040204" pitchFamily="50" charset="-128"/>
              </a:rPr>
              <a:t>20kPa(</a:t>
            </a:r>
            <a:r>
              <a:rPr lang="ja-JP" altLang="en-US" sz="2000" dirty="0">
                <a:solidFill>
                  <a:srgbClr val="FF0000"/>
                </a:solidFill>
                <a:latin typeface="メイリオ" panose="020B0604030504040204" pitchFamily="50" charset="-128"/>
                <a:ea typeface="メイリオ" panose="020B0604030504040204" pitchFamily="50" charset="-128"/>
              </a:rPr>
              <a:t>キロパスカル</a:t>
            </a:r>
            <a:r>
              <a:rPr lang="en-US" altLang="ja-JP" sz="2000" dirty="0">
                <a:solidFill>
                  <a:srgbClr val="FF0000"/>
                </a:solidFill>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程度</a:t>
            </a:r>
          </a:p>
          <a:p>
            <a:pPr algn="just">
              <a:lnSpc>
                <a:spcPct val="114000"/>
              </a:lnSpc>
              <a:spcBef>
                <a:spcPct val="0"/>
              </a:spcBef>
              <a:buNone/>
            </a:pPr>
            <a:r>
              <a:rPr lang="ja-JP" altLang="en-US" sz="2000" dirty="0">
                <a:latin typeface="メイリオ" panose="020B0604030504040204" pitchFamily="50" charset="-128"/>
                <a:ea typeface="メイリオ" panose="020B0604030504040204" pitchFamily="50" charset="-128"/>
              </a:rPr>
              <a:t>吸引圧が </a:t>
            </a:r>
            <a:r>
              <a:rPr lang="en-US" altLang="ja-JP" sz="2000" dirty="0">
                <a:solidFill>
                  <a:srgbClr val="FF0000"/>
                </a:solidFill>
                <a:latin typeface="メイリオ" panose="020B0604030504040204" pitchFamily="50" charset="-128"/>
                <a:ea typeface="メイリオ" panose="020B0604030504040204" pitchFamily="50" charset="-128"/>
              </a:rPr>
              <a:t>25kPa</a:t>
            </a:r>
            <a:r>
              <a:rPr lang="ja-JP" altLang="en-US" sz="2000" dirty="0">
                <a:solidFill>
                  <a:srgbClr val="FF0000"/>
                </a:solidFill>
                <a:latin typeface="メイリオ" panose="020B0604030504040204" pitchFamily="50" charset="-128"/>
                <a:ea typeface="メイリオ" panose="020B0604030504040204" pitchFamily="50" charset="-128"/>
              </a:rPr>
              <a:t>を</a:t>
            </a:r>
            <a:r>
              <a:rPr lang="en-US" altLang="ja-JP" sz="2000" dirty="0">
                <a:solidFill>
                  <a:srgbClr val="FF0000"/>
                </a:solidFill>
                <a:latin typeface="メイリオ" panose="020B0604030504040204" pitchFamily="50" charset="-128"/>
                <a:ea typeface="メイリオ" panose="020B0604030504040204" pitchFamily="50" charset="-128"/>
              </a:rPr>
              <a:t>､</a:t>
            </a:r>
            <a:r>
              <a:rPr lang="ja-JP" altLang="en-US" sz="2000" dirty="0">
                <a:solidFill>
                  <a:srgbClr val="FF0000"/>
                </a:solidFill>
                <a:latin typeface="メイリオ" panose="020B0604030504040204" pitchFamily="50" charset="-128"/>
                <a:ea typeface="メイリオ" panose="020B0604030504040204" pitchFamily="50" charset="-128"/>
              </a:rPr>
              <a:t>超えないよう</a:t>
            </a:r>
            <a:r>
              <a:rPr lang="ja-JP" altLang="en-US" sz="2000" dirty="0">
                <a:latin typeface="メイリオ" panose="020B0604030504040204" pitchFamily="50" charset="-128"/>
                <a:ea typeface="メイリオ" panose="020B0604030504040204" pitchFamily="50" charset="-128"/>
              </a:rPr>
              <a:t>にする</a:t>
            </a:r>
            <a:r>
              <a:rPr lang="en-US" altLang="ja-JP" sz="2000" dirty="0">
                <a:latin typeface="メイリオ" panose="020B0604030504040204" pitchFamily="50" charset="-128"/>
                <a:ea typeface="メイリオ" panose="020B0604030504040204" pitchFamily="50" charset="-128"/>
              </a:rPr>
              <a:t>｡</a:t>
            </a:r>
          </a:p>
          <a:p>
            <a:pPr marL="928688" indent="-928688" algn="just">
              <a:lnSpc>
                <a:spcPct val="114000"/>
              </a:lnSpc>
              <a:spcBef>
                <a:spcPct val="0"/>
              </a:spcBef>
              <a:buNone/>
            </a:pPr>
            <a:r>
              <a:rPr lang="en-US" altLang="ja-JP" sz="2000" dirty="0">
                <a:latin typeface="メイリオ" panose="020B0604030504040204" pitchFamily="50" charset="-128"/>
                <a:ea typeface="メイリオ" panose="020B0604030504040204" pitchFamily="50" charset="-128"/>
              </a:rPr>
              <a:t>&lt;</a:t>
            </a:r>
            <a:r>
              <a:rPr lang="ja-JP" altLang="en-US" sz="2000" dirty="0">
                <a:latin typeface="メイリオ" panose="020B0604030504040204" pitchFamily="50" charset="-128"/>
                <a:ea typeface="メイリオ" panose="020B0604030504040204" pitchFamily="50" charset="-128"/>
              </a:rPr>
              <a:t>根拠</a:t>
            </a:r>
            <a:r>
              <a:rPr lang="en-US" altLang="ja-JP" sz="2000" dirty="0">
                <a:latin typeface="メイリオ" panose="020B0604030504040204" pitchFamily="50" charset="-128"/>
                <a:ea typeface="メイリオ" panose="020B0604030504040204" pitchFamily="50" charset="-128"/>
              </a:rPr>
              <a:t>&gt;</a:t>
            </a:r>
            <a:r>
              <a:rPr lang="ja-JP" altLang="en-US" sz="2000" dirty="0">
                <a:latin typeface="メイリオ" panose="020B0604030504040204" pitchFamily="50" charset="-128"/>
                <a:ea typeface="メイリオ" panose="020B0604030504040204" pitchFamily="50" charset="-128"/>
              </a:rPr>
              <a:t>低圧では短時間に有効な吸引をすることが困難であり</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また高圧では粘膜を損傷する恐れがあるため</a:t>
            </a:r>
            <a:r>
              <a:rPr lang="en-US" altLang="ja-JP" sz="2000" dirty="0">
                <a:latin typeface="メイリオ" panose="020B0604030504040204" pitchFamily="50" charset="-128"/>
                <a:ea typeface="メイリオ" panose="020B0604030504040204" pitchFamily="50" charset="-128"/>
              </a:rPr>
              <a:t>｡</a:t>
            </a:r>
          </a:p>
        </p:txBody>
      </p:sp>
      <p:sp>
        <p:nvSpPr>
          <p:cNvPr id="17" name="テキスト ボックス 16">
            <a:extLst>
              <a:ext uri="{FF2B5EF4-FFF2-40B4-BE49-F238E27FC236}">
                <a16:creationId xmlns:a16="http://schemas.microsoft.com/office/drawing/2014/main" id="{096EAFFE-A999-45F4-BC15-F69D72C0183F}"/>
              </a:ext>
            </a:extLst>
          </p:cNvPr>
          <p:cNvSpPr txBox="1"/>
          <p:nvPr/>
        </p:nvSpPr>
        <p:spPr>
          <a:xfrm>
            <a:off x="596900" y="1148973"/>
            <a:ext cx="3871861" cy="507999"/>
          </a:xfrm>
          <a:prstGeom prst="roundRect">
            <a:avLst/>
          </a:prstGeom>
          <a:solidFill>
            <a:schemeClr val="accent1">
              <a:lumMod val="75000"/>
            </a:schemeClr>
          </a:solidFill>
          <a:ln w="12700">
            <a:solidFill>
              <a:schemeClr val="accent6">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tIns="36000" bIns="0" anchor="ctr" anchorCtr="0">
            <a:noAutofit/>
          </a:bodyPr>
          <a:lstStyle/>
          <a:p>
            <a:pPr algn="ctr">
              <a:defRPr/>
            </a:pPr>
            <a:r>
              <a:rPr lang="ja-JP" altLang="en-US" sz="2000" b="1" dirty="0">
                <a:solidFill>
                  <a:prstClr val="white"/>
                </a:solidFill>
                <a:latin typeface="メイリオ" panose="020B0604030504040204" pitchFamily="50" charset="-128"/>
                <a:ea typeface="メイリオ" panose="020B0604030504040204" pitchFamily="50" charset="-128"/>
              </a:rPr>
              <a:t>吸引チューブを入れる長さ</a:t>
            </a:r>
          </a:p>
        </p:txBody>
      </p:sp>
      <p:sp>
        <p:nvSpPr>
          <p:cNvPr id="18" name="テキスト ボックス 17">
            <a:extLst>
              <a:ext uri="{FF2B5EF4-FFF2-40B4-BE49-F238E27FC236}">
                <a16:creationId xmlns:a16="http://schemas.microsoft.com/office/drawing/2014/main" id="{1C4F9FE0-3EF5-4D49-A8F2-8F4DE8CE8A50}"/>
              </a:ext>
            </a:extLst>
          </p:cNvPr>
          <p:cNvSpPr txBox="1"/>
          <p:nvPr/>
        </p:nvSpPr>
        <p:spPr>
          <a:xfrm>
            <a:off x="596900" y="5082270"/>
            <a:ext cx="1364635" cy="507999"/>
          </a:xfrm>
          <a:prstGeom prst="roundRect">
            <a:avLst/>
          </a:prstGeom>
          <a:solidFill>
            <a:schemeClr val="accent1">
              <a:lumMod val="75000"/>
            </a:schemeClr>
          </a:solidFill>
          <a:ln w="12700">
            <a:solidFill>
              <a:schemeClr val="accent6">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tIns="36000" bIns="0" anchor="ctr" anchorCtr="0">
            <a:noAutofit/>
          </a:bodyPr>
          <a:lstStyle/>
          <a:p>
            <a:pPr algn="ctr">
              <a:defRPr/>
            </a:pPr>
            <a:r>
              <a:rPr lang="ja-JP" altLang="en-US" sz="2000" b="1" dirty="0">
                <a:solidFill>
                  <a:prstClr val="white"/>
                </a:solidFill>
                <a:latin typeface="メイリオ" panose="020B0604030504040204" pitchFamily="50" charset="-128"/>
                <a:ea typeface="メイリオ" panose="020B0604030504040204" pitchFamily="50" charset="-128"/>
              </a:rPr>
              <a:t>吸引圧</a:t>
            </a:r>
          </a:p>
        </p:txBody>
      </p:sp>
      <p:sp>
        <p:nvSpPr>
          <p:cNvPr id="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126</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683583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ー 22">
            <a:extLst>
              <a:ext uri="{FF2B5EF4-FFF2-40B4-BE49-F238E27FC236}">
                <a16:creationId xmlns:a16="http://schemas.microsoft.com/office/drawing/2014/main" id="{4699989B-E5FE-6142-A35B-3C567A8C91F2}"/>
              </a:ext>
            </a:extLst>
          </p:cNvPr>
          <p:cNvSpPr>
            <a:spLocks noGrp="1"/>
          </p:cNvSpPr>
          <p:nvPr>
            <p:ph type="body" sz="quarter" idx="10"/>
          </p:nvPr>
        </p:nvSpPr>
        <p:spPr/>
        <p:txBody>
          <a:bodyPr/>
          <a:lstStyle/>
          <a:p>
            <a:r>
              <a:rPr lang="en-US" altLang="ja-JP" dirty="0"/>
              <a:t>4-3. </a:t>
            </a:r>
            <a:r>
              <a:rPr lang="ja-JP" altLang="en-US" dirty="0"/>
              <a:t>喀痰吸引のコツと注意点</a:t>
            </a:r>
          </a:p>
        </p:txBody>
      </p:sp>
      <p:sp>
        <p:nvSpPr>
          <p:cNvPr id="2" name="タイトル 1">
            <a:extLst>
              <a:ext uri="{FF2B5EF4-FFF2-40B4-BE49-F238E27FC236}">
                <a16:creationId xmlns:a16="http://schemas.microsoft.com/office/drawing/2014/main" id="{470C8474-DE77-470F-B5B5-74369503E0AA}"/>
              </a:ext>
            </a:extLst>
          </p:cNvPr>
          <p:cNvSpPr>
            <a:spLocks noGrp="1"/>
          </p:cNvSpPr>
          <p:nvPr>
            <p:ph type="title"/>
          </p:nvPr>
        </p:nvSpPr>
        <p:spPr/>
        <p:txBody>
          <a:bodyPr>
            <a:normAutofit/>
          </a:bodyPr>
          <a:lstStyle/>
          <a:p>
            <a:r>
              <a:rPr lang="ja-JP" altLang="en-US" sz="2585" dirty="0"/>
              <a:t>口鼻腔吸引の注意点</a:t>
            </a:r>
            <a:endParaRPr lang="ja-JP" altLang="en-US" sz="2585" dirty="0">
              <a:solidFill>
                <a:srgbClr val="00B050"/>
              </a:solidFill>
            </a:endParaRPr>
          </a:p>
        </p:txBody>
      </p:sp>
      <p:sp>
        <p:nvSpPr>
          <p:cNvPr id="6" name="Rectangle 5">
            <a:extLst>
              <a:ext uri="{FF2B5EF4-FFF2-40B4-BE49-F238E27FC236}">
                <a16:creationId xmlns:a16="http://schemas.microsoft.com/office/drawing/2014/main" id="{A447710E-FD4E-490C-91C3-F061FD50753A}"/>
              </a:ext>
            </a:extLst>
          </p:cNvPr>
          <p:cNvSpPr>
            <a:spLocks noChangeArrowheads="1"/>
          </p:cNvSpPr>
          <p:nvPr/>
        </p:nvSpPr>
        <p:spPr bwMode="auto">
          <a:xfrm>
            <a:off x="931985" y="4881925"/>
            <a:ext cx="7976089" cy="1022728"/>
          </a:xfrm>
          <a:prstGeom prst="rect">
            <a:avLst/>
          </a:prstGeom>
          <a:solidFill>
            <a:srgbClr val="FFFFE7"/>
          </a:solidFill>
          <a:ln w="12700">
            <a:solidFill>
              <a:srgbClr val="FF0000"/>
            </a:solidFill>
            <a:prstDash val="dash"/>
            <a:miter lim="800000"/>
            <a:headEnd/>
            <a:tailEnd/>
          </a:ln>
        </p:spPr>
        <p:txBody>
          <a:bodyPr wrap="square" lIns="99692" tIns="33231" rIns="99692" bIns="0" anchor="ctr" anchorCtr="0">
            <a:noAutofit/>
          </a:bodyPr>
          <a:lstStyle/>
          <a:p>
            <a:pPr algn="just" defTabSz="703402">
              <a:spcAft>
                <a:spcPts val="554"/>
              </a:spcAft>
              <a:defRPr/>
            </a:pPr>
            <a:r>
              <a:rPr lang="ja-JP" altLang="en-US" sz="1662" dirty="0">
                <a:solidFill>
                  <a:srgbClr val="FF0000"/>
                </a:solidFill>
                <a:latin typeface="メイリオ" panose="020B0604030504040204" pitchFamily="50" charset="-128"/>
                <a:ea typeface="メイリオ" panose="020B0604030504040204" pitchFamily="50" charset="-128"/>
              </a:rPr>
              <a:t>施設内感染、学校内感染は、介助者の手を介して広がることが多い。対象児が</a:t>
            </a:r>
            <a:r>
              <a:rPr lang="en-US" altLang="ja-JP" sz="1662" dirty="0">
                <a:solidFill>
                  <a:srgbClr val="FF0000"/>
                </a:solidFill>
                <a:latin typeface="メイリオ" panose="020B0604030504040204" pitchFamily="50" charset="-128"/>
                <a:ea typeface="メイリオ" panose="020B0604030504040204" pitchFamily="50" charset="-128"/>
              </a:rPr>
              <a:t>MRSA</a:t>
            </a:r>
            <a:r>
              <a:rPr lang="ja-JP" altLang="en-US" sz="1662" dirty="0">
                <a:solidFill>
                  <a:srgbClr val="FF0000"/>
                </a:solidFill>
                <a:latin typeface="メイリオ" panose="020B0604030504040204" pitchFamily="50" charset="-128"/>
                <a:ea typeface="メイリオ" panose="020B0604030504040204" pitchFamily="50" charset="-128"/>
              </a:rPr>
              <a:t>等の特別な菌の保菌者でなくても、全ての対象児・者で、吸引チューブによる介助者の手の汚染を防ぐため、非滅菌のビニール手袋を装着する。</a:t>
            </a:r>
          </a:p>
        </p:txBody>
      </p:sp>
      <p:sp>
        <p:nvSpPr>
          <p:cNvPr id="16" name="テキスト ボックス 15">
            <a:extLst>
              <a:ext uri="{FF2B5EF4-FFF2-40B4-BE49-F238E27FC236}">
                <a16:creationId xmlns:a16="http://schemas.microsoft.com/office/drawing/2014/main" id="{0F82832A-2269-4629-AD17-DDA0A0DEEC17}"/>
              </a:ext>
            </a:extLst>
          </p:cNvPr>
          <p:cNvSpPr txBox="1">
            <a:spLocks noChangeArrowheads="1"/>
          </p:cNvSpPr>
          <p:nvPr/>
        </p:nvSpPr>
        <p:spPr bwMode="auto">
          <a:xfrm>
            <a:off x="979172" y="1531412"/>
            <a:ext cx="7898423" cy="3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lnSpc>
                <a:spcPct val="114000"/>
              </a:lnSpc>
              <a:spcBef>
                <a:spcPct val="0"/>
              </a:spcBef>
              <a:spcAft>
                <a:spcPts val="554"/>
              </a:spcAft>
              <a:buNone/>
              <a:defRPr/>
            </a:pPr>
            <a:r>
              <a:rPr lang="ja-JP" altLang="en-US" sz="1662" dirty="0">
                <a:solidFill>
                  <a:prstClr val="black"/>
                </a:solidFill>
                <a:latin typeface="メイリオ" panose="020B0604030504040204" pitchFamily="50" charset="-128"/>
                <a:ea typeface="メイリオ" panose="020B0604030504040204" pitchFamily="50" charset="-128"/>
              </a:rPr>
              <a:t>・適正な方向に挿入 </a:t>
            </a:r>
          </a:p>
          <a:p>
            <a:pPr defTabSz="844083">
              <a:lnSpc>
                <a:spcPct val="114000"/>
              </a:lnSpc>
              <a:spcBef>
                <a:spcPct val="0"/>
              </a:spcBef>
              <a:spcAft>
                <a:spcPts val="554"/>
              </a:spcAft>
              <a:buNone/>
              <a:defRPr/>
            </a:pPr>
            <a:r>
              <a:rPr lang="ja-JP" altLang="en-US" sz="1662" dirty="0">
                <a:solidFill>
                  <a:prstClr val="black"/>
                </a:solidFill>
                <a:latin typeface="メイリオ" panose="020B0604030504040204" pitchFamily="50" charset="-128"/>
                <a:ea typeface="メイリオ" panose="020B0604030504040204" pitchFamily="50" charset="-128"/>
              </a:rPr>
              <a:t>・吸引チューブを入れる長さを適正にする</a:t>
            </a:r>
          </a:p>
          <a:p>
            <a:pPr defTabSz="844083">
              <a:lnSpc>
                <a:spcPct val="114000"/>
              </a:lnSpc>
              <a:spcBef>
                <a:spcPct val="0"/>
              </a:spcBef>
              <a:spcAft>
                <a:spcPts val="554"/>
              </a:spcAft>
              <a:buNone/>
              <a:tabLst>
                <a:tab pos="2233302" algn="r"/>
              </a:tabLst>
              <a:defRPr/>
            </a:pPr>
            <a:r>
              <a:rPr lang="ja-JP" altLang="en-US" sz="1662" dirty="0">
                <a:solidFill>
                  <a:prstClr val="black"/>
                </a:solidFill>
                <a:latin typeface="メイリオ" panose="020B0604030504040204" pitchFamily="50" charset="-128"/>
                <a:ea typeface="メイリオ" panose="020B0604030504040204" pitchFamily="50" charset="-128"/>
              </a:rPr>
              <a:t>・適正な吸引圧　目安は</a:t>
            </a:r>
            <a:r>
              <a:rPr lang="en-US" altLang="ja-JP" sz="1662" dirty="0">
                <a:solidFill>
                  <a:prstClr val="black"/>
                </a:solidFill>
                <a:latin typeface="メイリオ" panose="020B0604030504040204" pitchFamily="50" charset="-128"/>
                <a:ea typeface="メイリオ" panose="020B0604030504040204" pitchFamily="50" charset="-128"/>
              </a:rPr>
              <a:t>15</a:t>
            </a:r>
            <a:r>
              <a:rPr lang="ja-JP" altLang="en-US" sz="1662" dirty="0">
                <a:solidFill>
                  <a:prstClr val="black"/>
                </a:solidFill>
                <a:latin typeface="メイリオ" panose="020B0604030504040204" pitchFamily="50" charset="-128"/>
                <a:ea typeface="メイリオ" panose="020B0604030504040204" pitchFamily="50" charset="-128"/>
              </a:rPr>
              <a:t>～</a:t>
            </a:r>
            <a:r>
              <a:rPr lang="en-US" altLang="ja-JP" sz="1662" dirty="0">
                <a:solidFill>
                  <a:prstClr val="black"/>
                </a:solidFill>
                <a:latin typeface="メイリオ" panose="020B0604030504040204" pitchFamily="50" charset="-128"/>
                <a:ea typeface="メイリオ" panose="020B0604030504040204" pitchFamily="50" charset="-128"/>
              </a:rPr>
              <a:t>20kPa(12</a:t>
            </a:r>
            <a:r>
              <a:rPr lang="ja-JP" altLang="en-US" sz="1662" dirty="0">
                <a:solidFill>
                  <a:prstClr val="black"/>
                </a:solidFill>
                <a:latin typeface="メイリオ" panose="020B0604030504040204" pitchFamily="50" charset="-128"/>
                <a:ea typeface="メイリオ" panose="020B0604030504040204" pitchFamily="50" charset="-128"/>
              </a:rPr>
              <a:t>～</a:t>
            </a:r>
            <a:r>
              <a:rPr lang="en-US" altLang="ja-JP" sz="1662" dirty="0">
                <a:solidFill>
                  <a:prstClr val="black"/>
                </a:solidFill>
                <a:latin typeface="メイリオ" panose="020B0604030504040204" pitchFamily="50" charset="-128"/>
                <a:ea typeface="メイリオ" panose="020B0604030504040204" pitchFamily="50" charset="-128"/>
              </a:rPr>
              <a:t>15cmHg ) </a:t>
            </a:r>
            <a:br>
              <a:rPr lang="en-US" altLang="ja-JP" sz="1662" dirty="0">
                <a:solidFill>
                  <a:prstClr val="black"/>
                </a:solidFill>
                <a:latin typeface="メイリオ" panose="020B0604030504040204" pitchFamily="50" charset="-128"/>
                <a:ea typeface="メイリオ" panose="020B0604030504040204" pitchFamily="50" charset="-128"/>
              </a:rPr>
            </a:br>
            <a:r>
              <a:rPr lang="en-US" altLang="ja-JP" sz="1662" dirty="0">
                <a:solidFill>
                  <a:prstClr val="black"/>
                </a:solidFill>
                <a:latin typeface="メイリオ" panose="020B0604030504040204" pitchFamily="50" charset="-128"/>
                <a:ea typeface="メイリオ" panose="020B0604030504040204" pitchFamily="50" charset="-128"/>
              </a:rPr>
              <a:t>	</a:t>
            </a:r>
            <a:r>
              <a:rPr lang="ja-JP" altLang="en-US" sz="1662" dirty="0">
                <a:solidFill>
                  <a:prstClr val="black"/>
                </a:solidFill>
                <a:latin typeface="メイリオ" panose="020B0604030504040204" pitchFamily="50" charset="-128"/>
                <a:ea typeface="メイリオ" panose="020B0604030504040204" pitchFamily="50" charset="-128"/>
              </a:rPr>
              <a:t>　　　　　　　　</a:t>
            </a:r>
            <a:r>
              <a:rPr lang="en-US" altLang="ja-JP" sz="1662" dirty="0">
                <a:solidFill>
                  <a:prstClr val="black"/>
                </a:solidFill>
                <a:latin typeface="メイリオ" panose="020B0604030504040204" pitchFamily="50" charset="-128"/>
                <a:ea typeface="メイリオ" panose="020B0604030504040204" pitchFamily="50" charset="-128"/>
              </a:rPr>
              <a:t>25kPa(20cmHg) </a:t>
            </a:r>
            <a:r>
              <a:rPr lang="ja-JP" altLang="en-US" sz="1662" dirty="0">
                <a:solidFill>
                  <a:prstClr val="black"/>
                </a:solidFill>
                <a:latin typeface="メイリオ" panose="020B0604030504040204" pitchFamily="50" charset="-128"/>
                <a:ea typeface="メイリオ" panose="020B0604030504040204" pitchFamily="50" charset="-128"/>
              </a:rPr>
              <a:t>をこえないように </a:t>
            </a:r>
          </a:p>
          <a:p>
            <a:pPr marL="182563" indent="-182563" defTabSz="844083">
              <a:lnSpc>
                <a:spcPct val="114000"/>
              </a:lnSpc>
              <a:spcBef>
                <a:spcPct val="0"/>
              </a:spcBef>
              <a:spcAft>
                <a:spcPts val="554"/>
              </a:spcAft>
              <a:buNone/>
            </a:pPr>
            <a:r>
              <a:rPr lang="ja-JP" altLang="en-US" sz="1662" dirty="0">
                <a:solidFill>
                  <a:prstClr val="black"/>
                </a:solidFill>
                <a:latin typeface="メイリオ" panose="020B0604030504040204" pitchFamily="50" charset="-128"/>
                <a:ea typeface="メイリオ" panose="020B0604030504040204" pitchFamily="50" charset="-128"/>
              </a:rPr>
              <a:t>・清潔操作</a:t>
            </a:r>
            <a:br>
              <a:rPr lang="en-US" altLang="ja-JP" sz="1662" dirty="0">
                <a:solidFill>
                  <a:prstClr val="black"/>
                </a:solidFill>
                <a:latin typeface="メイリオ" panose="020B0604030504040204" pitchFamily="50" charset="-128"/>
                <a:ea typeface="メイリオ" panose="020B0604030504040204" pitchFamily="50" charset="-128"/>
              </a:rPr>
            </a:br>
            <a:r>
              <a:rPr lang="ja-JP" altLang="en-US" sz="1662" dirty="0">
                <a:solidFill>
                  <a:prstClr val="black"/>
                </a:solidFill>
                <a:latin typeface="メイリオ" panose="020B0604030504040204" pitchFamily="50" charset="-128"/>
                <a:ea typeface="メイリオ" panose="020B0604030504040204" pitchFamily="50" charset="-128"/>
              </a:rPr>
              <a:t>実施前の手洗い</a:t>
            </a:r>
            <a:br>
              <a:rPr lang="en-US" altLang="ja-JP" sz="1662" dirty="0">
                <a:solidFill>
                  <a:prstClr val="black"/>
                </a:solidFill>
                <a:latin typeface="メイリオ" panose="020B0604030504040204" pitchFamily="50" charset="-128"/>
                <a:ea typeface="メイリオ" panose="020B0604030504040204" pitchFamily="50" charset="-128"/>
              </a:rPr>
            </a:br>
            <a:r>
              <a:rPr lang="ja-JP" altLang="en-US" sz="1662" dirty="0">
                <a:solidFill>
                  <a:srgbClr val="FF0000"/>
                </a:solidFill>
                <a:latin typeface="メイリオ" panose="020B0604030504040204" pitchFamily="50" charset="-128"/>
                <a:ea typeface="メイリオ" panose="020B0604030504040204" pitchFamily="50" charset="-128"/>
              </a:rPr>
              <a:t>非滅菌のビニール手袋を利き手に装着</a:t>
            </a:r>
            <a:r>
              <a:rPr lang="ja-JP" altLang="en-US" sz="1662" dirty="0">
                <a:solidFill>
                  <a:prstClr val="black"/>
                </a:solidFill>
                <a:latin typeface="メイリオ" panose="020B0604030504040204" pitchFamily="50" charset="-128"/>
                <a:ea typeface="メイリオ" panose="020B0604030504040204" pitchFamily="50" charset="-128"/>
              </a:rPr>
              <a:t>する</a:t>
            </a:r>
            <a:r>
              <a:rPr lang="en-US" altLang="ja-JP" sz="1662" dirty="0">
                <a:solidFill>
                  <a:prstClr val="black"/>
                </a:solidFill>
                <a:latin typeface="メイリオ" panose="020B0604030504040204" pitchFamily="50" charset="-128"/>
                <a:ea typeface="メイリオ" panose="020B0604030504040204" pitchFamily="50" charset="-128"/>
              </a:rPr>
              <a:t>(</a:t>
            </a:r>
            <a:r>
              <a:rPr lang="ja-JP" altLang="en-US" sz="1662" dirty="0">
                <a:solidFill>
                  <a:prstClr val="black"/>
                </a:solidFill>
                <a:latin typeface="メイリオ" panose="020B0604030504040204" pitchFamily="50" charset="-128"/>
                <a:ea typeface="メイリオ" panose="020B0604030504040204" pitchFamily="50" charset="-128"/>
              </a:rPr>
              <a:t>毎回、廃棄</a:t>
            </a:r>
            <a:r>
              <a:rPr lang="en-US" altLang="ja-JP" sz="1662" dirty="0">
                <a:solidFill>
                  <a:prstClr val="black"/>
                </a:solidFill>
                <a:latin typeface="メイリオ" panose="020B0604030504040204" pitchFamily="50" charset="-128"/>
                <a:ea typeface="メイリオ" panose="020B0604030504040204" pitchFamily="50" charset="-128"/>
              </a:rPr>
              <a:t>)</a:t>
            </a:r>
            <a:br>
              <a:rPr lang="en-US" altLang="ja-JP" sz="1662" dirty="0">
                <a:solidFill>
                  <a:prstClr val="black"/>
                </a:solidFill>
                <a:latin typeface="メイリオ" panose="020B0604030504040204" pitchFamily="50" charset="-128"/>
                <a:ea typeface="メイリオ" panose="020B0604030504040204" pitchFamily="50" charset="-128"/>
              </a:rPr>
            </a:br>
            <a:r>
              <a:rPr lang="ja-JP" altLang="en-US" sz="1662" dirty="0">
                <a:solidFill>
                  <a:srgbClr val="0000FF"/>
                </a:solidFill>
                <a:latin typeface="メイリオ" panose="020B0604030504040204" pitchFamily="50" charset="-128"/>
                <a:ea typeface="メイリオ" panose="020B0604030504040204" pitchFamily="50" charset="-128"/>
              </a:rPr>
              <a:t>手袋をして吸引チューブを持つ手と、手袋をせず吸引器のスイッチ操作をする手　　の、使い分け</a:t>
            </a:r>
            <a:r>
              <a:rPr lang="ja-JP" altLang="en-US" sz="1662" dirty="0">
                <a:solidFill>
                  <a:prstClr val="black"/>
                </a:solidFill>
                <a:latin typeface="メイリオ" panose="020B0604030504040204" pitchFamily="50" charset="-128"/>
                <a:ea typeface="メイリオ" panose="020B0604030504040204" pitchFamily="50" charset="-128"/>
              </a:rPr>
              <a:t>をしっかり行う</a:t>
            </a:r>
            <a:endParaRPr lang="en-US" altLang="ja-JP" sz="1662" dirty="0">
              <a:solidFill>
                <a:prstClr val="black"/>
              </a:solidFill>
              <a:latin typeface="メイリオ" panose="020B0604030504040204" pitchFamily="50" charset="-128"/>
              <a:ea typeface="メイリオ" panose="020B0604030504040204" pitchFamily="50" charset="-128"/>
            </a:endParaRPr>
          </a:p>
          <a:p>
            <a:pPr defTabSz="844083">
              <a:lnSpc>
                <a:spcPct val="114000"/>
              </a:lnSpc>
              <a:spcBef>
                <a:spcPct val="0"/>
              </a:spcBef>
              <a:spcAft>
                <a:spcPts val="554"/>
              </a:spcAft>
              <a:buNone/>
              <a:defRPr/>
            </a:pPr>
            <a:r>
              <a:rPr lang="ja-JP" altLang="en-US" sz="1662" dirty="0">
                <a:solidFill>
                  <a:prstClr val="black"/>
                </a:solidFill>
                <a:latin typeface="メイリオ" panose="020B0604030504040204" pitchFamily="50" charset="-128"/>
                <a:ea typeface="メイリオ" panose="020B0604030504040204" pitchFamily="50" charset="-128"/>
              </a:rPr>
              <a:t>　実施後に手洗い</a:t>
            </a:r>
          </a:p>
        </p:txBody>
      </p:sp>
      <p:sp>
        <p:nvSpPr>
          <p:cNvPr id="9" name="テキスト ボックス 6">
            <a:extLst>
              <a:ext uri="{FF2B5EF4-FFF2-40B4-BE49-F238E27FC236}">
                <a16:creationId xmlns:a16="http://schemas.microsoft.com/office/drawing/2014/main" id="{896A649F-D6F5-4804-B96F-0B1F842A6B6F}"/>
              </a:ext>
            </a:extLst>
          </p:cNvPr>
          <p:cNvSpPr txBox="1">
            <a:spLocks noChangeArrowheads="1"/>
          </p:cNvSpPr>
          <p:nvPr/>
        </p:nvSpPr>
        <p:spPr bwMode="auto">
          <a:xfrm>
            <a:off x="802511" y="5977310"/>
            <a:ext cx="5941050"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spcBef>
                <a:spcPct val="0"/>
              </a:spcBef>
              <a:buNone/>
              <a:defRPr/>
            </a:pPr>
            <a:r>
              <a:rPr lang="ja-JP" altLang="en-US" sz="1662" dirty="0">
                <a:solidFill>
                  <a:prstClr val="black"/>
                </a:solidFill>
                <a:latin typeface="メイリオ" panose="020B0604030504040204" pitchFamily="50" charset="-128"/>
                <a:ea typeface="メイリオ" panose="020B0604030504040204" pitchFamily="50" charset="-128"/>
              </a:rPr>
              <a:t>・食べたり、注入した後に、すぐ吸引するのは極力避ける　</a:t>
            </a:r>
          </a:p>
        </p:txBody>
      </p:sp>
      <p:sp>
        <p:nvSpPr>
          <p:cNvPr id="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127</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322177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0C8474-DE77-470F-B5B5-74369503E0AA}"/>
              </a:ext>
            </a:extLst>
          </p:cNvPr>
          <p:cNvSpPr>
            <a:spLocks noGrp="1"/>
          </p:cNvSpPr>
          <p:nvPr>
            <p:ph type="title"/>
          </p:nvPr>
        </p:nvSpPr>
        <p:spPr/>
        <p:txBody>
          <a:bodyPr>
            <a:normAutofit/>
          </a:bodyPr>
          <a:lstStyle/>
          <a:p>
            <a:r>
              <a:rPr lang="ja-JP" altLang="en-US" sz="2585" dirty="0"/>
              <a:t>鼻腔吸引のリスク管理 </a:t>
            </a:r>
          </a:p>
        </p:txBody>
      </p:sp>
      <p:sp>
        <p:nvSpPr>
          <p:cNvPr id="7" name="Text Box 4">
            <a:extLst>
              <a:ext uri="{FF2B5EF4-FFF2-40B4-BE49-F238E27FC236}">
                <a16:creationId xmlns:a16="http://schemas.microsoft.com/office/drawing/2014/main" id="{EE388046-EBFA-443B-8074-476FED90ECE6}"/>
              </a:ext>
            </a:extLst>
          </p:cNvPr>
          <p:cNvSpPr txBox="1">
            <a:spLocks noChangeArrowheads="1"/>
          </p:cNvSpPr>
          <p:nvPr/>
        </p:nvSpPr>
        <p:spPr bwMode="auto">
          <a:xfrm>
            <a:off x="4834581" y="5388655"/>
            <a:ext cx="4089233" cy="65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spcBef>
                <a:spcPct val="0"/>
              </a:spcBef>
              <a:spcAft>
                <a:spcPts val="277"/>
              </a:spcAft>
              <a:buNone/>
            </a:pPr>
            <a:r>
              <a:rPr lang="ja-JP" altLang="en-US" sz="1477" dirty="0">
                <a:solidFill>
                  <a:prstClr val="black"/>
                </a:solidFill>
                <a:latin typeface="メイリオ" panose="020B0604030504040204" pitchFamily="50" charset="-128"/>
                <a:ea typeface="メイリオ" panose="020B0604030504040204" pitchFamily="50" charset="-128"/>
              </a:rPr>
              <a:t> </a:t>
            </a:r>
            <a:r>
              <a:rPr lang="en-US" altLang="ja-JP" sz="1477" dirty="0">
                <a:solidFill>
                  <a:prstClr val="black"/>
                </a:solidFill>
                <a:latin typeface="メイリオ" panose="020B0604030504040204" pitchFamily="50" charset="-128"/>
                <a:ea typeface="メイリオ" panose="020B0604030504040204" pitchFamily="50" charset="-128"/>
              </a:rPr>
              <a:t>---- </a:t>
            </a:r>
            <a:r>
              <a:rPr lang="ja-JP" altLang="en-US" sz="1477" dirty="0">
                <a:solidFill>
                  <a:prstClr val="black"/>
                </a:solidFill>
                <a:latin typeface="メイリオ" panose="020B0604030504040204" pitchFamily="50" charset="-128"/>
                <a:ea typeface="メイリオ" panose="020B0604030504040204" pitchFamily="50" charset="-128"/>
              </a:rPr>
              <a:t>は吸引チューブの進入経路</a:t>
            </a:r>
          </a:p>
          <a:p>
            <a:pPr defTabSz="844083">
              <a:spcBef>
                <a:spcPct val="0"/>
              </a:spcBef>
              <a:spcAft>
                <a:spcPts val="277"/>
              </a:spcAft>
              <a:buNone/>
            </a:pPr>
            <a:r>
              <a:rPr lang="ja-JP" altLang="en-US" sz="1477" dirty="0">
                <a:solidFill>
                  <a:prstClr val="black"/>
                </a:solidFill>
                <a:latin typeface="メイリオ" panose="020B0604030504040204" pitchFamily="50" charset="-128"/>
                <a:ea typeface="メイリオ" panose="020B0604030504040204" pitchFamily="50" charset="-128"/>
              </a:rPr>
              <a:t> ○  の方向へ吸引チューブを入れて吸引する</a:t>
            </a:r>
          </a:p>
        </p:txBody>
      </p:sp>
      <p:sp>
        <p:nvSpPr>
          <p:cNvPr id="8" name="Text Box 28">
            <a:extLst>
              <a:ext uri="{FF2B5EF4-FFF2-40B4-BE49-F238E27FC236}">
                <a16:creationId xmlns:a16="http://schemas.microsoft.com/office/drawing/2014/main" id="{4BF28D28-0D98-488D-ACEB-C2A204719826}"/>
              </a:ext>
            </a:extLst>
          </p:cNvPr>
          <p:cNvSpPr txBox="1">
            <a:spLocks noChangeArrowheads="1"/>
          </p:cNvSpPr>
          <p:nvPr/>
        </p:nvSpPr>
        <p:spPr bwMode="auto">
          <a:xfrm>
            <a:off x="730824" y="2215523"/>
            <a:ext cx="3998372" cy="373279"/>
          </a:xfrm>
          <a:prstGeom prst="rect">
            <a:avLst/>
          </a:prstGeom>
          <a:solidFill>
            <a:schemeClr val="accent6">
              <a:lumMod val="20000"/>
              <a:lumOff val="80000"/>
            </a:schemeClr>
          </a:solidFill>
          <a:ln>
            <a:noFill/>
          </a:ln>
        </p:spPr>
        <p:txBody>
          <a:bodyPr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lnSpc>
                <a:spcPct val="114000"/>
              </a:lnSpc>
              <a:spcBef>
                <a:spcPct val="0"/>
              </a:spcBef>
              <a:spcAft>
                <a:spcPts val="554"/>
              </a:spcAft>
              <a:buNone/>
            </a:pPr>
            <a:r>
              <a:rPr lang="ja-JP" altLang="en-US" sz="1662" dirty="0">
                <a:solidFill>
                  <a:prstClr val="black"/>
                </a:solidFill>
                <a:latin typeface="メイリオ" panose="020B0604030504040204" pitchFamily="50" charset="-128"/>
                <a:ea typeface="メイリオ" panose="020B0604030504040204" pitchFamily="50" charset="-128"/>
              </a:rPr>
              <a:t>吸引チューブを上に向けて入れない</a:t>
            </a:r>
          </a:p>
        </p:txBody>
      </p:sp>
      <p:sp>
        <p:nvSpPr>
          <p:cNvPr id="10" name="Text Box 4">
            <a:extLst>
              <a:ext uri="{FF2B5EF4-FFF2-40B4-BE49-F238E27FC236}">
                <a16:creationId xmlns:a16="http://schemas.microsoft.com/office/drawing/2014/main" id="{68B62421-6713-4270-860C-FC0EB134226E}"/>
              </a:ext>
            </a:extLst>
          </p:cNvPr>
          <p:cNvSpPr txBox="1">
            <a:spLocks noChangeArrowheads="1"/>
          </p:cNvSpPr>
          <p:nvPr/>
        </p:nvSpPr>
        <p:spPr bwMode="auto">
          <a:xfrm>
            <a:off x="730824" y="2784695"/>
            <a:ext cx="3998372" cy="999669"/>
          </a:xfrm>
          <a:prstGeom prst="rect">
            <a:avLst/>
          </a:prstGeom>
          <a:solidFill>
            <a:srgbClr val="FFE5E5"/>
          </a:solidFill>
          <a:ln>
            <a:noFill/>
          </a:ln>
        </p:spPr>
        <p:txBody>
          <a:bodyPr wrap="none"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lnSpc>
                <a:spcPct val="114000"/>
              </a:lnSpc>
              <a:spcBef>
                <a:spcPct val="0"/>
              </a:spcBef>
              <a:buNone/>
            </a:pPr>
            <a:r>
              <a:rPr lang="ja-JP" altLang="en-US" sz="1662" dirty="0">
                <a:solidFill>
                  <a:prstClr val="black"/>
                </a:solidFill>
                <a:latin typeface="メイリオ" panose="020B0604030504040204" pitchFamily="50" charset="-128"/>
                <a:ea typeface="メイリオ" panose="020B0604030504040204" pitchFamily="50" charset="-128"/>
              </a:rPr>
              <a:t>鼻狭窄部</a:t>
            </a:r>
            <a:endParaRPr lang="en-US" altLang="ja-JP" sz="1662" dirty="0">
              <a:solidFill>
                <a:prstClr val="black"/>
              </a:solidFill>
              <a:latin typeface="メイリオ" panose="020B0604030504040204" pitchFamily="50" charset="-128"/>
              <a:ea typeface="メイリオ" panose="020B0604030504040204" pitchFamily="50" charset="-128"/>
            </a:endParaRPr>
          </a:p>
          <a:p>
            <a:pPr defTabSz="844083">
              <a:lnSpc>
                <a:spcPct val="114000"/>
              </a:lnSpc>
              <a:spcBef>
                <a:spcPct val="0"/>
              </a:spcBef>
              <a:buNone/>
            </a:pPr>
            <a:r>
              <a:rPr lang="ja-JP" altLang="en-US" sz="1662" dirty="0">
                <a:solidFill>
                  <a:prstClr val="black"/>
                </a:solidFill>
                <a:latin typeface="メイリオ" panose="020B0604030504040204" pitchFamily="50" charset="-128"/>
                <a:ea typeface="メイリオ" panose="020B0604030504040204" pitchFamily="50" charset="-128"/>
              </a:rPr>
              <a:t>キｰゼルバッハ部位</a:t>
            </a:r>
          </a:p>
          <a:p>
            <a:pPr defTabSz="844083">
              <a:lnSpc>
                <a:spcPct val="114000"/>
              </a:lnSpc>
              <a:spcBef>
                <a:spcPct val="0"/>
              </a:spcBef>
              <a:buNone/>
            </a:pPr>
            <a:r>
              <a:rPr lang="ja-JP" altLang="en-US" sz="1662" dirty="0">
                <a:solidFill>
                  <a:prstClr val="black"/>
                </a:solidFill>
                <a:latin typeface="メイリオ" panose="020B0604030504040204" pitchFamily="50" charset="-128"/>
                <a:ea typeface="メイリオ" panose="020B0604030504040204" pitchFamily="50" charset="-128"/>
              </a:rPr>
              <a:t>アデノイド</a:t>
            </a:r>
          </a:p>
        </p:txBody>
      </p:sp>
      <p:sp>
        <p:nvSpPr>
          <p:cNvPr id="11" name="テキスト ボックス 10">
            <a:extLst>
              <a:ext uri="{FF2B5EF4-FFF2-40B4-BE49-F238E27FC236}">
                <a16:creationId xmlns:a16="http://schemas.microsoft.com/office/drawing/2014/main" id="{42998177-A0F8-48FB-80C6-269BC8D49A7C}"/>
              </a:ext>
            </a:extLst>
          </p:cNvPr>
          <p:cNvSpPr txBox="1"/>
          <p:nvPr/>
        </p:nvSpPr>
        <p:spPr>
          <a:xfrm>
            <a:off x="931985" y="1831418"/>
            <a:ext cx="3579678" cy="301163"/>
          </a:xfrm>
          <a:prstGeom prst="rect">
            <a:avLst/>
          </a:prstGeom>
          <a:noFill/>
        </p:spPr>
        <p:txBody>
          <a:bodyPr wrap="none" lIns="0" tIns="0" rIns="0" bIns="0">
            <a:noAutofit/>
          </a:bodyPr>
          <a:lstStyle/>
          <a:p>
            <a:pPr defTabSz="844083">
              <a:defRPr/>
            </a:pPr>
            <a:r>
              <a:rPr lang="ja-JP" altLang="en-US" sz="1662" b="1" dirty="0">
                <a:solidFill>
                  <a:srgbClr val="002060"/>
                </a:solidFill>
                <a:latin typeface="メイリオ" panose="020B0604030504040204" pitchFamily="50" charset="-128"/>
                <a:ea typeface="メイリオ" panose="020B0604030504040204" pitchFamily="50" charset="-128"/>
              </a:rPr>
              <a:t>稀だが多量出血があり得る</a:t>
            </a:r>
          </a:p>
        </p:txBody>
      </p:sp>
      <p:sp>
        <p:nvSpPr>
          <p:cNvPr id="12" name="テキスト ボックス 32">
            <a:extLst>
              <a:ext uri="{FF2B5EF4-FFF2-40B4-BE49-F238E27FC236}">
                <a16:creationId xmlns:a16="http://schemas.microsoft.com/office/drawing/2014/main" id="{9953010F-E63E-4538-8F01-1334CB07F41C}"/>
              </a:ext>
            </a:extLst>
          </p:cNvPr>
          <p:cNvSpPr txBox="1">
            <a:spLocks noChangeArrowheads="1"/>
          </p:cNvSpPr>
          <p:nvPr/>
        </p:nvSpPr>
        <p:spPr bwMode="auto">
          <a:xfrm>
            <a:off x="931984" y="4070238"/>
            <a:ext cx="3579678" cy="28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defTabSz="844083">
              <a:lnSpc>
                <a:spcPct val="114000"/>
              </a:lnSpc>
              <a:spcBef>
                <a:spcPct val="0"/>
              </a:spcBef>
              <a:buNone/>
            </a:pPr>
            <a:r>
              <a:rPr lang="ja-JP" altLang="en-US" sz="1662" b="1" dirty="0">
                <a:solidFill>
                  <a:srgbClr val="002060"/>
                </a:solidFill>
                <a:latin typeface="メイリオ" panose="020B0604030504040204" pitchFamily="50" charset="-128"/>
                <a:ea typeface="メイリオ" panose="020B0604030504040204" pitchFamily="50" charset="-128"/>
              </a:rPr>
              <a:t>出血傾向があるケースは特に注意</a:t>
            </a:r>
          </a:p>
        </p:txBody>
      </p:sp>
      <p:sp>
        <p:nvSpPr>
          <p:cNvPr id="13" name="テキスト ボックス 33">
            <a:extLst>
              <a:ext uri="{FF2B5EF4-FFF2-40B4-BE49-F238E27FC236}">
                <a16:creationId xmlns:a16="http://schemas.microsoft.com/office/drawing/2014/main" id="{FF13532D-0AA8-408B-A495-43B55852A33A}"/>
              </a:ext>
            </a:extLst>
          </p:cNvPr>
          <p:cNvSpPr txBox="1">
            <a:spLocks noChangeArrowheads="1"/>
          </p:cNvSpPr>
          <p:nvPr/>
        </p:nvSpPr>
        <p:spPr bwMode="auto">
          <a:xfrm>
            <a:off x="730824" y="4436478"/>
            <a:ext cx="3997387" cy="1806943"/>
          </a:xfrm>
          <a:prstGeom prst="rect">
            <a:avLst/>
          </a:prstGeom>
          <a:solidFill>
            <a:schemeClr val="accent6">
              <a:lumMod val="20000"/>
              <a:lumOff val="80000"/>
            </a:schemeClr>
          </a:solidFill>
          <a:ln>
            <a:noFill/>
          </a:ln>
        </p:spPr>
        <p:txBody>
          <a:bodyPr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lnSpc>
                <a:spcPct val="114000"/>
              </a:lnSpc>
              <a:spcBef>
                <a:spcPct val="0"/>
              </a:spcBef>
              <a:buNone/>
            </a:pPr>
            <a:r>
              <a:rPr lang="ja-JP" altLang="en-US" sz="1662" dirty="0">
                <a:solidFill>
                  <a:prstClr val="black"/>
                </a:solidFill>
                <a:latin typeface="メイリオ" panose="020B0604030504040204" pitchFamily="50" charset="-128"/>
                <a:ea typeface="メイリオ" panose="020B0604030504040204" pitchFamily="50" charset="-128"/>
              </a:rPr>
              <a:t>・狭い方の鼻からは無理に吸引しない</a:t>
            </a:r>
            <a:endParaRPr lang="en-US" altLang="ja-JP" sz="1662" dirty="0">
              <a:solidFill>
                <a:prstClr val="black"/>
              </a:solidFill>
              <a:latin typeface="メイリオ" panose="020B0604030504040204" pitchFamily="50" charset="-128"/>
              <a:ea typeface="メイリオ" panose="020B0604030504040204" pitchFamily="50" charset="-128"/>
            </a:endParaRPr>
          </a:p>
          <a:p>
            <a:pPr marL="263525" indent="-263525" defTabSz="844083">
              <a:lnSpc>
                <a:spcPct val="114000"/>
              </a:lnSpc>
              <a:spcBef>
                <a:spcPct val="0"/>
              </a:spcBef>
              <a:buNone/>
            </a:pPr>
            <a:r>
              <a:rPr lang="ja-JP" altLang="en-US" sz="1662" dirty="0">
                <a:solidFill>
                  <a:prstClr val="black"/>
                </a:solidFill>
                <a:latin typeface="メイリオ" panose="020B0604030504040204" pitchFamily="50" charset="-128"/>
                <a:ea typeface="メイリオ" panose="020B0604030504040204" pitchFamily="50" charset="-128"/>
              </a:rPr>
              <a:t>・</a:t>
            </a:r>
            <a:r>
              <a:rPr lang="ja-JP" altLang="en-US" sz="1662" dirty="0">
                <a:solidFill>
                  <a:srgbClr val="FF0000"/>
                </a:solidFill>
                <a:latin typeface="メイリオ" panose="020B0604030504040204" pitchFamily="50" charset="-128"/>
                <a:ea typeface="メイリオ" panose="020B0604030504040204" pitchFamily="50" charset="-128"/>
              </a:rPr>
              <a:t>損傷、出血が心配なケース</a:t>
            </a:r>
            <a:br>
              <a:rPr lang="en-US" altLang="ja-JP" sz="1662" dirty="0">
                <a:solidFill>
                  <a:srgbClr val="FF0000"/>
                </a:solidFill>
                <a:latin typeface="メイリオ" panose="020B0604030504040204" pitchFamily="50" charset="-128"/>
                <a:ea typeface="メイリオ" panose="020B0604030504040204" pitchFamily="50" charset="-128"/>
              </a:rPr>
            </a:br>
            <a:r>
              <a:rPr lang="ja-JP" altLang="en-US" sz="1662" dirty="0">
                <a:solidFill>
                  <a:prstClr val="black"/>
                </a:solidFill>
                <a:latin typeface="メイリオ" panose="020B0604030504040204" pitchFamily="50" charset="-128"/>
                <a:ea typeface="メイリオ" panose="020B0604030504040204" pitchFamily="50" charset="-128"/>
              </a:rPr>
              <a:t>先の丸いネラトンカテーテルを使用</a:t>
            </a:r>
            <a:br>
              <a:rPr lang="en-US" altLang="ja-JP" sz="1662" dirty="0">
                <a:solidFill>
                  <a:prstClr val="black"/>
                </a:solidFill>
                <a:latin typeface="メイリオ" panose="020B0604030504040204" pitchFamily="50" charset="-128"/>
                <a:ea typeface="メイリオ" panose="020B0604030504040204" pitchFamily="50" charset="-128"/>
              </a:rPr>
            </a:br>
            <a:r>
              <a:rPr lang="ja-JP" altLang="en-US" sz="1662" dirty="0">
                <a:solidFill>
                  <a:prstClr val="black"/>
                </a:solidFill>
                <a:latin typeface="メイリオ" panose="020B0604030504040204" pitchFamily="50" charset="-128"/>
                <a:ea typeface="メイリオ" panose="020B0604030504040204" pitchFamily="50" charset="-128"/>
              </a:rPr>
              <a:t>オリーブ管を使用</a:t>
            </a:r>
            <a:br>
              <a:rPr lang="en-US" altLang="ja-JP" sz="1662" dirty="0">
                <a:solidFill>
                  <a:prstClr val="black"/>
                </a:solidFill>
                <a:latin typeface="メイリオ" panose="020B0604030504040204" pitchFamily="50" charset="-128"/>
                <a:ea typeface="メイリオ" panose="020B0604030504040204" pitchFamily="50" charset="-128"/>
              </a:rPr>
            </a:br>
            <a:r>
              <a:rPr lang="ja-JP" altLang="en-US" sz="1662" dirty="0">
                <a:solidFill>
                  <a:prstClr val="black"/>
                </a:solidFill>
                <a:latin typeface="メイリオ" panose="020B0604030504040204" pitchFamily="50" charset="-128"/>
                <a:ea typeface="メイリオ" panose="020B0604030504040204" pitchFamily="50" charset="-128"/>
              </a:rPr>
              <a:t>鼻の分泌物が出やすくする、少なく　　するための、治療を</a:t>
            </a:r>
            <a:endParaRPr lang="en-US" altLang="ja-JP" sz="1662" dirty="0">
              <a:solidFill>
                <a:prstClr val="black"/>
              </a:solidFill>
              <a:latin typeface="メイリオ" panose="020B0604030504040204" pitchFamily="50" charset="-128"/>
              <a:ea typeface="メイリオ" panose="020B0604030504040204" pitchFamily="50" charset="-128"/>
            </a:endParaRPr>
          </a:p>
        </p:txBody>
      </p:sp>
      <p:grpSp>
        <p:nvGrpSpPr>
          <p:cNvPr id="14" name="グループ化 13">
            <a:extLst>
              <a:ext uri="{FF2B5EF4-FFF2-40B4-BE49-F238E27FC236}">
                <a16:creationId xmlns:a16="http://schemas.microsoft.com/office/drawing/2014/main" id="{9301455A-5235-4D40-87AA-C6EC9C05B383}"/>
              </a:ext>
            </a:extLst>
          </p:cNvPr>
          <p:cNvGrpSpPr/>
          <p:nvPr/>
        </p:nvGrpSpPr>
        <p:grpSpPr>
          <a:xfrm>
            <a:off x="4834579" y="1767254"/>
            <a:ext cx="4073494" cy="3737168"/>
            <a:chOff x="4257675" y="115888"/>
            <a:chExt cx="4786313" cy="4391134"/>
          </a:xfrm>
        </p:grpSpPr>
        <p:pic>
          <p:nvPicPr>
            <p:cNvPr id="15" name="Picture 2">
              <a:extLst>
                <a:ext uri="{FF2B5EF4-FFF2-40B4-BE49-F238E27FC236}">
                  <a16:creationId xmlns:a16="http://schemas.microsoft.com/office/drawing/2014/main" id="{261191CF-4F1D-4CB3-A1B8-3928E5DF5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41"/>
            <a:stretch>
              <a:fillRect/>
            </a:stretch>
          </p:blipFill>
          <p:spPr bwMode="auto">
            <a:xfrm>
              <a:off x="4257675" y="115888"/>
              <a:ext cx="4786313" cy="4132262"/>
            </a:xfrm>
            <a:prstGeom prst="rect">
              <a:avLst/>
            </a:prstGeom>
            <a:solidFill>
              <a:srgbClr val="E5FFF9"/>
            </a:solidFill>
            <a:ln w="6350">
              <a:solidFill>
                <a:srgbClr val="002060"/>
              </a:solidFill>
              <a:prstDash val="dash"/>
              <a:miter lim="800000"/>
              <a:headEnd/>
              <a:tailEnd/>
            </a:ln>
          </p:spPr>
        </p:pic>
        <p:sp>
          <p:nvSpPr>
            <p:cNvPr id="17" name="Text Box 5">
              <a:extLst>
                <a:ext uri="{FF2B5EF4-FFF2-40B4-BE49-F238E27FC236}">
                  <a16:creationId xmlns:a16="http://schemas.microsoft.com/office/drawing/2014/main" id="{E0DE7630-71F3-4A5F-92A0-F4D5CBC2E75A}"/>
                </a:ext>
              </a:extLst>
            </p:cNvPr>
            <p:cNvSpPr txBox="1">
              <a:spLocks noChangeArrowheads="1"/>
            </p:cNvSpPr>
            <p:nvPr/>
          </p:nvSpPr>
          <p:spPr bwMode="auto">
            <a:xfrm>
              <a:off x="7329488" y="688975"/>
              <a:ext cx="691626" cy="3922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spcBef>
                  <a:spcPct val="0"/>
                </a:spcBef>
                <a:buNone/>
              </a:pPr>
              <a:r>
                <a:rPr lang="ja-JP" altLang="en-US" sz="1569" dirty="0">
                  <a:solidFill>
                    <a:prstClr val="black"/>
                  </a:solidFill>
                  <a:ea typeface="メイリオ" panose="020B0604030504040204" pitchFamily="50" charset="-128"/>
                </a:rPr>
                <a:t>鼻腔</a:t>
              </a:r>
            </a:p>
          </p:txBody>
        </p:sp>
        <p:sp>
          <p:nvSpPr>
            <p:cNvPr id="18" name="Text Box 6">
              <a:extLst>
                <a:ext uri="{FF2B5EF4-FFF2-40B4-BE49-F238E27FC236}">
                  <a16:creationId xmlns:a16="http://schemas.microsoft.com/office/drawing/2014/main" id="{7109B636-7A4C-4F30-A213-5F3CE9B2C9F3}"/>
                </a:ext>
              </a:extLst>
            </p:cNvPr>
            <p:cNvSpPr txBox="1">
              <a:spLocks noChangeArrowheads="1"/>
            </p:cNvSpPr>
            <p:nvPr/>
          </p:nvSpPr>
          <p:spPr bwMode="auto">
            <a:xfrm>
              <a:off x="8045449" y="2605032"/>
              <a:ext cx="691626" cy="39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spcBef>
                  <a:spcPct val="0"/>
                </a:spcBef>
                <a:buNone/>
              </a:pPr>
              <a:r>
                <a:rPr lang="ja-JP" altLang="en-US" sz="1569" dirty="0">
                  <a:solidFill>
                    <a:prstClr val="black"/>
                  </a:solidFill>
                  <a:ea typeface="メイリオ" panose="020B0604030504040204" pitchFamily="50" charset="-128"/>
                </a:rPr>
                <a:t>咽頭</a:t>
              </a:r>
            </a:p>
          </p:txBody>
        </p:sp>
        <p:sp>
          <p:nvSpPr>
            <p:cNvPr id="19" name="Text Box 9">
              <a:extLst>
                <a:ext uri="{FF2B5EF4-FFF2-40B4-BE49-F238E27FC236}">
                  <a16:creationId xmlns:a16="http://schemas.microsoft.com/office/drawing/2014/main" id="{7AC8BA43-4174-4D2A-B95E-3EC49334321D}"/>
                </a:ext>
              </a:extLst>
            </p:cNvPr>
            <p:cNvSpPr txBox="1">
              <a:spLocks noChangeArrowheads="1"/>
            </p:cNvSpPr>
            <p:nvPr/>
          </p:nvSpPr>
          <p:spPr bwMode="auto">
            <a:xfrm>
              <a:off x="8061325" y="3992562"/>
              <a:ext cx="217057" cy="39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spcBef>
                  <a:spcPct val="0"/>
                </a:spcBef>
                <a:buNone/>
              </a:pPr>
              <a:endParaRPr lang="ja-JP" altLang="ja-JP" sz="1569" dirty="0">
                <a:solidFill>
                  <a:prstClr val="black"/>
                </a:solidFill>
                <a:ea typeface="メイリオ" panose="020B0604030504040204" pitchFamily="50" charset="-128"/>
              </a:endParaRPr>
            </a:p>
          </p:txBody>
        </p:sp>
        <p:sp>
          <p:nvSpPr>
            <p:cNvPr id="20" name="Text Box 10">
              <a:extLst>
                <a:ext uri="{FF2B5EF4-FFF2-40B4-BE49-F238E27FC236}">
                  <a16:creationId xmlns:a16="http://schemas.microsoft.com/office/drawing/2014/main" id="{7A23E2EE-01F5-408D-A81D-33346444FFDD}"/>
                </a:ext>
              </a:extLst>
            </p:cNvPr>
            <p:cNvSpPr txBox="1">
              <a:spLocks noChangeArrowheads="1"/>
            </p:cNvSpPr>
            <p:nvPr/>
          </p:nvSpPr>
          <p:spPr bwMode="auto">
            <a:xfrm>
              <a:off x="7543800" y="3954463"/>
              <a:ext cx="609600" cy="39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spcBef>
                  <a:spcPct val="50000"/>
                </a:spcBef>
                <a:buNone/>
              </a:pPr>
              <a:endParaRPr lang="ja-JP" altLang="ja-JP" sz="1569" dirty="0">
                <a:solidFill>
                  <a:prstClr val="black"/>
                </a:solidFill>
                <a:ea typeface="メイリオ" panose="020B0604030504040204" pitchFamily="50" charset="-128"/>
              </a:endParaRPr>
            </a:p>
          </p:txBody>
        </p:sp>
        <p:sp>
          <p:nvSpPr>
            <p:cNvPr id="21" name="Text Box 11">
              <a:extLst>
                <a:ext uri="{FF2B5EF4-FFF2-40B4-BE49-F238E27FC236}">
                  <a16:creationId xmlns:a16="http://schemas.microsoft.com/office/drawing/2014/main" id="{EFA9ABC3-2184-4E87-A883-36F6A406824F}"/>
                </a:ext>
              </a:extLst>
            </p:cNvPr>
            <p:cNvSpPr txBox="1">
              <a:spLocks noChangeArrowheads="1"/>
            </p:cNvSpPr>
            <p:nvPr/>
          </p:nvSpPr>
          <p:spPr bwMode="auto">
            <a:xfrm>
              <a:off x="7908925" y="3611563"/>
              <a:ext cx="217057" cy="39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spcBef>
                  <a:spcPct val="0"/>
                </a:spcBef>
                <a:buNone/>
              </a:pPr>
              <a:endParaRPr lang="ja-JP" altLang="ja-JP" sz="1569" dirty="0">
                <a:solidFill>
                  <a:prstClr val="black"/>
                </a:solidFill>
                <a:ea typeface="メイリオ" panose="020B0604030504040204" pitchFamily="50" charset="-128"/>
              </a:endParaRPr>
            </a:p>
          </p:txBody>
        </p:sp>
        <p:sp>
          <p:nvSpPr>
            <p:cNvPr id="22" name="Text Box 12">
              <a:extLst>
                <a:ext uri="{FF2B5EF4-FFF2-40B4-BE49-F238E27FC236}">
                  <a16:creationId xmlns:a16="http://schemas.microsoft.com/office/drawing/2014/main" id="{6DAA8983-B9A8-4E61-873C-41C78F4A12D8}"/>
                </a:ext>
              </a:extLst>
            </p:cNvPr>
            <p:cNvSpPr txBox="1">
              <a:spLocks noChangeArrowheads="1"/>
            </p:cNvSpPr>
            <p:nvPr/>
          </p:nvSpPr>
          <p:spPr bwMode="auto">
            <a:xfrm>
              <a:off x="7985125" y="3306763"/>
              <a:ext cx="217057" cy="39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spcBef>
                  <a:spcPct val="0"/>
                </a:spcBef>
                <a:buNone/>
              </a:pPr>
              <a:endParaRPr lang="ja-JP" altLang="ja-JP" sz="1569" dirty="0">
                <a:solidFill>
                  <a:prstClr val="black"/>
                </a:solidFill>
                <a:ea typeface="メイリオ" panose="020B0604030504040204" pitchFamily="50" charset="-128"/>
              </a:endParaRPr>
            </a:p>
          </p:txBody>
        </p:sp>
        <p:sp>
          <p:nvSpPr>
            <p:cNvPr id="24" name="Text Box 14">
              <a:extLst>
                <a:ext uri="{FF2B5EF4-FFF2-40B4-BE49-F238E27FC236}">
                  <a16:creationId xmlns:a16="http://schemas.microsoft.com/office/drawing/2014/main" id="{A7F11CB1-9E1D-4795-A11E-6D7F817F83C7}"/>
                </a:ext>
              </a:extLst>
            </p:cNvPr>
            <p:cNvSpPr txBox="1">
              <a:spLocks noChangeArrowheads="1"/>
            </p:cNvSpPr>
            <p:nvPr/>
          </p:nvSpPr>
          <p:spPr bwMode="auto">
            <a:xfrm>
              <a:off x="7756525" y="3916363"/>
              <a:ext cx="217057" cy="39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spcBef>
                  <a:spcPct val="0"/>
                </a:spcBef>
                <a:buNone/>
              </a:pPr>
              <a:endParaRPr lang="ja-JP" altLang="ja-JP" sz="1569" dirty="0">
                <a:solidFill>
                  <a:prstClr val="black"/>
                </a:solidFill>
                <a:ea typeface="メイリオ" panose="020B0604030504040204" pitchFamily="50" charset="-128"/>
              </a:endParaRPr>
            </a:p>
          </p:txBody>
        </p:sp>
        <p:sp>
          <p:nvSpPr>
            <p:cNvPr id="25" name="Text Box 15">
              <a:extLst>
                <a:ext uri="{FF2B5EF4-FFF2-40B4-BE49-F238E27FC236}">
                  <a16:creationId xmlns:a16="http://schemas.microsoft.com/office/drawing/2014/main" id="{142295BE-205C-423B-A654-B0816205DAC0}"/>
                </a:ext>
              </a:extLst>
            </p:cNvPr>
            <p:cNvSpPr txBox="1">
              <a:spLocks noChangeArrowheads="1"/>
            </p:cNvSpPr>
            <p:nvPr/>
          </p:nvSpPr>
          <p:spPr bwMode="auto">
            <a:xfrm>
              <a:off x="7604125" y="3535363"/>
              <a:ext cx="217057" cy="39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spcBef>
                  <a:spcPct val="0"/>
                </a:spcBef>
                <a:buNone/>
              </a:pPr>
              <a:endParaRPr lang="ja-JP" altLang="ja-JP" sz="1569" dirty="0">
                <a:solidFill>
                  <a:prstClr val="black"/>
                </a:solidFill>
                <a:ea typeface="メイリオ" panose="020B0604030504040204" pitchFamily="50" charset="-128"/>
              </a:endParaRPr>
            </a:p>
          </p:txBody>
        </p:sp>
        <p:sp>
          <p:nvSpPr>
            <p:cNvPr id="26" name="Text Box 16">
              <a:extLst>
                <a:ext uri="{FF2B5EF4-FFF2-40B4-BE49-F238E27FC236}">
                  <a16:creationId xmlns:a16="http://schemas.microsoft.com/office/drawing/2014/main" id="{F1F0B98E-7664-4AB8-A130-E350F3ED94F8}"/>
                </a:ext>
              </a:extLst>
            </p:cNvPr>
            <p:cNvSpPr txBox="1">
              <a:spLocks noChangeArrowheads="1"/>
            </p:cNvSpPr>
            <p:nvPr/>
          </p:nvSpPr>
          <p:spPr bwMode="auto">
            <a:xfrm>
              <a:off x="7756525" y="3687763"/>
              <a:ext cx="217057" cy="39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spcBef>
                  <a:spcPct val="0"/>
                </a:spcBef>
                <a:buNone/>
              </a:pPr>
              <a:endParaRPr lang="ja-JP" altLang="ja-JP" sz="1569" dirty="0">
                <a:solidFill>
                  <a:prstClr val="black"/>
                </a:solidFill>
                <a:ea typeface="メイリオ" panose="020B0604030504040204" pitchFamily="50" charset="-128"/>
              </a:endParaRPr>
            </a:p>
          </p:txBody>
        </p:sp>
        <p:sp>
          <p:nvSpPr>
            <p:cNvPr id="27" name="Text Box 17">
              <a:extLst>
                <a:ext uri="{FF2B5EF4-FFF2-40B4-BE49-F238E27FC236}">
                  <a16:creationId xmlns:a16="http://schemas.microsoft.com/office/drawing/2014/main" id="{8D2FBEFA-5BBC-4E3A-9DA2-0F5D30A0B926}"/>
                </a:ext>
              </a:extLst>
            </p:cNvPr>
            <p:cNvSpPr txBox="1">
              <a:spLocks noChangeArrowheads="1"/>
            </p:cNvSpPr>
            <p:nvPr/>
          </p:nvSpPr>
          <p:spPr bwMode="auto">
            <a:xfrm>
              <a:off x="7924800" y="4114800"/>
              <a:ext cx="914400" cy="39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spcBef>
                  <a:spcPct val="50000"/>
                </a:spcBef>
                <a:buNone/>
              </a:pPr>
              <a:endParaRPr lang="ja-JP" altLang="ja-JP" sz="1569" dirty="0">
                <a:solidFill>
                  <a:prstClr val="black"/>
                </a:solidFill>
                <a:ea typeface="メイリオ" panose="020B0604030504040204" pitchFamily="50" charset="-128"/>
              </a:endParaRPr>
            </a:p>
          </p:txBody>
        </p:sp>
        <p:sp>
          <p:nvSpPr>
            <p:cNvPr id="28" name="Text Box 18">
              <a:extLst>
                <a:ext uri="{FF2B5EF4-FFF2-40B4-BE49-F238E27FC236}">
                  <a16:creationId xmlns:a16="http://schemas.microsoft.com/office/drawing/2014/main" id="{2A23C780-B746-48A3-8A28-590A37CCCCBD}"/>
                </a:ext>
              </a:extLst>
            </p:cNvPr>
            <p:cNvSpPr txBox="1">
              <a:spLocks noChangeArrowheads="1"/>
            </p:cNvSpPr>
            <p:nvPr/>
          </p:nvSpPr>
          <p:spPr bwMode="auto">
            <a:xfrm>
              <a:off x="8594725" y="3840162"/>
              <a:ext cx="217057" cy="39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spcBef>
                  <a:spcPct val="0"/>
                </a:spcBef>
                <a:buNone/>
              </a:pPr>
              <a:endParaRPr lang="ja-JP" altLang="ja-JP" sz="1569" dirty="0">
                <a:solidFill>
                  <a:prstClr val="black"/>
                </a:solidFill>
                <a:ea typeface="メイリオ" panose="020B0604030504040204" pitchFamily="50" charset="-128"/>
              </a:endParaRPr>
            </a:p>
          </p:txBody>
        </p:sp>
        <p:sp>
          <p:nvSpPr>
            <p:cNvPr id="29" name="Line 19">
              <a:extLst>
                <a:ext uri="{FF2B5EF4-FFF2-40B4-BE49-F238E27FC236}">
                  <a16:creationId xmlns:a16="http://schemas.microsoft.com/office/drawing/2014/main" id="{D5E944CE-159A-4234-A28A-2A3FD0DC9CAC}"/>
                </a:ext>
              </a:extLst>
            </p:cNvPr>
            <p:cNvSpPr>
              <a:spLocks noChangeShapeType="1"/>
            </p:cNvSpPr>
            <p:nvPr/>
          </p:nvSpPr>
          <p:spPr bwMode="auto">
            <a:xfrm flipH="1">
              <a:off x="7258050" y="2797175"/>
              <a:ext cx="685800" cy="152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844083"/>
              <a:endParaRPr lang="ja-JP" altLang="en-US" sz="1662">
                <a:solidFill>
                  <a:prstClr val="black"/>
                </a:solidFill>
                <a:latin typeface="游ゴシック" panose="020F0502020204030204"/>
                <a:ea typeface="游ゴシック" panose="020B0400000000000000" pitchFamily="50" charset="-128"/>
              </a:endParaRPr>
            </a:p>
          </p:txBody>
        </p:sp>
        <p:sp>
          <p:nvSpPr>
            <p:cNvPr id="30" name="Line 20">
              <a:extLst>
                <a:ext uri="{FF2B5EF4-FFF2-40B4-BE49-F238E27FC236}">
                  <a16:creationId xmlns:a16="http://schemas.microsoft.com/office/drawing/2014/main" id="{FAC806D1-071A-4568-A52D-DE0BE8B40187}"/>
                </a:ext>
              </a:extLst>
            </p:cNvPr>
            <p:cNvSpPr>
              <a:spLocks noChangeShapeType="1"/>
            </p:cNvSpPr>
            <p:nvPr/>
          </p:nvSpPr>
          <p:spPr bwMode="auto">
            <a:xfrm>
              <a:off x="6878638" y="4132263"/>
              <a:ext cx="2286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844083"/>
              <a:endParaRPr lang="ja-JP" altLang="en-US" sz="1662">
                <a:solidFill>
                  <a:prstClr val="black"/>
                </a:solidFill>
                <a:latin typeface="游ゴシック" panose="020F0502020204030204"/>
                <a:ea typeface="游ゴシック" panose="020B0400000000000000" pitchFamily="50" charset="-128"/>
              </a:endParaRPr>
            </a:p>
          </p:txBody>
        </p:sp>
        <p:sp>
          <p:nvSpPr>
            <p:cNvPr id="31" name="Line 21">
              <a:extLst>
                <a:ext uri="{FF2B5EF4-FFF2-40B4-BE49-F238E27FC236}">
                  <a16:creationId xmlns:a16="http://schemas.microsoft.com/office/drawing/2014/main" id="{9F29010C-0006-4B87-B7E8-500E95C22E58}"/>
                </a:ext>
              </a:extLst>
            </p:cNvPr>
            <p:cNvSpPr>
              <a:spLocks noChangeShapeType="1"/>
            </p:cNvSpPr>
            <p:nvPr/>
          </p:nvSpPr>
          <p:spPr bwMode="auto">
            <a:xfrm flipH="1">
              <a:off x="7348538" y="4132263"/>
              <a:ext cx="3048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844083"/>
              <a:endParaRPr lang="ja-JP" altLang="en-US" sz="1662">
                <a:solidFill>
                  <a:prstClr val="black"/>
                </a:solidFill>
                <a:latin typeface="游ゴシック" panose="020F0502020204030204"/>
                <a:ea typeface="游ゴシック" panose="020B0400000000000000" pitchFamily="50" charset="-128"/>
              </a:endParaRPr>
            </a:p>
          </p:txBody>
        </p:sp>
        <p:sp>
          <p:nvSpPr>
            <p:cNvPr id="32" name="Text Box 23">
              <a:extLst>
                <a:ext uri="{FF2B5EF4-FFF2-40B4-BE49-F238E27FC236}">
                  <a16:creationId xmlns:a16="http://schemas.microsoft.com/office/drawing/2014/main" id="{F2CF3D5D-972F-4BEB-89EA-A24F94DB7BED}"/>
                </a:ext>
              </a:extLst>
            </p:cNvPr>
            <p:cNvSpPr txBox="1">
              <a:spLocks noChangeArrowheads="1"/>
            </p:cNvSpPr>
            <p:nvPr/>
          </p:nvSpPr>
          <p:spPr bwMode="auto">
            <a:xfrm>
              <a:off x="8027987" y="3151188"/>
              <a:ext cx="691626" cy="39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spcBef>
                  <a:spcPct val="0"/>
                </a:spcBef>
                <a:buNone/>
              </a:pPr>
              <a:r>
                <a:rPr lang="ja-JP" altLang="en-US" sz="1569" dirty="0">
                  <a:solidFill>
                    <a:prstClr val="black"/>
                  </a:solidFill>
                  <a:ea typeface="メイリオ" panose="020B0604030504040204" pitchFamily="50" charset="-128"/>
                </a:rPr>
                <a:t>喉頭</a:t>
              </a:r>
            </a:p>
          </p:txBody>
        </p:sp>
        <p:sp>
          <p:nvSpPr>
            <p:cNvPr id="33" name="Line 24">
              <a:extLst>
                <a:ext uri="{FF2B5EF4-FFF2-40B4-BE49-F238E27FC236}">
                  <a16:creationId xmlns:a16="http://schemas.microsoft.com/office/drawing/2014/main" id="{D55A3FC5-7B98-4750-94B4-31AE5300648F}"/>
                </a:ext>
              </a:extLst>
            </p:cNvPr>
            <p:cNvSpPr>
              <a:spLocks noChangeShapeType="1"/>
            </p:cNvSpPr>
            <p:nvPr/>
          </p:nvSpPr>
          <p:spPr bwMode="auto">
            <a:xfrm flipH="1">
              <a:off x="7115175" y="3297238"/>
              <a:ext cx="990600" cy="304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844083"/>
              <a:endParaRPr lang="ja-JP" altLang="en-US" sz="1662">
                <a:solidFill>
                  <a:prstClr val="black"/>
                </a:solidFill>
                <a:latin typeface="游ゴシック" panose="020F0502020204030204"/>
                <a:ea typeface="游ゴシック" panose="020B0400000000000000" pitchFamily="50" charset="-128"/>
              </a:endParaRPr>
            </a:p>
          </p:txBody>
        </p:sp>
        <p:sp>
          <p:nvSpPr>
            <p:cNvPr id="34" name="Text Box 25">
              <a:extLst>
                <a:ext uri="{FF2B5EF4-FFF2-40B4-BE49-F238E27FC236}">
                  <a16:creationId xmlns:a16="http://schemas.microsoft.com/office/drawing/2014/main" id="{1FA711B0-DC2F-422B-8EE6-7154624B8871}"/>
                </a:ext>
              </a:extLst>
            </p:cNvPr>
            <p:cNvSpPr txBox="1">
              <a:spLocks noChangeArrowheads="1"/>
            </p:cNvSpPr>
            <p:nvPr/>
          </p:nvSpPr>
          <p:spPr bwMode="auto">
            <a:xfrm>
              <a:off x="4849813" y="3268662"/>
              <a:ext cx="691626" cy="39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spcBef>
                  <a:spcPct val="0"/>
                </a:spcBef>
                <a:buNone/>
              </a:pPr>
              <a:r>
                <a:rPr lang="ja-JP" altLang="en-US" sz="1569" dirty="0">
                  <a:solidFill>
                    <a:prstClr val="black"/>
                  </a:solidFill>
                  <a:ea typeface="メイリオ" panose="020B0604030504040204" pitchFamily="50" charset="-128"/>
                </a:rPr>
                <a:t>口腔</a:t>
              </a:r>
            </a:p>
          </p:txBody>
        </p:sp>
        <p:sp>
          <p:nvSpPr>
            <p:cNvPr id="35" name="Line 26">
              <a:extLst>
                <a:ext uri="{FF2B5EF4-FFF2-40B4-BE49-F238E27FC236}">
                  <a16:creationId xmlns:a16="http://schemas.microsoft.com/office/drawing/2014/main" id="{8A943795-227E-4E58-A895-08635D217E1E}"/>
                </a:ext>
              </a:extLst>
            </p:cNvPr>
            <p:cNvSpPr>
              <a:spLocks noChangeShapeType="1"/>
            </p:cNvSpPr>
            <p:nvPr/>
          </p:nvSpPr>
          <p:spPr bwMode="auto">
            <a:xfrm flipV="1">
              <a:off x="6286500" y="2439988"/>
              <a:ext cx="0" cy="990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844083"/>
              <a:endParaRPr lang="ja-JP" altLang="en-US" sz="1662">
                <a:solidFill>
                  <a:prstClr val="black"/>
                </a:solidFill>
                <a:latin typeface="游ゴシック" panose="020F0502020204030204"/>
                <a:ea typeface="游ゴシック" panose="020B0400000000000000" pitchFamily="50" charset="-128"/>
              </a:endParaRPr>
            </a:p>
          </p:txBody>
        </p:sp>
        <p:sp>
          <p:nvSpPr>
            <p:cNvPr id="36" name="Line 27">
              <a:extLst>
                <a:ext uri="{FF2B5EF4-FFF2-40B4-BE49-F238E27FC236}">
                  <a16:creationId xmlns:a16="http://schemas.microsoft.com/office/drawing/2014/main" id="{5ED0AF8F-0EFF-4DBF-824B-DE5EEDB15360}"/>
                </a:ext>
              </a:extLst>
            </p:cNvPr>
            <p:cNvSpPr>
              <a:spLocks noChangeShapeType="1"/>
            </p:cNvSpPr>
            <p:nvPr/>
          </p:nvSpPr>
          <p:spPr bwMode="auto">
            <a:xfrm>
              <a:off x="5753100" y="3430588"/>
              <a:ext cx="533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844083"/>
              <a:endParaRPr lang="ja-JP" altLang="en-US" sz="1662">
                <a:solidFill>
                  <a:prstClr val="black"/>
                </a:solidFill>
                <a:latin typeface="游ゴシック" panose="020F0502020204030204"/>
                <a:ea typeface="游ゴシック" panose="020B0400000000000000" pitchFamily="50" charset="-128"/>
              </a:endParaRPr>
            </a:p>
          </p:txBody>
        </p:sp>
        <p:sp>
          <p:nvSpPr>
            <p:cNvPr id="37" name="円/楕円 29">
              <a:extLst>
                <a:ext uri="{FF2B5EF4-FFF2-40B4-BE49-F238E27FC236}">
                  <a16:creationId xmlns:a16="http://schemas.microsoft.com/office/drawing/2014/main" id="{DC6EC921-99A5-4AD9-82E3-E6FAF55BD799}"/>
                </a:ext>
              </a:extLst>
            </p:cNvPr>
            <p:cNvSpPr/>
            <p:nvPr/>
          </p:nvSpPr>
          <p:spPr>
            <a:xfrm>
              <a:off x="4357688" y="2297113"/>
              <a:ext cx="285750" cy="2857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a:defRPr/>
              </a:pPr>
              <a:endParaRPr lang="ja-JP" altLang="en-US" sz="1662">
                <a:solidFill>
                  <a:prstClr val="white"/>
                </a:solidFill>
                <a:latin typeface="游ゴシック" panose="020F0502020204030204"/>
                <a:ea typeface="游ゴシック" panose="020B0400000000000000" pitchFamily="50" charset="-128"/>
              </a:endParaRPr>
            </a:p>
          </p:txBody>
        </p:sp>
        <p:sp>
          <p:nvSpPr>
            <p:cNvPr id="38" name="テキスト ボックス 30">
              <a:extLst>
                <a:ext uri="{FF2B5EF4-FFF2-40B4-BE49-F238E27FC236}">
                  <a16:creationId xmlns:a16="http://schemas.microsoft.com/office/drawing/2014/main" id="{95DF97A3-84A2-43CD-98A9-A71E9477859B}"/>
                </a:ext>
              </a:extLst>
            </p:cNvPr>
            <p:cNvSpPr txBox="1">
              <a:spLocks noChangeArrowheads="1"/>
            </p:cNvSpPr>
            <p:nvPr/>
          </p:nvSpPr>
          <p:spPr bwMode="auto">
            <a:xfrm>
              <a:off x="4945063" y="2228850"/>
              <a:ext cx="620053" cy="70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spcBef>
                  <a:spcPct val="0"/>
                </a:spcBef>
                <a:buNone/>
              </a:pPr>
              <a:r>
                <a:rPr lang="en-US" altLang="ja-JP" sz="3323" dirty="0">
                  <a:solidFill>
                    <a:srgbClr val="FF0066"/>
                  </a:solidFill>
                  <a:ea typeface="メイリオ" panose="020B0604030504040204" pitchFamily="50" charset="-128"/>
                </a:rPr>
                <a:t>×</a:t>
              </a:r>
              <a:endParaRPr lang="ja-JP" altLang="en-US" sz="3323" dirty="0">
                <a:solidFill>
                  <a:srgbClr val="FF0066"/>
                </a:solidFill>
                <a:ea typeface="メイリオ" panose="020B0604030504040204" pitchFamily="50" charset="-128"/>
              </a:endParaRPr>
            </a:p>
          </p:txBody>
        </p:sp>
      </p:grpSp>
      <p:sp>
        <p:nvSpPr>
          <p:cNvPr id="39"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128</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1322903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0C8474-DE77-470F-B5B5-74369503E0AA}"/>
              </a:ext>
            </a:extLst>
          </p:cNvPr>
          <p:cNvSpPr>
            <a:spLocks noGrp="1"/>
          </p:cNvSpPr>
          <p:nvPr>
            <p:ph type="title"/>
          </p:nvPr>
        </p:nvSpPr>
        <p:spPr/>
        <p:txBody>
          <a:bodyPr>
            <a:normAutofit/>
          </a:bodyPr>
          <a:lstStyle/>
          <a:p>
            <a:r>
              <a:rPr lang="ja-JP" altLang="en-US" sz="2800" dirty="0"/>
              <a:t>鼻腔吸引による、粘膜損傷、出血の防止</a:t>
            </a:r>
          </a:p>
        </p:txBody>
      </p:sp>
      <p:sp>
        <p:nvSpPr>
          <p:cNvPr id="10" name="Text Box 4">
            <a:extLst>
              <a:ext uri="{FF2B5EF4-FFF2-40B4-BE49-F238E27FC236}">
                <a16:creationId xmlns:a16="http://schemas.microsoft.com/office/drawing/2014/main" id="{68B62421-6713-4270-860C-FC0EB134226E}"/>
              </a:ext>
            </a:extLst>
          </p:cNvPr>
          <p:cNvSpPr txBox="1">
            <a:spLocks noChangeArrowheads="1"/>
          </p:cNvSpPr>
          <p:nvPr/>
        </p:nvSpPr>
        <p:spPr bwMode="auto">
          <a:xfrm>
            <a:off x="668335" y="1603631"/>
            <a:ext cx="8569328" cy="1211975"/>
          </a:xfrm>
          <a:prstGeom prst="rect">
            <a:avLst/>
          </a:prstGeom>
          <a:solidFill>
            <a:srgbClr val="FFE5E5"/>
          </a:solidFill>
          <a:ln>
            <a:noFill/>
          </a:ln>
        </p:spPr>
        <p:txBody>
          <a:bodyPr wrap="square" tIns="72000" bIns="0" numCol="2" spcCol="14400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236538" indent="-236538">
              <a:lnSpc>
                <a:spcPct val="114000"/>
              </a:lnSpc>
              <a:spcBef>
                <a:spcPct val="0"/>
              </a:spcBef>
              <a:spcAft>
                <a:spcPts val="600"/>
              </a:spcAft>
              <a:buNone/>
            </a:pPr>
            <a:r>
              <a:rPr lang="ja-JP" altLang="en-US" sz="1600" b="1" dirty="0">
                <a:latin typeface="メイリオ" panose="020B0604030504040204" pitchFamily="50" charset="-128"/>
                <a:ea typeface="メイリオ" panose="020B0604030504040204" pitchFamily="50" charset="-128"/>
              </a:rPr>
              <a:t>・進入しにくい時（抵抗を感じる時）には無理に入れない</a:t>
            </a:r>
            <a:endParaRPr lang="en-US" altLang="ja-JP" sz="1600" b="1" dirty="0">
              <a:latin typeface="メイリオ" panose="020B0604030504040204" pitchFamily="50" charset="-128"/>
              <a:ea typeface="メイリオ" panose="020B0604030504040204" pitchFamily="50" charset="-128"/>
            </a:endParaRPr>
          </a:p>
          <a:p>
            <a:pPr marL="236538" indent="-236538">
              <a:lnSpc>
                <a:spcPct val="114000"/>
              </a:lnSpc>
              <a:spcBef>
                <a:spcPct val="0"/>
              </a:spcBef>
              <a:spcAft>
                <a:spcPts val="600"/>
              </a:spcAft>
              <a:buNone/>
            </a:pPr>
            <a:r>
              <a:rPr lang="ja-JP" altLang="en-US" sz="1600" b="1" dirty="0">
                <a:latin typeface="メイリオ" panose="020B0604030504040204" pitchFamily="50" charset="-128"/>
                <a:ea typeface="メイリオ" panose="020B0604030504040204" pitchFamily="50" charset="-128"/>
              </a:rPr>
              <a:t>・圧の設定を高くし過ぎない</a:t>
            </a:r>
          </a:p>
          <a:p>
            <a:pPr marL="236538" indent="-236538">
              <a:lnSpc>
                <a:spcPct val="114000"/>
              </a:lnSpc>
              <a:spcBef>
                <a:spcPct val="0"/>
              </a:spcBef>
              <a:spcAft>
                <a:spcPts val="600"/>
              </a:spcAft>
              <a:buNone/>
            </a:pPr>
            <a:r>
              <a:rPr lang="ja-JP" altLang="en-US" sz="1600" b="1" dirty="0">
                <a:latin typeface="メイリオ" panose="020B0604030504040204" pitchFamily="50" charset="-128"/>
                <a:ea typeface="メイリオ" panose="020B0604030504040204" pitchFamily="50" charset="-128"/>
              </a:rPr>
              <a:t>・圧をかけるのを徐々に行う</a:t>
            </a:r>
          </a:p>
          <a:p>
            <a:pPr marL="236538" indent="-236538">
              <a:lnSpc>
                <a:spcPct val="114000"/>
              </a:lnSpc>
              <a:spcBef>
                <a:spcPct val="0"/>
              </a:spcBef>
              <a:spcAft>
                <a:spcPts val="600"/>
              </a:spcAft>
              <a:buNone/>
            </a:pPr>
            <a:r>
              <a:rPr lang="ja-JP" altLang="en-US" sz="1600" b="1" dirty="0">
                <a:latin typeface="メイリオ" panose="020B0604030504040204" pitchFamily="50" charset="-128"/>
                <a:ea typeface="メイリオ" panose="020B0604030504040204" pitchFamily="50" charset="-128"/>
              </a:rPr>
              <a:t>・刺激が少ない性状の吸引チューブの選択</a:t>
            </a:r>
          </a:p>
        </p:txBody>
      </p:sp>
      <p:sp>
        <p:nvSpPr>
          <p:cNvPr id="12" name="テキスト ボックス 32">
            <a:extLst>
              <a:ext uri="{FF2B5EF4-FFF2-40B4-BE49-F238E27FC236}">
                <a16:creationId xmlns:a16="http://schemas.microsoft.com/office/drawing/2014/main" id="{9953010F-E63E-4538-8F01-1334CB07F41C}"/>
              </a:ext>
            </a:extLst>
          </p:cNvPr>
          <p:cNvSpPr txBox="1">
            <a:spLocks noChangeArrowheads="1"/>
          </p:cNvSpPr>
          <p:nvPr/>
        </p:nvSpPr>
        <p:spPr bwMode="auto">
          <a:xfrm>
            <a:off x="668335" y="3016978"/>
            <a:ext cx="3737336" cy="241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a:lnSpc>
                <a:spcPct val="114000"/>
              </a:lnSpc>
              <a:spcBef>
                <a:spcPct val="0"/>
              </a:spcBef>
              <a:spcAft>
                <a:spcPts val="600"/>
              </a:spcAft>
              <a:buNone/>
            </a:pPr>
            <a:r>
              <a:rPr lang="ja-JP" altLang="en-US" sz="1800" dirty="0">
                <a:latin typeface="メイリオ" panose="020B0604030504040204" pitchFamily="50" charset="-128"/>
                <a:ea typeface="メイリオ" panose="020B0604030504040204" pitchFamily="50" charset="-128"/>
              </a:rPr>
              <a:t>通常の吸引チューブ</a:t>
            </a: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先端開口式</a:t>
            </a: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では、吸引チューブ先端の角の部分が粘膜に当たり痛みを感じている人</a:t>
            </a: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子ども</a:t>
            </a: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もいる</a:t>
            </a:r>
            <a:endParaRPr lang="en-US" altLang="ja-JP" sz="1800" dirty="0">
              <a:latin typeface="メイリオ" panose="020B0604030504040204" pitchFamily="50" charset="-128"/>
              <a:ea typeface="メイリオ" panose="020B0604030504040204" pitchFamily="50" charset="-128"/>
            </a:endParaRPr>
          </a:p>
          <a:p>
            <a:pPr algn="just">
              <a:lnSpc>
                <a:spcPct val="114000"/>
              </a:lnSpc>
              <a:spcBef>
                <a:spcPct val="0"/>
              </a:spcBef>
              <a:spcAft>
                <a:spcPts val="600"/>
              </a:spcAft>
              <a:buNone/>
            </a:pPr>
            <a:r>
              <a:rPr lang="ja-JP" altLang="en-US" sz="1800" dirty="0">
                <a:latin typeface="メイリオ" panose="020B0604030504040204" pitchFamily="50" charset="-128"/>
                <a:ea typeface="メイリオ" panose="020B0604030504040204" pitchFamily="50" charset="-128"/>
              </a:rPr>
              <a:t>鼻腔吸引は、先の丸いネラトンカテーテル゛が望ましい</a:t>
            </a:r>
          </a:p>
        </p:txBody>
      </p:sp>
      <p:pic>
        <p:nvPicPr>
          <p:cNvPr id="39" name="図 3">
            <a:extLst>
              <a:ext uri="{FF2B5EF4-FFF2-40B4-BE49-F238E27FC236}">
                <a16:creationId xmlns:a16="http://schemas.microsoft.com/office/drawing/2014/main" id="{4B77F8CB-1DD7-44AC-99F2-BC12EA80F71B}"/>
              </a:ext>
            </a:extLst>
          </p:cNvPr>
          <p:cNvPicPr>
            <a:picLocks noChangeAspect="1"/>
          </p:cNvPicPr>
          <p:nvPr/>
        </p:nvPicPr>
        <p:blipFill>
          <a:blip r:embed="rId3">
            <a:extLst>
              <a:ext uri="{28A0092B-C50C-407E-A947-70E740481C1C}">
                <a14:useLocalDpi xmlns:a14="http://schemas.microsoft.com/office/drawing/2010/main" val="0"/>
              </a:ext>
            </a:extLst>
          </a:blip>
          <a:srcRect l="1595" t="17657" r="48924" b="69324"/>
          <a:stretch>
            <a:fillRect/>
          </a:stretch>
        </p:blipFill>
        <p:spPr bwMode="auto">
          <a:xfrm>
            <a:off x="982548" y="5405792"/>
            <a:ext cx="3132137" cy="669925"/>
          </a:xfrm>
          <a:prstGeom prst="rect">
            <a:avLst/>
          </a:prstGeom>
          <a:noFill/>
          <a:ln w="63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0" name="テキスト ボックス 3">
            <a:extLst>
              <a:ext uri="{FF2B5EF4-FFF2-40B4-BE49-F238E27FC236}">
                <a16:creationId xmlns:a16="http://schemas.microsoft.com/office/drawing/2014/main" id="{E5AD748D-9E20-48D0-A39A-9B635F132516}"/>
              </a:ext>
            </a:extLst>
          </p:cNvPr>
          <p:cNvSpPr txBox="1">
            <a:spLocks noChangeArrowheads="1"/>
          </p:cNvSpPr>
          <p:nvPr/>
        </p:nvSpPr>
        <p:spPr bwMode="auto">
          <a:xfrm>
            <a:off x="489006" y="6415550"/>
            <a:ext cx="40959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000" dirty="0">
                <a:latin typeface="メイリオ" panose="020B0604030504040204" pitchFamily="50" charset="-128"/>
                <a:ea typeface="メイリオ" panose="020B0604030504040204" pitchFamily="50" charset="-128"/>
              </a:rPr>
              <a:t>「新版医療的ケア研修テキスト」かもがわクリエイツ</a:t>
            </a:r>
            <a:r>
              <a:rPr lang="en-US" altLang="ja-JP" sz="1000" dirty="0">
                <a:latin typeface="メイリオ" panose="020B0604030504040204" pitchFamily="50" charset="-128"/>
                <a:ea typeface="メイリオ" panose="020B0604030504040204" pitchFamily="50" charset="-128"/>
              </a:rPr>
              <a:t>2012</a:t>
            </a:r>
            <a:r>
              <a:rPr lang="ja-JP" altLang="en-US" sz="1000" dirty="0">
                <a:latin typeface="メイリオ" panose="020B0604030504040204" pitchFamily="50" charset="-128"/>
                <a:ea typeface="メイリオ" panose="020B0604030504040204" pitchFamily="50" charset="-128"/>
              </a:rPr>
              <a:t>年刊より</a:t>
            </a:r>
          </a:p>
        </p:txBody>
      </p:sp>
      <p:pic>
        <p:nvPicPr>
          <p:cNvPr id="41" name="図 2">
            <a:extLst>
              <a:ext uri="{FF2B5EF4-FFF2-40B4-BE49-F238E27FC236}">
                <a16:creationId xmlns:a16="http://schemas.microsoft.com/office/drawing/2014/main" id="{7C40D9BA-F8DC-49DF-8CBB-1AEF3A2FF008}"/>
              </a:ext>
            </a:extLst>
          </p:cNvPr>
          <p:cNvPicPr>
            <a:picLocks noChangeAspect="1"/>
          </p:cNvPicPr>
          <p:nvPr/>
        </p:nvPicPr>
        <p:blipFill rotWithShape="1">
          <a:blip r:embed="rId4">
            <a:extLst>
              <a:ext uri="{28A0092B-C50C-407E-A947-70E740481C1C}">
                <a14:useLocalDpi xmlns:a14="http://schemas.microsoft.com/office/drawing/2010/main" val="0"/>
              </a:ext>
            </a:extLst>
          </a:blip>
          <a:srcRect l="50520" t="22890" r="1023" b="29388"/>
          <a:stretch/>
        </p:blipFill>
        <p:spPr bwMode="auto">
          <a:xfrm>
            <a:off x="4492686" y="2492477"/>
            <a:ext cx="4744978" cy="3799963"/>
          </a:xfrm>
          <a:prstGeom prst="rect">
            <a:avLst/>
          </a:prstGeom>
          <a:noFill/>
          <a:ln w="3175">
            <a:noFill/>
            <a:miter lim="800000"/>
            <a:headEnd/>
            <a:tailEnd/>
          </a:ln>
          <a:extLst>
            <a:ext uri="{909E8E84-426E-40DD-AFC4-6F175D3DCCD1}">
              <a14:hiddenFill xmlns:a14="http://schemas.microsoft.com/office/drawing/2010/main">
                <a:solidFill>
                  <a:srgbClr val="FFFFFF"/>
                </a:solidFill>
              </a14:hiddenFill>
            </a:ext>
          </a:extLst>
        </p:spPr>
      </p:pic>
      <p:sp>
        <p:nvSpPr>
          <p:cNvPr id="42" name="Oval 13">
            <a:extLst>
              <a:ext uri="{FF2B5EF4-FFF2-40B4-BE49-F238E27FC236}">
                <a16:creationId xmlns:a16="http://schemas.microsoft.com/office/drawing/2014/main" id="{FAB38CEC-49F9-4FA8-B51C-555780B1828B}"/>
              </a:ext>
            </a:extLst>
          </p:cNvPr>
          <p:cNvSpPr>
            <a:spLocks noChangeArrowheads="1"/>
          </p:cNvSpPr>
          <p:nvPr/>
        </p:nvSpPr>
        <p:spPr bwMode="auto">
          <a:xfrm>
            <a:off x="4520406" y="5181032"/>
            <a:ext cx="865187" cy="865187"/>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700" dirty="0">
              <a:ea typeface="メイリオ" panose="020B0604030504040204" pitchFamily="50" charset="-128"/>
            </a:endParaRPr>
          </a:p>
        </p:txBody>
      </p:sp>
      <p:sp>
        <p:nvSpPr>
          <p:cNvPr id="11"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129</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51150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en-US" altLang="ja-JP" sz="2800" b="1" dirty="0"/>
              <a:t>&lt;</a:t>
            </a:r>
            <a:r>
              <a:rPr lang="ja-JP" altLang="en-US" sz="2800" b="1" dirty="0"/>
              <a:t>参考</a:t>
            </a:r>
            <a:r>
              <a:rPr lang="en-US" altLang="ja-JP" sz="2800" b="1" dirty="0"/>
              <a:t>&gt;</a:t>
            </a:r>
            <a:r>
              <a:rPr lang="ja-JP" altLang="en-US" sz="2800" b="1" dirty="0"/>
              <a:t>疾患による酸素飽和度低下時の評価の違い</a:t>
            </a:r>
          </a:p>
        </p:txBody>
      </p:sp>
      <p:sp>
        <p:nvSpPr>
          <p:cNvPr id="26" name="雲 25">
            <a:extLst>
              <a:ext uri="{FF2B5EF4-FFF2-40B4-BE49-F238E27FC236}">
                <a16:creationId xmlns:a16="http://schemas.microsoft.com/office/drawing/2014/main" id="{517069A2-CAD4-4C45-8C15-EDB0666DC3E7}"/>
              </a:ext>
            </a:extLst>
          </p:cNvPr>
          <p:cNvSpPr/>
          <p:nvPr/>
        </p:nvSpPr>
        <p:spPr>
          <a:xfrm>
            <a:off x="3603811" y="4907372"/>
            <a:ext cx="2710928" cy="1378345"/>
          </a:xfrm>
          <a:prstGeom prst="cloud">
            <a:avLst/>
          </a:prstGeom>
          <a:ln w="28575">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600">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44328E39-7A40-4300-9267-89FEC6618EC4}"/>
              </a:ext>
            </a:extLst>
          </p:cNvPr>
          <p:cNvSpPr txBox="1"/>
          <p:nvPr/>
        </p:nvSpPr>
        <p:spPr>
          <a:xfrm>
            <a:off x="3771338" y="4670967"/>
            <a:ext cx="2456250" cy="1818733"/>
          </a:xfrm>
          <a:prstGeom prst="rect">
            <a:avLst/>
          </a:prstGeom>
          <a:noFill/>
        </p:spPr>
        <p:txBody>
          <a:bodyPr wrap="square" rtlCol="0" anchor="ctr" anchorCtr="0">
            <a:noAutofit/>
          </a:bodyPr>
          <a:lstStyle/>
          <a:p>
            <a:pPr algn="ctr">
              <a:lnSpc>
                <a:spcPct val="125000"/>
              </a:lnSpc>
            </a:pPr>
            <a:r>
              <a:rPr kumimoji="1" lang="ja-JP" altLang="en-US" sz="1600" dirty="0">
                <a:effectLst>
                  <a:glow rad="127000">
                    <a:schemeClr val="bg1"/>
                  </a:glow>
                </a:effectLst>
                <a:latin typeface="Meiryo" panose="020B0604030504040204" pitchFamily="34" charset="-128"/>
                <a:ea typeface="Meiryo" panose="020B0604030504040204" pitchFamily="34" charset="-128"/>
              </a:rPr>
              <a:t>要注意だが</a:t>
            </a:r>
            <a:endParaRPr kumimoji="1" lang="en-US" altLang="ja-JP" sz="1600" dirty="0">
              <a:effectLst>
                <a:glow rad="127000">
                  <a:schemeClr val="bg1"/>
                </a:glow>
              </a:effectLst>
              <a:latin typeface="Meiryo" panose="020B0604030504040204" pitchFamily="34" charset="-128"/>
              <a:ea typeface="Meiryo" panose="020B0604030504040204" pitchFamily="34" charset="-128"/>
            </a:endParaRPr>
          </a:p>
          <a:p>
            <a:pPr algn="ctr">
              <a:lnSpc>
                <a:spcPct val="125000"/>
              </a:lnSpc>
            </a:pPr>
            <a:r>
              <a:rPr kumimoji="1" lang="ja-JP" altLang="en-US" sz="1600" b="1" dirty="0">
                <a:effectLst>
                  <a:glow rad="127000">
                    <a:schemeClr val="bg1"/>
                  </a:glow>
                </a:effectLst>
                <a:latin typeface="Meiryo" panose="020B0604030504040204" pitchFamily="34" charset="-128"/>
                <a:ea typeface="Meiryo" panose="020B0604030504040204" pitchFamily="34" charset="-128"/>
              </a:rPr>
              <a:t>酸素投与の緊急性はない</a:t>
            </a:r>
            <a:r>
              <a:rPr kumimoji="1" lang="ja-JP" altLang="en-US" sz="1600" dirty="0">
                <a:effectLst>
                  <a:glow rad="127000">
                    <a:schemeClr val="bg1"/>
                  </a:glow>
                </a:effectLst>
                <a:latin typeface="Meiryo" panose="020B0604030504040204" pitchFamily="34" charset="-128"/>
                <a:ea typeface="Meiryo" panose="020B0604030504040204" pitchFamily="34" charset="-128"/>
              </a:rPr>
              <a:t>。</a:t>
            </a:r>
            <a:endParaRPr kumimoji="1" lang="en-US" altLang="ja-JP" sz="1600" dirty="0">
              <a:effectLst>
                <a:glow rad="127000">
                  <a:schemeClr val="bg1"/>
                </a:glow>
              </a:effectLst>
              <a:latin typeface="Meiryo" panose="020B0604030504040204" pitchFamily="34" charset="-128"/>
              <a:ea typeface="Meiryo" panose="020B0604030504040204" pitchFamily="34" charset="-128"/>
            </a:endParaRPr>
          </a:p>
          <a:p>
            <a:pPr algn="ctr">
              <a:lnSpc>
                <a:spcPct val="125000"/>
              </a:lnSpc>
            </a:pPr>
            <a:r>
              <a:rPr kumimoji="1" lang="ja-JP" altLang="en-US" sz="1600" dirty="0">
                <a:effectLst>
                  <a:glow rad="127000">
                    <a:schemeClr val="bg1"/>
                  </a:glow>
                </a:effectLst>
                <a:latin typeface="Meiryo" panose="020B0604030504040204" pitchFamily="34" charset="-128"/>
                <a:ea typeface="Meiryo" panose="020B0604030504040204" pitchFamily="34" charset="-128"/>
              </a:rPr>
              <a:t>呼吸状態や心拍上昇など</a:t>
            </a:r>
            <a:endParaRPr kumimoji="1" lang="en-US" altLang="ja-JP" sz="1600" dirty="0">
              <a:effectLst>
                <a:glow rad="127000">
                  <a:schemeClr val="bg1"/>
                </a:glow>
              </a:effectLst>
              <a:latin typeface="Meiryo" panose="020B0604030504040204" pitchFamily="34" charset="-128"/>
              <a:ea typeface="Meiryo" panose="020B0604030504040204" pitchFamily="34" charset="-128"/>
            </a:endParaRPr>
          </a:p>
          <a:p>
            <a:pPr algn="ctr">
              <a:lnSpc>
                <a:spcPct val="125000"/>
              </a:lnSpc>
            </a:pPr>
            <a:r>
              <a:rPr kumimoji="1" lang="ja-JP" altLang="en-US" sz="1600" b="1" dirty="0">
                <a:effectLst>
                  <a:glow rad="127000">
                    <a:schemeClr val="bg1"/>
                  </a:glow>
                </a:effectLst>
                <a:latin typeface="Meiryo" panose="020B0604030504040204" pitchFamily="34" charset="-128"/>
                <a:ea typeface="Meiryo" panose="020B0604030504040204" pitchFamily="34" charset="-128"/>
              </a:rPr>
              <a:t>総合的に判断</a:t>
            </a:r>
            <a:r>
              <a:rPr kumimoji="1" lang="ja-JP" altLang="en-US" sz="1600" dirty="0">
                <a:effectLst>
                  <a:glow rad="127000">
                    <a:schemeClr val="bg1"/>
                  </a:glow>
                </a:effectLst>
                <a:latin typeface="Meiryo" panose="020B0604030504040204" pitchFamily="34" charset="-128"/>
                <a:ea typeface="Meiryo" panose="020B0604030504040204" pitchFamily="34" charset="-128"/>
              </a:rPr>
              <a:t>。</a:t>
            </a:r>
          </a:p>
        </p:txBody>
      </p:sp>
      <p:sp>
        <p:nvSpPr>
          <p:cNvPr id="28" name="下矢印吹き出し 4">
            <a:extLst>
              <a:ext uri="{FF2B5EF4-FFF2-40B4-BE49-F238E27FC236}">
                <a16:creationId xmlns:a16="http://schemas.microsoft.com/office/drawing/2014/main" id="{ACC39835-05A4-4779-B6F9-218832AC37A3}"/>
              </a:ext>
            </a:extLst>
          </p:cNvPr>
          <p:cNvSpPr/>
          <p:nvPr/>
        </p:nvSpPr>
        <p:spPr>
          <a:xfrm>
            <a:off x="974787" y="1593187"/>
            <a:ext cx="2495544" cy="1586314"/>
          </a:xfrm>
          <a:prstGeom prst="downArrowCallout">
            <a:avLst/>
          </a:prstGeom>
          <a:ln w="28575">
            <a:solidFill>
              <a:srgbClr val="FFA329"/>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sz="2000" b="1" dirty="0">
                <a:latin typeface="Meiryo" panose="020B0604030504040204" pitchFamily="34" charset="-128"/>
                <a:ea typeface="Meiryo" panose="020B0604030504040204" pitchFamily="34" charset="-128"/>
              </a:rPr>
              <a:t>喉頭・気管軟化症</a:t>
            </a:r>
            <a:br>
              <a:rPr kumimoji="1" lang="en-US" altLang="ja-JP" sz="2000" b="1" dirty="0">
                <a:latin typeface="Meiryo" panose="020B0604030504040204" pitchFamily="34" charset="-128"/>
                <a:ea typeface="Meiryo" panose="020B0604030504040204" pitchFamily="34" charset="-128"/>
              </a:rPr>
            </a:br>
            <a:r>
              <a:rPr kumimoji="1" lang="ja-JP" altLang="en-US" dirty="0">
                <a:latin typeface="Meiryo" panose="020B0604030504040204" pitchFamily="34" charset="-128"/>
                <a:ea typeface="Meiryo" panose="020B0604030504040204" pitchFamily="34" charset="-128"/>
              </a:rPr>
              <a:t>平常時の</a:t>
            </a:r>
            <a:r>
              <a:rPr kumimoji="1" lang="en-US" altLang="ja-JP" dirty="0">
                <a:latin typeface="Meiryo" panose="020B0604030504040204" pitchFamily="34" charset="-128"/>
                <a:ea typeface="Meiryo" panose="020B0604030504040204" pitchFamily="34" charset="-128"/>
              </a:rPr>
              <a:t>SpO</a:t>
            </a:r>
            <a:r>
              <a:rPr kumimoji="1" lang="en-US" altLang="ja-JP" baseline="-25000" dirty="0">
                <a:latin typeface="Meiryo" panose="020B0604030504040204" pitchFamily="34" charset="-128"/>
                <a:ea typeface="Meiryo" panose="020B0604030504040204" pitchFamily="34" charset="-128"/>
              </a:rPr>
              <a:t>2</a:t>
            </a:r>
            <a:r>
              <a:rPr kumimoji="1" lang="ja-JP" altLang="en-US" dirty="0">
                <a:latin typeface="Meiryo" panose="020B0604030504040204" pitchFamily="34" charset="-128"/>
                <a:ea typeface="Meiryo" panose="020B0604030504040204" pitchFamily="34" charset="-128"/>
              </a:rPr>
              <a:t>が</a:t>
            </a:r>
            <a:endParaRPr kumimoji="1" lang="en-US" altLang="ja-JP" dirty="0">
              <a:latin typeface="Meiryo" panose="020B0604030504040204" pitchFamily="34" charset="-128"/>
              <a:ea typeface="Meiryo" panose="020B0604030504040204" pitchFamily="34" charset="-128"/>
            </a:endParaRPr>
          </a:p>
          <a:p>
            <a:pPr algn="ctr"/>
            <a:r>
              <a:rPr kumimoji="1" lang="en-US" altLang="ja-JP" dirty="0">
                <a:latin typeface="Meiryo" panose="020B0604030504040204" pitchFamily="34" charset="-128"/>
                <a:ea typeface="Meiryo" panose="020B0604030504040204" pitchFamily="34" charset="-128"/>
              </a:rPr>
              <a:t>95</a:t>
            </a:r>
            <a:r>
              <a:rPr kumimoji="1" lang="ja-JP" altLang="en-US" dirty="0">
                <a:latin typeface="Meiryo" panose="020B0604030504040204" pitchFamily="34" charset="-128"/>
                <a:ea typeface="Meiryo" panose="020B0604030504040204" pitchFamily="34" charset="-128"/>
              </a:rPr>
              <a:t>％以上で安定</a:t>
            </a:r>
          </a:p>
        </p:txBody>
      </p:sp>
      <p:sp>
        <p:nvSpPr>
          <p:cNvPr id="29" name="下矢印吹き出し 5">
            <a:extLst>
              <a:ext uri="{FF2B5EF4-FFF2-40B4-BE49-F238E27FC236}">
                <a16:creationId xmlns:a16="http://schemas.microsoft.com/office/drawing/2014/main" id="{C6BAFF59-8468-40EA-8EF4-B2BE376FC4FD}"/>
              </a:ext>
            </a:extLst>
          </p:cNvPr>
          <p:cNvSpPr/>
          <p:nvPr/>
        </p:nvSpPr>
        <p:spPr>
          <a:xfrm>
            <a:off x="3690526" y="1593187"/>
            <a:ext cx="2495544" cy="1586314"/>
          </a:xfrm>
          <a:prstGeom prst="downArrowCallout">
            <a:avLst/>
          </a:prstGeom>
          <a:ln w="28575">
            <a:solidFill>
              <a:schemeClr val="accent6"/>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2000" b="1" dirty="0">
                <a:latin typeface="Meiryo" panose="020B0604030504040204" pitchFamily="34" charset="-128"/>
                <a:ea typeface="Meiryo" panose="020B0604030504040204" pitchFamily="34" charset="-128"/>
              </a:rPr>
              <a:t>脳性麻痺</a:t>
            </a:r>
            <a:endParaRPr kumimoji="1" lang="en-US" altLang="ja-JP" sz="2000" b="1" dirty="0">
              <a:latin typeface="Meiryo" panose="020B0604030504040204" pitchFamily="34" charset="-128"/>
              <a:ea typeface="Meiryo" panose="020B0604030504040204" pitchFamily="34" charset="-128"/>
            </a:endParaRPr>
          </a:p>
          <a:p>
            <a:pPr algn="ctr"/>
            <a:r>
              <a:rPr kumimoji="1" lang="ja-JP" altLang="en-US" dirty="0">
                <a:latin typeface="Meiryo" panose="020B0604030504040204" pitchFamily="34" charset="-128"/>
                <a:ea typeface="Meiryo" panose="020B0604030504040204" pitchFamily="34" charset="-128"/>
              </a:rPr>
              <a:t>平常時の</a:t>
            </a:r>
            <a:r>
              <a:rPr kumimoji="1" lang="en-US" altLang="ja-JP" dirty="0">
                <a:latin typeface="Meiryo" panose="020B0604030504040204" pitchFamily="34" charset="-128"/>
                <a:ea typeface="Meiryo" panose="020B0604030504040204" pitchFamily="34" charset="-128"/>
              </a:rPr>
              <a:t>SpO</a:t>
            </a:r>
            <a:r>
              <a:rPr kumimoji="1" lang="en-US" altLang="ja-JP" baseline="-25000" dirty="0">
                <a:latin typeface="Meiryo" panose="020B0604030504040204" pitchFamily="34" charset="-128"/>
                <a:ea typeface="Meiryo" panose="020B0604030504040204" pitchFamily="34" charset="-128"/>
              </a:rPr>
              <a:t>2</a:t>
            </a:r>
            <a:r>
              <a:rPr kumimoji="1" lang="ja-JP" altLang="en-US" dirty="0">
                <a:latin typeface="Meiryo" panose="020B0604030504040204" pitchFamily="34" charset="-128"/>
                <a:ea typeface="Meiryo" panose="020B0604030504040204" pitchFamily="34" charset="-128"/>
              </a:rPr>
              <a:t>が</a:t>
            </a:r>
            <a:endParaRPr kumimoji="1" lang="en-US" altLang="ja-JP" dirty="0">
              <a:latin typeface="Meiryo" panose="020B0604030504040204" pitchFamily="34" charset="-128"/>
              <a:ea typeface="Meiryo" panose="020B0604030504040204" pitchFamily="34" charset="-128"/>
            </a:endParaRPr>
          </a:p>
          <a:p>
            <a:pPr algn="ctr"/>
            <a:r>
              <a:rPr kumimoji="1" lang="en-US" altLang="ja-JP" dirty="0">
                <a:latin typeface="Meiryo" panose="020B0604030504040204" pitchFamily="34" charset="-128"/>
                <a:ea typeface="Meiryo" panose="020B0604030504040204" pitchFamily="34" charset="-128"/>
              </a:rPr>
              <a:t>90</a:t>
            </a:r>
            <a:r>
              <a:rPr kumimoji="1" lang="ja-JP" altLang="en-US" dirty="0">
                <a:latin typeface="Meiryo" panose="020B0604030504040204" pitchFamily="34" charset="-128"/>
                <a:ea typeface="Meiryo" panose="020B0604030504040204" pitchFamily="34" charset="-128"/>
              </a:rPr>
              <a:t>％台前半</a:t>
            </a:r>
          </a:p>
        </p:txBody>
      </p:sp>
      <p:sp>
        <p:nvSpPr>
          <p:cNvPr id="30" name="下矢印吹き出し 6">
            <a:extLst>
              <a:ext uri="{FF2B5EF4-FFF2-40B4-BE49-F238E27FC236}">
                <a16:creationId xmlns:a16="http://schemas.microsoft.com/office/drawing/2014/main" id="{22DEC712-E187-43D0-AE27-7B7E7D98E65B}"/>
              </a:ext>
            </a:extLst>
          </p:cNvPr>
          <p:cNvSpPr/>
          <p:nvPr/>
        </p:nvSpPr>
        <p:spPr>
          <a:xfrm>
            <a:off x="6406264" y="1593187"/>
            <a:ext cx="2495544" cy="1586314"/>
          </a:xfrm>
          <a:prstGeom prst="downArrowCallout">
            <a:avLst/>
          </a:prstGeom>
          <a:ln w="28575">
            <a:solidFill>
              <a:srgbClr val="29B70D"/>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b="1" dirty="0">
                <a:latin typeface="Meiryo" panose="020B0604030504040204" pitchFamily="34" charset="-128"/>
                <a:ea typeface="Meiryo" panose="020B0604030504040204" pitchFamily="34" charset="-128"/>
              </a:rPr>
              <a:t>筋ジストロフィー</a:t>
            </a:r>
            <a:br>
              <a:rPr kumimoji="1" lang="en-US" altLang="ja-JP" sz="2000" b="1" dirty="0">
                <a:latin typeface="Meiryo" panose="020B0604030504040204" pitchFamily="34" charset="-128"/>
                <a:ea typeface="Meiryo" panose="020B0604030504040204" pitchFamily="34" charset="-128"/>
              </a:rPr>
            </a:br>
            <a:r>
              <a:rPr kumimoji="1" lang="ja-JP" altLang="en-US" dirty="0">
                <a:latin typeface="Meiryo" panose="020B0604030504040204" pitchFamily="34" charset="-128"/>
                <a:ea typeface="Meiryo" panose="020B0604030504040204" pitchFamily="34" charset="-128"/>
              </a:rPr>
              <a:t>平常時の</a:t>
            </a:r>
            <a:r>
              <a:rPr kumimoji="1" lang="en-US" altLang="ja-JP" dirty="0">
                <a:latin typeface="Meiryo" panose="020B0604030504040204" pitchFamily="34" charset="-128"/>
                <a:ea typeface="Meiryo" panose="020B0604030504040204" pitchFamily="34" charset="-128"/>
              </a:rPr>
              <a:t>SpO</a:t>
            </a:r>
            <a:r>
              <a:rPr kumimoji="1" lang="en-US" altLang="ja-JP" baseline="-25000" dirty="0">
                <a:latin typeface="Meiryo" panose="020B0604030504040204" pitchFamily="34" charset="-128"/>
                <a:ea typeface="Meiryo" panose="020B0604030504040204" pitchFamily="34" charset="-128"/>
              </a:rPr>
              <a:t>2</a:t>
            </a:r>
            <a:r>
              <a:rPr kumimoji="1" lang="ja-JP" altLang="en-US" dirty="0">
                <a:latin typeface="Meiryo" panose="020B0604030504040204" pitchFamily="34" charset="-128"/>
                <a:ea typeface="Meiryo" panose="020B0604030504040204" pitchFamily="34" charset="-128"/>
              </a:rPr>
              <a:t>が</a:t>
            </a:r>
            <a:endParaRPr kumimoji="1" lang="en-US" altLang="ja-JP" dirty="0">
              <a:latin typeface="Meiryo" panose="020B0604030504040204" pitchFamily="34" charset="-128"/>
              <a:ea typeface="Meiryo" panose="020B0604030504040204" pitchFamily="34" charset="-128"/>
            </a:endParaRPr>
          </a:p>
          <a:p>
            <a:pPr algn="ctr"/>
            <a:r>
              <a:rPr kumimoji="1" lang="en-US" altLang="ja-JP" dirty="0">
                <a:latin typeface="Meiryo" panose="020B0604030504040204" pitchFamily="34" charset="-128"/>
                <a:ea typeface="Meiryo" panose="020B0604030504040204" pitchFamily="34" charset="-128"/>
              </a:rPr>
              <a:t>95</a:t>
            </a:r>
            <a:r>
              <a:rPr kumimoji="1" lang="ja-JP" altLang="en-US" dirty="0">
                <a:latin typeface="Meiryo" panose="020B0604030504040204" pitchFamily="34" charset="-128"/>
                <a:ea typeface="Meiryo" panose="020B0604030504040204" pitchFamily="34" charset="-128"/>
              </a:rPr>
              <a:t>％前後</a:t>
            </a:r>
          </a:p>
        </p:txBody>
      </p:sp>
      <p:sp>
        <p:nvSpPr>
          <p:cNvPr id="31" name="角丸四角形 7">
            <a:extLst>
              <a:ext uri="{FF2B5EF4-FFF2-40B4-BE49-F238E27FC236}">
                <a16:creationId xmlns:a16="http://schemas.microsoft.com/office/drawing/2014/main" id="{419CE5AF-17AB-4B4C-AF20-9419D4F3E7C1}"/>
              </a:ext>
            </a:extLst>
          </p:cNvPr>
          <p:cNvSpPr/>
          <p:nvPr/>
        </p:nvSpPr>
        <p:spPr>
          <a:xfrm>
            <a:off x="1072652" y="3179502"/>
            <a:ext cx="2299814" cy="1478372"/>
          </a:xfrm>
          <a:prstGeom prst="roundRect">
            <a:avLst/>
          </a:prstGeom>
          <a:solidFill>
            <a:srgbClr val="FBE18F"/>
          </a:solidFill>
          <a:ln w="19050">
            <a:solidFill>
              <a:srgbClr val="FFA329"/>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25000"/>
              </a:lnSpc>
            </a:pPr>
            <a:r>
              <a:rPr kumimoji="1" lang="en-US" altLang="ja-JP" dirty="0">
                <a:solidFill>
                  <a:schemeClr val="tx1"/>
                </a:solidFill>
                <a:latin typeface="Meiryo" panose="020B0604030504040204" pitchFamily="34" charset="-128"/>
                <a:ea typeface="Meiryo" panose="020B0604030504040204" pitchFamily="34" charset="-128"/>
              </a:rPr>
              <a:t>SpO</a:t>
            </a:r>
            <a:r>
              <a:rPr kumimoji="1" lang="en-US" altLang="ja-JP" baseline="-25000" dirty="0">
                <a:solidFill>
                  <a:schemeClr val="tx1"/>
                </a:solidFill>
                <a:latin typeface="Meiryo" panose="020B0604030504040204" pitchFamily="34" charset="-128"/>
                <a:ea typeface="Meiryo" panose="020B0604030504040204" pitchFamily="34" charset="-128"/>
              </a:rPr>
              <a:t>2</a:t>
            </a:r>
            <a:r>
              <a:rPr kumimoji="1" lang="ja-JP" altLang="en-US" dirty="0">
                <a:solidFill>
                  <a:schemeClr val="tx1"/>
                </a:solidFill>
                <a:latin typeface="Meiryo" panose="020B0604030504040204" pitchFamily="34" charset="-128"/>
                <a:ea typeface="Meiryo" panose="020B0604030504040204" pitchFamily="34" charset="-128"/>
              </a:rPr>
              <a:t>が</a:t>
            </a:r>
            <a:endParaRPr kumimoji="1" lang="en-US" altLang="ja-JP" dirty="0">
              <a:solidFill>
                <a:schemeClr val="tx1"/>
              </a:solidFill>
              <a:latin typeface="Meiryo" panose="020B0604030504040204" pitchFamily="34" charset="-128"/>
              <a:ea typeface="Meiryo" panose="020B0604030504040204" pitchFamily="34" charset="-128"/>
            </a:endParaRPr>
          </a:p>
          <a:p>
            <a:pPr algn="ctr">
              <a:lnSpc>
                <a:spcPct val="125000"/>
              </a:lnSpc>
            </a:pPr>
            <a:r>
              <a:rPr kumimoji="1" lang="en-US" altLang="ja-JP" b="1" dirty="0">
                <a:solidFill>
                  <a:schemeClr val="tx1"/>
                </a:solidFill>
                <a:latin typeface="Meiryo" panose="020B0604030504040204" pitchFamily="34" charset="-128"/>
                <a:ea typeface="Meiryo" panose="020B0604030504040204" pitchFamily="34" charset="-128"/>
              </a:rPr>
              <a:t>90</a:t>
            </a:r>
            <a:r>
              <a:rPr kumimoji="1" lang="ja-JP" altLang="en-US" b="1" dirty="0">
                <a:solidFill>
                  <a:schemeClr val="tx1"/>
                </a:solidFill>
                <a:latin typeface="Meiryo" panose="020B0604030504040204" pitchFamily="34" charset="-128"/>
                <a:ea typeface="Meiryo" panose="020B0604030504040204" pitchFamily="34" charset="-128"/>
              </a:rPr>
              <a:t>％台前半に低下</a:t>
            </a:r>
          </a:p>
          <a:p>
            <a:pPr algn="ctr">
              <a:lnSpc>
                <a:spcPct val="125000"/>
              </a:lnSpc>
            </a:pPr>
            <a:r>
              <a:rPr kumimoji="1" lang="ja-JP" altLang="en-US" b="1" dirty="0">
                <a:solidFill>
                  <a:schemeClr val="tx1"/>
                </a:solidFill>
                <a:latin typeface="Meiryo" panose="020B0604030504040204" pitchFamily="34" charset="-128"/>
                <a:ea typeface="Meiryo" panose="020B0604030504040204" pitchFamily="34" charset="-128"/>
              </a:rPr>
              <a:t>努力呼吸</a:t>
            </a:r>
            <a:r>
              <a:rPr kumimoji="1" lang="ja-JP" altLang="en-US" dirty="0">
                <a:solidFill>
                  <a:schemeClr val="tx1"/>
                </a:solidFill>
                <a:latin typeface="Meiryo" panose="020B0604030504040204" pitchFamily="34" charset="-128"/>
                <a:ea typeface="Meiryo" panose="020B0604030504040204" pitchFamily="34" charset="-128"/>
              </a:rPr>
              <a:t>もあり</a:t>
            </a:r>
          </a:p>
        </p:txBody>
      </p:sp>
      <p:sp>
        <p:nvSpPr>
          <p:cNvPr id="32" name="爆発 1 8">
            <a:extLst>
              <a:ext uri="{FF2B5EF4-FFF2-40B4-BE49-F238E27FC236}">
                <a16:creationId xmlns:a16="http://schemas.microsoft.com/office/drawing/2014/main" id="{EDDAEBFD-3226-4A3B-9298-20A1DE855DD2}"/>
              </a:ext>
            </a:extLst>
          </p:cNvPr>
          <p:cNvSpPr/>
          <p:nvPr/>
        </p:nvSpPr>
        <p:spPr>
          <a:xfrm>
            <a:off x="908831" y="4786583"/>
            <a:ext cx="2495544" cy="1619921"/>
          </a:xfrm>
          <a:prstGeom prst="irregularSeal1">
            <a:avLst/>
          </a:prstGeom>
          <a:solidFill>
            <a:srgbClr val="FBE18F"/>
          </a:solidFill>
          <a:ln w="57150">
            <a:solidFill>
              <a:srgbClr val="FFA329"/>
            </a:solidFill>
          </a:ln>
        </p:spPr>
        <p:style>
          <a:lnRef idx="1">
            <a:schemeClr val="accent4"/>
          </a:lnRef>
          <a:fillRef idx="2">
            <a:schemeClr val="accent4"/>
          </a:fillRef>
          <a:effectRef idx="1">
            <a:schemeClr val="accent4"/>
          </a:effectRef>
          <a:fontRef idx="minor">
            <a:schemeClr val="dk1"/>
          </a:fontRef>
        </p:style>
        <p:txBody>
          <a:bodyPr rtlCol="0" anchor="ctr"/>
          <a:lstStyle/>
          <a:p>
            <a:pPr algn="ctr">
              <a:spcAft>
                <a:spcPts val="600"/>
              </a:spcAft>
            </a:pPr>
            <a:endParaRPr kumimoji="1" lang="ja-JP" altLang="en-US" dirty="0">
              <a:latin typeface="Meiryo" panose="020B0604030504040204" pitchFamily="34" charset="-128"/>
              <a:ea typeface="Meiryo" panose="020B0604030504040204" pitchFamily="34" charset="-128"/>
            </a:endParaRPr>
          </a:p>
        </p:txBody>
      </p:sp>
      <p:sp>
        <p:nvSpPr>
          <p:cNvPr id="33" name="角丸四角形 9">
            <a:extLst>
              <a:ext uri="{FF2B5EF4-FFF2-40B4-BE49-F238E27FC236}">
                <a16:creationId xmlns:a16="http://schemas.microsoft.com/office/drawing/2014/main" id="{447F31C0-1790-468A-9351-AE88C7EBDB01}"/>
              </a:ext>
            </a:extLst>
          </p:cNvPr>
          <p:cNvSpPr/>
          <p:nvPr/>
        </p:nvSpPr>
        <p:spPr>
          <a:xfrm>
            <a:off x="3788390" y="3179501"/>
            <a:ext cx="2299814" cy="1478372"/>
          </a:xfrm>
          <a:prstGeom prst="roundRect">
            <a:avLst/>
          </a:prstGeom>
          <a:solidFill>
            <a:schemeClr val="accent6">
              <a:lumMod val="20000"/>
              <a:lumOff val="80000"/>
            </a:schemeClr>
          </a:solidFill>
          <a:ln w="19050">
            <a:solidFill>
              <a:schemeClr val="accent6"/>
            </a:solidFill>
          </a:ln>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25000"/>
              </a:lnSpc>
            </a:pPr>
            <a:r>
              <a:rPr kumimoji="1" lang="en-US" altLang="ja-JP" dirty="0">
                <a:solidFill>
                  <a:schemeClr val="tx1"/>
                </a:solidFill>
                <a:latin typeface="Meiryo" panose="020B0604030504040204" pitchFamily="34" charset="-128"/>
                <a:ea typeface="Meiryo" panose="020B0604030504040204" pitchFamily="34" charset="-128"/>
              </a:rPr>
              <a:t>SpO</a:t>
            </a:r>
            <a:r>
              <a:rPr kumimoji="1" lang="en-US" altLang="ja-JP" baseline="-25000" dirty="0">
                <a:solidFill>
                  <a:schemeClr val="tx1"/>
                </a:solidFill>
                <a:latin typeface="Meiryo" panose="020B0604030504040204" pitchFamily="34" charset="-128"/>
                <a:ea typeface="Meiryo" panose="020B0604030504040204" pitchFamily="34" charset="-128"/>
              </a:rPr>
              <a:t>2</a:t>
            </a:r>
            <a:r>
              <a:rPr kumimoji="1" lang="ja-JP" altLang="en-US" dirty="0">
                <a:solidFill>
                  <a:schemeClr val="tx1"/>
                </a:solidFill>
                <a:latin typeface="Meiryo" panose="020B0604030504040204" pitchFamily="34" charset="-128"/>
                <a:ea typeface="Meiryo" panose="020B0604030504040204" pitchFamily="34" charset="-128"/>
              </a:rPr>
              <a:t>が</a:t>
            </a:r>
            <a:endParaRPr kumimoji="1" lang="en-US" altLang="ja-JP" dirty="0">
              <a:solidFill>
                <a:schemeClr val="tx1"/>
              </a:solidFill>
              <a:latin typeface="Meiryo" panose="020B0604030504040204" pitchFamily="34" charset="-128"/>
              <a:ea typeface="Meiryo" panose="020B0604030504040204" pitchFamily="34" charset="-128"/>
            </a:endParaRPr>
          </a:p>
          <a:p>
            <a:pPr algn="ctr">
              <a:lnSpc>
                <a:spcPct val="125000"/>
              </a:lnSpc>
            </a:pPr>
            <a:r>
              <a:rPr kumimoji="1" lang="en-US" altLang="ja-JP" b="1" dirty="0">
                <a:solidFill>
                  <a:schemeClr val="tx1"/>
                </a:solidFill>
                <a:latin typeface="Meiryo" panose="020B0604030504040204" pitchFamily="34" charset="-128"/>
                <a:ea typeface="Meiryo" panose="020B0604030504040204" pitchFamily="34" charset="-128"/>
              </a:rPr>
              <a:t>80</a:t>
            </a:r>
            <a:r>
              <a:rPr kumimoji="1" lang="ja-JP" altLang="en-US" b="1" dirty="0">
                <a:solidFill>
                  <a:schemeClr val="tx1"/>
                </a:solidFill>
                <a:latin typeface="Meiryo" panose="020B0604030504040204" pitchFamily="34" charset="-128"/>
                <a:ea typeface="Meiryo" panose="020B0604030504040204" pitchFamily="34" charset="-128"/>
              </a:rPr>
              <a:t>％台後半に低下</a:t>
            </a:r>
          </a:p>
          <a:p>
            <a:pPr algn="ctr">
              <a:lnSpc>
                <a:spcPct val="125000"/>
              </a:lnSpc>
            </a:pPr>
            <a:r>
              <a:rPr kumimoji="1" lang="ja-JP" altLang="en-US" dirty="0">
                <a:solidFill>
                  <a:schemeClr val="tx1"/>
                </a:solidFill>
                <a:latin typeface="Meiryo" panose="020B0604030504040204" pitchFamily="34" charset="-128"/>
                <a:ea typeface="Meiryo" panose="020B0604030504040204" pitchFamily="34" charset="-128"/>
              </a:rPr>
              <a:t>努力呼吸もない</a:t>
            </a:r>
            <a:endParaRPr kumimoji="1" lang="en-US" altLang="ja-JP" dirty="0">
              <a:solidFill>
                <a:schemeClr val="tx1"/>
              </a:solidFill>
              <a:latin typeface="Meiryo" panose="020B0604030504040204" pitchFamily="34" charset="-128"/>
              <a:ea typeface="Meiryo" panose="020B0604030504040204" pitchFamily="34" charset="-128"/>
            </a:endParaRPr>
          </a:p>
          <a:p>
            <a:pPr algn="ctr">
              <a:lnSpc>
                <a:spcPct val="125000"/>
              </a:lnSpc>
            </a:pPr>
            <a:r>
              <a:rPr kumimoji="1" lang="ja-JP" altLang="en-US" dirty="0">
                <a:solidFill>
                  <a:schemeClr val="tx1"/>
                </a:solidFill>
                <a:latin typeface="Meiryo" panose="020B0604030504040204" pitchFamily="34" charset="-128"/>
                <a:ea typeface="Meiryo" panose="020B0604030504040204" pitchFamily="34" charset="-128"/>
              </a:rPr>
              <a:t>心拍上昇もない</a:t>
            </a:r>
          </a:p>
        </p:txBody>
      </p:sp>
      <p:sp>
        <p:nvSpPr>
          <p:cNvPr id="34" name="角丸四角形 11">
            <a:extLst>
              <a:ext uri="{FF2B5EF4-FFF2-40B4-BE49-F238E27FC236}">
                <a16:creationId xmlns:a16="http://schemas.microsoft.com/office/drawing/2014/main" id="{7AECF9B8-C298-4596-8848-7E1669BB2AA2}"/>
              </a:ext>
            </a:extLst>
          </p:cNvPr>
          <p:cNvSpPr/>
          <p:nvPr/>
        </p:nvSpPr>
        <p:spPr>
          <a:xfrm>
            <a:off x="6504129" y="3179502"/>
            <a:ext cx="2299814" cy="1478371"/>
          </a:xfrm>
          <a:prstGeom prst="roundRect">
            <a:avLst/>
          </a:prstGeom>
          <a:solidFill>
            <a:srgbClr val="A3E391"/>
          </a:solidFill>
          <a:ln w="19050">
            <a:solidFill>
              <a:srgbClr val="29B70D"/>
            </a:solidFill>
          </a:ln>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25000"/>
              </a:lnSpc>
            </a:pPr>
            <a:r>
              <a:rPr kumimoji="1" lang="en-US" altLang="ja-JP" dirty="0">
                <a:solidFill>
                  <a:schemeClr val="tx1"/>
                </a:solidFill>
                <a:latin typeface="Meiryo" panose="020B0604030504040204" pitchFamily="34" charset="-128"/>
                <a:ea typeface="Meiryo" panose="020B0604030504040204" pitchFamily="34" charset="-128"/>
              </a:rPr>
              <a:t>SpO</a:t>
            </a:r>
            <a:r>
              <a:rPr kumimoji="1" lang="en-US" altLang="ja-JP" baseline="-25000" dirty="0">
                <a:solidFill>
                  <a:schemeClr val="tx1"/>
                </a:solidFill>
                <a:latin typeface="Meiryo" panose="020B0604030504040204" pitchFamily="34" charset="-128"/>
                <a:ea typeface="Meiryo" panose="020B0604030504040204" pitchFamily="34" charset="-128"/>
              </a:rPr>
              <a:t>2</a:t>
            </a:r>
            <a:r>
              <a:rPr kumimoji="1" lang="ja-JP" altLang="en-US" dirty="0">
                <a:solidFill>
                  <a:schemeClr val="tx1"/>
                </a:solidFill>
                <a:latin typeface="Meiryo" panose="020B0604030504040204" pitchFamily="34" charset="-128"/>
                <a:ea typeface="Meiryo" panose="020B0604030504040204" pitchFamily="34" charset="-128"/>
              </a:rPr>
              <a:t>が</a:t>
            </a:r>
            <a:endParaRPr kumimoji="1" lang="en-US" altLang="ja-JP" dirty="0">
              <a:solidFill>
                <a:schemeClr val="tx1"/>
              </a:solidFill>
              <a:latin typeface="Meiryo" panose="020B0604030504040204" pitchFamily="34" charset="-128"/>
              <a:ea typeface="Meiryo" panose="020B0604030504040204" pitchFamily="34" charset="-128"/>
            </a:endParaRPr>
          </a:p>
          <a:p>
            <a:pPr algn="ctr">
              <a:lnSpc>
                <a:spcPct val="125000"/>
              </a:lnSpc>
            </a:pPr>
            <a:r>
              <a:rPr kumimoji="1" lang="en-US" altLang="ja-JP" b="1" dirty="0">
                <a:solidFill>
                  <a:schemeClr val="tx1"/>
                </a:solidFill>
                <a:latin typeface="Meiryo" panose="020B0604030504040204" pitchFamily="34" charset="-128"/>
                <a:ea typeface="Meiryo" panose="020B0604030504040204" pitchFamily="34" charset="-128"/>
              </a:rPr>
              <a:t>80</a:t>
            </a:r>
            <a:r>
              <a:rPr kumimoji="1" lang="ja-JP" altLang="en-US" b="1" dirty="0">
                <a:solidFill>
                  <a:schemeClr val="tx1"/>
                </a:solidFill>
                <a:latin typeface="Meiryo" panose="020B0604030504040204" pitchFamily="34" charset="-128"/>
                <a:ea typeface="Meiryo" panose="020B0604030504040204" pitchFamily="34" charset="-128"/>
              </a:rPr>
              <a:t>％台後半に低下</a:t>
            </a:r>
          </a:p>
          <a:p>
            <a:pPr algn="ctr">
              <a:lnSpc>
                <a:spcPct val="125000"/>
              </a:lnSpc>
            </a:pPr>
            <a:r>
              <a:rPr kumimoji="1" lang="ja-JP" altLang="en-US" dirty="0">
                <a:solidFill>
                  <a:schemeClr val="tx1"/>
                </a:solidFill>
                <a:latin typeface="Meiryo" panose="020B0604030504040204" pitchFamily="34" charset="-128"/>
                <a:ea typeface="Meiryo" panose="020B0604030504040204" pitchFamily="34" charset="-128"/>
              </a:rPr>
              <a:t>努力呼吸はないが</a:t>
            </a:r>
            <a:endParaRPr kumimoji="1" lang="en-US" altLang="ja-JP" dirty="0">
              <a:solidFill>
                <a:schemeClr val="tx1"/>
              </a:solidFill>
              <a:latin typeface="Meiryo" panose="020B0604030504040204" pitchFamily="34" charset="-128"/>
              <a:ea typeface="Meiryo" panose="020B0604030504040204" pitchFamily="34" charset="-128"/>
            </a:endParaRPr>
          </a:p>
          <a:p>
            <a:pPr algn="ctr">
              <a:lnSpc>
                <a:spcPct val="125000"/>
              </a:lnSpc>
            </a:pPr>
            <a:r>
              <a:rPr kumimoji="1" lang="ja-JP" altLang="en-US" b="1" dirty="0">
                <a:solidFill>
                  <a:schemeClr val="tx1"/>
                </a:solidFill>
                <a:latin typeface="Meiryo" panose="020B0604030504040204" pitchFamily="34" charset="-128"/>
                <a:ea typeface="Meiryo" panose="020B0604030504040204" pitchFamily="34" charset="-128"/>
              </a:rPr>
              <a:t>心拍上昇</a:t>
            </a:r>
            <a:r>
              <a:rPr kumimoji="1" lang="ja-JP" altLang="en-US" dirty="0">
                <a:solidFill>
                  <a:schemeClr val="tx1"/>
                </a:solidFill>
                <a:latin typeface="Meiryo" panose="020B0604030504040204" pitchFamily="34" charset="-128"/>
                <a:ea typeface="Meiryo" panose="020B0604030504040204" pitchFamily="34" charset="-128"/>
              </a:rPr>
              <a:t>あり</a:t>
            </a:r>
          </a:p>
        </p:txBody>
      </p:sp>
      <p:sp>
        <p:nvSpPr>
          <p:cNvPr id="35" name="爆発 1 15">
            <a:extLst>
              <a:ext uri="{FF2B5EF4-FFF2-40B4-BE49-F238E27FC236}">
                <a16:creationId xmlns:a16="http://schemas.microsoft.com/office/drawing/2014/main" id="{350EC58B-F39C-4165-A8D5-615E08A6DBFF}"/>
              </a:ext>
            </a:extLst>
          </p:cNvPr>
          <p:cNvSpPr/>
          <p:nvPr/>
        </p:nvSpPr>
        <p:spPr>
          <a:xfrm>
            <a:off x="6406264" y="4657874"/>
            <a:ext cx="2755032" cy="1729332"/>
          </a:xfrm>
          <a:prstGeom prst="irregularSeal1">
            <a:avLst/>
          </a:prstGeom>
          <a:solidFill>
            <a:srgbClr val="A3E391"/>
          </a:solidFill>
          <a:ln w="57150">
            <a:solidFill>
              <a:srgbClr val="29B70D"/>
            </a:solidFill>
          </a:ln>
        </p:spPr>
        <p:style>
          <a:lnRef idx="1">
            <a:schemeClr val="accent6"/>
          </a:lnRef>
          <a:fillRef idx="2">
            <a:schemeClr val="accent6"/>
          </a:fillRef>
          <a:effectRef idx="1">
            <a:schemeClr val="accent6"/>
          </a:effectRef>
          <a:fontRef idx="minor">
            <a:schemeClr val="dk1"/>
          </a:fontRef>
        </p:style>
        <p:txBody>
          <a:bodyPr rtlCol="0" anchor="ctr"/>
          <a:lstStyle/>
          <a:p>
            <a:pPr algn="ctr">
              <a:spcAft>
                <a:spcPts val="600"/>
              </a:spcAft>
            </a:pPr>
            <a:endParaRPr kumimoji="1" lang="ja-JP" altLang="en-US">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EAEA2C60-369C-47B6-8023-265B89011C3D}"/>
              </a:ext>
            </a:extLst>
          </p:cNvPr>
          <p:cNvSpPr txBox="1"/>
          <p:nvPr/>
        </p:nvSpPr>
        <p:spPr>
          <a:xfrm>
            <a:off x="6504129" y="4657874"/>
            <a:ext cx="2299814" cy="1818733"/>
          </a:xfrm>
          <a:prstGeom prst="rect">
            <a:avLst/>
          </a:prstGeom>
          <a:noFill/>
        </p:spPr>
        <p:txBody>
          <a:bodyPr wrap="square" rtlCol="0" anchor="ctr" anchorCtr="0">
            <a:noAutofit/>
          </a:bodyPr>
          <a:lstStyle/>
          <a:p>
            <a:pPr algn="ctr">
              <a:lnSpc>
                <a:spcPct val="125000"/>
              </a:lnSpc>
            </a:pPr>
            <a:r>
              <a:rPr kumimoji="1" lang="ja-JP" altLang="en-US" sz="1600" b="1" dirty="0">
                <a:effectLst>
                  <a:glow rad="127000">
                    <a:schemeClr val="bg1"/>
                  </a:glow>
                </a:effectLst>
                <a:latin typeface="Meiryo" panose="020B0604030504040204" pitchFamily="34" charset="-128"/>
                <a:ea typeface="Meiryo" panose="020B0604030504040204" pitchFamily="34" charset="-128"/>
              </a:rPr>
              <a:t>高炭酸ガス血症合併</a:t>
            </a:r>
            <a:r>
              <a:rPr kumimoji="1" lang="ja-JP" altLang="en-US" sz="1600" dirty="0">
                <a:effectLst>
                  <a:glow rad="127000">
                    <a:schemeClr val="bg1"/>
                  </a:glow>
                </a:effectLst>
                <a:latin typeface="Meiryo" panose="020B0604030504040204" pitchFamily="34" charset="-128"/>
                <a:ea typeface="Meiryo" panose="020B0604030504040204" pitchFamily="34" charset="-128"/>
              </a:rPr>
              <a:t>の可能性大。</a:t>
            </a:r>
            <a:endParaRPr kumimoji="1" lang="en-US" altLang="ja-JP" sz="1600" dirty="0">
              <a:effectLst>
                <a:glow rad="127000">
                  <a:schemeClr val="bg1"/>
                </a:glow>
              </a:effectLst>
              <a:latin typeface="Meiryo" panose="020B0604030504040204" pitchFamily="34" charset="-128"/>
              <a:ea typeface="Meiryo" panose="020B0604030504040204" pitchFamily="34" charset="-128"/>
            </a:endParaRPr>
          </a:p>
          <a:p>
            <a:pPr algn="ctr">
              <a:lnSpc>
                <a:spcPct val="125000"/>
              </a:lnSpc>
            </a:pPr>
            <a:r>
              <a:rPr kumimoji="1" lang="ja-JP" altLang="en-US" sz="1600" b="1" dirty="0">
                <a:effectLst>
                  <a:glow rad="127000">
                    <a:schemeClr val="bg1"/>
                  </a:glow>
                </a:effectLst>
                <a:latin typeface="Meiryo" panose="020B0604030504040204" pitchFamily="34" charset="-128"/>
                <a:ea typeface="Meiryo" panose="020B0604030504040204" pitchFamily="34" charset="-128"/>
              </a:rPr>
              <a:t>呼吸補助</a:t>
            </a:r>
            <a:r>
              <a:rPr kumimoji="1" lang="ja-JP" altLang="en-US" sz="1600" dirty="0">
                <a:effectLst>
                  <a:glow rad="127000">
                    <a:schemeClr val="bg1"/>
                  </a:glow>
                </a:effectLst>
                <a:latin typeface="Meiryo" panose="020B0604030504040204" pitchFamily="34" charset="-128"/>
                <a:ea typeface="Meiryo" panose="020B0604030504040204" pitchFamily="34" charset="-128"/>
              </a:rPr>
              <a:t>及び</a:t>
            </a:r>
            <a:endParaRPr kumimoji="1" lang="en-US" altLang="ja-JP" sz="1600" dirty="0">
              <a:effectLst>
                <a:glow rad="127000">
                  <a:schemeClr val="bg1"/>
                </a:glow>
              </a:effectLst>
              <a:latin typeface="Meiryo" panose="020B0604030504040204" pitchFamily="34" charset="-128"/>
              <a:ea typeface="Meiryo" panose="020B0604030504040204" pitchFamily="34" charset="-128"/>
            </a:endParaRPr>
          </a:p>
          <a:p>
            <a:pPr algn="ctr">
              <a:lnSpc>
                <a:spcPct val="125000"/>
              </a:lnSpc>
            </a:pPr>
            <a:r>
              <a:rPr kumimoji="1" lang="ja-JP" altLang="en-US" sz="1600" b="1" dirty="0">
                <a:effectLst>
                  <a:glow rad="127000">
                    <a:schemeClr val="bg1"/>
                  </a:glow>
                </a:effectLst>
                <a:latin typeface="Meiryo" panose="020B0604030504040204" pitchFamily="34" charset="-128"/>
                <a:ea typeface="Meiryo" panose="020B0604030504040204" pitchFamily="34" charset="-128"/>
              </a:rPr>
              <a:t>緊急搬送</a:t>
            </a:r>
            <a:r>
              <a:rPr kumimoji="1" lang="ja-JP" altLang="en-US" sz="1600" dirty="0">
                <a:effectLst>
                  <a:glow rad="127000">
                    <a:schemeClr val="bg1"/>
                  </a:glow>
                </a:effectLst>
                <a:latin typeface="Meiryo" panose="020B0604030504040204" pitchFamily="34" charset="-128"/>
                <a:ea typeface="Meiryo" panose="020B0604030504040204" pitchFamily="34" charset="-128"/>
              </a:rPr>
              <a:t>が必要</a:t>
            </a:r>
          </a:p>
        </p:txBody>
      </p:sp>
      <p:sp>
        <p:nvSpPr>
          <p:cNvPr id="37" name="テキスト ボックス 36">
            <a:extLst>
              <a:ext uri="{FF2B5EF4-FFF2-40B4-BE49-F238E27FC236}">
                <a16:creationId xmlns:a16="http://schemas.microsoft.com/office/drawing/2014/main" id="{BD108528-46F8-4618-8C15-7099DFCB7BF2}"/>
              </a:ext>
            </a:extLst>
          </p:cNvPr>
          <p:cNvSpPr txBox="1"/>
          <p:nvPr/>
        </p:nvSpPr>
        <p:spPr>
          <a:xfrm>
            <a:off x="1072652" y="4657874"/>
            <a:ext cx="2299814" cy="1831825"/>
          </a:xfrm>
          <a:prstGeom prst="rect">
            <a:avLst/>
          </a:prstGeom>
          <a:noFill/>
        </p:spPr>
        <p:txBody>
          <a:bodyPr wrap="square" rtlCol="0" anchor="ctr" anchorCtr="0">
            <a:noAutofit/>
          </a:bodyPr>
          <a:lstStyle/>
          <a:p>
            <a:pPr algn="ctr">
              <a:lnSpc>
                <a:spcPct val="125000"/>
              </a:lnSpc>
            </a:pPr>
            <a:r>
              <a:rPr lang="ja-JP" altLang="en-US" sz="1600" dirty="0">
                <a:effectLst>
                  <a:glow rad="127000">
                    <a:schemeClr val="bg1"/>
                  </a:glow>
                </a:effectLst>
                <a:latin typeface="Meiryo" panose="020B0604030504040204" pitchFamily="34" charset="-128"/>
                <a:ea typeface="Meiryo" panose="020B0604030504040204" pitchFamily="34" charset="-128"/>
              </a:rPr>
              <a:t>短時間の</a:t>
            </a:r>
            <a:endParaRPr lang="en-US" altLang="ja-JP" sz="1600" dirty="0">
              <a:effectLst>
                <a:glow rad="127000">
                  <a:schemeClr val="bg1"/>
                </a:glow>
              </a:effectLst>
              <a:latin typeface="Meiryo" panose="020B0604030504040204" pitchFamily="34" charset="-128"/>
              <a:ea typeface="Meiryo" panose="020B0604030504040204" pitchFamily="34" charset="-128"/>
            </a:endParaRPr>
          </a:p>
          <a:p>
            <a:pPr algn="ctr">
              <a:lnSpc>
                <a:spcPct val="125000"/>
              </a:lnSpc>
            </a:pPr>
            <a:r>
              <a:rPr lang="ja-JP" altLang="en-US" sz="1600" b="1" dirty="0">
                <a:effectLst>
                  <a:glow rad="127000">
                    <a:schemeClr val="bg1"/>
                  </a:glow>
                </a:effectLst>
                <a:latin typeface="Meiryo" panose="020B0604030504040204" pitchFamily="34" charset="-128"/>
                <a:ea typeface="Meiryo" panose="020B0604030504040204" pitchFamily="34" charset="-128"/>
              </a:rPr>
              <a:t>酸素投与</a:t>
            </a:r>
            <a:r>
              <a:rPr lang="ja-JP" altLang="en-US" sz="1600" dirty="0">
                <a:effectLst>
                  <a:glow rad="127000">
                    <a:schemeClr val="bg1"/>
                  </a:glow>
                </a:effectLst>
                <a:latin typeface="Meiryo" panose="020B0604030504040204" pitchFamily="34" charset="-128"/>
                <a:ea typeface="Meiryo" panose="020B0604030504040204" pitchFamily="34" charset="-128"/>
              </a:rPr>
              <a:t>で</a:t>
            </a:r>
            <a:endParaRPr lang="en-US" altLang="ja-JP" sz="1600" dirty="0">
              <a:effectLst>
                <a:glow rad="127000">
                  <a:schemeClr val="bg1"/>
                </a:glow>
              </a:effectLst>
              <a:latin typeface="Meiryo" panose="020B0604030504040204" pitchFamily="34" charset="-128"/>
              <a:ea typeface="Meiryo" panose="020B0604030504040204" pitchFamily="34" charset="-128"/>
            </a:endParaRPr>
          </a:p>
          <a:p>
            <a:pPr algn="ctr">
              <a:lnSpc>
                <a:spcPct val="125000"/>
              </a:lnSpc>
            </a:pPr>
            <a:r>
              <a:rPr lang="ja-JP" altLang="en-US" sz="1600" dirty="0">
                <a:effectLst>
                  <a:glow rad="127000">
                    <a:schemeClr val="bg1"/>
                  </a:glow>
                </a:effectLst>
                <a:latin typeface="Meiryo" panose="020B0604030504040204" pitchFamily="34" charset="-128"/>
                <a:ea typeface="Meiryo" panose="020B0604030504040204" pitchFamily="34" charset="-128"/>
              </a:rPr>
              <a:t>努力呼吸緩和</a:t>
            </a:r>
            <a:endParaRPr kumimoji="1" lang="ja-JP" altLang="en-US" sz="1600" dirty="0">
              <a:effectLst>
                <a:glow rad="127000">
                  <a:schemeClr val="bg1"/>
                </a:glow>
              </a:effectLst>
            </a:endParaRPr>
          </a:p>
        </p:txBody>
      </p:sp>
      <p:sp>
        <p:nvSpPr>
          <p:cNvPr id="1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13</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5523256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0C8474-DE77-470F-B5B5-74369503E0AA}"/>
              </a:ext>
            </a:extLst>
          </p:cNvPr>
          <p:cNvSpPr>
            <a:spLocks noGrp="1"/>
          </p:cNvSpPr>
          <p:nvPr>
            <p:ph type="title"/>
          </p:nvPr>
        </p:nvSpPr>
        <p:spPr/>
        <p:txBody>
          <a:bodyPr>
            <a:normAutofit fontScale="90000"/>
          </a:bodyPr>
          <a:lstStyle/>
          <a:p>
            <a:r>
              <a:rPr lang="ja-JP" altLang="en-US" sz="2800" dirty="0"/>
              <a:t>鼻出血しやすい例</a:t>
            </a:r>
            <a:br>
              <a:rPr lang="ja-JP" altLang="en-US" sz="2800" dirty="0"/>
            </a:br>
            <a:r>
              <a:rPr lang="ja-JP" altLang="en-US" sz="2800" dirty="0"/>
              <a:t>鼻からの吸引がむずかしい（拒否や過敏）例</a:t>
            </a:r>
          </a:p>
        </p:txBody>
      </p:sp>
      <p:sp>
        <p:nvSpPr>
          <p:cNvPr id="10" name="Text Box 4">
            <a:extLst>
              <a:ext uri="{FF2B5EF4-FFF2-40B4-BE49-F238E27FC236}">
                <a16:creationId xmlns:a16="http://schemas.microsoft.com/office/drawing/2014/main" id="{68B62421-6713-4270-860C-FC0EB134226E}"/>
              </a:ext>
            </a:extLst>
          </p:cNvPr>
          <p:cNvSpPr txBox="1">
            <a:spLocks noChangeArrowheads="1"/>
          </p:cNvSpPr>
          <p:nvPr/>
        </p:nvSpPr>
        <p:spPr bwMode="auto">
          <a:xfrm>
            <a:off x="581321" y="1628775"/>
            <a:ext cx="4300242" cy="2228850"/>
          </a:xfrm>
          <a:prstGeom prst="rect">
            <a:avLst/>
          </a:prstGeom>
          <a:solidFill>
            <a:schemeClr val="accent6">
              <a:lumMod val="20000"/>
              <a:lumOff val="80000"/>
            </a:schemeClr>
          </a:solidFill>
          <a:ln>
            <a:noFill/>
          </a:ln>
        </p:spPr>
        <p:txBody>
          <a:bodyPr wrap="square" tIns="72000" bIns="0" numCol="1" spcCol="21600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a:lnSpc>
                <a:spcPct val="125000"/>
              </a:lnSpc>
              <a:spcBef>
                <a:spcPct val="0"/>
              </a:spcBef>
              <a:spcAft>
                <a:spcPts val="600"/>
              </a:spcAft>
              <a:buNone/>
            </a:pPr>
            <a:r>
              <a:rPr lang="ja-JP" altLang="en-US" sz="2000" dirty="0">
                <a:solidFill>
                  <a:srgbClr val="FF0000"/>
                </a:solidFill>
                <a:latin typeface="メイリオ" panose="020B0604030504040204" pitchFamily="50" charset="-128"/>
                <a:ea typeface="メイリオ" panose="020B0604030504040204" pitchFamily="50" charset="-128"/>
              </a:rPr>
              <a:t>オリーブ管</a:t>
            </a:r>
            <a:r>
              <a:rPr lang="ja-JP" altLang="en-US" sz="2000" dirty="0">
                <a:latin typeface="メイリオ" panose="020B0604030504040204" pitchFamily="50" charset="-128"/>
                <a:ea typeface="メイリオ" panose="020B0604030504040204" pitchFamily="50" charset="-128"/>
              </a:rPr>
              <a:t>でこまめに吸引することが有効な場合もある。鼻に吸引チューブを入れなくて済む。しかし、限界もある。（とくに分泌物が粘稠な場合）</a:t>
            </a:r>
          </a:p>
        </p:txBody>
      </p:sp>
      <p:sp>
        <p:nvSpPr>
          <p:cNvPr id="12" name="テキスト ボックス 32">
            <a:extLst>
              <a:ext uri="{FF2B5EF4-FFF2-40B4-BE49-F238E27FC236}">
                <a16:creationId xmlns:a16="http://schemas.microsoft.com/office/drawing/2014/main" id="{9953010F-E63E-4538-8F01-1334CB07F41C}"/>
              </a:ext>
            </a:extLst>
          </p:cNvPr>
          <p:cNvSpPr txBox="1">
            <a:spLocks noChangeArrowheads="1"/>
          </p:cNvSpPr>
          <p:nvPr/>
        </p:nvSpPr>
        <p:spPr bwMode="auto">
          <a:xfrm>
            <a:off x="596899" y="4123593"/>
            <a:ext cx="8628064" cy="241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a:lnSpc>
                <a:spcPct val="114000"/>
              </a:lnSpc>
              <a:spcBef>
                <a:spcPct val="0"/>
              </a:spcBef>
              <a:spcAft>
                <a:spcPts val="300"/>
              </a:spcAft>
              <a:buNone/>
            </a:pPr>
            <a:r>
              <a:rPr lang="ja-JP" altLang="en-US" sz="1800" dirty="0">
                <a:latin typeface="メイリオ" panose="020B0604030504040204" pitchFamily="50" charset="-128"/>
                <a:ea typeface="メイリオ" panose="020B0604030504040204" pitchFamily="50" charset="-128"/>
              </a:rPr>
              <a:t>鼻の分泌物を、少なくする、出やすくする（粘稠度を落とす）、ための、治療、対策を、検討してもらう。</a:t>
            </a:r>
          </a:p>
          <a:p>
            <a:pPr algn="just">
              <a:lnSpc>
                <a:spcPct val="114000"/>
              </a:lnSpc>
              <a:spcBef>
                <a:spcPct val="0"/>
              </a:spcBef>
              <a:spcAft>
                <a:spcPts val="300"/>
              </a:spcAft>
              <a:buNone/>
            </a:pPr>
            <a:r>
              <a:rPr lang="ja-JP" altLang="en-US" sz="1800" dirty="0">
                <a:latin typeface="メイリオ" panose="020B0604030504040204" pitchFamily="50" charset="-128"/>
                <a:ea typeface="メイリオ" panose="020B0604030504040204" pitchFamily="50" charset="-128"/>
              </a:rPr>
              <a:t>　・副鼻腔炎の抗生剤治療、抗アレルギー剤服用</a:t>
            </a:r>
          </a:p>
          <a:p>
            <a:pPr algn="just">
              <a:lnSpc>
                <a:spcPct val="114000"/>
              </a:lnSpc>
              <a:spcBef>
                <a:spcPct val="0"/>
              </a:spcBef>
              <a:spcAft>
                <a:spcPts val="300"/>
              </a:spcAft>
              <a:buNone/>
            </a:pPr>
            <a:r>
              <a:rPr lang="ja-JP" altLang="en-US" sz="1800" dirty="0">
                <a:latin typeface="メイリオ" panose="020B0604030504040204" pitchFamily="50" charset="-128"/>
                <a:ea typeface="メイリオ" panose="020B0604030504040204" pitchFamily="50" charset="-128"/>
              </a:rPr>
              <a:t>　・副腎皮質ホルモン剤噴霧（アルデシン</a:t>
            </a:r>
            <a:r>
              <a:rPr lang="en-US" altLang="ja-JP" sz="1800" dirty="0">
                <a:latin typeface="メイリオ" panose="020B0604030504040204" pitchFamily="50" charset="-128"/>
                <a:ea typeface="メイリオ" panose="020B0604030504040204" pitchFamily="50" charset="-128"/>
              </a:rPr>
              <a:t>AQ</a:t>
            </a:r>
            <a:r>
              <a:rPr lang="ja-JP" altLang="en-US" sz="1800" dirty="0">
                <a:latin typeface="メイリオ" panose="020B0604030504040204" pitchFamily="50" charset="-128"/>
                <a:ea typeface="メイリオ" panose="020B0604030504040204" pitchFamily="50" charset="-128"/>
              </a:rPr>
              <a:t>ネーザル他）</a:t>
            </a:r>
          </a:p>
          <a:p>
            <a:pPr algn="just">
              <a:lnSpc>
                <a:spcPct val="114000"/>
              </a:lnSpc>
              <a:spcBef>
                <a:spcPct val="0"/>
              </a:spcBef>
              <a:spcAft>
                <a:spcPts val="300"/>
              </a:spcAft>
              <a:buNone/>
            </a:pPr>
            <a:r>
              <a:rPr lang="ja-JP" altLang="en-US" sz="1800" dirty="0">
                <a:latin typeface="メイリオ" panose="020B0604030504040204" pitchFamily="50" charset="-128"/>
                <a:ea typeface="メイリオ" panose="020B0604030504040204" pitchFamily="50" charset="-128"/>
              </a:rPr>
              <a:t>　・ムコダイン処方</a:t>
            </a:r>
          </a:p>
          <a:p>
            <a:pPr algn="just">
              <a:lnSpc>
                <a:spcPct val="114000"/>
              </a:lnSpc>
              <a:spcBef>
                <a:spcPct val="0"/>
              </a:spcBef>
              <a:spcAft>
                <a:spcPts val="300"/>
              </a:spcAft>
              <a:buNone/>
            </a:pPr>
            <a:r>
              <a:rPr lang="ja-JP" altLang="en-US" sz="1800" dirty="0">
                <a:latin typeface="メイリオ" panose="020B0604030504040204" pitchFamily="50" charset="-128"/>
                <a:ea typeface="メイリオ" panose="020B0604030504040204" pitchFamily="50" charset="-128"/>
              </a:rPr>
              <a:t>　・鼻の洗浄（微温湯や生理食塩水の適量で）など</a:t>
            </a:r>
          </a:p>
        </p:txBody>
      </p:sp>
      <p:sp>
        <p:nvSpPr>
          <p:cNvPr id="40" name="テキスト ボックス 3">
            <a:extLst>
              <a:ext uri="{FF2B5EF4-FFF2-40B4-BE49-F238E27FC236}">
                <a16:creationId xmlns:a16="http://schemas.microsoft.com/office/drawing/2014/main" id="{E5AD748D-9E20-48D0-A39A-9B635F132516}"/>
              </a:ext>
            </a:extLst>
          </p:cNvPr>
          <p:cNvSpPr txBox="1">
            <a:spLocks noChangeArrowheads="1"/>
          </p:cNvSpPr>
          <p:nvPr/>
        </p:nvSpPr>
        <p:spPr bwMode="auto">
          <a:xfrm>
            <a:off x="581321" y="6313034"/>
            <a:ext cx="40959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000" dirty="0">
                <a:latin typeface="メイリオ" panose="020B0604030504040204" pitchFamily="50" charset="-128"/>
                <a:ea typeface="メイリオ" panose="020B0604030504040204" pitchFamily="50" charset="-128"/>
              </a:rPr>
              <a:t>「新版医療的ケア研修テキスト」かもがわクリエイツ</a:t>
            </a:r>
            <a:r>
              <a:rPr lang="en-US" altLang="ja-JP" sz="1000" dirty="0">
                <a:latin typeface="メイリオ" panose="020B0604030504040204" pitchFamily="50" charset="-128"/>
                <a:ea typeface="メイリオ" panose="020B0604030504040204" pitchFamily="50" charset="-128"/>
              </a:rPr>
              <a:t>2012</a:t>
            </a:r>
            <a:r>
              <a:rPr lang="ja-JP" altLang="en-US" sz="1000" dirty="0">
                <a:latin typeface="メイリオ" panose="020B0604030504040204" pitchFamily="50" charset="-128"/>
                <a:ea typeface="メイリオ" panose="020B0604030504040204" pitchFamily="50" charset="-128"/>
              </a:rPr>
              <a:t>年刊より</a:t>
            </a:r>
          </a:p>
        </p:txBody>
      </p:sp>
      <p:pic>
        <p:nvPicPr>
          <p:cNvPr id="11" name="Picture 3" descr="オリーブ管">
            <a:extLst>
              <a:ext uri="{FF2B5EF4-FFF2-40B4-BE49-F238E27FC236}">
                <a16:creationId xmlns:a16="http://schemas.microsoft.com/office/drawing/2014/main" id="{5CAD9DC3-4B85-4BD1-A6D6-6E3907AAD609}"/>
              </a:ext>
            </a:extLst>
          </p:cNvPr>
          <p:cNvPicPr>
            <a:picLocks noChangeAspect="1" noChangeArrowheads="1"/>
          </p:cNvPicPr>
          <p:nvPr/>
        </p:nvPicPr>
        <p:blipFill>
          <a:blip r:embed="rId3">
            <a:lum bright="16000"/>
            <a:extLst>
              <a:ext uri="{28A0092B-C50C-407E-A947-70E740481C1C}">
                <a14:useLocalDpi xmlns:a14="http://schemas.microsoft.com/office/drawing/2010/main" val="0"/>
              </a:ext>
            </a:extLst>
          </a:blip>
          <a:srcRect l="6300"/>
          <a:stretch>
            <a:fillRect/>
          </a:stretch>
        </p:blipFill>
        <p:spPr bwMode="auto">
          <a:xfrm>
            <a:off x="5479408" y="1628775"/>
            <a:ext cx="33210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7">
            <a:extLst>
              <a:ext uri="{FF2B5EF4-FFF2-40B4-BE49-F238E27FC236}">
                <a16:creationId xmlns:a16="http://schemas.microsoft.com/office/drawing/2014/main" id="{B6C415F2-04ED-41FA-9FE0-AB5B864D91D1}"/>
              </a:ext>
            </a:extLst>
          </p:cNvPr>
          <p:cNvSpPr txBox="1">
            <a:spLocks noChangeArrowheads="1"/>
          </p:cNvSpPr>
          <p:nvPr/>
        </p:nvSpPr>
        <p:spPr bwMode="auto">
          <a:xfrm>
            <a:off x="6534639" y="3519071"/>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dirty="0">
                <a:solidFill>
                  <a:schemeClr val="bg1"/>
                </a:solidFill>
                <a:effectLst>
                  <a:glow>
                    <a:schemeClr val="bg1"/>
                  </a:glow>
                </a:effectLst>
                <a:latin typeface="メイリオ" panose="020B0604030504040204" pitchFamily="50" charset="-128"/>
                <a:ea typeface="メイリオ" panose="020B0604030504040204" pitchFamily="50" charset="-128"/>
              </a:rPr>
              <a:t>オリーブ管</a:t>
            </a:r>
          </a:p>
        </p:txBody>
      </p:sp>
      <p:sp>
        <p:nvSpPr>
          <p:cNvPr id="9"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130</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315639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0C8474-DE77-470F-B5B5-74369503E0AA}"/>
              </a:ext>
            </a:extLst>
          </p:cNvPr>
          <p:cNvSpPr>
            <a:spLocks noGrp="1"/>
          </p:cNvSpPr>
          <p:nvPr>
            <p:ph type="title"/>
          </p:nvPr>
        </p:nvSpPr>
        <p:spPr/>
        <p:txBody>
          <a:bodyPr>
            <a:normAutofit/>
          </a:bodyPr>
          <a:lstStyle/>
          <a:p>
            <a:r>
              <a:rPr lang="ja-JP" altLang="en-US" sz="2800" dirty="0"/>
              <a:t>口腔内吸引のコツ（</a:t>
            </a:r>
            <a:r>
              <a:rPr lang="en-US" altLang="ja-JP" sz="2800" dirty="0"/>
              <a:t>Tips</a:t>
            </a:r>
            <a:r>
              <a:rPr lang="ja-JP" altLang="en-US" sz="2800" dirty="0"/>
              <a:t>）（１）</a:t>
            </a:r>
          </a:p>
        </p:txBody>
      </p:sp>
      <p:sp>
        <p:nvSpPr>
          <p:cNvPr id="12" name="テキスト ボックス 32">
            <a:extLst>
              <a:ext uri="{FF2B5EF4-FFF2-40B4-BE49-F238E27FC236}">
                <a16:creationId xmlns:a16="http://schemas.microsoft.com/office/drawing/2014/main" id="{9953010F-E63E-4538-8F01-1334CB07F41C}"/>
              </a:ext>
            </a:extLst>
          </p:cNvPr>
          <p:cNvSpPr txBox="1">
            <a:spLocks noChangeArrowheads="1"/>
          </p:cNvSpPr>
          <p:nvPr/>
        </p:nvSpPr>
        <p:spPr bwMode="auto">
          <a:xfrm>
            <a:off x="5602013" y="4708633"/>
            <a:ext cx="3622949" cy="182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a:lnSpc>
                <a:spcPct val="114000"/>
              </a:lnSpc>
              <a:spcBef>
                <a:spcPct val="0"/>
              </a:spcBef>
              <a:spcAft>
                <a:spcPts val="300"/>
              </a:spcAft>
              <a:buNone/>
            </a:pPr>
            <a:r>
              <a:rPr lang="ja-JP" altLang="en-US" sz="1800" dirty="0">
                <a:latin typeface="メイリオ" panose="020B0604030504040204" pitchFamily="50" charset="-128"/>
                <a:ea typeface="メイリオ" panose="020B0604030504040204" pitchFamily="50" charset="-128"/>
              </a:rPr>
              <a:t>十分に開口できない児の場合片手で唇を開いたり、場合によっては、バイトブロックを歯の間に咬ませて、口腔内吸引をする。</a:t>
            </a:r>
          </a:p>
        </p:txBody>
      </p:sp>
      <p:pic>
        <p:nvPicPr>
          <p:cNvPr id="14" name="Picture 13" descr="2_口腔名吸引のコツ">
            <a:extLst>
              <a:ext uri="{FF2B5EF4-FFF2-40B4-BE49-F238E27FC236}">
                <a16:creationId xmlns:a16="http://schemas.microsoft.com/office/drawing/2014/main" id="{F699CE2E-32F6-4872-8394-260FC1B2B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 y="1628775"/>
            <a:ext cx="4386262"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9">
            <a:extLst>
              <a:ext uri="{FF2B5EF4-FFF2-40B4-BE49-F238E27FC236}">
                <a16:creationId xmlns:a16="http://schemas.microsoft.com/office/drawing/2014/main" id="{1884C72A-B6A3-40A2-9A9B-E64B213E59D4}"/>
              </a:ext>
            </a:extLst>
          </p:cNvPr>
          <p:cNvSpPr txBox="1">
            <a:spLocks noChangeArrowheads="1"/>
          </p:cNvSpPr>
          <p:nvPr/>
        </p:nvSpPr>
        <p:spPr bwMode="auto">
          <a:xfrm>
            <a:off x="2501900" y="5921375"/>
            <a:ext cx="615950" cy="350837"/>
          </a:xfrm>
          <a:prstGeom prst="rect">
            <a:avLst/>
          </a:prstGeom>
          <a:solidFill>
            <a:schemeClr val="bg1">
              <a:alpha val="56862"/>
            </a:schemeClr>
          </a:solidFill>
          <a:ln w="9525">
            <a:solidFill>
              <a:srgbClr val="000000"/>
            </a:solidFill>
            <a:miter lim="800000"/>
            <a:headEnd/>
            <a:tailEnd/>
          </a:ln>
        </p:spPr>
        <p:txBody>
          <a:bodyPr wrap="none" lIns="87269" tIns="72000" rIns="87269" bIns="0" anchor="ctr" anchorCtr="0">
            <a:no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1700" b="1">
                <a:solidFill>
                  <a:srgbClr val="000000"/>
                </a:solidFill>
                <a:latin typeface="メイリオ" panose="020B0604030504040204" pitchFamily="50" charset="-128"/>
              </a:rPr>
              <a:t>下唇</a:t>
            </a:r>
          </a:p>
        </p:txBody>
      </p:sp>
      <p:sp>
        <p:nvSpPr>
          <p:cNvPr id="16" name="Text Box 19">
            <a:extLst>
              <a:ext uri="{FF2B5EF4-FFF2-40B4-BE49-F238E27FC236}">
                <a16:creationId xmlns:a16="http://schemas.microsoft.com/office/drawing/2014/main" id="{195194C3-5D2A-4C32-8176-5094DFCD9AFC}"/>
              </a:ext>
            </a:extLst>
          </p:cNvPr>
          <p:cNvSpPr txBox="1">
            <a:spLocks noChangeArrowheads="1"/>
          </p:cNvSpPr>
          <p:nvPr/>
        </p:nvSpPr>
        <p:spPr bwMode="auto">
          <a:xfrm>
            <a:off x="2501900" y="2216150"/>
            <a:ext cx="615950" cy="349250"/>
          </a:xfrm>
          <a:prstGeom prst="rect">
            <a:avLst/>
          </a:prstGeom>
          <a:solidFill>
            <a:schemeClr val="bg1">
              <a:alpha val="56862"/>
            </a:schemeClr>
          </a:solidFill>
          <a:ln w="9525">
            <a:solidFill>
              <a:srgbClr val="000000"/>
            </a:solidFill>
            <a:miter lim="800000"/>
            <a:headEnd/>
            <a:tailEnd/>
          </a:ln>
        </p:spPr>
        <p:txBody>
          <a:bodyPr wrap="none" lIns="87269" tIns="72000" rIns="87269" bIns="0" anchor="ctr" anchorCtr="0">
            <a:no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1700" b="1">
                <a:solidFill>
                  <a:srgbClr val="000000"/>
                </a:solidFill>
                <a:latin typeface="メイリオ" panose="020B0604030504040204" pitchFamily="50" charset="-128"/>
              </a:rPr>
              <a:t>上唇</a:t>
            </a:r>
          </a:p>
        </p:txBody>
      </p:sp>
      <p:sp>
        <p:nvSpPr>
          <p:cNvPr id="17" name="Text Box 19">
            <a:extLst>
              <a:ext uri="{FF2B5EF4-FFF2-40B4-BE49-F238E27FC236}">
                <a16:creationId xmlns:a16="http://schemas.microsoft.com/office/drawing/2014/main" id="{DC0DDFC5-C5AE-47E5-A887-7467E22FF699}"/>
              </a:ext>
            </a:extLst>
          </p:cNvPr>
          <p:cNvSpPr txBox="1">
            <a:spLocks noChangeArrowheads="1"/>
          </p:cNvSpPr>
          <p:nvPr/>
        </p:nvSpPr>
        <p:spPr bwMode="auto">
          <a:xfrm>
            <a:off x="2501900" y="3132137"/>
            <a:ext cx="615950" cy="349250"/>
          </a:xfrm>
          <a:prstGeom prst="rect">
            <a:avLst/>
          </a:prstGeom>
          <a:solidFill>
            <a:schemeClr val="bg1">
              <a:alpha val="56862"/>
            </a:schemeClr>
          </a:solidFill>
          <a:ln w="9525">
            <a:solidFill>
              <a:srgbClr val="000000"/>
            </a:solidFill>
            <a:miter lim="800000"/>
            <a:headEnd/>
            <a:tailEnd/>
          </a:ln>
        </p:spPr>
        <p:txBody>
          <a:bodyPr wrap="none" lIns="87269" tIns="72000" rIns="87269" bIns="0" anchor="ctr" anchorCtr="0">
            <a:no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1700" b="1">
                <a:solidFill>
                  <a:srgbClr val="000000"/>
                </a:solidFill>
                <a:latin typeface="メイリオ" panose="020B0604030504040204" pitchFamily="50" charset="-128"/>
              </a:rPr>
              <a:t>口蓋</a:t>
            </a:r>
          </a:p>
        </p:txBody>
      </p:sp>
      <p:sp>
        <p:nvSpPr>
          <p:cNvPr id="18" name="Text Box 19">
            <a:extLst>
              <a:ext uri="{FF2B5EF4-FFF2-40B4-BE49-F238E27FC236}">
                <a16:creationId xmlns:a16="http://schemas.microsoft.com/office/drawing/2014/main" id="{DC2E4783-B64F-43F4-9BC5-92840A48A07E}"/>
              </a:ext>
            </a:extLst>
          </p:cNvPr>
          <p:cNvSpPr txBox="1">
            <a:spLocks noChangeArrowheads="1"/>
          </p:cNvSpPr>
          <p:nvPr/>
        </p:nvSpPr>
        <p:spPr bwMode="auto">
          <a:xfrm>
            <a:off x="2611437" y="4819650"/>
            <a:ext cx="395288" cy="349250"/>
          </a:xfrm>
          <a:prstGeom prst="rect">
            <a:avLst/>
          </a:prstGeom>
          <a:solidFill>
            <a:schemeClr val="bg1">
              <a:alpha val="56862"/>
            </a:schemeClr>
          </a:solidFill>
          <a:ln w="9525">
            <a:solidFill>
              <a:srgbClr val="000000"/>
            </a:solidFill>
            <a:miter lim="800000"/>
            <a:headEnd/>
            <a:tailEnd/>
          </a:ln>
        </p:spPr>
        <p:txBody>
          <a:bodyPr wrap="none" lIns="87269" tIns="72000" rIns="87269" bIns="0" anchor="ctr" anchorCtr="0">
            <a:no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1700" b="1">
                <a:solidFill>
                  <a:srgbClr val="000000"/>
                </a:solidFill>
                <a:latin typeface="メイリオ" panose="020B0604030504040204" pitchFamily="50" charset="-128"/>
              </a:rPr>
              <a:t>舌</a:t>
            </a:r>
          </a:p>
        </p:txBody>
      </p:sp>
      <p:cxnSp>
        <p:nvCxnSpPr>
          <p:cNvPr id="19" name="直線矢印コネクタ 18">
            <a:extLst>
              <a:ext uri="{FF2B5EF4-FFF2-40B4-BE49-F238E27FC236}">
                <a16:creationId xmlns:a16="http://schemas.microsoft.com/office/drawing/2014/main" id="{A3EA2E39-951B-491F-AD79-1F02817C8452}"/>
              </a:ext>
            </a:extLst>
          </p:cNvPr>
          <p:cNvCxnSpPr/>
          <p:nvPr/>
        </p:nvCxnSpPr>
        <p:spPr>
          <a:xfrm rot="10800000" flipV="1">
            <a:off x="2828925" y="3141662"/>
            <a:ext cx="2143125" cy="1643063"/>
          </a:xfrm>
          <a:prstGeom prst="straightConnector1">
            <a:avLst/>
          </a:prstGeom>
          <a:ln w="47625">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95C4FC88-B8AD-4B44-B0DE-37B7A8DABDD0}"/>
              </a:ext>
            </a:extLst>
          </p:cNvPr>
          <p:cNvCxnSpPr/>
          <p:nvPr/>
        </p:nvCxnSpPr>
        <p:spPr>
          <a:xfrm rot="10800000" flipV="1">
            <a:off x="1489075" y="2216150"/>
            <a:ext cx="3429000" cy="2786062"/>
          </a:xfrm>
          <a:prstGeom prst="straightConnector1">
            <a:avLst/>
          </a:prstGeom>
          <a:ln w="47625">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3A5299E9-2E2F-4D68-9C13-C6E8B11A4B79}"/>
              </a:ext>
            </a:extLst>
          </p:cNvPr>
          <p:cNvCxnSpPr/>
          <p:nvPr/>
        </p:nvCxnSpPr>
        <p:spPr>
          <a:xfrm rot="5400000">
            <a:off x="2846388" y="3287712"/>
            <a:ext cx="3143250" cy="1000125"/>
          </a:xfrm>
          <a:prstGeom prst="straightConnector1">
            <a:avLst/>
          </a:prstGeom>
          <a:ln w="47625" cap="rnd">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5F5F8D43-4AE7-4C94-8C27-2A01A0B7DBCB}"/>
              </a:ext>
            </a:extLst>
          </p:cNvPr>
          <p:cNvCxnSpPr/>
          <p:nvPr/>
        </p:nvCxnSpPr>
        <p:spPr>
          <a:xfrm rot="5400000">
            <a:off x="2614612" y="3284537"/>
            <a:ext cx="2500313" cy="2214563"/>
          </a:xfrm>
          <a:prstGeom prst="straightConnector1">
            <a:avLst/>
          </a:prstGeom>
          <a:ln w="47625" cap="rnd">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16">
            <a:extLst>
              <a:ext uri="{FF2B5EF4-FFF2-40B4-BE49-F238E27FC236}">
                <a16:creationId xmlns:a16="http://schemas.microsoft.com/office/drawing/2014/main" id="{09F81B31-55F2-4232-BF39-4C53FA21F656}"/>
              </a:ext>
            </a:extLst>
          </p:cNvPr>
          <p:cNvCxnSpPr>
            <a:cxnSpLocks noChangeShapeType="1"/>
          </p:cNvCxnSpPr>
          <p:nvPr/>
        </p:nvCxnSpPr>
        <p:spPr bwMode="auto">
          <a:xfrm flipH="1">
            <a:off x="2830512" y="4002087"/>
            <a:ext cx="1998663" cy="1928813"/>
          </a:xfrm>
          <a:prstGeom prst="straightConnector1">
            <a:avLst/>
          </a:prstGeom>
          <a:noFill/>
          <a:ln w="47625" cap="rnd" algn="ctr">
            <a:solidFill>
              <a:srgbClr val="CC0066"/>
            </a:solidFill>
            <a:round/>
            <a:headEnd/>
            <a:tailEnd type="arrow" w="med" len="med"/>
          </a:ln>
          <a:extLst>
            <a:ext uri="{909E8E84-426E-40DD-AFC4-6F175D3DCCD1}">
              <a14:hiddenFill xmlns:a14="http://schemas.microsoft.com/office/drawing/2010/main">
                <a:noFill/>
              </a14:hiddenFill>
            </a:ext>
          </a:extLst>
        </p:spPr>
      </p:cxnSp>
      <p:sp>
        <p:nvSpPr>
          <p:cNvPr id="25" name="テキスト ボックス 17">
            <a:extLst>
              <a:ext uri="{FF2B5EF4-FFF2-40B4-BE49-F238E27FC236}">
                <a16:creationId xmlns:a16="http://schemas.microsoft.com/office/drawing/2014/main" id="{70230785-A010-46A0-9DD9-9F315BD14CF4}"/>
              </a:ext>
            </a:extLst>
          </p:cNvPr>
          <p:cNvSpPr txBox="1">
            <a:spLocks noChangeArrowheads="1"/>
          </p:cNvSpPr>
          <p:nvPr/>
        </p:nvSpPr>
        <p:spPr bwMode="auto">
          <a:xfrm>
            <a:off x="4928146" y="1984944"/>
            <a:ext cx="2741047" cy="39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2000">
                <a:solidFill>
                  <a:srgbClr val="000000"/>
                </a:solidFill>
                <a:latin typeface="メイリオ" panose="020B0604030504040204" pitchFamily="50" charset="-128"/>
              </a:rPr>
              <a:t>奥歯とほおの内側の間</a:t>
            </a:r>
          </a:p>
        </p:txBody>
      </p:sp>
      <p:sp>
        <p:nvSpPr>
          <p:cNvPr id="26" name="テキスト ボックス 18">
            <a:extLst>
              <a:ext uri="{FF2B5EF4-FFF2-40B4-BE49-F238E27FC236}">
                <a16:creationId xmlns:a16="http://schemas.microsoft.com/office/drawing/2014/main" id="{13202B12-D3EB-4A2E-91CA-FAF1296E33AA}"/>
              </a:ext>
            </a:extLst>
          </p:cNvPr>
          <p:cNvSpPr txBox="1">
            <a:spLocks noChangeArrowheads="1"/>
          </p:cNvSpPr>
          <p:nvPr/>
        </p:nvSpPr>
        <p:spPr bwMode="auto">
          <a:xfrm>
            <a:off x="4999583" y="3056507"/>
            <a:ext cx="2228086" cy="39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2000">
                <a:solidFill>
                  <a:srgbClr val="000000"/>
                </a:solidFill>
                <a:latin typeface="メイリオ" panose="020B0604030504040204" pitchFamily="50" charset="-128"/>
              </a:rPr>
              <a:t>舌の上下面、周囲</a:t>
            </a:r>
          </a:p>
        </p:txBody>
      </p:sp>
      <p:sp>
        <p:nvSpPr>
          <p:cNvPr id="27" name="テキスト ボックス 19">
            <a:extLst>
              <a:ext uri="{FF2B5EF4-FFF2-40B4-BE49-F238E27FC236}">
                <a16:creationId xmlns:a16="http://schemas.microsoft.com/office/drawing/2014/main" id="{C1CF04A7-D3AC-41D0-81B8-64A430C99A49}"/>
              </a:ext>
            </a:extLst>
          </p:cNvPr>
          <p:cNvSpPr txBox="1">
            <a:spLocks noChangeArrowheads="1"/>
          </p:cNvSpPr>
          <p:nvPr/>
        </p:nvSpPr>
        <p:spPr bwMode="auto">
          <a:xfrm>
            <a:off x="5071021" y="3770882"/>
            <a:ext cx="1715125" cy="39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2000" dirty="0">
                <a:solidFill>
                  <a:srgbClr val="000000"/>
                </a:solidFill>
                <a:latin typeface="メイリオ" panose="020B0604030504040204" pitchFamily="50" charset="-128"/>
              </a:rPr>
              <a:t>前歯と唇の間</a:t>
            </a:r>
          </a:p>
        </p:txBody>
      </p:sp>
      <p:sp>
        <p:nvSpPr>
          <p:cNvPr id="23"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131</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172293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0C8474-DE77-470F-B5B5-74369503E0AA}"/>
              </a:ext>
            </a:extLst>
          </p:cNvPr>
          <p:cNvSpPr>
            <a:spLocks noGrp="1"/>
          </p:cNvSpPr>
          <p:nvPr>
            <p:ph type="title"/>
          </p:nvPr>
        </p:nvSpPr>
        <p:spPr/>
        <p:txBody>
          <a:bodyPr>
            <a:normAutofit/>
          </a:bodyPr>
          <a:lstStyle/>
          <a:p>
            <a:r>
              <a:rPr lang="ja-JP" altLang="en-US" sz="2800" dirty="0"/>
              <a:t>口腔内吸引のコツ（</a:t>
            </a:r>
            <a:r>
              <a:rPr lang="en-US" altLang="ja-JP" sz="2800" dirty="0"/>
              <a:t>Tips</a:t>
            </a:r>
            <a:r>
              <a:rPr lang="ja-JP" altLang="en-US" sz="2800" dirty="0"/>
              <a:t>）（２）</a:t>
            </a:r>
          </a:p>
        </p:txBody>
      </p:sp>
      <p:sp>
        <p:nvSpPr>
          <p:cNvPr id="12" name="テキスト ボックス 32">
            <a:extLst>
              <a:ext uri="{FF2B5EF4-FFF2-40B4-BE49-F238E27FC236}">
                <a16:creationId xmlns:a16="http://schemas.microsoft.com/office/drawing/2014/main" id="{9953010F-E63E-4538-8F01-1334CB07F41C}"/>
              </a:ext>
            </a:extLst>
          </p:cNvPr>
          <p:cNvSpPr txBox="1">
            <a:spLocks noChangeArrowheads="1"/>
          </p:cNvSpPr>
          <p:nvPr/>
        </p:nvSpPr>
        <p:spPr bwMode="auto">
          <a:xfrm>
            <a:off x="1069058" y="4114117"/>
            <a:ext cx="3143250" cy="195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a:lnSpc>
                <a:spcPct val="114000"/>
              </a:lnSpc>
              <a:spcBef>
                <a:spcPct val="0"/>
              </a:spcBef>
              <a:spcAft>
                <a:spcPts val="300"/>
              </a:spcAft>
              <a:buNone/>
            </a:pPr>
            <a:r>
              <a:rPr lang="ja-JP" altLang="en-US" sz="1800" dirty="0">
                <a:latin typeface="メイリオ" panose="020B0604030504040204" pitchFamily="50" charset="-128"/>
                <a:ea typeface="メイリオ" panose="020B0604030504040204" pitchFamily="50" charset="-128"/>
              </a:rPr>
              <a:t>咽頭の壁を強く刺激すると、嘔吐反射が誘発される。</a:t>
            </a:r>
          </a:p>
          <a:p>
            <a:pPr algn="just">
              <a:lnSpc>
                <a:spcPct val="114000"/>
              </a:lnSpc>
              <a:spcBef>
                <a:spcPct val="0"/>
              </a:spcBef>
              <a:spcAft>
                <a:spcPts val="300"/>
              </a:spcAft>
              <a:buNone/>
            </a:pPr>
            <a:r>
              <a:rPr lang="ja-JP" altLang="en-US" sz="1800" dirty="0">
                <a:latin typeface="メイリオ" panose="020B0604030504040204" pitchFamily="50" charset="-128"/>
                <a:ea typeface="メイリオ" panose="020B0604030504040204" pitchFamily="50" charset="-128"/>
              </a:rPr>
              <a:t>食後間もない時はやさしく吸引する。</a:t>
            </a:r>
          </a:p>
        </p:txBody>
      </p:sp>
      <p:sp>
        <p:nvSpPr>
          <p:cNvPr id="28" name="Text Box 8">
            <a:extLst>
              <a:ext uri="{FF2B5EF4-FFF2-40B4-BE49-F238E27FC236}">
                <a16:creationId xmlns:a16="http://schemas.microsoft.com/office/drawing/2014/main" id="{E21184B5-962E-478E-BA9B-7911D7C2B282}"/>
              </a:ext>
            </a:extLst>
          </p:cNvPr>
          <p:cNvSpPr txBox="1">
            <a:spLocks noChangeArrowheads="1"/>
          </p:cNvSpPr>
          <p:nvPr/>
        </p:nvSpPr>
        <p:spPr bwMode="auto">
          <a:xfrm>
            <a:off x="972220" y="1959733"/>
            <a:ext cx="3582988"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3100" dirty="0">
                <a:solidFill>
                  <a:srgbClr val="000000"/>
                </a:solidFill>
                <a:latin typeface="メイリオ" panose="020B0604030504040204" pitchFamily="50" charset="-128"/>
              </a:rPr>
              <a:t>嘔吐反射の誘発</a:t>
            </a:r>
          </a:p>
        </p:txBody>
      </p:sp>
      <p:sp>
        <p:nvSpPr>
          <p:cNvPr id="29" name="Text Box 9">
            <a:extLst>
              <a:ext uri="{FF2B5EF4-FFF2-40B4-BE49-F238E27FC236}">
                <a16:creationId xmlns:a16="http://schemas.microsoft.com/office/drawing/2014/main" id="{81D950DB-7FEA-427E-AB52-688EB51CA0F0}"/>
              </a:ext>
            </a:extLst>
          </p:cNvPr>
          <p:cNvSpPr txBox="1">
            <a:spLocks noChangeArrowheads="1"/>
          </p:cNvSpPr>
          <p:nvPr/>
        </p:nvSpPr>
        <p:spPr bwMode="auto">
          <a:xfrm>
            <a:off x="1069058" y="2796345"/>
            <a:ext cx="31432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3800" b="1" dirty="0">
                <a:solidFill>
                  <a:srgbClr val="000000"/>
                </a:solidFill>
                <a:latin typeface="メイリオ" panose="020B0604030504040204" pitchFamily="50" charset="-128"/>
              </a:rPr>
              <a:t>「ゲエッ」</a:t>
            </a:r>
          </a:p>
        </p:txBody>
      </p:sp>
      <p:pic>
        <p:nvPicPr>
          <p:cNvPr id="30" name="Picture 13" descr="2_ゲッ">
            <a:extLst>
              <a:ext uri="{FF2B5EF4-FFF2-40B4-BE49-F238E27FC236}">
                <a16:creationId xmlns:a16="http://schemas.microsoft.com/office/drawing/2014/main" id="{C86560EE-90A6-48C7-96B6-558BFB5FD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7205" y="1714500"/>
            <a:ext cx="4347758" cy="411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132</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0238617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0C8474-DE77-470F-B5B5-74369503E0AA}"/>
              </a:ext>
            </a:extLst>
          </p:cNvPr>
          <p:cNvSpPr>
            <a:spLocks noGrp="1"/>
          </p:cNvSpPr>
          <p:nvPr>
            <p:ph type="title"/>
          </p:nvPr>
        </p:nvSpPr>
        <p:spPr/>
        <p:txBody>
          <a:bodyPr>
            <a:normAutofit/>
          </a:bodyPr>
          <a:lstStyle/>
          <a:p>
            <a:r>
              <a:rPr lang="ja-JP" altLang="en-US" sz="2800" dirty="0"/>
              <a:t>鼻腔の構造</a:t>
            </a:r>
          </a:p>
        </p:txBody>
      </p:sp>
      <p:sp>
        <p:nvSpPr>
          <p:cNvPr id="8" name="Text Box 34">
            <a:extLst>
              <a:ext uri="{FF2B5EF4-FFF2-40B4-BE49-F238E27FC236}">
                <a16:creationId xmlns:a16="http://schemas.microsoft.com/office/drawing/2014/main" id="{23EE98FA-0286-4106-AD0B-BA688E879D92}"/>
              </a:ext>
            </a:extLst>
          </p:cNvPr>
          <p:cNvSpPr txBox="1">
            <a:spLocks noChangeArrowheads="1"/>
          </p:cNvSpPr>
          <p:nvPr/>
        </p:nvSpPr>
        <p:spPr bwMode="auto">
          <a:xfrm>
            <a:off x="2113759" y="1536151"/>
            <a:ext cx="5559608" cy="51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spcBef>
                <a:spcPct val="0"/>
              </a:spcBef>
              <a:buFontTx/>
              <a:buNone/>
            </a:pPr>
            <a:r>
              <a:rPr lang="ja-JP" altLang="en-US" sz="2400" dirty="0">
                <a:solidFill>
                  <a:srgbClr val="000000"/>
                </a:solidFill>
                <a:latin typeface="メイリオ" panose="020B0604030504040204" pitchFamily="50" charset="-128"/>
              </a:rPr>
              <a:t>鼻腔の構造を</a:t>
            </a:r>
            <a:r>
              <a:rPr lang="ja-JP" altLang="en-US" sz="2800" dirty="0">
                <a:solidFill>
                  <a:srgbClr val="000000"/>
                </a:solidFill>
                <a:latin typeface="メイリオ" panose="020B0604030504040204" pitchFamily="50" charset="-128"/>
              </a:rPr>
              <a:t>イメージ</a:t>
            </a:r>
            <a:r>
              <a:rPr lang="ja-JP" altLang="en-US" sz="2400" dirty="0">
                <a:solidFill>
                  <a:srgbClr val="000000"/>
                </a:solidFill>
                <a:latin typeface="メイリオ" panose="020B0604030504040204" pitchFamily="50" charset="-128"/>
              </a:rPr>
              <a:t>しましょう</a:t>
            </a:r>
          </a:p>
        </p:txBody>
      </p:sp>
      <p:pic>
        <p:nvPicPr>
          <p:cNvPr id="9" name="Picture 16">
            <a:extLst>
              <a:ext uri="{FF2B5EF4-FFF2-40B4-BE49-F238E27FC236}">
                <a16:creationId xmlns:a16="http://schemas.microsoft.com/office/drawing/2014/main" id="{22F8012D-E1EA-416B-99F6-22AAE26BFD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284" y="2005841"/>
            <a:ext cx="6974557" cy="4483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133</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8890457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0C8474-DE77-470F-B5B5-74369503E0AA}"/>
              </a:ext>
            </a:extLst>
          </p:cNvPr>
          <p:cNvSpPr>
            <a:spLocks noGrp="1"/>
          </p:cNvSpPr>
          <p:nvPr>
            <p:ph type="title"/>
          </p:nvPr>
        </p:nvSpPr>
        <p:spPr/>
        <p:txBody>
          <a:bodyPr>
            <a:normAutofit/>
          </a:bodyPr>
          <a:lstStyle/>
          <a:p>
            <a:r>
              <a:rPr lang="ja-JP" altLang="en-US" sz="2800" dirty="0"/>
              <a:t>鼻腔内吸引の場合のコツ（</a:t>
            </a:r>
            <a:r>
              <a:rPr lang="en-US" altLang="ja-JP" sz="2800" dirty="0"/>
              <a:t>1</a:t>
            </a:r>
            <a:r>
              <a:rPr lang="ja-JP" altLang="en-US" sz="2800" dirty="0"/>
              <a:t>）</a:t>
            </a:r>
          </a:p>
        </p:txBody>
      </p:sp>
      <p:pic>
        <p:nvPicPr>
          <p:cNvPr id="8" name="Picture 2">
            <a:extLst>
              <a:ext uri="{FF2B5EF4-FFF2-40B4-BE49-F238E27FC236}">
                <a16:creationId xmlns:a16="http://schemas.microsoft.com/office/drawing/2014/main" id="{1F564E37-A2F5-4D04-9D89-16E79EC126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8" b="6277"/>
          <a:stretch/>
        </p:blipFill>
        <p:spPr bwMode="auto">
          <a:xfrm>
            <a:off x="5362577" y="1628775"/>
            <a:ext cx="3886200" cy="483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a:extLst>
              <a:ext uri="{FF2B5EF4-FFF2-40B4-BE49-F238E27FC236}">
                <a16:creationId xmlns:a16="http://schemas.microsoft.com/office/drawing/2014/main" id="{962D875F-922A-43BD-A8DF-3E592FDD0566}"/>
              </a:ext>
            </a:extLst>
          </p:cNvPr>
          <p:cNvSpPr txBox="1">
            <a:spLocks noChangeArrowheads="1"/>
          </p:cNvSpPr>
          <p:nvPr/>
        </p:nvSpPr>
        <p:spPr bwMode="auto">
          <a:xfrm>
            <a:off x="684213" y="1615294"/>
            <a:ext cx="4360864" cy="1381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0"/>
              </a:spcBef>
              <a:spcAft>
                <a:spcPts val="0"/>
              </a:spcAft>
              <a:buFontTx/>
              <a:buNone/>
              <a:defRPr/>
            </a:pPr>
            <a:r>
              <a:rPr lang="ja-JP" altLang="en-US" sz="1800" dirty="0">
                <a:solidFill>
                  <a:prstClr val="black"/>
                </a:solidFill>
                <a:latin typeface="メイリオ" panose="020B0604030504040204" pitchFamily="50" charset="-128"/>
                <a:ea typeface="メイリオ" panose="020B0604030504040204" pitchFamily="50" charset="-128"/>
              </a:rPr>
              <a:t>鼻腔内吸引では、吸引チューブ先端を鼻孔に</a:t>
            </a:r>
            <a:r>
              <a:rPr lang="ja-JP" altLang="en-US" sz="1800" spc="-300" dirty="0">
                <a:solidFill>
                  <a:prstClr val="black"/>
                </a:solidFill>
                <a:latin typeface="メイリオ" panose="020B0604030504040204" pitchFamily="50" charset="-128"/>
                <a:ea typeface="メイリオ" panose="020B0604030504040204" pitchFamily="50" charset="-128"/>
              </a:rPr>
              <a:t>、</a:t>
            </a:r>
            <a:r>
              <a:rPr lang="ja-JP" altLang="en-US" sz="1800" b="1" dirty="0">
                <a:solidFill>
                  <a:srgbClr val="C00000"/>
                </a:solidFill>
                <a:latin typeface="メイリオ" panose="020B0604030504040204" pitchFamily="50" charset="-128"/>
                <a:ea typeface="メイリオ" panose="020B0604030504040204" pitchFamily="50" charset="-128"/>
              </a:rPr>
              <a:t>最初だけ、</a:t>
            </a:r>
            <a:r>
              <a:rPr lang="ja-JP" altLang="en-US" sz="1800" dirty="0">
                <a:solidFill>
                  <a:prstClr val="black"/>
                </a:solidFill>
                <a:latin typeface="メイリオ" panose="020B0604030504040204" pitchFamily="50" charset="-128"/>
                <a:ea typeface="メイリオ" panose="020B0604030504040204" pitchFamily="50" charset="-128"/>
              </a:rPr>
              <a:t>やや上向きに入れる</a:t>
            </a:r>
          </a:p>
        </p:txBody>
      </p:sp>
      <p:sp>
        <p:nvSpPr>
          <p:cNvPr id="10" name="Line 4">
            <a:extLst>
              <a:ext uri="{FF2B5EF4-FFF2-40B4-BE49-F238E27FC236}">
                <a16:creationId xmlns:a16="http://schemas.microsoft.com/office/drawing/2014/main" id="{654A8DE2-6AFB-45BA-9F5C-2EDABB189A9F}"/>
              </a:ext>
            </a:extLst>
          </p:cNvPr>
          <p:cNvSpPr>
            <a:spLocks noChangeShapeType="1"/>
          </p:cNvSpPr>
          <p:nvPr/>
        </p:nvSpPr>
        <p:spPr bwMode="auto">
          <a:xfrm>
            <a:off x="6361113" y="2697163"/>
            <a:ext cx="358775" cy="500063"/>
          </a:xfrm>
          <a:prstGeom prst="line">
            <a:avLst/>
          </a:prstGeom>
          <a:noFill/>
          <a:ln w="57150">
            <a:solidFill>
              <a:schemeClr val="bg1"/>
            </a:solidFill>
            <a:round/>
            <a:headEnd/>
            <a:tailEnd type="triangle" w="med" len="med"/>
          </a:ln>
          <a:effectLst>
            <a:outerShdw blurRad="50800" dist="50800" dir="5400000" algn="ctr" rotWithShape="0">
              <a:schemeClr val="tx2"/>
            </a:outerShdw>
          </a:effectLst>
        </p:spPr>
        <p:txBody>
          <a:bodyPr/>
          <a:lstStyle/>
          <a:p>
            <a:pPr eaLnBrk="1" fontAlgn="auto" hangingPunct="1">
              <a:spcBef>
                <a:spcPts val="0"/>
              </a:spcBef>
              <a:spcAft>
                <a:spcPts val="0"/>
              </a:spcAft>
              <a:defRPr/>
            </a:pPr>
            <a:endParaRPr lang="ja-JP" altLang="en-US" sz="1800">
              <a:solidFill>
                <a:prstClr val="black"/>
              </a:solidFill>
              <a:latin typeface="メイリオ" panose="020B0604030504040204" pitchFamily="50" charset="-128"/>
              <a:ea typeface="メイリオ" panose="020B0604030504040204" pitchFamily="50" charset="-128"/>
            </a:endParaRPr>
          </a:p>
        </p:txBody>
      </p:sp>
      <p:sp>
        <p:nvSpPr>
          <p:cNvPr id="11" name="AutoShape 7">
            <a:extLst>
              <a:ext uri="{FF2B5EF4-FFF2-40B4-BE49-F238E27FC236}">
                <a16:creationId xmlns:a16="http://schemas.microsoft.com/office/drawing/2014/main" id="{726A6580-45B2-4D72-90CD-31076A198DEB}"/>
              </a:ext>
            </a:extLst>
          </p:cNvPr>
          <p:cNvSpPr>
            <a:spLocks noChangeArrowheads="1"/>
          </p:cNvSpPr>
          <p:nvPr/>
        </p:nvSpPr>
        <p:spPr bwMode="auto">
          <a:xfrm>
            <a:off x="2544543" y="2425701"/>
            <a:ext cx="2324322" cy="771525"/>
          </a:xfrm>
          <a:prstGeom prst="wedgeRoundRectCallout">
            <a:avLst>
              <a:gd name="adj1" fmla="val 133076"/>
              <a:gd name="adj2" fmla="val 42623"/>
              <a:gd name="adj3" fmla="val 16667"/>
            </a:avLst>
          </a:prstGeom>
          <a:solidFill>
            <a:schemeClr val="bg1"/>
          </a:solidFill>
          <a:ln w="9525">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fontAlgn="auto" hangingPunct="1">
              <a:spcBef>
                <a:spcPct val="0"/>
              </a:spcBef>
              <a:spcAft>
                <a:spcPts val="0"/>
              </a:spcAft>
              <a:buFontTx/>
              <a:buNone/>
              <a:defRPr/>
            </a:pPr>
            <a:endParaRPr lang="ja-JP" altLang="ja-JP" sz="1700" b="1" dirty="0">
              <a:solidFill>
                <a:prstClr val="black"/>
              </a:solidFill>
              <a:latin typeface="メイリオ" panose="020B0604030504040204" pitchFamily="50" charset="-128"/>
              <a:ea typeface="メイリオ" panose="020B0604030504040204" pitchFamily="50" charset="-128"/>
            </a:endParaRPr>
          </a:p>
        </p:txBody>
      </p:sp>
      <p:sp>
        <p:nvSpPr>
          <p:cNvPr id="13" name="Text Box 8">
            <a:extLst>
              <a:ext uri="{FF2B5EF4-FFF2-40B4-BE49-F238E27FC236}">
                <a16:creationId xmlns:a16="http://schemas.microsoft.com/office/drawing/2014/main" id="{633D31E7-3078-4B5A-9E3F-DC0AA187FB73}"/>
              </a:ext>
            </a:extLst>
          </p:cNvPr>
          <p:cNvSpPr txBox="1">
            <a:spLocks noChangeArrowheads="1"/>
          </p:cNvSpPr>
          <p:nvPr/>
        </p:nvSpPr>
        <p:spPr bwMode="auto">
          <a:xfrm>
            <a:off x="2600325" y="2514602"/>
            <a:ext cx="2260600" cy="68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nchor="ctr" anchorCtr="0">
            <a:no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2000" b="1" dirty="0">
                <a:solidFill>
                  <a:srgbClr val="C00000"/>
                </a:solidFill>
                <a:latin typeface="メイリオ" panose="020B0604030504040204" pitchFamily="50" charset="-128"/>
              </a:rPr>
              <a:t>最初だけ、</a:t>
            </a:r>
            <a:endParaRPr lang="en-US" altLang="ja-JP" sz="2000" b="1" dirty="0">
              <a:solidFill>
                <a:srgbClr val="C00000"/>
              </a:solidFill>
              <a:latin typeface="メイリオ" panose="020B0604030504040204" pitchFamily="50" charset="-128"/>
            </a:endParaRPr>
          </a:p>
          <a:p>
            <a:pPr eaLnBrk="1" hangingPunct="1">
              <a:spcBef>
                <a:spcPct val="0"/>
              </a:spcBef>
              <a:buFontTx/>
              <a:buNone/>
            </a:pPr>
            <a:r>
              <a:rPr lang="ja-JP" altLang="en-US" sz="2000" b="1" dirty="0">
                <a:solidFill>
                  <a:srgbClr val="404040"/>
                </a:solidFill>
                <a:latin typeface="メイリオ" panose="020B0604030504040204" pitchFamily="50" charset="-128"/>
              </a:rPr>
              <a:t>やや上向きに挿入</a:t>
            </a:r>
          </a:p>
        </p:txBody>
      </p:sp>
      <p:sp>
        <p:nvSpPr>
          <p:cNvPr id="14" name="テキスト ボックス 4">
            <a:extLst>
              <a:ext uri="{FF2B5EF4-FFF2-40B4-BE49-F238E27FC236}">
                <a16:creationId xmlns:a16="http://schemas.microsoft.com/office/drawing/2014/main" id="{00ED8D02-78B3-4947-9472-957268F095C7}"/>
              </a:ext>
            </a:extLst>
          </p:cNvPr>
          <p:cNvSpPr txBox="1">
            <a:spLocks noChangeArrowheads="1"/>
          </p:cNvSpPr>
          <p:nvPr/>
        </p:nvSpPr>
        <p:spPr bwMode="auto">
          <a:xfrm>
            <a:off x="596900" y="3286126"/>
            <a:ext cx="4264025" cy="2994817"/>
          </a:xfrm>
          <a:prstGeom prst="rect">
            <a:avLst/>
          </a:prstGeom>
          <a:solidFill>
            <a:srgbClr val="FFFFE7"/>
          </a:solidFill>
          <a:ln w="19050">
            <a:noFill/>
            <a:miter lim="800000"/>
            <a:headEnd/>
            <a:tailEnd/>
          </a:ln>
        </p:spPr>
        <p:txBody>
          <a:bodyPr lIns="180000" tIns="36000" rIns="180000" bIns="0" anchor="ctr" anchorCtr="0">
            <a:no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algn="just" eaLnBrk="1" fontAlgn="auto" hangingPunct="1">
              <a:lnSpc>
                <a:spcPct val="110000"/>
              </a:lnSpc>
              <a:spcBef>
                <a:spcPts val="600"/>
              </a:spcBef>
              <a:spcAft>
                <a:spcPts val="0"/>
              </a:spcAft>
              <a:defRPr/>
            </a:pPr>
            <a:r>
              <a:rPr lang="ja-JP" altLang="en-US" sz="1800" dirty="0">
                <a:solidFill>
                  <a:prstClr val="black"/>
                </a:solidFill>
                <a:latin typeface="メイリオ" panose="020B0604030504040204" pitchFamily="50" charset="-128"/>
                <a:ea typeface="メイリオ" panose="020B0604030504040204" pitchFamily="50" charset="-128"/>
              </a:rPr>
              <a:t>吸引チューブを操作する手と反対の手で、吸引チューブの根本（接続部）を押さえて、陰圧（吸引圧）をかけないようにして、挿入するのが基本。</a:t>
            </a:r>
            <a:endParaRPr lang="en-US" altLang="ja-JP" sz="1800" dirty="0">
              <a:solidFill>
                <a:prstClr val="black"/>
              </a:solidFill>
              <a:latin typeface="メイリオ" panose="020B0604030504040204" pitchFamily="50" charset="-128"/>
              <a:ea typeface="メイリオ" panose="020B0604030504040204" pitchFamily="50" charset="-128"/>
            </a:endParaRPr>
          </a:p>
          <a:p>
            <a:pPr algn="just" eaLnBrk="1" fontAlgn="auto" hangingPunct="1">
              <a:lnSpc>
                <a:spcPct val="110000"/>
              </a:lnSpc>
              <a:spcBef>
                <a:spcPts val="600"/>
              </a:spcBef>
              <a:spcAft>
                <a:spcPts val="0"/>
              </a:spcAft>
              <a:defRPr/>
            </a:pPr>
            <a:r>
              <a:rPr lang="ja-JP" altLang="en-US" sz="1800" dirty="0">
                <a:solidFill>
                  <a:prstClr val="black"/>
                </a:solidFill>
                <a:latin typeface="メイリオ" panose="020B0604030504040204" pitchFamily="50" charset="-128"/>
                <a:ea typeface="メイリオ" panose="020B0604030504040204" pitchFamily="50" charset="-128"/>
              </a:rPr>
              <a:t>手前に喀痰がある場合は、初めから、吸引圧がかかるように吸引チューブ接続部を折り曲げず、挿入していく方法でも良い。この方が、鼻腔内の分泌物が吸引しやすい場合もある。</a:t>
            </a:r>
          </a:p>
        </p:txBody>
      </p:sp>
      <p:sp>
        <p:nvSpPr>
          <p:cNvPr id="15" name="AutoShape 7">
            <a:extLst>
              <a:ext uri="{FF2B5EF4-FFF2-40B4-BE49-F238E27FC236}">
                <a16:creationId xmlns:a16="http://schemas.microsoft.com/office/drawing/2014/main" id="{82D38888-D9FE-4382-BBCB-5B9E13337CC9}"/>
              </a:ext>
            </a:extLst>
          </p:cNvPr>
          <p:cNvSpPr>
            <a:spLocks noChangeArrowheads="1"/>
          </p:cNvSpPr>
          <p:nvPr/>
        </p:nvSpPr>
        <p:spPr bwMode="auto">
          <a:xfrm>
            <a:off x="7213600" y="2820988"/>
            <a:ext cx="1679575" cy="803226"/>
          </a:xfrm>
          <a:prstGeom prst="wedgeRoundRectCallout">
            <a:avLst>
              <a:gd name="adj1" fmla="val -39696"/>
              <a:gd name="adj2" fmla="val -120741"/>
              <a:gd name="adj3" fmla="val 16667"/>
            </a:avLst>
          </a:prstGeom>
          <a:solidFill>
            <a:schemeClr val="bg1"/>
          </a:solidFill>
          <a:ln w="9525">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fontAlgn="auto" hangingPunct="1">
              <a:spcBef>
                <a:spcPct val="0"/>
              </a:spcBef>
              <a:spcAft>
                <a:spcPts val="0"/>
              </a:spcAft>
              <a:buFontTx/>
              <a:buNone/>
              <a:defRPr/>
            </a:pPr>
            <a:endParaRPr lang="ja-JP" altLang="ja-JP" sz="1700">
              <a:solidFill>
                <a:prstClr val="black"/>
              </a:solidFill>
              <a:latin typeface="メイリオ" panose="020B0604030504040204" pitchFamily="50" charset="-128"/>
              <a:ea typeface="メイリオ" panose="020B0604030504040204" pitchFamily="50" charset="-128"/>
            </a:endParaRPr>
          </a:p>
        </p:txBody>
      </p:sp>
      <p:sp>
        <p:nvSpPr>
          <p:cNvPr id="16" name="Text Box 8">
            <a:extLst>
              <a:ext uri="{FF2B5EF4-FFF2-40B4-BE49-F238E27FC236}">
                <a16:creationId xmlns:a16="http://schemas.microsoft.com/office/drawing/2014/main" id="{B69534DB-4FF7-4F6A-86B3-D3F500D82ABD}"/>
              </a:ext>
            </a:extLst>
          </p:cNvPr>
          <p:cNvSpPr txBox="1">
            <a:spLocks noChangeArrowheads="1"/>
          </p:cNvSpPr>
          <p:nvPr/>
        </p:nvSpPr>
        <p:spPr bwMode="auto">
          <a:xfrm>
            <a:off x="7237413" y="2920539"/>
            <a:ext cx="1655762" cy="7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nchor="ctr" anchorCtr="0">
            <a:no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2000" b="1" dirty="0">
                <a:solidFill>
                  <a:srgbClr val="404040"/>
                </a:solidFill>
                <a:latin typeface="メイリオ" panose="020B0604030504040204" pitchFamily="50" charset="-128"/>
              </a:rPr>
              <a:t>陰圧をかけ</a:t>
            </a:r>
            <a:endParaRPr lang="en-US" altLang="ja-JP" sz="2000" b="1" dirty="0">
              <a:solidFill>
                <a:srgbClr val="404040"/>
              </a:solidFill>
              <a:latin typeface="メイリオ" panose="020B0604030504040204" pitchFamily="50" charset="-128"/>
            </a:endParaRPr>
          </a:p>
          <a:p>
            <a:pPr eaLnBrk="1" hangingPunct="1">
              <a:spcBef>
                <a:spcPct val="0"/>
              </a:spcBef>
              <a:buFontTx/>
              <a:buNone/>
            </a:pPr>
            <a:r>
              <a:rPr lang="ja-JP" altLang="en-US" sz="2000" b="1" dirty="0">
                <a:solidFill>
                  <a:srgbClr val="404040"/>
                </a:solidFill>
                <a:latin typeface="メイリオ" panose="020B0604030504040204" pitchFamily="50" charset="-128"/>
              </a:rPr>
              <a:t>ないで</a:t>
            </a:r>
          </a:p>
        </p:txBody>
      </p:sp>
      <p:sp>
        <p:nvSpPr>
          <p:cNvPr id="17" name="テキスト ボックス 13">
            <a:extLst>
              <a:ext uri="{FF2B5EF4-FFF2-40B4-BE49-F238E27FC236}">
                <a16:creationId xmlns:a16="http://schemas.microsoft.com/office/drawing/2014/main" id="{FEA52A56-577F-441B-84B9-B73C1ECFFBC3}"/>
              </a:ext>
            </a:extLst>
          </p:cNvPr>
          <p:cNvSpPr txBox="1">
            <a:spLocks noChangeArrowheads="1"/>
          </p:cNvSpPr>
          <p:nvPr/>
        </p:nvSpPr>
        <p:spPr bwMode="auto">
          <a:xfrm>
            <a:off x="684213" y="6319044"/>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1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134</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3673043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0C8474-DE77-470F-B5B5-74369503E0AA}"/>
              </a:ext>
            </a:extLst>
          </p:cNvPr>
          <p:cNvSpPr>
            <a:spLocks noGrp="1"/>
          </p:cNvSpPr>
          <p:nvPr>
            <p:ph type="title"/>
          </p:nvPr>
        </p:nvSpPr>
        <p:spPr/>
        <p:txBody>
          <a:bodyPr>
            <a:normAutofit/>
          </a:bodyPr>
          <a:lstStyle/>
          <a:p>
            <a:r>
              <a:rPr lang="ja-JP" altLang="en-US" sz="2800" dirty="0"/>
              <a:t>鼻腔内吸引の場合のコツ（</a:t>
            </a:r>
            <a:r>
              <a:rPr lang="en-US" altLang="ja-JP" sz="2800" dirty="0"/>
              <a:t>2</a:t>
            </a:r>
            <a:r>
              <a:rPr lang="ja-JP" altLang="en-US" sz="2800" dirty="0"/>
              <a:t>）</a:t>
            </a:r>
          </a:p>
        </p:txBody>
      </p:sp>
      <p:sp>
        <p:nvSpPr>
          <p:cNvPr id="9" name="Text Box 3">
            <a:extLst>
              <a:ext uri="{FF2B5EF4-FFF2-40B4-BE49-F238E27FC236}">
                <a16:creationId xmlns:a16="http://schemas.microsoft.com/office/drawing/2014/main" id="{962D875F-922A-43BD-A8DF-3E592FDD0566}"/>
              </a:ext>
            </a:extLst>
          </p:cNvPr>
          <p:cNvSpPr txBox="1">
            <a:spLocks noChangeArrowheads="1"/>
          </p:cNvSpPr>
          <p:nvPr/>
        </p:nvSpPr>
        <p:spPr bwMode="auto">
          <a:xfrm>
            <a:off x="668338" y="1615294"/>
            <a:ext cx="4376739" cy="1381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2000" dirty="0">
                <a:solidFill>
                  <a:prstClr val="black"/>
                </a:solidFill>
                <a:latin typeface="メイリオ" panose="020B0604030504040204" pitchFamily="50" charset="-128"/>
                <a:ea typeface="メイリオ" panose="020B0604030504040204" pitchFamily="50" charset="-128"/>
              </a:rPr>
              <a:t>次に吸引チューブを下向きに変え、底を這わせるように奥まで挿入</a:t>
            </a:r>
          </a:p>
        </p:txBody>
      </p:sp>
      <p:sp>
        <p:nvSpPr>
          <p:cNvPr id="14" name="テキスト ボックス 4">
            <a:extLst>
              <a:ext uri="{FF2B5EF4-FFF2-40B4-BE49-F238E27FC236}">
                <a16:creationId xmlns:a16="http://schemas.microsoft.com/office/drawing/2014/main" id="{00ED8D02-78B3-4947-9472-957268F095C7}"/>
              </a:ext>
            </a:extLst>
          </p:cNvPr>
          <p:cNvSpPr txBox="1">
            <a:spLocks noChangeArrowheads="1"/>
          </p:cNvSpPr>
          <p:nvPr/>
        </p:nvSpPr>
        <p:spPr bwMode="auto">
          <a:xfrm>
            <a:off x="645547" y="4062021"/>
            <a:ext cx="4284663" cy="1038237"/>
          </a:xfrm>
          <a:prstGeom prst="rect">
            <a:avLst/>
          </a:prstGeom>
          <a:solidFill>
            <a:srgbClr val="FFFFE7"/>
          </a:solidFill>
          <a:ln w="19050">
            <a:noFill/>
            <a:miter lim="800000"/>
            <a:headEnd/>
            <a:tailEnd/>
          </a:ln>
        </p:spPr>
        <p:txBody>
          <a:bodyPr lIns="180000" tIns="36000" rIns="180000" bIns="0" anchor="ctr" anchorCtr="0">
            <a:no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algn="just">
              <a:lnSpc>
                <a:spcPct val="110000"/>
              </a:lnSpc>
              <a:spcBef>
                <a:spcPts val="600"/>
              </a:spcBef>
              <a:defRPr/>
            </a:pPr>
            <a:r>
              <a:rPr lang="ja-JP" altLang="en-US" sz="2000" dirty="0">
                <a:solidFill>
                  <a:prstClr val="black"/>
                </a:solidFill>
                <a:latin typeface="メイリオ" panose="020B0604030504040204" pitchFamily="50" charset="-128"/>
                <a:ea typeface="メイリオ" panose="020B0604030504040204" pitchFamily="50" charset="-128"/>
              </a:rPr>
              <a:t>入りにくい場合は無理せずに、反対側の鼻孔から入れる</a:t>
            </a:r>
          </a:p>
        </p:txBody>
      </p:sp>
      <p:sp>
        <p:nvSpPr>
          <p:cNvPr id="17" name="テキスト ボックス 13">
            <a:extLst>
              <a:ext uri="{FF2B5EF4-FFF2-40B4-BE49-F238E27FC236}">
                <a16:creationId xmlns:a16="http://schemas.microsoft.com/office/drawing/2014/main" id="{FEA52A56-577F-441B-84B9-B73C1ECFFBC3}"/>
              </a:ext>
            </a:extLst>
          </p:cNvPr>
          <p:cNvSpPr txBox="1">
            <a:spLocks noChangeArrowheads="1"/>
          </p:cNvSpPr>
          <p:nvPr/>
        </p:nvSpPr>
        <p:spPr bwMode="auto">
          <a:xfrm>
            <a:off x="684213" y="6319044"/>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pic>
        <p:nvPicPr>
          <p:cNvPr id="18" name="Picture 2">
            <a:extLst>
              <a:ext uri="{FF2B5EF4-FFF2-40B4-BE49-F238E27FC236}">
                <a16:creationId xmlns:a16="http://schemas.microsoft.com/office/drawing/2014/main" id="{6FB6B8F2-828B-497F-B0BD-8B3430964E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961"/>
          <a:stretch/>
        </p:blipFill>
        <p:spPr bwMode="auto">
          <a:xfrm>
            <a:off x="5399653" y="1615295"/>
            <a:ext cx="3812044" cy="48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7">
            <a:extLst>
              <a:ext uri="{FF2B5EF4-FFF2-40B4-BE49-F238E27FC236}">
                <a16:creationId xmlns:a16="http://schemas.microsoft.com/office/drawing/2014/main" id="{B8F4CEAB-10F6-4268-BEF4-0D7746EE118C}"/>
              </a:ext>
            </a:extLst>
          </p:cNvPr>
          <p:cNvSpPr>
            <a:spLocks noChangeArrowheads="1"/>
          </p:cNvSpPr>
          <p:nvPr/>
        </p:nvSpPr>
        <p:spPr bwMode="auto">
          <a:xfrm>
            <a:off x="2256626" y="2742253"/>
            <a:ext cx="2673584" cy="902647"/>
          </a:xfrm>
          <a:prstGeom prst="wedgeRoundRectCallout">
            <a:avLst>
              <a:gd name="adj1" fmla="val 130944"/>
              <a:gd name="adj2" fmla="val 81309"/>
              <a:gd name="adj3" fmla="val 16667"/>
            </a:avLst>
          </a:prstGeom>
          <a:solidFill>
            <a:schemeClr val="bg1"/>
          </a:solidFill>
          <a:ln w="9525">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fontAlgn="auto" hangingPunct="1">
              <a:spcBef>
                <a:spcPct val="0"/>
              </a:spcBef>
              <a:spcAft>
                <a:spcPts val="0"/>
              </a:spcAft>
              <a:buFontTx/>
              <a:buNone/>
              <a:defRPr/>
            </a:pPr>
            <a:endParaRPr lang="ja-JP" altLang="ja-JP" sz="1700" dirty="0">
              <a:solidFill>
                <a:prstClr val="black"/>
              </a:solidFill>
              <a:ea typeface="メイリオ" panose="020B0604030504040204" pitchFamily="50" charset="-128"/>
            </a:endParaRPr>
          </a:p>
        </p:txBody>
      </p:sp>
      <p:sp>
        <p:nvSpPr>
          <p:cNvPr id="20" name="Line 4">
            <a:extLst>
              <a:ext uri="{FF2B5EF4-FFF2-40B4-BE49-F238E27FC236}">
                <a16:creationId xmlns:a16="http://schemas.microsoft.com/office/drawing/2014/main" id="{873BFABA-51A6-4D9A-A21A-166409A48D33}"/>
              </a:ext>
            </a:extLst>
          </p:cNvPr>
          <p:cNvSpPr>
            <a:spLocks noChangeShapeType="1"/>
          </p:cNvSpPr>
          <p:nvPr/>
        </p:nvSpPr>
        <p:spPr bwMode="auto">
          <a:xfrm flipH="1">
            <a:off x="6904220" y="3701269"/>
            <a:ext cx="45289" cy="958867"/>
          </a:xfrm>
          <a:prstGeom prst="line">
            <a:avLst/>
          </a:prstGeom>
          <a:noFill/>
          <a:ln w="57150">
            <a:solidFill>
              <a:schemeClr val="bg1"/>
            </a:solidFill>
            <a:round/>
            <a:headEnd/>
            <a:tailEnd type="triangle" w="med" len="med"/>
          </a:ln>
          <a:effectLst>
            <a:outerShdw blurRad="50800" dist="88900" dir="5400000" algn="ctr" rotWithShape="0">
              <a:schemeClr val="tx1"/>
            </a:outerShdw>
          </a:effectLst>
        </p:spPr>
        <p:txBody>
          <a:bodyPr/>
          <a:lstStyle/>
          <a:p>
            <a:pPr eaLnBrk="1" fontAlgn="auto" hangingPunct="1">
              <a:spcBef>
                <a:spcPts val="0"/>
              </a:spcBef>
              <a:spcAft>
                <a:spcPts val="0"/>
              </a:spcAft>
              <a:defRPr/>
            </a:pPr>
            <a:endParaRPr lang="ja-JP" altLang="en-US" sz="1800" dirty="0">
              <a:solidFill>
                <a:prstClr val="black"/>
              </a:solidFill>
              <a:latin typeface="Arial" charset="0"/>
              <a:ea typeface="メイリオ" panose="020B0604030504040204" pitchFamily="50" charset="-128"/>
            </a:endParaRPr>
          </a:p>
        </p:txBody>
      </p:sp>
      <p:sp>
        <p:nvSpPr>
          <p:cNvPr id="21" name="Text Box 6">
            <a:extLst>
              <a:ext uri="{FF2B5EF4-FFF2-40B4-BE49-F238E27FC236}">
                <a16:creationId xmlns:a16="http://schemas.microsoft.com/office/drawing/2014/main" id="{AF3E960F-5622-44EF-A4BD-05EDBA134279}"/>
              </a:ext>
            </a:extLst>
          </p:cNvPr>
          <p:cNvSpPr txBox="1">
            <a:spLocks noChangeArrowheads="1"/>
          </p:cNvSpPr>
          <p:nvPr/>
        </p:nvSpPr>
        <p:spPr bwMode="auto">
          <a:xfrm>
            <a:off x="2291847" y="2847900"/>
            <a:ext cx="2595500" cy="7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2000" b="1" dirty="0">
                <a:solidFill>
                  <a:srgbClr val="404040"/>
                </a:solidFill>
                <a:latin typeface="メイリオ" panose="020B0604030504040204" pitchFamily="50" charset="-128"/>
              </a:rPr>
              <a:t>下向きにし、</a:t>
            </a:r>
          </a:p>
          <a:p>
            <a:pPr eaLnBrk="1" hangingPunct="1">
              <a:spcBef>
                <a:spcPct val="0"/>
              </a:spcBef>
              <a:buFontTx/>
              <a:buNone/>
            </a:pPr>
            <a:r>
              <a:rPr lang="ja-JP" altLang="en-US" sz="2000" b="1" dirty="0">
                <a:solidFill>
                  <a:srgbClr val="404040"/>
                </a:solidFill>
                <a:latin typeface="メイリオ" panose="020B0604030504040204" pitchFamily="50" charset="-128"/>
              </a:rPr>
              <a:t>底を這わすように</a:t>
            </a:r>
          </a:p>
        </p:txBody>
      </p:sp>
      <p:sp>
        <p:nvSpPr>
          <p:cNvPr id="11"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135</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4642107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0C8474-DE77-470F-B5B5-74369503E0AA}"/>
              </a:ext>
            </a:extLst>
          </p:cNvPr>
          <p:cNvSpPr>
            <a:spLocks noGrp="1"/>
          </p:cNvSpPr>
          <p:nvPr>
            <p:ph type="title"/>
          </p:nvPr>
        </p:nvSpPr>
        <p:spPr/>
        <p:txBody>
          <a:bodyPr>
            <a:normAutofit/>
          </a:bodyPr>
          <a:lstStyle/>
          <a:p>
            <a:r>
              <a:rPr lang="ja-JP" altLang="en-US" sz="2800" dirty="0"/>
              <a:t>鼻腔内吸引の場合のコツ（</a:t>
            </a:r>
            <a:r>
              <a:rPr lang="en-US" altLang="ja-JP" sz="2800" dirty="0"/>
              <a:t>3</a:t>
            </a:r>
            <a:r>
              <a:rPr lang="ja-JP" altLang="en-US" sz="2800" dirty="0"/>
              <a:t>）</a:t>
            </a:r>
          </a:p>
        </p:txBody>
      </p:sp>
      <p:sp>
        <p:nvSpPr>
          <p:cNvPr id="9" name="Text Box 3">
            <a:extLst>
              <a:ext uri="{FF2B5EF4-FFF2-40B4-BE49-F238E27FC236}">
                <a16:creationId xmlns:a16="http://schemas.microsoft.com/office/drawing/2014/main" id="{962D875F-922A-43BD-A8DF-3E592FDD0566}"/>
              </a:ext>
            </a:extLst>
          </p:cNvPr>
          <p:cNvSpPr txBox="1">
            <a:spLocks noChangeArrowheads="1"/>
          </p:cNvSpPr>
          <p:nvPr/>
        </p:nvSpPr>
        <p:spPr bwMode="auto">
          <a:xfrm>
            <a:off x="681037" y="1615294"/>
            <a:ext cx="3975369" cy="1381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2000" dirty="0">
                <a:solidFill>
                  <a:prstClr val="black"/>
                </a:solidFill>
                <a:latin typeface="メイリオ" panose="020B0604030504040204" pitchFamily="50" charset="-128"/>
                <a:ea typeface="メイリオ" panose="020B0604030504040204" pitchFamily="50" charset="-128"/>
              </a:rPr>
              <a:t>吸引チューブを折り曲げた指を緩め、陰圧をかけて、鼻汁や喀痰を吸引します</a:t>
            </a:r>
          </a:p>
        </p:txBody>
      </p:sp>
      <p:sp>
        <p:nvSpPr>
          <p:cNvPr id="14" name="テキスト ボックス 4">
            <a:extLst>
              <a:ext uri="{FF2B5EF4-FFF2-40B4-BE49-F238E27FC236}">
                <a16:creationId xmlns:a16="http://schemas.microsoft.com/office/drawing/2014/main" id="{00ED8D02-78B3-4947-9472-957268F095C7}"/>
              </a:ext>
            </a:extLst>
          </p:cNvPr>
          <p:cNvSpPr txBox="1">
            <a:spLocks noChangeArrowheads="1"/>
          </p:cNvSpPr>
          <p:nvPr/>
        </p:nvSpPr>
        <p:spPr bwMode="auto">
          <a:xfrm>
            <a:off x="596901" y="4965894"/>
            <a:ext cx="8640762" cy="1109855"/>
          </a:xfrm>
          <a:prstGeom prst="rect">
            <a:avLst/>
          </a:prstGeom>
          <a:solidFill>
            <a:srgbClr val="FFFFE7"/>
          </a:solidFill>
          <a:ln w="19050">
            <a:noFill/>
            <a:miter lim="800000"/>
            <a:headEnd/>
            <a:tailEnd/>
          </a:ln>
        </p:spPr>
        <p:txBody>
          <a:bodyPr lIns="180000" tIns="36000" rIns="180000" bIns="0" anchor="ctr" anchorCtr="0">
            <a:no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algn="just">
              <a:lnSpc>
                <a:spcPct val="110000"/>
              </a:lnSpc>
              <a:spcBef>
                <a:spcPts val="600"/>
              </a:spcBef>
              <a:defRPr/>
            </a:pPr>
            <a:r>
              <a:rPr lang="ja-JP" altLang="en-US" sz="2000" dirty="0">
                <a:solidFill>
                  <a:prstClr val="black"/>
                </a:solidFill>
                <a:latin typeface="メイリオ" panose="020B0604030504040204" pitchFamily="50" charset="-128"/>
                <a:ea typeface="メイリオ" panose="020B0604030504040204" pitchFamily="50" charset="-128"/>
              </a:rPr>
              <a:t>折り曲げを急に解除すると、瞬間的に高い吸引圧がかかり粘膜を損傷する可能性が高くなるため、折り曲げていた部分を緩めるのは瞬間的でなく、少し時間をかけて行う。</a:t>
            </a:r>
          </a:p>
        </p:txBody>
      </p:sp>
      <p:sp>
        <p:nvSpPr>
          <p:cNvPr id="17" name="テキスト ボックス 13">
            <a:extLst>
              <a:ext uri="{FF2B5EF4-FFF2-40B4-BE49-F238E27FC236}">
                <a16:creationId xmlns:a16="http://schemas.microsoft.com/office/drawing/2014/main" id="{FEA52A56-577F-441B-84B9-B73C1ECFFBC3}"/>
              </a:ext>
            </a:extLst>
          </p:cNvPr>
          <p:cNvSpPr txBox="1">
            <a:spLocks noChangeArrowheads="1"/>
          </p:cNvSpPr>
          <p:nvPr/>
        </p:nvSpPr>
        <p:spPr bwMode="auto">
          <a:xfrm>
            <a:off x="596901" y="6472836"/>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11" name="テキスト ボックス 17">
            <a:extLst>
              <a:ext uri="{FF2B5EF4-FFF2-40B4-BE49-F238E27FC236}">
                <a16:creationId xmlns:a16="http://schemas.microsoft.com/office/drawing/2014/main" id="{F65F2DC9-7809-4277-AED3-3C610F2A2281}"/>
              </a:ext>
            </a:extLst>
          </p:cNvPr>
          <p:cNvSpPr txBox="1">
            <a:spLocks noChangeArrowheads="1"/>
          </p:cNvSpPr>
          <p:nvPr/>
        </p:nvSpPr>
        <p:spPr bwMode="auto">
          <a:xfrm>
            <a:off x="589757" y="6075750"/>
            <a:ext cx="8583612" cy="288147"/>
          </a:xfrm>
          <a:prstGeom prst="rect">
            <a:avLst/>
          </a:prstGeom>
          <a:noFill/>
          <a:ln w="9525">
            <a:noFill/>
            <a:miter lim="800000"/>
            <a:headEnd/>
            <a:tailEnd/>
          </a:ln>
        </p:spPr>
        <p:txBody>
          <a:bodyPr tIns="72000">
            <a:spAutoFit/>
          </a:bodyPr>
          <a:lstStyle>
            <a:lvl1pPr marL="107950" indent="-107950">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en-US" altLang="ja-JP" sz="1100" dirty="0">
                <a:solidFill>
                  <a:srgbClr val="000000"/>
                </a:solidFill>
                <a:latin typeface="メイリオ" panose="020B0604030504040204" pitchFamily="50" charset="-128"/>
              </a:rPr>
              <a:t>※</a:t>
            </a:r>
            <a:r>
              <a:rPr lang="ja-JP" altLang="en-US" sz="1100" dirty="0">
                <a:solidFill>
                  <a:srgbClr val="000000"/>
                </a:solidFill>
                <a:latin typeface="メイリオ" panose="020B0604030504040204" pitchFamily="50" charset="-128"/>
              </a:rPr>
              <a:t>この写真はあくまで手技のイメージであり、実際の演習や実地研修、現場では手袋を着用します。</a:t>
            </a:r>
          </a:p>
        </p:txBody>
      </p:sp>
      <p:pic>
        <p:nvPicPr>
          <p:cNvPr id="12" name="図 7">
            <a:extLst>
              <a:ext uri="{FF2B5EF4-FFF2-40B4-BE49-F238E27FC236}">
                <a16:creationId xmlns:a16="http://schemas.microsoft.com/office/drawing/2014/main" id="{15664116-490F-4004-ABFF-002A0C8BC521}"/>
              </a:ext>
            </a:extLst>
          </p:cNvPr>
          <p:cNvPicPr>
            <a:picLocks noChangeAspect="1"/>
          </p:cNvPicPr>
          <p:nvPr/>
        </p:nvPicPr>
        <p:blipFill rotWithShape="1">
          <a:blip r:embed="rId3">
            <a:extLst>
              <a:ext uri="{28A0092B-C50C-407E-A947-70E740481C1C}">
                <a14:useLocalDpi xmlns:a14="http://schemas.microsoft.com/office/drawing/2010/main" val="0"/>
              </a:ext>
            </a:extLst>
          </a:blip>
          <a:srcRect l="8676" t="4459" r="17108" b="25164"/>
          <a:stretch/>
        </p:blipFill>
        <p:spPr bwMode="auto">
          <a:xfrm>
            <a:off x="4656406" y="1615294"/>
            <a:ext cx="4583929" cy="326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7">
            <a:extLst>
              <a:ext uri="{FF2B5EF4-FFF2-40B4-BE49-F238E27FC236}">
                <a16:creationId xmlns:a16="http://schemas.microsoft.com/office/drawing/2014/main" id="{5000D9E6-CA48-431E-BF0D-6B72A6BA3723}"/>
              </a:ext>
            </a:extLst>
          </p:cNvPr>
          <p:cNvSpPr>
            <a:spLocks noChangeArrowheads="1"/>
          </p:cNvSpPr>
          <p:nvPr/>
        </p:nvSpPr>
        <p:spPr bwMode="auto">
          <a:xfrm>
            <a:off x="3222194" y="2518403"/>
            <a:ext cx="2185586" cy="524273"/>
          </a:xfrm>
          <a:prstGeom prst="wedgeRoundRectCallout">
            <a:avLst>
              <a:gd name="adj1" fmla="val 154437"/>
              <a:gd name="adj2" fmla="val -135895"/>
              <a:gd name="adj3" fmla="val 16667"/>
            </a:avLst>
          </a:prstGeom>
          <a:solidFill>
            <a:schemeClr val="bg1"/>
          </a:solidFill>
          <a:ln w="9525">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fontAlgn="auto" hangingPunct="1">
              <a:spcBef>
                <a:spcPct val="0"/>
              </a:spcBef>
              <a:spcAft>
                <a:spcPts val="0"/>
              </a:spcAft>
              <a:buFontTx/>
              <a:buNone/>
              <a:defRPr/>
            </a:pPr>
            <a:endParaRPr lang="ja-JP" altLang="ja-JP" sz="2000">
              <a:solidFill>
                <a:prstClr val="black"/>
              </a:solidFill>
              <a:latin typeface="メイリオ" panose="020B0604030504040204" pitchFamily="50" charset="-128"/>
              <a:ea typeface="メイリオ" panose="020B0604030504040204" pitchFamily="50" charset="-128"/>
            </a:endParaRPr>
          </a:p>
        </p:txBody>
      </p:sp>
      <p:sp>
        <p:nvSpPr>
          <p:cNvPr id="15" name="Line 4">
            <a:extLst>
              <a:ext uri="{FF2B5EF4-FFF2-40B4-BE49-F238E27FC236}">
                <a16:creationId xmlns:a16="http://schemas.microsoft.com/office/drawing/2014/main" id="{93CD2B9C-2484-401D-8FC4-6349CFE91231}"/>
              </a:ext>
            </a:extLst>
          </p:cNvPr>
          <p:cNvSpPr>
            <a:spLocks noChangeShapeType="1"/>
          </p:cNvSpPr>
          <p:nvPr/>
        </p:nvSpPr>
        <p:spPr bwMode="auto">
          <a:xfrm flipH="1" flipV="1">
            <a:off x="7137467" y="2556552"/>
            <a:ext cx="63286" cy="599012"/>
          </a:xfrm>
          <a:prstGeom prst="line">
            <a:avLst/>
          </a:prstGeom>
          <a:noFill/>
          <a:ln w="57150">
            <a:solidFill>
              <a:schemeClr val="bg1"/>
            </a:solidFill>
            <a:round/>
            <a:headEnd/>
            <a:tailEnd type="triangle" w="med" len="med"/>
          </a:ln>
          <a:effectLst>
            <a:outerShdw blurRad="50800" dist="50800" dir="5400000" algn="ctr" rotWithShape="0">
              <a:schemeClr val="tx1"/>
            </a:outerShdw>
          </a:effectLst>
        </p:spPr>
        <p:txBody>
          <a:bodyPr/>
          <a:lstStyle/>
          <a:p>
            <a:pPr eaLnBrk="1" fontAlgn="auto" hangingPunct="1">
              <a:spcBef>
                <a:spcPts val="0"/>
              </a:spcBef>
              <a:spcAft>
                <a:spcPts val="0"/>
              </a:spcAft>
              <a:defRPr/>
            </a:pPr>
            <a:endParaRPr lang="ja-JP" altLang="en-US" sz="1800">
              <a:solidFill>
                <a:prstClr val="black"/>
              </a:solidFill>
              <a:latin typeface="メイリオ" panose="020B0604030504040204" pitchFamily="50" charset="-128"/>
              <a:ea typeface="メイリオ" panose="020B0604030504040204" pitchFamily="50" charset="-128"/>
            </a:endParaRPr>
          </a:p>
        </p:txBody>
      </p:sp>
      <p:sp>
        <p:nvSpPr>
          <p:cNvPr id="16" name="上カーブ矢印 7">
            <a:extLst>
              <a:ext uri="{FF2B5EF4-FFF2-40B4-BE49-F238E27FC236}">
                <a16:creationId xmlns:a16="http://schemas.microsoft.com/office/drawing/2014/main" id="{651C3CEE-8DC9-4838-904D-A71E47F1FBA2}"/>
              </a:ext>
            </a:extLst>
          </p:cNvPr>
          <p:cNvSpPr>
            <a:spLocks noChangeArrowheads="1"/>
          </p:cNvSpPr>
          <p:nvPr/>
        </p:nvSpPr>
        <p:spPr bwMode="auto">
          <a:xfrm rot="19985820">
            <a:off x="7301387" y="3121828"/>
            <a:ext cx="397379" cy="198689"/>
          </a:xfrm>
          <a:prstGeom prst="curvedUpArrow">
            <a:avLst>
              <a:gd name="adj1" fmla="val 25000"/>
              <a:gd name="adj2" fmla="val 50000"/>
              <a:gd name="adj3" fmla="val 25000"/>
            </a:avLst>
          </a:prstGeom>
          <a:solidFill>
            <a:schemeClr val="bg1"/>
          </a:solidFill>
          <a:ln w="25400" algn="ctr">
            <a:solidFill>
              <a:schemeClr val="bg1"/>
            </a:solidFill>
            <a:miter lim="800000"/>
            <a:headEnd/>
            <a:tailEnd/>
          </a:ln>
          <a:effectLst>
            <a:outerShdw dist="38100" dir="5400000" algn="t" rotWithShape="0">
              <a:srgbClr val="000000">
                <a:alpha val="39998"/>
              </a:srgbClr>
            </a:outerShdw>
          </a:effectLst>
        </p:spPr>
        <p:txBody>
          <a:bodyPr lIns="87269" tIns="43635" rIns="87269" bIns="43635" anchor="ct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spcBef>
                <a:spcPct val="0"/>
              </a:spcBef>
              <a:buFontTx/>
              <a:buNone/>
            </a:pPr>
            <a:endParaRPr lang="ja-JP" altLang="en-US" sz="1700">
              <a:solidFill>
                <a:srgbClr val="000000"/>
              </a:solidFill>
              <a:latin typeface="メイリオ" panose="020B0604030504040204" pitchFamily="50" charset="-128"/>
            </a:endParaRPr>
          </a:p>
        </p:txBody>
      </p:sp>
      <p:sp>
        <p:nvSpPr>
          <p:cNvPr id="22" name="Text Box 6">
            <a:extLst>
              <a:ext uri="{FF2B5EF4-FFF2-40B4-BE49-F238E27FC236}">
                <a16:creationId xmlns:a16="http://schemas.microsoft.com/office/drawing/2014/main" id="{63F0FF62-3CAD-47A3-A2ED-E1904BC20939}"/>
              </a:ext>
            </a:extLst>
          </p:cNvPr>
          <p:cNvSpPr txBox="1">
            <a:spLocks noChangeArrowheads="1"/>
          </p:cNvSpPr>
          <p:nvPr/>
        </p:nvSpPr>
        <p:spPr bwMode="auto">
          <a:xfrm>
            <a:off x="3376252" y="2610718"/>
            <a:ext cx="2160565" cy="39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2000" b="1" dirty="0">
                <a:solidFill>
                  <a:srgbClr val="404040"/>
                </a:solidFill>
                <a:latin typeface="メイリオ" panose="020B0604030504040204" pitchFamily="50" charset="-128"/>
              </a:rPr>
              <a:t>陰圧をかけます</a:t>
            </a:r>
          </a:p>
        </p:txBody>
      </p:sp>
      <p:grpSp>
        <p:nvGrpSpPr>
          <p:cNvPr id="24" name="グループ化 2">
            <a:extLst>
              <a:ext uri="{FF2B5EF4-FFF2-40B4-BE49-F238E27FC236}">
                <a16:creationId xmlns:a16="http://schemas.microsoft.com/office/drawing/2014/main" id="{40749040-4F78-4536-B118-680F137ABF09}"/>
              </a:ext>
            </a:extLst>
          </p:cNvPr>
          <p:cNvGrpSpPr>
            <a:grpSpLocks/>
          </p:cNvGrpSpPr>
          <p:nvPr/>
        </p:nvGrpSpPr>
        <p:grpSpPr bwMode="auto">
          <a:xfrm>
            <a:off x="2661959" y="3179044"/>
            <a:ext cx="2519679" cy="1241632"/>
            <a:chOff x="6140090" y="2006214"/>
            <a:chExt cx="2718190" cy="1338783"/>
          </a:xfrm>
        </p:grpSpPr>
        <p:sp>
          <p:nvSpPr>
            <p:cNvPr id="25" name="AutoShape 7">
              <a:extLst>
                <a:ext uri="{FF2B5EF4-FFF2-40B4-BE49-F238E27FC236}">
                  <a16:creationId xmlns:a16="http://schemas.microsoft.com/office/drawing/2014/main" id="{541C5A6A-84AC-45F0-9AA9-E13F710F4EDA}"/>
                </a:ext>
              </a:extLst>
            </p:cNvPr>
            <p:cNvSpPr>
              <a:spLocks noChangeArrowheads="1"/>
            </p:cNvSpPr>
            <p:nvPr/>
          </p:nvSpPr>
          <p:spPr bwMode="auto">
            <a:xfrm>
              <a:off x="6140090" y="2006214"/>
              <a:ext cx="2718190" cy="1338783"/>
            </a:xfrm>
            <a:prstGeom prst="wedgeRoundRectCallout">
              <a:avLst>
                <a:gd name="adj1" fmla="val 125969"/>
                <a:gd name="adj2" fmla="val -38205"/>
                <a:gd name="adj3" fmla="val 16667"/>
              </a:avLst>
            </a:prstGeom>
            <a:solidFill>
              <a:schemeClr val="bg1"/>
            </a:solidFill>
            <a:ln w="9525">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fontAlgn="auto" hangingPunct="1">
                <a:spcBef>
                  <a:spcPct val="0"/>
                </a:spcBef>
                <a:spcAft>
                  <a:spcPts val="0"/>
                </a:spcAft>
                <a:buFontTx/>
                <a:buNone/>
                <a:defRPr/>
              </a:pPr>
              <a:endParaRPr lang="ja-JP" altLang="ja-JP" sz="2000">
                <a:solidFill>
                  <a:prstClr val="black"/>
                </a:solidFill>
                <a:latin typeface="メイリオ" panose="020B0604030504040204" pitchFamily="50" charset="-128"/>
                <a:ea typeface="メイリオ" panose="020B0604030504040204" pitchFamily="50" charset="-128"/>
              </a:endParaRPr>
            </a:p>
          </p:txBody>
        </p:sp>
        <p:sp>
          <p:nvSpPr>
            <p:cNvPr id="26" name="Text Box 6">
              <a:extLst>
                <a:ext uri="{FF2B5EF4-FFF2-40B4-BE49-F238E27FC236}">
                  <a16:creationId xmlns:a16="http://schemas.microsoft.com/office/drawing/2014/main" id="{BB991FBD-A0F4-4542-9166-2694271A0113}"/>
                </a:ext>
              </a:extLst>
            </p:cNvPr>
            <p:cNvSpPr txBox="1">
              <a:spLocks noChangeArrowheads="1"/>
            </p:cNvSpPr>
            <p:nvPr/>
          </p:nvSpPr>
          <p:spPr bwMode="auto">
            <a:xfrm>
              <a:off x="6316253" y="2100526"/>
              <a:ext cx="2403624" cy="119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lnSpc>
                  <a:spcPct val="110000"/>
                </a:lnSpc>
                <a:spcBef>
                  <a:spcPct val="0"/>
                </a:spcBef>
                <a:buFontTx/>
                <a:buNone/>
              </a:pPr>
              <a:r>
                <a:rPr lang="ja-JP" altLang="en-US" sz="2000" b="1" dirty="0">
                  <a:solidFill>
                    <a:srgbClr val="404040"/>
                  </a:solidFill>
                  <a:latin typeface="メイリオ" panose="020B0604030504040204" pitchFamily="50" charset="-128"/>
                </a:rPr>
                <a:t>左右に回転させ</a:t>
              </a:r>
              <a:endParaRPr lang="en-US" altLang="ja-JP" sz="2000" b="1" dirty="0">
                <a:solidFill>
                  <a:srgbClr val="404040"/>
                </a:solidFill>
                <a:latin typeface="メイリオ" panose="020B0604030504040204" pitchFamily="50" charset="-128"/>
              </a:endParaRPr>
            </a:p>
            <a:p>
              <a:pPr eaLnBrk="1" hangingPunct="1">
                <a:lnSpc>
                  <a:spcPct val="110000"/>
                </a:lnSpc>
                <a:spcBef>
                  <a:spcPct val="0"/>
                </a:spcBef>
                <a:buFontTx/>
                <a:buNone/>
              </a:pPr>
              <a:r>
                <a:rPr lang="ja-JP" altLang="en-US" sz="2000" b="1" dirty="0">
                  <a:solidFill>
                    <a:srgbClr val="404040"/>
                  </a:solidFill>
                  <a:latin typeface="メイリオ" panose="020B0604030504040204" pitchFamily="50" charset="-128"/>
                </a:rPr>
                <a:t>ゆっくり引き抜き</a:t>
              </a:r>
              <a:endParaRPr lang="en-US" altLang="ja-JP" sz="2000" b="1" dirty="0">
                <a:solidFill>
                  <a:srgbClr val="404040"/>
                </a:solidFill>
                <a:latin typeface="メイリオ" panose="020B0604030504040204" pitchFamily="50" charset="-128"/>
              </a:endParaRPr>
            </a:p>
            <a:p>
              <a:pPr eaLnBrk="1" hangingPunct="1">
                <a:lnSpc>
                  <a:spcPct val="110000"/>
                </a:lnSpc>
                <a:spcBef>
                  <a:spcPct val="0"/>
                </a:spcBef>
                <a:buFontTx/>
                <a:buNone/>
              </a:pPr>
              <a:r>
                <a:rPr lang="ja-JP" altLang="en-US" sz="2000" b="1" dirty="0">
                  <a:solidFill>
                    <a:srgbClr val="404040"/>
                  </a:solidFill>
                  <a:latin typeface="メイリオ" panose="020B0604030504040204" pitchFamily="50" charset="-128"/>
                </a:rPr>
                <a:t>ながら吸引する</a:t>
              </a:r>
            </a:p>
          </p:txBody>
        </p:sp>
      </p:grpSp>
      <p:sp>
        <p:nvSpPr>
          <p:cNvPr id="1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136</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0973306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275" dirty="0"/>
              <a:t>気管カニューレからの吸引－基本的注意点</a:t>
            </a:r>
          </a:p>
        </p:txBody>
      </p:sp>
      <p:sp>
        <p:nvSpPr>
          <p:cNvPr id="6" name="テキスト ボックス 3">
            <a:extLst>
              <a:ext uri="{FF2B5EF4-FFF2-40B4-BE49-F238E27FC236}">
                <a16:creationId xmlns:a16="http://schemas.microsoft.com/office/drawing/2014/main" id="{E9D684BC-1627-4C80-B5E2-BE118B55C037}"/>
              </a:ext>
            </a:extLst>
          </p:cNvPr>
          <p:cNvSpPr txBox="1">
            <a:spLocks noChangeArrowheads="1"/>
          </p:cNvSpPr>
          <p:nvPr/>
        </p:nvSpPr>
        <p:spPr bwMode="auto">
          <a:xfrm>
            <a:off x="885750" y="1688819"/>
            <a:ext cx="8175499" cy="439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marL="177800" indent="-177800">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algn="just">
              <a:lnSpc>
                <a:spcPct val="114000"/>
              </a:lnSpc>
              <a:spcBef>
                <a:spcPts val="975"/>
              </a:spcBef>
              <a:buClr>
                <a:srgbClr val="002060"/>
              </a:buClr>
              <a:buFont typeface="Wingdings" panose="05000000000000000000" pitchFamily="2" charset="2"/>
              <a:buChar char="l"/>
            </a:pPr>
            <a:r>
              <a:rPr lang="ja-JP" altLang="ja-JP" sz="1660" dirty="0">
                <a:solidFill>
                  <a:srgbClr val="000000"/>
                </a:solidFill>
                <a:latin typeface="メイリオ" panose="020B0604030504040204" pitchFamily="50" charset="-128"/>
                <a:ea typeface="メイリオ" panose="020B0604030504040204" pitchFamily="50" charset="-128"/>
              </a:rPr>
              <a:t>気管</a:t>
            </a:r>
            <a:r>
              <a:rPr lang="ja-JP" altLang="en-US" sz="1660" dirty="0">
                <a:solidFill>
                  <a:srgbClr val="000000"/>
                </a:solidFill>
                <a:latin typeface="メイリオ" panose="020B0604030504040204" pitchFamily="50" charset="-128"/>
                <a:ea typeface="メイリオ" panose="020B0604030504040204" pitchFamily="50" charset="-128"/>
              </a:rPr>
              <a:t>切開部</a:t>
            </a:r>
            <a:r>
              <a:rPr lang="ja-JP" altLang="ja-JP" sz="1660" dirty="0">
                <a:solidFill>
                  <a:srgbClr val="000000"/>
                </a:solidFill>
                <a:latin typeface="メイリオ" panose="020B0604030504040204" pitchFamily="50" charset="-128"/>
                <a:ea typeface="メイリオ" panose="020B0604030504040204" pitchFamily="50" charset="-128"/>
              </a:rPr>
              <a:t>からの吸引は口鼻腔吸引よりもしっかりとした</a:t>
            </a:r>
            <a:r>
              <a:rPr lang="ja-JP" altLang="ja-JP" sz="1660" dirty="0">
                <a:solidFill>
                  <a:srgbClr val="FF0000"/>
                </a:solidFill>
                <a:latin typeface="メイリオ" panose="020B0604030504040204" pitchFamily="50" charset="-128"/>
                <a:ea typeface="メイリオ" panose="020B0604030504040204" pitchFamily="50" charset="-128"/>
              </a:rPr>
              <a:t>清潔操作</a:t>
            </a:r>
            <a:r>
              <a:rPr lang="ja-JP" altLang="ja-JP" sz="1660" dirty="0">
                <a:solidFill>
                  <a:srgbClr val="000000"/>
                </a:solidFill>
                <a:latin typeface="メイリオ" panose="020B0604030504040204" pitchFamily="50" charset="-128"/>
                <a:ea typeface="メイリオ" panose="020B0604030504040204" pitchFamily="50" charset="-128"/>
              </a:rPr>
              <a:t>が</a:t>
            </a:r>
            <a:r>
              <a:rPr lang="ja-JP" altLang="en-US" sz="1660" dirty="0">
                <a:solidFill>
                  <a:srgbClr val="000000"/>
                </a:solidFill>
                <a:latin typeface="メイリオ" panose="020B0604030504040204" pitchFamily="50" charset="-128"/>
                <a:ea typeface="メイリオ" panose="020B0604030504040204" pitchFamily="50" charset="-128"/>
              </a:rPr>
              <a:t>、</a:t>
            </a:r>
            <a:r>
              <a:rPr lang="ja-JP" altLang="ja-JP" sz="1660" dirty="0">
                <a:solidFill>
                  <a:srgbClr val="000000"/>
                </a:solidFill>
                <a:latin typeface="メイリオ" panose="020B0604030504040204" pitchFamily="50" charset="-128"/>
                <a:ea typeface="メイリオ" panose="020B0604030504040204" pitchFamily="50" charset="-128"/>
              </a:rPr>
              <a:t>必要</a:t>
            </a:r>
            <a:r>
              <a:rPr lang="ja-JP" altLang="en-US" sz="1660" dirty="0">
                <a:solidFill>
                  <a:srgbClr val="000000"/>
                </a:solidFill>
                <a:latin typeface="メイリオ" panose="020B0604030504040204" pitchFamily="50" charset="-128"/>
                <a:ea typeface="メイリオ" panose="020B0604030504040204" pitchFamily="50" charset="-128"/>
              </a:rPr>
              <a:t>。</a:t>
            </a:r>
            <a:endParaRPr lang="ja-JP" altLang="ja-JP" sz="1660" b="1" dirty="0">
              <a:solidFill>
                <a:srgbClr val="000000"/>
              </a:solidFill>
              <a:latin typeface="メイリオ" panose="020B0604030504040204" pitchFamily="50" charset="-128"/>
              <a:ea typeface="メイリオ" panose="020B0604030504040204" pitchFamily="50" charset="-128"/>
            </a:endParaRPr>
          </a:p>
          <a:p>
            <a:pPr algn="just">
              <a:lnSpc>
                <a:spcPct val="114000"/>
              </a:lnSpc>
              <a:spcBef>
                <a:spcPts val="975"/>
              </a:spcBef>
              <a:buClr>
                <a:srgbClr val="002060"/>
              </a:buClr>
              <a:buFont typeface="Wingdings" panose="05000000000000000000" pitchFamily="2" charset="2"/>
              <a:buChar char="l"/>
            </a:pPr>
            <a:r>
              <a:rPr lang="ja-JP" altLang="ja-JP" sz="1660" dirty="0">
                <a:solidFill>
                  <a:srgbClr val="000000"/>
                </a:solidFill>
                <a:latin typeface="メイリオ" panose="020B0604030504040204" pitchFamily="50" charset="-128"/>
                <a:ea typeface="メイリオ" panose="020B0604030504040204" pitchFamily="50" charset="-128"/>
              </a:rPr>
              <a:t>基本的な考え方とし</a:t>
            </a:r>
            <a:r>
              <a:rPr lang="ja-JP" altLang="en-US" sz="1660" dirty="0">
                <a:solidFill>
                  <a:srgbClr val="000000"/>
                </a:solidFill>
                <a:latin typeface="メイリオ" panose="020B0604030504040204" pitchFamily="50" charset="-128"/>
                <a:ea typeface="メイリオ" panose="020B0604030504040204" pitchFamily="50" charset="-128"/>
              </a:rPr>
              <a:t>て痰</a:t>
            </a:r>
            <a:r>
              <a:rPr lang="ja-JP" altLang="ja-JP" sz="1660" dirty="0">
                <a:solidFill>
                  <a:srgbClr val="000000"/>
                </a:solidFill>
                <a:latin typeface="メイリオ" panose="020B0604030504040204" pitchFamily="50" charset="-128"/>
                <a:ea typeface="メイリオ" panose="020B0604030504040204" pitchFamily="50" charset="-128"/>
              </a:rPr>
              <a:t>が出やすい状態にしてあげてその上で必要最小限の対応として吸引を行うべきことは、口鼻腔吸引と共通するが、気管切開部からの吸引ではこの点がさらに重要。</a:t>
            </a:r>
            <a:r>
              <a:rPr lang="ja-JP" altLang="en-US" sz="1660" dirty="0">
                <a:solidFill>
                  <a:srgbClr val="000000"/>
                </a:solidFill>
                <a:latin typeface="メイリオ" panose="020B0604030504040204" pitchFamily="50" charset="-128"/>
                <a:ea typeface="メイリオ" panose="020B0604030504040204" pitchFamily="50" charset="-128"/>
              </a:rPr>
              <a:t>気管</a:t>
            </a:r>
            <a:r>
              <a:rPr lang="ja-JP" altLang="ja-JP" sz="1660" dirty="0">
                <a:solidFill>
                  <a:srgbClr val="000000"/>
                </a:solidFill>
                <a:latin typeface="メイリオ" panose="020B0604030504040204" pitchFamily="50" charset="-128"/>
                <a:ea typeface="メイリオ" panose="020B0604030504040204" pitchFamily="50" charset="-128"/>
              </a:rPr>
              <a:t>カニューレ内の吸引で済むように、</a:t>
            </a:r>
            <a:r>
              <a:rPr lang="ja-JP" altLang="en-US" sz="1660" dirty="0">
                <a:solidFill>
                  <a:srgbClr val="FF0000"/>
                </a:solidFill>
                <a:latin typeface="メイリオ" panose="020B0604030504040204" pitchFamily="50" charset="-128"/>
                <a:ea typeface="メイリオ" panose="020B0604030504040204" pitchFamily="50" charset="-128"/>
              </a:rPr>
              <a:t>痰</a:t>
            </a:r>
            <a:r>
              <a:rPr lang="ja-JP" altLang="ja-JP" sz="1660" dirty="0">
                <a:solidFill>
                  <a:srgbClr val="FF0000"/>
                </a:solidFill>
                <a:latin typeface="メイリオ" panose="020B0604030504040204" pitchFamily="50" charset="-128"/>
                <a:ea typeface="メイリオ" panose="020B0604030504040204" pitchFamily="50" charset="-128"/>
              </a:rPr>
              <a:t>がやわらかくなり出やすくなるような対応</a:t>
            </a:r>
            <a:r>
              <a:rPr lang="ja-JP" altLang="ja-JP" sz="1660" dirty="0">
                <a:solidFill>
                  <a:srgbClr val="000000"/>
                </a:solidFill>
                <a:latin typeface="メイリオ" panose="020B0604030504040204" pitchFamily="50" charset="-128"/>
                <a:ea typeface="メイリオ" panose="020B0604030504040204" pitchFamily="50" charset="-128"/>
              </a:rPr>
              <a:t>（水分の充分な摂取、ネブライザーの合理的使用など</a:t>
            </a:r>
            <a:r>
              <a:rPr lang="ja-JP" altLang="ja-JP" sz="1660" spc="-650" dirty="0">
                <a:solidFill>
                  <a:srgbClr val="000000"/>
                </a:solidFill>
                <a:latin typeface="メイリオ" panose="020B0604030504040204" pitchFamily="50" charset="-128"/>
                <a:ea typeface="メイリオ" panose="020B0604030504040204" pitchFamily="50" charset="-128"/>
              </a:rPr>
              <a:t>）、</a:t>
            </a:r>
            <a:r>
              <a:rPr lang="ja-JP" altLang="ja-JP" sz="1660" dirty="0">
                <a:solidFill>
                  <a:srgbClr val="FF0000"/>
                </a:solidFill>
                <a:latin typeface="メイリオ" panose="020B0604030504040204" pitchFamily="50" charset="-128"/>
                <a:ea typeface="メイリオ" panose="020B0604030504040204" pitchFamily="50" charset="-128"/>
              </a:rPr>
              <a:t>姿勢の調節</a:t>
            </a:r>
            <a:r>
              <a:rPr lang="ja-JP" altLang="ja-JP" sz="1660" dirty="0">
                <a:solidFill>
                  <a:srgbClr val="000000"/>
                </a:solidFill>
                <a:latin typeface="メイリオ" panose="020B0604030504040204" pitchFamily="50" charset="-128"/>
                <a:ea typeface="メイリオ" panose="020B0604030504040204" pitchFamily="50" charset="-128"/>
              </a:rPr>
              <a:t>が重要</a:t>
            </a:r>
            <a:r>
              <a:rPr lang="ja-JP" altLang="en-US" sz="1660" dirty="0">
                <a:solidFill>
                  <a:srgbClr val="000000"/>
                </a:solidFill>
                <a:latin typeface="メイリオ" panose="020B0604030504040204" pitchFamily="50" charset="-128"/>
                <a:ea typeface="メイリオ" panose="020B0604030504040204" pitchFamily="50" charset="-128"/>
              </a:rPr>
              <a:t>。</a:t>
            </a:r>
            <a:r>
              <a:rPr lang="ja-JP" altLang="ja-JP" sz="1660" dirty="0">
                <a:solidFill>
                  <a:srgbClr val="000000"/>
                </a:solidFill>
                <a:latin typeface="メイリオ" panose="020B0604030504040204" pitchFamily="50" charset="-128"/>
                <a:ea typeface="メイリオ" panose="020B0604030504040204" pitchFamily="50" charset="-128"/>
              </a:rPr>
              <a:t>呼気をしっかり介助することによって</a:t>
            </a:r>
            <a:r>
              <a:rPr lang="ja-JP" altLang="en-US" sz="1660" dirty="0">
                <a:solidFill>
                  <a:srgbClr val="000000"/>
                </a:solidFill>
                <a:latin typeface="メイリオ" panose="020B0604030504040204" pitchFamily="50" charset="-128"/>
                <a:ea typeface="メイリオ" panose="020B0604030504040204" pitchFamily="50" charset="-128"/>
              </a:rPr>
              <a:t>痰</a:t>
            </a:r>
            <a:r>
              <a:rPr lang="ja-JP" altLang="ja-JP" sz="1660" dirty="0">
                <a:solidFill>
                  <a:srgbClr val="000000"/>
                </a:solidFill>
                <a:latin typeface="メイリオ" panose="020B0604030504040204" pitchFamily="50" charset="-128"/>
                <a:ea typeface="メイリオ" panose="020B0604030504040204" pitchFamily="50" charset="-128"/>
              </a:rPr>
              <a:t>が気管支や気管下部から上がってくるように</a:t>
            </a:r>
            <a:r>
              <a:rPr lang="ja-JP" altLang="en-US" sz="1660" dirty="0">
                <a:solidFill>
                  <a:srgbClr val="000000"/>
                </a:solidFill>
                <a:latin typeface="メイリオ" panose="020B0604030504040204" pitchFamily="50" charset="-128"/>
                <a:ea typeface="メイリオ" panose="020B0604030504040204" pitchFamily="50" charset="-128"/>
              </a:rPr>
              <a:t>してあげる</a:t>
            </a:r>
            <a:r>
              <a:rPr lang="ja-JP" altLang="ja-JP" sz="1660" dirty="0">
                <a:solidFill>
                  <a:srgbClr val="000000"/>
                </a:solidFill>
                <a:latin typeface="メイリオ" panose="020B0604030504040204" pitchFamily="50" charset="-128"/>
                <a:ea typeface="メイリオ" panose="020B0604030504040204" pitchFamily="50" charset="-128"/>
              </a:rPr>
              <a:t>こと</a:t>
            </a:r>
            <a:r>
              <a:rPr lang="ja-JP" altLang="en-US" sz="1660" dirty="0">
                <a:solidFill>
                  <a:srgbClr val="000000"/>
                </a:solidFill>
                <a:latin typeface="メイリオ" panose="020B0604030504040204" pitchFamily="50" charset="-128"/>
                <a:ea typeface="メイリオ" panose="020B0604030504040204" pitchFamily="50" charset="-128"/>
              </a:rPr>
              <a:t>が</a:t>
            </a:r>
            <a:r>
              <a:rPr lang="ja-JP" altLang="ja-JP" sz="1660" dirty="0">
                <a:solidFill>
                  <a:srgbClr val="000000"/>
                </a:solidFill>
                <a:latin typeface="メイリオ" panose="020B0604030504040204" pitchFamily="50" charset="-128"/>
                <a:ea typeface="メイリオ" panose="020B0604030504040204" pitchFamily="50" charset="-128"/>
              </a:rPr>
              <a:t>必要な場合もかなりある。</a:t>
            </a:r>
            <a:endParaRPr lang="en-US" altLang="ja-JP" sz="1660" dirty="0">
              <a:solidFill>
                <a:srgbClr val="000000"/>
              </a:solidFill>
              <a:latin typeface="メイリオ" panose="020B0604030504040204" pitchFamily="50" charset="-128"/>
              <a:ea typeface="メイリオ" panose="020B0604030504040204" pitchFamily="50" charset="-128"/>
            </a:endParaRPr>
          </a:p>
          <a:p>
            <a:pPr algn="just">
              <a:lnSpc>
                <a:spcPct val="114000"/>
              </a:lnSpc>
              <a:spcBef>
                <a:spcPts val="975"/>
              </a:spcBef>
              <a:buClr>
                <a:srgbClr val="002060"/>
              </a:buClr>
              <a:buFont typeface="Wingdings" panose="05000000000000000000" pitchFamily="2" charset="2"/>
              <a:buChar char="l"/>
            </a:pPr>
            <a:r>
              <a:rPr lang="ja-JP" altLang="ja-JP" sz="1660" dirty="0">
                <a:solidFill>
                  <a:srgbClr val="000000"/>
                </a:solidFill>
                <a:latin typeface="メイリオ" panose="020B0604030504040204" pitchFamily="50" charset="-128"/>
                <a:ea typeface="メイリオ" panose="020B0604030504040204" pitchFamily="50" charset="-128"/>
              </a:rPr>
              <a:t>たまっている分泌物は必ずしも肺の方から上がってくる</a:t>
            </a:r>
            <a:r>
              <a:rPr lang="ja-JP" altLang="en-US" sz="1660" dirty="0">
                <a:solidFill>
                  <a:srgbClr val="000000"/>
                </a:solidFill>
                <a:latin typeface="メイリオ" panose="020B0604030504040204" pitchFamily="50" charset="-128"/>
                <a:ea typeface="メイリオ" panose="020B0604030504040204" pitchFamily="50" charset="-128"/>
              </a:rPr>
              <a:t>痰</a:t>
            </a:r>
            <a:r>
              <a:rPr lang="ja-JP" altLang="ja-JP" sz="1660" dirty="0">
                <a:solidFill>
                  <a:srgbClr val="000000"/>
                </a:solidFill>
                <a:latin typeface="メイリオ" panose="020B0604030504040204" pitchFamily="50" charset="-128"/>
                <a:ea typeface="メイリオ" panose="020B0604030504040204" pitchFamily="50" charset="-128"/>
              </a:rPr>
              <a:t>だけではなく、のどから気管に下りていった（誤嚥された）唾液であることが多く、鼻汁のこともある。したがって、気管切開部からの吸引を最小限にできるようにするためには、唾液の誤嚥への対策、鼻の分泌物への対策（適切な鼻腔吸引、鼻分泌物を減少させる治療や鼻腔ケア）を合わせて行うことが</a:t>
            </a:r>
            <a:r>
              <a:rPr lang="ja-JP" altLang="en-US" sz="1660" dirty="0">
                <a:solidFill>
                  <a:srgbClr val="000000"/>
                </a:solidFill>
                <a:latin typeface="メイリオ" panose="020B0604030504040204" pitchFamily="50" charset="-128"/>
                <a:ea typeface="メイリオ" panose="020B0604030504040204" pitchFamily="50" charset="-128"/>
              </a:rPr>
              <a:t>重要</a:t>
            </a:r>
            <a:r>
              <a:rPr lang="ja-JP" altLang="ja-JP" sz="1660" dirty="0">
                <a:solidFill>
                  <a:srgbClr val="000000"/>
                </a:solidFill>
                <a:latin typeface="メイリオ" panose="020B0604030504040204" pitchFamily="50" charset="-128"/>
                <a:ea typeface="メイリオ" panose="020B0604030504040204" pitchFamily="50" charset="-128"/>
              </a:rPr>
              <a:t>。</a:t>
            </a:r>
            <a:endParaRPr lang="en-US" altLang="ja-JP" sz="1660" dirty="0">
              <a:solidFill>
                <a:srgbClr val="000000"/>
              </a:solidFill>
              <a:latin typeface="メイリオ" panose="020B0604030504040204" pitchFamily="50" charset="-128"/>
              <a:ea typeface="メイリオ" panose="020B0604030504040204" pitchFamily="50" charset="-128"/>
            </a:endParaRPr>
          </a:p>
          <a:p>
            <a:pPr algn="just">
              <a:lnSpc>
                <a:spcPct val="114000"/>
              </a:lnSpc>
              <a:spcBef>
                <a:spcPts val="975"/>
              </a:spcBef>
              <a:buClr>
                <a:srgbClr val="002060"/>
              </a:buClr>
              <a:buFont typeface="Wingdings" panose="05000000000000000000" pitchFamily="2" charset="2"/>
              <a:buChar char="l"/>
            </a:pPr>
            <a:r>
              <a:rPr lang="ja-JP" altLang="en-US" sz="1660" dirty="0">
                <a:solidFill>
                  <a:srgbClr val="FF0000"/>
                </a:solidFill>
                <a:latin typeface="メイリオ" panose="020B0604030504040204" pitchFamily="50" charset="-128"/>
                <a:ea typeface="メイリオ" panose="020B0604030504040204" pitchFamily="50" charset="-128"/>
              </a:rPr>
              <a:t>吸引チューブを入れる長さをしっかり確認して守る</a:t>
            </a:r>
            <a:r>
              <a:rPr lang="ja-JP" altLang="en-US" sz="1660" dirty="0">
                <a:solidFill>
                  <a:srgbClr val="000000"/>
                </a:solidFill>
                <a:latin typeface="メイリオ" panose="020B0604030504040204" pitchFamily="50" charset="-128"/>
                <a:ea typeface="メイリオ" panose="020B0604030504040204" pitchFamily="50" charset="-128"/>
              </a:rPr>
              <a:t>ことが重要</a:t>
            </a:r>
            <a:endParaRPr lang="en-US" altLang="ja-JP" sz="1660" dirty="0">
              <a:solidFill>
                <a:srgbClr val="000000"/>
              </a:solidFill>
              <a:latin typeface="メイリオ" panose="020B0604030504040204" pitchFamily="50" charset="-128"/>
              <a:ea typeface="メイリオ" panose="020B0604030504040204" pitchFamily="50" charset="-128"/>
            </a:endParaRPr>
          </a:p>
        </p:txBody>
      </p:sp>
      <p:sp>
        <p:nvSpPr>
          <p:cNvPr id="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137</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3140685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585" dirty="0"/>
              <a:t>気管カニューレからの合理的な吸引の基本 １</a:t>
            </a:r>
          </a:p>
        </p:txBody>
      </p:sp>
      <p:sp>
        <p:nvSpPr>
          <p:cNvPr id="6" name="テキスト ボックス 3">
            <a:extLst>
              <a:ext uri="{FF2B5EF4-FFF2-40B4-BE49-F238E27FC236}">
                <a16:creationId xmlns:a16="http://schemas.microsoft.com/office/drawing/2014/main" id="{E9D684BC-1627-4C80-B5E2-BE118B55C037}"/>
              </a:ext>
            </a:extLst>
          </p:cNvPr>
          <p:cNvSpPr txBox="1">
            <a:spLocks noChangeArrowheads="1"/>
          </p:cNvSpPr>
          <p:nvPr/>
        </p:nvSpPr>
        <p:spPr bwMode="auto">
          <a:xfrm>
            <a:off x="931985" y="1767256"/>
            <a:ext cx="6458397" cy="110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7800" indent="-177800">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a:spcBef>
                <a:spcPts val="277"/>
              </a:spcBef>
              <a:buClr>
                <a:srgbClr val="002060"/>
              </a:buClr>
              <a:buFont typeface="Arial" panose="020B0604020202020204" pitchFamily="34" charset="0"/>
              <a:buChar char="•"/>
            </a:pPr>
            <a:r>
              <a:rPr lang="ja-JP" altLang="en-US" sz="1662" dirty="0">
                <a:solidFill>
                  <a:srgbClr val="000000"/>
                </a:solidFill>
                <a:latin typeface="メイリオ" panose="020B0604030504040204" pitchFamily="50" charset="-128"/>
                <a:ea typeface="メイリオ" panose="020B0604030504040204" pitchFamily="50" charset="-128"/>
              </a:rPr>
              <a:t>吸引チューブを入れる適正な深</a:t>
            </a:r>
            <a:r>
              <a:rPr lang="ja-JP" altLang="en-US" sz="1662" spc="-923" dirty="0">
                <a:solidFill>
                  <a:srgbClr val="000000"/>
                </a:solidFill>
                <a:latin typeface="メイリオ" panose="020B0604030504040204" pitchFamily="50" charset="-128"/>
                <a:ea typeface="メイリオ" panose="020B0604030504040204" pitchFamily="50" charset="-128"/>
              </a:rPr>
              <a:t>さ</a:t>
            </a:r>
            <a:r>
              <a:rPr lang="ja-JP" altLang="en-US" sz="1662" dirty="0">
                <a:solidFill>
                  <a:srgbClr val="000000"/>
                </a:solidFill>
                <a:latin typeface="メイリオ" panose="020B0604030504040204" pitchFamily="50" charset="-128"/>
                <a:ea typeface="メイリオ" panose="020B0604030504040204" pitchFamily="50" charset="-128"/>
              </a:rPr>
              <a:t>（長さ</a:t>
            </a:r>
            <a:r>
              <a:rPr lang="ja-JP" altLang="en-US" sz="1662" spc="-923" dirty="0">
                <a:solidFill>
                  <a:srgbClr val="000000"/>
                </a:solidFill>
                <a:latin typeface="メイリオ" panose="020B0604030504040204" pitchFamily="50" charset="-128"/>
                <a:ea typeface="メイリオ" panose="020B0604030504040204" pitchFamily="50" charset="-128"/>
              </a:rPr>
              <a:t>）</a:t>
            </a:r>
            <a:r>
              <a:rPr lang="ja-JP" altLang="en-US" sz="1662" dirty="0">
                <a:solidFill>
                  <a:srgbClr val="000000"/>
                </a:solidFill>
                <a:latin typeface="メイリオ" panose="020B0604030504040204" pitchFamily="50" charset="-128"/>
                <a:ea typeface="メイリオ" panose="020B0604030504040204" pitchFamily="50" charset="-128"/>
              </a:rPr>
              <a:t>を、ケース毎に決める</a:t>
            </a:r>
          </a:p>
          <a:p>
            <a:pPr>
              <a:spcBef>
                <a:spcPts val="277"/>
              </a:spcBef>
              <a:buClr>
                <a:srgbClr val="002060"/>
              </a:buClr>
              <a:buFont typeface="Arial" panose="020B0604020202020204" pitchFamily="34" charset="0"/>
              <a:buChar char="•"/>
            </a:pPr>
            <a:r>
              <a:rPr lang="ja-JP" altLang="en-US" sz="1662" dirty="0">
                <a:solidFill>
                  <a:srgbClr val="000000"/>
                </a:solidFill>
                <a:latin typeface="メイリオ" panose="020B0604030504040204" pitchFamily="50" charset="-128"/>
                <a:ea typeface="メイリオ" panose="020B0604030504040204" pitchFamily="50" charset="-128"/>
              </a:rPr>
              <a:t>リスクの少ない吸引は気管カニューレ内</a:t>
            </a:r>
          </a:p>
          <a:p>
            <a:pPr>
              <a:spcBef>
                <a:spcPts val="277"/>
              </a:spcBef>
              <a:buClr>
                <a:srgbClr val="002060"/>
              </a:buClr>
              <a:buFont typeface="Arial" panose="020B0604020202020204" pitchFamily="34" charset="0"/>
              <a:buChar char="•"/>
            </a:pPr>
            <a:r>
              <a:rPr lang="ja-JP" altLang="en-US" sz="1662" dirty="0">
                <a:solidFill>
                  <a:srgbClr val="000000"/>
                </a:solidFill>
                <a:latin typeface="メイリオ" panose="020B0604030504040204" pitchFamily="50" charset="-128"/>
                <a:ea typeface="メイリオ" panose="020B0604030504040204" pitchFamily="50" charset="-128"/>
              </a:rPr>
              <a:t>気管カニューレ内か、気管カニューレよりかなり奥まで入れるかにより、質的な違いがあり、手技は異なる</a:t>
            </a:r>
          </a:p>
        </p:txBody>
      </p:sp>
      <p:sp>
        <p:nvSpPr>
          <p:cNvPr id="8" name="テキスト ボックス 3">
            <a:extLst>
              <a:ext uri="{FF2B5EF4-FFF2-40B4-BE49-F238E27FC236}">
                <a16:creationId xmlns:a16="http://schemas.microsoft.com/office/drawing/2014/main" id="{5B97CC27-1B08-4D7A-ADD5-A28DBC011AB0}"/>
              </a:ext>
            </a:extLst>
          </p:cNvPr>
          <p:cNvSpPr txBox="1">
            <a:spLocks noChangeArrowheads="1"/>
          </p:cNvSpPr>
          <p:nvPr/>
        </p:nvSpPr>
        <p:spPr bwMode="auto">
          <a:xfrm>
            <a:off x="931986" y="2946890"/>
            <a:ext cx="6164809" cy="190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7800" indent="-177800">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0" indent="0" algn="just">
              <a:spcBef>
                <a:spcPts val="277"/>
              </a:spcBef>
              <a:buClr>
                <a:srgbClr val="002060"/>
              </a:buClr>
              <a:buNone/>
            </a:pPr>
            <a:r>
              <a:rPr lang="ja-JP" altLang="en-US" sz="1662" b="1" dirty="0">
                <a:solidFill>
                  <a:srgbClr val="002060"/>
                </a:solidFill>
                <a:latin typeface="メイリオ" panose="020B0604030504040204" pitchFamily="50" charset="-128"/>
                <a:ea typeface="メイリオ" panose="020B0604030504040204" pitchFamily="50" charset="-128"/>
              </a:rPr>
              <a:t>気管カニューレ内の吸引</a:t>
            </a:r>
            <a:endParaRPr lang="en-US" altLang="ja-JP" sz="1662" b="1" dirty="0">
              <a:solidFill>
                <a:srgbClr val="002060"/>
              </a:solidFill>
              <a:latin typeface="メイリオ" panose="020B0604030504040204" pitchFamily="50" charset="-128"/>
              <a:ea typeface="メイリオ" panose="020B0604030504040204" pitchFamily="50" charset="-128"/>
            </a:endParaRPr>
          </a:p>
          <a:p>
            <a:pPr algn="just">
              <a:spcBef>
                <a:spcPts val="277"/>
              </a:spcBef>
              <a:buClr>
                <a:srgbClr val="002060"/>
              </a:buClr>
              <a:buFont typeface="Arial" panose="020B0604020202020204" pitchFamily="34" charset="0"/>
              <a:buChar char="•"/>
            </a:pPr>
            <a:r>
              <a:rPr lang="ja-JP" altLang="en-US" sz="1662" dirty="0">
                <a:solidFill>
                  <a:srgbClr val="000000"/>
                </a:solidFill>
                <a:latin typeface="メイリオ" panose="020B0604030504040204" pitchFamily="50" charset="-128"/>
                <a:ea typeface="メイリオ" panose="020B0604030504040204" pitchFamily="50" charset="-128"/>
              </a:rPr>
              <a:t>初めから吸引圧をかけながら吸引</a:t>
            </a:r>
          </a:p>
          <a:p>
            <a:pPr algn="just">
              <a:spcBef>
                <a:spcPts val="277"/>
              </a:spcBef>
              <a:buClr>
                <a:srgbClr val="002060"/>
              </a:buClr>
              <a:buFont typeface="Arial" panose="020B0604020202020204" pitchFamily="34" charset="0"/>
              <a:buChar char="•"/>
            </a:pPr>
            <a:r>
              <a:rPr lang="ja-JP" altLang="en-US" sz="1662" dirty="0">
                <a:solidFill>
                  <a:srgbClr val="000000"/>
                </a:solidFill>
                <a:latin typeface="メイリオ" panose="020B0604030504040204" pitchFamily="50" charset="-128"/>
                <a:ea typeface="メイリオ" panose="020B0604030504040204" pitchFamily="50" charset="-128"/>
              </a:rPr>
              <a:t>吸引圧は</a:t>
            </a:r>
            <a:r>
              <a:rPr lang="en-US" altLang="ja-JP" sz="1662" dirty="0">
                <a:solidFill>
                  <a:srgbClr val="000000"/>
                </a:solidFill>
                <a:latin typeface="メイリオ" panose="020B0604030504040204" pitchFamily="50" charset="-128"/>
                <a:ea typeface="メイリオ" panose="020B0604030504040204" pitchFamily="50" charset="-128"/>
              </a:rPr>
              <a:t>20</a:t>
            </a:r>
            <a:r>
              <a:rPr lang="ja-JP" altLang="en-US" sz="1662" dirty="0">
                <a:solidFill>
                  <a:srgbClr val="000000"/>
                </a:solidFill>
                <a:latin typeface="メイリオ" panose="020B0604030504040204" pitchFamily="50" charset="-128"/>
                <a:ea typeface="メイリオ" panose="020B0604030504040204" pitchFamily="50" charset="-128"/>
              </a:rPr>
              <a:t>ｋ</a:t>
            </a:r>
            <a:r>
              <a:rPr lang="en-US" altLang="ja-JP" sz="1662" dirty="0">
                <a:solidFill>
                  <a:srgbClr val="000000"/>
                </a:solidFill>
                <a:latin typeface="メイリオ" panose="020B0604030504040204" pitchFamily="50" charset="-128"/>
                <a:ea typeface="メイリオ" panose="020B0604030504040204" pitchFamily="50" charset="-128"/>
              </a:rPr>
              <a:t>Pa(150m</a:t>
            </a:r>
            <a:r>
              <a:rPr lang="ja-JP" altLang="en-US" sz="1662" dirty="0">
                <a:solidFill>
                  <a:srgbClr val="000000"/>
                </a:solidFill>
                <a:latin typeface="メイリオ" panose="020B0604030504040204" pitchFamily="50" charset="-128"/>
                <a:ea typeface="メイリオ" panose="020B0604030504040204" pitchFamily="50" charset="-128"/>
              </a:rPr>
              <a:t>ｍ</a:t>
            </a:r>
            <a:r>
              <a:rPr lang="en-US" altLang="ja-JP" sz="1662" dirty="0">
                <a:solidFill>
                  <a:srgbClr val="000000"/>
                </a:solidFill>
                <a:latin typeface="メイリオ" panose="020B0604030504040204" pitchFamily="50" charset="-128"/>
                <a:ea typeface="メイリオ" panose="020B0604030504040204" pitchFamily="50" charset="-128"/>
              </a:rPr>
              <a:t>Hg)</a:t>
            </a:r>
            <a:r>
              <a:rPr lang="ja-JP" altLang="en-US" sz="1662" dirty="0">
                <a:solidFill>
                  <a:srgbClr val="000000"/>
                </a:solidFill>
                <a:latin typeface="メイリオ" panose="020B0604030504040204" pitchFamily="50" charset="-128"/>
                <a:ea typeface="メイリオ" panose="020B0604030504040204" pitchFamily="50" charset="-128"/>
              </a:rPr>
              <a:t>を原則とするが、粘稠な痰がある場合などに、より高い圧での吸引を指示されていることがある </a:t>
            </a:r>
          </a:p>
          <a:p>
            <a:pPr algn="just">
              <a:spcBef>
                <a:spcPts val="277"/>
              </a:spcBef>
              <a:buClr>
                <a:srgbClr val="002060"/>
              </a:buClr>
              <a:buFont typeface="Arial" panose="020B0604020202020204" pitchFamily="34" charset="0"/>
              <a:buChar char="•"/>
            </a:pPr>
            <a:r>
              <a:rPr lang="ja-JP" altLang="en-US" sz="1662" dirty="0">
                <a:solidFill>
                  <a:srgbClr val="000000"/>
                </a:solidFill>
                <a:latin typeface="メイリオ" panose="020B0604030504040204" pitchFamily="50" charset="-128"/>
                <a:ea typeface="メイリオ" panose="020B0604030504040204" pitchFamily="50" charset="-128"/>
              </a:rPr>
              <a:t>喘鳴や</a:t>
            </a:r>
            <a:r>
              <a:rPr lang="en-US" altLang="ja-JP" sz="1662" dirty="0">
                <a:solidFill>
                  <a:srgbClr val="000000"/>
                </a:solidFill>
                <a:latin typeface="メイリオ" panose="020B0604030504040204" pitchFamily="50" charset="-128"/>
                <a:ea typeface="メイリオ" panose="020B0604030504040204" pitchFamily="50" charset="-128"/>
              </a:rPr>
              <a:t>SpO</a:t>
            </a:r>
            <a:r>
              <a:rPr lang="en-US" altLang="ja-JP" sz="1200" dirty="0">
                <a:solidFill>
                  <a:srgbClr val="000000"/>
                </a:solidFill>
                <a:latin typeface="メイリオ" panose="020B0604030504040204" pitchFamily="50" charset="-128"/>
                <a:ea typeface="メイリオ" panose="020B0604030504040204" pitchFamily="50" charset="-128"/>
              </a:rPr>
              <a:t>2</a:t>
            </a:r>
            <a:r>
              <a:rPr lang="ja-JP" altLang="en-US" sz="1662" dirty="0">
                <a:solidFill>
                  <a:srgbClr val="000000"/>
                </a:solidFill>
                <a:latin typeface="メイリオ" panose="020B0604030504040204" pitchFamily="50" charset="-128"/>
                <a:ea typeface="メイリオ" panose="020B0604030504040204" pitchFamily="50" charset="-128"/>
              </a:rPr>
              <a:t>低下がなくても気管カニューレ内壁に痰が付着していることがあるので、定時で吸引するのが確実</a:t>
            </a:r>
          </a:p>
        </p:txBody>
      </p:sp>
      <p:pic>
        <p:nvPicPr>
          <p:cNvPr id="10" name="Picture 9">
            <a:extLst>
              <a:ext uri="{FF2B5EF4-FFF2-40B4-BE49-F238E27FC236}">
                <a16:creationId xmlns:a16="http://schemas.microsoft.com/office/drawing/2014/main" id="{3B1598A0-B499-49A0-8B4C-5FF76AE1D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0724" y="1678627"/>
            <a:ext cx="1657350" cy="3190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138</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54324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8">
            <a:extLst>
              <a:ext uri="{FF2B5EF4-FFF2-40B4-BE49-F238E27FC236}">
                <a16:creationId xmlns:a16="http://schemas.microsoft.com/office/drawing/2014/main" id="{D71B3822-C79F-4AB6-815E-FFE2F0E66576}"/>
              </a:ext>
            </a:extLst>
          </p:cNvPr>
          <p:cNvSpPr txBox="1">
            <a:spLocks noChangeArrowheads="1"/>
          </p:cNvSpPr>
          <p:nvPr/>
        </p:nvSpPr>
        <p:spPr bwMode="auto">
          <a:xfrm>
            <a:off x="583496" y="884543"/>
            <a:ext cx="8617653" cy="956441"/>
          </a:xfrm>
          <a:prstGeom prst="rect">
            <a:avLst/>
          </a:prstGeom>
          <a:solidFill>
            <a:schemeClr val="accent6">
              <a:lumMod val="20000"/>
              <a:lumOff val="80000"/>
            </a:schemeClr>
          </a:solidFill>
          <a:ln w="9525">
            <a:noFill/>
            <a:miter lim="800000"/>
            <a:headEnd/>
            <a:tailEnd/>
          </a:ln>
        </p:spPr>
        <p:txBody>
          <a:bodyPr wrap="square" rIns="90000" bIns="0" anchor="ctr" anchorCtr="0">
            <a:no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algn="just"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同じ種類と長さの気管カニュー</a:t>
            </a:r>
            <a:r>
              <a:rPr lang="ja-JP" altLang="en-US" sz="1800" spc="-1000" dirty="0">
                <a:solidFill>
                  <a:srgbClr val="000000"/>
                </a:solidFill>
                <a:latin typeface="メイリオ" panose="020B0604030504040204" pitchFamily="50" charset="-128"/>
                <a:ea typeface="メイリオ" panose="020B0604030504040204" pitchFamily="50" charset="-128"/>
              </a:rPr>
              <a:t>レ</a:t>
            </a:r>
            <a:r>
              <a:rPr lang="ja-JP" altLang="en-US" sz="1800" dirty="0">
                <a:solidFill>
                  <a:srgbClr val="000000"/>
                </a:solidFill>
                <a:latin typeface="メイリオ" panose="020B0604030504040204" pitchFamily="50" charset="-128"/>
                <a:ea typeface="メイリオ" panose="020B0604030504040204" pitchFamily="50" charset="-128"/>
              </a:rPr>
              <a:t>（本人に使った古い気管カニューレ</a:t>
            </a:r>
            <a:r>
              <a:rPr lang="ja-JP" altLang="en-US" sz="1800" spc="-1000" dirty="0">
                <a:solidFill>
                  <a:srgbClr val="000000"/>
                </a:solidFill>
                <a:latin typeface="メイリオ" panose="020B0604030504040204" pitchFamily="50" charset="-128"/>
                <a:ea typeface="メイリオ" panose="020B0604030504040204" pitchFamily="50" charset="-128"/>
              </a:rPr>
              <a:t>）</a:t>
            </a:r>
            <a:r>
              <a:rPr lang="ja-JP" altLang="en-US" sz="1800" dirty="0">
                <a:solidFill>
                  <a:srgbClr val="000000"/>
                </a:solidFill>
                <a:latin typeface="メイリオ" panose="020B0604030504040204" pitchFamily="50" charset="-128"/>
                <a:ea typeface="メイリオ" panose="020B0604030504040204" pitchFamily="50" charset="-128"/>
              </a:rPr>
              <a:t>に吸引チューブを入れて、気管カニューレ入口から先端までの吸引チューブの入る長さを実測しておく。</a:t>
            </a:r>
          </a:p>
        </p:txBody>
      </p:sp>
      <p:sp>
        <p:nvSpPr>
          <p:cNvPr id="12" name="テキスト ボックス 11">
            <a:extLst>
              <a:ext uri="{FF2B5EF4-FFF2-40B4-BE49-F238E27FC236}">
                <a16:creationId xmlns:a16="http://schemas.microsoft.com/office/drawing/2014/main" id="{23C4D50F-5B87-482D-865F-F5FC84557AD5}"/>
              </a:ext>
            </a:extLst>
          </p:cNvPr>
          <p:cNvSpPr txBox="1"/>
          <p:nvPr/>
        </p:nvSpPr>
        <p:spPr>
          <a:xfrm>
            <a:off x="5397272" y="2306035"/>
            <a:ext cx="3803878" cy="2785336"/>
          </a:xfrm>
          <a:prstGeom prst="wedgeRectCallout">
            <a:avLst/>
          </a:prstGeom>
          <a:noFill/>
        </p:spPr>
        <p:txBody>
          <a:bodyPr lIns="0" tIns="0" rIns="0" bIns="0">
            <a:noAutofit/>
          </a:bodyPr>
          <a:lstStyle/>
          <a:p>
            <a:pPr marL="177800" indent="-177800" algn="just" eaLnBrk="1" hangingPunct="1">
              <a:defRPr/>
            </a:pPr>
            <a:r>
              <a:rPr lang="ja-JP" altLang="ja-JP" sz="1600" dirty="0">
                <a:solidFill>
                  <a:srgbClr val="000000"/>
                </a:solidFill>
                <a:latin typeface="メイリオ" panose="020B0604030504040204" pitchFamily="50" charset="-128"/>
                <a:ea typeface="メイリオ" panose="020B0604030504040204" pitchFamily="50" charset="-128"/>
              </a:rPr>
              <a:t>①この長さに</a:t>
            </a:r>
            <a:r>
              <a:rPr lang="ja-JP" altLang="en-US" sz="1600" dirty="0">
                <a:solidFill>
                  <a:srgbClr val="000000"/>
                </a:solidFill>
                <a:latin typeface="メイリオ" panose="020B0604030504040204" pitchFamily="50" charset="-128"/>
                <a:ea typeface="メイリオ" panose="020B0604030504040204" pitchFamily="50" charset="-128"/>
              </a:rPr>
              <a:t>油性</a:t>
            </a:r>
            <a:r>
              <a:rPr lang="ja-JP" altLang="ja-JP" sz="1600" dirty="0">
                <a:solidFill>
                  <a:srgbClr val="000000"/>
                </a:solidFill>
                <a:latin typeface="メイリオ" panose="020B0604030504040204" pitchFamily="50" charset="-128"/>
                <a:ea typeface="メイリオ" panose="020B0604030504040204" pitchFamily="50" charset="-128"/>
              </a:rPr>
              <a:t>マジックなどで印を付けておく</a:t>
            </a:r>
            <a:endParaRPr lang="en-US" altLang="ja-JP" sz="1600" dirty="0">
              <a:solidFill>
                <a:srgbClr val="000000"/>
              </a:solidFill>
              <a:latin typeface="メイリオ" panose="020B0604030504040204" pitchFamily="50" charset="-128"/>
              <a:ea typeface="メイリオ" panose="020B0604030504040204" pitchFamily="50" charset="-128"/>
            </a:endParaRPr>
          </a:p>
          <a:p>
            <a:pPr marL="177800" indent="-177800" algn="just" eaLnBrk="1" hangingPunct="1">
              <a:spcBef>
                <a:spcPts val="600"/>
              </a:spcBef>
              <a:defRPr/>
            </a:pPr>
            <a:r>
              <a:rPr lang="ja-JP" altLang="ja-JP" sz="1600" dirty="0">
                <a:solidFill>
                  <a:srgbClr val="000000"/>
                </a:solidFill>
                <a:latin typeface="メイリオ" panose="020B0604030504040204" pitchFamily="50" charset="-128"/>
                <a:ea typeface="メイリオ" panose="020B0604030504040204" pitchFamily="50" charset="-128"/>
              </a:rPr>
              <a:t>②目盛り付の</a:t>
            </a:r>
            <a:r>
              <a:rPr lang="ja-JP" altLang="en-US" sz="1600" dirty="0">
                <a:solidFill>
                  <a:srgbClr val="000000"/>
                </a:solidFill>
                <a:latin typeface="メイリオ" panose="020B0604030504040204" pitchFamily="50" charset="-128"/>
                <a:ea typeface="メイリオ" panose="020B0604030504040204" pitchFamily="50" charset="-128"/>
              </a:rPr>
              <a:t>吸引チューブ</a:t>
            </a:r>
            <a:r>
              <a:rPr lang="ja-JP" altLang="ja-JP" sz="1600" dirty="0">
                <a:solidFill>
                  <a:srgbClr val="000000"/>
                </a:solidFill>
                <a:latin typeface="メイリオ" panose="020B0604030504040204" pitchFamily="50" charset="-128"/>
                <a:ea typeface="メイリオ" panose="020B0604030504040204" pitchFamily="50" charset="-128"/>
              </a:rPr>
              <a:t>を使用しこの長さを確認できるようにする</a:t>
            </a:r>
            <a:endParaRPr lang="en-US" altLang="ja-JP" sz="1600" dirty="0">
              <a:solidFill>
                <a:srgbClr val="000000"/>
              </a:solidFill>
              <a:latin typeface="メイリオ" panose="020B0604030504040204" pitchFamily="50" charset="-128"/>
              <a:ea typeface="メイリオ" panose="020B0604030504040204" pitchFamily="50" charset="-128"/>
            </a:endParaRPr>
          </a:p>
          <a:p>
            <a:pPr marL="177800" indent="-177800" algn="just" eaLnBrk="1" hangingPunct="1">
              <a:spcBef>
                <a:spcPts val="600"/>
              </a:spcBef>
              <a:defRPr/>
            </a:pPr>
            <a:r>
              <a:rPr lang="ja-JP" altLang="ja-JP" sz="1600" dirty="0">
                <a:solidFill>
                  <a:srgbClr val="000000"/>
                </a:solidFill>
                <a:latin typeface="メイリオ" panose="020B0604030504040204" pitchFamily="50" charset="-128"/>
                <a:ea typeface="メイリオ" panose="020B0604030504040204" pitchFamily="50" charset="-128"/>
              </a:rPr>
              <a:t>③この長さに切ったカラーテープを吸引器に貼っておきそれと合わせることで規定の長さを守る</a:t>
            </a:r>
            <a:endParaRPr lang="en-US" altLang="ja-JP" sz="1600" dirty="0">
              <a:solidFill>
                <a:srgbClr val="000000"/>
              </a:solidFill>
              <a:latin typeface="メイリオ" panose="020B0604030504040204" pitchFamily="50" charset="-128"/>
              <a:ea typeface="メイリオ" panose="020B0604030504040204" pitchFamily="50" charset="-128"/>
            </a:endParaRPr>
          </a:p>
          <a:p>
            <a:pPr algn="just" eaLnBrk="1" hangingPunct="1">
              <a:spcBef>
                <a:spcPts val="600"/>
              </a:spcBef>
              <a:defRPr/>
            </a:pPr>
            <a:r>
              <a:rPr lang="ja-JP" altLang="en-US" sz="1600" dirty="0">
                <a:solidFill>
                  <a:srgbClr val="000000"/>
                </a:solidFill>
                <a:latin typeface="メイリオ" panose="020B0604030504040204" pitchFamily="50" charset="-128"/>
                <a:ea typeface="メイリオ" panose="020B0604030504040204" pitchFamily="50" charset="-128"/>
              </a:rPr>
              <a:t>など</a:t>
            </a:r>
            <a:r>
              <a:rPr lang="ja-JP" altLang="ja-JP" sz="1600" dirty="0">
                <a:solidFill>
                  <a:srgbClr val="000000"/>
                </a:solidFill>
                <a:latin typeface="メイリオ" panose="020B0604030504040204" pitchFamily="50" charset="-128"/>
                <a:ea typeface="メイリオ" panose="020B0604030504040204" pitchFamily="50" charset="-128"/>
              </a:rPr>
              <a:t>により、適正な長さ（深さ）で吸引できるようにする</a:t>
            </a:r>
            <a:endParaRPr lang="ja-JP" altLang="ja-JP" sz="1600" b="1" dirty="0">
              <a:solidFill>
                <a:srgbClr val="000000"/>
              </a:solidFill>
              <a:latin typeface="メイリオ" panose="020B0604030504040204" pitchFamily="50" charset="-128"/>
              <a:ea typeface="メイリオ" panose="020B0604030504040204" pitchFamily="50" charset="-128"/>
            </a:endParaRPr>
          </a:p>
          <a:p>
            <a:pPr algn="just" eaLnBrk="1" hangingPunct="1">
              <a:defRPr/>
            </a:pPr>
            <a:endParaRPr lang="ja-JP" altLang="en-US" sz="1600" dirty="0">
              <a:solidFill>
                <a:srgbClr val="000000"/>
              </a:solidFill>
              <a:latin typeface="メイリオ" panose="020B0604030504040204" pitchFamily="50" charset="-128"/>
              <a:ea typeface="メイリオ" panose="020B0604030504040204" pitchFamily="50" charset="-128"/>
            </a:endParaRPr>
          </a:p>
        </p:txBody>
      </p:sp>
      <p:sp>
        <p:nvSpPr>
          <p:cNvPr id="13" name="テキスト ボックス 7">
            <a:extLst>
              <a:ext uri="{FF2B5EF4-FFF2-40B4-BE49-F238E27FC236}">
                <a16:creationId xmlns:a16="http://schemas.microsoft.com/office/drawing/2014/main" id="{29B5029A-6340-4102-AF9D-9FDD0866400E}"/>
              </a:ext>
            </a:extLst>
          </p:cNvPr>
          <p:cNvSpPr txBox="1">
            <a:spLocks noChangeArrowheads="1"/>
          </p:cNvSpPr>
          <p:nvPr/>
        </p:nvSpPr>
        <p:spPr bwMode="auto">
          <a:xfrm>
            <a:off x="5397273" y="5001112"/>
            <a:ext cx="3803877" cy="775203"/>
          </a:xfrm>
          <a:prstGeom prst="rect">
            <a:avLst/>
          </a:prstGeom>
          <a:solidFill>
            <a:srgbClr val="33CC33">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bIns="0" anchor="ctr" anchorCtr="0">
            <a:no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algn="just" eaLnBrk="1" hangingPunct="1">
              <a:spcBef>
                <a:spcPct val="0"/>
              </a:spcBef>
              <a:buFontTx/>
              <a:buNone/>
            </a:pPr>
            <a:r>
              <a:rPr lang="ja-JP" altLang="en-US" sz="1800" b="1" dirty="0">
                <a:solidFill>
                  <a:srgbClr val="000000"/>
                </a:solidFill>
                <a:latin typeface="メイリオ" panose="020B0604030504040204" pitchFamily="50" charset="-128"/>
                <a:ea typeface="メイリオ" panose="020B0604030504040204" pitchFamily="50" charset="-128"/>
              </a:rPr>
              <a:t>介護職員等が吸引できる部位は、気管カニューレ内と限定</a:t>
            </a:r>
          </a:p>
        </p:txBody>
      </p:sp>
      <p:sp>
        <p:nvSpPr>
          <p:cNvPr id="14" name="テキスト ボックス 8">
            <a:extLst>
              <a:ext uri="{FF2B5EF4-FFF2-40B4-BE49-F238E27FC236}">
                <a16:creationId xmlns:a16="http://schemas.microsoft.com/office/drawing/2014/main" id="{9BA75352-4006-4A04-B9AB-21BACEE98243}"/>
              </a:ext>
            </a:extLst>
          </p:cNvPr>
          <p:cNvSpPr txBox="1">
            <a:spLocks noChangeArrowheads="1"/>
          </p:cNvSpPr>
          <p:nvPr/>
        </p:nvSpPr>
        <p:spPr bwMode="auto">
          <a:xfrm>
            <a:off x="687388" y="6007036"/>
            <a:ext cx="860424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fontAlgn="base">
              <a:spcBef>
                <a:spcPct val="0"/>
              </a:spcBef>
              <a:spcAft>
                <a:spcPct val="0"/>
              </a:spcAft>
              <a:buFontTx/>
              <a:buNone/>
            </a:pPr>
            <a:r>
              <a:rPr lang="ja-JP" altLang="en-US" sz="1600" dirty="0">
                <a:solidFill>
                  <a:srgbClr val="FF0000"/>
                </a:solidFill>
                <a:latin typeface="メイリオ" panose="020B0604030504040204" pitchFamily="50" charset="-128"/>
                <a:ea typeface="メイリオ" panose="020B0604030504040204" pitchFamily="50" charset="-128"/>
              </a:rPr>
              <a:t>吸引ライン（サイドチューブ）がついている気管カニューレの場合</a:t>
            </a:r>
            <a:r>
              <a:rPr lang="ja-JP" altLang="en-US" sz="1600" dirty="0">
                <a:solidFill>
                  <a:srgbClr val="00B050"/>
                </a:solidFill>
                <a:latin typeface="メイリオ" panose="020B0604030504040204" pitchFamily="50" charset="-128"/>
                <a:ea typeface="メイリオ" panose="020B0604030504040204" pitchFamily="50" charset="-128"/>
              </a:rPr>
              <a:t>は、気管カニューレ内の吸引後に、吸引器の接続管とサイドチューブをつなぎ、サイドチューブからも吸引する。この場合も吸引圧が強くなり過ぎないように注意する。</a:t>
            </a:r>
            <a:endParaRPr lang="ja-JP" altLang="en-US" sz="2000" strike="sngStrike" dirty="0">
              <a:solidFill>
                <a:srgbClr val="00B050"/>
              </a:solidFill>
              <a:latin typeface="メイリオ" panose="020B0604030504040204" pitchFamily="50" charset="-128"/>
              <a:ea typeface="メイリオ" panose="020B0604030504040204" pitchFamily="50" charset="-128"/>
            </a:endParaRPr>
          </a:p>
        </p:txBody>
      </p:sp>
      <p:grpSp>
        <p:nvGrpSpPr>
          <p:cNvPr id="15" name="グループ化 7">
            <a:extLst>
              <a:ext uri="{FF2B5EF4-FFF2-40B4-BE49-F238E27FC236}">
                <a16:creationId xmlns:a16="http://schemas.microsoft.com/office/drawing/2014/main" id="{0D4542DD-E7B7-4D81-AA0B-AD763B353845}"/>
              </a:ext>
            </a:extLst>
          </p:cNvPr>
          <p:cNvGrpSpPr>
            <a:grpSpLocks/>
          </p:cNvGrpSpPr>
          <p:nvPr/>
        </p:nvGrpSpPr>
        <p:grpSpPr bwMode="auto">
          <a:xfrm>
            <a:off x="875250" y="2291230"/>
            <a:ext cx="4368971" cy="3565690"/>
            <a:chOff x="292157" y="1772816"/>
            <a:chExt cx="4998278" cy="4010814"/>
          </a:xfrm>
        </p:grpSpPr>
        <p:pic>
          <p:nvPicPr>
            <p:cNvPr id="16" name="Picture 9">
              <a:extLst>
                <a:ext uri="{FF2B5EF4-FFF2-40B4-BE49-F238E27FC236}">
                  <a16:creationId xmlns:a16="http://schemas.microsoft.com/office/drawing/2014/main" id="{832C776E-C8B2-4345-9643-EBDD69FBF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57" y="1772816"/>
              <a:ext cx="4998278" cy="401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9">
              <a:extLst>
                <a:ext uri="{FF2B5EF4-FFF2-40B4-BE49-F238E27FC236}">
                  <a16:creationId xmlns:a16="http://schemas.microsoft.com/office/drawing/2014/main" id="{3AD95035-C71E-4A36-A15B-F5AC99AAC6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6473" t="82713" r="28577" b="11382"/>
            <a:stretch>
              <a:fillRect/>
            </a:stretch>
          </p:blipFill>
          <p:spPr bwMode="auto">
            <a:xfrm>
              <a:off x="3916786" y="4639866"/>
              <a:ext cx="200304" cy="39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四角形吹き出し 4"/>
          <p:cNvSpPr/>
          <p:nvPr/>
        </p:nvSpPr>
        <p:spPr>
          <a:xfrm>
            <a:off x="875250" y="3984675"/>
            <a:ext cx="1805559" cy="699522"/>
          </a:xfrm>
          <a:prstGeom prst="wedgeRectCallout">
            <a:avLst>
              <a:gd name="adj1" fmla="val 76772"/>
              <a:gd name="adj2" fmla="val 150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902201" y="4081652"/>
            <a:ext cx="1891362" cy="584775"/>
          </a:xfrm>
          <a:prstGeom prst="rect">
            <a:avLst/>
          </a:prstGeom>
        </p:spPr>
        <p:txBody>
          <a:bodyPr wrap="square">
            <a:spAutoFit/>
          </a:bodyPr>
          <a:lstStyle/>
          <a:p>
            <a:r>
              <a:rPr lang="ja-JP" altLang="en-US" sz="1600" dirty="0">
                <a:solidFill>
                  <a:srgbClr val="000000"/>
                </a:solidFill>
                <a:latin typeface="メイリオ" panose="020B0604030504040204" pitchFamily="50" charset="-128"/>
                <a:ea typeface="メイリオ" panose="020B0604030504040204" pitchFamily="50" charset="-128"/>
              </a:rPr>
              <a:t>吸引部位</a:t>
            </a:r>
            <a:endParaRPr lang="en-US" altLang="ja-JP" sz="1600" dirty="0">
              <a:solidFill>
                <a:srgbClr val="000000"/>
              </a:solidFill>
              <a:latin typeface="メイリオ" panose="020B0604030504040204" pitchFamily="50" charset="-128"/>
              <a:ea typeface="メイリオ" panose="020B0604030504040204" pitchFamily="50" charset="-128"/>
            </a:endParaRPr>
          </a:p>
          <a:p>
            <a:r>
              <a:rPr lang="ja-JP" altLang="en-US" sz="1600" dirty="0">
                <a:solidFill>
                  <a:srgbClr val="000000"/>
                </a:solidFill>
                <a:latin typeface="メイリオ" panose="020B0604030504040204" pitchFamily="50" charset="-128"/>
                <a:ea typeface="メイリオ" panose="020B0604030504040204" pitchFamily="50" charset="-128"/>
              </a:rPr>
              <a:t>気管カニューレ内</a:t>
            </a:r>
            <a:endParaRPr lang="ja-JP" altLang="en-US" sz="1600" dirty="0"/>
          </a:p>
        </p:txBody>
      </p:sp>
      <p:sp>
        <p:nvSpPr>
          <p:cNvPr id="18" name="四角形吹き出し 17"/>
          <p:cNvSpPr/>
          <p:nvPr/>
        </p:nvSpPr>
        <p:spPr>
          <a:xfrm>
            <a:off x="682498" y="3008506"/>
            <a:ext cx="1417136" cy="613902"/>
          </a:xfrm>
          <a:prstGeom prst="wedgeRectCallout">
            <a:avLst>
              <a:gd name="adj1" fmla="val 66455"/>
              <a:gd name="adj2" fmla="val 337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668338" y="3068409"/>
            <a:ext cx="1849263" cy="538609"/>
          </a:xfrm>
          <a:prstGeom prst="rect">
            <a:avLst/>
          </a:prstGeom>
        </p:spPr>
        <p:txBody>
          <a:bodyPr wrap="square">
            <a:spAutoFit/>
          </a:bodyPr>
          <a:lstStyle/>
          <a:p>
            <a:r>
              <a:rPr lang="ja-JP" altLang="en-US" sz="1600" dirty="0">
                <a:solidFill>
                  <a:srgbClr val="000000"/>
                </a:solidFill>
                <a:latin typeface="メイリオ" panose="020B0604030504040204" pitchFamily="50" charset="-128"/>
                <a:ea typeface="メイリオ" panose="020B0604030504040204" pitchFamily="50" charset="-128"/>
              </a:rPr>
              <a:t>吸引ライン</a:t>
            </a:r>
            <a:endParaRPr lang="en-US" altLang="ja-JP" sz="1600" dirty="0">
              <a:solidFill>
                <a:srgbClr val="000000"/>
              </a:solidFill>
              <a:latin typeface="メイリオ" panose="020B0604030504040204" pitchFamily="50" charset="-128"/>
              <a:ea typeface="メイリオ" panose="020B0604030504040204" pitchFamily="50" charset="-128"/>
            </a:endParaRPr>
          </a:p>
          <a:p>
            <a:r>
              <a:rPr lang="en-US" altLang="ja-JP" sz="1300" dirty="0">
                <a:solidFill>
                  <a:srgbClr val="000000"/>
                </a:solidFill>
                <a:latin typeface="メイリオ" panose="020B0604030504040204" pitchFamily="50" charset="-128"/>
                <a:ea typeface="メイリオ" panose="020B0604030504040204" pitchFamily="50" charset="-128"/>
              </a:rPr>
              <a:t>(</a:t>
            </a:r>
            <a:r>
              <a:rPr lang="ja-JP" altLang="en-US" sz="1300" dirty="0">
                <a:solidFill>
                  <a:srgbClr val="000000"/>
                </a:solidFill>
                <a:latin typeface="メイリオ" panose="020B0604030504040204" pitchFamily="50" charset="-128"/>
                <a:ea typeface="メイリオ" panose="020B0604030504040204" pitchFamily="50" charset="-128"/>
              </a:rPr>
              <a:t>サイドチューブ</a:t>
            </a:r>
            <a:r>
              <a:rPr lang="en-US" altLang="ja-JP" sz="1300" dirty="0">
                <a:solidFill>
                  <a:srgbClr val="000000"/>
                </a:solidFill>
                <a:latin typeface="メイリオ" panose="020B0604030504040204" pitchFamily="50" charset="-128"/>
                <a:ea typeface="メイリオ" panose="020B0604030504040204" pitchFamily="50" charset="-128"/>
              </a:rPr>
              <a:t>)</a:t>
            </a:r>
            <a:endParaRPr lang="ja-JP" altLang="en-US" sz="1300" dirty="0"/>
          </a:p>
        </p:txBody>
      </p:sp>
      <p:sp>
        <p:nvSpPr>
          <p:cNvPr id="20"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139</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67138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ー 22">
            <a:extLst>
              <a:ext uri="{FF2B5EF4-FFF2-40B4-BE49-F238E27FC236}">
                <a16:creationId xmlns:a16="http://schemas.microsoft.com/office/drawing/2014/main" id="{4699989B-E5FE-6142-A35B-3C567A8C91F2}"/>
              </a:ext>
            </a:extLst>
          </p:cNvPr>
          <p:cNvSpPr>
            <a:spLocks noGrp="1"/>
          </p:cNvSpPr>
          <p:nvPr>
            <p:ph type="body" sz="quarter" idx="10"/>
          </p:nvPr>
        </p:nvSpPr>
        <p:spPr/>
        <p:txBody>
          <a:bodyPr/>
          <a:lstStyle/>
          <a:p>
            <a:r>
              <a:rPr lang="en-US" altLang="ja-JP" dirty="0">
                <a:latin typeface="メイリオ" panose="020B0604030504040204" pitchFamily="50" charset="-128"/>
                <a:ea typeface="メイリオ" panose="020B0604030504040204" pitchFamily="50" charset="-128"/>
              </a:rPr>
              <a:t>1-2.</a:t>
            </a:r>
            <a:r>
              <a:rPr lang="ja-JP" altLang="en-US" dirty="0">
                <a:latin typeface="メイリオ" panose="020B0604030504040204" pitchFamily="50" charset="-128"/>
                <a:ea typeface="メイリオ" panose="020B0604030504040204" pitchFamily="50" charset="-128"/>
              </a:rPr>
              <a:t> いつもと様子が違う時の対応</a:t>
            </a: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b="1" dirty="0"/>
              <a:t>こんな時熱を測る</a:t>
            </a:r>
          </a:p>
        </p:txBody>
      </p:sp>
      <p:sp>
        <p:nvSpPr>
          <p:cNvPr id="16" name="テキスト ボックス 2">
            <a:extLst>
              <a:ext uri="{FF2B5EF4-FFF2-40B4-BE49-F238E27FC236}">
                <a16:creationId xmlns:a16="http://schemas.microsoft.com/office/drawing/2014/main" id="{4F85A7CD-5B81-451F-80AB-4B71F7E3E899}"/>
              </a:ext>
            </a:extLst>
          </p:cNvPr>
          <p:cNvSpPr txBox="1">
            <a:spLocks noChangeArrowheads="1"/>
          </p:cNvSpPr>
          <p:nvPr/>
        </p:nvSpPr>
        <p:spPr bwMode="auto">
          <a:xfrm>
            <a:off x="2135476" y="1487716"/>
            <a:ext cx="5903913" cy="456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457200" indent="-457200" eaLnBrk="1" hangingPunct="1">
              <a:lnSpc>
                <a:spcPct val="150000"/>
              </a:lnSpc>
              <a:spcBef>
                <a:spcPct val="0"/>
              </a:spcBef>
              <a:buClr>
                <a:srgbClr val="0070C0"/>
              </a:buClr>
              <a:buFont typeface="Wingdings" panose="05000000000000000000" pitchFamily="2" charset="2"/>
              <a:buChar char="l"/>
            </a:pPr>
            <a:r>
              <a:rPr lang="ja-JP" altLang="en-US" sz="2800" dirty="0">
                <a:latin typeface="メイリオ" panose="020B0604030504040204" pitchFamily="50" charset="-128"/>
                <a:ea typeface="メイリオ" panose="020B0604030504040204" pitchFamily="50" charset="-128"/>
              </a:rPr>
              <a:t>ガタガタ震えている</a:t>
            </a:r>
            <a:endParaRPr lang="en-US" altLang="ja-JP" sz="2800" dirty="0">
              <a:latin typeface="メイリオ" panose="020B0604030504040204" pitchFamily="50" charset="-128"/>
              <a:ea typeface="メイリオ" panose="020B0604030504040204" pitchFamily="50" charset="-128"/>
            </a:endParaRPr>
          </a:p>
          <a:p>
            <a:pPr marL="457200" indent="-457200" eaLnBrk="1" hangingPunct="1">
              <a:lnSpc>
                <a:spcPct val="150000"/>
              </a:lnSpc>
              <a:spcBef>
                <a:spcPct val="0"/>
              </a:spcBef>
              <a:buClr>
                <a:srgbClr val="0070C0"/>
              </a:buClr>
              <a:buFont typeface="Wingdings" panose="05000000000000000000" pitchFamily="2" charset="2"/>
              <a:buChar char="l"/>
            </a:pPr>
            <a:r>
              <a:rPr lang="ja-JP" altLang="en-US" sz="2800" dirty="0">
                <a:latin typeface="メイリオ" panose="020B0604030504040204" pitchFamily="50" charset="-128"/>
                <a:ea typeface="メイリオ" panose="020B0604030504040204" pitchFamily="50" charset="-128"/>
              </a:rPr>
              <a:t>本人が熱っぽいと訴える</a:t>
            </a:r>
            <a:endParaRPr lang="en-US" altLang="ja-JP" sz="2800" dirty="0">
              <a:latin typeface="メイリオ" panose="020B0604030504040204" pitchFamily="50" charset="-128"/>
              <a:ea typeface="メイリオ" panose="020B0604030504040204" pitchFamily="50" charset="-128"/>
            </a:endParaRPr>
          </a:p>
          <a:p>
            <a:pPr marL="457200" indent="-457200" eaLnBrk="1" hangingPunct="1">
              <a:lnSpc>
                <a:spcPct val="150000"/>
              </a:lnSpc>
              <a:spcBef>
                <a:spcPct val="0"/>
              </a:spcBef>
              <a:buClr>
                <a:srgbClr val="0070C0"/>
              </a:buClr>
              <a:buFont typeface="Wingdings" panose="05000000000000000000" pitchFamily="2" charset="2"/>
              <a:buChar char="l"/>
            </a:pPr>
            <a:r>
              <a:rPr lang="ja-JP" altLang="en-US" sz="2800" dirty="0">
                <a:latin typeface="メイリオ" panose="020B0604030504040204" pitchFamily="50" charset="-128"/>
                <a:ea typeface="メイリオ" panose="020B0604030504040204" pitchFamily="50" charset="-128"/>
              </a:rPr>
              <a:t>顔が赤い</a:t>
            </a:r>
            <a:endParaRPr lang="en-US" altLang="ja-JP" sz="2800" dirty="0">
              <a:latin typeface="メイリオ" panose="020B0604030504040204" pitchFamily="50" charset="-128"/>
              <a:ea typeface="メイリオ" panose="020B0604030504040204" pitchFamily="50" charset="-128"/>
            </a:endParaRPr>
          </a:p>
          <a:p>
            <a:pPr marL="457200" indent="-457200" eaLnBrk="1" hangingPunct="1">
              <a:lnSpc>
                <a:spcPct val="150000"/>
              </a:lnSpc>
              <a:spcBef>
                <a:spcPct val="0"/>
              </a:spcBef>
              <a:buClr>
                <a:srgbClr val="0070C0"/>
              </a:buClr>
              <a:buFont typeface="Wingdings" panose="05000000000000000000" pitchFamily="2" charset="2"/>
              <a:buChar char="l"/>
            </a:pPr>
            <a:r>
              <a:rPr lang="ja-JP" altLang="en-US" sz="2800" dirty="0">
                <a:latin typeface="メイリオ" panose="020B0604030504040204" pitchFamily="50" charset="-128"/>
                <a:ea typeface="メイリオ" panose="020B0604030504040204" pitchFamily="50" charset="-128"/>
              </a:rPr>
              <a:t>身体が熱い</a:t>
            </a:r>
            <a:endParaRPr lang="en-US" altLang="ja-JP" sz="2800" dirty="0">
              <a:latin typeface="メイリオ" panose="020B0604030504040204" pitchFamily="50" charset="-128"/>
              <a:ea typeface="メイリオ" panose="020B0604030504040204" pitchFamily="50" charset="-128"/>
            </a:endParaRPr>
          </a:p>
          <a:p>
            <a:pPr marL="457200" indent="-457200">
              <a:lnSpc>
                <a:spcPct val="150000"/>
              </a:lnSpc>
              <a:spcBef>
                <a:spcPct val="0"/>
              </a:spcBef>
              <a:buClr>
                <a:srgbClr val="0070C0"/>
              </a:buClr>
              <a:buFont typeface="Wingdings" panose="05000000000000000000" pitchFamily="2" charset="2"/>
              <a:buChar char="l"/>
            </a:pPr>
            <a:r>
              <a:rPr lang="ja-JP" altLang="en-US" sz="2800" dirty="0">
                <a:latin typeface="メイリオ" panose="020B0604030504040204" pitchFamily="50" charset="-128"/>
                <a:ea typeface="メイリオ" panose="020B0604030504040204" pitchFamily="50" charset="-128"/>
              </a:rPr>
              <a:t>息が速い</a:t>
            </a:r>
            <a:endParaRPr lang="en-US" altLang="ja-JP" sz="2800" dirty="0">
              <a:latin typeface="メイリオ" panose="020B0604030504040204" pitchFamily="50" charset="-128"/>
              <a:ea typeface="メイリオ" panose="020B0604030504040204" pitchFamily="50" charset="-128"/>
            </a:endParaRPr>
          </a:p>
          <a:p>
            <a:pPr marL="457200" indent="-457200">
              <a:lnSpc>
                <a:spcPct val="150000"/>
              </a:lnSpc>
              <a:spcBef>
                <a:spcPct val="0"/>
              </a:spcBef>
              <a:buClr>
                <a:srgbClr val="0070C0"/>
              </a:buClr>
              <a:buFont typeface="Wingdings" panose="05000000000000000000" pitchFamily="2" charset="2"/>
              <a:buChar char="l"/>
            </a:pPr>
            <a:r>
              <a:rPr lang="ja-JP" altLang="en-US" sz="2800" dirty="0">
                <a:latin typeface="メイリオ" panose="020B0604030504040204" pitchFamily="50" charset="-128"/>
                <a:ea typeface="メイリオ" panose="020B0604030504040204" pitchFamily="50" charset="-128"/>
              </a:rPr>
              <a:t>頭が痛い</a:t>
            </a:r>
            <a:endParaRPr lang="en-US" altLang="ja-JP" sz="2800" dirty="0">
              <a:latin typeface="メイリオ" panose="020B0604030504040204" pitchFamily="50" charset="-128"/>
              <a:ea typeface="メイリオ" panose="020B0604030504040204" pitchFamily="50" charset="-128"/>
            </a:endParaRPr>
          </a:p>
          <a:p>
            <a:pPr marL="457200" indent="-457200">
              <a:lnSpc>
                <a:spcPct val="150000"/>
              </a:lnSpc>
              <a:spcBef>
                <a:spcPct val="0"/>
              </a:spcBef>
              <a:buClr>
                <a:srgbClr val="0070C0"/>
              </a:buClr>
              <a:buFont typeface="Wingdings" panose="05000000000000000000" pitchFamily="2" charset="2"/>
              <a:buChar char="l"/>
            </a:pPr>
            <a:r>
              <a:rPr lang="ja-JP" altLang="en-US" sz="2800" dirty="0">
                <a:latin typeface="メイリオ" panose="020B0604030504040204" pitchFamily="50" charset="-128"/>
                <a:ea typeface="メイリオ" panose="020B0604030504040204" pitchFamily="50" charset="-128"/>
              </a:rPr>
              <a:t>身体の節々が痛い</a:t>
            </a:r>
          </a:p>
        </p:txBody>
      </p:sp>
      <p:sp>
        <p:nvSpPr>
          <p:cNvPr id="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14</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0549753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8" descr="2_p95肉芽">
            <a:extLst>
              <a:ext uri="{FF2B5EF4-FFF2-40B4-BE49-F238E27FC236}">
                <a16:creationId xmlns:a16="http://schemas.microsoft.com/office/drawing/2014/main" id="{D975EFF3-D3D2-442C-9CB6-D29AAB5C7A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31" t="4701" r="10920" b="7918"/>
          <a:stretch/>
        </p:blipFill>
        <p:spPr bwMode="auto">
          <a:xfrm>
            <a:off x="1021679" y="2154680"/>
            <a:ext cx="3710030" cy="330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800" dirty="0"/>
              <a:t>気管内の肉芽形成</a:t>
            </a:r>
          </a:p>
        </p:txBody>
      </p:sp>
      <p:sp>
        <p:nvSpPr>
          <p:cNvPr id="6" name="テキスト ボックス 3">
            <a:extLst>
              <a:ext uri="{FF2B5EF4-FFF2-40B4-BE49-F238E27FC236}">
                <a16:creationId xmlns:a16="http://schemas.microsoft.com/office/drawing/2014/main" id="{E9D684BC-1627-4C80-B5E2-BE118B55C037}"/>
              </a:ext>
            </a:extLst>
          </p:cNvPr>
          <p:cNvSpPr txBox="1">
            <a:spLocks noChangeArrowheads="1"/>
          </p:cNvSpPr>
          <p:nvPr/>
        </p:nvSpPr>
        <p:spPr bwMode="auto">
          <a:xfrm>
            <a:off x="596900" y="1615871"/>
            <a:ext cx="86407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7800" indent="-177800">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0" indent="0" algn="just">
              <a:spcBef>
                <a:spcPts val="300"/>
              </a:spcBef>
              <a:buClr>
                <a:srgbClr val="002060"/>
              </a:buClr>
              <a:buNone/>
            </a:pPr>
            <a:r>
              <a:rPr lang="ja-JP" altLang="en-US" sz="2000" dirty="0">
                <a:solidFill>
                  <a:srgbClr val="000000"/>
                </a:solidFill>
                <a:latin typeface="メイリオ" panose="020B0604030504040204" pitchFamily="50" charset="-128"/>
                <a:ea typeface="メイリオ" panose="020B0604030504040204" pitchFamily="50" charset="-128"/>
              </a:rPr>
              <a:t>気管カニューレの種類</a:t>
            </a:r>
            <a:r>
              <a:rPr lang="ja-JP" altLang="en-US" sz="2000" spc="-1000" dirty="0">
                <a:solidFill>
                  <a:srgbClr val="000000"/>
                </a:solidFill>
                <a:latin typeface="メイリオ" panose="020B0604030504040204" pitchFamily="50" charset="-128"/>
                <a:ea typeface="メイリオ" panose="020B0604030504040204" pitchFamily="50" charset="-128"/>
              </a:rPr>
              <a:t>、</a:t>
            </a:r>
            <a:r>
              <a:rPr lang="ja-JP" altLang="en-US" sz="2000" dirty="0">
                <a:solidFill>
                  <a:srgbClr val="000000"/>
                </a:solidFill>
                <a:latin typeface="メイリオ" panose="020B0604030504040204" pitchFamily="50" charset="-128"/>
                <a:ea typeface="メイリオ" panose="020B0604030504040204" pitchFamily="50" charset="-128"/>
              </a:rPr>
              <a:t>気管との相対位置で</a:t>
            </a:r>
            <a:r>
              <a:rPr lang="ja-JP" altLang="en-US" sz="2000" spc="-1000" dirty="0">
                <a:solidFill>
                  <a:srgbClr val="000000"/>
                </a:solidFill>
                <a:latin typeface="メイリオ" panose="020B0604030504040204" pitchFamily="50" charset="-128"/>
                <a:ea typeface="メイリオ" panose="020B0604030504040204" pitchFamily="50" charset="-128"/>
              </a:rPr>
              <a:t>、</a:t>
            </a:r>
            <a:r>
              <a:rPr lang="ja-JP" altLang="en-US" sz="2000" dirty="0">
                <a:solidFill>
                  <a:srgbClr val="000000"/>
                </a:solidFill>
                <a:latin typeface="メイリオ" panose="020B0604030504040204" pitchFamily="50" charset="-128"/>
                <a:ea typeface="メイリオ" panose="020B0604030504040204" pitchFamily="50" charset="-128"/>
              </a:rPr>
              <a:t>肉芽が形成しやすい場合もある</a:t>
            </a:r>
          </a:p>
        </p:txBody>
      </p:sp>
      <p:sp>
        <p:nvSpPr>
          <p:cNvPr id="10" name="テキスト ボックス 3">
            <a:extLst>
              <a:ext uri="{FF2B5EF4-FFF2-40B4-BE49-F238E27FC236}">
                <a16:creationId xmlns:a16="http://schemas.microsoft.com/office/drawing/2014/main" id="{04488511-6996-4C19-A143-17D4D55EAE56}"/>
              </a:ext>
            </a:extLst>
          </p:cNvPr>
          <p:cNvSpPr txBox="1">
            <a:spLocks noChangeArrowheads="1"/>
          </p:cNvSpPr>
          <p:nvPr/>
        </p:nvSpPr>
        <p:spPr bwMode="auto">
          <a:xfrm>
            <a:off x="596900" y="5940607"/>
            <a:ext cx="86042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7800" indent="-177800">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0" indent="0" algn="just">
              <a:spcBef>
                <a:spcPts val="300"/>
              </a:spcBef>
              <a:buClr>
                <a:srgbClr val="002060"/>
              </a:buClr>
              <a:buNone/>
            </a:pPr>
            <a:r>
              <a:rPr lang="ja-JP" altLang="en-US" sz="1800" dirty="0">
                <a:solidFill>
                  <a:srgbClr val="000000"/>
                </a:solidFill>
                <a:latin typeface="メイリオ" panose="020B0604030504040204" pitchFamily="50" charset="-128"/>
                <a:ea typeface="メイリオ" panose="020B0604030504040204" pitchFamily="50" charset="-128"/>
              </a:rPr>
              <a:t>気管カニューレより先までの吸引が必要な場合には、定期的な内視鏡検査で、このような肉芽ができていないかなどを確認することが望ましい</a:t>
            </a:r>
          </a:p>
        </p:txBody>
      </p:sp>
      <p:sp>
        <p:nvSpPr>
          <p:cNvPr id="11" name="Rectangle 1033">
            <a:extLst>
              <a:ext uri="{FF2B5EF4-FFF2-40B4-BE49-F238E27FC236}">
                <a16:creationId xmlns:a16="http://schemas.microsoft.com/office/drawing/2014/main" id="{57AE7779-1E67-4D6D-9451-5CB089A15ACB}"/>
              </a:ext>
            </a:extLst>
          </p:cNvPr>
          <p:cNvSpPr>
            <a:spLocks noChangeArrowheads="1"/>
          </p:cNvSpPr>
          <p:nvPr/>
        </p:nvSpPr>
        <p:spPr bwMode="auto">
          <a:xfrm>
            <a:off x="3927142" y="5484278"/>
            <a:ext cx="46987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eaLnBrk="1" hangingPunct="1">
              <a:spcBef>
                <a:spcPct val="0"/>
              </a:spcBef>
              <a:buFontTx/>
              <a:buNone/>
            </a:pPr>
            <a:r>
              <a:rPr lang="ja-JP" altLang="en-US" sz="1600" dirty="0">
                <a:solidFill>
                  <a:srgbClr val="000000"/>
                </a:solidFill>
                <a:latin typeface="メイリオ" panose="020B0604030504040204" pitchFamily="50" charset="-128"/>
                <a:ea typeface="メイリオ" panose="020B0604030504040204" pitchFamily="50" charset="-128"/>
                <a:cs typeface="平成角ゴシック"/>
              </a:rPr>
              <a:t>気管カニューレ先端が当たるところにできやすい</a:t>
            </a:r>
          </a:p>
        </p:txBody>
      </p:sp>
      <p:grpSp>
        <p:nvGrpSpPr>
          <p:cNvPr id="20" name="グループ化 19">
            <a:extLst>
              <a:ext uri="{FF2B5EF4-FFF2-40B4-BE49-F238E27FC236}">
                <a16:creationId xmlns:a16="http://schemas.microsoft.com/office/drawing/2014/main" id="{D1B50CA2-F153-4A0C-A700-3FF8F2471407}"/>
              </a:ext>
            </a:extLst>
          </p:cNvPr>
          <p:cNvGrpSpPr/>
          <p:nvPr/>
        </p:nvGrpSpPr>
        <p:grpSpPr>
          <a:xfrm>
            <a:off x="5174291" y="2154680"/>
            <a:ext cx="3316465" cy="3277751"/>
            <a:chOff x="5327817" y="2227250"/>
            <a:chExt cx="3163308" cy="3126381"/>
          </a:xfrm>
        </p:grpSpPr>
        <p:pic>
          <p:nvPicPr>
            <p:cNvPr id="13" name="図 9" descr="YT肉芽.jpg">
              <a:extLst>
                <a:ext uri="{FF2B5EF4-FFF2-40B4-BE49-F238E27FC236}">
                  <a16:creationId xmlns:a16="http://schemas.microsoft.com/office/drawing/2014/main" id="{C81CF472-341C-49E5-B5CE-CA3A54AB9517}"/>
                </a:ext>
              </a:extLst>
            </p:cNvPr>
            <p:cNvPicPr>
              <a:picLocks noChangeAspect="1"/>
            </p:cNvPicPr>
            <p:nvPr/>
          </p:nvPicPr>
          <p:blipFill>
            <a:blip r:embed="rId4">
              <a:extLst>
                <a:ext uri="{28A0092B-C50C-407E-A947-70E740481C1C}">
                  <a14:useLocalDpi xmlns:a14="http://schemas.microsoft.com/office/drawing/2010/main" val="0"/>
                </a:ext>
              </a:extLst>
            </a:blip>
            <a:srcRect l="9525" r="9505"/>
            <a:stretch>
              <a:fillRect/>
            </a:stretch>
          </p:blipFill>
          <p:spPr bwMode="auto">
            <a:xfrm>
              <a:off x="5327817" y="2227250"/>
              <a:ext cx="3163308" cy="3126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直線矢印コネクタ 14">
              <a:extLst>
                <a:ext uri="{FF2B5EF4-FFF2-40B4-BE49-F238E27FC236}">
                  <a16:creationId xmlns:a16="http://schemas.microsoft.com/office/drawing/2014/main" id="{FB3486F4-74AD-4F19-A0D5-B201CDF9D8C8}"/>
                </a:ext>
              </a:extLst>
            </p:cNvPr>
            <p:cNvCxnSpPr>
              <a:cxnSpLocks/>
            </p:cNvCxnSpPr>
            <p:nvPr/>
          </p:nvCxnSpPr>
          <p:spPr>
            <a:xfrm flipH="1">
              <a:off x="7706110" y="2723110"/>
              <a:ext cx="196919" cy="864924"/>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3">
              <a:extLst>
                <a:ext uri="{FF2B5EF4-FFF2-40B4-BE49-F238E27FC236}">
                  <a16:creationId xmlns:a16="http://schemas.microsoft.com/office/drawing/2014/main" id="{58017F2F-00D4-48E4-B6F4-9359C3E6A388}"/>
                </a:ext>
              </a:extLst>
            </p:cNvPr>
            <p:cNvSpPr txBox="1">
              <a:spLocks noChangeArrowheads="1"/>
            </p:cNvSpPr>
            <p:nvPr/>
          </p:nvSpPr>
          <p:spPr bwMode="auto">
            <a:xfrm>
              <a:off x="7706110" y="4868778"/>
              <a:ext cx="665410" cy="381632"/>
            </a:xfrm>
            <a:prstGeom prst="rect">
              <a:avLst/>
            </a:prstGeom>
            <a:noFill/>
            <a:ln w="9525">
              <a:noFill/>
              <a:miter lim="800000"/>
              <a:headEnd/>
              <a:tailEnd/>
            </a:ln>
          </p:spPr>
          <p:txBody>
            <a:bodyPr wrap="none">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eaLnBrk="1" hangingPunct="1">
                <a:spcBef>
                  <a:spcPct val="0"/>
                </a:spcBef>
                <a:buFontTx/>
                <a:buNone/>
              </a:pPr>
              <a:r>
                <a:rPr lang="ja-JP" altLang="en-US" sz="2000" dirty="0">
                  <a:solidFill>
                    <a:schemeClr val="bg1"/>
                  </a:solidFill>
                  <a:latin typeface="メイリオ" panose="020B0604030504040204" pitchFamily="50" charset="-128"/>
                  <a:ea typeface="メイリオ" panose="020B0604030504040204" pitchFamily="50" charset="-128"/>
                </a:rPr>
                <a:t>肉芽</a:t>
              </a:r>
            </a:p>
          </p:txBody>
        </p:sp>
        <p:cxnSp>
          <p:nvCxnSpPr>
            <p:cNvPr id="17" name="直線矢印コネクタ 16">
              <a:extLst>
                <a:ext uri="{FF2B5EF4-FFF2-40B4-BE49-F238E27FC236}">
                  <a16:creationId xmlns:a16="http://schemas.microsoft.com/office/drawing/2014/main" id="{4A6E3BBC-0F42-4A79-8917-6A44AB93B300}"/>
                </a:ext>
              </a:extLst>
            </p:cNvPr>
            <p:cNvCxnSpPr>
              <a:cxnSpLocks/>
            </p:cNvCxnSpPr>
            <p:nvPr/>
          </p:nvCxnSpPr>
          <p:spPr>
            <a:xfrm flipH="1" flipV="1">
              <a:off x="7337397" y="4401266"/>
              <a:ext cx="368713" cy="46751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テキスト ボックス 10">
              <a:extLst>
                <a:ext uri="{FF2B5EF4-FFF2-40B4-BE49-F238E27FC236}">
                  <a16:creationId xmlns:a16="http://schemas.microsoft.com/office/drawing/2014/main" id="{A4665BD1-5CF0-40FD-A70D-F7F53F1079E9}"/>
                </a:ext>
              </a:extLst>
            </p:cNvPr>
            <p:cNvSpPr txBox="1">
              <a:spLocks noChangeArrowheads="1"/>
            </p:cNvSpPr>
            <p:nvPr/>
          </p:nvSpPr>
          <p:spPr bwMode="auto">
            <a:xfrm>
              <a:off x="6748383" y="2378112"/>
              <a:ext cx="1717345" cy="35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eaLnBrk="1" hangingPunct="1">
                <a:spcBef>
                  <a:spcPct val="0"/>
                </a:spcBef>
                <a:buFontTx/>
                <a:buNone/>
              </a:pPr>
              <a:r>
                <a:rPr lang="ja-JP" altLang="en-US" sz="1800" dirty="0">
                  <a:solidFill>
                    <a:schemeClr val="bg1"/>
                  </a:solidFill>
                  <a:latin typeface="メイリオ" panose="020B0604030504040204" pitchFamily="50" charset="-128"/>
                  <a:ea typeface="メイリオ" panose="020B0604030504040204" pitchFamily="50" charset="-128"/>
                </a:rPr>
                <a:t>気管カニューレ</a:t>
              </a:r>
            </a:p>
          </p:txBody>
        </p:sp>
      </p:grpSp>
      <p:sp>
        <p:nvSpPr>
          <p:cNvPr id="3" name="正方形/長方形 2"/>
          <p:cNvSpPr/>
          <p:nvPr/>
        </p:nvSpPr>
        <p:spPr>
          <a:xfrm>
            <a:off x="1427748" y="4077023"/>
            <a:ext cx="1223412" cy="3569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466220" y="4153026"/>
            <a:ext cx="1184940" cy="292388"/>
          </a:xfrm>
          <a:prstGeom prst="rect">
            <a:avLst/>
          </a:prstGeom>
        </p:spPr>
        <p:txBody>
          <a:bodyPr wrap="none">
            <a:spAutoFit/>
          </a:bodyPr>
          <a:lstStyle/>
          <a:p>
            <a:pPr algn="ctr"/>
            <a:r>
              <a:rPr lang="ja-JP" altLang="en-US" sz="1300" dirty="0">
                <a:solidFill>
                  <a:srgbClr val="000000"/>
                </a:solidFill>
                <a:latin typeface="メイリオ" panose="020B0604030504040204" pitchFamily="50" charset="-128"/>
                <a:ea typeface="メイリオ" panose="020B0604030504040204" pitchFamily="50" charset="-128"/>
              </a:rPr>
              <a:t>吸引チューブ</a:t>
            </a:r>
            <a:endParaRPr lang="en-US" altLang="ja-JP" sz="1300" dirty="0">
              <a:solidFill>
                <a:srgbClr val="000000"/>
              </a:solidFill>
              <a:latin typeface="メイリオ" panose="020B0604030504040204" pitchFamily="50" charset="-128"/>
              <a:ea typeface="メイリオ" panose="020B0604030504040204" pitchFamily="50" charset="-128"/>
            </a:endParaRPr>
          </a:p>
        </p:txBody>
      </p:sp>
      <p:sp>
        <p:nvSpPr>
          <p:cNvPr id="1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140</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558309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20508E7F-0F59-47EA-879D-66530DDAAE13}"/>
              </a:ext>
            </a:extLst>
          </p:cNvPr>
          <p:cNvSpPr>
            <a:spLocks noGrp="1"/>
          </p:cNvSpPr>
          <p:nvPr>
            <p:ph type="title"/>
          </p:nvPr>
        </p:nvSpPr>
        <p:spPr/>
        <p:txBody>
          <a:bodyPr>
            <a:normAutofit/>
          </a:bodyPr>
          <a:lstStyle/>
          <a:p>
            <a:r>
              <a:rPr lang="ja-JP" altLang="en-US" sz="2585" dirty="0"/>
              <a:t>気管カニューレからの吸引の実際的な注意点</a:t>
            </a:r>
          </a:p>
        </p:txBody>
      </p:sp>
      <p:sp>
        <p:nvSpPr>
          <p:cNvPr id="10" name="テキスト ボックス 3">
            <a:extLst>
              <a:ext uri="{FF2B5EF4-FFF2-40B4-BE49-F238E27FC236}">
                <a16:creationId xmlns:a16="http://schemas.microsoft.com/office/drawing/2014/main" id="{04488511-6996-4C19-A143-17D4D55EAE56}"/>
              </a:ext>
            </a:extLst>
          </p:cNvPr>
          <p:cNvSpPr txBox="1">
            <a:spLocks noChangeArrowheads="1"/>
          </p:cNvSpPr>
          <p:nvPr/>
        </p:nvSpPr>
        <p:spPr bwMode="auto">
          <a:xfrm>
            <a:off x="981808" y="1538177"/>
            <a:ext cx="7926266" cy="3781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oAutofit/>
          </a:bodyPr>
          <a:lstStyle>
            <a:lvl1pPr marL="177800" indent="-177800">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153870" indent="-153870" defTabSz="844083">
              <a:spcBef>
                <a:spcPts val="554"/>
              </a:spcBef>
              <a:buClr>
                <a:srgbClr val="002060"/>
              </a:buClr>
            </a:pPr>
            <a:r>
              <a:rPr lang="ja-JP" altLang="en-US" sz="1754" b="1" dirty="0">
                <a:solidFill>
                  <a:srgbClr val="000000"/>
                </a:solidFill>
                <a:latin typeface="メイリオ" panose="020B0604030504040204" pitchFamily="50" charset="-128"/>
                <a:ea typeface="メイリオ" panose="020B0604030504040204" pitchFamily="50" charset="-128"/>
              </a:rPr>
              <a:t>気管カニューレ内は痰がこびりつきやすい</a:t>
            </a:r>
            <a:br>
              <a:rPr lang="en-US" altLang="ja-JP" sz="1754" dirty="0">
                <a:solidFill>
                  <a:srgbClr val="000000"/>
                </a:solidFill>
                <a:latin typeface="メイリオ" panose="020B0604030504040204" pitchFamily="50" charset="-128"/>
                <a:ea typeface="メイリオ" panose="020B0604030504040204" pitchFamily="50" charset="-128"/>
              </a:rPr>
            </a:br>
            <a:r>
              <a:rPr lang="ja-JP" altLang="en-US" sz="1754" dirty="0">
                <a:solidFill>
                  <a:srgbClr val="000000"/>
                </a:solidFill>
                <a:latin typeface="メイリオ" panose="020B0604030504040204" pitchFamily="50" charset="-128"/>
                <a:ea typeface="メイリオ" panose="020B0604030504040204" pitchFamily="50" charset="-128"/>
              </a:rPr>
              <a:t>気管カニューレ内腔が痰で狭窄ないしは閉塞することがある。</a:t>
            </a:r>
            <a:br>
              <a:rPr lang="en-US" altLang="ja-JP" sz="1754" dirty="0">
                <a:solidFill>
                  <a:srgbClr val="000000"/>
                </a:solidFill>
                <a:latin typeface="メイリオ" panose="020B0604030504040204" pitchFamily="50" charset="-128"/>
                <a:ea typeface="メイリオ" panose="020B0604030504040204" pitchFamily="50" charset="-128"/>
              </a:rPr>
            </a:br>
            <a:r>
              <a:rPr lang="ja-JP" altLang="en-US" sz="1754" dirty="0">
                <a:solidFill>
                  <a:srgbClr val="FF0000"/>
                </a:solidFill>
                <a:latin typeface="メイリオ" panose="020B0604030504040204" pitchFamily="50" charset="-128"/>
                <a:ea typeface="メイリオ" panose="020B0604030504040204" pitchFamily="50" charset="-128"/>
              </a:rPr>
              <a:t>この防止のために、定時での気管カニューレ内吸引</a:t>
            </a:r>
            <a:r>
              <a:rPr lang="en-US" altLang="ja-JP" sz="1754" dirty="0">
                <a:solidFill>
                  <a:srgbClr val="FF0000"/>
                </a:solidFill>
                <a:latin typeface="メイリオ" panose="020B0604030504040204" pitchFamily="50" charset="-128"/>
                <a:ea typeface="メイリオ" panose="020B0604030504040204" pitchFamily="50" charset="-128"/>
              </a:rPr>
              <a:t>(</a:t>
            </a:r>
            <a:r>
              <a:rPr lang="ja-JP" altLang="en-US" sz="1754" dirty="0">
                <a:solidFill>
                  <a:srgbClr val="FF0000"/>
                </a:solidFill>
                <a:latin typeface="メイリオ" panose="020B0604030504040204" pitchFamily="50" charset="-128"/>
                <a:ea typeface="メイリオ" panose="020B0604030504040204" pitchFamily="50" charset="-128"/>
              </a:rPr>
              <a:t>必要により高めの圧で</a:t>
            </a:r>
            <a:r>
              <a:rPr lang="en-US" altLang="ja-JP" sz="1754" dirty="0">
                <a:solidFill>
                  <a:srgbClr val="FF0000"/>
                </a:solidFill>
                <a:latin typeface="メイリオ" panose="020B0604030504040204" pitchFamily="50" charset="-128"/>
                <a:ea typeface="メイリオ" panose="020B0604030504040204" pitchFamily="50" charset="-128"/>
              </a:rPr>
              <a:t>)</a:t>
            </a:r>
            <a:r>
              <a:rPr lang="ja-JP" altLang="en-US" sz="1754" dirty="0">
                <a:solidFill>
                  <a:srgbClr val="FF0000"/>
                </a:solidFill>
                <a:latin typeface="メイリオ" panose="020B0604030504040204" pitchFamily="50" charset="-128"/>
                <a:ea typeface="メイリオ" panose="020B0604030504040204" pitchFamily="50" charset="-128"/>
              </a:rPr>
              <a:t>を行う</a:t>
            </a:r>
          </a:p>
          <a:p>
            <a:pPr marL="153870" indent="-153870" defTabSz="844083">
              <a:spcBef>
                <a:spcPts val="554"/>
              </a:spcBef>
              <a:buClr>
                <a:srgbClr val="002060"/>
              </a:buClr>
              <a:buNone/>
            </a:pPr>
            <a:r>
              <a:rPr lang="ja-JP" altLang="en-US" sz="1754" dirty="0">
                <a:solidFill>
                  <a:srgbClr val="000090"/>
                </a:solidFill>
                <a:latin typeface="メイリオ" panose="020B0604030504040204" pitchFamily="50" charset="-128"/>
                <a:ea typeface="メイリオ" panose="020B0604030504040204" pitchFamily="50" charset="-128"/>
              </a:rPr>
              <a:t>（ゼコゼコ、ゼロゼロがなくても、気管カニューレ内壁に痰が付着していることがある → 定時での吸引が重要）</a:t>
            </a:r>
            <a:br>
              <a:rPr lang="en-US" altLang="ja-JP" sz="1754" dirty="0">
                <a:solidFill>
                  <a:srgbClr val="000090"/>
                </a:solidFill>
                <a:latin typeface="メイリオ" panose="020B0604030504040204" pitchFamily="50" charset="-128"/>
                <a:ea typeface="メイリオ" panose="020B0604030504040204" pitchFamily="50" charset="-128"/>
              </a:rPr>
            </a:br>
            <a:endParaRPr lang="en-US" altLang="ja-JP" sz="1754" dirty="0">
              <a:solidFill>
                <a:srgbClr val="000000"/>
              </a:solidFill>
              <a:latin typeface="メイリオ" panose="020B0604030504040204" pitchFamily="50" charset="-128"/>
              <a:ea typeface="メイリオ" panose="020B0604030504040204" pitchFamily="50" charset="-128"/>
            </a:endParaRPr>
          </a:p>
        </p:txBody>
      </p:sp>
      <p:sp>
        <p:nvSpPr>
          <p:cNvPr id="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141</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5925308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2007_0927厚労省2006年度今井班0066">
            <a:extLst>
              <a:ext uri="{FF2B5EF4-FFF2-40B4-BE49-F238E27FC236}">
                <a16:creationId xmlns:a16="http://schemas.microsoft.com/office/drawing/2014/main" id="{22855D8E-0CF8-4D81-B9CB-38212C7A9D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56"/>
          <a:stretch/>
        </p:blipFill>
        <p:spPr bwMode="auto">
          <a:xfrm>
            <a:off x="1843881" y="1893573"/>
            <a:ext cx="6218237" cy="459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3">
            <a:extLst>
              <a:ext uri="{FF2B5EF4-FFF2-40B4-BE49-F238E27FC236}">
                <a16:creationId xmlns:a16="http://schemas.microsoft.com/office/drawing/2014/main" id="{3A7D0E1C-6D50-4694-AD95-1D24FE5A5B49}"/>
              </a:ext>
            </a:extLst>
          </p:cNvPr>
          <p:cNvSpPr txBox="1">
            <a:spLocks noChangeArrowheads="1"/>
          </p:cNvSpPr>
          <p:nvPr/>
        </p:nvSpPr>
        <p:spPr bwMode="auto">
          <a:xfrm>
            <a:off x="668338" y="1153570"/>
            <a:ext cx="8556624" cy="1820842"/>
          </a:xfrm>
          <a:prstGeom prst="rect">
            <a:avLst/>
          </a:prstGeom>
          <a:noFill/>
          <a:ln>
            <a:noFill/>
          </a:ln>
        </p:spPr>
        <p:txBody>
          <a:bodyPr lIns="87269" tIns="43635" rIns="87269" bIns="43635">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r>
              <a:rPr lang="ja-JP" altLang="en-US" sz="2000" b="1" dirty="0">
                <a:solidFill>
                  <a:prstClr val="black"/>
                </a:solidFill>
                <a:latin typeface="メイリオ" panose="020B0604030504040204" pitchFamily="50" charset="-128"/>
                <a:ea typeface="メイリオ" panose="020B0604030504040204" pitchFamily="50" charset="-128"/>
              </a:rPr>
              <a:t>１回の吸引は </a:t>
            </a:r>
            <a:r>
              <a:rPr lang="en-US" altLang="ja-JP" sz="2000" b="1" dirty="0">
                <a:solidFill>
                  <a:prstClr val="black"/>
                </a:solidFill>
                <a:latin typeface="メイリオ" panose="020B0604030504040204" pitchFamily="50" charset="-128"/>
                <a:ea typeface="メイリオ" panose="020B0604030504040204" pitchFamily="50" charset="-128"/>
              </a:rPr>
              <a:t>10</a:t>
            </a:r>
            <a:r>
              <a:rPr lang="ja-JP" altLang="en-US" sz="2000" b="1" dirty="0">
                <a:solidFill>
                  <a:prstClr val="black"/>
                </a:solidFill>
                <a:latin typeface="メイリオ" panose="020B0604030504040204" pitchFamily="50" charset="-128"/>
                <a:ea typeface="メイリオ" panose="020B0604030504040204" pitchFamily="50" charset="-128"/>
              </a:rPr>
              <a:t>秒以内に、出来るだけ短時間で</a:t>
            </a:r>
          </a:p>
          <a:p>
            <a:pPr algn="ctr">
              <a:spcBef>
                <a:spcPct val="0"/>
              </a:spcBef>
              <a:buNone/>
              <a:defRPr/>
            </a:pPr>
            <a:r>
              <a:rPr lang="ja-JP" altLang="en-US" sz="2000" b="1" dirty="0">
                <a:solidFill>
                  <a:prstClr val="black"/>
                </a:solidFill>
                <a:latin typeface="メイリオ" panose="020B0604030504040204" pitchFamily="50" charset="-128"/>
                <a:ea typeface="メイリオ" panose="020B0604030504040204" pitchFamily="50" charset="-128"/>
              </a:rPr>
              <a:t>しかし確実に効率よく痰を吸引する事を心がける</a:t>
            </a:r>
          </a:p>
        </p:txBody>
      </p:sp>
      <p:sp>
        <p:nvSpPr>
          <p:cNvPr id="16" name="AutoShape 7">
            <a:extLst>
              <a:ext uri="{FF2B5EF4-FFF2-40B4-BE49-F238E27FC236}">
                <a16:creationId xmlns:a16="http://schemas.microsoft.com/office/drawing/2014/main" id="{D494F004-7243-4599-AF86-1B7334990E45}"/>
              </a:ext>
            </a:extLst>
          </p:cNvPr>
          <p:cNvSpPr>
            <a:spLocks noChangeArrowheads="1"/>
          </p:cNvSpPr>
          <p:nvPr/>
        </p:nvSpPr>
        <p:spPr bwMode="auto">
          <a:xfrm>
            <a:off x="6083801" y="2868766"/>
            <a:ext cx="2567644" cy="1492002"/>
          </a:xfrm>
          <a:prstGeom prst="wedgeRoundRectCallout">
            <a:avLst>
              <a:gd name="adj1" fmla="val -69555"/>
              <a:gd name="adj2" fmla="val 122715"/>
              <a:gd name="adj3" fmla="val 16667"/>
            </a:avLst>
          </a:prstGeom>
          <a:solidFill>
            <a:schemeClr val="bg1"/>
          </a:solidFill>
          <a:ln w="9525">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fontAlgn="auto" hangingPunct="1">
              <a:spcBef>
                <a:spcPct val="0"/>
              </a:spcBef>
              <a:spcAft>
                <a:spcPts val="0"/>
              </a:spcAft>
              <a:buFontTx/>
              <a:buNone/>
              <a:defRPr/>
            </a:pPr>
            <a:endParaRPr lang="ja-JP" altLang="ja-JP" sz="1700" dirty="0">
              <a:solidFill>
                <a:prstClr val="black"/>
              </a:solidFill>
              <a:ea typeface="メイリオ" panose="020B0604030504040204" pitchFamily="50" charset="-128"/>
            </a:endParaRPr>
          </a:p>
        </p:txBody>
      </p:sp>
      <p:sp>
        <p:nvSpPr>
          <p:cNvPr id="20" name="Text Box 6">
            <a:extLst>
              <a:ext uri="{FF2B5EF4-FFF2-40B4-BE49-F238E27FC236}">
                <a16:creationId xmlns:a16="http://schemas.microsoft.com/office/drawing/2014/main" id="{1621EBFA-62AC-403B-9D07-086DD519F293}"/>
              </a:ext>
            </a:extLst>
          </p:cNvPr>
          <p:cNvSpPr txBox="1">
            <a:spLocks noChangeArrowheads="1"/>
          </p:cNvSpPr>
          <p:nvPr/>
        </p:nvSpPr>
        <p:spPr bwMode="auto">
          <a:xfrm>
            <a:off x="6212541" y="2974412"/>
            <a:ext cx="2438904" cy="131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spcBef>
                <a:spcPct val="0"/>
              </a:spcBef>
              <a:buNone/>
            </a:pPr>
            <a:r>
              <a:rPr lang="ja-JP" altLang="en-US" sz="2000" b="1" dirty="0">
                <a:latin typeface="メイリオ" panose="020B0604030504040204" pitchFamily="50" charset="-128"/>
              </a:rPr>
              <a:t>１回の吸引は</a:t>
            </a:r>
            <a:r>
              <a:rPr lang="en-US" altLang="ja-JP" sz="2000" b="1" dirty="0">
                <a:latin typeface="メイリオ" panose="020B0604030504040204" pitchFamily="50" charset="-128"/>
              </a:rPr>
              <a:t>10</a:t>
            </a:r>
            <a:r>
              <a:rPr lang="ja-JP" altLang="en-US" sz="2000" b="1" dirty="0">
                <a:latin typeface="メイリオ" panose="020B0604030504040204" pitchFamily="50" charset="-128"/>
              </a:rPr>
              <a:t>秒以内で。</a:t>
            </a:r>
          </a:p>
          <a:p>
            <a:pPr>
              <a:spcBef>
                <a:spcPct val="0"/>
              </a:spcBef>
              <a:buNone/>
            </a:pPr>
            <a:r>
              <a:rPr lang="ja-JP" altLang="en-US" sz="2000" b="1" dirty="0">
                <a:latin typeface="メイリオ" panose="020B0604030504040204" pitchFamily="50" charset="-128"/>
              </a:rPr>
              <a:t>出来るだけ最短時間で効率よく行う。</a:t>
            </a:r>
          </a:p>
        </p:txBody>
      </p:sp>
      <p:sp>
        <p:nvSpPr>
          <p:cNvPr id="3" name="四角形: 角を丸くする 2">
            <a:extLst>
              <a:ext uri="{FF2B5EF4-FFF2-40B4-BE49-F238E27FC236}">
                <a16:creationId xmlns:a16="http://schemas.microsoft.com/office/drawing/2014/main" id="{DDD4FE6B-395A-4194-8AA3-0CB607C01659}"/>
              </a:ext>
            </a:extLst>
          </p:cNvPr>
          <p:cNvSpPr/>
          <p:nvPr/>
        </p:nvSpPr>
        <p:spPr>
          <a:xfrm rot="454874">
            <a:off x="1711354" y="2231472"/>
            <a:ext cx="897622" cy="637294"/>
          </a:xfrm>
          <a:prstGeom prst="roundRect">
            <a:avLst>
              <a:gd name="adj" fmla="val 19299"/>
            </a:avLst>
          </a:prstGeom>
          <a:solidFill>
            <a:schemeClr val="bg1">
              <a:alpha val="86000"/>
            </a:schemeClr>
          </a:solidFill>
          <a:ln>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142</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9507570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0C8474-DE77-470F-B5B5-74369503E0AA}"/>
              </a:ext>
            </a:extLst>
          </p:cNvPr>
          <p:cNvSpPr>
            <a:spLocks noGrp="1"/>
          </p:cNvSpPr>
          <p:nvPr>
            <p:ph type="title"/>
          </p:nvPr>
        </p:nvSpPr>
        <p:spPr/>
        <p:txBody>
          <a:bodyPr>
            <a:normAutofit/>
          </a:bodyPr>
          <a:lstStyle/>
          <a:p>
            <a:r>
              <a:rPr lang="ja-JP" altLang="en-US" sz="2800" dirty="0"/>
              <a:t>吸引時に必要な感染予防知識</a:t>
            </a:r>
          </a:p>
        </p:txBody>
      </p:sp>
      <p:pic>
        <p:nvPicPr>
          <p:cNvPr id="8" name="Picture 21" descr="2_上気道と下気道">
            <a:extLst>
              <a:ext uri="{FF2B5EF4-FFF2-40B4-BE49-F238E27FC236}">
                <a16:creationId xmlns:a16="http://schemas.microsoft.com/office/drawing/2014/main" id="{991FCFCF-D480-4E11-8D27-2772EA8C08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65"/>
          <a:stretch/>
        </p:blipFill>
        <p:spPr bwMode="auto">
          <a:xfrm>
            <a:off x="982149" y="1479176"/>
            <a:ext cx="7798828" cy="5082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143</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3893883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6">
            <a:extLst>
              <a:ext uri="{FF2B5EF4-FFF2-40B4-BE49-F238E27FC236}">
                <a16:creationId xmlns:a16="http://schemas.microsoft.com/office/drawing/2014/main" id="{B8BF57AF-D9BB-44CE-84D3-D123561B75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8897" y="2160538"/>
            <a:ext cx="5772217" cy="432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a:extLst>
              <a:ext uri="{FF2B5EF4-FFF2-40B4-BE49-F238E27FC236}">
                <a16:creationId xmlns:a16="http://schemas.microsoft.com/office/drawing/2014/main" id="{CCE7CE5D-C765-4E26-A34B-A91B9B8D2691}"/>
              </a:ext>
            </a:extLst>
          </p:cNvPr>
          <p:cNvSpPr txBox="1">
            <a:spLocks noChangeArrowheads="1"/>
          </p:cNvSpPr>
          <p:nvPr/>
        </p:nvSpPr>
        <p:spPr bwMode="auto">
          <a:xfrm>
            <a:off x="2363592" y="-2340384"/>
            <a:ext cx="5772217" cy="1288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600" dirty="0">
                <a:latin typeface="メイリオ" panose="020B0604030504040204" pitchFamily="50" charset="-128"/>
                <a:ea typeface="メイリオ" panose="020B0604030504040204" pitchFamily="50" charset="-128"/>
              </a:rPr>
              <a:t>滅菌されている吸引カテーテルの先端約</a:t>
            </a:r>
            <a:r>
              <a:rPr lang="en-US" altLang="ja-JP" sz="2600" dirty="0">
                <a:latin typeface="メイリオ" panose="020B0604030504040204" pitchFamily="50" charset="-128"/>
                <a:ea typeface="メイリオ" panose="020B0604030504040204" pitchFamily="50" charset="-128"/>
              </a:rPr>
              <a:t>10 cm </a:t>
            </a:r>
            <a:r>
              <a:rPr lang="ja-JP" altLang="en-US" sz="2600" dirty="0">
                <a:latin typeface="メイリオ" panose="020B0604030504040204" pitchFamily="50" charset="-128"/>
                <a:ea typeface="メイリオ" panose="020B0604030504040204" pitchFamily="50" charset="-128"/>
              </a:rPr>
              <a:t>の部位は挿入前に、他の器物に絶対に触れさせない。　</a:t>
            </a:r>
            <a:r>
              <a:rPr lang="ja-JP" altLang="en-US" sz="2600" b="1" dirty="0">
                <a:latin typeface="メイリオ" panose="020B0604030504040204" pitchFamily="50" charset="-128"/>
                <a:ea typeface="メイリオ" panose="020B0604030504040204" pitchFamily="50" charset="-128"/>
              </a:rPr>
              <a:t>　</a:t>
            </a:r>
          </a:p>
        </p:txBody>
      </p:sp>
      <p:sp>
        <p:nvSpPr>
          <p:cNvPr id="11" name="左中かっこ 14">
            <a:extLst>
              <a:ext uri="{FF2B5EF4-FFF2-40B4-BE49-F238E27FC236}">
                <a16:creationId xmlns:a16="http://schemas.microsoft.com/office/drawing/2014/main" id="{E12B1B20-2C2A-4057-8FD0-C9C35AF3086C}"/>
              </a:ext>
            </a:extLst>
          </p:cNvPr>
          <p:cNvSpPr>
            <a:spLocks/>
          </p:cNvSpPr>
          <p:nvPr/>
        </p:nvSpPr>
        <p:spPr bwMode="auto">
          <a:xfrm rot="20079192" flipH="1">
            <a:off x="4322554" y="3371792"/>
            <a:ext cx="482374" cy="1975565"/>
          </a:xfrm>
          <a:prstGeom prst="leftBrace">
            <a:avLst>
              <a:gd name="adj1" fmla="val 8324"/>
              <a:gd name="adj2" fmla="val 50222"/>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700" dirty="0">
              <a:ea typeface="メイリオ" panose="020B0604030504040204" pitchFamily="50" charset="-128"/>
            </a:endParaRPr>
          </a:p>
        </p:txBody>
      </p:sp>
      <p:sp>
        <p:nvSpPr>
          <p:cNvPr id="12" name="AutoShape 7">
            <a:extLst>
              <a:ext uri="{FF2B5EF4-FFF2-40B4-BE49-F238E27FC236}">
                <a16:creationId xmlns:a16="http://schemas.microsoft.com/office/drawing/2014/main" id="{034C1ECA-7226-4425-9DBA-B360663B686E}"/>
              </a:ext>
            </a:extLst>
          </p:cNvPr>
          <p:cNvSpPr>
            <a:spLocks noChangeArrowheads="1"/>
          </p:cNvSpPr>
          <p:nvPr/>
        </p:nvSpPr>
        <p:spPr bwMode="auto">
          <a:xfrm>
            <a:off x="5019473" y="1318230"/>
            <a:ext cx="4218190" cy="2088669"/>
          </a:xfrm>
          <a:prstGeom prst="wedgeRoundRectCallout">
            <a:avLst>
              <a:gd name="adj1" fmla="val -49735"/>
              <a:gd name="adj2" fmla="val 88435"/>
              <a:gd name="adj3" fmla="val 16667"/>
            </a:avLst>
          </a:prstGeom>
          <a:solidFill>
            <a:schemeClr val="bg1"/>
          </a:solidFill>
          <a:ln w="9525">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fontAlgn="auto" hangingPunct="1">
              <a:spcBef>
                <a:spcPct val="0"/>
              </a:spcBef>
              <a:spcAft>
                <a:spcPts val="0"/>
              </a:spcAft>
              <a:buFontTx/>
              <a:buNone/>
              <a:defRPr/>
            </a:pPr>
            <a:endParaRPr lang="ja-JP" altLang="ja-JP" sz="1700" dirty="0">
              <a:solidFill>
                <a:prstClr val="black"/>
              </a:solidFill>
              <a:ea typeface="メイリオ" panose="020B0604030504040204" pitchFamily="50" charset="-128"/>
            </a:endParaRPr>
          </a:p>
        </p:txBody>
      </p:sp>
      <p:sp>
        <p:nvSpPr>
          <p:cNvPr id="13" name="Text Box 6">
            <a:extLst>
              <a:ext uri="{FF2B5EF4-FFF2-40B4-BE49-F238E27FC236}">
                <a16:creationId xmlns:a16="http://schemas.microsoft.com/office/drawing/2014/main" id="{15832B22-5360-4EA2-BAE7-EF0064B34681}"/>
              </a:ext>
            </a:extLst>
          </p:cNvPr>
          <p:cNvSpPr txBox="1">
            <a:spLocks noChangeArrowheads="1"/>
          </p:cNvSpPr>
          <p:nvPr/>
        </p:nvSpPr>
        <p:spPr bwMode="auto">
          <a:xfrm>
            <a:off x="5204576" y="1529147"/>
            <a:ext cx="3904474" cy="1772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just">
              <a:lnSpc>
                <a:spcPct val="114000"/>
              </a:lnSpc>
              <a:spcBef>
                <a:spcPct val="0"/>
              </a:spcBef>
              <a:buNone/>
            </a:pPr>
            <a:r>
              <a:rPr lang="ja-JP" altLang="en-US" sz="2400" dirty="0">
                <a:latin typeface="メイリオ" panose="020B0604030504040204" pitchFamily="50" charset="-128"/>
              </a:rPr>
              <a:t>滅菌されている吸引チューブの先端約</a:t>
            </a:r>
            <a:r>
              <a:rPr lang="en-US" altLang="ja-JP" sz="2400" dirty="0">
                <a:latin typeface="メイリオ" panose="020B0604030504040204" pitchFamily="50" charset="-128"/>
              </a:rPr>
              <a:t>10cm</a:t>
            </a:r>
            <a:r>
              <a:rPr lang="ja-JP" altLang="en-US" sz="2400" dirty="0">
                <a:latin typeface="メイリオ" panose="020B0604030504040204" pitchFamily="50" charset="-128"/>
              </a:rPr>
              <a:t>の部位は挿入前に、他の器物に絶対に触れさせない。　　</a:t>
            </a:r>
          </a:p>
        </p:txBody>
      </p:sp>
      <p:sp>
        <p:nvSpPr>
          <p:cNvPr id="4" name="二等辺三角形 3"/>
          <p:cNvSpPr/>
          <p:nvPr/>
        </p:nvSpPr>
        <p:spPr>
          <a:xfrm rot="10800000">
            <a:off x="1274179" y="2362563"/>
            <a:ext cx="417162" cy="362707"/>
          </a:xfrm>
          <a:prstGeom prst="triangle">
            <a:avLst>
              <a:gd name="adj" fmla="val 46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二等辺三角形 4"/>
          <p:cNvSpPr/>
          <p:nvPr/>
        </p:nvSpPr>
        <p:spPr>
          <a:xfrm rot="2725842">
            <a:off x="1317773" y="2260157"/>
            <a:ext cx="448512" cy="31015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二等辺三角形 5"/>
          <p:cNvSpPr/>
          <p:nvPr/>
        </p:nvSpPr>
        <p:spPr>
          <a:xfrm rot="5054988">
            <a:off x="1610411" y="2445841"/>
            <a:ext cx="133031" cy="387656"/>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二等辺三角形 6"/>
          <p:cNvSpPr/>
          <p:nvPr/>
        </p:nvSpPr>
        <p:spPr>
          <a:xfrm>
            <a:off x="1464740" y="2297687"/>
            <a:ext cx="424371" cy="321257"/>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144</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6068318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0C8474-DE77-470F-B5B5-74369503E0AA}"/>
              </a:ext>
            </a:extLst>
          </p:cNvPr>
          <p:cNvSpPr>
            <a:spLocks noGrp="1"/>
          </p:cNvSpPr>
          <p:nvPr>
            <p:ph type="title"/>
          </p:nvPr>
        </p:nvSpPr>
        <p:spPr/>
        <p:txBody>
          <a:bodyPr>
            <a:normAutofit/>
          </a:bodyPr>
          <a:lstStyle/>
          <a:p>
            <a:r>
              <a:rPr lang="ja-JP" altLang="en-US" sz="2800" dirty="0"/>
              <a:t>標準予防策の遵守</a:t>
            </a:r>
          </a:p>
        </p:txBody>
      </p:sp>
      <p:sp>
        <p:nvSpPr>
          <p:cNvPr id="5" name="Rectangle 3">
            <a:extLst>
              <a:ext uri="{FF2B5EF4-FFF2-40B4-BE49-F238E27FC236}">
                <a16:creationId xmlns:a16="http://schemas.microsoft.com/office/drawing/2014/main" id="{AE6DA6A8-7C98-41D9-B12E-E27AF6F9AF3C}"/>
              </a:ext>
            </a:extLst>
          </p:cNvPr>
          <p:cNvSpPr>
            <a:spLocks noChangeArrowheads="1"/>
          </p:cNvSpPr>
          <p:nvPr/>
        </p:nvSpPr>
        <p:spPr bwMode="auto">
          <a:xfrm>
            <a:off x="560388" y="1628775"/>
            <a:ext cx="8664575" cy="4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14000"/>
              </a:lnSpc>
              <a:spcBef>
                <a:spcPct val="0"/>
              </a:spcBef>
              <a:buFontTx/>
              <a:buNone/>
            </a:pPr>
            <a:r>
              <a:rPr lang="ja-JP" altLang="en-US" sz="2400" u="sng" dirty="0">
                <a:latin typeface="メイリオ" panose="020B0604030504040204" pitchFamily="50" charset="-128"/>
                <a:ea typeface="メイリオ" panose="020B0604030504040204" pitchFamily="50" charset="-128"/>
              </a:rPr>
              <a:t>すべての患者の血液、体液、分泌物（痰など）、排泄物などの湿性生体物質は、感染の可能性のある物質として取り扱うことを前提とし、すべての患者に適応される。</a:t>
            </a:r>
          </a:p>
          <a:p>
            <a:pPr algn="just" eaLnBrk="1" hangingPunct="1">
              <a:lnSpc>
                <a:spcPct val="114000"/>
              </a:lnSpc>
              <a:spcBef>
                <a:spcPct val="0"/>
              </a:spcBef>
              <a:buFontTx/>
              <a:buNone/>
            </a:pPr>
            <a:endParaRPr lang="ja-JP" altLang="en-US" sz="2400" u="sng" dirty="0">
              <a:latin typeface="メイリオ" panose="020B0604030504040204" pitchFamily="50" charset="-128"/>
              <a:ea typeface="メイリオ" panose="020B0604030504040204" pitchFamily="50" charset="-128"/>
            </a:endParaRPr>
          </a:p>
          <a:p>
            <a:pPr marL="544513" algn="just" eaLnBrk="1" hangingPunct="1">
              <a:lnSpc>
                <a:spcPct val="114000"/>
              </a:lnSpc>
              <a:spcBef>
                <a:spcPct val="0"/>
              </a:spcBef>
              <a:buFontTx/>
              <a:buNone/>
            </a:pPr>
            <a:r>
              <a:rPr lang="ja-JP" altLang="en-US" sz="2400" dirty="0">
                <a:latin typeface="メイリオ" panose="020B0604030504040204" pitchFamily="50" charset="-128"/>
                <a:ea typeface="メイリオ" panose="020B0604030504040204" pitchFamily="50" charset="-128"/>
              </a:rPr>
              <a:t>■ 適切な手洗い　（手袋の着用にかかわらず）</a:t>
            </a:r>
          </a:p>
          <a:p>
            <a:pPr marL="544513" algn="just" eaLnBrk="1" hangingPunct="1">
              <a:lnSpc>
                <a:spcPct val="114000"/>
              </a:lnSpc>
              <a:spcBef>
                <a:spcPct val="0"/>
              </a:spcBef>
              <a:buFontTx/>
              <a:buNone/>
            </a:pPr>
            <a:r>
              <a:rPr lang="ja-JP" altLang="en-US" sz="2400" dirty="0">
                <a:latin typeface="メイリオ" panose="020B0604030504040204" pitchFamily="50" charset="-128"/>
                <a:ea typeface="メイリオ" panose="020B0604030504040204" pitchFamily="50" charset="-128"/>
              </a:rPr>
              <a:t>■ 防護用具の使用（手袋、ガウン、プラスチック</a:t>
            </a:r>
          </a:p>
          <a:p>
            <a:pPr marL="544513" algn="just" eaLnBrk="1" hangingPunct="1">
              <a:lnSpc>
                <a:spcPct val="114000"/>
              </a:lnSpc>
              <a:spcBef>
                <a:spcPct val="0"/>
              </a:spcBef>
              <a:buFontTx/>
              <a:buNone/>
            </a:pPr>
            <a:r>
              <a:rPr lang="ja-JP" altLang="en-US" sz="2400" dirty="0">
                <a:latin typeface="メイリオ" panose="020B0604030504040204" pitchFamily="50" charset="-128"/>
                <a:ea typeface="メイリオ" panose="020B0604030504040204" pitchFamily="50" charset="-128"/>
              </a:rPr>
              <a:t>　　エプロン、マスク、ゴ－グル等の着用）</a:t>
            </a:r>
          </a:p>
          <a:p>
            <a:pPr marL="544513" algn="just" eaLnBrk="1" hangingPunct="1">
              <a:lnSpc>
                <a:spcPct val="114000"/>
              </a:lnSpc>
              <a:spcBef>
                <a:spcPct val="0"/>
              </a:spcBef>
              <a:buFontTx/>
              <a:buNone/>
            </a:pPr>
            <a:r>
              <a:rPr lang="ja-JP" altLang="en-US" sz="2400" dirty="0">
                <a:latin typeface="メイリオ" panose="020B0604030504040204" pitchFamily="50" charset="-128"/>
                <a:ea typeface="メイリオ" panose="020B0604030504040204" pitchFamily="50" charset="-128"/>
              </a:rPr>
              <a:t>■ ケアに使用した器材の取り扱い</a:t>
            </a:r>
          </a:p>
          <a:p>
            <a:pPr marL="544513" algn="just" eaLnBrk="1" hangingPunct="1">
              <a:lnSpc>
                <a:spcPct val="114000"/>
              </a:lnSpc>
              <a:spcBef>
                <a:spcPct val="0"/>
              </a:spcBef>
              <a:buFontTx/>
              <a:buNone/>
            </a:pPr>
            <a:r>
              <a:rPr lang="ja-JP" altLang="en-US" sz="2400" dirty="0">
                <a:latin typeface="メイリオ" panose="020B0604030504040204" pitchFamily="50" charset="-128"/>
                <a:ea typeface="メイリオ" panose="020B0604030504040204" pitchFamily="50" charset="-128"/>
              </a:rPr>
              <a:t>■ 廃棄物処理</a:t>
            </a:r>
          </a:p>
          <a:p>
            <a:pPr marL="544513" algn="just" eaLnBrk="1" hangingPunct="1">
              <a:lnSpc>
                <a:spcPct val="114000"/>
              </a:lnSpc>
              <a:spcBef>
                <a:spcPct val="0"/>
              </a:spcBef>
              <a:buFontTx/>
              <a:buNone/>
            </a:pPr>
            <a:r>
              <a:rPr lang="ja-JP" altLang="en-US" sz="2400" dirty="0">
                <a:latin typeface="メイリオ" panose="020B0604030504040204" pitchFamily="50" charset="-128"/>
                <a:ea typeface="メイリオ" panose="020B0604030504040204" pitchFamily="50" charset="-128"/>
              </a:rPr>
              <a:t>■ 環境整備</a:t>
            </a:r>
          </a:p>
          <a:p>
            <a:pPr marL="544513" algn="just" eaLnBrk="1" hangingPunct="1">
              <a:lnSpc>
                <a:spcPct val="114000"/>
              </a:lnSpc>
              <a:spcBef>
                <a:spcPct val="0"/>
              </a:spcBef>
              <a:buFontTx/>
              <a:buNone/>
            </a:pPr>
            <a:r>
              <a:rPr lang="ja-JP" altLang="en-US" sz="2400" dirty="0">
                <a:latin typeface="メイリオ" panose="020B0604030504040204" pitchFamily="50" charset="-128"/>
                <a:ea typeface="メイリオ" panose="020B0604030504040204" pitchFamily="50" charset="-128"/>
              </a:rPr>
              <a:t>■ 患者の配置</a:t>
            </a:r>
            <a:endParaRPr lang="ja-JP" altLang="en-US" sz="2800" dirty="0">
              <a:latin typeface="メイリオ" panose="020B0604030504040204" pitchFamily="50" charset="-128"/>
              <a:ea typeface="メイリオ" panose="020B0604030504040204" pitchFamily="50" charset="-128"/>
            </a:endParaRPr>
          </a:p>
        </p:txBody>
      </p:sp>
      <p:sp>
        <p:nvSpPr>
          <p:cNvPr id="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145</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6738455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0C8474-DE77-470F-B5B5-74369503E0AA}"/>
              </a:ext>
            </a:extLst>
          </p:cNvPr>
          <p:cNvSpPr>
            <a:spLocks noGrp="1"/>
          </p:cNvSpPr>
          <p:nvPr>
            <p:ph type="title"/>
          </p:nvPr>
        </p:nvSpPr>
        <p:spPr/>
        <p:txBody>
          <a:bodyPr>
            <a:normAutofit/>
          </a:bodyPr>
          <a:lstStyle/>
          <a:p>
            <a:r>
              <a:rPr lang="ja-JP" altLang="en-US" sz="2800" dirty="0"/>
              <a:t>流水による手洗い</a:t>
            </a:r>
          </a:p>
        </p:txBody>
      </p:sp>
      <p:sp>
        <p:nvSpPr>
          <p:cNvPr id="5" name="Rectangle 3">
            <a:extLst>
              <a:ext uri="{FF2B5EF4-FFF2-40B4-BE49-F238E27FC236}">
                <a16:creationId xmlns:a16="http://schemas.microsoft.com/office/drawing/2014/main" id="{AE6DA6A8-7C98-41D9-B12E-E27AF6F9AF3C}"/>
              </a:ext>
            </a:extLst>
          </p:cNvPr>
          <p:cNvSpPr>
            <a:spLocks noChangeArrowheads="1"/>
          </p:cNvSpPr>
          <p:nvPr/>
        </p:nvSpPr>
        <p:spPr bwMode="auto">
          <a:xfrm>
            <a:off x="560388" y="1628775"/>
            <a:ext cx="8664575" cy="50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a:lnSpc>
                <a:spcPct val="114000"/>
              </a:lnSpc>
              <a:spcBef>
                <a:spcPct val="0"/>
              </a:spcBef>
              <a:buNone/>
            </a:pPr>
            <a:r>
              <a:rPr lang="ja-JP" altLang="en-US" sz="2400" dirty="0">
                <a:latin typeface="メイリオ" panose="020B0604030504040204" pitchFamily="50" charset="-128"/>
                <a:ea typeface="メイリオ" panose="020B0604030504040204" pitchFamily="50" charset="-128"/>
              </a:rPr>
              <a:t>吸引前には、石鹸と流水でよく手をあらいましょう。</a:t>
            </a:r>
          </a:p>
        </p:txBody>
      </p:sp>
      <p:pic>
        <p:nvPicPr>
          <p:cNvPr id="6" name="Picture 4" descr="吸引 002">
            <a:extLst>
              <a:ext uri="{FF2B5EF4-FFF2-40B4-BE49-F238E27FC236}">
                <a16:creationId xmlns:a16="http://schemas.microsoft.com/office/drawing/2014/main" id="{CCACF180-64CE-452F-B08D-AC18074E05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57"/>
          <a:stretch/>
        </p:blipFill>
        <p:spPr bwMode="auto">
          <a:xfrm>
            <a:off x="1857021" y="2282115"/>
            <a:ext cx="6049084" cy="4207586"/>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146</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825678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0C8474-DE77-470F-B5B5-74369503E0AA}"/>
              </a:ext>
            </a:extLst>
          </p:cNvPr>
          <p:cNvSpPr>
            <a:spLocks noGrp="1"/>
          </p:cNvSpPr>
          <p:nvPr>
            <p:ph type="title"/>
          </p:nvPr>
        </p:nvSpPr>
        <p:spPr/>
        <p:txBody>
          <a:bodyPr>
            <a:normAutofit/>
          </a:bodyPr>
          <a:lstStyle/>
          <a:p>
            <a:r>
              <a:rPr lang="ja-JP" altLang="en-US" sz="2800" dirty="0"/>
              <a:t>吸引をする前に</a:t>
            </a:r>
          </a:p>
        </p:txBody>
      </p:sp>
      <p:sp>
        <p:nvSpPr>
          <p:cNvPr id="5" name="Rectangle 3">
            <a:extLst>
              <a:ext uri="{FF2B5EF4-FFF2-40B4-BE49-F238E27FC236}">
                <a16:creationId xmlns:a16="http://schemas.microsoft.com/office/drawing/2014/main" id="{AE6DA6A8-7C98-41D9-B12E-E27AF6F9AF3C}"/>
              </a:ext>
            </a:extLst>
          </p:cNvPr>
          <p:cNvSpPr>
            <a:spLocks noChangeArrowheads="1"/>
          </p:cNvSpPr>
          <p:nvPr/>
        </p:nvSpPr>
        <p:spPr bwMode="auto">
          <a:xfrm>
            <a:off x="1400783" y="1628775"/>
            <a:ext cx="7179013" cy="46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a:lnSpc>
                <a:spcPct val="125000"/>
              </a:lnSpc>
              <a:spcBef>
                <a:spcPct val="0"/>
              </a:spcBef>
              <a:buNone/>
            </a:pPr>
            <a:r>
              <a:rPr lang="ja-JP" altLang="en-US" sz="2400" b="1" dirty="0">
                <a:latin typeface="メイリオ" panose="020B0604030504040204" pitchFamily="50" charset="-128"/>
                <a:ea typeface="メイリオ" panose="020B0604030504040204" pitchFamily="50" charset="-128"/>
              </a:rPr>
              <a:t>●感染防止</a:t>
            </a:r>
          </a:p>
          <a:p>
            <a:pPr algn="just">
              <a:lnSpc>
                <a:spcPct val="125000"/>
              </a:lnSpc>
              <a:spcBef>
                <a:spcPct val="0"/>
              </a:spcBef>
              <a:buNone/>
            </a:pPr>
            <a:r>
              <a:rPr lang="ja-JP" altLang="en-US" sz="2400" dirty="0">
                <a:latin typeface="メイリオ" panose="020B0604030504040204" pitchFamily="50" charset="-128"/>
                <a:ea typeface="メイリオ" panose="020B0604030504040204" pitchFamily="50" charset="-128"/>
              </a:rPr>
              <a:t>　周囲の整頓、施行者の手洗い、手袋装着</a:t>
            </a:r>
            <a:endParaRPr lang="en-US" altLang="ja-JP" sz="2400" dirty="0">
              <a:latin typeface="メイリオ" panose="020B0604030504040204" pitchFamily="50" charset="-128"/>
              <a:ea typeface="メイリオ" panose="020B0604030504040204" pitchFamily="50" charset="-128"/>
            </a:endParaRPr>
          </a:p>
          <a:p>
            <a:pPr algn="just">
              <a:lnSpc>
                <a:spcPct val="125000"/>
              </a:lnSpc>
              <a:spcBef>
                <a:spcPct val="0"/>
              </a:spcBef>
              <a:buNone/>
            </a:pPr>
            <a:endParaRPr lang="ja-JP" altLang="en-US" sz="2400" dirty="0">
              <a:latin typeface="メイリオ" panose="020B0604030504040204" pitchFamily="50" charset="-128"/>
              <a:ea typeface="メイリオ" panose="020B0604030504040204" pitchFamily="50" charset="-128"/>
            </a:endParaRPr>
          </a:p>
          <a:p>
            <a:pPr algn="just">
              <a:lnSpc>
                <a:spcPct val="125000"/>
              </a:lnSpc>
              <a:spcBef>
                <a:spcPct val="0"/>
              </a:spcBef>
              <a:buNone/>
            </a:pPr>
            <a:r>
              <a:rPr lang="ja-JP" altLang="en-US" sz="2400" b="1" dirty="0">
                <a:latin typeface="メイリオ" panose="020B0604030504040204" pitchFamily="50" charset="-128"/>
                <a:ea typeface="メイリオ" panose="020B0604030504040204" pitchFamily="50" charset="-128"/>
              </a:rPr>
              <a:t>●児童・生徒の状態や意向を確認する</a:t>
            </a:r>
          </a:p>
          <a:p>
            <a:pPr algn="just">
              <a:lnSpc>
                <a:spcPct val="125000"/>
              </a:lnSpc>
              <a:spcBef>
                <a:spcPct val="0"/>
              </a:spcBef>
              <a:buNone/>
            </a:pPr>
            <a:endParaRPr lang="ja-JP" altLang="en-US" sz="2400" b="1" dirty="0">
              <a:latin typeface="メイリオ" panose="020B0604030504040204" pitchFamily="50" charset="-128"/>
              <a:ea typeface="メイリオ" panose="020B0604030504040204" pitchFamily="50" charset="-128"/>
            </a:endParaRPr>
          </a:p>
          <a:p>
            <a:pPr algn="just">
              <a:lnSpc>
                <a:spcPct val="125000"/>
              </a:lnSpc>
              <a:spcBef>
                <a:spcPct val="0"/>
              </a:spcBef>
              <a:buNone/>
            </a:pPr>
            <a:r>
              <a:rPr lang="ja-JP" altLang="en-US" sz="2400" b="1" dirty="0">
                <a:latin typeface="メイリオ" panose="020B0604030504040204" pitchFamily="50" charset="-128"/>
                <a:ea typeface="メイリオ" panose="020B0604030504040204" pitchFamily="50" charset="-128"/>
              </a:rPr>
              <a:t>●児童・生徒の周囲を整える</a:t>
            </a:r>
          </a:p>
          <a:p>
            <a:pPr algn="just">
              <a:lnSpc>
                <a:spcPct val="125000"/>
              </a:lnSpc>
              <a:spcBef>
                <a:spcPct val="0"/>
              </a:spcBef>
              <a:buNone/>
            </a:pPr>
            <a:r>
              <a:rPr lang="ja-JP" altLang="en-US" sz="2400" dirty="0">
                <a:latin typeface="メイリオ" panose="020B0604030504040204" pitchFamily="50" charset="-128"/>
                <a:ea typeface="メイリオ" panose="020B0604030504040204" pitchFamily="50" charset="-128"/>
              </a:rPr>
              <a:t>　 体位</a:t>
            </a:r>
          </a:p>
          <a:p>
            <a:pPr algn="just">
              <a:lnSpc>
                <a:spcPct val="125000"/>
              </a:lnSpc>
              <a:spcBef>
                <a:spcPct val="0"/>
              </a:spcBef>
              <a:buNone/>
            </a:pPr>
            <a:r>
              <a:rPr lang="ja-JP" altLang="en-US" sz="2400" dirty="0">
                <a:latin typeface="メイリオ" panose="020B0604030504040204" pitchFamily="50" charset="-128"/>
                <a:ea typeface="メイリオ" panose="020B0604030504040204" pitchFamily="50" charset="-128"/>
              </a:rPr>
              <a:t>　 分泌物の汚染を防ぐためにタオルをかけるなど</a:t>
            </a:r>
          </a:p>
          <a:p>
            <a:pPr algn="just">
              <a:lnSpc>
                <a:spcPct val="125000"/>
              </a:lnSpc>
              <a:spcBef>
                <a:spcPct val="0"/>
              </a:spcBef>
              <a:buNone/>
            </a:pPr>
            <a:endParaRPr lang="ja-JP" altLang="en-US" sz="2400" dirty="0">
              <a:latin typeface="メイリオ" panose="020B0604030504040204" pitchFamily="50" charset="-128"/>
              <a:ea typeface="メイリオ" panose="020B0604030504040204" pitchFamily="50" charset="-128"/>
            </a:endParaRPr>
          </a:p>
          <a:p>
            <a:pPr algn="just">
              <a:lnSpc>
                <a:spcPct val="125000"/>
              </a:lnSpc>
              <a:spcBef>
                <a:spcPct val="0"/>
              </a:spcBef>
              <a:buNone/>
            </a:pPr>
            <a:r>
              <a:rPr lang="ja-JP" altLang="en-US" sz="2400" b="1" dirty="0">
                <a:latin typeface="メイリオ" panose="020B0604030504040204" pitchFamily="50" charset="-128"/>
                <a:ea typeface="メイリオ" panose="020B0604030504040204" pitchFamily="50" charset="-128"/>
              </a:rPr>
              <a:t>●吸引圧に関する知識</a:t>
            </a:r>
          </a:p>
        </p:txBody>
      </p:sp>
      <p:sp>
        <p:nvSpPr>
          <p:cNvPr id="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147</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3055353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7" name="Picture 5">
            <a:extLst>
              <a:ext uri="{FF2B5EF4-FFF2-40B4-BE49-F238E27FC236}">
                <a16:creationId xmlns:a16="http://schemas.microsoft.com/office/drawing/2014/main" id="{31E13133-7F55-41B9-BD08-21F917F48F1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8336" y="1557338"/>
            <a:ext cx="2935144"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0" name="図 1">
            <a:extLst>
              <a:ext uri="{FF2B5EF4-FFF2-40B4-BE49-F238E27FC236}">
                <a16:creationId xmlns:a16="http://schemas.microsoft.com/office/drawing/2014/main" id="{CEB0C514-AD1A-4A54-9B2C-3CE95694625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67909" y="4090394"/>
            <a:ext cx="3170238"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1" name="テキスト ボックス 2">
            <a:extLst>
              <a:ext uri="{FF2B5EF4-FFF2-40B4-BE49-F238E27FC236}">
                <a16:creationId xmlns:a16="http://schemas.microsoft.com/office/drawing/2014/main" id="{8A43C19A-C018-4948-AA3C-626383F68DA5}"/>
              </a:ext>
            </a:extLst>
          </p:cNvPr>
          <p:cNvSpPr txBox="1">
            <a:spLocks noChangeArrowheads="1"/>
          </p:cNvSpPr>
          <p:nvPr/>
        </p:nvSpPr>
        <p:spPr bwMode="auto">
          <a:xfrm>
            <a:off x="2103165" y="3837218"/>
            <a:ext cx="10759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1600" dirty="0">
                <a:solidFill>
                  <a:schemeClr val="tx1">
                    <a:lumMod val="75000"/>
                    <a:lumOff val="25000"/>
                  </a:schemeClr>
                </a:solidFill>
                <a:latin typeface="メイリオ" panose="020B0604030504040204" pitchFamily="50" charset="-128"/>
                <a:ea typeface="メイリオ" panose="020B0604030504040204" pitchFamily="50" charset="-128"/>
              </a:rPr>
              <a:t>▲ 卓上型</a:t>
            </a:r>
          </a:p>
        </p:txBody>
      </p:sp>
      <p:sp>
        <p:nvSpPr>
          <p:cNvPr id="190472" name="テキスト ボックス 13">
            <a:extLst>
              <a:ext uri="{FF2B5EF4-FFF2-40B4-BE49-F238E27FC236}">
                <a16:creationId xmlns:a16="http://schemas.microsoft.com/office/drawing/2014/main" id="{EA6E2373-9800-4819-B486-530702C8056C}"/>
              </a:ext>
            </a:extLst>
          </p:cNvPr>
          <p:cNvSpPr txBox="1">
            <a:spLocks noChangeArrowheads="1"/>
          </p:cNvSpPr>
          <p:nvPr/>
        </p:nvSpPr>
        <p:spPr bwMode="auto">
          <a:xfrm>
            <a:off x="7073901" y="4332830"/>
            <a:ext cx="16914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1600" dirty="0">
                <a:solidFill>
                  <a:schemeClr val="tx1">
                    <a:lumMod val="75000"/>
                    <a:lumOff val="25000"/>
                  </a:schemeClr>
                </a:solidFill>
                <a:latin typeface="メイリオ" panose="020B0604030504040204" pitchFamily="50" charset="-128"/>
                <a:ea typeface="メイリオ" panose="020B0604030504040204" pitchFamily="50" charset="-128"/>
              </a:rPr>
              <a:t>▲ 移動、携帯用</a:t>
            </a:r>
          </a:p>
        </p:txBody>
      </p:sp>
      <p:sp>
        <p:nvSpPr>
          <p:cNvPr id="190473" name="テキスト ボックス 14">
            <a:extLst>
              <a:ext uri="{FF2B5EF4-FFF2-40B4-BE49-F238E27FC236}">
                <a16:creationId xmlns:a16="http://schemas.microsoft.com/office/drawing/2014/main" id="{7003FF31-CBC1-4570-9984-2554D7D6A9C9}"/>
              </a:ext>
            </a:extLst>
          </p:cNvPr>
          <p:cNvSpPr txBox="1">
            <a:spLocks noChangeArrowheads="1"/>
          </p:cNvSpPr>
          <p:nvPr/>
        </p:nvSpPr>
        <p:spPr bwMode="auto">
          <a:xfrm>
            <a:off x="5220081" y="5904318"/>
            <a:ext cx="22365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1600" dirty="0">
                <a:solidFill>
                  <a:schemeClr val="tx1">
                    <a:lumMod val="75000"/>
                    <a:lumOff val="25000"/>
                  </a:schemeClr>
                </a:solidFill>
                <a:latin typeface="メイリオ" panose="020B0604030504040204" pitchFamily="50" charset="-128"/>
                <a:ea typeface="メイリオ" panose="020B0604030504040204" pitchFamily="50" charset="-128"/>
              </a:rPr>
              <a:t>▲ 足踏み式</a:t>
            </a:r>
            <a:endParaRPr lang="en-US" altLang="ja-JP" sz="1600" dirty="0">
              <a:solidFill>
                <a:schemeClr val="tx1">
                  <a:lumMod val="75000"/>
                  <a:lumOff val="25000"/>
                </a:schemeClr>
              </a:solidFill>
              <a:latin typeface="メイリオ" panose="020B0604030504040204" pitchFamily="50" charset="-128"/>
              <a:ea typeface="メイリオ" panose="020B0604030504040204" pitchFamily="50" charset="-128"/>
            </a:endParaRPr>
          </a:p>
          <a:p>
            <a:pPr>
              <a:spcBef>
                <a:spcPct val="0"/>
              </a:spcBef>
              <a:buNone/>
              <a:defRPr/>
            </a:pPr>
            <a:r>
              <a:rPr lang="ja-JP" altLang="en-US" sz="1600" dirty="0">
                <a:solidFill>
                  <a:schemeClr val="tx1">
                    <a:lumMod val="75000"/>
                    <a:lumOff val="25000"/>
                  </a:schemeClr>
                </a:solidFill>
                <a:latin typeface="メイリオ" panose="020B0604030504040204" pitchFamily="50" charset="-128"/>
                <a:ea typeface="メイリオ" panose="020B0604030504040204" pitchFamily="50" charset="-128"/>
              </a:rPr>
              <a:t>（停電時などに使用）</a:t>
            </a:r>
          </a:p>
        </p:txBody>
      </p:sp>
      <p:sp>
        <p:nvSpPr>
          <p:cNvPr id="6" name="テキスト プレースホルダー 5">
            <a:extLst>
              <a:ext uri="{FF2B5EF4-FFF2-40B4-BE49-F238E27FC236}">
                <a16:creationId xmlns:a16="http://schemas.microsoft.com/office/drawing/2014/main" id="{6277469F-0B35-4207-898C-E088AE046688}"/>
              </a:ext>
            </a:extLst>
          </p:cNvPr>
          <p:cNvSpPr>
            <a:spLocks noGrp="1"/>
          </p:cNvSpPr>
          <p:nvPr>
            <p:ph type="body" sz="quarter" idx="10"/>
          </p:nvPr>
        </p:nvSpPr>
        <p:spPr/>
        <p:txBody>
          <a:bodyPr/>
          <a:lstStyle/>
          <a:p>
            <a:r>
              <a:rPr lang="en-US" altLang="ja-JP" dirty="0"/>
              <a:t>4-4. </a:t>
            </a:r>
            <a:r>
              <a:rPr lang="ja-JP" altLang="en-US" dirty="0"/>
              <a:t>喀痰吸引の物品</a:t>
            </a:r>
          </a:p>
        </p:txBody>
      </p:sp>
      <p:sp>
        <p:nvSpPr>
          <p:cNvPr id="5" name="タイトル 4">
            <a:extLst>
              <a:ext uri="{FF2B5EF4-FFF2-40B4-BE49-F238E27FC236}">
                <a16:creationId xmlns:a16="http://schemas.microsoft.com/office/drawing/2014/main" id="{367C6283-5DFD-4802-A54B-83A5770E6BD9}"/>
              </a:ext>
            </a:extLst>
          </p:cNvPr>
          <p:cNvSpPr>
            <a:spLocks noGrp="1"/>
          </p:cNvSpPr>
          <p:nvPr>
            <p:ph type="title"/>
          </p:nvPr>
        </p:nvSpPr>
        <p:spPr/>
        <p:txBody>
          <a:bodyPr>
            <a:normAutofit/>
          </a:bodyPr>
          <a:lstStyle/>
          <a:p>
            <a:r>
              <a:rPr lang="ja-JP" altLang="en-US" sz="2800" dirty="0"/>
              <a:t>吸引器</a:t>
            </a:r>
            <a:endParaRPr lang="ja-JP" altLang="en-US" dirty="0"/>
          </a:p>
        </p:txBody>
      </p:sp>
      <p:sp>
        <p:nvSpPr>
          <p:cNvPr id="13" name="テキスト ボックス 12">
            <a:extLst>
              <a:ext uri="{FF2B5EF4-FFF2-40B4-BE49-F238E27FC236}">
                <a16:creationId xmlns:a16="http://schemas.microsoft.com/office/drawing/2014/main" id="{35DBC267-D5F2-4CBA-8091-D887D00CACC9}"/>
              </a:ext>
            </a:extLst>
          </p:cNvPr>
          <p:cNvSpPr txBox="1"/>
          <p:nvPr/>
        </p:nvSpPr>
        <p:spPr>
          <a:xfrm>
            <a:off x="6249145" y="169201"/>
            <a:ext cx="2311851"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4-4.</a:t>
            </a:r>
            <a:r>
              <a:rPr lang="ja-JP" altLang="en-US" sz="1400" b="1" dirty="0">
                <a:solidFill>
                  <a:schemeClr val="bg1"/>
                </a:solidFill>
                <a:latin typeface="游ゴシック" panose="020B0400000000000000" pitchFamily="50" charset="-128"/>
                <a:ea typeface="游ゴシック" panose="020B0400000000000000" pitchFamily="50" charset="-128"/>
              </a:rPr>
              <a:t>喀痰吸引の物品・手順</a:t>
            </a:r>
          </a:p>
        </p:txBody>
      </p:sp>
      <p:sp>
        <p:nvSpPr>
          <p:cNvPr id="11" name="テキスト ボックス 10">
            <a:extLst>
              <a:ext uri="{FF2B5EF4-FFF2-40B4-BE49-F238E27FC236}">
                <a16:creationId xmlns:a16="http://schemas.microsoft.com/office/drawing/2014/main" id="{9F02F781-D0A0-4B14-AF99-6AB289039CA1}"/>
              </a:ext>
            </a:extLst>
          </p:cNvPr>
          <p:cNvSpPr txBox="1"/>
          <p:nvPr/>
        </p:nvSpPr>
        <p:spPr>
          <a:xfrm>
            <a:off x="619378" y="6488028"/>
            <a:ext cx="1915909" cy="230832"/>
          </a:xfrm>
          <a:prstGeom prst="rect">
            <a:avLst/>
          </a:prstGeom>
          <a:noFill/>
        </p:spPr>
        <p:txBody>
          <a:bodyPr wrap="none" rtlCol="0">
            <a:spAutoFit/>
          </a:bodyPr>
          <a:lstStyle/>
          <a:p>
            <a:r>
              <a:rPr lang="ja-JP" altLang="en-US" sz="900" dirty="0">
                <a:latin typeface="メイリオ" panose="020B0604030504040204" pitchFamily="50" charset="-128"/>
                <a:ea typeface="メイリオ" panose="020B0604030504040204" pitchFamily="50" charset="-128"/>
              </a:rPr>
              <a:t>出典：厚生労働省資料を一部改変</a:t>
            </a:r>
          </a:p>
        </p:txBody>
      </p:sp>
      <p:grpSp>
        <p:nvGrpSpPr>
          <p:cNvPr id="2" name="グループ化 1">
            <a:extLst>
              <a:ext uri="{FF2B5EF4-FFF2-40B4-BE49-F238E27FC236}">
                <a16:creationId xmlns:a16="http://schemas.microsoft.com/office/drawing/2014/main" id="{94A4A042-C732-4BFF-A1EF-01E1CAB6ED4B}"/>
              </a:ext>
            </a:extLst>
          </p:cNvPr>
          <p:cNvGrpSpPr/>
          <p:nvPr/>
        </p:nvGrpSpPr>
        <p:grpSpPr>
          <a:xfrm>
            <a:off x="765647" y="1557338"/>
            <a:ext cx="3539281" cy="2199867"/>
            <a:chOff x="384646" y="1338176"/>
            <a:chExt cx="3539281" cy="2199867"/>
          </a:xfrm>
        </p:grpSpPr>
        <p:pic>
          <p:nvPicPr>
            <p:cNvPr id="14" name="図 13">
              <a:extLst>
                <a:ext uri="{FF2B5EF4-FFF2-40B4-BE49-F238E27FC236}">
                  <a16:creationId xmlns:a16="http://schemas.microsoft.com/office/drawing/2014/main" id="{299231E5-2EF5-4ADF-8950-0A9B771F11F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t="8818" r="4952" b="12412"/>
            <a:stretch/>
          </p:blipFill>
          <p:spPr>
            <a:xfrm>
              <a:off x="384646" y="1338176"/>
              <a:ext cx="3539281" cy="2199867"/>
            </a:xfrm>
            <a:prstGeom prst="rect">
              <a:avLst/>
            </a:prstGeom>
          </p:spPr>
        </p:pic>
        <p:sp>
          <p:nvSpPr>
            <p:cNvPr id="15" name="四角形: 角を丸くする 14">
              <a:extLst>
                <a:ext uri="{FF2B5EF4-FFF2-40B4-BE49-F238E27FC236}">
                  <a16:creationId xmlns:a16="http://schemas.microsoft.com/office/drawing/2014/main" id="{1E6D9546-C0F4-43A2-968D-C29D3102D209}"/>
                </a:ext>
              </a:extLst>
            </p:cNvPr>
            <p:cNvSpPr/>
            <p:nvPr/>
          </p:nvSpPr>
          <p:spPr>
            <a:xfrm rot="1107501">
              <a:off x="2713330" y="2474181"/>
              <a:ext cx="360040" cy="14401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148</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0365538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0C8474-DE77-470F-B5B5-74369503E0AA}"/>
              </a:ext>
            </a:extLst>
          </p:cNvPr>
          <p:cNvSpPr>
            <a:spLocks noGrp="1"/>
          </p:cNvSpPr>
          <p:nvPr>
            <p:ph type="title"/>
          </p:nvPr>
        </p:nvSpPr>
        <p:spPr/>
        <p:txBody>
          <a:bodyPr>
            <a:normAutofit/>
          </a:bodyPr>
          <a:lstStyle/>
          <a:p>
            <a:r>
              <a:rPr lang="ja-JP" altLang="en-US" sz="2800" dirty="0"/>
              <a:t>吸引物品（写真は演習用セット）</a:t>
            </a:r>
          </a:p>
        </p:txBody>
      </p:sp>
      <p:pic>
        <p:nvPicPr>
          <p:cNvPr id="9" name="Picture 4" descr="吸引 006">
            <a:extLst>
              <a:ext uri="{FF2B5EF4-FFF2-40B4-BE49-F238E27FC236}">
                <a16:creationId xmlns:a16="http://schemas.microsoft.com/office/drawing/2014/main" id="{7B00BF97-648E-4D4C-BAEB-247D898B4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537" y="1490033"/>
            <a:ext cx="7190051" cy="499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149</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16136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b="1" dirty="0"/>
              <a:t>いつもと様子が違う時の対応</a:t>
            </a:r>
          </a:p>
        </p:txBody>
      </p:sp>
      <p:sp>
        <p:nvSpPr>
          <p:cNvPr id="5" name="テキスト ボックス 4">
            <a:extLst>
              <a:ext uri="{FF2B5EF4-FFF2-40B4-BE49-F238E27FC236}">
                <a16:creationId xmlns:a16="http://schemas.microsoft.com/office/drawing/2014/main" id="{690BD948-C1AA-4C3C-AF9F-94C83062279F}"/>
              </a:ext>
            </a:extLst>
          </p:cNvPr>
          <p:cNvSpPr txBox="1">
            <a:spLocks noChangeArrowheads="1"/>
          </p:cNvSpPr>
          <p:nvPr/>
        </p:nvSpPr>
        <p:spPr bwMode="auto">
          <a:xfrm>
            <a:off x="681038" y="1809931"/>
            <a:ext cx="8640960" cy="3527889"/>
          </a:xfrm>
          <a:prstGeom prst="rect">
            <a:avLst/>
          </a:prstGeom>
          <a:noFill/>
          <a:ln w="9525">
            <a:noFill/>
            <a:miter lim="800000"/>
            <a:headEnd/>
            <a:tailEnd/>
          </a:ln>
        </p:spPr>
        <p:txBody>
          <a:bodyPr wrap="square">
            <a:spAutoFit/>
          </a:bodyPr>
          <a:lstStyle/>
          <a:p>
            <a:pPr marL="457200" indent="-457200" algn="just" eaLnBrk="1" hangingPunct="1">
              <a:lnSpc>
                <a:spcPct val="125000"/>
              </a:lnSpc>
              <a:spcAft>
                <a:spcPts val="1800"/>
              </a:spcAft>
              <a:buClr>
                <a:srgbClr val="0070C0"/>
              </a:buClr>
              <a:buFont typeface="Wingdings" pitchFamily="2" charset="2"/>
              <a:buChar char="l"/>
              <a:defRPr/>
            </a:pPr>
            <a:r>
              <a:rPr lang="ja-JP" altLang="en-US" sz="2800" dirty="0">
                <a:latin typeface="メイリオ" panose="020B0604030504040204" pitchFamily="50" charset="-128"/>
                <a:ea typeface="メイリオ" panose="020B0604030504040204" pitchFamily="50" charset="-128"/>
              </a:rPr>
              <a:t>これらの全身状態、意識、バイタルサイン等に、いつもと違う異変が認められた場合、喀痰吸引・経管栄養の前後、最中にもかかわらず、家族や医療職に連絡し、指示を仰ぐことが重要。</a:t>
            </a:r>
            <a:endParaRPr lang="en-US" altLang="ja-JP" sz="2800" dirty="0">
              <a:latin typeface="メイリオ" panose="020B0604030504040204" pitchFamily="50" charset="-128"/>
              <a:ea typeface="メイリオ" panose="020B0604030504040204" pitchFamily="50" charset="-128"/>
            </a:endParaRPr>
          </a:p>
          <a:p>
            <a:pPr marL="457200" indent="-457200" algn="just" eaLnBrk="1" hangingPunct="1">
              <a:lnSpc>
                <a:spcPct val="125000"/>
              </a:lnSpc>
              <a:spcAft>
                <a:spcPts val="1800"/>
              </a:spcAft>
              <a:buClr>
                <a:srgbClr val="0070C0"/>
              </a:buClr>
              <a:buFont typeface="Wingdings" pitchFamily="2" charset="2"/>
              <a:buChar char="l"/>
              <a:defRPr/>
            </a:pPr>
            <a:r>
              <a:rPr lang="ja-JP" altLang="en-US" sz="2800" dirty="0">
                <a:latin typeface="メイリオ" panose="020B0604030504040204" pitchFamily="50" charset="-128"/>
                <a:ea typeface="メイリオ" panose="020B0604030504040204" pitchFamily="50" charset="-128"/>
              </a:rPr>
              <a:t>また、軽微な変化であっても記録にとどめ、次回の行為を工夫する参考にすることが重要。</a:t>
            </a:r>
          </a:p>
        </p:txBody>
      </p:sp>
      <p:sp>
        <p:nvSpPr>
          <p:cNvPr id="6" name="テキスト ボックス 5">
            <a:extLst>
              <a:ext uri="{FF2B5EF4-FFF2-40B4-BE49-F238E27FC236}">
                <a16:creationId xmlns:a16="http://schemas.microsoft.com/office/drawing/2014/main" id="{F656CA97-DB55-46A0-8CC1-DA3639F28FBF}"/>
              </a:ext>
            </a:extLst>
          </p:cNvPr>
          <p:cNvSpPr txBox="1"/>
          <p:nvPr/>
        </p:nvSpPr>
        <p:spPr>
          <a:xfrm>
            <a:off x="7598449" y="6122882"/>
            <a:ext cx="1723549" cy="215444"/>
          </a:xfrm>
          <a:prstGeom prst="rect">
            <a:avLst/>
          </a:prstGeom>
          <a:noFill/>
        </p:spPr>
        <p:txBody>
          <a:bodyPr wrap="none" rtlCol="0">
            <a:spAutoFit/>
          </a:bodyPr>
          <a:lstStyle/>
          <a:p>
            <a:r>
              <a:rPr kumimoji="1" lang="ja-JP" altLang="en-US" sz="800" dirty="0">
                <a:latin typeface="メイリオ" panose="020B0604030504040204" pitchFamily="50" charset="-128"/>
                <a:ea typeface="メイリオ" panose="020B0604030504040204" pitchFamily="50" charset="-128"/>
              </a:rPr>
              <a:t>出典：厚生労働省資料を一部改変</a:t>
            </a:r>
          </a:p>
        </p:txBody>
      </p:sp>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15</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4658192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0C8474-DE77-470F-B5B5-74369503E0AA}"/>
              </a:ext>
            </a:extLst>
          </p:cNvPr>
          <p:cNvSpPr>
            <a:spLocks noGrp="1"/>
          </p:cNvSpPr>
          <p:nvPr>
            <p:ph type="title"/>
          </p:nvPr>
        </p:nvSpPr>
        <p:spPr/>
        <p:txBody>
          <a:bodyPr>
            <a:normAutofit/>
          </a:bodyPr>
          <a:lstStyle/>
          <a:p>
            <a:r>
              <a:rPr lang="ja-JP" altLang="en-US" sz="2800" dirty="0"/>
              <a:t>吸引に必要な物品</a:t>
            </a:r>
          </a:p>
        </p:txBody>
      </p:sp>
      <p:sp>
        <p:nvSpPr>
          <p:cNvPr id="5" name="Rectangle 3">
            <a:extLst>
              <a:ext uri="{FF2B5EF4-FFF2-40B4-BE49-F238E27FC236}">
                <a16:creationId xmlns:a16="http://schemas.microsoft.com/office/drawing/2014/main" id="{AE6DA6A8-7C98-41D9-B12E-E27AF6F9AF3C}"/>
              </a:ext>
            </a:extLst>
          </p:cNvPr>
          <p:cNvSpPr>
            <a:spLocks noChangeArrowheads="1"/>
          </p:cNvSpPr>
          <p:nvPr/>
        </p:nvSpPr>
        <p:spPr bwMode="auto">
          <a:xfrm>
            <a:off x="560389" y="1628775"/>
            <a:ext cx="8677274" cy="468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a:lnSpc>
                <a:spcPct val="125000"/>
              </a:lnSpc>
              <a:spcBef>
                <a:spcPct val="0"/>
              </a:spcBef>
              <a:buNone/>
            </a:pPr>
            <a:r>
              <a:rPr lang="ja-JP" altLang="en-US" sz="2000" dirty="0">
                <a:latin typeface="メイリオ" panose="020B0604030504040204" pitchFamily="50" charset="-128"/>
                <a:ea typeface="メイリオ" panose="020B0604030504040204" pitchFamily="50" charset="-128"/>
              </a:rPr>
              <a:t>●吸引器、接続管</a:t>
            </a:r>
          </a:p>
          <a:p>
            <a:pPr algn="just">
              <a:lnSpc>
                <a:spcPct val="125000"/>
              </a:lnSpc>
              <a:spcBef>
                <a:spcPct val="0"/>
              </a:spcBef>
              <a:buNone/>
            </a:pPr>
            <a:r>
              <a:rPr lang="ja-JP" altLang="en-US" sz="2000" dirty="0">
                <a:latin typeface="メイリオ" panose="020B0604030504040204" pitchFamily="50" charset="-128"/>
                <a:ea typeface="メイリオ" panose="020B0604030504040204" pitchFamily="50" charset="-128"/>
              </a:rPr>
              <a:t>●吸引チューブ（気管カニューレ内用、口腔内・鼻腔内用）</a:t>
            </a:r>
          </a:p>
          <a:p>
            <a:pPr algn="just">
              <a:lnSpc>
                <a:spcPct val="125000"/>
              </a:lnSpc>
              <a:spcBef>
                <a:spcPct val="0"/>
              </a:spcBef>
              <a:buNone/>
            </a:pPr>
            <a:r>
              <a:rPr lang="ja-JP" altLang="en-US" sz="2000" dirty="0">
                <a:latin typeface="メイリオ" panose="020B0604030504040204" pitchFamily="50" charset="-128"/>
                <a:ea typeface="メイリオ" panose="020B0604030504040204" pitchFamily="50" charset="-128"/>
              </a:rPr>
              <a:t>●手袋（使い捨て）またはセッシ（ピンセットのこと）およびセッシたて（気管カニューレ内用）</a:t>
            </a:r>
          </a:p>
          <a:p>
            <a:pPr algn="just">
              <a:lnSpc>
                <a:spcPct val="125000"/>
              </a:lnSpc>
              <a:spcBef>
                <a:spcPct val="0"/>
              </a:spcBef>
              <a:buNone/>
            </a:pPr>
            <a:r>
              <a:rPr lang="ja-JP" altLang="en-US" sz="2000" dirty="0">
                <a:latin typeface="メイリオ" panose="020B0604030504040204" pitchFamily="50" charset="-128"/>
                <a:ea typeface="メイリオ" panose="020B0604030504040204" pitchFamily="50" charset="-128"/>
              </a:rPr>
              <a:t>●使い捨てビニール手袋（口鼻腔用）</a:t>
            </a:r>
          </a:p>
          <a:p>
            <a:pPr algn="just">
              <a:lnSpc>
                <a:spcPct val="125000"/>
              </a:lnSpc>
              <a:spcBef>
                <a:spcPct val="0"/>
              </a:spcBef>
              <a:buNone/>
            </a:pPr>
            <a:r>
              <a:rPr lang="ja-JP" altLang="en-US" sz="2000" dirty="0">
                <a:latin typeface="メイリオ" panose="020B0604030504040204" pitchFamily="50" charset="-128"/>
                <a:ea typeface="メイリオ" panose="020B0604030504040204" pitchFamily="50" charset="-128"/>
              </a:rPr>
              <a:t>●滅菌蒸留水（気管カニューレ内用）</a:t>
            </a:r>
          </a:p>
          <a:p>
            <a:pPr algn="just">
              <a:lnSpc>
                <a:spcPct val="125000"/>
              </a:lnSpc>
              <a:spcBef>
                <a:spcPct val="0"/>
              </a:spcBef>
              <a:buNone/>
            </a:pPr>
            <a:r>
              <a:rPr lang="ja-JP" altLang="en-US" sz="2000" dirty="0">
                <a:latin typeface="メイリオ" panose="020B0604030504040204" pitchFamily="50" charset="-128"/>
                <a:ea typeface="メイリオ" panose="020B0604030504040204" pitchFamily="50" charset="-128"/>
              </a:rPr>
              <a:t>●水道水（口腔内・鼻腔内用）</a:t>
            </a:r>
          </a:p>
          <a:p>
            <a:pPr algn="just">
              <a:lnSpc>
                <a:spcPct val="125000"/>
              </a:lnSpc>
              <a:spcBef>
                <a:spcPct val="0"/>
              </a:spcBef>
              <a:buNone/>
            </a:pPr>
            <a:r>
              <a:rPr lang="ja-JP" altLang="en-US" sz="2000" dirty="0">
                <a:latin typeface="メイリオ" panose="020B0604030504040204" pitchFamily="50" charset="-128"/>
                <a:ea typeface="メイリオ" panose="020B0604030504040204" pitchFamily="50" charset="-128"/>
              </a:rPr>
              <a:t>●アルコール綿</a:t>
            </a:r>
          </a:p>
          <a:p>
            <a:pPr algn="just">
              <a:lnSpc>
                <a:spcPct val="125000"/>
              </a:lnSpc>
              <a:spcBef>
                <a:spcPct val="0"/>
              </a:spcBef>
              <a:buNone/>
            </a:pPr>
            <a:r>
              <a:rPr lang="ja-JP" altLang="en-US" sz="2000" dirty="0">
                <a:latin typeface="メイリオ" panose="020B0604030504040204" pitchFamily="50" charset="-128"/>
                <a:ea typeface="メイリオ" panose="020B0604030504040204" pitchFamily="50" charset="-128"/>
              </a:rPr>
              <a:t>●吸引チューブの保存容器</a:t>
            </a:r>
          </a:p>
          <a:p>
            <a:pPr algn="just">
              <a:lnSpc>
                <a:spcPct val="125000"/>
              </a:lnSpc>
              <a:spcBef>
                <a:spcPct val="0"/>
              </a:spcBef>
              <a:buNone/>
            </a:pPr>
            <a:r>
              <a:rPr lang="ja-JP" altLang="en-US" sz="2000" dirty="0">
                <a:latin typeface="メイリオ" panose="020B0604030504040204" pitchFamily="50" charset="-128"/>
                <a:ea typeface="メイリオ" panose="020B0604030504040204" pitchFamily="50" charset="-128"/>
              </a:rPr>
              <a:t>　★気管カニューレ内用、口腔内・鼻腔</a:t>
            </a:r>
            <a:endParaRPr lang="en-US" altLang="ja-JP" sz="2000" dirty="0">
              <a:latin typeface="メイリオ" panose="020B0604030504040204" pitchFamily="50" charset="-128"/>
              <a:ea typeface="メイリオ" panose="020B0604030504040204" pitchFamily="50" charset="-128"/>
            </a:endParaRPr>
          </a:p>
          <a:p>
            <a:pPr algn="just">
              <a:lnSpc>
                <a:spcPct val="125000"/>
              </a:lnSpc>
              <a:spcBef>
                <a:spcPct val="0"/>
              </a:spcBef>
              <a:buNone/>
            </a:pPr>
            <a:r>
              <a:rPr lang="ja-JP" altLang="en-US" sz="2000" dirty="0">
                <a:latin typeface="メイリオ" panose="020B0604030504040204" pitchFamily="50" charset="-128"/>
                <a:ea typeface="メイリオ" panose="020B0604030504040204" pitchFamily="50" charset="-128"/>
              </a:rPr>
              <a:t>　　内用に分けて消毒剤に浸す</a:t>
            </a:r>
          </a:p>
          <a:p>
            <a:pPr algn="just">
              <a:lnSpc>
                <a:spcPct val="125000"/>
              </a:lnSpc>
              <a:spcBef>
                <a:spcPct val="0"/>
              </a:spcBef>
              <a:buNone/>
            </a:pPr>
            <a:r>
              <a:rPr lang="ja-JP" altLang="en-US" sz="2000" dirty="0">
                <a:latin typeface="メイリオ" panose="020B0604030504040204" pitchFamily="50" charset="-128"/>
                <a:ea typeface="メイリオ" panose="020B0604030504040204" pitchFamily="50" charset="-128"/>
              </a:rPr>
              <a:t>　　または乾燥させて保存する</a:t>
            </a:r>
          </a:p>
        </p:txBody>
      </p:sp>
      <p:sp>
        <p:nvSpPr>
          <p:cNvPr id="9" name="正方形/長方形 8">
            <a:extLst>
              <a:ext uri="{FF2B5EF4-FFF2-40B4-BE49-F238E27FC236}">
                <a16:creationId xmlns:a16="http://schemas.microsoft.com/office/drawing/2014/main" id="{4B75E5DE-345F-4C6A-964A-D7C6478B60EB}"/>
              </a:ext>
            </a:extLst>
          </p:cNvPr>
          <p:cNvSpPr/>
          <p:nvPr/>
        </p:nvSpPr>
        <p:spPr>
          <a:xfrm rot="1198452">
            <a:off x="5472837" y="3040654"/>
            <a:ext cx="549877" cy="338376"/>
          </a:xfrm>
          <a:prstGeom prst="rect">
            <a:avLst/>
          </a:prstGeom>
          <a:solidFill>
            <a:schemeClr val="bg1"/>
          </a:solidFill>
        </p:spPr>
        <p:txBody>
          <a:bodyPr wrap="square" lIns="0" tIns="0" rIns="0" bIns="0" rtlCol="0" anchor="ctr">
            <a:noAutofit/>
          </a:bodyPr>
          <a:lstStyle/>
          <a:p>
            <a:pPr algn="l"/>
            <a:endParaRPr kumimoji="1" lang="ja-JP" altLang="en-US" sz="2400" dirty="0">
              <a:latin typeface="メイリオ" panose="020B0604030504040204" pitchFamily="50" charset="-128"/>
              <a:ea typeface="メイリオ" panose="020B0604030504040204" pitchFamily="50" charset="-128"/>
            </a:endParaRPr>
          </a:p>
        </p:txBody>
      </p:sp>
      <p:sp>
        <p:nvSpPr>
          <p:cNvPr id="10" name="矢印: 右 9">
            <a:extLst>
              <a:ext uri="{FF2B5EF4-FFF2-40B4-BE49-F238E27FC236}">
                <a16:creationId xmlns:a16="http://schemas.microsoft.com/office/drawing/2014/main" id="{B04F05BF-909E-4AB9-88D6-E9C1BEFD5336}"/>
              </a:ext>
            </a:extLst>
          </p:cNvPr>
          <p:cNvSpPr/>
          <p:nvPr/>
        </p:nvSpPr>
        <p:spPr>
          <a:xfrm rot="11395889">
            <a:off x="4889502" y="3738734"/>
            <a:ext cx="1080241" cy="423830"/>
          </a:xfrm>
          <a:prstGeom prst="rightArrow">
            <a:avLst>
              <a:gd name="adj1" fmla="val 50000"/>
              <a:gd name="adj2" fmla="val 50000"/>
            </a:avLst>
          </a:prstGeom>
          <a:solidFill>
            <a:schemeClr val="accent6">
              <a:lumMod val="60000"/>
              <a:lumOff val="40000"/>
            </a:schemeClr>
          </a:solidFill>
        </p:spPr>
        <p:txBody>
          <a:bodyPr wrap="square" lIns="0" tIns="0" rIns="0" bIns="0" rtlCol="0" anchor="ctr">
            <a:noAutofit/>
          </a:bodyPr>
          <a:lstStyle/>
          <a:p>
            <a:pPr algn="l"/>
            <a:endParaRPr kumimoji="1" lang="ja-JP" altLang="en-US" sz="2400" dirty="0">
              <a:latin typeface="メイリオ" panose="020B0604030504040204" pitchFamily="50" charset="-128"/>
              <a:ea typeface="メイリオ" panose="020B0604030504040204" pitchFamily="50" charset="-128"/>
            </a:endParaRPr>
          </a:p>
        </p:txBody>
      </p:sp>
      <p:sp>
        <p:nvSpPr>
          <p:cNvPr id="12" name="矢印: 右 11">
            <a:extLst>
              <a:ext uri="{FF2B5EF4-FFF2-40B4-BE49-F238E27FC236}">
                <a16:creationId xmlns:a16="http://schemas.microsoft.com/office/drawing/2014/main" id="{29558C50-6C01-4A37-9749-B5A89894D7B4}"/>
              </a:ext>
            </a:extLst>
          </p:cNvPr>
          <p:cNvSpPr/>
          <p:nvPr/>
        </p:nvSpPr>
        <p:spPr>
          <a:xfrm rot="11195140">
            <a:off x="4351589" y="4056343"/>
            <a:ext cx="1511563" cy="423830"/>
          </a:xfrm>
          <a:prstGeom prst="rightArrow">
            <a:avLst/>
          </a:prstGeom>
          <a:solidFill>
            <a:schemeClr val="accent6">
              <a:lumMod val="60000"/>
              <a:lumOff val="40000"/>
            </a:schemeClr>
          </a:solidFill>
        </p:spPr>
        <p:txBody>
          <a:bodyPr wrap="square" lIns="0" tIns="0" rIns="0" bIns="0" rtlCol="0" anchor="ctr">
            <a:noAutofit/>
          </a:bodyPr>
          <a:lstStyle/>
          <a:p>
            <a:pPr algn="l"/>
            <a:endParaRPr kumimoji="1" lang="ja-JP" altLang="en-US" sz="2400" dirty="0">
              <a:latin typeface="メイリオ" panose="020B0604030504040204" pitchFamily="50" charset="-128"/>
              <a:ea typeface="メイリオ" panose="020B0604030504040204" pitchFamily="50" charset="-128"/>
            </a:endParaRPr>
          </a:p>
        </p:txBody>
      </p:sp>
      <p:sp>
        <p:nvSpPr>
          <p:cNvPr id="6" name="AutoShape 7">
            <a:extLst>
              <a:ext uri="{FF2B5EF4-FFF2-40B4-BE49-F238E27FC236}">
                <a16:creationId xmlns:a16="http://schemas.microsoft.com/office/drawing/2014/main" id="{B61BDADE-2C43-4F78-968C-807329C7E428}"/>
              </a:ext>
            </a:extLst>
          </p:cNvPr>
          <p:cNvSpPr>
            <a:spLocks noChangeArrowheads="1"/>
          </p:cNvSpPr>
          <p:nvPr/>
        </p:nvSpPr>
        <p:spPr bwMode="auto">
          <a:xfrm>
            <a:off x="5786651" y="3681413"/>
            <a:ext cx="3451011" cy="1612438"/>
          </a:xfrm>
          <a:prstGeom prst="wedgeRoundRectCallout">
            <a:avLst>
              <a:gd name="adj1" fmla="val -48126"/>
              <a:gd name="adj2" fmla="val -15077"/>
              <a:gd name="adj3" fmla="val 16667"/>
            </a:avLst>
          </a:prstGeom>
          <a:solidFill>
            <a:schemeClr val="accent6">
              <a:lumMod val="20000"/>
              <a:lumOff val="80000"/>
            </a:schemeClr>
          </a:solidFill>
          <a:ln w="19050">
            <a:solidFill>
              <a:schemeClr val="accent6">
                <a:lumMod val="40000"/>
                <a:lumOff val="6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fontAlgn="auto" hangingPunct="1">
              <a:spcBef>
                <a:spcPct val="0"/>
              </a:spcBef>
              <a:spcAft>
                <a:spcPts val="0"/>
              </a:spcAft>
              <a:buFontTx/>
              <a:buNone/>
              <a:defRPr/>
            </a:pPr>
            <a:endParaRPr lang="ja-JP" altLang="ja-JP" sz="1700" dirty="0">
              <a:solidFill>
                <a:prstClr val="black"/>
              </a:solidFill>
              <a:ea typeface="メイリオ" panose="020B0604030504040204" pitchFamily="50" charset="-128"/>
            </a:endParaRPr>
          </a:p>
        </p:txBody>
      </p:sp>
      <p:sp>
        <p:nvSpPr>
          <p:cNvPr id="7" name="Text Box 6">
            <a:extLst>
              <a:ext uri="{FF2B5EF4-FFF2-40B4-BE49-F238E27FC236}">
                <a16:creationId xmlns:a16="http://schemas.microsoft.com/office/drawing/2014/main" id="{EFEDCB83-0192-4EEF-8106-E9280870E765}"/>
              </a:ext>
            </a:extLst>
          </p:cNvPr>
          <p:cNvSpPr txBox="1">
            <a:spLocks noChangeArrowheads="1"/>
          </p:cNvSpPr>
          <p:nvPr/>
        </p:nvSpPr>
        <p:spPr bwMode="auto">
          <a:xfrm>
            <a:off x="5869988" y="3802268"/>
            <a:ext cx="3284336" cy="149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just">
              <a:lnSpc>
                <a:spcPct val="114000"/>
              </a:lnSpc>
              <a:spcBef>
                <a:spcPct val="0"/>
              </a:spcBef>
              <a:buNone/>
            </a:pPr>
            <a:r>
              <a:rPr lang="ja-JP" altLang="en-US" sz="2000" dirty="0">
                <a:latin typeface="メイリオ" panose="020B0604030504040204" pitchFamily="50" charset="-128"/>
              </a:rPr>
              <a:t>吸引チューブ内腔の洗浄用水は、気管カニューレ内用と口腔内・鼻腔内用に分けるのはなぜ？</a:t>
            </a:r>
          </a:p>
        </p:txBody>
      </p:sp>
      <p:sp>
        <p:nvSpPr>
          <p:cNvPr id="11"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150</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5025894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0C8474-DE77-470F-B5B5-74369503E0AA}"/>
              </a:ext>
            </a:extLst>
          </p:cNvPr>
          <p:cNvSpPr>
            <a:spLocks noGrp="1"/>
          </p:cNvSpPr>
          <p:nvPr>
            <p:ph type="title"/>
          </p:nvPr>
        </p:nvSpPr>
        <p:spPr/>
        <p:txBody>
          <a:bodyPr>
            <a:normAutofit/>
          </a:bodyPr>
          <a:lstStyle/>
          <a:p>
            <a:r>
              <a:rPr lang="ja-JP" altLang="en-US" sz="2800" dirty="0"/>
              <a:t>吸引チューブの再使用について</a:t>
            </a:r>
          </a:p>
        </p:txBody>
      </p:sp>
      <p:sp>
        <p:nvSpPr>
          <p:cNvPr id="9" name="正方形/長方形 8">
            <a:extLst>
              <a:ext uri="{FF2B5EF4-FFF2-40B4-BE49-F238E27FC236}">
                <a16:creationId xmlns:a16="http://schemas.microsoft.com/office/drawing/2014/main" id="{4B75E5DE-345F-4C6A-964A-D7C6478B60EB}"/>
              </a:ext>
            </a:extLst>
          </p:cNvPr>
          <p:cNvSpPr/>
          <p:nvPr/>
        </p:nvSpPr>
        <p:spPr>
          <a:xfrm rot="1198452">
            <a:off x="5472837" y="3040654"/>
            <a:ext cx="549877" cy="338376"/>
          </a:xfrm>
          <a:prstGeom prst="rect">
            <a:avLst/>
          </a:prstGeom>
          <a:solidFill>
            <a:schemeClr val="bg1"/>
          </a:solid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1" name="Rectangle 5">
            <a:extLst>
              <a:ext uri="{FF2B5EF4-FFF2-40B4-BE49-F238E27FC236}">
                <a16:creationId xmlns:a16="http://schemas.microsoft.com/office/drawing/2014/main" id="{349829BB-E511-4366-881B-73CA1C66076F}"/>
              </a:ext>
            </a:extLst>
          </p:cNvPr>
          <p:cNvSpPr>
            <a:spLocks noChangeArrowheads="1"/>
          </p:cNvSpPr>
          <p:nvPr/>
        </p:nvSpPr>
        <p:spPr bwMode="auto">
          <a:xfrm>
            <a:off x="596900" y="5581934"/>
            <a:ext cx="8640763" cy="907766"/>
          </a:xfrm>
          <a:prstGeom prst="rect">
            <a:avLst/>
          </a:prstGeom>
          <a:solidFill>
            <a:srgbClr val="FFFFE7"/>
          </a:solidFill>
          <a:ln w="12700">
            <a:solidFill>
              <a:srgbClr val="FF0000"/>
            </a:solidFill>
            <a:prstDash val="dash"/>
            <a:miter lim="800000"/>
            <a:headEnd/>
            <a:tailEnd/>
          </a:ln>
        </p:spPr>
        <p:txBody>
          <a:bodyPr wrap="square" lIns="108000" tIns="36000" rIns="108000" bIns="0" anchor="ctr" anchorCtr="0">
            <a:noAutofit/>
          </a:bodyPr>
          <a:lstStyle/>
          <a:p>
            <a:pPr marL="0" marR="0" lvl="0" indent="0" algn="just" defTabSz="762000" rtl="0" eaLnBrk="1" fontAlgn="auto" latinLnBrk="0" hangingPunct="1">
              <a:lnSpc>
                <a:spcPct val="125000"/>
              </a:lnSpc>
              <a:spcBef>
                <a:spcPts val="0"/>
              </a:spcBef>
              <a:spcAft>
                <a:spcPts val="600"/>
              </a:spcAft>
              <a:buClrTx/>
              <a:buSzTx/>
              <a:buFontTx/>
              <a:buNone/>
              <a:tabLst/>
              <a:defRPr/>
            </a:pPr>
            <a:r>
              <a:rPr kumimoji="1" lang="ja-JP" altLang="en-US" sz="2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清潔、不潔は常に意識しながら、それぞれの児童・生徒の方法を身につけるようにして下さい。</a:t>
            </a:r>
          </a:p>
        </p:txBody>
      </p:sp>
      <p:sp>
        <p:nvSpPr>
          <p:cNvPr id="13" name="テキスト ボックス 12">
            <a:extLst>
              <a:ext uri="{FF2B5EF4-FFF2-40B4-BE49-F238E27FC236}">
                <a16:creationId xmlns:a16="http://schemas.microsoft.com/office/drawing/2014/main" id="{82343817-7C7F-4747-9720-2990DBA42479}"/>
              </a:ext>
            </a:extLst>
          </p:cNvPr>
          <p:cNvSpPr txBox="1">
            <a:spLocks noChangeArrowheads="1"/>
          </p:cNvSpPr>
          <p:nvPr/>
        </p:nvSpPr>
        <p:spPr bwMode="auto">
          <a:xfrm>
            <a:off x="681039" y="1628776"/>
            <a:ext cx="8556625" cy="37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just" defTabSz="914400" rtl="0" eaLnBrk="1" fontAlgn="auto" latinLnBrk="0" hangingPunct="1">
              <a:lnSpc>
                <a:spcPct val="114000"/>
              </a:lnSpc>
              <a:spcBef>
                <a:spcPts val="600"/>
              </a:spcBef>
              <a:spcAft>
                <a:spcPts val="60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mn-cs"/>
              </a:rPr>
              <a:t>乾燥法（ドライ保管法）</a:t>
            </a:r>
          </a:p>
          <a:p>
            <a:pPr marL="0" marR="0" lvl="0" indent="0" algn="just" defTabSz="914400" rtl="0" eaLnBrk="1" fontAlgn="auto" latinLnBrk="0" hangingPunct="1">
              <a:lnSpc>
                <a:spcPct val="114000"/>
              </a:lnSpc>
              <a:spcBef>
                <a:spcPct val="0"/>
              </a:spcBef>
              <a:spcAft>
                <a:spcPts val="60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最近は、消毒剤に漬けておくのでなく、アルコール清拭の後に乾いた状態で容器に保管する方式（「ドライ法」）が普及してきている。感染予防についてのこの方法の根拠を示すエビデンスは充分とは言えないが示されており、急性感染症の例以外には、とくに在宅のケースでは、コストの点からもこれが普及しつつある。</a:t>
            </a:r>
            <a:endParaRPr kumimoji="1" lang="en-US" altLang="ja-JP" sz="18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mn-cs"/>
            </a:endParaRPr>
          </a:p>
          <a:p>
            <a:pPr marL="0" marR="0" lvl="0" indent="0" algn="just" defTabSz="914400" rtl="0" eaLnBrk="1" fontAlgn="auto" latinLnBrk="0" hangingPunct="1">
              <a:lnSpc>
                <a:spcPct val="114000"/>
              </a:lnSpc>
              <a:spcBef>
                <a:spcPct val="0"/>
              </a:spcBef>
              <a:spcAft>
                <a:spcPts val="60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mn-cs"/>
              </a:rPr>
              <a:t>薬液浸漬法（やくえきしん</a:t>
            </a:r>
            <a:r>
              <a:rPr kumimoji="1" lang="ja-JP" altLang="en-US" sz="1800" b="1" i="0" u="non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mn-cs"/>
              </a:rPr>
              <a:t>し</a:t>
            </a:r>
            <a:r>
              <a:rPr kumimoji="1" lang="ja-JP" altLang="en-US" sz="18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mn-cs"/>
              </a:rPr>
              <a:t>ほう）</a:t>
            </a:r>
          </a:p>
          <a:p>
            <a:pPr marL="0" marR="0" lvl="0" indent="0" algn="just" defTabSz="914400" rtl="0" eaLnBrk="1" fontAlgn="auto" latinLnBrk="0" hangingPunct="1">
              <a:lnSpc>
                <a:spcPct val="114000"/>
              </a:lnSpc>
              <a:spcBef>
                <a:spcPct val="0"/>
              </a:spcBef>
              <a:spcAft>
                <a:spcPts val="60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気管カニューレ内吸引用の吸引チューブは、単回使用が推奨されているが、コスト等の問題もあり、同じ生徒に使用する場合は、口腔鼻腔内吸引専用と気管カニューレ内吸引専用に使用する吸引チューブを分け、また、それぞれの吸引チューブを別の消毒剤入り保存容器に保存し、洗浄水も別にして、約１日間繰り返して使用している場合が多くみられる。</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151</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5231974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0AAB915-CCB8-4DE3-9646-6808F2A56DB9}"/>
              </a:ext>
            </a:extLst>
          </p:cNvPr>
          <p:cNvSpPr/>
          <p:nvPr/>
        </p:nvSpPr>
        <p:spPr>
          <a:xfrm>
            <a:off x="381000" y="894685"/>
            <a:ext cx="323442" cy="5363105"/>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DD5A7BA7-3403-4B11-BECA-F5ABFE4F01D3}"/>
              </a:ext>
            </a:extLst>
          </p:cNvPr>
          <p:cNvSpPr/>
          <p:nvPr/>
        </p:nvSpPr>
        <p:spPr>
          <a:xfrm>
            <a:off x="685475" y="894685"/>
            <a:ext cx="130346" cy="5363105"/>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31100FA8-C97D-491E-B5FE-D290E48781C4}"/>
              </a:ext>
            </a:extLst>
          </p:cNvPr>
          <p:cNvSpPr/>
          <p:nvPr/>
        </p:nvSpPr>
        <p:spPr>
          <a:xfrm>
            <a:off x="5934154" y="892420"/>
            <a:ext cx="3590846" cy="5394081"/>
          </a:xfrm>
          <a:prstGeom prst="rect">
            <a:avLst/>
          </a:prstGeom>
          <a:gradFill>
            <a:gsLst>
              <a:gs pos="100000">
                <a:srgbClr val="FFD08B"/>
              </a:gs>
              <a:gs pos="23000">
                <a:srgbClr val="FFE07D"/>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タイトル 1">
            <a:extLst>
              <a:ext uri="{FF2B5EF4-FFF2-40B4-BE49-F238E27FC236}">
                <a16:creationId xmlns:a16="http://schemas.microsoft.com/office/drawing/2014/main" id="{B6EF94CD-DA18-471F-B56F-618D7055C90F}"/>
              </a:ext>
            </a:extLst>
          </p:cNvPr>
          <p:cNvSpPr txBox="1">
            <a:spLocks/>
          </p:cNvSpPr>
          <p:nvPr/>
        </p:nvSpPr>
        <p:spPr>
          <a:xfrm>
            <a:off x="2334401" y="856623"/>
            <a:ext cx="6561951" cy="3402304"/>
          </a:xfrm>
          <a:prstGeom prst="rect">
            <a:avLst/>
          </a:prstGeom>
        </p:spPr>
        <p:txBody>
          <a:bodyPr vert="horz" lIns="0" tIns="0" rIns="0" bIns="0" rtlCol="0" anchor="b">
            <a:normAutofit/>
          </a:bodyPr>
          <a:lstStyle>
            <a:lvl1pPr algn="ctr" defTabSz="742950" rtl="0" eaLnBrk="1" latinLnBrk="0" hangingPunct="1">
              <a:lnSpc>
                <a:spcPct val="90000"/>
              </a:lnSpc>
              <a:spcBef>
                <a:spcPct val="0"/>
              </a:spcBef>
              <a:buNone/>
              <a:defRPr kumimoji="1" sz="3600" b="1" i="0" kern="1200">
                <a:solidFill>
                  <a:schemeClr val="tx1"/>
                </a:solidFill>
                <a:latin typeface="メイリオ" panose="020B0604030504040204" pitchFamily="50" charset="-128"/>
                <a:ea typeface="メイリオ" panose="020B0604030504040204" pitchFamily="50" charset="-128"/>
                <a:cs typeface="+mj-cs"/>
              </a:defRPr>
            </a:lvl1pPr>
          </a:lstStyle>
          <a:p>
            <a:pPr marL="0" marR="0" lvl="0" indent="0" algn="l" defTabSz="685817" rtl="0" eaLnBrk="1" fontAlgn="auto" latinLnBrk="0" hangingPunct="1">
              <a:lnSpc>
                <a:spcPct val="100000"/>
              </a:lnSpc>
              <a:spcBef>
                <a:spcPct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4-5</a:t>
            </a:r>
            <a:r>
              <a:rPr lang="ja-JP" altLang="en-US" sz="2800" dirty="0">
                <a:solidFill>
                  <a:prstClr val="black"/>
                </a:solidFill>
              </a:rPr>
              <a:t> 演習の手順－口腔内・鼻腔内吸引</a:t>
            </a:r>
            <a:br>
              <a:rPr kumimoji="1" lang="ja-JP" altLang="en-US" sz="258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br>
            <a:endParaRPr kumimoji="1" lang="ja-JP" altLang="en-US" sz="258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sp>
        <p:nvSpPr>
          <p:cNvPr id="10"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152</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9340630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1" descr="no4">
            <a:extLst>
              <a:ext uri="{FF2B5EF4-FFF2-40B4-BE49-F238E27FC236}">
                <a16:creationId xmlns:a16="http://schemas.microsoft.com/office/drawing/2014/main" id="{91E96DEF-1422-446B-9165-AF201F5D1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232" y="3095946"/>
            <a:ext cx="3248826" cy="268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テキスト プレースホルダー 22">
            <a:extLst>
              <a:ext uri="{FF2B5EF4-FFF2-40B4-BE49-F238E27FC236}">
                <a16:creationId xmlns:a16="http://schemas.microsoft.com/office/drawing/2014/main" id="{4699989B-E5FE-6142-A35B-3C567A8C91F2}"/>
              </a:ext>
            </a:extLst>
          </p:cNvPr>
          <p:cNvSpPr>
            <a:spLocks noGrp="1"/>
          </p:cNvSpPr>
          <p:nvPr>
            <p:ph type="body" sz="quarter" idx="10"/>
          </p:nvPr>
        </p:nvSpPr>
        <p:spPr/>
        <p:txBody>
          <a:bodyPr/>
          <a:lstStyle/>
          <a:p>
            <a:r>
              <a:rPr lang="en-US" altLang="ja-JP" dirty="0"/>
              <a:t>4-5. </a:t>
            </a:r>
            <a:r>
              <a:rPr lang="ja-JP" altLang="en-US" dirty="0"/>
              <a:t>演習の手順</a:t>
            </a:r>
            <a:r>
              <a:rPr lang="en-US" altLang="ja-JP" dirty="0"/>
              <a:t>-</a:t>
            </a:r>
            <a:r>
              <a:rPr lang="ja-JP" altLang="en-US" dirty="0"/>
              <a:t>口腔内・鼻腔内吸引</a:t>
            </a: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fontScale="90000"/>
          </a:bodyPr>
          <a:lstStyle/>
          <a:p>
            <a:pPr>
              <a:lnSpc>
                <a:spcPct val="100000"/>
              </a:lnSpc>
            </a:pPr>
            <a:r>
              <a:rPr lang="ja-JP" altLang="en-US" sz="2585" dirty="0"/>
              <a:t>実施準備：「流水と石けん」による</a:t>
            </a:r>
            <a:br>
              <a:rPr lang="en-US" altLang="ja-JP" sz="2585" dirty="0"/>
            </a:br>
            <a:r>
              <a:rPr lang="ja-JP" altLang="en-US" sz="2585" dirty="0"/>
              <a:t>　　　　　　手洗い、指示書の確認、体調の確認</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931985" y="1767255"/>
            <a:ext cx="7964366" cy="1650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lnSpc>
                <a:spcPct val="114000"/>
              </a:lnSpc>
              <a:spcBef>
                <a:spcPts val="0"/>
              </a:spcBef>
              <a:buNone/>
            </a:pPr>
            <a:r>
              <a:rPr lang="ja-JP" altLang="en-US" sz="2215" dirty="0">
                <a:solidFill>
                  <a:prstClr val="black"/>
                </a:solidFill>
                <a:latin typeface="メイリオ" panose="020B0604030504040204" pitchFamily="50" charset="-128"/>
                <a:ea typeface="メイリオ" panose="020B0604030504040204" pitchFamily="50" charset="-128"/>
              </a:rPr>
              <a:t>○「流水と石けん」による手洗いを済ませておく</a:t>
            </a:r>
          </a:p>
          <a:p>
            <a:pPr defTabSz="844083">
              <a:lnSpc>
                <a:spcPct val="114000"/>
              </a:lnSpc>
              <a:spcBef>
                <a:spcPts val="0"/>
              </a:spcBef>
              <a:buNone/>
            </a:pPr>
            <a:r>
              <a:rPr lang="ja-JP" altLang="en-US" sz="2215" dirty="0">
                <a:solidFill>
                  <a:prstClr val="black"/>
                </a:solidFill>
                <a:latin typeface="メイリオ" panose="020B0604030504040204" pitchFamily="50" charset="-128"/>
                <a:ea typeface="メイリオ" panose="020B0604030504040204" pitchFamily="50" charset="-128"/>
              </a:rPr>
              <a:t>○ 指示書を確認する</a:t>
            </a:r>
          </a:p>
          <a:p>
            <a:pPr defTabSz="844083">
              <a:lnSpc>
                <a:spcPct val="114000"/>
              </a:lnSpc>
              <a:spcBef>
                <a:spcPts val="0"/>
              </a:spcBef>
              <a:buNone/>
            </a:pPr>
            <a:r>
              <a:rPr lang="ja-JP" altLang="en-US" sz="2215" dirty="0">
                <a:solidFill>
                  <a:prstClr val="black"/>
                </a:solidFill>
                <a:latin typeface="メイリオ" panose="020B0604030504040204" pitchFamily="50" charset="-128"/>
                <a:ea typeface="メイリオ" panose="020B0604030504040204" pitchFamily="50" charset="-128"/>
              </a:rPr>
              <a:t>○ 本人の体調を確認する</a:t>
            </a:r>
          </a:p>
        </p:txBody>
      </p:sp>
      <p:sp>
        <p:nvSpPr>
          <p:cNvPr id="19" name="Rectangle 7">
            <a:extLst>
              <a:ext uri="{FF2B5EF4-FFF2-40B4-BE49-F238E27FC236}">
                <a16:creationId xmlns:a16="http://schemas.microsoft.com/office/drawing/2014/main" id="{C1232101-2E71-4DCE-9C60-4C7B5E5B711E}"/>
              </a:ext>
            </a:extLst>
          </p:cNvPr>
          <p:cNvSpPr>
            <a:spLocks noChangeArrowheads="1"/>
          </p:cNvSpPr>
          <p:nvPr/>
        </p:nvSpPr>
        <p:spPr bwMode="auto">
          <a:xfrm>
            <a:off x="4973613" y="5235141"/>
            <a:ext cx="3731754" cy="465992"/>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tIns="0" bIns="0" anchor="ctr" anchorCtr="1"/>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defTabSz="844083">
              <a:spcBef>
                <a:spcPct val="0"/>
              </a:spcBef>
              <a:buNone/>
            </a:pPr>
            <a:r>
              <a:rPr lang="ja-JP" altLang="en-US" sz="1477" b="1" dirty="0">
                <a:solidFill>
                  <a:srgbClr val="FFFFFF"/>
                </a:solidFill>
              </a:rPr>
              <a:t>ここまでは、ケアの前に済ませておきます</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931985" y="6151875"/>
            <a:ext cx="1771639" cy="22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defTabSz="844083">
              <a:spcBef>
                <a:spcPct val="0"/>
              </a:spcBef>
              <a:buNone/>
            </a:pPr>
            <a:r>
              <a:rPr lang="ja-JP" altLang="en-US" sz="831" dirty="0">
                <a:solidFill>
                  <a:srgbClr val="000000"/>
                </a:solidFill>
                <a:latin typeface="メイリオ" panose="020B0604030504040204" pitchFamily="50" charset="-128"/>
              </a:rPr>
              <a:t>出典：厚生労働省資料を一部改変</a:t>
            </a:r>
          </a:p>
        </p:txBody>
      </p:sp>
      <p:sp>
        <p:nvSpPr>
          <p:cNvPr id="9"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153</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6067900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FDA437F-05B2-477C-A7A9-7E7E64E77995}"/>
              </a:ext>
            </a:extLst>
          </p:cNvPr>
          <p:cNvPicPr>
            <a:picLocks noChangeAspect="1"/>
          </p:cNvPicPr>
          <p:nvPr/>
        </p:nvPicPr>
        <p:blipFill>
          <a:blip r:embed="rId3"/>
          <a:stretch>
            <a:fillRect/>
          </a:stretch>
        </p:blipFill>
        <p:spPr>
          <a:xfrm>
            <a:off x="4691062" y="1246080"/>
            <a:ext cx="4127500" cy="5426685"/>
          </a:xfrm>
          <a:prstGeom prst="rect">
            <a:avLst/>
          </a:prstGeom>
        </p:spPr>
      </p:pic>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手順①対象児の同意を得る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0" y="1628775"/>
            <a:ext cx="8628063" cy="178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ct val="114000"/>
              </a:lnSpc>
              <a:spcBef>
                <a:spcPts val="0"/>
              </a:spcBef>
              <a:buNone/>
            </a:pPr>
            <a:r>
              <a:rPr lang="ja-JP" altLang="en-US" sz="2400" dirty="0">
                <a:latin typeface="メイリオ" panose="020B0604030504040204" pitchFamily="50" charset="-128"/>
                <a:ea typeface="メイリオ" panose="020B0604030504040204" pitchFamily="50" charset="-128"/>
              </a:rPr>
              <a:t>○吸引の必要性を説明し、</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　対象児の同意を得る。</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681038" y="6326517"/>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154</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4864556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手順②環境を整え、口腔内・鼻腔内を観察する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0" y="1643540"/>
            <a:ext cx="8628063" cy="393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○吸引の環境を整える。</a:t>
            </a:r>
          </a:p>
          <a:p>
            <a:pPr marL="300038"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○効果的に喀痰を吸引できる体位に調整する。</a:t>
            </a:r>
          </a:p>
          <a:p>
            <a:pPr marL="300038"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○口の周囲、口腔内／鼻の周囲・鼻腔内を観察し、喀痰の貯留、出血、腫れ、乾燥などを確認する。</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668338" y="6297858"/>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155</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5399854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585" dirty="0"/>
              <a:t>手順③</a:t>
            </a:r>
            <a:r>
              <a:rPr lang="en-US" altLang="ja-JP" sz="2585" dirty="0"/>
              <a:t> </a:t>
            </a:r>
            <a:r>
              <a:rPr lang="ja-JP" altLang="en-US" sz="2585" dirty="0"/>
              <a:t> 手の消毒、使い捨て手袋をする－１</a:t>
            </a:r>
            <a:r>
              <a:rPr lang="en-US" altLang="ja-JP" sz="2585" dirty="0"/>
              <a:t> </a:t>
            </a:r>
            <a:endParaRPr lang="ja-JP" altLang="en-US" sz="2585" dirty="0"/>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4752" y="1670676"/>
            <a:ext cx="8036560" cy="804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276965" indent="-276965" defTabSz="844083">
              <a:spcBef>
                <a:spcPts val="0"/>
              </a:spcBef>
              <a:spcAft>
                <a:spcPts val="600"/>
              </a:spcAft>
              <a:buNone/>
            </a:pPr>
            <a:r>
              <a:rPr lang="ja-JP" altLang="en-US" sz="2215" dirty="0">
                <a:solidFill>
                  <a:prstClr val="black"/>
                </a:solidFill>
                <a:latin typeface="メイリオ" panose="020B0604030504040204" pitchFamily="50" charset="-128"/>
                <a:ea typeface="メイリオ" panose="020B0604030504040204" pitchFamily="50" charset="-128"/>
              </a:rPr>
              <a:t>○ 速乾性擦式手指消毒剤による手指の消毒をする</a:t>
            </a:r>
            <a:endParaRPr lang="en-US" altLang="ja-JP" sz="2215" dirty="0">
              <a:solidFill>
                <a:prstClr val="black"/>
              </a:solidFill>
              <a:latin typeface="メイリオ" panose="020B0604030504040204" pitchFamily="50" charset="-128"/>
              <a:ea typeface="メイリオ" panose="020B0604030504040204" pitchFamily="50" charset="-128"/>
            </a:endParaRPr>
          </a:p>
          <a:p>
            <a:pPr marL="276965" indent="-276965" defTabSz="844083">
              <a:lnSpc>
                <a:spcPct val="114000"/>
              </a:lnSpc>
              <a:spcBef>
                <a:spcPts val="0"/>
              </a:spcBef>
              <a:spcAft>
                <a:spcPts val="1108"/>
              </a:spcAft>
              <a:buNone/>
            </a:pPr>
            <a:endParaRPr lang="en-US" altLang="ja-JP" sz="2215" dirty="0">
              <a:solidFill>
                <a:prstClr val="black"/>
              </a:solidFill>
              <a:latin typeface="メイリオ" panose="020B0604030504040204" pitchFamily="50" charset="-128"/>
              <a:ea typeface="メイリオ" panose="020B0604030504040204" pitchFamily="50" charset="-128"/>
            </a:endParaRP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602104" y="6349383"/>
            <a:ext cx="1771639" cy="22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defTabSz="844083">
              <a:spcBef>
                <a:spcPct val="0"/>
              </a:spcBef>
              <a:buNone/>
            </a:pPr>
            <a:r>
              <a:rPr lang="ja-JP" altLang="en-US" sz="831" dirty="0">
                <a:solidFill>
                  <a:srgbClr val="000000"/>
                </a:solidFill>
                <a:latin typeface="メイリオ" panose="020B0604030504040204" pitchFamily="50" charset="-128"/>
              </a:rPr>
              <a:t>出典：厚生労働省資料を一部改変</a:t>
            </a:r>
          </a:p>
        </p:txBody>
      </p:sp>
      <p:pic>
        <p:nvPicPr>
          <p:cNvPr id="9" name="図 5" descr="2011_0119神経学会総会2008（横浜）0005.JPG">
            <a:extLst>
              <a:ext uri="{FF2B5EF4-FFF2-40B4-BE49-F238E27FC236}">
                <a16:creationId xmlns:a16="http://schemas.microsoft.com/office/drawing/2014/main" id="{8660D90E-73B0-4E7A-87E0-D386EC7654F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14816" y="2403122"/>
            <a:ext cx="5084665" cy="381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正方形/長方形 10">
            <a:extLst>
              <a:ext uri="{FF2B5EF4-FFF2-40B4-BE49-F238E27FC236}">
                <a16:creationId xmlns:a16="http://schemas.microsoft.com/office/drawing/2014/main" id="{A50220BF-CFF6-40D1-A645-AC53DBFE2230}"/>
              </a:ext>
            </a:extLst>
          </p:cNvPr>
          <p:cNvSpPr/>
          <p:nvPr/>
        </p:nvSpPr>
        <p:spPr>
          <a:xfrm>
            <a:off x="3019400" y="4678550"/>
            <a:ext cx="2337330" cy="1017548"/>
          </a:xfrm>
          <a:prstGeom prst="rect">
            <a:avLst/>
          </a:prstGeom>
          <a:solidFill>
            <a:schemeClr val="accent6"/>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r>
              <a:rPr lang="ja-JP" altLang="en-US" sz="2000" b="1" spc="277" dirty="0">
                <a:solidFill>
                  <a:prstClr val="white"/>
                </a:solidFill>
                <a:latin typeface="メイリオ" panose="020B0604030504040204" pitchFamily="50" charset="-128"/>
                <a:ea typeface="メイリオ" panose="020B0604030504040204" pitchFamily="50" charset="-128"/>
              </a:rPr>
              <a:t>速乾性擦式</a:t>
            </a:r>
            <a:endParaRPr lang="en-US" altLang="ja-JP" sz="2000" b="1" spc="277" dirty="0">
              <a:solidFill>
                <a:prstClr val="white"/>
              </a:solidFill>
              <a:latin typeface="メイリオ" panose="020B0604030504040204" pitchFamily="50" charset="-128"/>
              <a:ea typeface="メイリオ" panose="020B0604030504040204" pitchFamily="50" charset="-128"/>
            </a:endParaRPr>
          </a:p>
          <a:p>
            <a:pPr algn="ctr" defTabSz="844083">
              <a:defRPr/>
            </a:pPr>
            <a:r>
              <a:rPr lang="ja-JP" altLang="en-US" sz="2000" b="1" spc="277" dirty="0">
                <a:solidFill>
                  <a:prstClr val="white"/>
                </a:solidFill>
                <a:latin typeface="メイリオ" panose="020B0604030504040204" pitchFamily="50" charset="-128"/>
                <a:ea typeface="メイリオ" panose="020B0604030504040204" pitchFamily="50" charset="-128"/>
              </a:rPr>
              <a:t>手指消毒剤</a:t>
            </a:r>
            <a:endParaRPr lang="ja-JP" altLang="en-US" sz="2000" b="1" spc="277" dirty="0">
              <a:solidFill>
                <a:prstClr val="white"/>
              </a:solidFill>
              <a:latin typeface="游ゴシック" panose="020F0502020204030204"/>
              <a:ea typeface="游ゴシック" panose="020B0400000000000000" pitchFamily="50" charset="-128"/>
            </a:endParaRPr>
          </a:p>
        </p:txBody>
      </p:sp>
      <p:sp>
        <p:nvSpPr>
          <p:cNvPr id="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156</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1549135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585" dirty="0"/>
              <a:t>手順③手の消毒、使い捨て手袋をする－</a:t>
            </a:r>
            <a:r>
              <a:rPr lang="en-US" altLang="ja-JP" sz="2585" dirty="0"/>
              <a:t>2</a:t>
            </a:r>
            <a:endParaRPr lang="ja-JP" altLang="en-US" sz="2585" dirty="0"/>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580323" y="6329654"/>
            <a:ext cx="1771639" cy="22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defTabSz="844083">
              <a:spcBef>
                <a:spcPct val="0"/>
              </a:spcBef>
              <a:buNone/>
            </a:pPr>
            <a:r>
              <a:rPr lang="ja-JP" altLang="en-US" sz="831" dirty="0">
                <a:solidFill>
                  <a:srgbClr val="000000"/>
                </a:solidFill>
                <a:latin typeface="メイリオ" panose="020B0604030504040204" pitchFamily="50" charset="-128"/>
              </a:rPr>
              <a:t>出典：厚生労働省資料を一部改変</a:t>
            </a:r>
          </a:p>
        </p:txBody>
      </p:sp>
      <p:pic>
        <p:nvPicPr>
          <p:cNvPr id="6" name="図 7">
            <a:extLst>
              <a:ext uri="{FF2B5EF4-FFF2-40B4-BE49-F238E27FC236}">
                <a16:creationId xmlns:a16="http://schemas.microsoft.com/office/drawing/2014/main" id="{17EA9259-44BE-4018-A423-B9A974530D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3368" y="1912413"/>
            <a:ext cx="4957866" cy="372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a:extLst>
              <a:ext uri="{FF2B5EF4-FFF2-40B4-BE49-F238E27FC236}">
                <a16:creationId xmlns:a16="http://schemas.microsoft.com/office/drawing/2014/main" id="{6884592F-8DB4-4AD7-A66F-AECCFEE9C79F}"/>
              </a:ext>
            </a:extLst>
          </p:cNvPr>
          <p:cNvSpPr txBox="1"/>
          <p:nvPr/>
        </p:nvSpPr>
        <p:spPr>
          <a:xfrm>
            <a:off x="6365878" y="2104405"/>
            <a:ext cx="2379353" cy="1631216"/>
          </a:xfrm>
          <a:prstGeom prst="rect">
            <a:avLst/>
          </a:prstGeom>
          <a:noFill/>
        </p:spPr>
        <p:txBody>
          <a:bodyPr wrap="square" rtlCol="0">
            <a:spAutoFit/>
          </a:bodyPr>
          <a:lstStyle/>
          <a:p>
            <a:r>
              <a:rPr lang="ja-JP" altLang="ja-JP" sz="2000" dirty="0"/>
              <a:t>手袋は、両手にする場合と、利き手（吸引</a:t>
            </a:r>
            <a:r>
              <a:rPr lang="ja-JP" altLang="en-US" sz="2000" dirty="0"/>
              <a:t>チューブ</a:t>
            </a:r>
            <a:r>
              <a:rPr lang="ja-JP" altLang="ja-JP" sz="2000" dirty="0"/>
              <a:t>を持つ方の手）のみにする場合があ</a:t>
            </a:r>
            <a:r>
              <a:rPr lang="ja-JP" altLang="en-US" sz="2000" dirty="0"/>
              <a:t>る</a:t>
            </a:r>
            <a:endParaRPr lang="en-US" altLang="ja-JP" sz="2000" dirty="0"/>
          </a:p>
        </p:txBody>
      </p:sp>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157</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2206262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手順④吸引チューブを取り出し、接続する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4046942" y="1541059"/>
            <a:ext cx="4356100" cy="97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○非利き手で吸引チューブを保管容器から取り出す。</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1642481" y="6592540"/>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grpSp>
        <p:nvGrpSpPr>
          <p:cNvPr id="3" name="グループ化 2">
            <a:extLst>
              <a:ext uri="{FF2B5EF4-FFF2-40B4-BE49-F238E27FC236}">
                <a16:creationId xmlns:a16="http://schemas.microsoft.com/office/drawing/2014/main" id="{5F475757-36E8-492C-AA49-A69715D7E5C9}"/>
              </a:ext>
            </a:extLst>
          </p:cNvPr>
          <p:cNvGrpSpPr/>
          <p:nvPr/>
        </p:nvGrpSpPr>
        <p:grpSpPr>
          <a:xfrm>
            <a:off x="1642481" y="1628775"/>
            <a:ext cx="2150878" cy="4860925"/>
            <a:chOff x="1189912" y="1273175"/>
            <a:chExt cx="2308225" cy="5216525"/>
          </a:xfrm>
        </p:grpSpPr>
        <p:pic>
          <p:nvPicPr>
            <p:cNvPr id="7" name="図 27">
              <a:extLst>
                <a:ext uri="{FF2B5EF4-FFF2-40B4-BE49-F238E27FC236}">
                  <a16:creationId xmlns:a16="http://schemas.microsoft.com/office/drawing/2014/main" id="{D98BB275-FF38-4A60-B66A-8A69F231F3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9912" y="1273175"/>
              <a:ext cx="2308225"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28">
              <a:extLst>
                <a:ext uri="{FF2B5EF4-FFF2-40B4-BE49-F238E27FC236}">
                  <a16:creationId xmlns:a16="http://schemas.microsoft.com/office/drawing/2014/main" id="{74FD005E-9535-497E-AB67-DD5F5BF058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3087" y="3024187"/>
              <a:ext cx="23018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29">
              <a:extLst>
                <a:ext uri="{FF2B5EF4-FFF2-40B4-BE49-F238E27FC236}">
                  <a16:creationId xmlns:a16="http://schemas.microsoft.com/office/drawing/2014/main" id="{FF9D3DD1-FBFE-4DC7-992A-C677697F907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9912" y="4778375"/>
              <a:ext cx="2308225"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テキスト ボックス 4">
            <a:extLst>
              <a:ext uri="{FF2B5EF4-FFF2-40B4-BE49-F238E27FC236}">
                <a16:creationId xmlns:a16="http://schemas.microsoft.com/office/drawing/2014/main" id="{50D10D6A-2E3B-4D8A-BE1B-DAB6F80E2A32}"/>
              </a:ext>
            </a:extLst>
          </p:cNvPr>
          <p:cNvSpPr txBox="1">
            <a:spLocks noChangeArrowheads="1"/>
          </p:cNvSpPr>
          <p:nvPr/>
        </p:nvSpPr>
        <p:spPr bwMode="auto">
          <a:xfrm>
            <a:off x="4046942" y="3260424"/>
            <a:ext cx="4356100" cy="97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○非利き手から、利き手で吸引チューブの接続部を持つ。</a:t>
            </a:r>
          </a:p>
        </p:txBody>
      </p:sp>
      <p:sp>
        <p:nvSpPr>
          <p:cNvPr id="12" name="テキスト ボックス 4">
            <a:extLst>
              <a:ext uri="{FF2B5EF4-FFF2-40B4-BE49-F238E27FC236}">
                <a16:creationId xmlns:a16="http://schemas.microsoft.com/office/drawing/2014/main" id="{51D74D7D-D4A4-4036-8BDA-7FED4E7E210B}"/>
              </a:ext>
            </a:extLst>
          </p:cNvPr>
          <p:cNvSpPr txBox="1">
            <a:spLocks noChangeArrowheads="1"/>
          </p:cNvSpPr>
          <p:nvPr/>
        </p:nvSpPr>
        <p:spPr bwMode="auto">
          <a:xfrm>
            <a:off x="4046942" y="4891772"/>
            <a:ext cx="4356100" cy="97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○清潔に接続する。</a:t>
            </a:r>
          </a:p>
        </p:txBody>
      </p:sp>
      <p:sp>
        <p:nvSpPr>
          <p:cNvPr id="13"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158</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5121139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931986" y="1767254"/>
            <a:ext cx="3737301" cy="226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lnSpc>
                <a:spcPct val="114000"/>
              </a:lnSpc>
              <a:spcBef>
                <a:spcPts val="0"/>
              </a:spcBef>
              <a:spcAft>
                <a:spcPts val="1108"/>
              </a:spcAft>
              <a:buNone/>
            </a:pPr>
            <a:r>
              <a:rPr lang="ja-JP" altLang="en-US" sz="2215" dirty="0">
                <a:solidFill>
                  <a:prstClr val="black"/>
                </a:solidFill>
                <a:latin typeface="メイリオ" panose="020B0604030504040204" pitchFamily="50" charset="-128"/>
                <a:ea typeface="メイリオ" panose="020B0604030504040204" pitchFamily="50" charset="-128"/>
              </a:rPr>
              <a:t>吸引チューブは、不潔にならないように取り出すことが重要。</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7124711" y="6120378"/>
            <a:ext cx="1771639" cy="22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defTabSz="844083">
              <a:spcBef>
                <a:spcPct val="0"/>
              </a:spcBef>
              <a:buNone/>
            </a:pPr>
            <a:r>
              <a:rPr lang="ja-JP" altLang="en-US" sz="831" dirty="0">
                <a:solidFill>
                  <a:srgbClr val="000000"/>
                </a:solidFill>
                <a:latin typeface="メイリオ" panose="020B0604030504040204" pitchFamily="50" charset="-128"/>
              </a:rPr>
              <a:t>出典：厚生労働省資料を一部改変</a:t>
            </a:r>
          </a:p>
        </p:txBody>
      </p:sp>
      <p:pic>
        <p:nvPicPr>
          <p:cNvPr id="13" name="図 3" descr="C:\Documents and Settings\Administrator\My Documents\My Pictures\2005_0902お疲れ様\2005_0902お疲れ様0003.JPG">
            <a:extLst>
              <a:ext uri="{FF2B5EF4-FFF2-40B4-BE49-F238E27FC236}">
                <a16:creationId xmlns:a16="http://schemas.microsoft.com/office/drawing/2014/main" id="{5F528834-6F58-40A8-BA18-BF6A4942A31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 t="5132" r="32337"/>
          <a:stretch/>
        </p:blipFill>
        <p:spPr bwMode="auto">
          <a:xfrm>
            <a:off x="4887058" y="1767255"/>
            <a:ext cx="4009292" cy="421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四角形: 角を丸くする 2">
            <a:extLst>
              <a:ext uri="{FF2B5EF4-FFF2-40B4-BE49-F238E27FC236}">
                <a16:creationId xmlns:a16="http://schemas.microsoft.com/office/drawing/2014/main" id="{459215AC-5AB0-4CA4-9AD9-E43A3A71C384}"/>
              </a:ext>
            </a:extLst>
          </p:cNvPr>
          <p:cNvSpPr/>
          <p:nvPr/>
        </p:nvSpPr>
        <p:spPr>
          <a:xfrm rot="19755201">
            <a:off x="4949268" y="4094201"/>
            <a:ext cx="291398" cy="452391"/>
          </a:xfrm>
          <a:prstGeom prst="roundRect">
            <a:avLst/>
          </a:prstGeom>
          <a:solidFill>
            <a:schemeClr val="bg1">
              <a:alpha val="74000"/>
            </a:schemeClr>
          </a:solidFill>
          <a:ln>
            <a:solidFill>
              <a:schemeClr val="bg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159</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56395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8D717C75-F952-CF4B-9188-DAA53E9605A1}"/>
              </a:ext>
            </a:extLst>
          </p:cNvPr>
          <p:cNvSpPr>
            <a:spLocks noGrp="1"/>
          </p:cNvSpPr>
          <p:nvPr>
            <p:ph type="title"/>
          </p:nvPr>
        </p:nvSpPr>
        <p:spPr>
          <a:xfrm>
            <a:off x="1109609" y="2306548"/>
            <a:ext cx="8141016" cy="1140432"/>
          </a:xfrm>
        </p:spPr>
        <p:txBody>
          <a:bodyPr anchor="ctr">
            <a:noAutofit/>
          </a:bodyPr>
          <a:lstStyle/>
          <a:p>
            <a:pPr>
              <a:lnSpc>
                <a:spcPct val="125000"/>
              </a:lnSpc>
              <a:tabLst>
                <a:tab pos="1063625" algn="l"/>
              </a:tabLst>
            </a:pPr>
            <a:r>
              <a:rPr lang="en-US" altLang="ja-JP" sz="3600" b="1" dirty="0">
                <a:latin typeface="メイリオ" panose="020B0604030504040204" pitchFamily="50" charset="-128"/>
                <a:ea typeface="メイリオ" panose="020B0604030504040204" pitchFamily="50" charset="-128"/>
              </a:rPr>
              <a:t>2. </a:t>
            </a:r>
            <a:r>
              <a:rPr lang="ja-JP" altLang="en-US" sz="3600" b="1" dirty="0">
                <a:latin typeface="メイリオ" panose="020B0604030504040204" pitchFamily="50" charset="-128"/>
                <a:ea typeface="メイリオ" panose="020B0604030504040204" pitchFamily="50" charset="-128"/>
              </a:rPr>
              <a:t>感染予防</a:t>
            </a:r>
          </a:p>
        </p:txBody>
      </p:sp>
      <p:sp>
        <p:nvSpPr>
          <p:cNvPr id="6" name="正方形/長方形 5">
            <a:extLst>
              <a:ext uri="{FF2B5EF4-FFF2-40B4-BE49-F238E27FC236}">
                <a16:creationId xmlns:a16="http://schemas.microsoft.com/office/drawing/2014/main" id="{13FD4762-84E6-2F43-BA55-F6BBDDB3D5A4}"/>
              </a:ext>
            </a:extLst>
          </p:cNvPr>
          <p:cNvSpPr/>
          <p:nvPr/>
        </p:nvSpPr>
        <p:spPr>
          <a:xfrm>
            <a:off x="7194331" y="2306548"/>
            <a:ext cx="2711668" cy="1140432"/>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E4CCAB97-889E-6040-AC7A-3B568CD299AE}"/>
              </a:ext>
            </a:extLst>
          </p:cNvPr>
          <p:cNvSpPr/>
          <p:nvPr/>
        </p:nvSpPr>
        <p:spPr>
          <a:xfrm>
            <a:off x="0" y="2306548"/>
            <a:ext cx="780836" cy="11404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87700"/>
              </a:solidFill>
            </a:endParaRPr>
          </a:p>
        </p:txBody>
      </p:sp>
      <p:sp>
        <p:nvSpPr>
          <p:cNvPr id="9" name="正方形/長方形 8">
            <a:extLst>
              <a:ext uri="{FF2B5EF4-FFF2-40B4-BE49-F238E27FC236}">
                <a16:creationId xmlns:a16="http://schemas.microsoft.com/office/drawing/2014/main" id="{848D3ECB-50F7-9F47-B06B-C43B48BBC967}"/>
              </a:ext>
            </a:extLst>
          </p:cNvPr>
          <p:cNvSpPr/>
          <p:nvPr/>
        </p:nvSpPr>
        <p:spPr>
          <a:xfrm>
            <a:off x="760287" y="2306548"/>
            <a:ext cx="184935" cy="1140432"/>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25E2FF5F-A79D-4A04-B486-27E13F4EE28F}"/>
              </a:ext>
            </a:extLst>
          </p:cNvPr>
          <p:cNvSpPr/>
          <p:nvPr/>
        </p:nvSpPr>
        <p:spPr>
          <a:xfrm>
            <a:off x="1686911" y="3786131"/>
            <a:ext cx="7587264" cy="2086494"/>
          </a:xfrm>
          <a:prstGeom prst="rect">
            <a:avLst/>
          </a:prstGeom>
        </p:spPr>
        <p:txBody>
          <a:bodyPr wrap="square" lIns="0" tIns="0" rIns="0" bIns="0">
            <a:noAutofit/>
          </a:bodyPr>
          <a:lstStyle/>
          <a:p>
            <a:pPr marL="265113" indent="-265113">
              <a:lnSpc>
                <a:spcPct val="125000"/>
              </a:lnSpc>
              <a:spcAft>
                <a:spcPts val="600"/>
              </a:spcAft>
            </a:pPr>
            <a:r>
              <a:rPr lang="en-US" altLang="ja-JP" dirty="0">
                <a:latin typeface="メイリオ" panose="020B0604030504040204" pitchFamily="50" charset="-128"/>
                <a:ea typeface="メイリオ" panose="020B0604030504040204" pitchFamily="50" charset="-128"/>
              </a:rPr>
              <a:t>2-1 </a:t>
            </a:r>
            <a:r>
              <a:rPr lang="ja-JP" altLang="en-US" dirty="0">
                <a:latin typeface="メイリオ" panose="020B0604030504040204" pitchFamily="50" charset="-128"/>
                <a:ea typeface="メイリオ" panose="020B0604030504040204" pitchFamily="50" charset="-128"/>
              </a:rPr>
              <a:t>衛生管理の基本</a:t>
            </a:r>
            <a:endParaRPr lang="en-US" altLang="ja-JP" dirty="0">
              <a:latin typeface="メイリオ" panose="020B0604030504040204" pitchFamily="50" charset="-128"/>
              <a:ea typeface="メイリオ" panose="020B0604030504040204" pitchFamily="50" charset="-128"/>
            </a:endParaRPr>
          </a:p>
          <a:p>
            <a:pPr marL="265113" indent="-265113">
              <a:lnSpc>
                <a:spcPct val="125000"/>
              </a:lnSpc>
              <a:spcAft>
                <a:spcPts val="600"/>
              </a:spcAft>
            </a:pPr>
            <a:r>
              <a:rPr lang="en-US" altLang="ja-JP" dirty="0">
                <a:latin typeface="メイリオ" panose="020B0604030504040204" pitchFamily="50" charset="-128"/>
                <a:ea typeface="メイリオ" panose="020B0604030504040204" pitchFamily="50" charset="-128"/>
              </a:rPr>
              <a:t>2-2 </a:t>
            </a:r>
            <a:r>
              <a:rPr lang="ja-JP" altLang="en-US" dirty="0">
                <a:latin typeface="メイリオ" panose="020B0604030504040204" pitchFamily="50" charset="-128"/>
                <a:ea typeface="メイリオ" panose="020B0604030504040204" pitchFamily="50" charset="-128"/>
              </a:rPr>
              <a:t>感染予防知識と具体的な方法</a:t>
            </a:r>
            <a:endParaRPr lang="en-US" altLang="ja-JP" dirty="0">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3EE92030-0CDC-486C-BF16-02A452D95502}"/>
              </a:ext>
            </a:extLst>
          </p:cNvPr>
          <p:cNvSpPr/>
          <p:nvPr/>
        </p:nvSpPr>
        <p:spPr>
          <a:xfrm>
            <a:off x="1133160" y="299200"/>
            <a:ext cx="8104503" cy="608849"/>
          </a:xfrm>
          <a:prstGeom prst="rect">
            <a:avLst/>
          </a:prstGeom>
        </p:spPr>
        <p:txBody>
          <a:bodyPr wrap="square" lIns="0" tIns="0" rIns="0" bIns="0">
            <a:noAutofit/>
          </a:bodyPr>
          <a:lstStyle/>
          <a:p>
            <a:pPr marL="763588" indent="-763588"/>
            <a:r>
              <a:rPr lang="ja-JP" altLang="en-US" b="1" dirty="0">
                <a:solidFill>
                  <a:srgbClr val="C87700"/>
                </a:solidFill>
                <a:latin typeface="メイリオ" panose="020B0604030504040204" pitchFamily="50" charset="-128"/>
                <a:ea typeface="メイリオ" panose="020B0604030504040204" pitchFamily="50" charset="-128"/>
              </a:rPr>
              <a:t>第</a:t>
            </a:r>
            <a:r>
              <a:rPr lang="en-US" altLang="ja-JP" b="1" dirty="0">
                <a:solidFill>
                  <a:srgbClr val="C87700"/>
                </a:solidFill>
                <a:latin typeface="メイリオ" panose="020B0604030504040204" pitchFamily="50" charset="-128"/>
                <a:ea typeface="メイリオ" panose="020B0604030504040204" pitchFamily="50" charset="-128"/>
              </a:rPr>
              <a:t>II</a:t>
            </a:r>
            <a:r>
              <a:rPr lang="ja-JP" altLang="en-US" b="1" dirty="0">
                <a:solidFill>
                  <a:srgbClr val="C87700"/>
                </a:solidFill>
                <a:latin typeface="メイリオ" panose="020B0604030504040204" pitchFamily="50" charset="-128"/>
                <a:ea typeface="メイリオ" panose="020B0604030504040204" pitchFamily="50" charset="-128"/>
              </a:rPr>
              <a:t>章 喀痰吸引等を必要とする重度障害児・者等の障害及び支援に関する講義</a:t>
            </a:r>
            <a:br>
              <a:rPr lang="ja-JP" altLang="en-US" b="1" dirty="0">
                <a:solidFill>
                  <a:srgbClr val="C87700"/>
                </a:solidFill>
                <a:latin typeface="メイリオ" panose="020B0604030504040204" pitchFamily="50" charset="-128"/>
                <a:ea typeface="メイリオ" panose="020B0604030504040204" pitchFamily="50" charset="-128"/>
              </a:rPr>
            </a:br>
            <a:r>
              <a:rPr lang="ja-JP" altLang="en-US" b="1" dirty="0">
                <a:solidFill>
                  <a:srgbClr val="C87700"/>
                </a:solidFill>
                <a:latin typeface="メイリオ" panose="020B0604030504040204" pitchFamily="50" charset="-128"/>
                <a:ea typeface="メイリオ" panose="020B0604030504040204" pitchFamily="50" charset="-128"/>
              </a:rPr>
              <a:t>緊急時の対応及び危険防止に関する講義・演習</a:t>
            </a:r>
            <a:endParaRPr lang="ja-JP" altLang="en-US" b="1" dirty="0">
              <a:solidFill>
                <a:srgbClr val="C87700"/>
              </a:solidFill>
            </a:endParaRPr>
          </a:p>
        </p:txBody>
      </p:sp>
      <p:sp>
        <p:nvSpPr>
          <p:cNvPr id="10"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16</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9176836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0" y="1628775"/>
            <a:ext cx="4048743" cy="245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吸引チューブを吸引器に</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接続した接続管につなげます</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7407670" y="6259512"/>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pic>
        <p:nvPicPr>
          <p:cNvPr id="6" name="図 4" descr="C:\Documents and Settings\Administrator\My Documents\My Pictures\2005_0902お疲れ様\2005_0902お疲れ様0004.JPG">
            <a:extLst>
              <a:ext uri="{FF2B5EF4-FFF2-40B4-BE49-F238E27FC236}">
                <a16:creationId xmlns:a16="http://schemas.microsoft.com/office/drawing/2014/main" id="{0F5290EE-169A-40E6-9A64-AECB6F411A0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28820"/>
          <a:stretch/>
        </p:blipFill>
        <p:spPr bwMode="auto">
          <a:xfrm>
            <a:off x="4881564" y="1628775"/>
            <a:ext cx="4356100"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160</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3860682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656649" y="1628775"/>
            <a:ext cx="3068457" cy="52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声かけをします</a:t>
            </a:r>
          </a:p>
        </p:txBody>
      </p:sp>
      <p:pic>
        <p:nvPicPr>
          <p:cNvPr id="9" name="図 34" descr="2011_0119神経学会総会2008（横浜）0057.JPG">
            <a:extLst>
              <a:ext uri="{FF2B5EF4-FFF2-40B4-BE49-F238E27FC236}">
                <a16:creationId xmlns:a16="http://schemas.microsoft.com/office/drawing/2014/main" id="{A1BB68BE-28FD-417C-BCE5-DE298714A2CE}"/>
              </a:ext>
            </a:extLst>
          </p:cNvPr>
          <p:cNvPicPr>
            <a:picLocks noChangeAspect="1"/>
          </p:cNvPicPr>
          <p:nvPr/>
        </p:nvPicPr>
        <p:blipFill rotWithShape="1">
          <a:blip r:embed="rId3">
            <a:extLst>
              <a:ext uri="{28A0092B-C50C-407E-A947-70E740481C1C}">
                <a14:useLocalDpi xmlns:a14="http://schemas.microsoft.com/office/drawing/2010/main" val="0"/>
              </a:ext>
            </a:extLst>
          </a:blip>
          <a:srcRect l="1366" t="2761" r="18829" b="4891"/>
          <a:stretch/>
        </p:blipFill>
        <p:spPr bwMode="auto">
          <a:xfrm>
            <a:off x="3279445" y="1644289"/>
            <a:ext cx="5472943" cy="4749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62">
            <a:extLst>
              <a:ext uri="{FF2B5EF4-FFF2-40B4-BE49-F238E27FC236}">
                <a16:creationId xmlns:a16="http://schemas.microsoft.com/office/drawing/2014/main" id="{7CB8F4A8-F96B-4FB0-A7C2-A206D4E91F9B}"/>
              </a:ext>
            </a:extLst>
          </p:cNvPr>
          <p:cNvSpPr>
            <a:spLocks noChangeArrowheads="1"/>
          </p:cNvSpPr>
          <p:nvPr/>
        </p:nvSpPr>
        <p:spPr bwMode="auto">
          <a:xfrm rot="10800000">
            <a:off x="6761830" y="1257557"/>
            <a:ext cx="2393396" cy="1792997"/>
          </a:xfrm>
          <a:prstGeom prst="wedgeEllipseCallout">
            <a:avLst>
              <a:gd name="adj1" fmla="val 63561"/>
              <a:gd name="adj2" fmla="val -33859"/>
            </a:avLst>
          </a:prstGeom>
          <a:solidFill>
            <a:srgbClr val="FFF0C1"/>
          </a:solidFill>
          <a:ln w="9525">
            <a:solidFill>
              <a:schemeClr val="tx1"/>
            </a:solidFill>
            <a:miter lim="800000"/>
            <a:headEnd/>
            <a:tailEnd/>
          </a:ln>
        </p:spPr>
        <p:txBody>
          <a:bodyPr rot="10800000"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1700" dirty="0">
              <a:solidFill>
                <a:srgbClr val="000000"/>
              </a:solidFill>
              <a:ea typeface="メイリオ" panose="020B0604030504040204" pitchFamily="50" charset="-128"/>
            </a:endParaRPr>
          </a:p>
        </p:txBody>
      </p:sp>
      <p:sp>
        <p:nvSpPr>
          <p:cNvPr id="12" name="Text Box 63">
            <a:extLst>
              <a:ext uri="{FF2B5EF4-FFF2-40B4-BE49-F238E27FC236}">
                <a16:creationId xmlns:a16="http://schemas.microsoft.com/office/drawing/2014/main" id="{84CAABF0-742A-4EF9-94A4-90911C7F28DA}"/>
              </a:ext>
            </a:extLst>
          </p:cNvPr>
          <p:cNvSpPr txBox="1">
            <a:spLocks noChangeArrowheads="1"/>
          </p:cNvSpPr>
          <p:nvPr/>
        </p:nvSpPr>
        <p:spPr bwMode="auto">
          <a:xfrm>
            <a:off x="7101183" y="1519499"/>
            <a:ext cx="1971606" cy="131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dirty="0">
                <a:solidFill>
                  <a:srgbClr val="000000"/>
                </a:solidFill>
                <a:latin typeface="メイリオ" panose="020B0604030504040204" pitchFamily="50" charset="-128"/>
                <a:ea typeface="メイリオ" panose="020B0604030504040204" pitchFamily="50" charset="-128"/>
              </a:rPr>
              <a:t>○○さん、</a:t>
            </a:r>
          </a:p>
          <a:p>
            <a:pPr eaLnBrk="1" hangingPunct="1">
              <a:spcBef>
                <a:spcPct val="0"/>
              </a:spcBef>
              <a:buFontTx/>
              <a:buNone/>
            </a:pPr>
            <a:r>
              <a:rPr lang="ja-JP" altLang="en-US" sz="2000" b="1" dirty="0">
                <a:solidFill>
                  <a:srgbClr val="000000"/>
                </a:solidFill>
                <a:latin typeface="メイリオ" panose="020B0604030504040204" pitchFamily="50" charset="-128"/>
                <a:ea typeface="メイリオ" panose="020B0604030504040204" pitchFamily="50" charset="-128"/>
              </a:rPr>
              <a:t>今から口の中の</a:t>
            </a:r>
          </a:p>
          <a:p>
            <a:pPr eaLnBrk="1" hangingPunct="1">
              <a:spcBef>
                <a:spcPct val="0"/>
              </a:spcBef>
              <a:buFontTx/>
              <a:buNone/>
            </a:pPr>
            <a:r>
              <a:rPr lang="ja-JP" altLang="en-US" sz="2000" b="1" dirty="0">
                <a:solidFill>
                  <a:srgbClr val="000000"/>
                </a:solidFill>
                <a:latin typeface="メイリオ" panose="020B0604030504040204" pitchFamily="50" charset="-128"/>
                <a:ea typeface="メイリオ" panose="020B0604030504040204" pitchFamily="50" charset="-128"/>
              </a:rPr>
              <a:t>吸引をさせて</a:t>
            </a:r>
          </a:p>
          <a:p>
            <a:pPr eaLnBrk="1" hangingPunct="1">
              <a:spcBef>
                <a:spcPct val="0"/>
              </a:spcBef>
              <a:buFontTx/>
              <a:buNone/>
            </a:pPr>
            <a:r>
              <a:rPr lang="ja-JP" altLang="en-US" sz="2000" b="1" dirty="0">
                <a:solidFill>
                  <a:srgbClr val="000000"/>
                </a:solidFill>
                <a:latin typeface="メイリオ" panose="020B0604030504040204" pitchFamily="50" charset="-128"/>
                <a:ea typeface="メイリオ" panose="020B0604030504040204" pitchFamily="50" charset="-128"/>
              </a:rPr>
              <a:t>下さいね</a:t>
            </a:r>
          </a:p>
        </p:txBody>
      </p:sp>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161</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7452813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61B1DA8-5AA6-41BA-982C-2E3CA51B8E72}"/>
              </a:ext>
            </a:extLst>
          </p:cNvPr>
          <p:cNvSpPr>
            <a:spLocks noGrp="1"/>
          </p:cNvSpPr>
          <p:nvPr>
            <p:ph type="title"/>
          </p:nvPr>
        </p:nvSpPr>
        <p:spPr/>
        <p:txBody>
          <a:bodyPr>
            <a:normAutofit/>
          </a:bodyPr>
          <a:lstStyle/>
          <a:p>
            <a:r>
              <a:rPr lang="ja-JP" altLang="en-US" sz="2800" dirty="0"/>
              <a:t>手順⑤吸引器のスイッチを入れる</a:t>
            </a:r>
            <a:endParaRPr kumimoji="1" lang="ja-JP" altLang="en-US" sz="2800" dirty="0"/>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1" y="1285108"/>
            <a:ext cx="8640762" cy="52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利き手でない方の手で、吸引器のスイッチを押します。</a:t>
            </a:r>
          </a:p>
        </p:txBody>
      </p:sp>
      <p:pic>
        <p:nvPicPr>
          <p:cNvPr id="13" name="図 12" descr="2011_0119神経学会総会2008（横浜）0007.JPG">
            <a:extLst>
              <a:ext uri="{FF2B5EF4-FFF2-40B4-BE49-F238E27FC236}">
                <a16:creationId xmlns:a16="http://schemas.microsoft.com/office/drawing/2014/main" id="{B435DE93-2457-4D26-AC7B-0DB7B19615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3562" y="1810389"/>
            <a:ext cx="623887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0">
            <a:extLst>
              <a:ext uri="{FF2B5EF4-FFF2-40B4-BE49-F238E27FC236}">
                <a16:creationId xmlns:a16="http://schemas.microsoft.com/office/drawing/2014/main" id="{BBAD5F77-D44E-4012-9587-F4B2D5822B84}"/>
              </a:ext>
            </a:extLst>
          </p:cNvPr>
          <p:cNvSpPr>
            <a:spLocks noChangeArrowheads="1"/>
          </p:cNvSpPr>
          <p:nvPr/>
        </p:nvSpPr>
        <p:spPr bwMode="auto">
          <a:xfrm>
            <a:off x="4467497" y="5453701"/>
            <a:ext cx="3082834" cy="647700"/>
          </a:xfrm>
          <a:prstGeom prst="ellipse">
            <a:avLst/>
          </a:prstGeom>
          <a:solidFill>
            <a:srgbClr val="FFCCCC"/>
          </a:solidFill>
          <a:ln w="9525">
            <a:solidFill>
              <a:schemeClr val="tx1"/>
            </a:solidFill>
            <a:round/>
            <a:headEnd/>
            <a:tailEnd/>
          </a:ln>
        </p:spPr>
        <p:txBody>
          <a:bodyPr wrap="none" lIns="87269" tIns="72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300" b="1" dirty="0">
                <a:solidFill>
                  <a:srgbClr val="000000"/>
                </a:solidFill>
                <a:latin typeface="メイリオ" panose="020B0604030504040204" pitchFamily="50" charset="-128"/>
                <a:ea typeface="メイリオ" panose="020B0604030504040204" pitchFamily="50" charset="-128"/>
              </a:rPr>
              <a:t>利き手の温存</a:t>
            </a:r>
          </a:p>
        </p:txBody>
      </p:sp>
      <p:sp>
        <p:nvSpPr>
          <p:cNvPr id="15" name="Line 9">
            <a:extLst>
              <a:ext uri="{FF2B5EF4-FFF2-40B4-BE49-F238E27FC236}">
                <a16:creationId xmlns:a16="http://schemas.microsoft.com/office/drawing/2014/main" id="{5E92A7F9-C711-450A-B9B9-9E510CAB6588}"/>
              </a:ext>
            </a:extLst>
          </p:cNvPr>
          <p:cNvSpPr>
            <a:spLocks noChangeShapeType="1"/>
          </p:cNvSpPr>
          <p:nvPr/>
        </p:nvSpPr>
        <p:spPr bwMode="auto">
          <a:xfrm flipH="1">
            <a:off x="6162516" y="2594093"/>
            <a:ext cx="787400" cy="1214437"/>
          </a:xfrm>
          <a:prstGeom prst="line">
            <a:avLst/>
          </a:prstGeom>
          <a:noFill/>
          <a:ln w="76200">
            <a:solidFill>
              <a:srgbClr val="FFA40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ja-JP" altLang="en-US"/>
          </a:p>
        </p:txBody>
      </p:sp>
      <p:sp>
        <p:nvSpPr>
          <p:cNvPr id="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162</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0980742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
            <a:extLst>
              <a:ext uri="{FF2B5EF4-FFF2-40B4-BE49-F238E27FC236}">
                <a16:creationId xmlns:a16="http://schemas.microsoft.com/office/drawing/2014/main" id="{C790C969-1708-4036-9771-086929078AB1}"/>
              </a:ext>
            </a:extLst>
          </p:cNvPr>
          <p:cNvGrpSpPr>
            <a:grpSpLocks/>
          </p:cNvGrpSpPr>
          <p:nvPr/>
        </p:nvGrpSpPr>
        <p:grpSpPr bwMode="auto">
          <a:xfrm>
            <a:off x="4913079" y="2693880"/>
            <a:ext cx="3911600" cy="2927937"/>
            <a:chOff x="3896305" y="2763886"/>
            <a:chExt cx="4352326" cy="3257675"/>
          </a:xfrm>
        </p:grpSpPr>
        <p:pic>
          <p:nvPicPr>
            <p:cNvPr id="14" name="図 8">
              <a:extLst>
                <a:ext uri="{FF2B5EF4-FFF2-40B4-BE49-F238E27FC236}">
                  <a16:creationId xmlns:a16="http://schemas.microsoft.com/office/drawing/2014/main" id="{31A5B387-0232-4F89-90A2-6D675DCCA114}"/>
                </a:ext>
              </a:extLst>
            </p:cNvPr>
            <p:cNvPicPr>
              <a:picLocks noChangeAspect="1"/>
            </p:cNvPicPr>
            <p:nvPr/>
          </p:nvPicPr>
          <p:blipFill rotWithShape="1">
            <a:blip r:embed="rId3">
              <a:extLst>
                <a:ext uri="{28A0092B-C50C-407E-A947-70E740481C1C}">
                  <a14:useLocalDpi xmlns:a14="http://schemas.microsoft.com/office/drawing/2010/main" val="0"/>
                </a:ext>
              </a:extLst>
            </a:blip>
            <a:srcRect t="5442" r="10301" b="4967"/>
            <a:stretch/>
          </p:blipFill>
          <p:spPr bwMode="auto">
            <a:xfrm>
              <a:off x="3896305" y="2763886"/>
              <a:ext cx="4352326" cy="3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正方形/長方形 13">
              <a:extLst>
                <a:ext uri="{FF2B5EF4-FFF2-40B4-BE49-F238E27FC236}">
                  <a16:creationId xmlns:a16="http://schemas.microsoft.com/office/drawing/2014/main" id="{9EBF5437-DC02-4572-AB66-2BFF57BED82E}"/>
                </a:ext>
              </a:extLst>
            </p:cNvPr>
            <p:cNvSpPr>
              <a:spLocks noChangeArrowheads="1"/>
            </p:cNvSpPr>
            <p:nvPr/>
          </p:nvSpPr>
          <p:spPr bwMode="auto">
            <a:xfrm>
              <a:off x="6241876" y="4639642"/>
              <a:ext cx="1714500" cy="642938"/>
            </a:xfrm>
            <a:prstGeom prst="rect">
              <a:avLst/>
            </a:prstGeom>
            <a:solidFill>
              <a:srgbClr val="72BFC5">
                <a:alpha val="9215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nchor="ct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spcBef>
                  <a:spcPct val="0"/>
                </a:spcBef>
                <a:buFontTx/>
                <a:buNone/>
              </a:pPr>
              <a:endParaRPr lang="ja-JP" altLang="en-US" sz="1700" dirty="0">
                <a:solidFill>
                  <a:srgbClr val="FFFFFF"/>
                </a:solidFill>
                <a:latin typeface="Arial" panose="020B0604020202020204" pitchFamily="34" charset="0"/>
              </a:endParaRPr>
            </a:p>
          </p:txBody>
        </p:sp>
      </p:grpSp>
      <p:pic>
        <p:nvPicPr>
          <p:cNvPr id="16" name="図 25">
            <a:extLst>
              <a:ext uri="{FF2B5EF4-FFF2-40B4-BE49-F238E27FC236}">
                <a16:creationId xmlns:a16="http://schemas.microsoft.com/office/drawing/2014/main" id="{8DEB935E-889F-4113-969A-7B55DFD599B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0473" y="2691292"/>
            <a:ext cx="3911600"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4">
            <a:extLst>
              <a:ext uri="{FF2B5EF4-FFF2-40B4-BE49-F238E27FC236}">
                <a16:creationId xmlns:a16="http://schemas.microsoft.com/office/drawing/2014/main" id="{F6280574-818C-473E-8F19-9FC1B4937DEE}"/>
              </a:ext>
            </a:extLst>
          </p:cNvPr>
          <p:cNvSpPr>
            <a:spLocks noChangeArrowheads="1"/>
          </p:cNvSpPr>
          <p:nvPr/>
        </p:nvSpPr>
        <p:spPr bwMode="auto">
          <a:xfrm rot="10800000">
            <a:off x="2703788" y="4829654"/>
            <a:ext cx="2614325" cy="1193800"/>
          </a:xfrm>
          <a:prstGeom prst="wedgeEllipseCallout">
            <a:avLst>
              <a:gd name="adj1" fmla="val 45053"/>
              <a:gd name="adj2" fmla="val 140414"/>
            </a:avLst>
          </a:prstGeom>
          <a:solidFill>
            <a:schemeClr val="bg1"/>
          </a:solidFill>
          <a:ln w="9525">
            <a:solidFill>
              <a:schemeClr val="bg1">
                <a:lumMod val="50000"/>
              </a:schemeClr>
            </a:solidFill>
            <a:miter lim="800000"/>
            <a:headEnd/>
            <a:tailEnd/>
          </a:ln>
        </p:spPr>
        <p:txBody>
          <a:bodyPr rot="10800000" lIns="87269" tIns="43635" rIns="87269" bIns="43635"/>
          <a:lstStyle/>
          <a:p>
            <a:pPr algn="ctr" defTabSz="873125" eaLnBrk="1" fontAlgn="auto" hangingPunct="1">
              <a:spcBef>
                <a:spcPts val="0"/>
              </a:spcBef>
              <a:spcAft>
                <a:spcPts val="0"/>
              </a:spcAft>
              <a:defRPr/>
            </a:pPr>
            <a:endParaRPr lang="ja-JP" altLang="ja-JP" sz="1800" dirty="0">
              <a:solidFill>
                <a:prstClr val="black"/>
              </a:solidFill>
              <a:latin typeface="Arial" charset="0"/>
              <a:ea typeface="メイリオ" panose="020B0604030504040204" pitchFamily="50" charset="-128"/>
            </a:endParaRPr>
          </a:p>
        </p:txBody>
      </p:sp>
      <p:sp>
        <p:nvSpPr>
          <p:cNvPr id="18" name="Text Box 8">
            <a:extLst>
              <a:ext uri="{FF2B5EF4-FFF2-40B4-BE49-F238E27FC236}">
                <a16:creationId xmlns:a16="http://schemas.microsoft.com/office/drawing/2014/main" id="{96A7355A-1D7A-45EC-BBC7-C650B39EE9D4}"/>
              </a:ext>
            </a:extLst>
          </p:cNvPr>
          <p:cNvSpPr txBox="1">
            <a:spLocks noChangeArrowheads="1"/>
          </p:cNvSpPr>
          <p:nvPr/>
        </p:nvSpPr>
        <p:spPr bwMode="auto">
          <a:xfrm>
            <a:off x="2909610" y="5107467"/>
            <a:ext cx="2228086" cy="7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2000" b="1" dirty="0">
                <a:solidFill>
                  <a:srgbClr val="404040"/>
                </a:solidFill>
                <a:latin typeface="メイリオ" panose="020B0604030504040204" pitchFamily="50" charset="-128"/>
              </a:rPr>
              <a:t>吸引チューブ</a:t>
            </a:r>
            <a:endParaRPr lang="en-US" altLang="ja-JP" sz="2000" b="1" dirty="0">
              <a:solidFill>
                <a:srgbClr val="404040"/>
              </a:solidFill>
              <a:latin typeface="メイリオ" panose="020B0604030504040204" pitchFamily="50" charset="-128"/>
            </a:endParaRPr>
          </a:p>
          <a:p>
            <a:pPr eaLnBrk="1" hangingPunct="1">
              <a:spcBef>
                <a:spcPct val="0"/>
              </a:spcBef>
              <a:buFontTx/>
              <a:buNone/>
            </a:pPr>
            <a:r>
              <a:rPr lang="ja-JP" altLang="en-US" sz="2000" b="1" dirty="0">
                <a:solidFill>
                  <a:srgbClr val="404040"/>
                </a:solidFill>
                <a:latin typeface="メイリオ" panose="020B0604030504040204" pitchFamily="50" charset="-128"/>
              </a:rPr>
              <a:t>根元を親指で塞ぐ</a:t>
            </a:r>
          </a:p>
        </p:txBody>
      </p:sp>
      <p:sp>
        <p:nvSpPr>
          <p:cNvPr id="19" name="AutoShape 9">
            <a:extLst>
              <a:ext uri="{FF2B5EF4-FFF2-40B4-BE49-F238E27FC236}">
                <a16:creationId xmlns:a16="http://schemas.microsoft.com/office/drawing/2014/main" id="{BC2957E5-FC2B-4752-A171-2E4C4B1C47FB}"/>
              </a:ext>
            </a:extLst>
          </p:cNvPr>
          <p:cNvSpPr>
            <a:spLocks noChangeArrowheads="1"/>
          </p:cNvSpPr>
          <p:nvPr/>
        </p:nvSpPr>
        <p:spPr bwMode="auto">
          <a:xfrm>
            <a:off x="6648996" y="4959830"/>
            <a:ext cx="2453452" cy="950018"/>
          </a:xfrm>
          <a:prstGeom prst="wedgeEllipseCallout">
            <a:avLst>
              <a:gd name="adj1" fmla="val 4946"/>
              <a:gd name="adj2" fmla="val -88587"/>
            </a:avLst>
          </a:prstGeom>
          <a:solidFill>
            <a:schemeClr val="bg1"/>
          </a:solidFill>
          <a:ln w="9525">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fontAlgn="auto" hangingPunct="1">
              <a:spcBef>
                <a:spcPct val="0"/>
              </a:spcBef>
              <a:spcAft>
                <a:spcPts val="0"/>
              </a:spcAft>
              <a:buFontTx/>
              <a:buNone/>
              <a:defRPr/>
            </a:pPr>
            <a:endParaRPr lang="ja-JP" altLang="ja-JP" sz="1700" dirty="0">
              <a:solidFill>
                <a:prstClr val="black"/>
              </a:solidFill>
              <a:ea typeface="メイリオ" panose="020B0604030504040204" pitchFamily="50" charset="-128"/>
            </a:endParaRPr>
          </a:p>
        </p:txBody>
      </p:sp>
      <p:sp>
        <p:nvSpPr>
          <p:cNvPr id="21" name="Text Box 10">
            <a:extLst>
              <a:ext uri="{FF2B5EF4-FFF2-40B4-BE49-F238E27FC236}">
                <a16:creationId xmlns:a16="http://schemas.microsoft.com/office/drawing/2014/main" id="{5A7A1C14-1D48-4C81-ACD6-00E7F00C4A17}"/>
              </a:ext>
            </a:extLst>
          </p:cNvPr>
          <p:cNvSpPr txBox="1">
            <a:spLocks noChangeArrowheads="1"/>
          </p:cNvSpPr>
          <p:nvPr/>
        </p:nvSpPr>
        <p:spPr bwMode="auto">
          <a:xfrm>
            <a:off x="6761267" y="5080479"/>
            <a:ext cx="2228086" cy="7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spcBef>
                <a:spcPct val="0"/>
              </a:spcBef>
              <a:buFontTx/>
              <a:buNone/>
            </a:pPr>
            <a:r>
              <a:rPr lang="en-US" altLang="ja-JP" sz="2000" b="1" dirty="0">
                <a:solidFill>
                  <a:srgbClr val="404040"/>
                </a:solidFill>
                <a:latin typeface="メイリオ" panose="020B0604030504040204" pitchFamily="50" charset="-128"/>
              </a:rPr>
              <a:t>20kPa</a:t>
            </a:r>
            <a:r>
              <a:rPr lang="ja-JP" altLang="en-US" sz="2000" b="1" dirty="0">
                <a:solidFill>
                  <a:srgbClr val="404040"/>
                </a:solidFill>
                <a:latin typeface="メイリオ" panose="020B0604030504040204" pitchFamily="50" charset="-128"/>
              </a:rPr>
              <a:t>以下</a:t>
            </a:r>
          </a:p>
          <a:p>
            <a:pPr algn="ctr" eaLnBrk="1" hangingPunct="1">
              <a:spcBef>
                <a:spcPct val="0"/>
              </a:spcBef>
              <a:buFontTx/>
              <a:buNone/>
            </a:pPr>
            <a:r>
              <a:rPr lang="ja-JP" altLang="en-US" sz="2000" b="1" dirty="0">
                <a:solidFill>
                  <a:srgbClr val="404040"/>
                </a:solidFill>
                <a:latin typeface="メイリオ" panose="020B0604030504040204" pitchFamily="50" charset="-128"/>
              </a:rPr>
              <a:t>であることを確認</a:t>
            </a:r>
          </a:p>
        </p:txBody>
      </p:sp>
      <p:sp>
        <p:nvSpPr>
          <p:cNvPr id="22" name="テキスト ボックス 13">
            <a:extLst>
              <a:ext uri="{FF2B5EF4-FFF2-40B4-BE49-F238E27FC236}">
                <a16:creationId xmlns:a16="http://schemas.microsoft.com/office/drawing/2014/main" id="{7D192707-E613-4643-A9CD-05FEE64F1D21}"/>
              </a:ext>
            </a:extLst>
          </p:cNvPr>
          <p:cNvSpPr txBox="1">
            <a:spLocks noChangeArrowheads="1"/>
          </p:cNvSpPr>
          <p:nvPr/>
        </p:nvSpPr>
        <p:spPr bwMode="auto">
          <a:xfrm>
            <a:off x="533123" y="6024509"/>
            <a:ext cx="8569325"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72000">
            <a:spAutoFit/>
          </a:bodyPr>
          <a:lstStyle>
            <a:lvl1pPr marL="107950" indent="-107950">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en-US" altLang="ja-JP" sz="1200" dirty="0">
                <a:solidFill>
                  <a:srgbClr val="000000"/>
                </a:solidFill>
                <a:latin typeface="メイリオ" panose="020B0604030504040204" pitchFamily="50" charset="-128"/>
              </a:rPr>
              <a:t>※</a:t>
            </a:r>
            <a:r>
              <a:rPr lang="ja-JP" altLang="en-US" sz="1200" dirty="0">
                <a:solidFill>
                  <a:srgbClr val="000000"/>
                </a:solidFill>
                <a:latin typeface="メイリオ" panose="020B0604030504040204" pitchFamily="50" charset="-128"/>
              </a:rPr>
              <a:t>この写真はあくまで手技のイメージであり、実際の演習や実地研修、現場では手袋を着用します。</a:t>
            </a: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手順⑥吸引圧を確認する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0" y="1541059"/>
            <a:ext cx="8726882" cy="97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000" dirty="0">
                <a:latin typeface="メイリオ" panose="020B0604030504040204" pitchFamily="50" charset="-128"/>
                <a:ea typeface="メイリオ" panose="020B0604030504040204" pitchFamily="50" charset="-128"/>
              </a:rPr>
              <a:t>○非利き手の親指で吸引チューブの根元を塞ぎ、吸引圧が、</a:t>
            </a:r>
            <a:r>
              <a:rPr lang="en-US" altLang="ja-JP" sz="2000" dirty="0">
                <a:latin typeface="メイリオ" panose="020B0604030504040204" pitchFamily="50" charset="-128"/>
                <a:ea typeface="メイリオ" panose="020B0604030504040204" pitchFamily="50" charset="-128"/>
              </a:rPr>
              <a:t>20 kPa </a:t>
            </a:r>
            <a:r>
              <a:rPr lang="ja-JP" altLang="en-US" sz="2000" dirty="0">
                <a:latin typeface="メイリオ" panose="020B0604030504040204" pitchFamily="50" charset="-128"/>
                <a:ea typeface="メイリオ" panose="020B0604030504040204" pitchFamily="50" charset="-128"/>
              </a:rPr>
              <a:t>以下であることを確認する。</a:t>
            </a:r>
            <a:br>
              <a:rPr lang="ja-JP" altLang="en-US"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それ以上の場合、圧調整ツマミで調整する。</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596900" y="6489089"/>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23"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163</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8909341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手順⑦吸引チューブを洗浄する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0" y="1598877"/>
            <a:ext cx="8726882" cy="97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000" dirty="0">
                <a:latin typeface="メイリオ" panose="020B0604030504040204" pitchFamily="50" charset="-128"/>
                <a:ea typeface="メイリオ" panose="020B0604030504040204" pitchFamily="50" charset="-128"/>
              </a:rPr>
              <a:t>○吸引チューブと接続管の内腔を洗浄水等で洗い流す。</a:t>
            </a:r>
          </a:p>
          <a:p>
            <a:pPr marL="300038" indent="-300038">
              <a:lnSpc>
                <a:spcPct val="114000"/>
              </a:lnSpc>
              <a:spcBef>
                <a:spcPts val="0"/>
              </a:spcBef>
              <a:spcAft>
                <a:spcPts val="1200"/>
              </a:spcAft>
              <a:buNone/>
            </a:pPr>
            <a:r>
              <a:rPr lang="ja-JP" altLang="en-US" sz="2000" dirty="0">
                <a:latin typeface="メイリオ" panose="020B0604030504040204" pitchFamily="50" charset="-128"/>
                <a:ea typeface="メイリオ" panose="020B0604030504040204" pitchFamily="50" charset="-128"/>
              </a:rPr>
              <a:t>○吸引チューブの先端の水をよく切る。</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681038" y="6319010"/>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pic>
        <p:nvPicPr>
          <p:cNvPr id="24" name="図 17">
            <a:extLst>
              <a:ext uri="{FF2B5EF4-FFF2-40B4-BE49-F238E27FC236}">
                <a16:creationId xmlns:a16="http://schemas.microsoft.com/office/drawing/2014/main" id="{C8F94782-D947-4FD8-8F91-472D4D093C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86819" y="2594077"/>
            <a:ext cx="4789488"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164</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3367956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手順⑧吸引開始の声かけをする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0" y="1598877"/>
            <a:ext cx="8726882" cy="97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000" dirty="0">
                <a:latin typeface="メイリオ" panose="020B0604030504040204" pitchFamily="50" charset="-128"/>
                <a:ea typeface="メイリオ" panose="020B0604030504040204" pitchFamily="50" charset="-128"/>
              </a:rPr>
              <a:t>○「今から吸引してもよろしいですか？」と声をかける。</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596900" y="6306676"/>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pic>
        <p:nvPicPr>
          <p:cNvPr id="7" name="図 4">
            <a:extLst>
              <a:ext uri="{FF2B5EF4-FFF2-40B4-BE49-F238E27FC236}">
                <a16:creationId xmlns:a16="http://schemas.microsoft.com/office/drawing/2014/main" id="{FF8CAD31-713B-402E-89DC-DF20AFFFED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6300" y="2067646"/>
            <a:ext cx="5470525"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62">
            <a:extLst>
              <a:ext uri="{FF2B5EF4-FFF2-40B4-BE49-F238E27FC236}">
                <a16:creationId xmlns:a16="http://schemas.microsoft.com/office/drawing/2014/main" id="{1EC58C8E-F2AD-4BD3-B499-171F21D6F2C0}"/>
              </a:ext>
            </a:extLst>
          </p:cNvPr>
          <p:cNvSpPr>
            <a:spLocks noChangeArrowheads="1"/>
          </p:cNvSpPr>
          <p:nvPr/>
        </p:nvSpPr>
        <p:spPr bwMode="auto">
          <a:xfrm rot="10800000">
            <a:off x="5310028" y="2341562"/>
            <a:ext cx="2907298" cy="1494008"/>
          </a:xfrm>
          <a:prstGeom prst="wedgeRoundRectCallout">
            <a:avLst>
              <a:gd name="adj1" fmla="val 72020"/>
              <a:gd name="adj2" fmla="val -32052"/>
              <a:gd name="adj3" fmla="val 16667"/>
            </a:avLst>
          </a:prstGeom>
          <a:solidFill>
            <a:schemeClr val="bg1"/>
          </a:solidFill>
          <a:ln w="9525">
            <a:solidFill>
              <a:schemeClr val="bg1">
                <a:lumMod val="50000"/>
              </a:schemeClr>
            </a:solidFill>
            <a:miter lim="800000"/>
            <a:headEnd/>
            <a:tailEnd/>
          </a:ln>
        </p:spPr>
        <p:txBody>
          <a:bodyPr rot="10800000" lIns="87269" tIns="43635" rIns="87269" bIns="43635"/>
          <a:lstStyle/>
          <a:p>
            <a:pPr algn="ctr" defTabSz="873125" eaLnBrk="1" fontAlgn="auto" hangingPunct="1">
              <a:spcBef>
                <a:spcPts val="0"/>
              </a:spcBef>
              <a:spcAft>
                <a:spcPts val="0"/>
              </a:spcAft>
              <a:defRPr/>
            </a:pPr>
            <a:endParaRPr lang="ja-JP" altLang="ja-JP" sz="1800" dirty="0">
              <a:solidFill>
                <a:prstClr val="black"/>
              </a:solidFill>
              <a:latin typeface="メイリオ" panose="020B0604030504040204" pitchFamily="50" charset="-128"/>
              <a:ea typeface="メイリオ" panose="020B0604030504040204" pitchFamily="50" charset="-128"/>
            </a:endParaRPr>
          </a:p>
        </p:txBody>
      </p:sp>
      <p:sp>
        <p:nvSpPr>
          <p:cNvPr id="9" name="Text Box 63">
            <a:extLst>
              <a:ext uri="{FF2B5EF4-FFF2-40B4-BE49-F238E27FC236}">
                <a16:creationId xmlns:a16="http://schemas.microsoft.com/office/drawing/2014/main" id="{D2D50D24-359B-44CE-A8B9-B32BF663E075}"/>
              </a:ext>
            </a:extLst>
          </p:cNvPr>
          <p:cNvSpPr txBox="1">
            <a:spLocks noChangeArrowheads="1"/>
          </p:cNvSpPr>
          <p:nvPr/>
        </p:nvSpPr>
        <p:spPr bwMode="auto">
          <a:xfrm>
            <a:off x="5531641" y="2435103"/>
            <a:ext cx="2526126" cy="131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2000" dirty="0">
                <a:solidFill>
                  <a:srgbClr val="000000"/>
                </a:solidFill>
                <a:latin typeface="メイリオ" panose="020B0604030504040204" pitchFamily="50" charset="-128"/>
              </a:rPr>
              <a:t>○○さん、</a:t>
            </a:r>
          </a:p>
          <a:p>
            <a:pPr eaLnBrk="1" hangingPunct="1">
              <a:spcBef>
                <a:spcPct val="0"/>
              </a:spcBef>
              <a:buFontTx/>
              <a:buNone/>
            </a:pPr>
            <a:r>
              <a:rPr lang="ja-JP" altLang="en-US" sz="2000" dirty="0">
                <a:solidFill>
                  <a:srgbClr val="000000"/>
                </a:solidFill>
                <a:latin typeface="メイリオ" panose="020B0604030504040204" pitchFamily="50" charset="-128"/>
              </a:rPr>
              <a:t>今から口／鼻の中の</a:t>
            </a:r>
            <a:endParaRPr lang="en-US" altLang="ja-JP" sz="2000" dirty="0">
              <a:solidFill>
                <a:srgbClr val="000000"/>
              </a:solidFill>
              <a:latin typeface="メイリオ" panose="020B0604030504040204" pitchFamily="50" charset="-128"/>
            </a:endParaRPr>
          </a:p>
          <a:p>
            <a:pPr eaLnBrk="1" hangingPunct="1">
              <a:spcBef>
                <a:spcPct val="0"/>
              </a:spcBef>
              <a:buFontTx/>
              <a:buNone/>
            </a:pPr>
            <a:r>
              <a:rPr lang="ja-JP" altLang="en-US" sz="2000" dirty="0">
                <a:solidFill>
                  <a:srgbClr val="000000"/>
                </a:solidFill>
                <a:latin typeface="メイリオ" panose="020B0604030504040204" pitchFamily="50" charset="-128"/>
              </a:rPr>
              <a:t>吸引をしても</a:t>
            </a:r>
            <a:endParaRPr lang="en-US" altLang="ja-JP" sz="2000" dirty="0">
              <a:solidFill>
                <a:srgbClr val="000000"/>
              </a:solidFill>
              <a:latin typeface="メイリオ" panose="020B0604030504040204" pitchFamily="50" charset="-128"/>
            </a:endParaRPr>
          </a:p>
          <a:p>
            <a:pPr eaLnBrk="1" hangingPunct="1">
              <a:spcBef>
                <a:spcPct val="0"/>
              </a:spcBef>
              <a:buFontTx/>
              <a:buNone/>
            </a:pPr>
            <a:r>
              <a:rPr lang="ja-JP" altLang="en-US" sz="2000" dirty="0">
                <a:solidFill>
                  <a:srgbClr val="000000"/>
                </a:solidFill>
                <a:latin typeface="メイリオ" panose="020B0604030504040204" pitchFamily="50" charset="-128"/>
              </a:rPr>
              <a:t>よろしいですか？</a:t>
            </a:r>
          </a:p>
        </p:txBody>
      </p:sp>
      <p:sp>
        <p:nvSpPr>
          <p:cNvPr id="11"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165</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4497138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手順⑨口腔内を吸引する</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7407670" y="6144096"/>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11" name="テキスト ボックス 32">
            <a:extLst>
              <a:ext uri="{FF2B5EF4-FFF2-40B4-BE49-F238E27FC236}">
                <a16:creationId xmlns:a16="http://schemas.microsoft.com/office/drawing/2014/main" id="{66D1169E-21E5-4743-91C6-45023496D2E2}"/>
              </a:ext>
            </a:extLst>
          </p:cNvPr>
          <p:cNvSpPr txBox="1">
            <a:spLocks noChangeArrowheads="1"/>
          </p:cNvSpPr>
          <p:nvPr/>
        </p:nvSpPr>
        <p:spPr bwMode="auto">
          <a:xfrm>
            <a:off x="5513615" y="4549541"/>
            <a:ext cx="3622949" cy="182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a:lnSpc>
                <a:spcPct val="114000"/>
              </a:lnSpc>
              <a:spcBef>
                <a:spcPct val="0"/>
              </a:spcBef>
              <a:spcAft>
                <a:spcPts val="300"/>
              </a:spcAft>
              <a:buNone/>
            </a:pPr>
            <a:r>
              <a:rPr lang="ja-JP" altLang="en-US" sz="1800" dirty="0">
                <a:latin typeface="メイリオ" panose="020B0604030504040204" pitchFamily="50" charset="-128"/>
                <a:ea typeface="メイリオ" panose="020B0604030504040204" pitchFamily="50" charset="-128"/>
              </a:rPr>
              <a:t>十分に開口できない対象児の場合片手で唇を開いたり、場合によっては、バイトブロックを歯の間に咬ませて、口腔内吸引をする。</a:t>
            </a:r>
          </a:p>
        </p:txBody>
      </p:sp>
      <p:pic>
        <p:nvPicPr>
          <p:cNvPr id="12" name="Picture 13" descr="2_口腔名吸引のコツ">
            <a:extLst>
              <a:ext uri="{FF2B5EF4-FFF2-40B4-BE49-F238E27FC236}">
                <a16:creationId xmlns:a16="http://schemas.microsoft.com/office/drawing/2014/main" id="{B64F4D0E-F384-487A-A4D6-1ED35B48B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 y="1628775"/>
            <a:ext cx="4386262"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9">
            <a:extLst>
              <a:ext uri="{FF2B5EF4-FFF2-40B4-BE49-F238E27FC236}">
                <a16:creationId xmlns:a16="http://schemas.microsoft.com/office/drawing/2014/main" id="{2BBD723D-761D-4CB4-9DA9-400904461771}"/>
              </a:ext>
            </a:extLst>
          </p:cNvPr>
          <p:cNvSpPr txBox="1">
            <a:spLocks noChangeArrowheads="1"/>
          </p:cNvSpPr>
          <p:nvPr/>
        </p:nvSpPr>
        <p:spPr bwMode="auto">
          <a:xfrm>
            <a:off x="2501900" y="5921375"/>
            <a:ext cx="615950" cy="350837"/>
          </a:xfrm>
          <a:prstGeom prst="rect">
            <a:avLst/>
          </a:prstGeom>
          <a:solidFill>
            <a:schemeClr val="bg1">
              <a:alpha val="56862"/>
            </a:schemeClr>
          </a:solidFill>
          <a:ln w="9525">
            <a:solidFill>
              <a:srgbClr val="000000"/>
            </a:solidFill>
            <a:miter lim="800000"/>
            <a:headEnd/>
            <a:tailEnd/>
          </a:ln>
        </p:spPr>
        <p:txBody>
          <a:bodyPr wrap="none" lIns="87269" tIns="72000" rIns="87269" bIns="0" anchor="ctr" anchorCtr="0">
            <a:no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1700" b="1">
                <a:solidFill>
                  <a:srgbClr val="000000"/>
                </a:solidFill>
                <a:latin typeface="メイリオ" panose="020B0604030504040204" pitchFamily="50" charset="-128"/>
              </a:rPr>
              <a:t>下唇</a:t>
            </a:r>
          </a:p>
        </p:txBody>
      </p:sp>
      <p:sp>
        <p:nvSpPr>
          <p:cNvPr id="14" name="Text Box 19">
            <a:extLst>
              <a:ext uri="{FF2B5EF4-FFF2-40B4-BE49-F238E27FC236}">
                <a16:creationId xmlns:a16="http://schemas.microsoft.com/office/drawing/2014/main" id="{70D252C5-49B4-4026-9AC2-F807E9E8FBB9}"/>
              </a:ext>
            </a:extLst>
          </p:cNvPr>
          <p:cNvSpPr txBox="1">
            <a:spLocks noChangeArrowheads="1"/>
          </p:cNvSpPr>
          <p:nvPr/>
        </p:nvSpPr>
        <p:spPr bwMode="auto">
          <a:xfrm>
            <a:off x="2501900" y="2216150"/>
            <a:ext cx="615950" cy="349250"/>
          </a:xfrm>
          <a:prstGeom prst="rect">
            <a:avLst/>
          </a:prstGeom>
          <a:solidFill>
            <a:schemeClr val="bg1">
              <a:alpha val="56862"/>
            </a:schemeClr>
          </a:solidFill>
          <a:ln w="9525">
            <a:solidFill>
              <a:srgbClr val="000000"/>
            </a:solidFill>
            <a:miter lim="800000"/>
            <a:headEnd/>
            <a:tailEnd/>
          </a:ln>
        </p:spPr>
        <p:txBody>
          <a:bodyPr wrap="none" lIns="87269" tIns="72000" rIns="87269" bIns="0" anchor="ctr" anchorCtr="0">
            <a:no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1700" b="1">
                <a:solidFill>
                  <a:srgbClr val="000000"/>
                </a:solidFill>
                <a:latin typeface="メイリオ" panose="020B0604030504040204" pitchFamily="50" charset="-128"/>
              </a:rPr>
              <a:t>上唇</a:t>
            </a:r>
          </a:p>
        </p:txBody>
      </p:sp>
      <p:sp>
        <p:nvSpPr>
          <p:cNvPr id="15" name="Text Box 19">
            <a:extLst>
              <a:ext uri="{FF2B5EF4-FFF2-40B4-BE49-F238E27FC236}">
                <a16:creationId xmlns:a16="http://schemas.microsoft.com/office/drawing/2014/main" id="{99347191-37C4-463F-97DD-6EA5C71AF083}"/>
              </a:ext>
            </a:extLst>
          </p:cNvPr>
          <p:cNvSpPr txBox="1">
            <a:spLocks noChangeArrowheads="1"/>
          </p:cNvSpPr>
          <p:nvPr/>
        </p:nvSpPr>
        <p:spPr bwMode="auto">
          <a:xfrm>
            <a:off x="2501900" y="3132137"/>
            <a:ext cx="615950" cy="349250"/>
          </a:xfrm>
          <a:prstGeom prst="rect">
            <a:avLst/>
          </a:prstGeom>
          <a:solidFill>
            <a:schemeClr val="bg1">
              <a:alpha val="56862"/>
            </a:schemeClr>
          </a:solidFill>
          <a:ln w="9525">
            <a:solidFill>
              <a:srgbClr val="000000"/>
            </a:solidFill>
            <a:miter lim="800000"/>
            <a:headEnd/>
            <a:tailEnd/>
          </a:ln>
        </p:spPr>
        <p:txBody>
          <a:bodyPr wrap="none" lIns="87269" tIns="72000" rIns="87269" bIns="0" anchor="ctr" anchorCtr="0">
            <a:no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1700" b="1">
                <a:solidFill>
                  <a:srgbClr val="000000"/>
                </a:solidFill>
                <a:latin typeface="メイリオ" panose="020B0604030504040204" pitchFamily="50" charset="-128"/>
              </a:rPr>
              <a:t>口蓋</a:t>
            </a:r>
          </a:p>
        </p:txBody>
      </p:sp>
      <p:sp>
        <p:nvSpPr>
          <p:cNvPr id="16" name="Text Box 19">
            <a:extLst>
              <a:ext uri="{FF2B5EF4-FFF2-40B4-BE49-F238E27FC236}">
                <a16:creationId xmlns:a16="http://schemas.microsoft.com/office/drawing/2014/main" id="{9EE94B51-77E8-4B18-BB96-B84628BBC0CC}"/>
              </a:ext>
            </a:extLst>
          </p:cNvPr>
          <p:cNvSpPr txBox="1">
            <a:spLocks noChangeArrowheads="1"/>
          </p:cNvSpPr>
          <p:nvPr/>
        </p:nvSpPr>
        <p:spPr bwMode="auto">
          <a:xfrm>
            <a:off x="2611437" y="4819650"/>
            <a:ext cx="395288" cy="349250"/>
          </a:xfrm>
          <a:prstGeom prst="rect">
            <a:avLst/>
          </a:prstGeom>
          <a:solidFill>
            <a:schemeClr val="bg1">
              <a:alpha val="56862"/>
            </a:schemeClr>
          </a:solidFill>
          <a:ln w="9525">
            <a:solidFill>
              <a:srgbClr val="000000"/>
            </a:solidFill>
            <a:miter lim="800000"/>
            <a:headEnd/>
            <a:tailEnd/>
          </a:ln>
        </p:spPr>
        <p:txBody>
          <a:bodyPr wrap="none" lIns="87269" tIns="72000" rIns="87269" bIns="0" anchor="ctr" anchorCtr="0">
            <a:no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1700" b="1">
                <a:solidFill>
                  <a:srgbClr val="000000"/>
                </a:solidFill>
                <a:latin typeface="メイリオ" panose="020B0604030504040204" pitchFamily="50" charset="-128"/>
              </a:rPr>
              <a:t>舌</a:t>
            </a:r>
          </a:p>
        </p:txBody>
      </p:sp>
      <p:cxnSp>
        <p:nvCxnSpPr>
          <p:cNvPr id="17" name="直線矢印コネクタ 16">
            <a:extLst>
              <a:ext uri="{FF2B5EF4-FFF2-40B4-BE49-F238E27FC236}">
                <a16:creationId xmlns:a16="http://schemas.microsoft.com/office/drawing/2014/main" id="{0C053D95-CDC4-44B1-A441-908B00A77938}"/>
              </a:ext>
            </a:extLst>
          </p:cNvPr>
          <p:cNvCxnSpPr/>
          <p:nvPr/>
        </p:nvCxnSpPr>
        <p:spPr>
          <a:xfrm rot="10800000" flipV="1">
            <a:off x="2828925" y="3141662"/>
            <a:ext cx="2143125" cy="1643063"/>
          </a:xfrm>
          <a:prstGeom prst="straightConnector1">
            <a:avLst/>
          </a:prstGeom>
          <a:ln w="47625">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096E2126-E7FB-4152-BBCC-D67606B34DE8}"/>
              </a:ext>
            </a:extLst>
          </p:cNvPr>
          <p:cNvCxnSpPr/>
          <p:nvPr/>
        </p:nvCxnSpPr>
        <p:spPr>
          <a:xfrm rot="10800000" flipV="1">
            <a:off x="1489075" y="2216150"/>
            <a:ext cx="3429000" cy="2786062"/>
          </a:xfrm>
          <a:prstGeom prst="straightConnector1">
            <a:avLst/>
          </a:prstGeom>
          <a:ln w="47625">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995DE749-DF3B-415F-A66C-93FCA5615498}"/>
              </a:ext>
            </a:extLst>
          </p:cNvPr>
          <p:cNvCxnSpPr/>
          <p:nvPr/>
        </p:nvCxnSpPr>
        <p:spPr>
          <a:xfrm rot="5400000">
            <a:off x="2846388" y="3287712"/>
            <a:ext cx="3143250" cy="1000125"/>
          </a:xfrm>
          <a:prstGeom prst="straightConnector1">
            <a:avLst/>
          </a:prstGeom>
          <a:ln w="47625" cap="rnd">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042B884A-E5A9-41CD-BEBE-C0B14A662E56}"/>
              </a:ext>
            </a:extLst>
          </p:cNvPr>
          <p:cNvCxnSpPr/>
          <p:nvPr/>
        </p:nvCxnSpPr>
        <p:spPr>
          <a:xfrm rot="5400000">
            <a:off x="2614612" y="3284537"/>
            <a:ext cx="2500313" cy="2214563"/>
          </a:xfrm>
          <a:prstGeom prst="straightConnector1">
            <a:avLst/>
          </a:prstGeom>
          <a:ln w="47625" cap="rnd">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16">
            <a:extLst>
              <a:ext uri="{FF2B5EF4-FFF2-40B4-BE49-F238E27FC236}">
                <a16:creationId xmlns:a16="http://schemas.microsoft.com/office/drawing/2014/main" id="{6CBEE267-2315-4938-91C8-2B691838E83C}"/>
              </a:ext>
            </a:extLst>
          </p:cNvPr>
          <p:cNvCxnSpPr>
            <a:cxnSpLocks noChangeShapeType="1"/>
          </p:cNvCxnSpPr>
          <p:nvPr/>
        </p:nvCxnSpPr>
        <p:spPr bwMode="auto">
          <a:xfrm flipH="1">
            <a:off x="2830512" y="4002087"/>
            <a:ext cx="1998663" cy="1928813"/>
          </a:xfrm>
          <a:prstGeom prst="straightConnector1">
            <a:avLst/>
          </a:prstGeom>
          <a:noFill/>
          <a:ln w="47625" cap="rnd" algn="ctr">
            <a:solidFill>
              <a:srgbClr val="CC0066"/>
            </a:solidFill>
            <a:round/>
            <a:headEnd/>
            <a:tailEnd type="arrow" w="med" len="med"/>
          </a:ln>
          <a:extLst>
            <a:ext uri="{909E8E84-426E-40DD-AFC4-6F175D3DCCD1}">
              <a14:hiddenFill xmlns:a14="http://schemas.microsoft.com/office/drawing/2010/main">
                <a:noFill/>
              </a14:hiddenFill>
            </a:ext>
          </a:extLst>
        </p:spPr>
      </p:cxnSp>
      <p:sp>
        <p:nvSpPr>
          <p:cNvPr id="24" name="テキスト ボックス 17">
            <a:extLst>
              <a:ext uri="{FF2B5EF4-FFF2-40B4-BE49-F238E27FC236}">
                <a16:creationId xmlns:a16="http://schemas.microsoft.com/office/drawing/2014/main" id="{4753621F-B05B-4DF0-AB73-5DFDF12F8485}"/>
              </a:ext>
            </a:extLst>
          </p:cNvPr>
          <p:cNvSpPr txBox="1">
            <a:spLocks noChangeArrowheads="1"/>
          </p:cNvSpPr>
          <p:nvPr/>
        </p:nvSpPr>
        <p:spPr bwMode="auto">
          <a:xfrm>
            <a:off x="4928146" y="1984944"/>
            <a:ext cx="2741047" cy="39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2000">
                <a:solidFill>
                  <a:srgbClr val="000000"/>
                </a:solidFill>
                <a:latin typeface="メイリオ" panose="020B0604030504040204" pitchFamily="50" charset="-128"/>
              </a:rPr>
              <a:t>奥歯とほおの内側の間</a:t>
            </a:r>
          </a:p>
        </p:txBody>
      </p:sp>
      <p:sp>
        <p:nvSpPr>
          <p:cNvPr id="25" name="テキスト ボックス 18">
            <a:extLst>
              <a:ext uri="{FF2B5EF4-FFF2-40B4-BE49-F238E27FC236}">
                <a16:creationId xmlns:a16="http://schemas.microsoft.com/office/drawing/2014/main" id="{6B63FCAF-8E96-488A-B301-DF2989C20A1C}"/>
              </a:ext>
            </a:extLst>
          </p:cNvPr>
          <p:cNvSpPr txBox="1">
            <a:spLocks noChangeArrowheads="1"/>
          </p:cNvSpPr>
          <p:nvPr/>
        </p:nvSpPr>
        <p:spPr bwMode="auto">
          <a:xfrm>
            <a:off x="4999583" y="3056507"/>
            <a:ext cx="2228086" cy="39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2000">
                <a:solidFill>
                  <a:srgbClr val="000000"/>
                </a:solidFill>
                <a:latin typeface="メイリオ" panose="020B0604030504040204" pitchFamily="50" charset="-128"/>
              </a:rPr>
              <a:t>舌の上下面、周囲</a:t>
            </a:r>
          </a:p>
        </p:txBody>
      </p:sp>
      <p:sp>
        <p:nvSpPr>
          <p:cNvPr id="26" name="テキスト ボックス 19">
            <a:extLst>
              <a:ext uri="{FF2B5EF4-FFF2-40B4-BE49-F238E27FC236}">
                <a16:creationId xmlns:a16="http://schemas.microsoft.com/office/drawing/2014/main" id="{40F2E99B-D2F7-4E0F-A5D0-A963AF13FED0}"/>
              </a:ext>
            </a:extLst>
          </p:cNvPr>
          <p:cNvSpPr txBox="1">
            <a:spLocks noChangeArrowheads="1"/>
          </p:cNvSpPr>
          <p:nvPr/>
        </p:nvSpPr>
        <p:spPr bwMode="auto">
          <a:xfrm>
            <a:off x="5071021" y="3770882"/>
            <a:ext cx="1715125" cy="39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2000" dirty="0">
                <a:solidFill>
                  <a:srgbClr val="000000"/>
                </a:solidFill>
                <a:latin typeface="メイリオ" panose="020B0604030504040204" pitchFamily="50" charset="-128"/>
              </a:rPr>
              <a:t>前歯と唇の間</a:t>
            </a:r>
          </a:p>
        </p:txBody>
      </p:sp>
      <p:sp>
        <p:nvSpPr>
          <p:cNvPr id="23"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166</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381485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口腔内吸引の注意点</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7407670" y="6144096"/>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pic>
        <p:nvPicPr>
          <p:cNvPr id="27" name="Picture 13">
            <a:extLst>
              <a:ext uri="{FF2B5EF4-FFF2-40B4-BE49-F238E27FC236}">
                <a16:creationId xmlns:a16="http://schemas.microsoft.com/office/drawing/2014/main" id="{32902837-C96E-496B-9DEA-99E335C32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6615" y="2166330"/>
            <a:ext cx="3793787" cy="359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8">
            <a:extLst>
              <a:ext uri="{FF2B5EF4-FFF2-40B4-BE49-F238E27FC236}">
                <a16:creationId xmlns:a16="http://schemas.microsoft.com/office/drawing/2014/main" id="{74E1F6C4-3E74-411F-8222-4D5887A3FAED}"/>
              </a:ext>
            </a:extLst>
          </p:cNvPr>
          <p:cNvSpPr txBox="1">
            <a:spLocks noChangeArrowheads="1"/>
          </p:cNvSpPr>
          <p:nvPr/>
        </p:nvSpPr>
        <p:spPr bwMode="auto">
          <a:xfrm>
            <a:off x="949611" y="2135114"/>
            <a:ext cx="3416519" cy="58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spcBef>
                <a:spcPct val="0"/>
              </a:spcBef>
              <a:buFontTx/>
              <a:buNone/>
            </a:pPr>
            <a:r>
              <a:rPr lang="ja-JP" altLang="en-US" b="1" dirty="0">
                <a:solidFill>
                  <a:srgbClr val="000000"/>
                </a:solidFill>
              </a:rPr>
              <a:t>「ゲェッ！」</a:t>
            </a:r>
          </a:p>
        </p:txBody>
      </p:sp>
      <p:sp>
        <p:nvSpPr>
          <p:cNvPr id="29" name="AutoShape 16">
            <a:extLst>
              <a:ext uri="{FF2B5EF4-FFF2-40B4-BE49-F238E27FC236}">
                <a16:creationId xmlns:a16="http://schemas.microsoft.com/office/drawing/2014/main" id="{52D7D672-51CA-45B1-A0E1-70ECA76FF1BD}"/>
              </a:ext>
            </a:extLst>
          </p:cNvPr>
          <p:cNvSpPr>
            <a:spLocks noChangeArrowheads="1"/>
          </p:cNvSpPr>
          <p:nvPr/>
        </p:nvSpPr>
        <p:spPr bwMode="auto">
          <a:xfrm>
            <a:off x="1270341" y="2976402"/>
            <a:ext cx="2942720" cy="2147919"/>
          </a:xfrm>
          <a:prstGeom prst="wedgeEllipseCallout">
            <a:avLst>
              <a:gd name="adj1" fmla="val 109769"/>
              <a:gd name="adj2" fmla="val -12648"/>
            </a:avLst>
          </a:prstGeom>
          <a:solidFill>
            <a:srgbClr val="FFE5E5"/>
          </a:solidFill>
          <a:ln w="9525">
            <a:no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fontAlgn="auto" hangingPunct="1">
              <a:spcBef>
                <a:spcPct val="0"/>
              </a:spcBef>
              <a:spcAft>
                <a:spcPts val="0"/>
              </a:spcAft>
              <a:buFontTx/>
              <a:buNone/>
              <a:defRPr/>
            </a:pPr>
            <a:endParaRPr lang="ja-JP" altLang="ja-JP" sz="1700" dirty="0">
              <a:solidFill>
                <a:prstClr val="black"/>
              </a:solidFill>
              <a:ea typeface="メイリオ" panose="020B0604030504040204" pitchFamily="50" charset="-128"/>
            </a:endParaRPr>
          </a:p>
        </p:txBody>
      </p:sp>
      <p:sp>
        <p:nvSpPr>
          <p:cNvPr id="30" name="Text Box 17">
            <a:extLst>
              <a:ext uri="{FF2B5EF4-FFF2-40B4-BE49-F238E27FC236}">
                <a16:creationId xmlns:a16="http://schemas.microsoft.com/office/drawing/2014/main" id="{7227468C-22B8-4086-8034-33FDDF48CE69}"/>
              </a:ext>
            </a:extLst>
          </p:cNvPr>
          <p:cNvSpPr txBox="1">
            <a:spLocks noChangeArrowheads="1"/>
          </p:cNvSpPr>
          <p:nvPr/>
        </p:nvSpPr>
        <p:spPr bwMode="auto">
          <a:xfrm>
            <a:off x="1687650" y="3410849"/>
            <a:ext cx="2246111" cy="131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2000" dirty="0">
                <a:solidFill>
                  <a:srgbClr val="000000"/>
                </a:solidFill>
              </a:rPr>
              <a:t>咽頭後壁を強く</a:t>
            </a:r>
          </a:p>
          <a:p>
            <a:pPr eaLnBrk="1" hangingPunct="1">
              <a:spcBef>
                <a:spcPct val="0"/>
              </a:spcBef>
              <a:buFontTx/>
              <a:buNone/>
            </a:pPr>
            <a:r>
              <a:rPr lang="ja-JP" altLang="en-US" sz="2000" dirty="0">
                <a:solidFill>
                  <a:srgbClr val="000000"/>
                </a:solidFill>
              </a:rPr>
              <a:t>刺激すると、咽頭</a:t>
            </a:r>
          </a:p>
          <a:p>
            <a:pPr eaLnBrk="1" hangingPunct="1">
              <a:spcBef>
                <a:spcPct val="0"/>
              </a:spcBef>
              <a:buFontTx/>
              <a:buNone/>
            </a:pPr>
            <a:r>
              <a:rPr lang="ja-JP" altLang="en-US" sz="2000" dirty="0">
                <a:solidFill>
                  <a:srgbClr val="000000"/>
                </a:solidFill>
              </a:rPr>
              <a:t>反射から嘔吐反射</a:t>
            </a:r>
          </a:p>
          <a:p>
            <a:pPr eaLnBrk="1" hangingPunct="1">
              <a:spcBef>
                <a:spcPct val="0"/>
              </a:spcBef>
              <a:buFontTx/>
              <a:buNone/>
            </a:pPr>
            <a:r>
              <a:rPr lang="ja-JP" altLang="en-US" sz="2000" dirty="0">
                <a:solidFill>
                  <a:srgbClr val="000000"/>
                </a:solidFill>
              </a:rPr>
              <a:t>が誘発される</a:t>
            </a:r>
          </a:p>
        </p:txBody>
      </p:sp>
      <p:sp>
        <p:nvSpPr>
          <p:cNvPr id="9"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167</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1327446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手順⑨鼻腔内を吸引する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0" y="1598877"/>
            <a:ext cx="8726882" cy="97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000" dirty="0">
                <a:latin typeface="メイリオ" panose="020B0604030504040204" pitchFamily="50" charset="-128"/>
                <a:ea typeface="メイリオ" panose="020B0604030504040204" pitchFamily="50" charset="-128"/>
              </a:rPr>
              <a:t>○吸引チューブを陰圧をかけない状態で鼻腔内の奥に入れる。</a:t>
            </a:r>
          </a:p>
          <a:p>
            <a:pPr marL="300038" indent="-300038">
              <a:lnSpc>
                <a:spcPct val="114000"/>
              </a:lnSpc>
              <a:spcBef>
                <a:spcPts val="0"/>
              </a:spcBef>
              <a:spcAft>
                <a:spcPts val="1200"/>
              </a:spcAft>
              <a:buNone/>
            </a:pPr>
            <a:r>
              <a:rPr lang="ja-JP" altLang="en-US" sz="2000" dirty="0">
                <a:latin typeface="メイリオ" panose="020B0604030504040204" pitchFamily="50" charset="-128"/>
                <a:ea typeface="メイリオ" panose="020B0604030504040204" pitchFamily="50" charset="-128"/>
              </a:rPr>
              <a:t>○吸引チューブを折り曲げた指を緩め、陰圧をかけて、喀痰を吸引する。</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668338" y="6319010"/>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grpSp>
        <p:nvGrpSpPr>
          <p:cNvPr id="7" name="グループ化 3">
            <a:extLst>
              <a:ext uri="{FF2B5EF4-FFF2-40B4-BE49-F238E27FC236}">
                <a16:creationId xmlns:a16="http://schemas.microsoft.com/office/drawing/2014/main" id="{4D3E5B8F-0FDA-47EE-BA6F-B7F59147A757}"/>
              </a:ext>
            </a:extLst>
          </p:cNvPr>
          <p:cNvGrpSpPr>
            <a:grpSpLocks noChangeAspect="1"/>
          </p:cNvGrpSpPr>
          <p:nvPr/>
        </p:nvGrpSpPr>
        <p:grpSpPr bwMode="auto">
          <a:xfrm>
            <a:off x="2901156" y="2792257"/>
            <a:ext cx="4103687" cy="3078163"/>
            <a:chOff x="1428751" y="1715403"/>
            <a:chExt cx="6374075" cy="4779759"/>
          </a:xfrm>
        </p:grpSpPr>
        <p:pic>
          <p:nvPicPr>
            <p:cNvPr id="8" name="図 7">
              <a:extLst>
                <a:ext uri="{FF2B5EF4-FFF2-40B4-BE49-F238E27FC236}">
                  <a16:creationId xmlns:a16="http://schemas.microsoft.com/office/drawing/2014/main" id="{286DE427-26E7-4B2C-A88E-2625F1A9D5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751" y="1715403"/>
              <a:ext cx="6374075" cy="477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4">
              <a:extLst>
                <a:ext uri="{FF2B5EF4-FFF2-40B4-BE49-F238E27FC236}">
                  <a16:creationId xmlns:a16="http://schemas.microsoft.com/office/drawing/2014/main" id="{DCDA4CAB-3D4B-46C5-9436-B82AE17A6645}"/>
                </a:ext>
              </a:extLst>
            </p:cNvPr>
            <p:cNvSpPr>
              <a:spLocks noChangeShapeType="1"/>
            </p:cNvSpPr>
            <p:nvPr/>
          </p:nvSpPr>
          <p:spPr bwMode="auto">
            <a:xfrm flipH="1" flipV="1">
              <a:off x="4472442" y="3101495"/>
              <a:ext cx="68262" cy="646112"/>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sp>
        <p:nvSpPr>
          <p:cNvPr id="11" name="AutoShape 5">
            <a:extLst>
              <a:ext uri="{FF2B5EF4-FFF2-40B4-BE49-F238E27FC236}">
                <a16:creationId xmlns:a16="http://schemas.microsoft.com/office/drawing/2014/main" id="{EF9F5FC3-3F60-4DEA-8975-7952D986F50A}"/>
              </a:ext>
            </a:extLst>
          </p:cNvPr>
          <p:cNvSpPr>
            <a:spLocks noChangeArrowheads="1"/>
          </p:cNvSpPr>
          <p:nvPr/>
        </p:nvSpPr>
        <p:spPr bwMode="auto">
          <a:xfrm>
            <a:off x="6357143" y="2952977"/>
            <a:ext cx="2498422" cy="1148019"/>
          </a:xfrm>
          <a:prstGeom prst="wedgeEllipseCallout">
            <a:avLst>
              <a:gd name="adj1" fmla="val -98775"/>
              <a:gd name="adj2" fmla="val 30426"/>
            </a:avLst>
          </a:prstGeom>
          <a:solidFill>
            <a:schemeClr val="bg1"/>
          </a:solidFill>
          <a:ln w="9525">
            <a:solidFill>
              <a:schemeClr val="bg1">
                <a:lumMod val="50000"/>
              </a:schemeClr>
            </a:solidFill>
            <a:miter lim="800000"/>
            <a:headEnd/>
            <a:tailEnd/>
          </a:ln>
        </p:spPr>
        <p:txBody>
          <a:bodyPr lIns="87269" tIns="43635" rIns="87269" bIns="43635"/>
          <a:lstStyle/>
          <a:p>
            <a:pPr algn="ctr" defTabSz="873125" eaLnBrk="1" fontAlgn="auto" hangingPunct="1">
              <a:spcBef>
                <a:spcPts val="0"/>
              </a:spcBef>
              <a:spcAft>
                <a:spcPts val="0"/>
              </a:spcAft>
              <a:defRPr/>
            </a:pPr>
            <a:endParaRPr lang="ja-JP" altLang="ja-JP" sz="1800" dirty="0">
              <a:solidFill>
                <a:prstClr val="black"/>
              </a:solidFill>
              <a:latin typeface="Arial" charset="0"/>
              <a:ea typeface="メイリオ" panose="020B0604030504040204" pitchFamily="50" charset="-128"/>
            </a:endParaRPr>
          </a:p>
        </p:txBody>
      </p:sp>
      <p:sp>
        <p:nvSpPr>
          <p:cNvPr id="12" name="Text Box 6">
            <a:extLst>
              <a:ext uri="{FF2B5EF4-FFF2-40B4-BE49-F238E27FC236}">
                <a16:creationId xmlns:a16="http://schemas.microsoft.com/office/drawing/2014/main" id="{3246C83E-2EF4-4030-9242-B45F6DB125F4}"/>
              </a:ext>
            </a:extLst>
          </p:cNvPr>
          <p:cNvSpPr txBox="1">
            <a:spLocks noChangeArrowheads="1"/>
          </p:cNvSpPr>
          <p:nvPr/>
        </p:nvSpPr>
        <p:spPr bwMode="auto">
          <a:xfrm>
            <a:off x="6547526" y="3224927"/>
            <a:ext cx="2228086" cy="7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2000" dirty="0">
                <a:solidFill>
                  <a:srgbClr val="404040"/>
                </a:solidFill>
              </a:rPr>
              <a:t>吸引しながら</a:t>
            </a:r>
          </a:p>
          <a:p>
            <a:pPr eaLnBrk="1" hangingPunct="1">
              <a:spcBef>
                <a:spcPct val="0"/>
              </a:spcBef>
              <a:buFontTx/>
              <a:buNone/>
            </a:pPr>
            <a:r>
              <a:rPr lang="ja-JP" altLang="en-US" sz="2000" dirty="0">
                <a:solidFill>
                  <a:srgbClr val="404040"/>
                </a:solidFill>
              </a:rPr>
              <a:t>ゆっくり引き出す</a:t>
            </a:r>
          </a:p>
        </p:txBody>
      </p:sp>
      <p:sp>
        <p:nvSpPr>
          <p:cNvPr id="13" name="テキスト ボックス 12">
            <a:extLst>
              <a:ext uri="{FF2B5EF4-FFF2-40B4-BE49-F238E27FC236}">
                <a16:creationId xmlns:a16="http://schemas.microsoft.com/office/drawing/2014/main" id="{87C7E6F6-537E-4547-BBBD-E75A574F0F44}"/>
              </a:ext>
            </a:extLst>
          </p:cNvPr>
          <p:cNvSpPr txBox="1">
            <a:spLocks noChangeArrowheads="1"/>
          </p:cNvSpPr>
          <p:nvPr/>
        </p:nvSpPr>
        <p:spPr bwMode="auto">
          <a:xfrm>
            <a:off x="2792295" y="5862482"/>
            <a:ext cx="4357208" cy="4882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72000">
            <a:spAutoFit/>
          </a:bodyPr>
          <a:lstStyle>
            <a:lvl1pPr marL="107950" indent="-107950">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marL="153988" indent="-153988" eaLnBrk="1" hangingPunct="1">
              <a:spcBef>
                <a:spcPct val="0"/>
              </a:spcBef>
              <a:buFontTx/>
              <a:buNone/>
            </a:pPr>
            <a:r>
              <a:rPr lang="en-US" altLang="ja-JP" sz="1200" dirty="0">
                <a:solidFill>
                  <a:srgbClr val="000000"/>
                </a:solidFill>
                <a:latin typeface="メイリオ" panose="020B0604030504040204" pitchFamily="50" charset="-128"/>
              </a:rPr>
              <a:t>※</a:t>
            </a:r>
            <a:r>
              <a:rPr lang="ja-JP" altLang="en-US" sz="1200" dirty="0">
                <a:solidFill>
                  <a:srgbClr val="000000"/>
                </a:solidFill>
                <a:latin typeface="メイリオ" panose="020B0604030504040204" pitchFamily="50" charset="-128"/>
              </a:rPr>
              <a:t>この写真はあくまで手技のイメージであり、実際の演習や実地研修、現場では手袋を着用します。</a:t>
            </a:r>
          </a:p>
        </p:txBody>
      </p:sp>
      <p:sp>
        <p:nvSpPr>
          <p:cNvPr id="14"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168</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3354078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0" y="1413453"/>
            <a:ext cx="8628063" cy="716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pPr>
            <a:r>
              <a:rPr lang="ja-JP" altLang="en-US" sz="2000" dirty="0">
                <a:solidFill>
                  <a:srgbClr val="000000"/>
                </a:solidFill>
                <a:latin typeface="メイリオ" panose="020B0604030504040204" pitchFamily="50" charset="-128"/>
                <a:ea typeface="メイリオ" panose="020B0604030504040204" pitchFamily="50" charset="-128"/>
              </a:rPr>
              <a:t>まず吸引チューブ先端を鼻孔からやや上向きに入れます</a:t>
            </a:r>
            <a:br>
              <a:rPr lang="en-US" altLang="ja-JP" sz="2000" dirty="0">
                <a:solidFill>
                  <a:srgbClr val="000000"/>
                </a:solidFill>
                <a:latin typeface="メイリオ" panose="020B0604030504040204" pitchFamily="50" charset="-128"/>
                <a:ea typeface="メイリオ" panose="020B0604030504040204" pitchFamily="50" charset="-128"/>
              </a:rPr>
            </a:br>
            <a:r>
              <a:rPr lang="ja-JP" altLang="en-US" sz="2000" dirty="0">
                <a:solidFill>
                  <a:srgbClr val="000000"/>
                </a:solidFill>
                <a:latin typeface="メイリオ" panose="020B0604030504040204" pitchFamily="50" charset="-128"/>
                <a:ea typeface="メイリオ" panose="020B0604030504040204" pitchFamily="50" charset="-128"/>
              </a:rPr>
              <a:t>（実際の子どもでの吸引ではやや上向きに入れるのは</a:t>
            </a:r>
            <a:r>
              <a:rPr lang="en-US" altLang="ja-JP" sz="2000" dirty="0">
                <a:solidFill>
                  <a:srgbClr val="000000"/>
                </a:solidFill>
                <a:latin typeface="メイリオ" panose="020B0604030504040204" pitchFamily="50" charset="-128"/>
                <a:ea typeface="メイリオ" panose="020B0604030504040204" pitchFamily="50" charset="-128"/>
              </a:rPr>
              <a:t>0.5cm</a:t>
            </a:r>
            <a:r>
              <a:rPr lang="ja-JP" altLang="en-US" sz="2000" dirty="0">
                <a:solidFill>
                  <a:srgbClr val="000000"/>
                </a:solidFill>
                <a:latin typeface="メイリオ" panose="020B0604030504040204" pitchFamily="50" charset="-128"/>
                <a:ea typeface="メイリオ" panose="020B0604030504040204" pitchFamily="50" charset="-128"/>
              </a:rPr>
              <a:t>程度です）</a:t>
            </a:r>
          </a:p>
        </p:txBody>
      </p:sp>
      <p:pic>
        <p:nvPicPr>
          <p:cNvPr id="6" name="図 9" descr="2011_0119神経学会総会2008（横浜）0021.JPG">
            <a:extLst>
              <a:ext uri="{FF2B5EF4-FFF2-40B4-BE49-F238E27FC236}">
                <a16:creationId xmlns:a16="http://schemas.microsoft.com/office/drawing/2014/main" id="{B240E186-451E-4366-A522-2954E9979E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6510" y="2065756"/>
            <a:ext cx="5368365" cy="402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4">
            <a:extLst>
              <a:ext uri="{FF2B5EF4-FFF2-40B4-BE49-F238E27FC236}">
                <a16:creationId xmlns:a16="http://schemas.microsoft.com/office/drawing/2014/main" id="{3E0AEAAB-2E97-46C0-9942-D686317FA9D7}"/>
              </a:ext>
            </a:extLst>
          </p:cNvPr>
          <p:cNvSpPr>
            <a:spLocks noChangeShapeType="1"/>
          </p:cNvSpPr>
          <p:nvPr/>
        </p:nvSpPr>
        <p:spPr bwMode="auto">
          <a:xfrm>
            <a:off x="4705350" y="3087166"/>
            <a:ext cx="495300" cy="50323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8" name="AutoShape 7">
            <a:extLst>
              <a:ext uri="{FF2B5EF4-FFF2-40B4-BE49-F238E27FC236}">
                <a16:creationId xmlns:a16="http://schemas.microsoft.com/office/drawing/2014/main" id="{F4552C91-BD5E-463A-95E0-FF905C69A202}"/>
              </a:ext>
            </a:extLst>
          </p:cNvPr>
          <p:cNvSpPr>
            <a:spLocks noChangeArrowheads="1"/>
          </p:cNvSpPr>
          <p:nvPr/>
        </p:nvSpPr>
        <p:spPr bwMode="auto">
          <a:xfrm>
            <a:off x="5715418" y="2200062"/>
            <a:ext cx="2072054" cy="1102736"/>
          </a:xfrm>
          <a:prstGeom prst="wedgeEllipseCallout">
            <a:avLst>
              <a:gd name="adj1" fmla="val -69480"/>
              <a:gd name="adj2" fmla="val 46180"/>
            </a:avLst>
          </a:prstGeom>
          <a:solidFill>
            <a:srgbClr val="FFE5E5"/>
          </a:solidFill>
          <a:ln w="9525">
            <a:no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1700" dirty="0">
              <a:solidFill>
                <a:srgbClr val="000000"/>
              </a:solidFill>
              <a:latin typeface="メイリオ" panose="020B0604030504040204" pitchFamily="50" charset="-128"/>
              <a:ea typeface="メイリオ" panose="020B0604030504040204" pitchFamily="50" charset="-128"/>
            </a:endParaRPr>
          </a:p>
        </p:txBody>
      </p:sp>
      <p:sp>
        <p:nvSpPr>
          <p:cNvPr id="9" name="Text Box 8">
            <a:extLst>
              <a:ext uri="{FF2B5EF4-FFF2-40B4-BE49-F238E27FC236}">
                <a16:creationId xmlns:a16="http://schemas.microsoft.com/office/drawing/2014/main" id="{570D0A92-7E83-4739-8A3E-97D958CBDE0A}"/>
              </a:ext>
            </a:extLst>
          </p:cNvPr>
          <p:cNvSpPr txBox="1">
            <a:spLocks noChangeArrowheads="1"/>
          </p:cNvSpPr>
          <p:nvPr/>
        </p:nvSpPr>
        <p:spPr bwMode="auto">
          <a:xfrm>
            <a:off x="6051037" y="2429974"/>
            <a:ext cx="1674923" cy="7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dirty="0">
                <a:solidFill>
                  <a:srgbClr val="000000"/>
                </a:solidFill>
                <a:latin typeface="メイリオ" panose="020B0604030504040204" pitchFamily="50" charset="-128"/>
                <a:ea typeface="メイリオ" panose="020B0604030504040204" pitchFamily="50" charset="-128"/>
              </a:rPr>
              <a:t>やや上向きに挿入</a:t>
            </a:r>
          </a:p>
        </p:txBody>
      </p:sp>
      <p:sp>
        <p:nvSpPr>
          <p:cNvPr id="11" name="テキスト ボックス 7">
            <a:extLst>
              <a:ext uri="{FF2B5EF4-FFF2-40B4-BE49-F238E27FC236}">
                <a16:creationId xmlns:a16="http://schemas.microsoft.com/office/drawing/2014/main" id="{5AE534E8-76BA-49DE-A7A6-63CD5766FD13}"/>
              </a:ext>
            </a:extLst>
          </p:cNvPr>
          <p:cNvSpPr txBox="1">
            <a:spLocks noChangeArrowheads="1"/>
          </p:cNvSpPr>
          <p:nvPr/>
        </p:nvSpPr>
        <p:spPr bwMode="auto">
          <a:xfrm>
            <a:off x="2054891" y="6092031"/>
            <a:ext cx="5663911"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42875" indent="-142875">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algn="just" eaLnBrk="1" hangingPunct="1"/>
            <a:r>
              <a:rPr lang="en-US" altLang="ja-JP" sz="1200" dirty="0">
                <a:solidFill>
                  <a:srgbClr val="000000"/>
                </a:solidFill>
                <a:latin typeface="メイリオ" panose="020B0604030504040204" pitchFamily="50" charset="-128"/>
                <a:ea typeface="メイリオ" panose="020B0604030504040204" pitchFamily="50" charset="-128"/>
              </a:rPr>
              <a:t>※</a:t>
            </a:r>
            <a:r>
              <a:rPr lang="ja-JP" altLang="en-US" sz="1200" dirty="0">
                <a:solidFill>
                  <a:srgbClr val="000000"/>
                </a:solidFill>
                <a:latin typeface="メイリオ" panose="020B0604030504040204" pitchFamily="50" charset="-128"/>
                <a:ea typeface="メイリオ" panose="020B0604030504040204" pitchFamily="50" charset="-128"/>
              </a:rPr>
              <a:t>この写真はあくまで手技のイメージであり、実際の演習や実地研修、現場では手袋を着用します。</a:t>
            </a:r>
          </a:p>
        </p:txBody>
      </p:sp>
      <p:sp>
        <p:nvSpPr>
          <p:cNvPr id="12"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169</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51043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ー 22">
            <a:extLst>
              <a:ext uri="{FF2B5EF4-FFF2-40B4-BE49-F238E27FC236}">
                <a16:creationId xmlns:a16="http://schemas.microsoft.com/office/drawing/2014/main" id="{4699989B-E5FE-6142-A35B-3C567A8C91F2}"/>
              </a:ext>
            </a:extLst>
          </p:cNvPr>
          <p:cNvSpPr>
            <a:spLocks noGrp="1"/>
          </p:cNvSpPr>
          <p:nvPr>
            <p:ph type="body" sz="quarter" idx="10"/>
          </p:nvPr>
        </p:nvSpPr>
        <p:spPr/>
        <p:txBody>
          <a:bodyPr/>
          <a:lstStyle/>
          <a:p>
            <a:r>
              <a:rPr lang="en-US" altLang="ja-JP" dirty="0">
                <a:latin typeface="メイリオ" panose="020B0604030504040204" pitchFamily="50" charset="-128"/>
                <a:ea typeface="メイリオ" panose="020B0604030504040204" pitchFamily="50" charset="-128"/>
              </a:rPr>
              <a:t>2-1. </a:t>
            </a:r>
            <a:r>
              <a:rPr lang="ja-JP" altLang="en-US" dirty="0">
                <a:latin typeface="メイリオ" panose="020B0604030504040204" pitchFamily="50" charset="-128"/>
                <a:ea typeface="メイリオ" panose="020B0604030504040204" pitchFamily="50" charset="-128"/>
              </a:rPr>
              <a:t>衛生管理の基本</a:t>
            </a: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b="1" dirty="0"/>
              <a:t>衛生管理の基本</a:t>
            </a:r>
            <a:endParaRPr lang="zh-TW" altLang="en-US" sz="2800" dirty="0">
              <a:latin typeface="メイリオ" panose="020B0604030504040204" pitchFamily="50" charset="-128"/>
              <a:ea typeface="メイリオ" panose="020B0604030504040204" pitchFamily="50" charset="-128"/>
            </a:endParaRPr>
          </a:p>
        </p:txBody>
      </p:sp>
      <p:sp>
        <p:nvSpPr>
          <p:cNvPr id="12" name="テキスト ボックス 5">
            <a:extLst>
              <a:ext uri="{FF2B5EF4-FFF2-40B4-BE49-F238E27FC236}">
                <a16:creationId xmlns:a16="http://schemas.microsoft.com/office/drawing/2014/main" id="{65836B5B-0681-4F06-938D-2547920BAD16}"/>
              </a:ext>
            </a:extLst>
          </p:cNvPr>
          <p:cNvSpPr txBox="1">
            <a:spLocks noChangeArrowheads="1"/>
          </p:cNvSpPr>
          <p:nvPr/>
        </p:nvSpPr>
        <p:spPr bwMode="auto">
          <a:xfrm>
            <a:off x="681038" y="1357899"/>
            <a:ext cx="8593137" cy="1588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marL="285750" indent="-285750" algn="just">
              <a:lnSpc>
                <a:spcPct val="125000"/>
              </a:lnSpc>
              <a:buSzPct val="60000"/>
              <a:buFont typeface="Wingdings" panose="05000000000000000000" pitchFamily="2" charset="2"/>
              <a:buChar char="l"/>
              <a:defRPr/>
            </a:pPr>
            <a:r>
              <a:rPr kumimoji="0" lang="ja-JP" altLang="en-US" sz="2000" dirty="0">
                <a:latin typeface="Meiryo" panose="020B0604030504040204" pitchFamily="34" charset="-128"/>
                <a:ea typeface="Meiryo" panose="020B0604030504040204" pitchFamily="34" charset="-128"/>
                <a:cs typeface="ＭＳ ゴシック" charset="0"/>
              </a:rPr>
              <a:t>学校では病院のような厳密な衛生管理は不要です。</a:t>
            </a:r>
            <a:endParaRPr kumimoji="0" lang="en-US" altLang="ja-JP" sz="2000" dirty="0">
              <a:latin typeface="Meiryo" panose="020B0604030504040204" pitchFamily="34" charset="-128"/>
              <a:ea typeface="Meiryo" panose="020B0604030504040204" pitchFamily="34" charset="-128"/>
              <a:cs typeface="ＭＳ ゴシック" charset="0"/>
            </a:endParaRPr>
          </a:p>
          <a:p>
            <a:pPr marL="285750" indent="-285750" algn="just">
              <a:lnSpc>
                <a:spcPct val="125000"/>
              </a:lnSpc>
              <a:buSzPct val="60000"/>
              <a:buFont typeface="Wingdings" panose="05000000000000000000" pitchFamily="2" charset="2"/>
              <a:buChar char="l"/>
              <a:defRPr/>
            </a:pPr>
            <a:r>
              <a:rPr kumimoji="0" lang="ja-JP" altLang="en-US" sz="2000" dirty="0">
                <a:latin typeface="Meiryo" panose="020B0604030504040204" pitchFamily="34" charset="-128"/>
                <a:ea typeface="Meiryo" panose="020B0604030504040204" pitchFamily="34" charset="-128"/>
                <a:cs typeface="ＭＳ ゴシック" charset="0"/>
              </a:rPr>
              <a:t>しかし、学校は</a:t>
            </a:r>
            <a:r>
              <a:rPr kumimoji="0" lang="ja-JP" altLang="en-US" sz="2000" b="1" dirty="0">
                <a:solidFill>
                  <a:srgbClr val="FF0000"/>
                </a:solidFill>
                <a:latin typeface="Meiryo" panose="020B0604030504040204" pitchFamily="34" charset="-128"/>
                <a:ea typeface="Meiryo" panose="020B0604030504040204" pitchFamily="34" charset="-128"/>
                <a:cs typeface="ＭＳ ゴシック" charset="0"/>
              </a:rPr>
              <a:t>集団活動の場</a:t>
            </a:r>
            <a:r>
              <a:rPr kumimoji="0" lang="ja-JP" altLang="en-US" sz="2000" dirty="0">
                <a:latin typeface="Meiryo" panose="020B0604030504040204" pitchFamily="34" charset="-128"/>
                <a:ea typeface="Meiryo" panose="020B0604030504040204" pitchFamily="34" charset="-128"/>
                <a:cs typeface="ＭＳ ゴシック" charset="0"/>
              </a:rPr>
              <a:t>ですから、</a:t>
            </a:r>
            <a:r>
              <a:rPr kumimoji="0" lang="ja-JP" altLang="en-US" sz="2000" b="1" dirty="0">
                <a:solidFill>
                  <a:srgbClr val="FF0000"/>
                </a:solidFill>
                <a:latin typeface="Meiryo" panose="020B0604030504040204" pitchFamily="34" charset="-128"/>
                <a:ea typeface="Meiryo" panose="020B0604030504040204" pitchFamily="34" charset="-128"/>
                <a:cs typeface="ＭＳ ゴシック" charset="0"/>
              </a:rPr>
              <a:t>家庭よりは衛生管理に配慮</a:t>
            </a:r>
            <a:r>
              <a:rPr kumimoji="0" lang="ja-JP" altLang="en-US" sz="2000" dirty="0">
                <a:latin typeface="Meiryo" panose="020B0604030504040204" pitchFamily="34" charset="-128"/>
                <a:ea typeface="Meiryo" panose="020B0604030504040204" pitchFamily="34" charset="-128"/>
                <a:cs typeface="ＭＳ ゴシック" charset="0"/>
              </a:rPr>
              <a:t>する必要があります。</a:t>
            </a:r>
            <a:endParaRPr lang="ja-JP" altLang="en-US" sz="2000" dirty="0">
              <a:latin typeface="Meiryo" panose="020B0604030504040204" pitchFamily="34" charset="-128"/>
              <a:ea typeface="Meiryo" panose="020B0604030504040204" pitchFamily="34" charset="-128"/>
            </a:endParaRPr>
          </a:p>
        </p:txBody>
      </p:sp>
      <p:sp>
        <p:nvSpPr>
          <p:cNvPr id="8" name="Text Box 5">
            <a:extLst>
              <a:ext uri="{FF2B5EF4-FFF2-40B4-BE49-F238E27FC236}">
                <a16:creationId xmlns:a16="http://schemas.microsoft.com/office/drawing/2014/main" id="{58E9B847-9F6F-4568-8599-2CB07422DA22}"/>
              </a:ext>
            </a:extLst>
          </p:cNvPr>
          <p:cNvSpPr txBox="1">
            <a:spLocks noChangeArrowheads="1"/>
          </p:cNvSpPr>
          <p:nvPr/>
        </p:nvSpPr>
        <p:spPr bwMode="auto">
          <a:xfrm>
            <a:off x="2949774" y="4882578"/>
            <a:ext cx="3775393" cy="122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125000"/>
              </a:lnSpc>
              <a:spcBef>
                <a:spcPct val="0"/>
              </a:spcBef>
              <a:buFontTx/>
              <a:buNone/>
            </a:pPr>
            <a:r>
              <a:rPr lang="ja-JP" altLang="en-US" sz="2000" dirty="0">
                <a:latin typeface="Meiryo" panose="020B0604030504040204" pitchFamily="34" charset="-128"/>
                <a:ea typeface="Meiryo" panose="020B0604030504040204" pitchFamily="34" charset="-128"/>
              </a:rPr>
              <a:t>手洗い、部屋の換気、拭き掃除</a:t>
            </a:r>
            <a:endParaRPr lang="en-US" altLang="ja-JP" sz="2000" dirty="0">
              <a:latin typeface="Meiryo" panose="020B0604030504040204" pitchFamily="34" charset="-128"/>
              <a:ea typeface="Meiryo" panose="020B0604030504040204" pitchFamily="34" charset="-128"/>
            </a:endParaRPr>
          </a:p>
          <a:p>
            <a:pPr algn="ctr" eaLnBrk="1" hangingPunct="1">
              <a:lnSpc>
                <a:spcPct val="125000"/>
              </a:lnSpc>
              <a:spcBef>
                <a:spcPct val="0"/>
              </a:spcBef>
              <a:buFontTx/>
              <a:buNone/>
            </a:pPr>
            <a:r>
              <a:rPr lang="ja-JP" altLang="en-US" sz="2000" dirty="0">
                <a:latin typeface="Meiryo" panose="020B0604030504040204" pitchFamily="34" charset="-128"/>
                <a:ea typeface="Meiryo" panose="020B0604030504040204" pitchFamily="34" charset="-128"/>
              </a:rPr>
              <a:t>温度や湿度の調整など</a:t>
            </a:r>
            <a:endParaRPr lang="en-US" altLang="ja-JP" sz="2000" dirty="0">
              <a:latin typeface="Meiryo" panose="020B0604030504040204" pitchFamily="34" charset="-128"/>
              <a:ea typeface="Meiryo" panose="020B0604030504040204" pitchFamily="34" charset="-128"/>
            </a:endParaRPr>
          </a:p>
          <a:p>
            <a:pPr algn="ctr" eaLnBrk="1" hangingPunct="1">
              <a:lnSpc>
                <a:spcPct val="125000"/>
              </a:lnSpc>
              <a:spcBef>
                <a:spcPct val="0"/>
              </a:spcBef>
              <a:buFontTx/>
              <a:buNone/>
            </a:pPr>
            <a:r>
              <a:rPr lang="ja-JP" altLang="en-US" sz="2000" dirty="0">
                <a:latin typeface="Meiryo" panose="020B0604030504040204" pitchFamily="34" charset="-128"/>
                <a:ea typeface="Meiryo" panose="020B0604030504040204" pitchFamily="34" charset="-128"/>
              </a:rPr>
              <a:t>日常的な衛生管理が重要です。</a:t>
            </a:r>
          </a:p>
        </p:txBody>
      </p:sp>
      <p:grpSp>
        <p:nvGrpSpPr>
          <p:cNvPr id="11" name="図形グループ 11">
            <a:extLst>
              <a:ext uri="{FF2B5EF4-FFF2-40B4-BE49-F238E27FC236}">
                <a16:creationId xmlns:a16="http://schemas.microsoft.com/office/drawing/2014/main" id="{3F004616-6555-4052-9898-FB4E172752EC}"/>
              </a:ext>
            </a:extLst>
          </p:cNvPr>
          <p:cNvGrpSpPr>
            <a:grpSpLocks/>
          </p:cNvGrpSpPr>
          <p:nvPr/>
        </p:nvGrpSpPr>
        <p:grpSpPr bwMode="auto">
          <a:xfrm>
            <a:off x="875071" y="2682134"/>
            <a:ext cx="7353300" cy="2200444"/>
            <a:chOff x="609600" y="3589298"/>
            <a:chExt cx="7353300" cy="2200444"/>
          </a:xfrm>
        </p:grpSpPr>
        <p:sp>
          <p:nvSpPr>
            <p:cNvPr id="13" name="左右矢印 5">
              <a:extLst>
                <a:ext uri="{FF2B5EF4-FFF2-40B4-BE49-F238E27FC236}">
                  <a16:creationId xmlns:a16="http://schemas.microsoft.com/office/drawing/2014/main" id="{FC77A56F-3323-436D-A2B5-4C826F1AB291}"/>
                </a:ext>
              </a:extLst>
            </p:cNvPr>
            <p:cNvSpPr>
              <a:spLocks noChangeArrowheads="1"/>
            </p:cNvSpPr>
            <p:nvPr/>
          </p:nvSpPr>
          <p:spPr bwMode="auto">
            <a:xfrm>
              <a:off x="1676400" y="4875342"/>
              <a:ext cx="5486400" cy="914400"/>
            </a:xfrm>
            <a:prstGeom prst="leftRightArrow">
              <a:avLst>
                <a:gd name="adj1" fmla="val 50000"/>
                <a:gd name="adj2" fmla="val 50000"/>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blurRad="40000" dist="20000" dir="5400000" rotWithShape="0">
                <a:srgbClr val="808080">
                  <a:alpha val="37999"/>
                </a:srgbClr>
              </a:outerShdw>
            </a:effectLst>
          </p:spPr>
          <p:txBody>
            <a:bodyPr tIns="108000" anchor="ctr"/>
            <a:lstStyle/>
            <a:p>
              <a:pPr algn="ctr" eaLnBrk="1" hangingPunct="1">
                <a:defRPr/>
              </a:pPr>
              <a:r>
                <a:rPr lang="ja-JP" altLang="en-US" sz="2800" spc="300" dirty="0">
                  <a:solidFill>
                    <a:srgbClr val="000000"/>
                  </a:solidFill>
                  <a:latin typeface="メイリオ" panose="020B0604030504040204" pitchFamily="50" charset="-128"/>
                  <a:ea typeface="メイリオ" panose="020B0604030504040204" pitchFamily="50" charset="-128"/>
                  <a:cs typeface="ＭＳ Ｐゴシック" charset="0"/>
                </a:rPr>
                <a:t>衛生管理</a:t>
              </a:r>
            </a:p>
          </p:txBody>
        </p:sp>
        <p:sp>
          <p:nvSpPr>
            <p:cNvPr id="14" name="直方体 13">
              <a:extLst>
                <a:ext uri="{FF2B5EF4-FFF2-40B4-BE49-F238E27FC236}">
                  <a16:creationId xmlns:a16="http://schemas.microsoft.com/office/drawing/2014/main" id="{06E2BF7F-74BE-4C08-B953-FF86D7BD8687}"/>
                </a:ext>
              </a:extLst>
            </p:cNvPr>
            <p:cNvSpPr>
              <a:spLocks noChangeArrowheads="1"/>
            </p:cNvSpPr>
            <p:nvPr/>
          </p:nvSpPr>
          <p:spPr bwMode="auto">
            <a:xfrm>
              <a:off x="5638800" y="3589298"/>
              <a:ext cx="1646903" cy="1211301"/>
            </a:xfrm>
            <a:prstGeom prst="cube">
              <a:avLst>
                <a:gd name="adj" fmla="val 25000"/>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blurRad="40000" dist="20000" dir="5400000" rotWithShape="0">
                <a:srgbClr val="808080">
                  <a:alpha val="37999"/>
                </a:srgbClr>
              </a:outerShdw>
            </a:effectLst>
          </p:spPr>
          <p:txBody>
            <a:bodyPr anchor="ctr"/>
            <a:lstStyle/>
            <a:p>
              <a:pPr algn="ctr" eaLnBrk="1" hangingPunct="1">
                <a:defRPr/>
              </a:pPr>
              <a:r>
                <a:rPr lang="ja-JP" altLang="en-US" dirty="0">
                  <a:solidFill>
                    <a:srgbClr val="000000"/>
                  </a:solidFill>
                  <a:latin typeface="メイリオ" panose="020B0604030504040204" pitchFamily="50" charset="-128"/>
                  <a:ea typeface="メイリオ" panose="020B0604030504040204" pitchFamily="50" charset="-128"/>
                  <a:cs typeface="ＭＳ Ｐゴシック" charset="0"/>
                </a:rPr>
                <a:t>病院</a:t>
              </a:r>
            </a:p>
          </p:txBody>
        </p:sp>
        <p:sp>
          <p:nvSpPr>
            <p:cNvPr id="15" name="直方体 14">
              <a:extLst>
                <a:ext uri="{FF2B5EF4-FFF2-40B4-BE49-F238E27FC236}">
                  <a16:creationId xmlns:a16="http://schemas.microsoft.com/office/drawing/2014/main" id="{6B3F64DA-C8FC-4A99-9476-4B7A1E73A5D0}"/>
                </a:ext>
              </a:extLst>
            </p:cNvPr>
            <p:cNvSpPr>
              <a:spLocks noChangeArrowheads="1"/>
            </p:cNvSpPr>
            <p:nvPr/>
          </p:nvSpPr>
          <p:spPr bwMode="auto">
            <a:xfrm>
              <a:off x="3505200" y="3803058"/>
              <a:ext cx="1578282" cy="997542"/>
            </a:xfrm>
            <a:prstGeom prst="cube">
              <a:avLst>
                <a:gd name="adj" fmla="val 25000"/>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blurRad="40000" dist="20000" dir="5400000" rotWithShape="0">
                <a:srgbClr val="808080">
                  <a:alpha val="37999"/>
                </a:srgbClr>
              </a:outerShdw>
            </a:effectLst>
          </p:spPr>
          <p:txBody>
            <a:bodyPr anchor="ctr"/>
            <a:lstStyle/>
            <a:p>
              <a:pPr algn="ctr" eaLnBrk="1" hangingPunct="1">
                <a:defRPr/>
              </a:pPr>
              <a:r>
                <a:rPr lang="ja-JP" altLang="en-US" dirty="0">
                  <a:solidFill>
                    <a:srgbClr val="000000"/>
                  </a:solidFill>
                  <a:latin typeface="メイリオ" panose="020B0604030504040204" pitchFamily="50" charset="-128"/>
                  <a:ea typeface="メイリオ" panose="020B0604030504040204" pitchFamily="50" charset="-128"/>
                  <a:cs typeface="ＭＳ Ｐゴシック" charset="0"/>
                </a:rPr>
                <a:t>学校</a:t>
              </a:r>
            </a:p>
          </p:txBody>
        </p:sp>
        <p:sp>
          <p:nvSpPr>
            <p:cNvPr id="16" name="直方体 15">
              <a:extLst>
                <a:ext uri="{FF2B5EF4-FFF2-40B4-BE49-F238E27FC236}">
                  <a16:creationId xmlns:a16="http://schemas.microsoft.com/office/drawing/2014/main" id="{D18C734D-38D0-4358-898F-292940DC01DA}"/>
                </a:ext>
              </a:extLst>
            </p:cNvPr>
            <p:cNvSpPr>
              <a:spLocks noChangeArrowheads="1"/>
            </p:cNvSpPr>
            <p:nvPr/>
          </p:nvSpPr>
          <p:spPr bwMode="auto">
            <a:xfrm>
              <a:off x="1828801" y="4016611"/>
              <a:ext cx="1095076" cy="780814"/>
            </a:xfrm>
            <a:prstGeom prst="cube">
              <a:avLst>
                <a:gd name="adj" fmla="val 25000"/>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blurRad="40000" dist="20000" dir="5400000" rotWithShape="0">
                <a:srgbClr val="808080">
                  <a:alpha val="37999"/>
                </a:srgbClr>
              </a:outerShdw>
            </a:effectLst>
          </p:spPr>
          <p:txBody>
            <a:bodyPr anchor="ctr"/>
            <a:lstStyle/>
            <a:p>
              <a:pPr algn="ctr" eaLnBrk="1" hangingPunct="1">
                <a:defRPr/>
              </a:pPr>
              <a:r>
                <a:rPr lang="ja-JP" altLang="en-US" dirty="0">
                  <a:solidFill>
                    <a:srgbClr val="000000"/>
                  </a:solidFill>
                  <a:latin typeface="メイリオ" panose="020B0604030504040204" pitchFamily="50" charset="-128"/>
                  <a:ea typeface="メイリオ" panose="020B0604030504040204" pitchFamily="50" charset="-128"/>
                  <a:cs typeface="ＭＳ Ｐゴシック" charset="0"/>
                </a:rPr>
                <a:t>家庭</a:t>
              </a:r>
            </a:p>
          </p:txBody>
        </p:sp>
        <p:sp>
          <p:nvSpPr>
            <p:cNvPr id="17" name="テキスト ボックス 9">
              <a:extLst>
                <a:ext uri="{FF2B5EF4-FFF2-40B4-BE49-F238E27FC236}">
                  <a16:creationId xmlns:a16="http://schemas.microsoft.com/office/drawing/2014/main" id="{8BF7DE3A-AED6-4D55-8BB3-7C9AD2508DCA}"/>
                </a:ext>
              </a:extLst>
            </p:cNvPr>
            <p:cNvSpPr txBox="1">
              <a:spLocks noChangeArrowheads="1"/>
            </p:cNvSpPr>
            <p:nvPr/>
          </p:nvSpPr>
          <p:spPr bwMode="auto">
            <a:xfrm>
              <a:off x="609600" y="5101710"/>
              <a:ext cx="1107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ja-JP" altLang="en-US" sz="2400">
                  <a:latin typeface="メイリオ" panose="020B0604030504040204" pitchFamily="50" charset="-128"/>
                  <a:ea typeface="メイリオ" panose="020B0604030504040204" pitchFamily="50" charset="-128"/>
                </a:rPr>
                <a:t>緩やか</a:t>
              </a:r>
            </a:p>
          </p:txBody>
        </p:sp>
        <p:sp>
          <p:nvSpPr>
            <p:cNvPr id="18" name="テキスト ボックス 10">
              <a:extLst>
                <a:ext uri="{FF2B5EF4-FFF2-40B4-BE49-F238E27FC236}">
                  <a16:creationId xmlns:a16="http://schemas.microsoft.com/office/drawing/2014/main" id="{0DF9D9C8-EDB7-44D2-AECA-8CD56D75E281}"/>
                </a:ext>
              </a:extLst>
            </p:cNvPr>
            <p:cNvSpPr txBox="1">
              <a:spLocks noChangeArrowheads="1"/>
            </p:cNvSpPr>
            <p:nvPr/>
          </p:nvSpPr>
          <p:spPr bwMode="auto">
            <a:xfrm>
              <a:off x="7162800" y="5101561"/>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ja-JP" altLang="en-US" sz="2400" dirty="0">
                  <a:latin typeface="メイリオ" panose="020B0604030504040204" pitchFamily="50" charset="-128"/>
                  <a:ea typeface="メイリオ" panose="020B0604030504040204" pitchFamily="50" charset="-128"/>
                </a:rPr>
                <a:t>厳格</a:t>
              </a:r>
            </a:p>
          </p:txBody>
        </p:sp>
      </p:grpSp>
      <p:sp>
        <p:nvSpPr>
          <p:cNvPr id="19" name="テキスト ボックス 1">
            <a:extLst>
              <a:ext uri="{FF2B5EF4-FFF2-40B4-BE49-F238E27FC236}">
                <a16:creationId xmlns:a16="http://schemas.microsoft.com/office/drawing/2014/main" id="{2FF13DC2-C7A3-40FD-8580-C2A06C453A11}"/>
              </a:ext>
            </a:extLst>
          </p:cNvPr>
          <p:cNvSpPr txBox="1">
            <a:spLocks noChangeArrowheads="1"/>
          </p:cNvSpPr>
          <p:nvPr/>
        </p:nvSpPr>
        <p:spPr bwMode="auto">
          <a:xfrm>
            <a:off x="1051818" y="6162624"/>
            <a:ext cx="75713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ja-JP" altLang="en-US" sz="2400" b="1" dirty="0">
                <a:solidFill>
                  <a:srgbClr val="FF0000"/>
                </a:solidFill>
                <a:latin typeface="Meiryo" panose="020B0604030504040204" pitchFamily="34" charset="-128"/>
                <a:ea typeface="Meiryo" panose="020B0604030504040204" pitchFamily="34" charset="-128"/>
              </a:rPr>
              <a:t>医療的ケアは必ずしも保健室で行う必要はありません</a:t>
            </a:r>
          </a:p>
        </p:txBody>
      </p:sp>
      <p:sp>
        <p:nvSpPr>
          <p:cNvPr id="20"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17</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2239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strVal val="#ppt_w*0.70"/>
                                          </p:val>
                                        </p:tav>
                                        <p:tav tm="100000">
                                          <p:val>
                                            <p:strVal val="#ppt_w"/>
                                          </p:val>
                                        </p:tav>
                                      </p:tavLst>
                                    </p:anim>
                                    <p:anim calcmode="lin" valueType="num">
                                      <p:cBhvr>
                                        <p:cTn id="18" dur="1000" fill="hold"/>
                                        <p:tgtEl>
                                          <p:spTgt spid="19"/>
                                        </p:tgtEl>
                                        <p:attrNameLst>
                                          <p:attrName>ppt_h</p:attrName>
                                        </p:attrNameLst>
                                      </p:cBhvr>
                                      <p:tavLst>
                                        <p:tav tm="0">
                                          <p:val>
                                            <p:strVal val="#ppt_h"/>
                                          </p:val>
                                        </p:tav>
                                        <p:tav tm="100000">
                                          <p:val>
                                            <p:strVal val="#ppt_h"/>
                                          </p:val>
                                        </p:tav>
                                      </p:tavLst>
                                    </p:anim>
                                    <p:animEffect transition="in" filter="fad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0" y="1413453"/>
            <a:ext cx="8628063" cy="31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pPr>
            <a:r>
              <a:rPr lang="ja-JP" altLang="en-US" sz="2000" dirty="0">
                <a:solidFill>
                  <a:srgbClr val="000000"/>
                </a:solidFill>
                <a:latin typeface="メイリオ" panose="020B0604030504040204" pitchFamily="50" charset="-128"/>
                <a:ea typeface="メイリオ" panose="020B0604030504040204" pitchFamily="50" charset="-128"/>
              </a:rPr>
              <a:t> 次に吸引チューブを下向きに変え、底を這わせるように挿入</a:t>
            </a:r>
          </a:p>
        </p:txBody>
      </p:sp>
      <p:sp>
        <p:nvSpPr>
          <p:cNvPr id="8" name="AutoShape 7">
            <a:extLst>
              <a:ext uri="{FF2B5EF4-FFF2-40B4-BE49-F238E27FC236}">
                <a16:creationId xmlns:a16="http://schemas.microsoft.com/office/drawing/2014/main" id="{F4552C91-BD5E-463A-95E0-FF905C69A202}"/>
              </a:ext>
            </a:extLst>
          </p:cNvPr>
          <p:cNvSpPr>
            <a:spLocks noChangeArrowheads="1"/>
          </p:cNvSpPr>
          <p:nvPr/>
        </p:nvSpPr>
        <p:spPr bwMode="auto">
          <a:xfrm>
            <a:off x="5502821" y="2192786"/>
            <a:ext cx="2303698" cy="1168397"/>
          </a:xfrm>
          <a:prstGeom prst="wedgeEllipseCallout">
            <a:avLst>
              <a:gd name="adj1" fmla="val -69480"/>
              <a:gd name="adj2" fmla="val 46180"/>
            </a:avLst>
          </a:prstGeom>
          <a:solidFill>
            <a:srgbClr val="FFE5E5"/>
          </a:solidFill>
          <a:ln w="9525">
            <a:no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1700" dirty="0">
              <a:solidFill>
                <a:srgbClr val="000000"/>
              </a:solidFill>
              <a:latin typeface="メイリオ" panose="020B0604030504040204" pitchFamily="50" charset="-128"/>
              <a:ea typeface="メイリオ" panose="020B0604030504040204" pitchFamily="50" charset="-128"/>
            </a:endParaRPr>
          </a:p>
        </p:txBody>
      </p:sp>
      <p:sp>
        <p:nvSpPr>
          <p:cNvPr id="12" name="テキスト ボックス 4">
            <a:extLst>
              <a:ext uri="{FF2B5EF4-FFF2-40B4-BE49-F238E27FC236}">
                <a16:creationId xmlns:a16="http://schemas.microsoft.com/office/drawing/2014/main" id="{CB8B9387-B978-4635-BF4A-A129B210BE23}"/>
              </a:ext>
            </a:extLst>
          </p:cNvPr>
          <p:cNvSpPr txBox="1">
            <a:spLocks noChangeArrowheads="1"/>
          </p:cNvSpPr>
          <p:nvPr/>
        </p:nvSpPr>
        <p:spPr bwMode="auto">
          <a:xfrm>
            <a:off x="596900" y="6178681"/>
            <a:ext cx="8628063" cy="31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000" dirty="0">
                <a:solidFill>
                  <a:srgbClr val="000000"/>
                </a:solidFill>
                <a:latin typeface="メイリオ" panose="020B0604030504040204" pitchFamily="50" charset="-128"/>
                <a:ea typeface="メイリオ" panose="020B0604030504040204" pitchFamily="50" charset="-128"/>
              </a:rPr>
              <a:t>実際の児童・生徒での吸引では</a:t>
            </a:r>
            <a:r>
              <a:rPr lang="ja-JP" altLang="en-US" sz="2000" spc="-600" dirty="0">
                <a:solidFill>
                  <a:srgbClr val="000000"/>
                </a:solidFill>
                <a:latin typeface="メイリオ" panose="020B0604030504040204" pitchFamily="50" charset="-128"/>
                <a:ea typeface="メイリオ" panose="020B0604030504040204" pitchFamily="50" charset="-128"/>
              </a:rPr>
              <a:t>、</a:t>
            </a:r>
            <a:r>
              <a:rPr lang="ja-JP" altLang="en-US" sz="2000" dirty="0">
                <a:solidFill>
                  <a:srgbClr val="000000"/>
                </a:solidFill>
                <a:latin typeface="メイリオ" panose="020B0604030504040204" pitchFamily="50" charset="-128"/>
                <a:ea typeface="メイリオ" panose="020B0604030504040204" pitchFamily="50" charset="-128"/>
              </a:rPr>
              <a:t>決められた長さまで</a:t>
            </a:r>
            <a:r>
              <a:rPr lang="ja-JP" altLang="en-US" sz="2000" spc="-600" dirty="0">
                <a:solidFill>
                  <a:srgbClr val="000000"/>
                </a:solidFill>
                <a:latin typeface="メイリオ" panose="020B0604030504040204" pitchFamily="50" charset="-128"/>
                <a:ea typeface="メイリオ" panose="020B0604030504040204" pitchFamily="50" charset="-128"/>
              </a:rPr>
              <a:t>、</a:t>
            </a:r>
            <a:r>
              <a:rPr lang="ja-JP" altLang="en-US" sz="2000" dirty="0">
                <a:solidFill>
                  <a:srgbClr val="000000"/>
                </a:solidFill>
                <a:latin typeface="メイリオ" panose="020B0604030504040204" pitchFamily="50" charset="-128"/>
                <a:ea typeface="メイリオ" panose="020B0604030504040204" pitchFamily="50" charset="-128"/>
              </a:rPr>
              <a:t>吸引チューブを進めます。</a:t>
            </a:r>
          </a:p>
        </p:txBody>
      </p:sp>
      <p:pic>
        <p:nvPicPr>
          <p:cNvPr id="13" name="図 8" descr="2011_0119神経学会総会2008（横浜）0022.JPG">
            <a:extLst>
              <a:ext uri="{FF2B5EF4-FFF2-40B4-BE49-F238E27FC236}">
                <a16:creationId xmlns:a16="http://schemas.microsoft.com/office/drawing/2014/main" id="{EC83FEE2-CD0F-444C-8A38-A206DE6CC8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95862" y="1830220"/>
            <a:ext cx="5657413" cy="424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4">
            <a:extLst>
              <a:ext uri="{FF2B5EF4-FFF2-40B4-BE49-F238E27FC236}">
                <a16:creationId xmlns:a16="http://schemas.microsoft.com/office/drawing/2014/main" id="{BB3C5F87-B4B2-4E22-BEC5-584F324C35B7}"/>
              </a:ext>
            </a:extLst>
          </p:cNvPr>
          <p:cNvSpPr>
            <a:spLocks noChangeShapeType="1"/>
          </p:cNvSpPr>
          <p:nvPr/>
        </p:nvSpPr>
        <p:spPr bwMode="auto">
          <a:xfrm>
            <a:off x="5099104" y="3021787"/>
            <a:ext cx="101546" cy="56337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5" name="AutoShape 7">
            <a:extLst>
              <a:ext uri="{FF2B5EF4-FFF2-40B4-BE49-F238E27FC236}">
                <a16:creationId xmlns:a16="http://schemas.microsoft.com/office/drawing/2014/main" id="{EF6A6553-1CE8-4933-B7D5-1630650443C1}"/>
              </a:ext>
            </a:extLst>
          </p:cNvPr>
          <p:cNvSpPr>
            <a:spLocks noChangeArrowheads="1"/>
          </p:cNvSpPr>
          <p:nvPr/>
        </p:nvSpPr>
        <p:spPr bwMode="auto">
          <a:xfrm>
            <a:off x="5838440" y="2374985"/>
            <a:ext cx="2114835" cy="1411490"/>
          </a:xfrm>
          <a:prstGeom prst="wedgeEllipseCallout">
            <a:avLst>
              <a:gd name="adj1" fmla="val -75341"/>
              <a:gd name="adj2" fmla="val 63466"/>
            </a:avLst>
          </a:prstGeom>
          <a:solidFill>
            <a:srgbClr val="FFE5E5"/>
          </a:solidFill>
          <a:ln w="9525">
            <a:no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1700" dirty="0">
              <a:solidFill>
                <a:srgbClr val="000000"/>
              </a:solidFill>
              <a:latin typeface="メイリオ" panose="020B0604030504040204" pitchFamily="50" charset="-128"/>
              <a:ea typeface="メイリオ" panose="020B0604030504040204" pitchFamily="50" charset="-128"/>
            </a:endParaRPr>
          </a:p>
        </p:txBody>
      </p:sp>
      <p:sp>
        <p:nvSpPr>
          <p:cNvPr id="16" name="Text Box 8">
            <a:extLst>
              <a:ext uri="{FF2B5EF4-FFF2-40B4-BE49-F238E27FC236}">
                <a16:creationId xmlns:a16="http://schemas.microsoft.com/office/drawing/2014/main" id="{A1958C89-76A8-4B76-97BF-934EE02EF0D8}"/>
              </a:ext>
            </a:extLst>
          </p:cNvPr>
          <p:cNvSpPr txBox="1">
            <a:spLocks noChangeArrowheads="1"/>
          </p:cNvSpPr>
          <p:nvPr/>
        </p:nvSpPr>
        <p:spPr bwMode="auto">
          <a:xfrm>
            <a:off x="6170343" y="2562377"/>
            <a:ext cx="1519209" cy="101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000" dirty="0">
                <a:solidFill>
                  <a:srgbClr val="000000"/>
                </a:solidFill>
                <a:latin typeface="メイリオ" panose="020B0604030504040204" pitchFamily="50" charset="-128"/>
                <a:ea typeface="メイリオ" panose="020B0604030504040204" pitchFamily="50" charset="-128"/>
              </a:rPr>
              <a:t>下向きにし、</a:t>
            </a:r>
          </a:p>
          <a:p>
            <a:pPr>
              <a:spcBef>
                <a:spcPct val="0"/>
              </a:spcBef>
              <a:buNone/>
            </a:pPr>
            <a:r>
              <a:rPr lang="ja-JP" altLang="en-US" sz="2000" dirty="0">
                <a:solidFill>
                  <a:srgbClr val="000000"/>
                </a:solidFill>
                <a:latin typeface="メイリオ" panose="020B0604030504040204" pitchFamily="50" charset="-128"/>
                <a:ea typeface="メイリオ" panose="020B0604030504040204" pitchFamily="50" charset="-128"/>
              </a:rPr>
              <a:t>底を這わすように</a:t>
            </a:r>
          </a:p>
        </p:txBody>
      </p:sp>
      <p:sp>
        <p:nvSpPr>
          <p:cNvPr id="11"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170</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1083258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1" y="1413453"/>
            <a:ext cx="8604250" cy="188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pPr>
            <a:r>
              <a:rPr lang="ja-JP" altLang="en-US" sz="2000" dirty="0">
                <a:solidFill>
                  <a:srgbClr val="000000"/>
                </a:solidFill>
                <a:latin typeface="メイリオ" panose="020B0604030504040204" pitchFamily="50" charset="-128"/>
                <a:ea typeface="メイリオ" panose="020B0604030504040204" pitchFamily="50" charset="-128"/>
              </a:rPr>
              <a:t> 吸引チューブを折り曲げた指をゆるめ（瞬間的にゆるめるのでなく、</a:t>
            </a:r>
            <a:br>
              <a:rPr lang="en-US" altLang="ja-JP" sz="2000" dirty="0">
                <a:solidFill>
                  <a:srgbClr val="000000"/>
                </a:solidFill>
                <a:latin typeface="メイリオ" panose="020B0604030504040204" pitchFamily="50" charset="-128"/>
                <a:ea typeface="メイリオ" panose="020B0604030504040204" pitchFamily="50" charset="-128"/>
              </a:rPr>
            </a:br>
            <a:r>
              <a:rPr lang="ja-JP" altLang="en-US" sz="2000" dirty="0">
                <a:solidFill>
                  <a:srgbClr val="000000"/>
                </a:solidFill>
                <a:latin typeface="メイリオ" panose="020B0604030504040204" pitchFamily="50" charset="-128"/>
                <a:ea typeface="メイリオ" panose="020B0604030504040204" pitchFamily="50" charset="-128"/>
              </a:rPr>
              <a:t>２～３秒かけてゆるめる）、陰圧をかけて、鼻汁や痰を吸引します。</a:t>
            </a:r>
          </a:p>
        </p:txBody>
      </p:sp>
      <p:pic>
        <p:nvPicPr>
          <p:cNvPr id="11" name="図 7" descr="2011_0119神経学会総会2008（横浜）0023.JPG">
            <a:extLst>
              <a:ext uri="{FF2B5EF4-FFF2-40B4-BE49-F238E27FC236}">
                <a16:creationId xmlns:a16="http://schemas.microsoft.com/office/drawing/2014/main" id="{405D0AAF-7AF0-4332-BF1B-1EC3DC7133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3128" y="2062560"/>
            <a:ext cx="5902854" cy="4427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ne 4">
            <a:extLst>
              <a:ext uri="{FF2B5EF4-FFF2-40B4-BE49-F238E27FC236}">
                <a16:creationId xmlns:a16="http://schemas.microsoft.com/office/drawing/2014/main" id="{B153C948-94B2-490C-B47D-244E54C98CC5}"/>
              </a:ext>
            </a:extLst>
          </p:cNvPr>
          <p:cNvSpPr>
            <a:spLocks noChangeShapeType="1"/>
          </p:cNvSpPr>
          <p:nvPr/>
        </p:nvSpPr>
        <p:spPr bwMode="auto">
          <a:xfrm flipH="1" flipV="1">
            <a:off x="4673719" y="3393547"/>
            <a:ext cx="61310" cy="482466"/>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5" name="AutoShape 7">
            <a:extLst>
              <a:ext uri="{FF2B5EF4-FFF2-40B4-BE49-F238E27FC236}">
                <a16:creationId xmlns:a16="http://schemas.microsoft.com/office/drawing/2014/main" id="{EF6A6553-1CE8-4933-B7D5-1630650443C1}"/>
              </a:ext>
            </a:extLst>
          </p:cNvPr>
          <p:cNvSpPr>
            <a:spLocks noChangeArrowheads="1"/>
          </p:cNvSpPr>
          <p:nvPr/>
        </p:nvSpPr>
        <p:spPr bwMode="auto">
          <a:xfrm>
            <a:off x="5892207" y="2356575"/>
            <a:ext cx="2683257" cy="1199768"/>
          </a:xfrm>
          <a:prstGeom prst="wedgeEllipseCallout">
            <a:avLst>
              <a:gd name="adj1" fmla="val -75341"/>
              <a:gd name="adj2" fmla="val 63466"/>
            </a:avLst>
          </a:prstGeom>
          <a:solidFill>
            <a:srgbClr val="FFE5E5"/>
          </a:solidFill>
          <a:ln w="9525">
            <a:no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1700" dirty="0">
              <a:solidFill>
                <a:srgbClr val="000000"/>
              </a:solidFill>
              <a:latin typeface="メイリオ" panose="020B0604030504040204" pitchFamily="50" charset="-128"/>
              <a:ea typeface="メイリオ" panose="020B0604030504040204" pitchFamily="50" charset="-128"/>
            </a:endParaRPr>
          </a:p>
        </p:txBody>
      </p:sp>
      <p:sp>
        <p:nvSpPr>
          <p:cNvPr id="16" name="Text Box 8">
            <a:extLst>
              <a:ext uri="{FF2B5EF4-FFF2-40B4-BE49-F238E27FC236}">
                <a16:creationId xmlns:a16="http://schemas.microsoft.com/office/drawing/2014/main" id="{A1958C89-76A8-4B76-97BF-934EE02EF0D8}"/>
              </a:ext>
            </a:extLst>
          </p:cNvPr>
          <p:cNvSpPr txBox="1">
            <a:spLocks noChangeArrowheads="1"/>
          </p:cNvSpPr>
          <p:nvPr/>
        </p:nvSpPr>
        <p:spPr bwMode="auto">
          <a:xfrm>
            <a:off x="6168844" y="2605335"/>
            <a:ext cx="2302768" cy="7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000" dirty="0">
                <a:solidFill>
                  <a:srgbClr val="000000"/>
                </a:solidFill>
                <a:latin typeface="メイリオ" panose="020B0604030504040204" pitchFamily="50" charset="-128"/>
                <a:ea typeface="メイリオ" panose="020B0604030504040204" pitchFamily="50" charset="-128"/>
              </a:rPr>
              <a:t>吸引しながら</a:t>
            </a:r>
          </a:p>
          <a:p>
            <a:pPr>
              <a:spcBef>
                <a:spcPct val="0"/>
              </a:spcBef>
              <a:buNone/>
            </a:pPr>
            <a:r>
              <a:rPr lang="ja-JP" altLang="en-US" sz="2000" dirty="0">
                <a:solidFill>
                  <a:srgbClr val="000000"/>
                </a:solidFill>
                <a:latin typeface="メイリオ" panose="020B0604030504040204" pitchFamily="50" charset="-128"/>
                <a:ea typeface="メイリオ" panose="020B0604030504040204" pitchFamily="50" charset="-128"/>
              </a:rPr>
              <a:t>ゆっくり引き出す</a:t>
            </a:r>
          </a:p>
        </p:txBody>
      </p:sp>
      <p:sp>
        <p:nvSpPr>
          <p:cNvPr id="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171</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6639496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手順⑩確認の声かけをする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0" y="1598877"/>
            <a:ext cx="8726882" cy="97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000" dirty="0">
                <a:latin typeface="メイリオ" panose="020B0604030504040204" pitchFamily="50" charset="-128"/>
                <a:ea typeface="メイリオ" panose="020B0604030504040204" pitchFamily="50" charset="-128"/>
              </a:rPr>
              <a:t>○対象児に、吸引が終わったことを告げ、喀痰がとり切れたかを確認する。</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596900" y="6320570"/>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pic>
        <p:nvPicPr>
          <p:cNvPr id="7" name="図 4">
            <a:extLst>
              <a:ext uri="{FF2B5EF4-FFF2-40B4-BE49-F238E27FC236}">
                <a16:creationId xmlns:a16="http://schemas.microsoft.com/office/drawing/2014/main" id="{FF8CAD31-713B-402E-89DC-DF20AFFFED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6300" y="2067646"/>
            <a:ext cx="5470525"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62">
            <a:extLst>
              <a:ext uri="{FF2B5EF4-FFF2-40B4-BE49-F238E27FC236}">
                <a16:creationId xmlns:a16="http://schemas.microsoft.com/office/drawing/2014/main" id="{1EC58C8E-F2AD-4BD3-B499-171F21D6F2C0}"/>
              </a:ext>
            </a:extLst>
          </p:cNvPr>
          <p:cNvSpPr>
            <a:spLocks noChangeArrowheads="1"/>
          </p:cNvSpPr>
          <p:nvPr/>
        </p:nvSpPr>
        <p:spPr bwMode="auto">
          <a:xfrm rot="10800000">
            <a:off x="5310028" y="2341561"/>
            <a:ext cx="3013962" cy="1563811"/>
          </a:xfrm>
          <a:prstGeom prst="wedgeRoundRectCallout">
            <a:avLst>
              <a:gd name="adj1" fmla="val 72020"/>
              <a:gd name="adj2" fmla="val -32052"/>
              <a:gd name="adj3" fmla="val 16667"/>
            </a:avLst>
          </a:prstGeom>
          <a:solidFill>
            <a:schemeClr val="bg1"/>
          </a:solidFill>
          <a:ln w="9525">
            <a:solidFill>
              <a:schemeClr val="bg1">
                <a:lumMod val="50000"/>
              </a:schemeClr>
            </a:solidFill>
            <a:miter lim="800000"/>
            <a:headEnd/>
            <a:tailEnd/>
          </a:ln>
        </p:spPr>
        <p:txBody>
          <a:bodyPr rot="10800000" lIns="87269" tIns="43635" rIns="87269" bIns="43635"/>
          <a:lstStyle/>
          <a:p>
            <a:pPr algn="ctr" defTabSz="873125" eaLnBrk="1" fontAlgn="auto" hangingPunct="1">
              <a:spcBef>
                <a:spcPts val="0"/>
              </a:spcBef>
              <a:spcAft>
                <a:spcPts val="0"/>
              </a:spcAft>
              <a:defRPr/>
            </a:pPr>
            <a:endParaRPr lang="ja-JP" altLang="ja-JP" sz="1800" dirty="0">
              <a:solidFill>
                <a:prstClr val="black"/>
              </a:solidFill>
              <a:latin typeface="メイリオ" panose="020B0604030504040204" pitchFamily="50" charset="-128"/>
              <a:ea typeface="メイリオ" panose="020B0604030504040204" pitchFamily="50" charset="-128"/>
            </a:endParaRPr>
          </a:p>
        </p:txBody>
      </p:sp>
      <p:sp>
        <p:nvSpPr>
          <p:cNvPr id="9" name="Text Box 63">
            <a:extLst>
              <a:ext uri="{FF2B5EF4-FFF2-40B4-BE49-F238E27FC236}">
                <a16:creationId xmlns:a16="http://schemas.microsoft.com/office/drawing/2014/main" id="{D2D50D24-359B-44CE-A8B9-B32BF663E075}"/>
              </a:ext>
            </a:extLst>
          </p:cNvPr>
          <p:cNvSpPr txBox="1">
            <a:spLocks noChangeArrowheads="1"/>
          </p:cNvSpPr>
          <p:nvPr/>
        </p:nvSpPr>
        <p:spPr bwMode="auto">
          <a:xfrm>
            <a:off x="5531641" y="2435103"/>
            <a:ext cx="2526126" cy="131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spcBef>
                <a:spcPct val="0"/>
              </a:spcBef>
              <a:buNone/>
            </a:pPr>
            <a:r>
              <a:rPr lang="ja-JP" altLang="en-US" sz="2000" dirty="0">
                <a:solidFill>
                  <a:srgbClr val="000000"/>
                </a:solidFill>
                <a:latin typeface="メイリオ" panose="020B0604030504040204" pitchFamily="50" charset="-128"/>
              </a:rPr>
              <a:t>○○さん、</a:t>
            </a:r>
          </a:p>
          <a:p>
            <a:pPr>
              <a:spcBef>
                <a:spcPct val="0"/>
              </a:spcBef>
              <a:buNone/>
            </a:pPr>
            <a:r>
              <a:rPr lang="ja-JP" altLang="en-US" sz="2000" dirty="0">
                <a:solidFill>
                  <a:srgbClr val="000000"/>
                </a:solidFill>
                <a:latin typeface="メイリオ" panose="020B0604030504040204" pitchFamily="50" charset="-128"/>
              </a:rPr>
              <a:t>吸引が終わりました。</a:t>
            </a:r>
          </a:p>
          <a:p>
            <a:pPr>
              <a:spcBef>
                <a:spcPct val="0"/>
              </a:spcBef>
              <a:buNone/>
            </a:pPr>
            <a:r>
              <a:rPr lang="ja-JP" altLang="en-US" sz="2000" dirty="0">
                <a:solidFill>
                  <a:srgbClr val="000000"/>
                </a:solidFill>
                <a:latin typeface="メイリオ" panose="020B0604030504040204" pitchFamily="50" charset="-128"/>
              </a:rPr>
              <a:t>もう一度、吸引しましょうか？</a:t>
            </a:r>
          </a:p>
        </p:txBody>
      </p:sp>
      <p:sp>
        <p:nvSpPr>
          <p:cNvPr id="11"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172</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2374505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手順⑪吸引チューブを洗浄する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4611538" y="1541059"/>
            <a:ext cx="4356100" cy="97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○吸引チューブの外側を、アルコール綿で先端に向かって拭きとる。</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668338" y="6611304"/>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11" name="テキスト ボックス 4">
            <a:extLst>
              <a:ext uri="{FF2B5EF4-FFF2-40B4-BE49-F238E27FC236}">
                <a16:creationId xmlns:a16="http://schemas.microsoft.com/office/drawing/2014/main" id="{50D10D6A-2E3B-4D8A-BE1B-DAB6F80E2A32}"/>
              </a:ext>
            </a:extLst>
          </p:cNvPr>
          <p:cNvSpPr txBox="1">
            <a:spLocks noChangeArrowheads="1"/>
          </p:cNvSpPr>
          <p:nvPr/>
        </p:nvSpPr>
        <p:spPr bwMode="auto">
          <a:xfrm>
            <a:off x="4611538" y="4102069"/>
            <a:ext cx="4356100" cy="97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○吸引チューブと接続管の内腔を洗浄水等で洗い流す。</a:t>
            </a:r>
          </a:p>
        </p:txBody>
      </p:sp>
      <p:grpSp>
        <p:nvGrpSpPr>
          <p:cNvPr id="4" name="グループ化 3">
            <a:extLst>
              <a:ext uri="{FF2B5EF4-FFF2-40B4-BE49-F238E27FC236}">
                <a16:creationId xmlns:a16="http://schemas.microsoft.com/office/drawing/2014/main" id="{FFBF7FFE-B5EF-4F5F-A2F7-26B311A7E49C}"/>
              </a:ext>
            </a:extLst>
          </p:cNvPr>
          <p:cNvGrpSpPr/>
          <p:nvPr/>
        </p:nvGrpSpPr>
        <p:grpSpPr>
          <a:xfrm>
            <a:off x="1161497" y="1628775"/>
            <a:ext cx="3181952" cy="4860925"/>
            <a:chOff x="596900" y="1628775"/>
            <a:chExt cx="3243263" cy="4954587"/>
          </a:xfrm>
        </p:grpSpPr>
        <p:pic>
          <p:nvPicPr>
            <p:cNvPr id="13" name="図 4">
              <a:extLst>
                <a:ext uri="{FF2B5EF4-FFF2-40B4-BE49-F238E27FC236}">
                  <a16:creationId xmlns:a16="http://schemas.microsoft.com/office/drawing/2014/main" id="{4C4201B7-366E-49BD-9B75-941DE7F7AB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900" y="1628775"/>
              <a:ext cx="3243263" cy="24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6">
              <a:extLst>
                <a:ext uri="{FF2B5EF4-FFF2-40B4-BE49-F238E27FC236}">
                  <a16:creationId xmlns:a16="http://schemas.microsoft.com/office/drawing/2014/main" id="{1AD7923B-4AA0-4DCA-B299-BF93BDA7D0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0075" y="4149725"/>
              <a:ext cx="3235325" cy="24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173</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8677446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手順⑫吸引器のスイッチを切る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0" y="1541059"/>
            <a:ext cx="8370738" cy="97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○非利き手で、吸引器のスイッチを切る。</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596900" y="6319010"/>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pic>
        <p:nvPicPr>
          <p:cNvPr id="12" name="図 8">
            <a:extLst>
              <a:ext uri="{FF2B5EF4-FFF2-40B4-BE49-F238E27FC236}">
                <a16:creationId xmlns:a16="http://schemas.microsoft.com/office/drawing/2014/main" id="{DC1A7050-0230-47E8-8BF9-CA6D20BE92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6844" y="2072068"/>
            <a:ext cx="5469438" cy="4102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174</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149671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手順⑬吸引チューブを保管容器に戻す</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0" y="1628775"/>
            <a:ext cx="8604250" cy="88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400" spc="-100" dirty="0">
                <a:latin typeface="メイリオ" panose="020B0604030504040204" pitchFamily="50" charset="-128"/>
                <a:ea typeface="メイリオ" panose="020B0604030504040204" pitchFamily="50" charset="-128"/>
              </a:rPr>
              <a:t>○吸引チューブを接続管からはずし、衛生的に保管容器に戻す。</a:t>
            </a:r>
          </a:p>
        </p:txBody>
      </p:sp>
      <p:pic>
        <p:nvPicPr>
          <p:cNvPr id="7" name="コンテンツ プレースホルダー 7">
            <a:extLst>
              <a:ext uri="{FF2B5EF4-FFF2-40B4-BE49-F238E27FC236}">
                <a16:creationId xmlns:a16="http://schemas.microsoft.com/office/drawing/2014/main" id="{2410DC86-0B54-43DD-B822-4FBD090625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4850" y="2470384"/>
            <a:ext cx="4119562"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コンテンツ プレースホルダー 9">
            <a:extLst>
              <a:ext uri="{FF2B5EF4-FFF2-40B4-BE49-F238E27FC236}">
                <a16:creationId xmlns:a16="http://schemas.microsoft.com/office/drawing/2014/main" id="{A68B239A-EFCE-49DF-A637-C559F5C99F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40300" y="2467209"/>
            <a:ext cx="4117975"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175</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9061332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手順⑭対象児への確認、体位・環境の調整</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0" y="1628774"/>
            <a:ext cx="8604250"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400" spc="-100" dirty="0">
                <a:latin typeface="メイリオ" panose="020B0604030504040204" pitchFamily="50" charset="-128"/>
                <a:ea typeface="メイリオ" panose="020B0604030504040204" pitchFamily="50" charset="-128"/>
              </a:rPr>
              <a:t>○手袋をはずす。セッシを元に戻す。</a:t>
            </a:r>
          </a:p>
          <a:p>
            <a:pPr marL="300038" indent="-300038">
              <a:lnSpc>
                <a:spcPct val="114000"/>
              </a:lnSpc>
              <a:spcBef>
                <a:spcPts val="0"/>
              </a:spcBef>
              <a:spcAft>
                <a:spcPts val="1200"/>
              </a:spcAft>
              <a:buNone/>
            </a:pPr>
            <a:r>
              <a:rPr lang="ja-JP" altLang="en-US" sz="2400" spc="-100" dirty="0">
                <a:latin typeface="メイリオ" panose="020B0604030504040204" pitchFamily="50" charset="-128"/>
                <a:ea typeface="メイリオ" panose="020B0604030504040204" pitchFamily="50" charset="-128"/>
              </a:rPr>
              <a:t>○対象児に吸引が終わったことを告げ、喀痰がとり切れたかを確認する。</a:t>
            </a:r>
          </a:p>
          <a:p>
            <a:pPr marL="300038" indent="-300038">
              <a:lnSpc>
                <a:spcPct val="114000"/>
              </a:lnSpc>
              <a:spcBef>
                <a:spcPts val="0"/>
              </a:spcBef>
              <a:spcAft>
                <a:spcPts val="1200"/>
              </a:spcAft>
              <a:buNone/>
            </a:pPr>
            <a:r>
              <a:rPr lang="ja-JP" altLang="en-US" sz="2400" spc="-100" dirty="0">
                <a:latin typeface="メイリオ" panose="020B0604030504040204" pitchFamily="50" charset="-128"/>
                <a:ea typeface="メイリオ" panose="020B0604030504040204" pitchFamily="50" charset="-128"/>
              </a:rPr>
              <a:t>○体位や環境を整える。</a:t>
            </a:r>
          </a:p>
        </p:txBody>
      </p:sp>
      <p:sp>
        <p:nvSpPr>
          <p:cNvPr id="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176</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8002595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手順⑮対象児を観察する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0" y="1628774"/>
            <a:ext cx="8604250"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400" spc="-100" dirty="0">
                <a:latin typeface="メイリオ" panose="020B0604030504040204" pitchFamily="50" charset="-128"/>
                <a:ea typeface="メイリオ" panose="020B0604030504040204" pitchFamily="50" charset="-128"/>
              </a:rPr>
              <a:t>○対象児の顔色、呼吸状態、吸引物の量や性状等を観察する。</a:t>
            </a:r>
          </a:p>
          <a:p>
            <a:pPr marL="300038" indent="-300038">
              <a:lnSpc>
                <a:spcPct val="114000"/>
              </a:lnSpc>
              <a:spcBef>
                <a:spcPts val="0"/>
              </a:spcBef>
              <a:spcAft>
                <a:spcPts val="1200"/>
              </a:spcAft>
              <a:buNone/>
            </a:pPr>
            <a:r>
              <a:rPr lang="ja-JP" altLang="en-US" sz="2400" spc="-100" dirty="0">
                <a:latin typeface="メイリオ" panose="020B0604030504040204" pitchFamily="50" charset="-128"/>
                <a:ea typeface="メイリオ" panose="020B0604030504040204" pitchFamily="50" charset="-128"/>
              </a:rPr>
              <a:t>○経鼻経管栄養を行っている場合、吸引後の口腔内に栄養チューブが出ていないか確認する。</a:t>
            </a:r>
          </a:p>
        </p:txBody>
      </p:sp>
      <p:sp>
        <p:nvSpPr>
          <p:cNvPr id="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177</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897061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no4">
            <a:extLst>
              <a:ext uri="{FF2B5EF4-FFF2-40B4-BE49-F238E27FC236}">
                <a16:creationId xmlns:a16="http://schemas.microsoft.com/office/drawing/2014/main" id="{64EAB841-0BE9-454A-B868-435CF25CF2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5426" y="2046538"/>
            <a:ext cx="5264288" cy="4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手順⑯「流水と石けん」による手洗いをする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0" y="1628775"/>
            <a:ext cx="8604250" cy="83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400" spc="-100" dirty="0">
                <a:latin typeface="メイリオ" panose="020B0604030504040204" pitchFamily="50" charset="-128"/>
                <a:ea typeface="メイリオ" panose="020B0604030504040204" pitchFamily="50" charset="-128"/>
              </a:rPr>
              <a:t>○「流水と石けん」による手洗いをする。</a:t>
            </a:r>
          </a:p>
        </p:txBody>
      </p:sp>
      <p:sp>
        <p:nvSpPr>
          <p:cNvPr id="6" name="テキスト ボックス 7">
            <a:extLst>
              <a:ext uri="{FF2B5EF4-FFF2-40B4-BE49-F238E27FC236}">
                <a16:creationId xmlns:a16="http://schemas.microsoft.com/office/drawing/2014/main" id="{60FA58B0-1CD3-454F-A4DC-BE6255F6969E}"/>
              </a:ext>
            </a:extLst>
          </p:cNvPr>
          <p:cNvSpPr txBox="1">
            <a:spLocks noChangeArrowheads="1"/>
          </p:cNvSpPr>
          <p:nvPr/>
        </p:nvSpPr>
        <p:spPr bwMode="auto">
          <a:xfrm>
            <a:off x="668338" y="6324600"/>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178</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7875704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報告、片付け、記録</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0" y="1628774"/>
            <a:ext cx="8604250"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400" spc="-100" dirty="0">
                <a:latin typeface="メイリオ" panose="020B0604030504040204" pitchFamily="50" charset="-128"/>
                <a:ea typeface="メイリオ" panose="020B0604030504040204" pitchFamily="50" charset="-128"/>
              </a:rPr>
              <a:t>○指導看護師に対し、吸引物、吸引前後の対象児の状態等を報告する。ヒヤリ・ハット、アクシデントがあれば、あわせて報告する。</a:t>
            </a:r>
          </a:p>
          <a:p>
            <a:pPr marL="300038" indent="-300038">
              <a:lnSpc>
                <a:spcPct val="114000"/>
              </a:lnSpc>
              <a:spcBef>
                <a:spcPts val="0"/>
              </a:spcBef>
              <a:spcAft>
                <a:spcPts val="1200"/>
              </a:spcAft>
              <a:buNone/>
            </a:pPr>
            <a:r>
              <a:rPr lang="ja-JP" altLang="en-US" sz="2400" spc="-100" dirty="0">
                <a:latin typeface="メイリオ" panose="020B0604030504040204" pitchFamily="50" charset="-128"/>
                <a:ea typeface="メイリオ" panose="020B0604030504040204" pitchFamily="50" charset="-128"/>
              </a:rPr>
              <a:t>○吸引びんの廃液量が</a:t>
            </a:r>
            <a:r>
              <a:rPr lang="en-US" altLang="ja-JP" sz="2400" spc="-100" dirty="0">
                <a:latin typeface="メイリオ" panose="020B0604030504040204" pitchFamily="50" charset="-128"/>
                <a:ea typeface="メイリオ" panose="020B0604030504040204" pitchFamily="50" charset="-128"/>
              </a:rPr>
              <a:t>70</a:t>
            </a:r>
            <a:r>
              <a:rPr lang="ja-JP" altLang="en-US" sz="2400" spc="-100" dirty="0">
                <a:latin typeface="メイリオ" panose="020B0604030504040204" pitchFamily="50" charset="-128"/>
                <a:ea typeface="メイリオ" panose="020B0604030504040204" pitchFamily="50" charset="-128"/>
              </a:rPr>
              <a:t>～</a:t>
            </a:r>
            <a:r>
              <a:rPr lang="en-US" altLang="ja-JP" sz="2400" spc="-100" dirty="0">
                <a:latin typeface="メイリオ" panose="020B0604030504040204" pitchFamily="50" charset="-128"/>
                <a:ea typeface="メイリオ" panose="020B0604030504040204" pitchFamily="50" charset="-128"/>
              </a:rPr>
              <a:t>80</a:t>
            </a:r>
            <a:r>
              <a:rPr lang="ja-JP" altLang="en-US" sz="2400" spc="-100" dirty="0">
                <a:latin typeface="メイリオ" panose="020B0604030504040204" pitchFamily="50" charset="-128"/>
                <a:ea typeface="メイリオ" panose="020B0604030504040204" pitchFamily="50" charset="-128"/>
              </a:rPr>
              <a:t>％になる前に廃液を捨てる。</a:t>
            </a:r>
          </a:p>
          <a:p>
            <a:pPr marL="300038" indent="-300038">
              <a:lnSpc>
                <a:spcPct val="114000"/>
              </a:lnSpc>
              <a:spcBef>
                <a:spcPts val="0"/>
              </a:spcBef>
              <a:spcAft>
                <a:spcPts val="1200"/>
              </a:spcAft>
              <a:buNone/>
            </a:pPr>
            <a:r>
              <a:rPr lang="ja-JP" altLang="en-US" sz="2400" spc="-100" dirty="0">
                <a:latin typeface="メイリオ" panose="020B0604030504040204" pitchFamily="50" charset="-128"/>
                <a:ea typeface="メイリオ" panose="020B0604030504040204" pitchFamily="50" charset="-128"/>
              </a:rPr>
              <a:t>○保管容器や洗浄水等を、</a:t>
            </a:r>
            <a:br>
              <a:rPr lang="ja-JP" altLang="en-US" sz="2400" spc="-100" dirty="0">
                <a:latin typeface="メイリオ" panose="020B0604030504040204" pitchFamily="50" charset="-128"/>
                <a:ea typeface="メイリオ" panose="020B0604030504040204" pitchFamily="50" charset="-128"/>
              </a:rPr>
            </a:br>
            <a:r>
              <a:rPr lang="ja-JP" altLang="en-US" sz="2400" spc="-100" dirty="0">
                <a:latin typeface="メイリオ" panose="020B0604030504040204" pitchFamily="50" charset="-128"/>
                <a:ea typeface="メイリオ" panose="020B0604030504040204" pitchFamily="50" charset="-128"/>
              </a:rPr>
              <a:t>適宜交換する。</a:t>
            </a:r>
          </a:p>
          <a:p>
            <a:pPr marL="300038" indent="-300038">
              <a:lnSpc>
                <a:spcPct val="114000"/>
              </a:lnSpc>
              <a:spcBef>
                <a:spcPts val="0"/>
              </a:spcBef>
              <a:spcAft>
                <a:spcPts val="1200"/>
              </a:spcAft>
              <a:buNone/>
            </a:pPr>
            <a:r>
              <a:rPr lang="ja-JP" altLang="en-US" sz="2400" spc="-100" dirty="0">
                <a:latin typeface="メイリオ" panose="020B0604030504040204" pitchFamily="50" charset="-128"/>
                <a:ea typeface="メイリオ" panose="020B0604030504040204" pitchFamily="50" charset="-128"/>
              </a:rPr>
              <a:t>○実施記録を書く。</a:t>
            </a:r>
            <a:br>
              <a:rPr lang="ja-JP" altLang="en-US" sz="2400" spc="-100" dirty="0">
                <a:latin typeface="メイリオ" panose="020B0604030504040204" pitchFamily="50" charset="-128"/>
                <a:ea typeface="メイリオ" panose="020B0604030504040204" pitchFamily="50" charset="-128"/>
              </a:rPr>
            </a:br>
            <a:r>
              <a:rPr lang="ja-JP" altLang="en-US" sz="2400" spc="-100" dirty="0">
                <a:latin typeface="メイリオ" panose="020B0604030504040204" pitchFamily="50" charset="-128"/>
                <a:ea typeface="メイリオ" panose="020B0604030504040204" pitchFamily="50" charset="-128"/>
              </a:rPr>
              <a:t>ヒヤリ・ハットがあれば、</a:t>
            </a:r>
            <a:br>
              <a:rPr lang="ja-JP" altLang="en-US" sz="2400" spc="-100" dirty="0">
                <a:latin typeface="メイリオ" panose="020B0604030504040204" pitchFamily="50" charset="-128"/>
                <a:ea typeface="メイリオ" panose="020B0604030504040204" pitchFamily="50" charset="-128"/>
              </a:rPr>
            </a:br>
            <a:r>
              <a:rPr lang="ja-JP" altLang="en-US" sz="2400" spc="-100" dirty="0">
                <a:latin typeface="メイリオ" panose="020B0604030504040204" pitchFamily="50" charset="-128"/>
                <a:ea typeface="メイリオ" panose="020B0604030504040204" pitchFamily="50" charset="-128"/>
              </a:rPr>
              <a:t>業務の後に記録する。</a:t>
            </a:r>
          </a:p>
        </p:txBody>
      </p:sp>
      <p:pic>
        <p:nvPicPr>
          <p:cNvPr id="7" name="図 3">
            <a:extLst>
              <a:ext uri="{FF2B5EF4-FFF2-40B4-BE49-F238E27FC236}">
                <a16:creationId xmlns:a16="http://schemas.microsoft.com/office/drawing/2014/main" id="{95CD38DA-F08A-462D-91A0-CA02A590AE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3882" y="3506986"/>
            <a:ext cx="2572774" cy="2572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179</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77018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医療的ケアにおける衛生管理の目的と原則</a:t>
            </a:r>
            <a:endParaRPr lang="zh-TW" altLang="en-US" sz="2800" dirty="0">
              <a:latin typeface="メイリオ" panose="020B0604030504040204" pitchFamily="50" charset="-128"/>
              <a:ea typeface="メイリオ" panose="020B0604030504040204" pitchFamily="50" charset="-128"/>
            </a:endParaRPr>
          </a:p>
        </p:txBody>
      </p:sp>
      <p:sp>
        <p:nvSpPr>
          <p:cNvPr id="6" name="Rectangle 3">
            <a:extLst>
              <a:ext uri="{FF2B5EF4-FFF2-40B4-BE49-F238E27FC236}">
                <a16:creationId xmlns:a16="http://schemas.microsoft.com/office/drawing/2014/main" id="{33D1635C-248A-46B2-A885-C7D7F79AE858}"/>
              </a:ext>
            </a:extLst>
          </p:cNvPr>
          <p:cNvSpPr txBox="1">
            <a:spLocks noChangeArrowheads="1"/>
          </p:cNvSpPr>
          <p:nvPr/>
        </p:nvSpPr>
        <p:spPr bwMode="auto">
          <a:xfrm>
            <a:off x="689590" y="1910937"/>
            <a:ext cx="8584585" cy="1273308"/>
          </a:xfrm>
          <a:prstGeom prst="rect">
            <a:avLst/>
          </a:prstGeom>
          <a:solidFill>
            <a:srgbClr val="FBF0C9"/>
          </a:solidFill>
          <a:ln>
            <a:noFill/>
            <a:headEnd/>
            <a:tailEnd/>
          </a:ln>
        </p:spPr>
        <p:style>
          <a:lnRef idx="1">
            <a:schemeClr val="accent4"/>
          </a:lnRef>
          <a:fillRef idx="2">
            <a:schemeClr val="accent4"/>
          </a:fillRef>
          <a:effectRef idx="1">
            <a:schemeClr val="accent4"/>
          </a:effectRef>
          <a:fontRef idx="minor">
            <a:schemeClr val="dk1"/>
          </a:fontRef>
        </p:style>
        <p:txBody>
          <a:bodyPr wrap="square" lIns="144000" tIns="0" bIns="36000" anchor="ctr" anchorCtr="0">
            <a:no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just" eaLnBrk="1" hangingPunct="1">
              <a:lnSpc>
                <a:spcPct val="150000"/>
              </a:lnSpc>
              <a:buSzPct val="60000"/>
              <a:buFont typeface="Wingdings" panose="05000000000000000000" pitchFamily="2" charset="2"/>
              <a:buChar char="l"/>
            </a:pPr>
            <a:r>
              <a:rPr kumimoji="0" lang="ja-JP" altLang="en-US" sz="2000" dirty="0">
                <a:latin typeface="Meiryo" panose="020B0604030504040204" pitchFamily="34" charset="-128"/>
                <a:ea typeface="Meiryo" panose="020B0604030504040204" pitchFamily="34" charset="-128"/>
              </a:rPr>
              <a:t>ケアをする職員が、</a:t>
            </a:r>
            <a:r>
              <a:rPr kumimoji="0" lang="ja-JP" altLang="en-US" sz="2000" b="1" dirty="0">
                <a:solidFill>
                  <a:srgbClr val="FF0000"/>
                </a:solidFill>
                <a:latin typeface="Meiryo" panose="020B0604030504040204" pitchFamily="34" charset="-128"/>
                <a:ea typeface="Meiryo" panose="020B0604030504040204" pitchFamily="34" charset="-128"/>
              </a:rPr>
              <a:t>子どもたちの分泌物から</a:t>
            </a:r>
            <a:r>
              <a:rPr kumimoji="0" lang="ja-JP" altLang="en-US" sz="2000" dirty="0">
                <a:latin typeface="Meiryo" panose="020B0604030504040204" pitchFamily="34" charset="-128"/>
                <a:ea typeface="Meiryo" panose="020B0604030504040204" pitchFamily="34" charset="-128"/>
              </a:rPr>
              <a:t>細菌をもらわないこと</a:t>
            </a:r>
            <a:endParaRPr kumimoji="0" lang="ja-JP" altLang="ja-JP" sz="2000" dirty="0">
              <a:latin typeface="Meiryo" panose="020B0604030504040204" pitchFamily="34" charset="-128"/>
              <a:ea typeface="Meiryo" panose="020B0604030504040204" pitchFamily="34" charset="-128"/>
            </a:endParaRPr>
          </a:p>
          <a:p>
            <a:pPr algn="just" eaLnBrk="1" hangingPunct="1">
              <a:lnSpc>
                <a:spcPct val="150000"/>
              </a:lnSpc>
              <a:buSzPct val="60000"/>
              <a:buFont typeface="Wingdings" panose="05000000000000000000" pitchFamily="2" charset="2"/>
              <a:buChar char="l"/>
            </a:pPr>
            <a:r>
              <a:rPr kumimoji="0" lang="ja-JP" altLang="en-US" sz="2000" dirty="0">
                <a:latin typeface="Meiryo" panose="020B0604030504040204" pitchFamily="34" charset="-128"/>
                <a:ea typeface="Meiryo" panose="020B0604030504040204" pitchFamily="34" charset="-128"/>
              </a:rPr>
              <a:t>ケアをする職員が媒介となって</a:t>
            </a:r>
            <a:r>
              <a:rPr kumimoji="0" lang="ja-JP" altLang="en-US" sz="2000" b="1" dirty="0">
                <a:solidFill>
                  <a:srgbClr val="FF0000"/>
                </a:solidFill>
                <a:latin typeface="Meiryo" panose="020B0604030504040204" pitchFamily="34" charset="-128"/>
                <a:ea typeface="Meiryo" panose="020B0604030504040204" pitchFamily="34" charset="-128"/>
              </a:rPr>
              <a:t>他の子どもに</a:t>
            </a:r>
            <a:r>
              <a:rPr kumimoji="0" lang="ja-JP" altLang="en-US" sz="2000" dirty="0">
                <a:latin typeface="Meiryo" panose="020B0604030504040204" pitchFamily="34" charset="-128"/>
                <a:ea typeface="Meiryo" panose="020B0604030504040204" pitchFamily="34" charset="-128"/>
              </a:rPr>
              <a:t>細菌</a:t>
            </a:r>
            <a:r>
              <a:rPr kumimoji="0" lang="en-US" altLang="en-US" sz="2000" dirty="0" err="1">
                <a:latin typeface="Meiryo" panose="020B0604030504040204" pitchFamily="34" charset="-128"/>
                <a:ea typeface="Meiryo" panose="020B0604030504040204" pitchFamily="34" charset="-128"/>
              </a:rPr>
              <a:t>を移さないこと</a:t>
            </a:r>
            <a:endParaRPr kumimoji="0" lang="ja-JP" altLang="en-US" sz="2000" dirty="0">
              <a:latin typeface="Meiryo" panose="020B0604030504040204" pitchFamily="34" charset="-128"/>
              <a:ea typeface="Meiryo" panose="020B0604030504040204" pitchFamily="34" charset="-128"/>
            </a:endParaRPr>
          </a:p>
        </p:txBody>
      </p:sp>
      <p:sp>
        <p:nvSpPr>
          <p:cNvPr id="7" name="Text Box 4">
            <a:extLst>
              <a:ext uri="{FF2B5EF4-FFF2-40B4-BE49-F238E27FC236}">
                <a16:creationId xmlns:a16="http://schemas.microsoft.com/office/drawing/2014/main" id="{35558DC3-7146-4E9B-BD4B-F36983E25121}"/>
              </a:ext>
            </a:extLst>
          </p:cNvPr>
          <p:cNvSpPr txBox="1">
            <a:spLocks noChangeArrowheads="1"/>
          </p:cNvSpPr>
          <p:nvPr/>
        </p:nvSpPr>
        <p:spPr bwMode="auto">
          <a:xfrm>
            <a:off x="586267" y="3572600"/>
            <a:ext cx="8687908" cy="229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just" eaLnBrk="1" hangingPunct="1">
              <a:lnSpc>
                <a:spcPct val="110000"/>
              </a:lnSpc>
              <a:spcBef>
                <a:spcPct val="0"/>
              </a:spcBef>
              <a:spcAft>
                <a:spcPts val="600"/>
              </a:spcAft>
              <a:buFontTx/>
              <a:buNone/>
            </a:pPr>
            <a:r>
              <a:rPr lang="ja-JP" altLang="en-US" sz="2400" dirty="0">
                <a:latin typeface="Meiryo" panose="020B0604030504040204" pitchFamily="34" charset="-128"/>
                <a:ea typeface="Meiryo" panose="020B0604030504040204" pitchFamily="34" charset="-128"/>
              </a:rPr>
              <a:t>＊分泌物に触れる可能性があるケアをする時には、</a:t>
            </a:r>
            <a:r>
              <a:rPr lang="ja-JP" altLang="en-US" sz="2400" b="1" dirty="0">
                <a:solidFill>
                  <a:srgbClr val="0070C0"/>
                </a:solidFill>
                <a:latin typeface="Meiryo" panose="020B0604030504040204" pitchFamily="34" charset="-128"/>
                <a:ea typeface="Meiryo" panose="020B0604030504040204" pitchFamily="34" charset="-128"/>
              </a:rPr>
              <a:t>手袋を着用</a:t>
            </a:r>
            <a:r>
              <a:rPr lang="ja-JP" altLang="en-US" sz="2400" dirty="0">
                <a:latin typeface="Meiryo" panose="020B0604030504040204" pitchFamily="34" charset="-128"/>
                <a:ea typeface="Meiryo" panose="020B0604030504040204" pitchFamily="34" charset="-128"/>
              </a:rPr>
              <a:t>し、ケアが</a:t>
            </a:r>
            <a:r>
              <a:rPr lang="ja-JP" altLang="en-US" sz="2400" b="1" dirty="0">
                <a:solidFill>
                  <a:srgbClr val="0070C0"/>
                </a:solidFill>
                <a:latin typeface="Meiryo" panose="020B0604030504040204" pitchFamily="34" charset="-128"/>
                <a:ea typeface="Meiryo" panose="020B0604030504040204" pitchFamily="34" charset="-128"/>
              </a:rPr>
              <a:t>終わった後には必ず手洗い</a:t>
            </a:r>
            <a:r>
              <a:rPr lang="ja-JP" altLang="en-US" sz="2400" dirty="0">
                <a:latin typeface="Meiryo" panose="020B0604030504040204" pitchFamily="34" charset="-128"/>
                <a:ea typeface="Meiryo" panose="020B0604030504040204" pitchFamily="34" charset="-128"/>
              </a:rPr>
              <a:t>をします。</a:t>
            </a:r>
            <a:r>
              <a:rPr lang="ja-JP" altLang="en-US" sz="2400" b="1" dirty="0">
                <a:solidFill>
                  <a:srgbClr val="0070C0"/>
                </a:solidFill>
                <a:latin typeface="Meiryo" panose="020B0604030504040204" pitchFamily="34" charset="-128"/>
                <a:ea typeface="Meiryo" panose="020B0604030504040204" pitchFamily="34" charset="-128"/>
              </a:rPr>
              <a:t>衣類に付着した分泌物にも注意</a:t>
            </a:r>
            <a:r>
              <a:rPr lang="ja-JP" altLang="en-US" sz="2400" dirty="0">
                <a:latin typeface="Meiryo" panose="020B0604030504040204" pitchFamily="34" charset="-128"/>
                <a:ea typeface="Meiryo" panose="020B0604030504040204" pitchFamily="34" charset="-128"/>
              </a:rPr>
              <a:t>します。</a:t>
            </a:r>
            <a:r>
              <a:rPr lang="ja-JP" altLang="en-US" sz="2000" dirty="0">
                <a:latin typeface="Meiryo" panose="020B0604030504040204" pitchFamily="34" charset="-128"/>
                <a:ea typeface="Meiryo" panose="020B0604030504040204" pitchFamily="34" charset="-128"/>
              </a:rPr>
              <a:t>（エプロン着用交換が実用的）</a:t>
            </a:r>
            <a:endParaRPr lang="en-US" altLang="ja-JP" sz="2000" dirty="0">
              <a:latin typeface="Meiryo" panose="020B0604030504040204" pitchFamily="34" charset="-128"/>
              <a:ea typeface="Meiryo" panose="020B0604030504040204" pitchFamily="34" charset="-128"/>
            </a:endParaRPr>
          </a:p>
          <a:p>
            <a:pPr algn="just" eaLnBrk="1" hangingPunct="1">
              <a:lnSpc>
                <a:spcPct val="110000"/>
              </a:lnSpc>
              <a:spcBef>
                <a:spcPct val="0"/>
              </a:spcBef>
              <a:spcAft>
                <a:spcPts val="600"/>
              </a:spcAft>
              <a:buFontTx/>
              <a:buNone/>
            </a:pPr>
            <a:endParaRPr lang="en-US" altLang="ja-JP" sz="2400" dirty="0">
              <a:latin typeface="Meiryo" panose="020B0604030504040204" pitchFamily="34" charset="-128"/>
              <a:ea typeface="Meiryo" panose="020B0604030504040204" pitchFamily="34" charset="-128"/>
            </a:endParaRPr>
          </a:p>
          <a:p>
            <a:pPr algn="just" eaLnBrk="1" hangingPunct="1">
              <a:lnSpc>
                <a:spcPct val="110000"/>
              </a:lnSpc>
              <a:spcBef>
                <a:spcPct val="0"/>
              </a:spcBef>
              <a:spcAft>
                <a:spcPts val="600"/>
              </a:spcAft>
              <a:buFontTx/>
              <a:buNone/>
            </a:pPr>
            <a:r>
              <a:rPr lang="ja-JP" altLang="en-US" sz="2400" dirty="0">
                <a:latin typeface="Meiryo" panose="020B0604030504040204" pitchFamily="34" charset="-128"/>
                <a:ea typeface="Meiryo" panose="020B0604030504040204" pitchFamily="34" charset="-128"/>
              </a:rPr>
              <a:t>＊経管栄養の時は通常の</a:t>
            </a:r>
            <a:r>
              <a:rPr lang="ja-JP" altLang="en-US" sz="2000" dirty="0">
                <a:latin typeface="Meiryo" panose="020B0604030504040204" pitchFamily="34" charset="-128"/>
                <a:ea typeface="Meiryo" panose="020B0604030504040204" pitchFamily="34" charset="-128"/>
              </a:rPr>
              <a:t>（料理を作る時の）</a:t>
            </a:r>
            <a:r>
              <a:rPr lang="ja-JP" altLang="en-US" sz="2400" dirty="0">
                <a:latin typeface="Meiryo" panose="020B0604030504040204" pitchFamily="34" charset="-128"/>
                <a:ea typeface="Meiryo" panose="020B0604030504040204" pitchFamily="34" charset="-128"/>
              </a:rPr>
              <a:t>手洗いでＯＫです。</a:t>
            </a:r>
          </a:p>
        </p:txBody>
      </p:sp>
      <p:sp>
        <p:nvSpPr>
          <p:cNvPr id="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18</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7232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0AAB915-CCB8-4DE3-9646-6808F2A56DB9}"/>
              </a:ext>
            </a:extLst>
          </p:cNvPr>
          <p:cNvSpPr/>
          <p:nvPr/>
        </p:nvSpPr>
        <p:spPr>
          <a:xfrm>
            <a:off x="381000" y="894685"/>
            <a:ext cx="323442" cy="5363105"/>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DD5A7BA7-3403-4B11-BECA-F5ABFE4F01D3}"/>
              </a:ext>
            </a:extLst>
          </p:cNvPr>
          <p:cNvSpPr/>
          <p:nvPr/>
        </p:nvSpPr>
        <p:spPr>
          <a:xfrm>
            <a:off x="685475" y="894685"/>
            <a:ext cx="130346" cy="5363105"/>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31100FA8-C97D-491E-B5FE-D290E48781C4}"/>
              </a:ext>
            </a:extLst>
          </p:cNvPr>
          <p:cNvSpPr/>
          <p:nvPr/>
        </p:nvSpPr>
        <p:spPr>
          <a:xfrm>
            <a:off x="5934154" y="892420"/>
            <a:ext cx="3590846" cy="5394081"/>
          </a:xfrm>
          <a:prstGeom prst="rect">
            <a:avLst/>
          </a:prstGeom>
          <a:gradFill>
            <a:gsLst>
              <a:gs pos="100000">
                <a:srgbClr val="FFD08B"/>
              </a:gs>
              <a:gs pos="23000">
                <a:srgbClr val="FFE07D"/>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タイトル 1">
            <a:extLst>
              <a:ext uri="{FF2B5EF4-FFF2-40B4-BE49-F238E27FC236}">
                <a16:creationId xmlns:a16="http://schemas.microsoft.com/office/drawing/2014/main" id="{B6EF94CD-DA18-471F-B56F-618D7055C90F}"/>
              </a:ext>
            </a:extLst>
          </p:cNvPr>
          <p:cNvSpPr txBox="1">
            <a:spLocks/>
          </p:cNvSpPr>
          <p:nvPr/>
        </p:nvSpPr>
        <p:spPr>
          <a:xfrm>
            <a:off x="2334401" y="856623"/>
            <a:ext cx="6561951" cy="3402304"/>
          </a:xfrm>
          <a:prstGeom prst="rect">
            <a:avLst/>
          </a:prstGeom>
        </p:spPr>
        <p:txBody>
          <a:bodyPr vert="horz" lIns="0" tIns="0" rIns="0" bIns="0" rtlCol="0" anchor="b">
            <a:normAutofit/>
          </a:bodyPr>
          <a:lstStyle>
            <a:lvl1pPr algn="ctr" defTabSz="742950" rtl="0" eaLnBrk="1" latinLnBrk="0" hangingPunct="1">
              <a:lnSpc>
                <a:spcPct val="90000"/>
              </a:lnSpc>
              <a:spcBef>
                <a:spcPct val="0"/>
              </a:spcBef>
              <a:buNone/>
              <a:defRPr kumimoji="1" sz="3600" b="1" i="0" kern="1200">
                <a:solidFill>
                  <a:schemeClr val="tx1"/>
                </a:solidFill>
                <a:latin typeface="メイリオ" panose="020B0604030504040204" pitchFamily="50" charset="-128"/>
                <a:ea typeface="メイリオ" panose="020B0604030504040204" pitchFamily="50" charset="-128"/>
                <a:cs typeface="+mj-cs"/>
              </a:defRPr>
            </a:lvl1pPr>
          </a:lstStyle>
          <a:p>
            <a:pPr marL="0" marR="0" lvl="0" indent="0" algn="l" defTabSz="685817" rtl="0" eaLnBrk="1" fontAlgn="auto" latinLnBrk="0" hangingPunct="1">
              <a:lnSpc>
                <a:spcPct val="100000"/>
              </a:lnSpc>
              <a:spcBef>
                <a:spcPct val="0"/>
              </a:spcBef>
              <a:spcAft>
                <a:spcPts val="0"/>
              </a:spcAft>
              <a:buClrTx/>
              <a:buSzTx/>
              <a:buFontTx/>
              <a:buNone/>
              <a:tabLst/>
              <a:defRPr/>
            </a:pPr>
            <a:r>
              <a:rPr kumimoji="1" lang="en-US" altLang="ja-JP" sz="3323"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4-6</a:t>
            </a:r>
            <a:r>
              <a:rPr lang="ja-JP" altLang="en-US" sz="3323" dirty="0">
                <a:solidFill>
                  <a:prstClr val="black"/>
                </a:solidFill>
              </a:rPr>
              <a:t> 演習手順</a:t>
            </a:r>
            <a:r>
              <a:rPr lang="en-US" altLang="ja-JP" sz="3323" dirty="0">
                <a:solidFill>
                  <a:prstClr val="black"/>
                </a:solidFill>
              </a:rPr>
              <a:t>-</a:t>
            </a:r>
          </a:p>
          <a:p>
            <a:pPr marL="0" marR="0" lvl="0" indent="0" algn="l" defTabSz="685817" rtl="0" eaLnBrk="1" fontAlgn="auto" latinLnBrk="0" hangingPunct="1">
              <a:lnSpc>
                <a:spcPct val="100000"/>
              </a:lnSpc>
              <a:spcBef>
                <a:spcPct val="0"/>
              </a:spcBef>
              <a:spcAft>
                <a:spcPts val="0"/>
              </a:spcAft>
              <a:buClrTx/>
              <a:buSzTx/>
              <a:buFontTx/>
              <a:buNone/>
              <a:tabLst/>
              <a:defRPr/>
            </a:pPr>
            <a:r>
              <a:rPr kumimoji="1" lang="ja-JP" altLang="en-US" sz="3323"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気管カニューレ内吸引</a:t>
            </a:r>
            <a:r>
              <a:rPr kumimoji="1" lang="ja-JP" altLang="en-US" sz="332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の手順</a:t>
            </a:r>
            <a:br>
              <a:rPr kumimoji="1" lang="ja-JP" altLang="en-US" sz="258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br>
            <a:r>
              <a:rPr kumimoji="1" lang="ja-JP" altLang="en-US" sz="258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（単回使用の場合、乾燥法の場合）</a:t>
            </a:r>
          </a:p>
        </p:txBody>
      </p:sp>
      <p:sp>
        <p:nvSpPr>
          <p:cNvPr id="10"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180</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0052365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ー 22">
            <a:extLst>
              <a:ext uri="{FF2B5EF4-FFF2-40B4-BE49-F238E27FC236}">
                <a16:creationId xmlns:a16="http://schemas.microsoft.com/office/drawing/2014/main" id="{4699989B-E5FE-6142-A35B-3C567A8C91F2}"/>
              </a:ext>
            </a:extLst>
          </p:cNvPr>
          <p:cNvSpPr>
            <a:spLocks noGrp="1"/>
          </p:cNvSpPr>
          <p:nvPr>
            <p:ph type="body" sz="quarter" idx="10"/>
          </p:nvPr>
        </p:nvSpPr>
        <p:spPr/>
        <p:txBody>
          <a:bodyPr/>
          <a:lstStyle/>
          <a:p>
            <a:r>
              <a:rPr lang="en-US" altLang="ja-JP" dirty="0"/>
              <a:t>4-6. </a:t>
            </a:r>
            <a:r>
              <a:rPr lang="ja-JP" altLang="en-US" dirty="0"/>
              <a:t>演習の手順</a:t>
            </a:r>
            <a:r>
              <a:rPr lang="en-US" altLang="ja-JP" dirty="0"/>
              <a:t>-</a:t>
            </a:r>
            <a:r>
              <a:rPr lang="ja-JP" altLang="en-US" dirty="0"/>
              <a:t>気管カニューレ内吸引</a:t>
            </a:r>
          </a:p>
        </p:txBody>
      </p:sp>
      <p:sp>
        <p:nvSpPr>
          <p:cNvPr id="2" name="タイトル 1">
            <a:extLst>
              <a:ext uri="{FF2B5EF4-FFF2-40B4-BE49-F238E27FC236}">
                <a16:creationId xmlns:a16="http://schemas.microsoft.com/office/drawing/2014/main" id="{BB751F41-5E66-491B-B9C6-D10A462724A3}"/>
              </a:ext>
            </a:extLst>
          </p:cNvPr>
          <p:cNvSpPr>
            <a:spLocks noGrp="1"/>
          </p:cNvSpPr>
          <p:nvPr>
            <p:ph type="title"/>
          </p:nvPr>
        </p:nvSpPr>
        <p:spPr/>
        <p:txBody>
          <a:bodyPr>
            <a:normAutofit/>
          </a:bodyPr>
          <a:lstStyle/>
          <a:p>
            <a:r>
              <a:rPr kumimoji="1" lang="ja-JP" altLang="en-US" sz="2800" dirty="0"/>
              <a:t>気管切開部の構造</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0" y="1556448"/>
            <a:ext cx="8604250" cy="43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gn="ctr">
              <a:lnSpc>
                <a:spcPct val="114000"/>
              </a:lnSpc>
              <a:spcBef>
                <a:spcPts val="0"/>
              </a:spcBef>
              <a:spcAft>
                <a:spcPts val="1200"/>
              </a:spcAft>
              <a:buNone/>
            </a:pPr>
            <a:r>
              <a:rPr lang="ja-JP" altLang="en-US" sz="2000" dirty="0">
                <a:latin typeface="メイリオ" panose="020B0604030504040204" pitchFamily="50" charset="-128"/>
                <a:ea typeface="メイリオ" panose="020B0604030504040204" pitchFamily="50" charset="-128"/>
              </a:rPr>
              <a:t>気管カニューレが、気管切開部から挿入されている状態をイメージする</a:t>
            </a:r>
          </a:p>
        </p:txBody>
      </p:sp>
      <p:grpSp>
        <p:nvGrpSpPr>
          <p:cNvPr id="6" name="グループ化 3">
            <a:extLst>
              <a:ext uri="{FF2B5EF4-FFF2-40B4-BE49-F238E27FC236}">
                <a16:creationId xmlns:a16="http://schemas.microsoft.com/office/drawing/2014/main" id="{5E1D471D-7E74-4E67-A544-C4D193AEA813}"/>
              </a:ext>
            </a:extLst>
          </p:cNvPr>
          <p:cNvGrpSpPr>
            <a:grpSpLocks/>
          </p:cNvGrpSpPr>
          <p:nvPr/>
        </p:nvGrpSpPr>
        <p:grpSpPr bwMode="auto">
          <a:xfrm>
            <a:off x="1116013" y="2049463"/>
            <a:ext cx="6848475" cy="4572000"/>
            <a:chOff x="1115616" y="2050181"/>
            <a:chExt cx="6849616" cy="4571276"/>
          </a:xfrm>
        </p:grpSpPr>
        <p:pic>
          <p:nvPicPr>
            <p:cNvPr id="7" name="図 2">
              <a:extLst>
                <a:ext uri="{FF2B5EF4-FFF2-40B4-BE49-F238E27FC236}">
                  <a16:creationId xmlns:a16="http://schemas.microsoft.com/office/drawing/2014/main" id="{9D7621A4-1086-477C-B156-F8146D89ABB6}"/>
                </a:ext>
              </a:extLst>
            </p:cNvPr>
            <p:cNvPicPr>
              <a:picLocks noChangeAspect="1"/>
            </p:cNvPicPr>
            <p:nvPr/>
          </p:nvPicPr>
          <p:blipFill>
            <a:blip r:embed="rId3">
              <a:extLst>
                <a:ext uri="{28A0092B-C50C-407E-A947-70E740481C1C}">
                  <a14:useLocalDpi xmlns:a14="http://schemas.microsoft.com/office/drawing/2010/main" val="0"/>
                </a:ext>
              </a:extLst>
            </a:blip>
            <a:srcRect t="6284"/>
            <a:stretch>
              <a:fillRect/>
            </a:stretch>
          </p:blipFill>
          <p:spPr bwMode="auto">
            <a:xfrm>
              <a:off x="1115616" y="2050181"/>
              <a:ext cx="6849616" cy="457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5">
              <a:extLst>
                <a:ext uri="{FF2B5EF4-FFF2-40B4-BE49-F238E27FC236}">
                  <a16:creationId xmlns:a16="http://schemas.microsoft.com/office/drawing/2014/main" id="{33D20FC9-E0A8-46F3-96E6-B215D8B47110}"/>
                </a:ext>
              </a:extLst>
            </p:cNvPr>
            <p:cNvPicPr>
              <a:picLocks noChangeAspect="1"/>
            </p:cNvPicPr>
            <p:nvPr/>
          </p:nvPicPr>
          <p:blipFill>
            <a:blip r:embed="rId4">
              <a:extLst>
                <a:ext uri="{28A0092B-C50C-407E-A947-70E740481C1C}">
                  <a14:useLocalDpi xmlns:a14="http://schemas.microsoft.com/office/drawing/2010/main" val="0"/>
                </a:ext>
              </a:extLst>
            </a:blip>
            <a:srcRect l="66473" t="82822" r="29208" b="16289"/>
            <a:stretch>
              <a:fillRect/>
            </a:stretch>
          </p:blipFill>
          <p:spPr bwMode="auto">
            <a:xfrm>
              <a:off x="5121870" y="5314951"/>
              <a:ext cx="216024" cy="7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二等辺三角形 8">
              <a:extLst>
                <a:ext uri="{FF2B5EF4-FFF2-40B4-BE49-F238E27FC236}">
                  <a16:creationId xmlns:a16="http://schemas.microsoft.com/office/drawing/2014/main" id="{2F801F0D-CE03-44C9-94B5-4C2637801F6A}"/>
                </a:ext>
              </a:extLst>
            </p:cNvPr>
            <p:cNvSpPr/>
            <p:nvPr/>
          </p:nvSpPr>
          <p:spPr>
            <a:xfrm rot="18628456">
              <a:off x="5147767" y="5373074"/>
              <a:ext cx="146027" cy="71450"/>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a:solidFill>
                  <a:prstClr val="white"/>
                </a:solidFill>
              </a:endParaRPr>
            </a:p>
          </p:txBody>
        </p:sp>
      </p:grpSp>
      <p:sp>
        <p:nvSpPr>
          <p:cNvPr id="4" name="正方形/長方形 3"/>
          <p:cNvSpPr/>
          <p:nvPr/>
        </p:nvSpPr>
        <p:spPr>
          <a:xfrm>
            <a:off x="6019108" y="5418950"/>
            <a:ext cx="1820498" cy="707886"/>
          </a:xfrm>
          <a:prstGeom prst="rect">
            <a:avLst/>
          </a:prstGeom>
          <a:solidFill>
            <a:schemeClr val="bg1"/>
          </a:solidFill>
          <a:ln>
            <a:solidFill>
              <a:schemeClr val="tx1"/>
            </a:solidFill>
          </a:ln>
        </p:spPr>
        <p:txBody>
          <a:bodyPr wrap="none">
            <a:spAutoFit/>
          </a:bodyPr>
          <a:lstStyle/>
          <a:p>
            <a:pPr marL="300038" indent="-300038" algn="ctr">
              <a:lnSpc>
                <a:spcPts val="2400"/>
              </a:lnSpc>
              <a:spcBef>
                <a:spcPts val="0"/>
              </a:spcBef>
              <a:buNone/>
            </a:pPr>
            <a:r>
              <a:rPr lang="ja-JP" altLang="en-US" b="1" dirty="0">
                <a:latin typeface="HGSｺﾞｼｯｸM" panose="020B0600000000000000" pitchFamily="50" charset="-128"/>
                <a:ea typeface="HGSｺﾞｼｯｸM" panose="020B0600000000000000" pitchFamily="50" charset="-128"/>
              </a:rPr>
              <a:t>下気道から出て</a:t>
            </a:r>
            <a:endParaRPr lang="en-US" altLang="ja-JP" b="1" dirty="0">
              <a:latin typeface="HGSｺﾞｼｯｸM" panose="020B0600000000000000" pitchFamily="50" charset="-128"/>
              <a:ea typeface="HGSｺﾞｼｯｸM" panose="020B0600000000000000" pitchFamily="50" charset="-128"/>
            </a:endParaRPr>
          </a:p>
          <a:p>
            <a:pPr marL="300038" indent="-300038">
              <a:lnSpc>
                <a:spcPts val="2400"/>
              </a:lnSpc>
              <a:spcBef>
                <a:spcPts val="0"/>
              </a:spcBef>
              <a:buNone/>
            </a:pPr>
            <a:r>
              <a:rPr lang="ja-JP" altLang="en-US" b="1" dirty="0">
                <a:latin typeface="HGSｺﾞｼｯｸM" panose="020B0600000000000000" pitchFamily="50" charset="-128"/>
                <a:ea typeface="HGSｺﾞｼｯｸM" panose="020B0600000000000000" pitchFamily="50" charset="-128"/>
              </a:rPr>
              <a:t>きた痰</a:t>
            </a:r>
          </a:p>
        </p:txBody>
      </p:sp>
      <p:sp>
        <p:nvSpPr>
          <p:cNvPr id="12" name="正方形/長方形 11"/>
          <p:cNvSpPr/>
          <p:nvPr/>
        </p:nvSpPr>
        <p:spPr>
          <a:xfrm>
            <a:off x="5574639" y="3731862"/>
            <a:ext cx="2509020" cy="861774"/>
          </a:xfrm>
          <a:prstGeom prst="rect">
            <a:avLst/>
          </a:prstGeom>
          <a:solidFill>
            <a:schemeClr val="bg1"/>
          </a:solidFill>
          <a:ln>
            <a:solidFill>
              <a:schemeClr val="tx1"/>
            </a:solidFill>
          </a:ln>
        </p:spPr>
        <p:txBody>
          <a:bodyPr wrap="none">
            <a:spAutoFit/>
          </a:bodyPr>
          <a:lstStyle/>
          <a:p>
            <a:pPr marL="300038" indent="-300038">
              <a:lnSpc>
                <a:spcPts val="2000"/>
              </a:lnSpc>
              <a:spcBef>
                <a:spcPts val="0"/>
              </a:spcBef>
              <a:buNone/>
            </a:pPr>
            <a:r>
              <a:rPr lang="ja-JP" altLang="en-US" b="1" dirty="0">
                <a:latin typeface="HGSｺﾞｼｯｸM" panose="020B0600000000000000" pitchFamily="50" charset="-128"/>
                <a:ea typeface="HGSｺﾞｼｯｸM" panose="020B0600000000000000" pitchFamily="50" charset="-128"/>
              </a:rPr>
              <a:t>サイドチューブから、</a:t>
            </a:r>
            <a:endParaRPr lang="en-US" altLang="ja-JP" b="1" dirty="0">
              <a:latin typeface="HGSｺﾞｼｯｸM" panose="020B0600000000000000" pitchFamily="50" charset="-128"/>
              <a:ea typeface="HGSｺﾞｼｯｸM" panose="020B0600000000000000" pitchFamily="50" charset="-128"/>
            </a:endParaRPr>
          </a:p>
          <a:p>
            <a:pPr marL="300038" indent="-300038">
              <a:lnSpc>
                <a:spcPts val="2000"/>
              </a:lnSpc>
              <a:spcBef>
                <a:spcPts val="0"/>
              </a:spcBef>
              <a:buNone/>
            </a:pPr>
            <a:r>
              <a:rPr lang="ja-JP" altLang="en-US" b="1" dirty="0">
                <a:latin typeface="HGSｺﾞｼｯｸM" panose="020B0600000000000000" pitchFamily="50" charset="-128"/>
                <a:ea typeface="HGSｺﾞｼｯｸM" panose="020B0600000000000000" pitchFamily="50" charset="-128"/>
              </a:rPr>
              <a:t>カフ上部に溜まった</a:t>
            </a:r>
            <a:endParaRPr lang="en-US" altLang="ja-JP" b="1" dirty="0">
              <a:latin typeface="HGSｺﾞｼｯｸM" panose="020B0600000000000000" pitchFamily="50" charset="-128"/>
              <a:ea typeface="HGSｺﾞｼｯｸM" panose="020B0600000000000000" pitchFamily="50" charset="-128"/>
            </a:endParaRPr>
          </a:p>
          <a:p>
            <a:pPr marL="300038" indent="-300038">
              <a:lnSpc>
                <a:spcPts val="2000"/>
              </a:lnSpc>
              <a:spcBef>
                <a:spcPts val="0"/>
              </a:spcBef>
              <a:buNone/>
            </a:pPr>
            <a:r>
              <a:rPr lang="ja-JP" altLang="en-US" b="1" dirty="0">
                <a:latin typeface="HGSｺﾞｼｯｸM" panose="020B0600000000000000" pitchFamily="50" charset="-128"/>
                <a:ea typeface="HGSｺﾞｼｯｸM" panose="020B0600000000000000" pitchFamily="50" charset="-128"/>
              </a:rPr>
              <a:t>分泌物を吸引</a:t>
            </a:r>
            <a:endParaRPr lang="en-US" altLang="ja-JP" b="1" dirty="0">
              <a:latin typeface="HGSｺﾞｼｯｸM" panose="020B0600000000000000" pitchFamily="50" charset="-128"/>
              <a:ea typeface="HGSｺﾞｼｯｸM" panose="020B0600000000000000" pitchFamily="50" charset="-128"/>
            </a:endParaRPr>
          </a:p>
        </p:txBody>
      </p:sp>
      <p:sp>
        <p:nvSpPr>
          <p:cNvPr id="13" name="正方形/長方形 12"/>
          <p:cNvSpPr/>
          <p:nvPr/>
        </p:nvSpPr>
        <p:spPr>
          <a:xfrm>
            <a:off x="1641477" y="4444983"/>
            <a:ext cx="1811713" cy="669863"/>
          </a:xfrm>
          <a:prstGeom prst="rect">
            <a:avLst/>
          </a:prstGeom>
          <a:solidFill>
            <a:schemeClr val="bg1"/>
          </a:solidFill>
          <a:ln>
            <a:solidFill>
              <a:schemeClr val="tx1"/>
            </a:solidFill>
          </a:ln>
        </p:spPr>
        <p:txBody>
          <a:bodyPr wrap="none">
            <a:spAutoFit/>
          </a:bodyPr>
          <a:lstStyle/>
          <a:p>
            <a:pPr marL="300038" indent="-300038">
              <a:lnSpc>
                <a:spcPts val="2400"/>
              </a:lnSpc>
              <a:spcBef>
                <a:spcPts val="0"/>
              </a:spcBef>
              <a:buNone/>
            </a:pPr>
            <a:r>
              <a:rPr lang="ja-JP" altLang="en-US" b="1" dirty="0">
                <a:latin typeface="HGSｺﾞｼｯｸM" panose="020B0600000000000000" pitchFamily="50" charset="-128"/>
                <a:ea typeface="HGSｺﾞｼｯｸM" panose="020B0600000000000000" pitchFamily="50" charset="-128"/>
              </a:rPr>
              <a:t>気管カニューレ</a:t>
            </a:r>
            <a:endParaRPr lang="en-US" altLang="ja-JP" b="1" dirty="0">
              <a:latin typeface="HGSｺﾞｼｯｸM" panose="020B0600000000000000" pitchFamily="50" charset="-128"/>
              <a:ea typeface="HGSｺﾞｼｯｸM" panose="020B0600000000000000" pitchFamily="50" charset="-128"/>
            </a:endParaRPr>
          </a:p>
          <a:p>
            <a:pPr marL="300038" indent="-300038">
              <a:lnSpc>
                <a:spcPts val="2400"/>
              </a:lnSpc>
              <a:spcBef>
                <a:spcPts val="0"/>
              </a:spcBef>
              <a:buNone/>
            </a:pPr>
            <a:r>
              <a:rPr lang="ja-JP" altLang="en-US" b="1" dirty="0">
                <a:latin typeface="HGSｺﾞｼｯｸM" panose="020B0600000000000000" pitchFamily="50" charset="-128"/>
                <a:ea typeface="HGSｺﾞｼｯｸM" panose="020B0600000000000000" pitchFamily="50" charset="-128"/>
              </a:rPr>
              <a:t>内吸引</a:t>
            </a:r>
            <a:endParaRPr lang="en-US" altLang="ja-JP" b="1" dirty="0">
              <a:latin typeface="HGSｺﾞｼｯｸM" panose="020B0600000000000000" pitchFamily="50" charset="-128"/>
              <a:ea typeface="HGSｺﾞｼｯｸM" panose="020B0600000000000000" pitchFamily="50" charset="-128"/>
            </a:endParaRPr>
          </a:p>
        </p:txBody>
      </p:sp>
      <p:sp>
        <p:nvSpPr>
          <p:cNvPr id="11" name="四角形吹き出し 10"/>
          <p:cNvSpPr/>
          <p:nvPr/>
        </p:nvSpPr>
        <p:spPr>
          <a:xfrm>
            <a:off x="2893236" y="3219189"/>
            <a:ext cx="1880592" cy="387793"/>
          </a:xfrm>
          <a:prstGeom prst="wedgeRectCallout">
            <a:avLst>
              <a:gd name="adj1" fmla="val -28187"/>
              <a:gd name="adj2" fmla="val 1070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HGSｺﾞｼｯｸM" panose="020B0600000000000000" pitchFamily="50" charset="-128"/>
                <a:ea typeface="HGSｺﾞｼｯｸM" panose="020B0600000000000000" pitchFamily="50" charset="-128"/>
              </a:rPr>
              <a:t>サイドチューブ</a:t>
            </a:r>
            <a:endParaRPr kumimoji="1" lang="ja-JP" altLang="en-US" dirty="0">
              <a:solidFill>
                <a:schemeClr val="tx1"/>
              </a:solidFill>
            </a:endParaRPr>
          </a:p>
        </p:txBody>
      </p:sp>
      <p:sp>
        <p:nvSpPr>
          <p:cNvPr id="14"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181</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4435316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2_吸引部位">
            <a:extLst>
              <a:ext uri="{FF2B5EF4-FFF2-40B4-BE49-F238E27FC236}">
                <a16:creationId xmlns:a16="http://schemas.microsoft.com/office/drawing/2014/main" id="{F36AE7FA-6CE5-4C1C-815C-89EB0619F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891" y="1513891"/>
            <a:ext cx="6709838" cy="492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a:extLst>
              <a:ext uri="{FF2B5EF4-FFF2-40B4-BE49-F238E27FC236}">
                <a16:creationId xmlns:a16="http://schemas.microsoft.com/office/drawing/2014/main" id="{3C4D9FBF-D359-4E73-85E6-94056999BD1D}"/>
              </a:ext>
            </a:extLst>
          </p:cNvPr>
          <p:cNvSpPr txBox="1">
            <a:spLocks noChangeArrowheads="1"/>
          </p:cNvSpPr>
          <p:nvPr/>
        </p:nvSpPr>
        <p:spPr bwMode="auto">
          <a:xfrm>
            <a:off x="681038" y="6331005"/>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出典：厚生労働省資料を一部改変</a:t>
            </a:r>
          </a:p>
        </p:txBody>
      </p:sp>
      <p:sp>
        <p:nvSpPr>
          <p:cNvPr id="2" name="タイトル 1">
            <a:extLst>
              <a:ext uri="{FF2B5EF4-FFF2-40B4-BE49-F238E27FC236}">
                <a16:creationId xmlns:a16="http://schemas.microsoft.com/office/drawing/2014/main" id="{60388487-AD58-4594-B86B-96140B72723F}"/>
              </a:ext>
            </a:extLst>
          </p:cNvPr>
          <p:cNvSpPr>
            <a:spLocks noGrp="1"/>
          </p:cNvSpPr>
          <p:nvPr>
            <p:ph type="title"/>
          </p:nvPr>
        </p:nvSpPr>
        <p:spPr/>
        <p:txBody>
          <a:bodyPr>
            <a:normAutofit/>
          </a:bodyPr>
          <a:lstStyle/>
          <a:p>
            <a:r>
              <a:rPr lang="ja-JP" altLang="en-US" sz="2800" dirty="0"/>
              <a:t>吸引する部位</a:t>
            </a:r>
            <a:endParaRPr kumimoji="1" lang="ja-JP" altLang="en-US" sz="2800" dirty="0"/>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0" y="1413453"/>
            <a:ext cx="8604250" cy="43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marR="0" lvl="0" indent="-300038" algn="ctr" defTabSz="914400" rtl="0" eaLnBrk="1" fontAlgn="auto" latinLnBrk="0" hangingPunct="1">
              <a:lnSpc>
                <a:spcPct val="114000"/>
              </a:lnSpc>
              <a:spcBef>
                <a:spcPts val="0"/>
              </a:spcBef>
              <a:spcAft>
                <a:spcPts val="120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皆さんに吸引していただく部位は</a:t>
            </a:r>
          </a:p>
        </p:txBody>
      </p:sp>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182</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4102422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3C4D9FBF-D359-4E73-85E6-94056999BD1D}"/>
              </a:ext>
            </a:extLst>
          </p:cNvPr>
          <p:cNvSpPr txBox="1">
            <a:spLocks noChangeArrowheads="1"/>
          </p:cNvSpPr>
          <p:nvPr/>
        </p:nvSpPr>
        <p:spPr bwMode="auto">
          <a:xfrm>
            <a:off x="668338" y="6495888"/>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2" name="タイトル 1">
            <a:extLst>
              <a:ext uri="{FF2B5EF4-FFF2-40B4-BE49-F238E27FC236}">
                <a16:creationId xmlns:a16="http://schemas.microsoft.com/office/drawing/2014/main" id="{60388487-AD58-4594-B86B-96140B72723F}"/>
              </a:ext>
            </a:extLst>
          </p:cNvPr>
          <p:cNvSpPr>
            <a:spLocks noGrp="1"/>
          </p:cNvSpPr>
          <p:nvPr>
            <p:ph type="title"/>
          </p:nvPr>
        </p:nvSpPr>
        <p:spPr/>
        <p:txBody>
          <a:bodyPr>
            <a:normAutofit/>
          </a:bodyPr>
          <a:lstStyle/>
          <a:p>
            <a:r>
              <a:rPr lang="ja-JP" altLang="en-US" sz="2800" dirty="0"/>
              <a:t>気管カニューレの種類</a:t>
            </a:r>
            <a:endParaRPr kumimoji="1" lang="ja-JP" altLang="en-US" sz="2800" dirty="0"/>
          </a:p>
        </p:txBody>
      </p:sp>
      <p:pic>
        <p:nvPicPr>
          <p:cNvPr id="11" name="図 10">
            <a:extLst>
              <a:ext uri="{FF2B5EF4-FFF2-40B4-BE49-F238E27FC236}">
                <a16:creationId xmlns:a16="http://schemas.microsoft.com/office/drawing/2014/main" id="{2210A597-18E2-49B7-8A6E-3E77638A87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233" t="8292" r="18236" b="11690"/>
          <a:stretch/>
        </p:blipFill>
        <p:spPr>
          <a:xfrm rot="10800000">
            <a:off x="1216978" y="1557338"/>
            <a:ext cx="3855353" cy="2645995"/>
          </a:xfrm>
          <a:prstGeom prst="rect">
            <a:avLst/>
          </a:prstGeom>
        </p:spPr>
      </p:pic>
      <p:sp>
        <p:nvSpPr>
          <p:cNvPr id="13" name="テキスト ボックス 9">
            <a:extLst>
              <a:ext uri="{FF2B5EF4-FFF2-40B4-BE49-F238E27FC236}">
                <a16:creationId xmlns:a16="http://schemas.microsoft.com/office/drawing/2014/main" id="{5A89D197-4D7E-4DFB-9C07-B6028EB353F4}"/>
              </a:ext>
            </a:extLst>
          </p:cNvPr>
          <p:cNvSpPr txBox="1">
            <a:spLocks noChangeArrowheads="1"/>
          </p:cNvSpPr>
          <p:nvPr/>
        </p:nvSpPr>
        <p:spPr bwMode="auto">
          <a:xfrm>
            <a:off x="1229678" y="1569965"/>
            <a:ext cx="432723" cy="395899"/>
          </a:xfrm>
          <a:prstGeom prst="rect">
            <a:avLst/>
          </a:prstGeom>
          <a:noFill/>
          <a:ln>
            <a:noFill/>
          </a:ln>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2000" b="1" dirty="0">
                <a:solidFill>
                  <a:prstClr val="black"/>
                </a:solidFill>
                <a:latin typeface="メイリオ" panose="020B0604030504040204" pitchFamily="50" charset="-128"/>
                <a:ea typeface="メイリオ" panose="020B0604030504040204" pitchFamily="50" charset="-128"/>
              </a:rPr>
              <a:t>①</a:t>
            </a:r>
          </a:p>
        </p:txBody>
      </p:sp>
      <p:pic>
        <p:nvPicPr>
          <p:cNvPr id="12" name="図 4" descr="レティナ２.jpg">
            <a:extLst>
              <a:ext uri="{FF2B5EF4-FFF2-40B4-BE49-F238E27FC236}">
                <a16:creationId xmlns:a16="http://schemas.microsoft.com/office/drawing/2014/main" id="{E74C1328-2EF9-4144-982D-1AFF2E66278C}"/>
              </a:ext>
            </a:extLst>
          </p:cNvPr>
          <p:cNvPicPr>
            <a:picLocks noChangeAspect="1"/>
          </p:cNvPicPr>
          <p:nvPr/>
        </p:nvPicPr>
        <p:blipFill rotWithShape="1">
          <a:blip r:embed="rId4">
            <a:extLst>
              <a:ext uri="{28A0092B-C50C-407E-A947-70E740481C1C}">
                <a14:useLocalDpi xmlns:a14="http://schemas.microsoft.com/office/drawing/2010/main" val="0"/>
              </a:ext>
            </a:extLst>
          </a:blip>
          <a:srcRect l="13386" t="1944" r="16569"/>
          <a:stretch/>
        </p:blipFill>
        <p:spPr bwMode="auto">
          <a:xfrm>
            <a:off x="6702531" y="4339278"/>
            <a:ext cx="2096812" cy="193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6">
            <a:extLst>
              <a:ext uri="{FF2B5EF4-FFF2-40B4-BE49-F238E27FC236}">
                <a16:creationId xmlns:a16="http://schemas.microsoft.com/office/drawing/2014/main" id="{9E4142A5-55FC-4587-8AD9-86C5F2045E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1216978" y="4335966"/>
            <a:ext cx="2538166" cy="193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7">
            <a:extLst>
              <a:ext uri="{FF2B5EF4-FFF2-40B4-BE49-F238E27FC236}">
                <a16:creationId xmlns:a16="http://schemas.microsoft.com/office/drawing/2014/main" id="{0C8B0B57-5242-40FA-9101-9F7BE68AB3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3972446" y="4332318"/>
            <a:ext cx="2538166" cy="193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8" descr="アクセサリ が含まれている画像&#10;&#10;高い精度で生成された説明">
            <a:extLst>
              <a:ext uri="{FF2B5EF4-FFF2-40B4-BE49-F238E27FC236}">
                <a16:creationId xmlns:a16="http://schemas.microsoft.com/office/drawing/2014/main" id="{9687D93D-31F5-4233-ADAD-67A9CB48235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045"/>
          <a:stretch/>
        </p:blipFill>
        <p:spPr>
          <a:xfrm>
            <a:off x="5354679" y="1557337"/>
            <a:ext cx="3435047" cy="2645995"/>
          </a:xfrm>
          <a:prstGeom prst="rect">
            <a:avLst/>
          </a:prstGeom>
        </p:spPr>
      </p:pic>
      <p:cxnSp>
        <p:nvCxnSpPr>
          <p:cNvPr id="21" name="直線矢印コネクタ 20">
            <a:extLst>
              <a:ext uri="{FF2B5EF4-FFF2-40B4-BE49-F238E27FC236}">
                <a16:creationId xmlns:a16="http://schemas.microsoft.com/office/drawing/2014/main" id="{5A33C26A-BD39-4465-8B30-E46A3DCE76F1}"/>
              </a:ext>
            </a:extLst>
          </p:cNvPr>
          <p:cNvCxnSpPr>
            <a:cxnSpLocks/>
          </p:cNvCxnSpPr>
          <p:nvPr/>
        </p:nvCxnSpPr>
        <p:spPr>
          <a:xfrm flipH="1" flipV="1">
            <a:off x="5705287" y="2983441"/>
            <a:ext cx="956075" cy="8717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F74CE6F6-59E3-47EC-8BBB-4CB8C9BF8E46}"/>
              </a:ext>
            </a:extLst>
          </p:cNvPr>
          <p:cNvCxnSpPr>
            <a:cxnSpLocks/>
          </p:cNvCxnSpPr>
          <p:nvPr/>
        </p:nvCxnSpPr>
        <p:spPr>
          <a:xfrm flipH="1">
            <a:off x="8132843" y="2046849"/>
            <a:ext cx="174129" cy="65829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826F3E8B-4B09-453C-B6FC-E979D7FC3C02}"/>
              </a:ext>
            </a:extLst>
          </p:cNvPr>
          <p:cNvSpPr txBox="1"/>
          <p:nvPr/>
        </p:nvSpPr>
        <p:spPr>
          <a:xfrm>
            <a:off x="6136491" y="3431263"/>
            <a:ext cx="1340488" cy="467239"/>
          </a:xfrm>
          <a:prstGeom prst="rect">
            <a:avLst/>
          </a:prstGeom>
          <a:solidFill>
            <a:srgbClr val="FFFFFF"/>
          </a:solidFill>
          <a:ln>
            <a:solidFill>
              <a:schemeClr val="bg1">
                <a:lumMod val="50000"/>
              </a:schemeClr>
            </a:solidFill>
          </a:ln>
        </p:spPr>
        <p:txBody>
          <a:bodyPr wrap="square" lIns="36000" tIns="36000" rIns="36000" bIns="0" rtlCol="0" anchor="ctr" anchorCtr="0">
            <a:noAutofit/>
          </a:bodyPr>
          <a:lstStyle/>
          <a:p>
            <a:r>
              <a:rPr lang="ja-JP" altLang="en-US" sz="1400" dirty="0">
                <a:latin typeface="メイリオ" panose="020B0604030504040204" pitchFamily="50" charset="-128"/>
                <a:ea typeface="メイリオ" panose="020B0604030504040204" pitchFamily="50" charset="-128"/>
              </a:rPr>
              <a:t>カフの上からの吸引のライン</a:t>
            </a:r>
          </a:p>
        </p:txBody>
      </p:sp>
      <p:sp>
        <p:nvSpPr>
          <p:cNvPr id="25" name="テキスト ボックス 24">
            <a:extLst>
              <a:ext uri="{FF2B5EF4-FFF2-40B4-BE49-F238E27FC236}">
                <a16:creationId xmlns:a16="http://schemas.microsoft.com/office/drawing/2014/main" id="{48EAFD6C-27A0-4B97-9BC7-12E1BCED1A09}"/>
              </a:ext>
            </a:extLst>
          </p:cNvPr>
          <p:cNvSpPr txBox="1"/>
          <p:nvPr/>
        </p:nvSpPr>
        <p:spPr>
          <a:xfrm>
            <a:off x="7348412" y="1631127"/>
            <a:ext cx="1343835" cy="467239"/>
          </a:xfrm>
          <a:prstGeom prst="rect">
            <a:avLst/>
          </a:prstGeom>
          <a:solidFill>
            <a:srgbClr val="FFFFFF"/>
          </a:solidFill>
          <a:ln>
            <a:solidFill>
              <a:schemeClr val="bg1">
                <a:lumMod val="50000"/>
              </a:schemeClr>
            </a:solidFill>
          </a:ln>
        </p:spPr>
        <p:txBody>
          <a:bodyPr wrap="square" lIns="36000" tIns="36000" rIns="36000" bIns="0" rtlCol="0" anchor="ctr" anchorCtr="0">
            <a:noAutofit/>
          </a:bodyPr>
          <a:lstStyle/>
          <a:p>
            <a:r>
              <a:rPr lang="ja-JP" altLang="en-US" sz="1400" dirty="0">
                <a:latin typeface="メイリオ" panose="020B0604030504040204" pitchFamily="50" charset="-128"/>
                <a:ea typeface="メイリオ" panose="020B0604030504040204" pitchFamily="50" charset="-128"/>
              </a:rPr>
              <a:t>カフの先端からの吸引のライン</a:t>
            </a:r>
          </a:p>
        </p:txBody>
      </p:sp>
      <p:sp>
        <p:nvSpPr>
          <p:cNvPr id="27" name="テキスト ボックス 9">
            <a:extLst>
              <a:ext uri="{FF2B5EF4-FFF2-40B4-BE49-F238E27FC236}">
                <a16:creationId xmlns:a16="http://schemas.microsoft.com/office/drawing/2014/main" id="{0EC831CD-6FBD-47F5-BEF2-6B497BA9049A}"/>
              </a:ext>
            </a:extLst>
          </p:cNvPr>
          <p:cNvSpPr txBox="1">
            <a:spLocks noChangeArrowheads="1"/>
          </p:cNvSpPr>
          <p:nvPr/>
        </p:nvSpPr>
        <p:spPr bwMode="auto">
          <a:xfrm>
            <a:off x="5378656" y="1569965"/>
            <a:ext cx="432723" cy="395899"/>
          </a:xfrm>
          <a:prstGeom prst="rect">
            <a:avLst/>
          </a:prstGeom>
          <a:noFill/>
          <a:ln>
            <a:noFill/>
          </a:ln>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2000" b="1" dirty="0">
                <a:solidFill>
                  <a:schemeClr val="bg1"/>
                </a:solidFill>
                <a:latin typeface="メイリオ" panose="020B0604030504040204" pitchFamily="50" charset="-128"/>
                <a:ea typeface="メイリオ" panose="020B0604030504040204" pitchFamily="50" charset="-128"/>
              </a:rPr>
              <a:t>②</a:t>
            </a:r>
          </a:p>
        </p:txBody>
      </p:sp>
      <p:sp>
        <p:nvSpPr>
          <p:cNvPr id="28" name="テキスト ボックス 9">
            <a:extLst>
              <a:ext uri="{FF2B5EF4-FFF2-40B4-BE49-F238E27FC236}">
                <a16:creationId xmlns:a16="http://schemas.microsoft.com/office/drawing/2014/main" id="{DEDC4684-697E-471B-AE1E-59AE0B245FB5}"/>
              </a:ext>
            </a:extLst>
          </p:cNvPr>
          <p:cNvSpPr txBox="1">
            <a:spLocks noChangeArrowheads="1"/>
          </p:cNvSpPr>
          <p:nvPr/>
        </p:nvSpPr>
        <p:spPr bwMode="auto">
          <a:xfrm>
            <a:off x="1229677" y="4339278"/>
            <a:ext cx="432723" cy="395899"/>
          </a:xfrm>
          <a:prstGeom prst="rect">
            <a:avLst/>
          </a:prstGeom>
          <a:noFill/>
          <a:ln>
            <a:noFill/>
          </a:ln>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2000" b="1" dirty="0">
                <a:solidFill>
                  <a:schemeClr val="bg1"/>
                </a:solidFill>
                <a:latin typeface="メイリオ" panose="020B0604030504040204" pitchFamily="50" charset="-128"/>
                <a:ea typeface="メイリオ" panose="020B0604030504040204" pitchFamily="50" charset="-128"/>
              </a:rPr>
              <a:t>③</a:t>
            </a:r>
          </a:p>
        </p:txBody>
      </p:sp>
      <p:sp>
        <p:nvSpPr>
          <p:cNvPr id="29" name="テキスト ボックス 9">
            <a:extLst>
              <a:ext uri="{FF2B5EF4-FFF2-40B4-BE49-F238E27FC236}">
                <a16:creationId xmlns:a16="http://schemas.microsoft.com/office/drawing/2014/main" id="{0D513470-4E20-4406-A517-C2C210AF3B5C}"/>
              </a:ext>
            </a:extLst>
          </p:cNvPr>
          <p:cNvSpPr txBox="1">
            <a:spLocks noChangeArrowheads="1"/>
          </p:cNvSpPr>
          <p:nvPr/>
        </p:nvSpPr>
        <p:spPr bwMode="auto">
          <a:xfrm>
            <a:off x="3972446" y="4339278"/>
            <a:ext cx="432723" cy="395899"/>
          </a:xfrm>
          <a:prstGeom prst="rect">
            <a:avLst/>
          </a:prstGeom>
          <a:noFill/>
          <a:ln>
            <a:noFill/>
          </a:ln>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2000" b="1" dirty="0">
                <a:solidFill>
                  <a:schemeClr val="bg1"/>
                </a:solidFill>
                <a:latin typeface="メイリオ" panose="020B0604030504040204" pitchFamily="50" charset="-128"/>
                <a:ea typeface="メイリオ" panose="020B0604030504040204" pitchFamily="50" charset="-128"/>
              </a:rPr>
              <a:t>④</a:t>
            </a:r>
          </a:p>
        </p:txBody>
      </p:sp>
      <p:sp>
        <p:nvSpPr>
          <p:cNvPr id="30" name="テキスト ボックス 9">
            <a:extLst>
              <a:ext uri="{FF2B5EF4-FFF2-40B4-BE49-F238E27FC236}">
                <a16:creationId xmlns:a16="http://schemas.microsoft.com/office/drawing/2014/main" id="{B17EA19E-F96A-480F-8FF4-92B40219F021}"/>
              </a:ext>
            </a:extLst>
          </p:cNvPr>
          <p:cNvSpPr txBox="1">
            <a:spLocks noChangeArrowheads="1"/>
          </p:cNvSpPr>
          <p:nvPr/>
        </p:nvSpPr>
        <p:spPr bwMode="auto">
          <a:xfrm>
            <a:off x="6727915" y="4339278"/>
            <a:ext cx="432723" cy="395899"/>
          </a:xfrm>
          <a:prstGeom prst="rect">
            <a:avLst/>
          </a:prstGeom>
          <a:noFill/>
          <a:ln>
            <a:noFill/>
          </a:ln>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2000" b="1" dirty="0">
                <a:solidFill>
                  <a:schemeClr val="bg1"/>
                </a:solidFill>
                <a:latin typeface="メイリオ" panose="020B0604030504040204" pitchFamily="50" charset="-128"/>
                <a:ea typeface="メイリオ" panose="020B0604030504040204" pitchFamily="50" charset="-128"/>
              </a:rPr>
              <a:t>⑤</a:t>
            </a:r>
          </a:p>
        </p:txBody>
      </p:sp>
      <p:sp>
        <p:nvSpPr>
          <p:cNvPr id="20"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183</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628845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fontScale="90000"/>
          </a:bodyPr>
          <a:lstStyle/>
          <a:p>
            <a:pPr>
              <a:lnSpc>
                <a:spcPct val="100000"/>
              </a:lnSpc>
            </a:pPr>
            <a:r>
              <a:rPr lang="ja-JP" altLang="en-US" sz="2585" dirty="0"/>
              <a:t>実施準備：「流水と石けん」による</a:t>
            </a:r>
            <a:br>
              <a:rPr lang="en-US" altLang="ja-JP" sz="2585" dirty="0"/>
            </a:br>
            <a:r>
              <a:rPr lang="ja-JP" altLang="en-US" sz="2585" dirty="0"/>
              <a:t>　　　　　　手洗い、指示書の確認、体調の確認</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732234" y="1793443"/>
            <a:ext cx="8209545" cy="327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276965" indent="-276965" defTabSz="844083">
              <a:lnSpc>
                <a:spcPct val="114000"/>
              </a:lnSpc>
              <a:spcBef>
                <a:spcPts val="0"/>
              </a:spcBef>
              <a:spcAft>
                <a:spcPts val="1108"/>
              </a:spcAft>
              <a:buNone/>
              <a:defRPr/>
            </a:pPr>
            <a:r>
              <a:rPr lang="ja-JP" altLang="en-US" sz="2215" dirty="0">
                <a:solidFill>
                  <a:prstClr val="black"/>
                </a:solidFill>
                <a:latin typeface="メイリオ" panose="020B0604030504040204" pitchFamily="50" charset="-128"/>
                <a:ea typeface="メイリオ" panose="020B0604030504040204" pitchFamily="50" charset="-128"/>
              </a:rPr>
              <a:t>○流水と石けんによる手洗いを済ませておく</a:t>
            </a:r>
          </a:p>
          <a:p>
            <a:pPr marL="276965" indent="-276965" defTabSz="844083">
              <a:lnSpc>
                <a:spcPct val="114000"/>
              </a:lnSpc>
              <a:spcBef>
                <a:spcPts val="0"/>
              </a:spcBef>
              <a:spcAft>
                <a:spcPts val="1108"/>
              </a:spcAft>
              <a:buNone/>
              <a:defRPr/>
            </a:pPr>
            <a:r>
              <a:rPr lang="ja-JP" altLang="en-US" sz="2215" dirty="0">
                <a:solidFill>
                  <a:prstClr val="black"/>
                </a:solidFill>
                <a:latin typeface="メイリオ" panose="020B0604030504040204" pitchFamily="50" charset="-128"/>
                <a:ea typeface="メイリオ" panose="020B0604030504040204" pitchFamily="50" charset="-128"/>
              </a:rPr>
              <a:t>○指示書を確認する</a:t>
            </a:r>
          </a:p>
          <a:p>
            <a:pPr marL="276965" indent="-276965" defTabSz="844083">
              <a:lnSpc>
                <a:spcPct val="114000"/>
              </a:lnSpc>
              <a:spcBef>
                <a:spcPts val="0"/>
              </a:spcBef>
              <a:spcAft>
                <a:spcPts val="1108"/>
              </a:spcAft>
              <a:buNone/>
              <a:defRPr/>
            </a:pPr>
            <a:r>
              <a:rPr lang="ja-JP" altLang="en-US" sz="2215" dirty="0">
                <a:solidFill>
                  <a:prstClr val="black"/>
                </a:solidFill>
                <a:latin typeface="メイリオ" panose="020B0604030504040204" pitchFamily="50" charset="-128"/>
                <a:ea typeface="メイリオ" panose="020B0604030504040204" pitchFamily="50" charset="-128"/>
              </a:rPr>
              <a:t>○体調を確認する</a:t>
            </a:r>
          </a:p>
          <a:p>
            <a:pPr marL="276965" indent="-276965" defTabSz="844083">
              <a:lnSpc>
                <a:spcPct val="114000"/>
              </a:lnSpc>
              <a:spcBef>
                <a:spcPts val="0"/>
              </a:spcBef>
              <a:spcAft>
                <a:spcPts val="1108"/>
              </a:spcAft>
              <a:buNone/>
              <a:defRPr/>
            </a:pPr>
            <a:r>
              <a:rPr lang="ja-JP" altLang="en-US" sz="2215" dirty="0">
                <a:solidFill>
                  <a:prstClr val="black"/>
                </a:solidFill>
                <a:latin typeface="メイリオ" panose="020B0604030504040204" pitchFamily="50" charset="-128"/>
                <a:ea typeface="メイリオ" panose="020B0604030504040204" pitchFamily="50" charset="-128"/>
              </a:rPr>
              <a:t>○気管カニューレと回路からのコネクターの固定ヒモが結んである場合はほどいておき、少しコネクターを緩めておいても良い。</a:t>
            </a:r>
          </a:p>
        </p:txBody>
      </p:sp>
      <p:sp>
        <p:nvSpPr>
          <p:cNvPr id="17" name="テキスト ボックス 9">
            <a:extLst>
              <a:ext uri="{FF2B5EF4-FFF2-40B4-BE49-F238E27FC236}">
                <a16:creationId xmlns:a16="http://schemas.microsoft.com/office/drawing/2014/main" id="{3F9B3A33-F7D6-4206-B93A-9C4F6BAEF2EC}"/>
              </a:ext>
            </a:extLst>
          </p:cNvPr>
          <p:cNvSpPr txBox="1">
            <a:spLocks noChangeArrowheads="1"/>
          </p:cNvSpPr>
          <p:nvPr/>
        </p:nvSpPr>
        <p:spPr bwMode="auto">
          <a:xfrm>
            <a:off x="668338" y="6337108"/>
            <a:ext cx="1771639" cy="22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defTabSz="844083">
              <a:defRPr/>
            </a:pPr>
            <a:r>
              <a:rPr lang="ja-JP" altLang="en-US" sz="831" dirty="0">
                <a:solidFill>
                  <a:prstClr val="black"/>
                </a:solidFill>
                <a:latin typeface="メイリオ" panose="020B0604030504040204" pitchFamily="50" charset="-128"/>
                <a:ea typeface="メイリオ" panose="020B0604030504040204" pitchFamily="50" charset="-128"/>
              </a:rPr>
              <a:t>出典：厚生労働省資料を一部改変</a:t>
            </a:r>
          </a:p>
        </p:txBody>
      </p:sp>
      <p:sp>
        <p:nvSpPr>
          <p:cNvPr id="11" name="Rectangle 7">
            <a:extLst>
              <a:ext uri="{FF2B5EF4-FFF2-40B4-BE49-F238E27FC236}">
                <a16:creationId xmlns:a16="http://schemas.microsoft.com/office/drawing/2014/main" id="{AA5E026F-6783-4D47-8E41-D1F8926A2593}"/>
              </a:ext>
            </a:extLst>
          </p:cNvPr>
          <p:cNvSpPr>
            <a:spLocks noChangeArrowheads="1"/>
          </p:cNvSpPr>
          <p:nvPr/>
        </p:nvSpPr>
        <p:spPr bwMode="auto">
          <a:xfrm>
            <a:off x="997928" y="5083900"/>
            <a:ext cx="7943850" cy="465992"/>
          </a:xfrm>
          <a:prstGeom prst="rect">
            <a:avLst/>
          </a:prstGeom>
          <a:solidFill>
            <a:srgbClr val="FF9933"/>
          </a:solidFill>
          <a:ln>
            <a:noFill/>
          </a:ln>
        </p:spPr>
        <p:txBody>
          <a:bodyPr wrap="none" tIns="33231" bIns="0" anchor="ctr" anchorCtr="1"/>
          <a:lstStyle>
            <a:lvl1pPr>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lgn="ctr" defTabSz="844083">
              <a:lnSpc>
                <a:spcPct val="100000"/>
              </a:lnSpc>
              <a:spcBef>
                <a:spcPct val="0"/>
              </a:spcBef>
              <a:buNone/>
              <a:defRPr/>
            </a:pPr>
            <a:r>
              <a:rPr lang="ja-JP" altLang="en-US" sz="1662" b="1" dirty="0">
                <a:solidFill>
                  <a:prstClr val="white"/>
                </a:solidFill>
                <a:latin typeface="Segoe UI" panose="020B0502040204020203" pitchFamily="34" charset="0"/>
                <a:ea typeface="メイリオ" panose="020B0604030504040204" pitchFamily="50" charset="-128"/>
              </a:rPr>
              <a:t>ここまでは、ケアの前に済ませておきます</a:t>
            </a:r>
          </a:p>
        </p:txBody>
      </p:sp>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184</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926792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388487-AD58-4594-B86B-96140B72723F}"/>
              </a:ext>
            </a:extLst>
          </p:cNvPr>
          <p:cNvSpPr>
            <a:spLocks noGrp="1"/>
          </p:cNvSpPr>
          <p:nvPr>
            <p:ph type="title"/>
          </p:nvPr>
        </p:nvSpPr>
        <p:spPr/>
        <p:txBody>
          <a:bodyPr>
            <a:normAutofit/>
          </a:bodyPr>
          <a:lstStyle/>
          <a:p>
            <a:r>
              <a:rPr lang="ja-JP" altLang="en-US" sz="2800" dirty="0"/>
              <a:t>手順①対象児の同意を得る</a:t>
            </a:r>
            <a:endParaRPr kumimoji="1" lang="ja-JP" altLang="en-US" sz="2800" dirty="0"/>
          </a:p>
        </p:txBody>
      </p:sp>
      <p:sp>
        <p:nvSpPr>
          <p:cNvPr id="31" name="Text Box 18">
            <a:extLst>
              <a:ext uri="{FF2B5EF4-FFF2-40B4-BE49-F238E27FC236}">
                <a16:creationId xmlns:a16="http://schemas.microsoft.com/office/drawing/2014/main" id="{E0479AE4-3398-41A8-907D-F67E60B1ABF4}"/>
              </a:ext>
            </a:extLst>
          </p:cNvPr>
          <p:cNvSpPr txBox="1">
            <a:spLocks noChangeArrowheads="1"/>
          </p:cNvSpPr>
          <p:nvPr/>
        </p:nvSpPr>
        <p:spPr bwMode="auto">
          <a:xfrm>
            <a:off x="668338" y="1557337"/>
            <a:ext cx="4080011" cy="213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pPr>
              <a:spcBef>
                <a:spcPts val="900"/>
              </a:spcBef>
            </a:pPr>
            <a:r>
              <a:rPr lang="ja-JP" altLang="en-US" sz="2600" dirty="0">
                <a:latin typeface="メイリオ" panose="020B0604030504040204" pitchFamily="50" charset="-128"/>
              </a:rPr>
              <a:t>○吸引の必要性を説明し、対象児の同意を得る。</a:t>
            </a:r>
          </a:p>
        </p:txBody>
      </p:sp>
      <p:sp>
        <p:nvSpPr>
          <p:cNvPr id="32" name="テキスト ボックス 31">
            <a:extLst>
              <a:ext uri="{FF2B5EF4-FFF2-40B4-BE49-F238E27FC236}">
                <a16:creationId xmlns:a16="http://schemas.microsoft.com/office/drawing/2014/main" id="{AA1141D4-91C9-4E46-AB2C-4985B1CC5CDD}"/>
              </a:ext>
            </a:extLst>
          </p:cNvPr>
          <p:cNvSpPr txBox="1"/>
          <p:nvPr/>
        </p:nvSpPr>
        <p:spPr>
          <a:xfrm>
            <a:off x="997073" y="6344350"/>
            <a:ext cx="1915909" cy="230832"/>
          </a:xfrm>
          <a:prstGeom prst="rect">
            <a:avLst/>
          </a:prstGeom>
          <a:noFill/>
        </p:spPr>
        <p:txBody>
          <a:bodyPr wrap="none" rtlCol="0">
            <a:spAutoFit/>
          </a:bodyPr>
          <a:lstStyle/>
          <a:p>
            <a:r>
              <a:rPr lang="ja-JP" altLang="en-US" sz="900" dirty="0">
                <a:latin typeface="メイリオ" panose="020B0604030504040204" pitchFamily="50" charset="-128"/>
                <a:ea typeface="メイリオ" panose="020B0604030504040204" pitchFamily="50" charset="-128"/>
              </a:rPr>
              <a:t>出典：厚生労働省資料を一部改変</a:t>
            </a:r>
          </a:p>
        </p:txBody>
      </p:sp>
      <p:pic>
        <p:nvPicPr>
          <p:cNvPr id="9" name="図 8">
            <a:extLst>
              <a:ext uri="{FF2B5EF4-FFF2-40B4-BE49-F238E27FC236}">
                <a16:creationId xmlns:a16="http://schemas.microsoft.com/office/drawing/2014/main" id="{EFC95A0A-3058-4ECE-BE70-1F7CDB748756}"/>
              </a:ext>
            </a:extLst>
          </p:cNvPr>
          <p:cNvPicPr>
            <a:picLocks noChangeAspect="1"/>
          </p:cNvPicPr>
          <p:nvPr/>
        </p:nvPicPr>
        <p:blipFill>
          <a:blip r:embed="rId3"/>
          <a:stretch>
            <a:fillRect/>
          </a:stretch>
        </p:blipFill>
        <p:spPr>
          <a:xfrm>
            <a:off x="4691062" y="1246080"/>
            <a:ext cx="4127500" cy="5426685"/>
          </a:xfrm>
          <a:prstGeom prst="rect">
            <a:avLst/>
          </a:prstGeom>
        </p:spPr>
      </p:pic>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185</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2819543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388487-AD58-4594-B86B-96140B72723F}"/>
              </a:ext>
            </a:extLst>
          </p:cNvPr>
          <p:cNvSpPr>
            <a:spLocks noGrp="1"/>
          </p:cNvSpPr>
          <p:nvPr>
            <p:ph type="title"/>
          </p:nvPr>
        </p:nvSpPr>
        <p:spPr/>
        <p:txBody>
          <a:bodyPr>
            <a:normAutofit/>
          </a:bodyPr>
          <a:lstStyle/>
          <a:p>
            <a:r>
              <a:rPr lang="ja-JP" altLang="en-US" sz="2800" dirty="0"/>
              <a:t>手順②環境を整え、気管カニューレ周囲を観察する</a:t>
            </a:r>
            <a:endParaRPr kumimoji="1" lang="ja-JP" altLang="en-US" sz="2800" dirty="0"/>
          </a:p>
        </p:txBody>
      </p:sp>
      <p:sp>
        <p:nvSpPr>
          <p:cNvPr id="31" name="Text Box 18">
            <a:extLst>
              <a:ext uri="{FF2B5EF4-FFF2-40B4-BE49-F238E27FC236}">
                <a16:creationId xmlns:a16="http://schemas.microsoft.com/office/drawing/2014/main" id="{E0479AE4-3398-41A8-907D-F67E60B1ABF4}"/>
              </a:ext>
            </a:extLst>
          </p:cNvPr>
          <p:cNvSpPr txBox="1">
            <a:spLocks noChangeArrowheads="1"/>
          </p:cNvSpPr>
          <p:nvPr/>
        </p:nvSpPr>
        <p:spPr bwMode="auto">
          <a:xfrm>
            <a:off x="668338" y="1557337"/>
            <a:ext cx="8605837" cy="424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pPr>
              <a:spcBef>
                <a:spcPts val="900"/>
              </a:spcBef>
            </a:pPr>
            <a:r>
              <a:rPr lang="ja-JP" altLang="en-US" sz="2600" dirty="0">
                <a:latin typeface="メイリオ" panose="020B0604030504040204" pitchFamily="50" charset="-128"/>
              </a:rPr>
              <a:t>○吸引の環境を整える。</a:t>
            </a:r>
          </a:p>
          <a:p>
            <a:pPr>
              <a:spcBef>
                <a:spcPts val="900"/>
              </a:spcBef>
            </a:pPr>
            <a:r>
              <a:rPr lang="ja-JP" altLang="en-US" sz="2600" dirty="0">
                <a:latin typeface="メイリオ" panose="020B0604030504040204" pitchFamily="50" charset="-128"/>
              </a:rPr>
              <a:t>○効果的に喀痰を吸引できる体位に調整する。</a:t>
            </a:r>
          </a:p>
          <a:p>
            <a:pPr>
              <a:spcBef>
                <a:spcPts val="900"/>
              </a:spcBef>
            </a:pPr>
            <a:r>
              <a:rPr lang="ja-JP" altLang="en-US" sz="2600" dirty="0">
                <a:latin typeface="メイリオ" panose="020B0604030504040204" pitchFamily="50" charset="-128"/>
              </a:rPr>
              <a:t>○気管カニューレの周囲、固定状態及び喀痰の貯留を示す呼吸音の有無を観察する。</a:t>
            </a:r>
          </a:p>
        </p:txBody>
      </p:sp>
      <p:sp>
        <p:nvSpPr>
          <p:cNvPr id="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186</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4481551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388487-AD58-4594-B86B-96140B72723F}"/>
              </a:ext>
            </a:extLst>
          </p:cNvPr>
          <p:cNvSpPr>
            <a:spLocks noGrp="1"/>
          </p:cNvSpPr>
          <p:nvPr>
            <p:ph type="title"/>
          </p:nvPr>
        </p:nvSpPr>
        <p:spPr/>
        <p:txBody>
          <a:bodyPr>
            <a:normAutofit/>
          </a:bodyPr>
          <a:lstStyle/>
          <a:p>
            <a:r>
              <a:rPr lang="ja-JP" altLang="en-US" sz="2800" dirty="0"/>
              <a:t>手順③手洗いをする</a:t>
            </a:r>
            <a:endParaRPr kumimoji="1" lang="ja-JP" altLang="en-US" sz="2800" dirty="0"/>
          </a:p>
        </p:txBody>
      </p:sp>
      <p:sp>
        <p:nvSpPr>
          <p:cNvPr id="31" name="Text Box 18">
            <a:extLst>
              <a:ext uri="{FF2B5EF4-FFF2-40B4-BE49-F238E27FC236}">
                <a16:creationId xmlns:a16="http://schemas.microsoft.com/office/drawing/2014/main" id="{E0479AE4-3398-41A8-907D-F67E60B1ABF4}"/>
              </a:ext>
            </a:extLst>
          </p:cNvPr>
          <p:cNvSpPr txBox="1">
            <a:spLocks noChangeArrowheads="1"/>
          </p:cNvSpPr>
          <p:nvPr/>
        </p:nvSpPr>
        <p:spPr bwMode="auto">
          <a:xfrm>
            <a:off x="668338" y="1557337"/>
            <a:ext cx="8605837" cy="424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pPr>
              <a:spcBef>
                <a:spcPts val="900"/>
              </a:spcBef>
            </a:pPr>
            <a:r>
              <a:rPr lang="ja-JP" altLang="en-US" sz="2600" dirty="0">
                <a:latin typeface="メイリオ" panose="020B0604030504040204" pitchFamily="50" charset="-128"/>
              </a:rPr>
              <a:t>○流水と石けんによる手洗い、あるいは、</a:t>
            </a:r>
            <a:br>
              <a:rPr lang="ja-JP" altLang="en-US" sz="2600" dirty="0">
                <a:latin typeface="メイリオ" panose="020B0604030504040204" pitchFamily="50" charset="-128"/>
              </a:rPr>
            </a:br>
            <a:r>
              <a:rPr lang="ja-JP" altLang="en-US" sz="2600" dirty="0">
                <a:latin typeface="メイリオ" panose="020B0604030504040204" pitchFamily="50" charset="-128"/>
              </a:rPr>
              <a:t>速乾性擦式手指消毒剤による手洗いをする。</a:t>
            </a:r>
          </a:p>
        </p:txBody>
      </p:sp>
      <p:sp>
        <p:nvSpPr>
          <p:cNvPr id="6" name="テキスト ボックス 5">
            <a:extLst>
              <a:ext uri="{FF2B5EF4-FFF2-40B4-BE49-F238E27FC236}">
                <a16:creationId xmlns:a16="http://schemas.microsoft.com/office/drawing/2014/main" id="{064A1081-4A92-4241-B88B-BBBA9A9BCBF4}"/>
              </a:ext>
            </a:extLst>
          </p:cNvPr>
          <p:cNvSpPr txBox="1"/>
          <p:nvPr/>
        </p:nvSpPr>
        <p:spPr>
          <a:xfrm>
            <a:off x="7358266" y="6133097"/>
            <a:ext cx="1915909" cy="230832"/>
          </a:xfrm>
          <a:prstGeom prst="rect">
            <a:avLst/>
          </a:prstGeom>
          <a:noFill/>
        </p:spPr>
        <p:txBody>
          <a:bodyPr wrap="none" rtlCol="0">
            <a:spAutoFit/>
          </a:bodyPr>
          <a:lstStyle/>
          <a:p>
            <a:r>
              <a:rPr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187</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8891429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3C4D9FBF-D359-4E73-85E6-94056999BD1D}"/>
              </a:ext>
            </a:extLst>
          </p:cNvPr>
          <p:cNvSpPr txBox="1">
            <a:spLocks noChangeArrowheads="1"/>
          </p:cNvSpPr>
          <p:nvPr/>
        </p:nvSpPr>
        <p:spPr bwMode="auto">
          <a:xfrm>
            <a:off x="668338" y="6495888"/>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2" name="タイトル 1">
            <a:extLst>
              <a:ext uri="{FF2B5EF4-FFF2-40B4-BE49-F238E27FC236}">
                <a16:creationId xmlns:a16="http://schemas.microsoft.com/office/drawing/2014/main" id="{60388487-AD58-4594-B86B-96140B72723F}"/>
              </a:ext>
            </a:extLst>
          </p:cNvPr>
          <p:cNvSpPr>
            <a:spLocks noGrp="1"/>
          </p:cNvSpPr>
          <p:nvPr>
            <p:ph type="title"/>
          </p:nvPr>
        </p:nvSpPr>
        <p:spPr/>
        <p:txBody>
          <a:bodyPr>
            <a:normAutofit/>
          </a:bodyPr>
          <a:lstStyle/>
          <a:p>
            <a:r>
              <a:rPr lang="ja-JP" altLang="en-US" sz="2800" dirty="0"/>
              <a:t>＜単回使用＞手順④吸引チューブを取り出す</a:t>
            </a:r>
            <a:endParaRPr kumimoji="1" lang="ja-JP" altLang="en-US" sz="2800" dirty="0"/>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650875" y="1469808"/>
            <a:ext cx="86042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000" dirty="0">
                <a:latin typeface="メイリオ" panose="020B0604030504040204" pitchFamily="50" charset="-128"/>
                <a:ea typeface="メイリオ" panose="020B0604030504040204" pitchFamily="50" charset="-128"/>
              </a:rPr>
              <a:t>○吸引チューブを不潔にならないように取り出す。</a:t>
            </a:r>
          </a:p>
        </p:txBody>
      </p:sp>
      <p:grpSp>
        <p:nvGrpSpPr>
          <p:cNvPr id="3" name="グループ化 2">
            <a:extLst>
              <a:ext uri="{FF2B5EF4-FFF2-40B4-BE49-F238E27FC236}">
                <a16:creationId xmlns:a16="http://schemas.microsoft.com/office/drawing/2014/main" id="{34290292-1906-4D91-A366-AB524F6D143C}"/>
              </a:ext>
            </a:extLst>
          </p:cNvPr>
          <p:cNvGrpSpPr/>
          <p:nvPr/>
        </p:nvGrpSpPr>
        <p:grpSpPr>
          <a:xfrm>
            <a:off x="681038" y="2016703"/>
            <a:ext cx="8362950" cy="4321175"/>
            <a:chOff x="395288" y="1844675"/>
            <a:chExt cx="8362950" cy="4321175"/>
          </a:xfrm>
        </p:grpSpPr>
        <p:pic>
          <p:nvPicPr>
            <p:cNvPr id="7" name="図 4">
              <a:extLst>
                <a:ext uri="{FF2B5EF4-FFF2-40B4-BE49-F238E27FC236}">
                  <a16:creationId xmlns:a16="http://schemas.microsoft.com/office/drawing/2014/main" id="{9FD53557-1399-4AF8-9E81-9815B90F97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875" y="1844675"/>
              <a:ext cx="278130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7">
              <a:extLst>
                <a:ext uri="{FF2B5EF4-FFF2-40B4-BE49-F238E27FC236}">
                  <a16:creationId xmlns:a16="http://schemas.microsoft.com/office/drawing/2014/main" id="{0EBFC32E-848C-44D6-9F0E-7717E52FDE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44850" y="1849438"/>
              <a:ext cx="266382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9">
              <a:extLst>
                <a:ext uri="{FF2B5EF4-FFF2-40B4-BE49-F238E27FC236}">
                  <a16:creationId xmlns:a16="http://schemas.microsoft.com/office/drawing/2014/main" id="{60B92EEC-951C-4077-9619-67157B508BE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73763" y="1849438"/>
              <a:ext cx="2784475"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1">
              <a:extLst>
                <a:ext uri="{FF2B5EF4-FFF2-40B4-BE49-F238E27FC236}">
                  <a16:creationId xmlns:a16="http://schemas.microsoft.com/office/drawing/2014/main" id="{9B6B47ED-F6C0-45E9-96BB-0AF62BEABB7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49400" y="4076700"/>
              <a:ext cx="27813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13">
              <a:extLst>
                <a:ext uri="{FF2B5EF4-FFF2-40B4-BE49-F238E27FC236}">
                  <a16:creationId xmlns:a16="http://schemas.microsoft.com/office/drawing/2014/main" id="{68C3D416-A1FE-47BD-B0CF-70D9B22F72E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95825" y="4076700"/>
              <a:ext cx="2776538"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9">
              <a:extLst>
                <a:ext uri="{FF2B5EF4-FFF2-40B4-BE49-F238E27FC236}">
                  <a16:creationId xmlns:a16="http://schemas.microsoft.com/office/drawing/2014/main" id="{68E8F5C4-4AE1-4384-8552-E30E7FCD5255}"/>
                </a:ext>
              </a:extLst>
            </p:cNvPr>
            <p:cNvSpPr txBox="1">
              <a:spLocks noChangeArrowheads="1"/>
            </p:cNvSpPr>
            <p:nvPr/>
          </p:nvSpPr>
          <p:spPr bwMode="auto">
            <a:xfrm>
              <a:off x="395288" y="1844675"/>
              <a:ext cx="574675" cy="5651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0"/>
                </a:spcBef>
                <a:spcAft>
                  <a:spcPts val="0"/>
                </a:spcAft>
                <a:buFontTx/>
                <a:buNone/>
                <a:defRPr/>
              </a:pPr>
              <a:r>
                <a:rPr lang="ja-JP" altLang="en-US" b="1" dirty="0">
                  <a:solidFill>
                    <a:prstClr val="white"/>
                  </a:solidFill>
                  <a:latin typeface="メイリオ" panose="020B0604030504040204" pitchFamily="50" charset="-128"/>
                  <a:ea typeface="メイリオ" panose="020B0604030504040204" pitchFamily="50" charset="-128"/>
                </a:rPr>
                <a:t>①</a:t>
              </a:r>
            </a:p>
          </p:txBody>
        </p:sp>
        <p:sp>
          <p:nvSpPr>
            <p:cNvPr id="16" name="テキスト ボックス 10">
              <a:extLst>
                <a:ext uri="{FF2B5EF4-FFF2-40B4-BE49-F238E27FC236}">
                  <a16:creationId xmlns:a16="http://schemas.microsoft.com/office/drawing/2014/main" id="{112B32D0-351B-42CE-BCA3-343B4E76AC92}"/>
                </a:ext>
              </a:extLst>
            </p:cNvPr>
            <p:cNvSpPr txBox="1">
              <a:spLocks noChangeArrowheads="1"/>
            </p:cNvSpPr>
            <p:nvPr/>
          </p:nvSpPr>
          <p:spPr bwMode="auto">
            <a:xfrm>
              <a:off x="3244850" y="1844675"/>
              <a:ext cx="574675" cy="5651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0"/>
                </a:spcBef>
                <a:spcAft>
                  <a:spcPts val="0"/>
                </a:spcAft>
                <a:buFontTx/>
                <a:buNone/>
                <a:defRPr/>
              </a:pPr>
              <a:r>
                <a:rPr lang="ja-JP" altLang="en-US" b="1" dirty="0">
                  <a:solidFill>
                    <a:prstClr val="white"/>
                  </a:solidFill>
                  <a:latin typeface="メイリオ" panose="020B0604030504040204" pitchFamily="50" charset="-128"/>
                  <a:ea typeface="メイリオ" panose="020B0604030504040204" pitchFamily="50" charset="-128"/>
                </a:rPr>
                <a:t>②</a:t>
              </a:r>
            </a:p>
          </p:txBody>
        </p:sp>
        <p:sp>
          <p:nvSpPr>
            <p:cNvPr id="17" name="テキスト ボックス 11">
              <a:extLst>
                <a:ext uri="{FF2B5EF4-FFF2-40B4-BE49-F238E27FC236}">
                  <a16:creationId xmlns:a16="http://schemas.microsoft.com/office/drawing/2014/main" id="{83DEE44B-4A9E-4F78-9823-35448D7109B9}"/>
                </a:ext>
              </a:extLst>
            </p:cNvPr>
            <p:cNvSpPr txBox="1">
              <a:spLocks noChangeArrowheads="1"/>
            </p:cNvSpPr>
            <p:nvPr/>
          </p:nvSpPr>
          <p:spPr bwMode="auto">
            <a:xfrm>
              <a:off x="5973763" y="1844675"/>
              <a:ext cx="574675" cy="5651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0"/>
                </a:spcBef>
                <a:spcAft>
                  <a:spcPts val="0"/>
                </a:spcAft>
                <a:buFontTx/>
                <a:buNone/>
                <a:defRPr/>
              </a:pPr>
              <a:r>
                <a:rPr lang="ja-JP" altLang="en-US" b="1" dirty="0">
                  <a:solidFill>
                    <a:prstClr val="white"/>
                  </a:solidFill>
                  <a:latin typeface="メイリオ" panose="020B0604030504040204" pitchFamily="50" charset="-128"/>
                  <a:ea typeface="メイリオ" panose="020B0604030504040204" pitchFamily="50" charset="-128"/>
                </a:rPr>
                <a:t>③</a:t>
              </a:r>
            </a:p>
          </p:txBody>
        </p:sp>
        <p:sp>
          <p:nvSpPr>
            <p:cNvPr id="18" name="テキスト ボックス 12">
              <a:extLst>
                <a:ext uri="{FF2B5EF4-FFF2-40B4-BE49-F238E27FC236}">
                  <a16:creationId xmlns:a16="http://schemas.microsoft.com/office/drawing/2014/main" id="{4D3B1826-50AD-4B5E-B6E9-8119943E5CD7}"/>
                </a:ext>
              </a:extLst>
            </p:cNvPr>
            <p:cNvSpPr txBox="1">
              <a:spLocks noChangeArrowheads="1"/>
            </p:cNvSpPr>
            <p:nvPr/>
          </p:nvSpPr>
          <p:spPr bwMode="auto">
            <a:xfrm>
              <a:off x="1547813" y="4076700"/>
              <a:ext cx="574675" cy="5651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0"/>
                </a:spcBef>
                <a:spcAft>
                  <a:spcPts val="0"/>
                </a:spcAft>
                <a:buFontTx/>
                <a:buNone/>
                <a:defRPr/>
              </a:pPr>
              <a:r>
                <a:rPr lang="ja-JP" altLang="en-US" b="1" dirty="0">
                  <a:solidFill>
                    <a:prstClr val="white"/>
                  </a:solidFill>
                  <a:latin typeface="メイリオ" panose="020B0604030504040204" pitchFamily="50" charset="-128"/>
                  <a:ea typeface="メイリオ" panose="020B0604030504040204" pitchFamily="50" charset="-128"/>
                </a:rPr>
                <a:t>④</a:t>
              </a:r>
            </a:p>
          </p:txBody>
        </p:sp>
        <p:sp>
          <p:nvSpPr>
            <p:cNvPr id="19" name="テキスト ボックス 13">
              <a:extLst>
                <a:ext uri="{FF2B5EF4-FFF2-40B4-BE49-F238E27FC236}">
                  <a16:creationId xmlns:a16="http://schemas.microsoft.com/office/drawing/2014/main" id="{5B6C3A1F-F4E2-4412-A668-E51C7AA3F563}"/>
                </a:ext>
              </a:extLst>
            </p:cNvPr>
            <p:cNvSpPr txBox="1">
              <a:spLocks noChangeArrowheads="1"/>
            </p:cNvSpPr>
            <p:nvPr/>
          </p:nvSpPr>
          <p:spPr bwMode="auto">
            <a:xfrm>
              <a:off x="4691063" y="4076700"/>
              <a:ext cx="576262" cy="5651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0"/>
                </a:spcBef>
                <a:spcAft>
                  <a:spcPts val="0"/>
                </a:spcAft>
                <a:buFontTx/>
                <a:buNone/>
                <a:defRPr/>
              </a:pPr>
              <a:r>
                <a:rPr lang="ja-JP" altLang="en-US" b="1" dirty="0">
                  <a:solidFill>
                    <a:prstClr val="white"/>
                  </a:solidFill>
                  <a:latin typeface="メイリオ" panose="020B0604030504040204" pitchFamily="50" charset="-128"/>
                  <a:ea typeface="メイリオ" panose="020B0604030504040204" pitchFamily="50" charset="-128"/>
                </a:rPr>
                <a:t>⑤</a:t>
              </a:r>
            </a:p>
          </p:txBody>
        </p:sp>
        <p:sp>
          <p:nvSpPr>
            <p:cNvPr id="20" name="楕円 19">
              <a:extLst>
                <a:ext uri="{FF2B5EF4-FFF2-40B4-BE49-F238E27FC236}">
                  <a16:creationId xmlns:a16="http://schemas.microsoft.com/office/drawing/2014/main" id="{1D0FE6A7-43C7-476D-8543-C5DC09EAB248}"/>
                </a:ext>
              </a:extLst>
            </p:cNvPr>
            <p:cNvSpPr/>
            <p:nvPr/>
          </p:nvSpPr>
          <p:spPr>
            <a:xfrm>
              <a:off x="4938713" y="2928938"/>
              <a:ext cx="101600" cy="153987"/>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dirty="0">
                <a:solidFill>
                  <a:prstClr val="white"/>
                </a:solidFill>
                <a:latin typeface="メイリオ" panose="020B0604030504040204" pitchFamily="50" charset="-128"/>
                <a:ea typeface="メイリオ" panose="020B0604030504040204" pitchFamily="50" charset="-128"/>
              </a:endParaRPr>
            </a:p>
          </p:txBody>
        </p:sp>
      </p:grpSp>
      <p:sp>
        <p:nvSpPr>
          <p:cNvPr id="21"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188</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2609262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3C4D9FBF-D359-4E73-85E6-94056999BD1D}"/>
              </a:ext>
            </a:extLst>
          </p:cNvPr>
          <p:cNvSpPr txBox="1">
            <a:spLocks noChangeArrowheads="1"/>
          </p:cNvSpPr>
          <p:nvPr/>
        </p:nvSpPr>
        <p:spPr bwMode="auto">
          <a:xfrm>
            <a:off x="596900" y="6360767"/>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2" name="タイトル 1">
            <a:extLst>
              <a:ext uri="{FF2B5EF4-FFF2-40B4-BE49-F238E27FC236}">
                <a16:creationId xmlns:a16="http://schemas.microsoft.com/office/drawing/2014/main" id="{60388487-AD58-4594-B86B-96140B72723F}"/>
              </a:ext>
            </a:extLst>
          </p:cNvPr>
          <p:cNvSpPr>
            <a:spLocks noGrp="1"/>
          </p:cNvSpPr>
          <p:nvPr>
            <p:ph type="title"/>
          </p:nvPr>
        </p:nvSpPr>
        <p:spPr/>
        <p:txBody>
          <a:bodyPr>
            <a:normAutofit/>
          </a:bodyPr>
          <a:lstStyle/>
          <a:p>
            <a:r>
              <a:rPr lang="ja-JP" altLang="en-US" sz="2800" dirty="0"/>
              <a:t>＜乾燥法＞手順④吸引チューブを取り出す</a:t>
            </a:r>
            <a:endParaRPr kumimoji="1" lang="ja-JP" altLang="en-US" sz="2800" dirty="0"/>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0" y="4380734"/>
            <a:ext cx="2773975" cy="1335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gn="just">
              <a:lnSpc>
                <a:spcPct val="114000"/>
              </a:lnSpc>
              <a:spcBef>
                <a:spcPts val="0"/>
              </a:spcBef>
              <a:spcAft>
                <a:spcPts val="1200"/>
              </a:spcAft>
              <a:buNone/>
            </a:pPr>
            <a:r>
              <a:rPr lang="ja-JP" altLang="en-US" sz="2000" dirty="0">
                <a:latin typeface="メイリオ" panose="020B0604030504040204" pitchFamily="50" charset="-128"/>
                <a:ea typeface="メイリオ" panose="020B0604030504040204" pitchFamily="50" charset="-128"/>
              </a:rPr>
              <a:t>○使い捨て手袋をする。場合によってはセッシを持つ。</a:t>
            </a:r>
          </a:p>
        </p:txBody>
      </p:sp>
      <p:sp>
        <p:nvSpPr>
          <p:cNvPr id="21" name="テキスト ボックス 4">
            <a:extLst>
              <a:ext uri="{FF2B5EF4-FFF2-40B4-BE49-F238E27FC236}">
                <a16:creationId xmlns:a16="http://schemas.microsoft.com/office/drawing/2014/main" id="{5EA8754F-5C43-482A-9AE9-FE6FDC4ACA42}"/>
              </a:ext>
            </a:extLst>
          </p:cNvPr>
          <p:cNvSpPr txBox="1">
            <a:spLocks noChangeArrowheads="1"/>
          </p:cNvSpPr>
          <p:nvPr/>
        </p:nvSpPr>
        <p:spPr bwMode="auto">
          <a:xfrm>
            <a:off x="3510399" y="4376947"/>
            <a:ext cx="2773975" cy="107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gn="just">
              <a:lnSpc>
                <a:spcPct val="114000"/>
              </a:lnSpc>
              <a:spcBef>
                <a:spcPts val="0"/>
              </a:spcBef>
              <a:spcAft>
                <a:spcPts val="1200"/>
              </a:spcAft>
              <a:buNone/>
            </a:pPr>
            <a:r>
              <a:rPr lang="ja-JP" altLang="en-US" sz="2000" dirty="0">
                <a:latin typeface="メイリオ" panose="020B0604030504040204" pitchFamily="50" charset="-128"/>
                <a:ea typeface="メイリオ" panose="020B0604030504040204" pitchFamily="50" charset="-128"/>
              </a:rPr>
              <a:t>○非利き手で、吸引チューブを保管容器から取り出す。</a:t>
            </a:r>
          </a:p>
        </p:txBody>
      </p:sp>
      <p:sp>
        <p:nvSpPr>
          <p:cNvPr id="22" name="テキスト ボックス 4">
            <a:extLst>
              <a:ext uri="{FF2B5EF4-FFF2-40B4-BE49-F238E27FC236}">
                <a16:creationId xmlns:a16="http://schemas.microsoft.com/office/drawing/2014/main" id="{A15478C3-E249-48EE-AB21-AD72E74F4D95}"/>
              </a:ext>
            </a:extLst>
          </p:cNvPr>
          <p:cNvSpPr txBox="1">
            <a:spLocks noChangeArrowheads="1"/>
          </p:cNvSpPr>
          <p:nvPr/>
        </p:nvSpPr>
        <p:spPr bwMode="auto">
          <a:xfrm>
            <a:off x="6425332" y="4380734"/>
            <a:ext cx="2775818" cy="1160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gn="just">
              <a:lnSpc>
                <a:spcPct val="114000"/>
              </a:lnSpc>
              <a:spcBef>
                <a:spcPts val="0"/>
              </a:spcBef>
              <a:spcAft>
                <a:spcPts val="1200"/>
              </a:spcAft>
              <a:buNone/>
            </a:pPr>
            <a:r>
              <a:rPr lang="ja-JP" altLang="en-US" sz="2000" dirty="0">
                <a:latin typeface="メイリオ" panose="020B0604030504040204" pitchFamily="50" charset="-128"/>
                <a:ea typeface="メイリオ" panose="020B0604030504040204" pitchFamily="50" charset="-128"/>
              </a:rPr>
              <a:t>○非利き手から、利き手で吸引チューブの接続部を持つ。</a:t>
            </a:r>
          </a:p>
        </p:txBody>
      </p:sp>
      <p:grpSp>
        <p:nvGrpSpPr>
          <p:cNvPr id="4" name="グループ化 3">
            <a:extLst>
              <a:ext uri="{FF2B5EF4-FFF2-40B4-BE49-F238E27FC236}">
                <a16:creationId xmlns:a16="http://schemas.microsoft.com/office/drawing/2014/main" id="{4D562E0B-AA76-4518-B902-BD0D12DFAADF}"/>
              </a:ext>
            </a:extLst>
          </p:cNvPr>
          <p:cNvGrpSpPr/>
          <p:nvPr/>
        </p:nvGrpSpPr>
        <p:grpSpPr>
          <a:xfrm>
            <a:off x="596900" y="2192446"/>
            <a:ext cx="8604250" cy="2003036"/>
            <a:chOff x="596900" y="1628775"/>
            <a:chExt cx="7415649" cy="1726334"/>
          </a:xfrm>
        </p:grpSpPr>
        <p:pic>
          <p:nvPicPr>
            <p:cNvPr id="24" name="コンテンツ プレースホルダー 5">
              <a:extLst>
                <a:ext uri="{FF2B5EF4-FFF2-40B4-BE49-F238E27FC236}">
                  <a16:creationId xmlns:a16="http://schemas.microsoft.com/office/drawing/2014/main" id="{342E51F4-DB3B-47C3-AC16-371AC7C3EF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7925" y="1628775"/>
              <a:ext cx="2392363"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コンテンツ プレースホルダー 5">
              <a:extLst>
                <a:ext uri="{FF2B5EF4-FFF2-40B4-BE49-F238E27FC236}">
                  <a16:creationId xmlns:a16="http://schemas.microsoft.com/office/drawing/2014/main" id="{CBCAB052-CF74-4F3C-99EB-E9AF7161C32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20186" y="1628775"/>
              <a:ext cx="2392363"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図 11">
              <a:extLst>
                <a:ext uri="{FF2B5EF4-FFF2-40B4-BE49-F238E27FC236}">
                  <a16:creationId xmlns:a16="http://schemas.microsoft.com/office/drawing/2014/main" id="{EF513826-AAB0-4B28-B403-C6E46A513E5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6900" y="1634259"/>
              <a:ext cx="2390775"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189</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44123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b="1" dirty="0"/>
              <a:t>日常的な衛生管理</a:t>
            </a:r>
            <a:endParaRPr lang="zh-TW" altLang="en-US" sz="2800" dirty="0">
              <a:latin typeface="メイリオ" panose="020B0604030504040204" pitchFamily="50" charset="-128"/>
              <a:ea typeface="メイリオ" panose="020B0604030504040204" pitchFamily="50" charset="-128"/>
            </a:endParaRPr>
          </a:p>
        </p:txBody>
      </p:sp>
      <p:sp>
        <p:nvSpPr>
          <p:cNvPr id="12" name="テキスト ボックス 5">
            <a:extLst>
              <a:ext uri="{FF2B5EF4-FFF2-40B4-BE49-F238E27FC236}">
                <a16:creationId xmlns:a16="http://schemas.microsoft.com/office/drawing/2014/main" id="{65836B5B-0681-4F06-938D-2547920BAD16}"/>
              </a:ext>
            </a:extLst>
          </p:cNvPr>
          <p:cNvSpPr txBox="1">
            <a:spLocks noChangeArrowheads="1"/>
          </p:cNvSpPr>
          <p:nvPr/>
        </p:nvSpPr>
        <p:spPr bwMode="auto">
          <a:xfrm>
            <a:off x="668338" y="1520825"/>
            <a:ext cx="8640762"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marL="342900" indent="-342900">
              <a:lnSpc>
                <a:spcPct val="125000"/>
              </a:lnSpc>
              <a:spcBef>
                <a:spcPts val="600"/>
              </a:spcBef>
              <a:buClr>
                <a:srgbClr val="0070C0"/>
              </a:buClr>
              <a:buSzPct val="60000"/>
              <a:buFont typeface="Wingdings" panose="05000000000000000000" pitchFamily="2" charset="2"/>
              <a:buChar char="l"/>
              <a:tabLst>
                <a:tab pos="4167188" algn="l"/>
              </a:tabLst>
            </a:pPr>
            <a:r>
              <a:rPr kumimoji="0" lang="ja-JP" altLang="en-US" sz="2000" dirty="0">
                <a:solidFill>
                  <a:srgbClr val="FF0000"/>
                </a:solidFill>
                <a:latin typeface="Meiryo" panose="020B0604030504040204" pitchFamily="34" charset="-128"/>
                <a:ea typeface="Meiryo" panose="020B0604030504040204" pitchFamily="34" charset="-128"/>
              </a:rPr>
              <a:t>手洗いの励行</a:t>
            </a:r>
            <a:r>
              <a:rPr kumimoji="0" lang="ja-JP" altLang="en-US" sz="2000" dirty="0">
                <a:latin typeface="Meiryo" panose="020B0604030504040204" pitchFamily="34" charset="-128"/>
                <a:ea typeface="Meiryo" panose="020B0604030504040204" pitchFamily="34" charset="-128"/>
              </a:rPr>
              <a:t>（石けん・流水）</a:t>
            </a:r>
            <a:r>
              <a:rPr kumimoji="0" lang="ja-JP" altLang="ja-JP" sz="2000" dirty="0">
                <a:latin typeface="Meiryo" panose="020B0604030504040204" pitchFamily="34" charset="-128"/>
                <a:ea typeface="Meiryo" panose="020B0604030504040204" pitchFamily="34" charset="-128"/>
              </a:rPr>
              <a:t>→</a:t>
            </a:r>
            <a:r>
              <a:rPr kumimoji="0" lang="ja-JP" altLang="en-US" sz="2000" dirty="0">
                <a:solidFill>
                  <a:srgbClr val="0033CC"/>
                </a:solidFill>
                <a:latin typeface="Meiryo" panose="020B0604030504040204" pitchFamily="34" charset="-128"/>
                <a:ea typeface="Meiryo" panose="020B0604030504040204" pitchFamily="34" charset="-128"/>
              </a:rPr>
              <a:t>タオルは共用しません</a:t>
            </a:r>
            <a:r>
              <a:rPr kumimoji="0" lang="ja-JP" altLang="en-US" sz="2000" dirty="0">
                <a:latin typeface="Meiryo" panose="020B0604030504040204" pitchFamily="34" charset="-128"/>
                <a:ea typeface="Meiryo" panose="020B0604030504040204" pitchFamily="34" charset="-128"/>
              </a:rPr>
              <a:t>。</a:t>
            </a:r>
            <a:br>
              <a:rPr kumimoji="0" lang="en-US" altLang="ja-JP" sz="2000" dirty="0">
                <a:latin typeface="Meiryo" panose="020B0604030504040204" pitchFamily="34" charset="-128"/>
                <a:ea typeface="Meiryo" panose="020B0604030504040204" pitchFamily="34" charset="-128"/>
              </a:rPr>
            </a:br>
            <a:r>
              <a:rPr kumimoji="0" lang="en-US" altLang="ja-JP" sz="2000" dirty="0">
                <a:latin typeface="Meiryo" panose="020B0604030504040204" pitchFamily="34" charset="-128"/>
                <a:ea typeface="Meiryo" panose="020B0604030504040204" pitchFamily="34" charset="-128"/>
              </a:rPr>
              <a:t>	</a:t>
            </a:r>
            <a:r>
              <a:rPr kumimoji="0" lang="en-US" altLang="en-US" sz="2000" dirty="0" err="1">
                <a:latin typeface="Meiryo" panose="020B0604030504040204" pitchFamily="34" charset="-128"/>
                <a:ea typeface="Meiryo" panose="020B0604030504040204" pitchFamily="34" charset="-128"/>
              </a:rPr>
              <a:t>ペーパータオルで</a:t>
            </a:r>
            <a:r>
              <a:rPr kumimoji="0" lang="en-US" altLang="en-US" sz="2000" dirty="0">
                <a:latin typeface="Meiryo" panose="020B0604030504040204" pitchFamily="34" charset="-128"/>
                <a:ea typeface="Meiryo" panose="020B0604030504040204" pitchFamily="34" charset="-128"/>
              </a:rPr>
              <a:t>！</a:t>
            </a:r>
          </a:p>
          <a:p>
            <a:pPr marL="342900" indent="-342900">
              <a:lnSpc>
                <a:spcPct val="125000"/>
              </a:lnSpc>
              <a:spcBef>
                <a:spcPts val="600"/>
              </a:spcBef>
              <a:buClr>
                <a:srgbClr val="0070C0"/>
              </a:buClr>
              <a:buSzPct val="60000"/>
              <a:buFont typeface="Wingdings" panose="05000000000000000000" pitchFamily="2" charset="2"/>
              <a:buChar char="l"/>
            </a:pPr>
            <a:r>
              <a:rPr kumimoji="0" lang="en-US" altLang="en-US" sz="2000" dirty="0" err="1">
                <a:solidFill>
                  <a:srgbClr val="FF0000"/>
                </a:solidFill>
                <a:latin typeface="Meiryo" panose="020B0604030504040204" pitchFamily="34" charset="-128"/>
                <a:ea typeface="Meiryo" panose="020B0604030504040204" pitchFamily="34" charset="-128"/>
              </a:rPr>
              <a:t>消毒用アルコール</a:t>
            </a:r>
            <a:r>
              <a:rPr kumimoji="0" lang="ja-JP" altLang="en-US" sz="2000" dirty="0">
                <a:latin typeface="Meiryo" panose="020B0604030504040204" pitchFamily="34" charset="-128"/>
                <a:ea typeface="Meiryo" panose="020B0604030504040204" pitchFamily="34" charset="-128"/>
              </a:rPr>
              <a:t>による手指消毒も有効です。</a:t>
            </a:r>
            <a:endParaRPr kumimoji="0" lang="en-US" altLang="ja-JP" sz="2000" dirty="0">
              <a:latin typeface="Meiryo" panose="020B0604030504040204" pitchFamily="34" charset="-128"/>
              <a:ea typeface="Meiryo" panose="020B0604030504040204" pitchFamily="34" charset="-128"/>
            </a:endParaRPr>
          </a:p>
          <a:p>
            <a:pPr marL="342900" indent="-342900">
              <a:lnSpc>
                <a:spcPct val="125000"/>
              </a:lnSpc>
              <a:spcBef>
                <a:spcPts val="600"/>
              </a:spcBef>
              <a:buClr>
                <a:srgbClr val="0070C0"/>
              </a:buClr>
              <a:buSzPct val="60000"/>
              <a:buFont typeface="Wingdings" panose="05000000000000000000" pitchFamily="2" charset="2"/>
              <a:buChar char="l"/>
            </a:pPr>
            <a:r>
              <a:rPr kumimoji="0" lang="ja-JP" altLang="en-US" sz="2000" dirty="0">
                <a:latin typeface="Meiryo" panose="020B0604030504040204" pitchFamily="34" charset="-128"/>
                <a:ea typeface="Meiryo" panose="020B0604030504040204" pitchFamily="34" charset="-128"/>
              </a:rPr>
              <a:t>日常的に：床、マット、棚、玩具、テーブルなどは</a:t>
            </a:r>
            <a:r>
              <a:rPr kumimoji="0" lang="en-US" altLang="en-US" sz="2000" dirty="0" err="1">
                <a:solidFill>
                  <a:srgbClr val="FF0000"/>
                </a:solidFill>
                <a:latin typeface="Meiryo" panose="020B0604030504040204" pitchFamily="34" charset="-128"/>
                <a:ea typeface="Meiryo" panose="020B0604030504040204" pitchFamily="34" charset="-128"/>
              </a:rPr>
              <a:t>毎日水拭き</a:t>
            </a:r>
            <a:r>
              <a:rPr kumimoji="0" lang="en-US" altLang="en-US" sz="2000" dirty="0" err="1">
                <a:latin typeface="Meiryo" panose="020B0604030504040204" pitchFamily="34" charset="-128"/>
                <a:ea typeface="Meiryo" panose="020B0604030504040204" pitchFamily="34" charset="-128"/>
              </a:rPr>
              <a:t>し</a:t>
            </a:r>
            <a:r>
              <a:rPr kumimoji="0" lang="ja-JP" altLang="en-US" sz="2000" dirty="0">
                <a:latin typeface="Meiryo" panose="020B0604030504040204" pitchFamily="34" charset="-128"/>
                <a:ea typeface="Meiryo" panose="020B0604030504040204" pitchFamily="34" charset="-128"/>
              </a:rPr>
              <a:t>、</a:t>
            </a:r>
            <a:br>
              <a:rPr kumimoji="0" lang="en-US" altLang="ja-JP" sz="2000" dirty="0">
                <a:latin typeface="Meiryo" panose="020B0604030504040204" pitchFamily="34" charset="-128"/>
                <a:ea typeface="Meiryo" panose="020B0604030504040204" pitchFamily="34" charset="-128"/>
              </a:rPr>
            </a:br>
            <a:r>
              <a:rPr kumimoji="0" lang="en-US" altLang="en-US" sz="2000" dirty="0" err="1">
                <a:latin typeface="Meiryo" panose="020B0604030504040204" pitchFamily="34" charset="-128"/>
                <a:ea typeface="Meiryo" panose="020B0604030504040204" pitchFamily="34" charset="-128"/>
              </a:rPr>
              <a:t>可能なものは</a:t>
            </a:r>
            <a:r>
              <a:rPr kumimoji="0" lang="en-US" altLang="en-US" sz="2000" dirty="0" err="1">
                <a:solidFill>
                  <a:srgbClr val="FF0000"/>
                </a:solidFill>
                <a:latin typeface="Meiryo" panose="020B0604030504040204" pitchFamily="34" charset="-128"/>
                <a:ea typeface="Meiryo" panose="020B0604030504040204" pitchFamily="34" charset="-128"/>
              </a:rPr>
              <a:t>日光消毒</a:t>
            </a:r>
            <a:r>
              <a:rPr kumimoji="0" lang="ja-JP" altLang="en-US" sz="2000" dirty="0">
                <a:latin typeface="Meiryo" panose="020B0604030504040204" pitchFamily="34" charset="-128"/>
                <a:ea typeface="Meiryo" panose="020B0604030504040204" pitchFamily="34" charset="-128"/>
              </a:rPr>
              <a:t>します。</a:t>
            </a:r>
            <a:br>
              <a:rPr kumimoji="0" lang="en-US" altLang="ja-JP" sz="2000" dirty="0">
                <a:latin typeface="Meiryo" panose="020B0604030504040204" pitchFamily="34" charset="-128"/>
                <a:ea typeface="Meiryo" panose="020B0604030504040204" pitchFamily="34" charset="-128"/>
              </a:rPr>
            </a:br>
            <a:r>
              <a:rPr kumimoji="0" lang="ja-JP" altLang="en-US" sz="2000" dirty="0">
                <a:latin typeface="Meiryo" panose="020B0604030504040204" pitchFamily="34" charset="-128"/>
                <a:ea typeface="Meiryo" panose="020B0604030504040204" pitchFamily="34" charset="-128"/>
              </a:rPr>
              <a:t>流行性</a:t>
            </a:r>
            <a:r>
              <a:rPr kumimoji="0" lang="en-US" altLang="en-US" sz="2000" dirty="0" err="1">
                <a:latin typeface="Meiryo" panose="020B0604030504040204" pitchFamily="34" charset="-128"/>
                <a:ea typeface="Meiryo" panose="020B0604030504040204" pitchFamily="34" charset="-128"/>
              </a:rPr>
              <a:t>感染症</a:t>
            </a:r>
            <a:r>
              <a:rPr kumimoji="0" lang="ja-JP" altLang="en-US" sz="2000" dirty="0">
                <a:latin typeface="Meiryo" panose="020B0604030504040204" pitchFamily="34" charset="-128"/>
                <a:ea typeface="Meiryo" panose="020B0604030504040204" pitchFamily="34" charset="-128"/>
              </a:rPr>
              <a:t>の発生時には水拭きに</a:t>
            </a:r>
            <a:r>
              <a:rPr kumimoji="0" lang="ja-JP" altLang="en-US" sz="2000" dirty="0">
                <a:solidFill>
                  <a:srgbClr val="FF0000"/>
                </a:solidFill>
                <a:latin typeface="Meiryo" panose="020B0604030504040204" pitchFamily="34" charset="-128"/>
                <a:ea typeface="Meiryo" panose="020B0604030504040204" pitchFamily="34" charset="-128"/>
              </a:rPr>
              <a:t>次亜塩素酸ナトリウム</a:t>
            </a:r>
            <a:r>
              <a:rPr kumimoji="0" lang="ja-JP" altLang="en-US" sz="2000" dirty="0">
                <a:latin typeface="Meiryo" panose="020B0604030504040204" pitchFamily="34" charset="-128"/>
                <a:ea typeface="Meiryo" panose="020B0604030504040204" pitchFamily="34" charset="-128"/>
              </a:rPr>
              <a:t>を使用しましょう。</a:t>
            </a:r>
          </a:p>
          <a:p>
            <a:pPr marL="342900" indent="-342900">
              <a:lnSpc>
                <a:spcPct val="125000"/>
              </a:lnSpc>
              <a:spcBef>
                <a:spcPts val="600"/>
              </a:spcBef>
              <a:buClr>
                <a:srgbClr val="0070C0"/>
              </a:buClr>
              <a:buSzPct val="60000"/>
              <a:buFont typeface="Wingdings" panose="05000000000000000000" pitchFamily="2" charset="2"/>
              <a:buChar char="l"/>
            </a:pPr>
            <a:r>
              <a:rPr kumimoji="0" lang="ja-JP" altLang="en-US" sz="2000" dirty="0">
                <a:latin typeface="Meiryo" panose="020B0604030504040204" pitchFamily="34" charset="-128"/>
                <a:ea typeface="Meiryo" panose="020B0604030504040204" pitchFamily="34" charset="-128"/>
              </a:rPr>
              <a:t>オムツを交換する場所やトイレは、日常的に</a:t>
            </a:r>
            <a:r>
              <a:rPr kumimoji="0" lang="ja-JP" altLang="en-US" sz="2000" dirty="0">
                <a:solidFill>
                  <a:srgbClr val="FF0000"/>
                </a:solidFill>
                <a:latin typeface="Meiryo" panose="020B0604030504040204" pitchFamily="34" charset="-128"/>
                <a:ea typeface="Meiryo" panose="020B0604030504040204" pitchFamily="34" charset="-128"/>
              </a:rPr>
              <a:t>次亜塩素酸ナトリウム</a:t>
            </a:r>
            <a:br>
              <a:rPr kumimoji="0" lang="en-US" altLang="ja-JP" sz="2000" dirty="0">
                <a:solidFill>
                  <a:srgbClr val="FF0000"/>
                </a:solidFill>
                <a:latin typeface="Meiryo" panose="020B0604030504040204" pitchFamily="34" charset="-128"/>
                <a:ea typeface="Meiryo" panose="020B0604030504040204" pitchFamily="34" charset="-128"/>
              </a:rPr>
            </a:br>
            <a:r>
              <a:rPr kumimoji="0" lang="ja-JP" altLang="en-US" sz="2000" dirty="0">
                <a:latin typeface="Meiryo" panose="020B0604030504040204" pitchFamily="34" charset="-128"/>
                <a:ea typeface="Meiryo" panose="020B0604030504040204" pitchFamily="34" charset="-128"/>
              </a:rPr>
              <a:t>で消毒します。</a:t>
            </a:r>
          </a:p>
          <a:p>
            <a:pPr marL="342900" indent="-342900">
              <a:lnSpc>
                <a:spcPct val="125000"/>
              </a:lnSpc>
              <a:spcBef>
                <a:spcPts val="600"/>
              </a:spcBef>
              <a:buClr>
                <a:srgbClr val="0070C0"/>
              </a:buClr>
              <a:buSzPct val="60000"/>
              <a:buFont typeface="Wingdings" panose="05000000000000000000" pitchFamily="2" charset="2"/>
              <a:buChar char="l"/>
            </a:pPr>
            <a:r>
              <a:rPr kumimoji="0" lang="ja-JP" altLang="en-US" sz="2000" dirty="0">
                <a:latin typeface="Meiryo" panose="020B0604030504040204" pitchFamily="34" charset="-128"/>
                <a:ea typeface="Meiryo" panose="020B0604030504040204" pitchFamily="34" charset="-128"/>
              </a:rPr>
              <a:t>汚物（尿・便・吐物・血液）の処理にはビニール手袋を使用し、</a:t>
            </a:r>
            <a:r>
              <a:rPr kumimoji="0" lang="ja-JP" altLang="en-US" sz="2000" dirty="0">
                <a:solidFill>
                  <a:srgbClr val="FF0000"/>
                </a:solidFill>
                <a:latin typeface="Meiryo" panose="020B0604030504040204" pitchFamily="34" charset="-128"/>
                <a:ea typeface="Meiryo" panose="020B0604030504040204" pitchFamily="34" charset="-128"/>
              </a:rPr>
              <a:t>汚染物はビニール袋に入れて廃棄します</a:t>
            </a:r>
            <a:r>
              <a:rPr kumimoji="0" lang="ja-JP" altLang="en-US" sz="2000" dirty="0">
                <a:latin typeface="Meiryo" panose="020B0604030504040204" pitchFamily="34" charset="-128"/>
                <a:ea typeface="Meiryo" panose="020B0604030504040204" pitchFamily="34" charset="-128"/>
              </a:rPr>
              <a:t>。</a:t>
            </a:r>
            <a:br>
              <a:rPr kumimoji="0" lang="en-US" altLang="ja-JP" sz="2000" dirty="0">
                <a:latin typeface="Meiryo" panose="020B0604030504040204" pitchFamily="34" charset="-128"/>
                <a:ea typeface="Meiryo" panose="020B0604030504040204" pitchFamily="34" charset="-128"/>
              </a:rPr>
            </a:br>
            <a:r>
              <a:rPr kumimoji="0" lang="ja-JP" altLang="en-US" sz="2000" dirty="0">
                <a:latin typeface="Meiryo" panose="020B0604030504040204" pitchFamily="34" charset="-128"/>
                <a:ea typeface="Meiryo" panose="020B0604030504040204" pitchFamily="34" charset="-128"/>
              </a:rPr>
              <a:t>（手袋を使用しても手洗いは必要です）</a:t>
            </a:r>
          </a:p>
        </p:txBody>
      </p:sp>
      <p:sp>
        <p:nvSpPr>
          <p:cNvPr id="4"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19</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7342790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964956" y="1292628"/>
            <a:ext cx="7976088" cy="111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44083">
              <a:lnSpc>
                <a:spcPct val="114000"/>
              </a:lnSpc>
              <a:spcBef>
                <a:spcPts val="0"/>
              </a:spcBef>
              <a:spcAft>
                <a:spcPts val="1108"/>
              </a:spcAft>
              <a:buNone/>
            </a:pPr>
            <a:r>
              <a:rPr lang="ja-JP" altLang="en-US" sz="2215" dirty="0">
                <a:solidFill>
                  <a:prstClr val="black"/>
                </a:solidFill>
                <a:latin typeface="メイリオ" panose="020B0604030504040204" pitchFamily="50" charset="-128"/>
                <a:ea typeface="メイリオ" panose="020B0604030504040204" pitchFamily="50" charset="-128"/>
              </a:rPr>
              <a:t>両手を洗って、利き手に使い捨て手袋をします</a:t>
            </a:r>
          </a:p>
        </p:txBody>
      </p:sp>
      <p:sp>
        <p:nvSpPr>
          <p:cNvPr id="8" name="テキスト ボックス 4">
            <a:extLst>
              <a:ext uri="{FF2B5EF4-FFF2-40B4-BE49-F238E27FC236}">
                <a16:creationId xmlns:a16="http://schemas.microsoft.com/office/drawing/2014/main" id="{8A5E3C85-7923-4307-BB88-FB88A9D22C26}"/>
              </a:ext>
            </a:extLst>
          </p:cNvPr>
          <p:cNvSpPr txBox="1">
            <a:spLocks noChangeArrowheads="1"/>
          </p:cNvSpPr>
          <p:nvPr/>
        </p:nvSpPr>
        <p:spPr bwMode="auto">
          <a:xfrm>
            <a:off x="2120630" y="5783938"/>
            <a:ext cx="5532859" cy="59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marL="176213" indent="-176213">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indent="0" algn="just" defTabSz="844083">
              <a:spcBef>
                <a:spcPct val="0"/>
              </a:spcBef>
              <a:buNone/>
            </a:pPr>
            <a:r>
              <a:rPr lang="ja-JP" altLang="en-US" sz="1662" dirty="0">
                <a:solidFill>
                  <a:srgbClr val="000000"/>
                </a:solidFill>
                <a:latin typeface="メイリオ" panose="020B0604030504040204" pitchFamily="50" charset="-128"/>
                <a:ea typeface="メイリオ" panose="020B0604030504040204" pitchFamily="50" charset="-128"/>
              </a:rPr>
              <a:t>清潔なセッシ（ピンセット）を手洗いした手で持って操作しても結構です</a:t>
            </a:r>
          </a:p>
        </p:txBody>
      </p:sp>
      <p:pic>
        <p:nvPicPr>
          <p:cNvPr id="6" name="図 5" descr="2011_0119神経学会総会2008（横浜）0030.JPG">
            <a:extLst>
              <a:ext uri="{FF2B5EF4-FFF2-40B4-BE49-F238E27FC236}">
                <a16:creationId xmlns:a16="http://schemas.microsoft.com/office/drawing/2014/main" id="{AC140789-100F-40C7-949E-04B36DC6A085}"/>
              </a:ext>
            </a:extLst>
          </p:cNvPr>
          <p:cNvPicPr>
            <a:picLocks noChangeAspect="1"/>
          </p:cNvPicPr>
          <p:nvPr/>
        </p:nvPicPr>
        <p:blipFill rotWithShape="1">
          <a:blip r:embed="rId3">
            <a:extLst>
              <a:ext uri="{28A0092B-C50C-407E-A947-70E740481C1C}">
                <a14:useLocalDpi xmlns:a14="http://schemas.microsoft.com/office/drawing/2010/main" val="0"/>
              </a:ext>
            </a:extLst>
          </a:blip>
          <a:srcRect t="-1768" b="4972"/>
          <a:stretch/>
        </p:blipFill>
        <p:spPr bwMode="auto">
          <a:xfrm>
            <a:off x="2120630" y="1708538"/>
            <a:ext cx="5532859" cy="4016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190</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0426645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3C4D9FBF-D359-4E73-85E6-94056999BD1D}"/>
              </a:ext>
            </a:extLst>
          </p:cNvPr>
          <p:cNvSpPr txBox="1">
            <a:spLocks noChangeArrowheads="1"/>
          </p:cNvSpPr>
          <p:nvPr/>
        </p:nvSpPr>
        <p:spPr bwMode="auto">
          <a:xfrm>
            <a:off x="668338" y="6374284"/>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2" name="タイトル 1">
            <a:extLst>
              <a:ext uri="{FF2B5EF4-FFF2-40B4-BE49-F238E27FC236}">
                <a16:creationId xmlns:a16="http://schemas.microsoft.com/office/drawing/2014/main" id="{60388487-AD58-4594-B86B-96140B72723F}"/>
              </a:ext>
            </a:extLst>
          </p:cNvPr>
          <p:cNvSpPr>
            <a:spLocks noGrp="1"/>
          </p:cNvSpPr>
          <p:nvPr>
            <p:ph type="title"/>
          </p:nvPr>
        </p:nvSpPr>
        <p:spPr/>
        <p:txBody>
          <a:bodyPr>
            <a:normAutofit/>
          </a:bodyPr>
          <a:lstStyle/>
          <a:p>
            <a:r>
              <a:rPr lang="ja-JP" altLang="en-US" sz="2800" dirty="0"/>
              <a:t>手順⑤吸引チューブを接続する</a:t>
            </a:r>
            <a:endParaRPr kumimoji="1" lang="ja-JP" altLang="en-US" sz="2800" dirty="0"/>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0" y="1469808"/>
            <a:ext cx="86042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000" dirty="0">
                <a:latin typeface="メイリオ" panose="020B0604030504040204" pitchFamily="50" charset="-128"/>
                <a:ea typeface="メイリオ" panose="020B0604030504040204" pitchFamily="50" charset="-128"/>
              </a:rPr>
              <a:t>○吸引チューブを吸引器に連結した接続管につなげる。</a:t>
            </a:r>
          </a:p>
        </p:txBody>
      </p:sp>
      <p:pic>
        <p:nvPicPr>
          <p:cNvPr id="21" name="図 5">
            <a:extLst>
              <a:ext uri="{FF2B5EF4-FFF2-40B4-BE49-F238E27FC236}">
                <a16:creationId xmlns:a16="http://schemas.microsoft.com/office/drawing/2014/main" id="{53D168CB-01D8-45B4-A3BA-6729AC2065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7075" y="1874483"/>
            <a:ext cx="58039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191</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8729808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3C4D9FBF-D359-4E73-85E6-94056999BD1D}"/>
              </a:ext>
            </a:extLst>
          </p:cNvPr>
          <p:cNvSpPr txBox="1">
            <a:spLocks noChangeArrowheads="1"/>
          </p:cNvSpPr>
          <p:nvPr/>
        </p:nvSpPr>
        <p:spPr bwMode="auto">
          <a:xfrm>
            <a:off x="7309054" y="6188601"/>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2" name="タイトル 1">
            <a:extLst>
              <a:ext uri="{FF2B5EF4-FFF2-40B4-BE49-F238E27FC236}">
                <a16:creationId xmlns:a16="http://schemas.microsoft.com/office/drawing/2014/main" id="{60388487-AD58-4594-B86B-96140B72723F}"/>
              </a:ext>
            </a:extLst>
          </p:cNvPr>
          <p:cNvSpPr>
            <a:spLocks noGrp="1"/>
          </p:cNvSpPr>
          <p:nvPr>
            <p:ph type="title"/>
          </p:nvPr>
        </p:nvSpPr>
        <p:spPr/>
        <p:txBody>
          <a:bodyPr>
            <a:normAutofit/>
          </a:bodyPr>
          <a:lstStyle/>
          <a:p>
            <a:r>
              <a:rPr lang="ja-JP" altLang="en-US" sz="2800" dirty="0"/>
              <a:t>手順⑥吸引器のスイッチを入れる</a:t>
            </a:r>
            <a:endParaRPr kumimoji="1" lang="ja-JP" altLang="en-US" sz="2800" dirty="0"/>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0" y="1628775"/>
            <a:ext cx="86042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000" dirty="0">
                <a:latin typeface="メイリオ" panose="020B0604030504040204" pitchFamily="50" charset="-128"/>
                <a:ea typeface="メイリオ" panose="020B0604030504040204" pitchFamily="50" charset="-128"/>
              </a:rPr>
              <a:t>○非利き手で、吸引器のスイッチを押す。</a:t>
            </a:r>
          </a:p>
        </p:txBody>
      </p:sp>
      <p:pic>
        <p:nvPicPr>
          <p:cNvPr id="7" name="図 4">
            <a:extLst>
              <a:ext uri="{FF2B5EF4-FFF2-40B4-BE49-F238E27FC236}">
                <a16:creationId xmlns:a16="http://schemas.microsoft.com/office/drawing/2014/main" id="{123BF72E-23E5-4779-ADC6-9C806C3BA8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2843" y="2271685"/>
            <a:ext cx="4116387" cy="30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8">
            <a:extLst>
              <a:ext uri="{FF2B5EF4-FFF2-40B4-BE49-F238E27FC236}">
                <a16:creationId xmlns:a16="http://schemas.microsoft.com/office/drawing/2014/main" id="{0E99EF56-6B73-49D2-A28B-F325ACADE7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49880" y="2270097"/>
            <a:ext cx="4116388"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192</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4537177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
            <a:extLst>
              <a:ext uri="{FF2B5EF4-FFF2-40B4-BE49-F238E27FC236}">
                <a16:creationId xmlns:a16="http://schemas.microsoft.com/office/drawing/2014/main" id="{C790C969-1708-4036-9771-086929078AB1}"/>
              </a:ext>
            </a:extLst>
          </p:cNvPr>
          <p:cNvGrpSpPr>
            <a:grpSpLocks/>
          </p:cNvGrpSpPr>
          <p:nvPr/>
        </p:nvGrpSpPr>
        <p:grpSpPr bwMode="auto">
          <a:xfrm>
            <a:off x="4913079" y="2579219"/>
            <a:ext cx="3911600" cy="2927937"/>
            <a:chOff x="3896305" y="2763886"/>
            <a:chExt cx="4352326" cy="3257675"/>
          </a:xfrm>
        </p:grpSpPr>
        <p:pic>
          <p:nvPicPr>
            <p:cNvPr id="14" name="図 8">
              <a:extLst>
                <a:ext uri="{FF2B5EF4-FFF2-40B4-BE49-F238E27FC236}">
                  <a16:creationId xmlns:a16="http://schemas.microsoft.com/office/drawing/2014/main" id="{31A5B387-0232-4F89-90A2-6D675DCCA114}"/>
                </a:ext>
              </a:extLst>
            </p:cNvPr>
            <p:cNvPicPr>
              <a:picLocks noChangeAspect="1"/>
            </p:cNvPicPr>
            <p:nvPr/>
          </p:nvPicPr>
          <p:blipFill rotWithShape="1">
            <a:blip r:embed="rId3">
              <a:extLst>
                <a:ext uri="{28A0092B-C50C-407E-A947-70E740481C1C}">
                  <a14:useLocalDpi xmlns:a14="http://schemas.microsoft.com/office/drawing/2010/main" val="0"/>
                </a:ext>
              </a:extLst>
            </a:blip>
            <a:srcRect t="5442" r="10301" b="4967"/>
            <a:stretch/>
          </p:blipFill>
          <p:spPr bwMode="auto">
            <a:xfrm>
              <a:off x="3896305" y="2763886"/>
              <a:ext cx="4352326" cy="3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正方形/長方形 13">
              <a:extLst>
                <a:ext uri="{FF2B5EF4-FFF2-40B4-BE49-F238E27FC236}">
                  <a16:creationId xmlns:a16="http://schemas.microsoft.com/office/drawing/2014/main" id="{9EBF5437-DC02-4572-AB66-2BFF57BED82E}"/>
                </a:ext>
              </a:extLst>
            </p:cNvPr>
            <p:cNvSpPr>
              <a:spLocks noChangeArrowheads="1"/>
            </p:cNvSpPr>
            <p:nvPr/>
          </p:nvSpPr>
          <p:spPr bwMode="auto">
            <a:xfrm>
              <a:off x="6241876" y="4639642"/>
              <a:ext cx="1714500" cy="642938"/>
            </a:xfrm>
            <a:prstGeom prst="rect">
              <a:avLst/>
            </a:prstGeom>
            <a:solidFill>
              <a:srgbClr val="72BFC5">
                <a:alpha val="9215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nchor="ct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spcBef>
                  <a:spcPct val="0"/>
                </a:spcBef>
                <a:buFontTx/>
                <a:buNone/>
              </a:pPr>
              <a:endParaRPr lang="ja-JP" altLang="en-US" sz="1700" dirty="0">
                <a:solidFill>
                  <a:srgbClr val="FFFFFF"/>
                </a:solidFill>
                <a:latin typeface="Arial" panose="020B0604020202020204" pitchFamily="34" charset="0"/>
              </a:endParaRPr>
            </a:p>
          </p:txBody>
        </p:sp>
      </p:grpSp>
      <p:pic>
        <p:nvPicPr>
          <p:cNvPr id="16" name="図 25">
            <a:extLst>
              <a:ext uri="{FF2B5EF4-FFF2-40B4-BE49-F238E27FC236}">
                <a16:creationId xmlns:a16="http://schemas.microsoft.com/office/drawing/2014/main" id="{8DEB935E-889F-4113-969A-7B55DFD599B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0473" y="2576631"/>
            <a:ext cx="3911600"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4">
            <a:extLst>
              <a:ext uri="{FF2B5EF4-FFF2-40B4-BE49-F238E27FC236}">
                <a16:creationId xmlns:a16="http://schemas.microsoft.com/office/drawing/2014/main" id="{F6280574-818C-473E-8F19-9FC1B4937DEE}"/>
              </a:ext>
            </a:extLst>
          </p:cNvPr>
          <p:cNvSpPr>
            <a:spLocks noChangeArrowheads="1"/>
          </p:cNvSpPr>
          <p:nvPr/>
        </p:nvSpPr>
        <p:spPr bwMode="auto">
          <a:xfrm rot="10800000">
            <a:off x="2703788" y="4714993"/>
            <a:ext cx="2614325" cy="1193800"/>
          </a:xfrm>
          <a:prstGeom prst="wedgeEllipseCallout">
            <a:avLst>
              <a:gd name="adj1" fmla="val 45053"/>
              <a:gd name="adj2" fmla="val 140414"/>
            </a:avLst>
          </a:prstGeom>
          <a:solidFill>
            <a:schemeClr val="bg1"/>
          </a:solidFill>
          <a:ln w="9525">
            <a:solidFill>
              <a:schemeClr val="bg1">
                <a:lumMod val="50000"/>
              </a:schemeClr>
            </a:solidFill>
            <a:miter lim="800000"/>
            <a:headEnd/>
            <a:tailEnd/>
          </a:ln>
        </p:spPr>
        <p:txBody>
          <a:bodyPr rot="10800000" lIns="87269" tIns="43635" rIns="87269" bIns="43635"/>
          <a:lstStyle/>
          <a:p>
            <a:pPr algn="ctr" defTabSz="873125" eaLnBrk="1" fontAlgn="auto" hangingPunct="1">
              <a:spcBef>
                <a:spcPts val="0"/>
              </a:spcBef>
              <a:spcAft>
                <a:spcPts val="0"/>
              </a:spcAft>
              <a:defRPr/>
            </a:pPr>
            <a:endParaRPr lang="ja-JP" altLang="ja-JP" sz="1800" dirty="0">
              <a:solidFill>
                <a:prstClr val="black"/>
              </a:solidFill>
              <a:latin typeface="Arial" charset="0"/>
              <a:ea typeface="メイリオ" panose="020B0604030504040204" pitchFamily="50" charset="-128"/>
            </a:endParaRPr>
          </a:p>
        </p:txBody>
      </p:sp>
      <p:sp>
        <p:nvSpPr>
          <p:cNvPr id="18" name="Text Box 8">
            <a:extLst>
              <a:ext uri="{FF2B5EF4-FFF2-40B4-BE49-F238E27FC236}">
                <a16:creationId xmlns:a16="http://schemas.microsoft.com/office/drawing/2014/main" id="{96A7355A-1D7A-45EC-BBC7-C650B39EE9D4}"/>
              </a:ext>
            </a:extLst>
          </p:cNvPr>
          <p:cNvSpPr txBox="1">
            <a:spLocks noChangeArrowheads="1"/>
          </p:cNvSpPr>
          <p:nvPr/>
        </p:nvSpPr>
        <p:spPr bwMode="auto">
          <a:xfrm>
            <a:off x="2909610" y="4992806"/>
            <a:ext cx="2228086" cy="7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2000" b="1" dirty="0">
                <a:solidFill>
                  <a:srgbClr val="404040"/>
                </a:solidFill>
                <a:latin typeface="メイリオ" panose="020B0604030504040204" pitchFamily="50" charset="-128"/>
              </a:rPr>
              <a:t>吸引チューブ</a:t>
            </a:r>
            <a:endParaRPr lang="en-US" altLang="ja-JP" sz="2000" b="1" dirty="0">
              <a:solidFill>
                <a:srgbClr val="404040"/>
              </a:solidFill>
              <a:latin typeface="メイリオ" panose="020B0604030504040204" pitchFamily="50" charset="-128"/>
            </a:endParaRPr>
          </a:p>
          <a:p>
            <a:pPr eaLnBrk="1" hangingPunct="1">
              <a:spcBef>
                <a:spcPct val="0"/>
              </a:spcBef>
              <a:buFontTx/>
              <a:buNone/>
            </a:pPr>
            <a:r>
              <a:rPr lang="ja-JP" altLang="en-US" sz="2000" b="1" dirty="0">
                <a:solidFill>
                  <a:srgbClr val="404040"/>
                </a:solidFill>
                <a:latin typeface="メイリオ" panose="020B0604030504040204" pitchFamily="50" charset="-128"/>
              </a:rPr>
              <a:t>根元を親指で塞ぐ</a:t>
            </a:r>
          </a:p>
        </p:txBody>
      </p:sp>
      <p:sp>
        <p:nvSpPr>
          <p:cNvPr id="19" name="AutoShape 9">
            <a:extLst>
              <a:ext uri="{FF2B5EF4-FFF2-40B4-BE49-F238E27FC236}">
                <a16:creationId xmlns:a16="http://schemas.microsoft.com/office/drawing/2014/main" id="{BC2957E5-FC2B-4752-A171-2E4C4B1C47FB}"/>
              </a:ext>
            </a:extLst>
          </p:cNvPr>
          <p:cNvSpPr>
            <a:spLocks noChangeArrowheads="1"/>
          </p:cNvSpPr>
          <p:nvPr/>
        </p:nvSpPr>
        <p:spPr bwMode="auto">
          <a:xfrm>
            <a:off x="6648996" y="4845169"/>
            <a:ext cx="2453452" cy="950018"/>
          </a:xfrm>
          <a:prstGeom prst="wedgeEllipseCallout">
            <a:avLst>
              <a:gd name="adj1" fmla="val 4946"/>
              <a:gd name="adj2" fmla="val -88587"/>
            </a:avLst>
          </a:prstGeom>
          <a:solidFill>
            <a:schemeClr val="bg1"/>
          </a:solidFill>
          <a:ln w="9525">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fontAlgn="auto" hangingPunct="1">
              <a:spcBef>
                <a:spcPct val="0"/>
              </a:spcBef>
              <a:spcAft>
                <a:spcPts val="0"/>
              </a:spcAft>
              <a:buFontTx/>
              <a:buNone/>
              <a:defRPr/>
            </a:pPr>
            <a:endParaRPr lang="ja-JP" altLang="ja-JP" sz="1700" dirty="0">
              <a:solidFill>
                <a:prstClr val="black"/>
              </a:solidFill>
              <a:ea typeface="メイリオ" panose="020B0604030504040204" pitchFamily="50" charset="-128"/>
            </a:endParaRPr>
          </a:p>
        </p:txBody>
      </p:sp>
      <p:sp>
        <p:nvSpPr>
          <p:cNvPr id="21" name="Text Box 10">
            <a:extLst>
              <a:ext uri="{FF2B5EF4-FFF2-40B4-BE49-F238E27FC236}">
                <a16:creationId xmlns:a16="http://schemas.microsoft.com/office/drawing/2014/main" id="{5A7A1C14-1D48-4C81-ACD6-00E7F00C4A17}"/>
              </a:ext>
            </a:extLst>
          </p:cNvPr>
          <p:cNvSpPr txBox="1">
            <a:spLocks noChangeArrowheads="1"/>
          </p:cNvSpPr>
          <p:nvPr/>
        </p:nvSpPr>
        <p:spPr bwMode="auto">
          <a:xfrm>
            <a:off x="6761267" y="4965818"/>
            <a:ext cx="2228086" cy="7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spcBef>
                <a:spcPct val="0"/>
              </a:spcBef>
              <a:buFontTx/>
              <a:buNone/>
            </a:pPr>
            <a:r>
              <a:rPr lang="en-US" altLang="ja-JP" sz="2000" b="1" dirty="0">
                <a:solidFill>
                  <a:srgbClr val="404040"/>
                </a:solidFill>
                <a:latin typeface="メイリオ" panose="020B0604030504040204" pitchFamily="50" charset="-128"/>
              </a:rPr>
              <a:t>20kPa</a:t>
            </a:r>
            <a:r>
              <a:rPr lang="ja-JP" altLang="en-US" sz="2000" b="1" dirty="0">
                <a:solidFill>
                  <a:srgbClr val="404040"/>
                </a:solidFill>
                <a:latin typeface="メイリオ" panose="020B0604030504040204" pitchFamily="50" charset="-128"/>
              </a:rPr>
              <a:t>以下</a:t>
            </a:r>
          </a:p>
          <a:p>
            <a:pPr algn="ctr" eaLnBrk="1" hangingPunct="1">
              <a:spcBef>
                <a:spcPct val="0"/>
              </a:spcBef>
              <a:buFontTx/>
              <a:buNone/>
            </a:pPr>
            <a:r>
              <a:rPr lang="ja-JP" altLang="en-US" sz="2000" b="1" dirty="0">
                <a:solidFill>
                  <a:srgbClr val="404040"/>
                </a:solidFill>
                <a:latin typeface="メイリオ" panose="020B0604030504040204" pitchFamily="50" charset="-128"/>
              </a:rPr>
              <a:t>であることを確認</a:t>
            </a:r>
          </a:p>
        </p:txBody>
      </p:sp>
      <p:sp>
        <p:nvSpPr>
          <p:cNvPr id="22" name="テキスト ボックス 13">
            <a:extLst>
              <a:ext uri="{FF2B5EF4-FFF2-40B4-BE49-F238E27FC236}">
                <a16:creationId xmlns:a16="http://schemas.microsoft.com/office/drawing/2014/main" id="{7D192707-E613-4643-A9CD-05FEE64F1D21}"/>
              </a:ext>
            </a:extLst>
          </p:cNvPr>
          <p:cNvSpPr txBox="1">
            <a:spLocks noChangeArrowheads="1"/>
          </p:cNvSpPr>
          <p:nvPr/>
        </p:nvSpPr>
        <p:spPr bwMode="auto">
          <a:xfrm>
            <a:off x="533123" y="5909848"/>
            <a:ext cx="8569325" cy="303213"/>
          </a:xfrm>
          <a:prstGeom prst="rect">
            <a:avLst/>
          </a:prstGeom>
          <a:noFill/>
          <a:ln w="9525">
            <a:noFill/>
            <a:miter lim="800000"/>
            <a:headEnd/>
            <a:tailEnd/>
          </a:ln>
        </p:spPr>
        <p:txBody>
          <a:bodyPr tIns="72000">
            <a:spAutoFit/>
          </a:bodyPr>
          <a:lstStyle>
            <a:lvl1pPr marL="107950" indent="-107950">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en-US" altLang="ja-JP" sz="1200" dirty="0">
                <a:solidFill>
                  <a:srgbClr val="000000"/>
                </a:solidFill>
                <a:latin typeface="メイリオ" panose="020B0604030504040204" pitchFamily="50" charset="-128"/>
              </a:rPr>
              <a:t>※</a:t>
            </a:r>
            <a:r>
              <a:rPr lang="ja-JP" altLang="en-US" sz="1200" dirty="0">
                <a:solidFill>
                  <a:srgbClr val="000000"/>
                </a:solidFill>
                <a:latin typeface="メイリオ" panose="020B0604030504040204" pitchFamily="50" charset="-128"/>
              </a:rPr>
              <a:t>この写真はあくまで手技のイメージであり、実際の演習や実地研修、現場では手袋を着用します。</a:t>
            </a: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手順⑦吸引圧を確認する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0" y="1594183"/>
            <a:ext cx="8726882" cy="923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000" dirty="0">
                <a:latin typeface="メイリオ" panose="020B0604030504040204" pitchFamily="50" charset="-128"/>
                <a:ea typeface="メイリオ" panose="020B0604030504040204" pitchFamily="50" charset="-128"/>
              </a:rPr>
              <a:t>○非利き手の親指で吸引チューブの根元を塞ぎ、吸引圧が、</a:t>
            </a:r>
            <a:r>
              <a:rPr lang="en-US" altLang="ja-JP" sz="2000" dirty="0">
                <a:latin typeface="メイリオ" panose="020B0604030504040204" pitchFamily="50" charset="-128"/>
                <a:ea typeface="メイリオ" panose="020B0604030504040204" pitchFamily="50" charset="-128"/>
              </a:rPr>
              <a:t>20kPa</a:t>
            </a:r>
            <a:r>
              <a:rPr lang="ja-JP" altLang="en-US" sz="2000" dirty="0">
                <a:latin typeface="メイリオ" panose="020B0604030504040204" pitchFamily="50" charset="-128"/>
                <a:ea typeface="メイリオ" panose="020B0604030504040204" pitchFamily="50" charset="-128"/>
              </a:rPr>
              <a:t>以下であることを確認する。それ以上の場合、圧調整ツマミで調整する。</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596900" y="6301476"/>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23"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193</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0245412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585" dirty="0"/>
              <a:t>手順⑧乾燥法の場合のみ　</a:t>
            </a:r>
            <a:r>
              <a:rPr lang="en-US" altLang="ja-JP" sz="2031" dirty="0"/>
              <a:t>※</a:t>
            </a:r>
            <a:r>
              <a:rPr lang="ja-JP" altLang="en-US" sz="2031" dirty="0"/>
              <a:t>単回使用の場合は手順⑨へ</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4637806" y="1766369"/>
            <a:ext cx="4021015" cy="217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276965" indent="-276965" defTabSz="844083">
              <a:lnSpc>
                <a:spcPct val="114000"/>
              </a:lnSpc>
              <a:spcBef>
                <a:spcPts val="0"/>
              </a:spcBef>
              <a:spcAft>
                <a:spcPts val="1108"/>
              </a:spcAft>
              <a:buNone/>
            </a:pPr>
            <a:r>
              <a:rPr lang="ja-JP" altLang="en-US" sz="2215" dirty="0">
                <a:solidFill>
                  <a:prstClr val="black"/>
                </a:solidFill>
                <a:latin typeface="メイリオ" panose="020B0604030504040204" pitchFamily="50" charset="-128"/>
                <a:ea typeface="メイリオ" panose="020B0604030504040204" pitchFamily="50" charset="-128"/>
              </a:rPr>
              <a:t>○吸引チューブと接続管の内腔を洗浄水等で洗い流す。</a:t>
            </a:r>
          </a:p>
          <a:p>
            <a:pPr marL="276965" indent="-276965" defTabSz="844083">
              <a:lnSpc>
                <a:spcPct val="114000"/>
              </a:lnSpc>
              <a:spcBef>
                <a:spcPts val="0"/>
              </a:spcBef>
              <a:spcAft>
                <a:spcPts val="1108"/>
              </a:spcAft>
              <a:buNone/>
            </a:pPr>
            <a:r>
              <a:rPr lang="ja-JP" altLang="en-US" sz="2215" dirty="0">
                <a:solidFill>
                  <a:prstClr val="black"/>
                </a:solidFill>
                <a:latin typeface="メイリオ" panose="020B0604030504040204" pitchFamily="50" charset="-128"/>
                <a:ea typeface="メイリオ" panose="020B0604030504040204" pitchFamily="50" charset="-128"/>
              </a:rPr>
              <a:t>○吸引チューブの先端の水をよく切る。</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668338" y="6478061"/>
            <a:ext cx="1771639" cy="22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defTabSz="844083">
              <a:spcBef>
                <a:spcPct val="0"/>
              </a:spcBef>
              <a:buNone/>
            </a:pPr>
            <a:r>
              <a:rPr lang="ja-JP" altLang="en-US" sz="831" dirty="0">
                <a:solidFill>
                  <a:srgbClr val="000000"/>
                </a:solidFill>
                <a:latin typeface="メイリオ" panose="020B0604030504040204" pitchFamily="50" charset="-128"/>
              </a:rPr>
              <a:t>出典：厚生労働省資料を一部改変</a:t>
            </a:r>
          </a:p>
        </p:txBody>
      </p:sp>
      <p:sp>
        <p:nvSpPr>
          <p:cNvPr id="11" name="テキスト ボックス 4">
            <a:extLst>
              <a:ext uri="{FF2B5EF4-FFF2-40B4-BE49-F238E27FC236}">
                <a16:creationId xmlns:a16="http://schemas.microsoft.com/office/drawing/2014/main" id="{50D10D6A-2E3B-4D8A-BE1B-DAB6F80E2A32}"/>
              </a:ext>
            </a:extLst>
          </p:cNvPr>
          <p:cNvSpPr txBox="1">
            <a:spLocks noChangeArrowheads="1"/>
          </p:cNvSpPr>
          <p:nvPr/>
        </p:nvSpPr>
        <p:spPr bwMode="auto">
          <a:xfrm>
            <a:off x="4637806" y="4048939"/>
            <a:ext cx="4021015" cy="151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276965" indent="-276965" defTabSz="844083">
              <a:lnSpc>
                <a:spcPct val="114000"/>
              </a:lnSpc>
              <a:spcBef>
                <a:spcPts val="0"/>
              </a:spcBef>
              <a:spcAft>
                <a:spcPts val="1108"/>
              </a:spcAft>
              <a:buNone/>
            </a:pPr>
            <a:r>
              <a:rPr lang="ja-JP" altLang="en-US" sz="2215" dirty="0">
                <a:solidFill>
                  <a:prstClr val="black"/>
                </a:solidFill>
                <a:latin typeface="メイリオ" panose="020B0604030504040204" pitchFamily="50" charset="-128"/>
                <a:ea typeface="メイリオ" panose="020B0604030504040204" pitchFamily="50" charset="-128"/>
              </a:rPr>
              <a:t>○吸引チューブの外側を、アルコール綿で先端に向かって拭きとる。</a:t>
            </a:r>
          </a:p>
        </p:txBody>
      </p:sp>
      <p:grpSp>
        <p:nvGrpSpPr>
          <p:cNvPr id="3" name="グループ化 2">
            <a:extLst>
              <a:ext uri="{FF2B5EF4-FFF2-40B4-BE49-F238E27FC236}">
                <a16:creationId xmlns:a16="http://schemas.microsoft.com/office/drawing/2014/main" id="{FAE0B230-7B0B-4098-86F4-CCBBA33EA139}"/>
              </a:ext>
            </a:extLst>
          </p:cNvPr>
          <p:cNvGrpSpPr/>
          <p:nvPr/>
        </p:nvGrpSpPr>
        <p:grpSpPr>
          <a:xfrm>
            <a:off x="1247182" y="1766368"/>
            <a:ext cx="2935767" cy="4487894"/>
            <a:chOff x="938362" y="1398265"/>
            <a:chExt cx="3330575" cy="5091435"/>
          </a:xfrm>
        </p:grpSpPr>
        <p:pic>
          <p:nvPicPr>
            <p:cNvPr id="12" name="図 18">
              <a:extLst>
                <a:ext uri="{FF2B5EF4-FFF2-40B4-BE49-F238E27FC236}">
                  <a16:creationId xmlns:a16="http://schemas.microsoft.com/office/drawing/2014/main" id="{4F9F0DA1-1615-423A-B299-1437E1B85E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8362" y="3987800"/>
              <a:ext cx="3330575"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9">
              <a:extLst>
                <a:ext uri="{FF2B5EF4-FFF2-40B4-BE49-F238E27FC236}">
                  <a16:creationId xmlns:a16="http://schemas.microsoft.com/office/drawing/2014/main" id="{986CC9F1-3FDB-4B52-81D9-56062AE879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8362" y="1398265"/>
              <a:ext cx="3330575"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194</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9149156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手順⑨吸引開始の声かけをする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0" y="1598877"/>
            <a:ext cx="8726882" cy="97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000" dirty="0">
                <a:latin typeface="メイリオ" panose="020B0604030504040204" pitchFamily="50" charset="-128"/>
                <a:ea typeface="メイリオ" panose="020B0604030504040204" pitchFamily="50" charset="-128"/>
              </a:rPr>
              <a:t>○「今から吸引してもよろしいですか？」と声をかける。</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668338" y="6478248"/>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pic>
        <p:nvPicPr>
          <p:cNvPr id="7" name="図 4">
            <a:extLst>
              <a:ext uri="{FF2B5EF4-FFF2-40B4-BE49-F238E27FC236}">
                <a16:creationId xmlns:a16="http://schemas.microsoft.com/office/drawing/2014/main" id="{FF8CAD31-713B-402E-89DC-DF20AFFFED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6300" y="2067646"/>
            <a:ext cx="5470525"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62">
            <a:extLst>
              <a:ext uri="{FF2B5EF4-FFF2-40B4-BE49-F238E27FC236}">
                <a16:creationId xmlns:a16="http://schemas.microsoft.com/office/drawing/2014/main" id="{1EC58C8E-F2AD-4BD3-B499-171F21D6F2C0}"/>
              </a:ext>
            </a:extLst>
          </p:cNvPr>
          <p:cNvSpPr>
            <a:spLocks noChangeArrowheads="1"/>
          </p:cNvSpPr>
          <p:nvPr/>
        </p:nvSpPr>
        <p:spPr bwMode="auto">
          <a:xfrm rot="10800000">
            <a:off x="5310028" y="2341562"/>
            <a:ext cx="2907298" cy="1494008"/>
          </a:xfrm>
          <a:prstGeom prst="wedgeRoundRectCallout">
            <a:avLst>
              <a:gd name="adj1" fmla="val 72020"/>
              <a:gd name="adj2" fmla="val -32052"/>
              <a:gd name="adj3" fmla="val 16667"/>
            </a:avLst>
          </a:prstGeom>
          <a:solidFill>
            <a:schemeClr val="bg1"/>
          </a:solidFill>
          <a:ln w="9525">
            <a:solidFill>
              <a:schemeClr val="bg1">
                <a:lumMod val="50000"/>
              </a:schemeClr>
            </a:solidFill>
            <a:miter lim="800000"/>
            <a:headEnd/>
            <a:tailEnd/>
          </a:ln>
        </p:spPr>
        <p:txBody>
          <a:bodyPr rot="10800000" lIns="87269" tIns="43635" rIns="87269" bIns="43635"/>
          <a:lstStyle/>
          <a:p>
            <a:pPr algn="ctr" defTabSz="873125" eaLnBrk="1" fontAlgn="auto" hangingPunct="1">
              <a:spcBef>
                <a:spcPts val="0"/>
              </a:spcBef>
              <a:spcAft>
                <a:spcPts val="0"/>
              </a:spcAft>
              <a:defRPr/>
            </a:pPr>
            <a:endParaRPr lang="ja-JP" altLang="ja-JP" sz="1800" dirty="0">
              <a:solidFill>
                <a:prstClr val="black"/>
              </a:solidFill>
              <a:latin typeface="メイリオ" panose="020B0604030504040204" pitchFamily="50" charset="-128"/>
              <a:ea typeface="メイリオ" panose="020B0604030504040204" pitchFamily="50" charset="-128"/>
            </a:endParaRPr>
          </a:p>
        </p:txBody>
      </p:sp>
      <p:sp>
        <p:nvSpPr>
          <p:cNvPr id="9" name="Text Box 63">
            <a:extLst>
              <a:ext uri="{FF2B5EF4-FFF2-40B4-BE49-F238E27FC236}">
                <a16:creationId xmlns:a16="http://schemas.microsoft.com/office/drawing/2014/main" id="{D2D50D24-359B-44CE-A8B9-B32BF663E075}"/>
              </a:ext>
            </a:extLst>
          </p:cNvPr>
          <p:cNvSpPr txBox="1">
            <a:spLocks noChangeArrowheads="1"/>
          </p:cNvSpPr>
          <p:nvPr/>
        </p:nvSpPr>
        <p:spPr bwMode="auto">
          <a:xfrm>
            <a:off x="5390032" y="2500739"/>
            <a:ext cx="2780021" cy="131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just">
              <a:spcBef>
                <a:spcPct val="0"/>
              </a:spcBef>
              <a:buNone/>
            </a:pPr>
            <a:r>
              <a:rPr lang="ja-JP" altLang="en-US" sz="2000" dirty="0">
                <a:solidFill>
                  <a:srgbClr val="000000"/>
                </a:solidFill>
                <a:latin typeface="メイリオ" panose="020B0604030504040204" pitchFamily="50" charset="-128"/>
              </a:rPr>
              <a:t>○○さん、</a:t>
            </a:r>
          </a:p>
          <a:p>
            <a:pPr algn="just">
              <a:spcBef>
                <a:spcPct val="0"/>
              </a:spcBef>
              <a:buNone/>
            </a:pPr>
            <a:r>
              <a:rPr lang="ja-JP" altLang="en-US" sz="2000" dirty="0">
                <a:solidFill>
                  <a:srgbClr val="000000"/>
                </a:solidFill>
                <a:latin typeface="メイリオ" panose="020B0604030504040204" pitchFamily="50" charset="-128"/>
              </a:rPr>
              <a:t>今から気管カニューレ内部の吸引をしても、よろしいですか？</a:t>
            </a:r>
          </a:p>
        </p:txBody>
      </p:sp>
      <p:sp>
        <p:nvSpPr>
          <p:cNvPr id="11"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195</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2870354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1582B568-A318-44CC-BBFC-80BBB3FFC1C0}"/>
              </a:ext>
            </a:extLst>
          </p:cNvPr>
          <p:cNvGrpSpPr/>
          <p:nvPr/>
        </p:nvGrpSpPr>
        <p:grpSpPr>
          <a:xfrm>
            <a:off x="1702780" y="1488762"/>
            <a:ext cx="6329722" cy="4745351"/>
            <a:chOff x="1476375" y="1379538"/>
            <a:chExt cx="6475413" cy="4854575"/>
          </a:xfrm>
        </p:grpSpPr>
        <p:pic>
          <p:nvPicPr>
            <p:cNvPr id="11" name="図 4">
              <a:extLst>
                <a:ext uri="{FF2B5EF4-FFF2-40B4-BE49-F238E27FC236}">
                  <a16:creationId xmlns:a16="http://schemas.microsoft.com/office/drawing/2014/main" id="{62AA6FE0-A285-4773-9350-7F44DF36ED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379538"/>
              <a:ext cx="6475413"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左中かっこ 14">
              <a:extLst>
                <a:ext uri="{FF2B5EF4-FFF2-40B4-BE49-F238E27FC236}">
                  <a16:creationId xmlns:a16="http://schemas.microsoft.com/office/drawing/2014/main" id="{309477C3-391C-4AE6-A965-24CB724F4613}"/>
                </a:ext>
              </a:extLst>
            </p:cNvPr>
            <p:cNvSpPr>
              <a:spLocks/>
            </p:cNvSpPr>
            <p:nvPr/>
          </p:nvSpPr>
          <p:spPr bwMode="auto">
            <a:xfrm rot="20830637" flipH="1">
              <a:off x="3871913" y="4556125"/>
              <a:ext cx="539750" cy="1095375"/>
            </a:xfrm>
            <a:prstGeom prst="leftBrace">
              <a:avLst>
                <a:gd name="adj1" fmla="val 58487"/>
                <a:gd name="adj2" fmla="val 50222"/>
              </a:avLst>
            </a:prstGeom>
            <a:noFill/>
            <a:ln w="38100"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87269" tIns="43635" rIns="87269" bIns="43635" anchor="ct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spcBef>
                  <a:spcPct val="0"/>
                </a:spcBef>
                <a:buFontTx/>
                <a:buNone/>
              </a:pPr>
              <a:endParaRPr lang="ja-JP" altLang="en-US" sz="1700" dirty="0">
                <a:solidFill>
                  <a:srgbClr val="000000"/>
                </a:solidFill>
                <a:latin typeface="Arial" panose="020B0604020202020204" pitchFamily="34" charset="0"/>
              </a:endParaRPr>
            </a:p>
          </p:txBody>
        </p:sp>
      </p:gr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吸引チューブ取扱いの注意点</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668338" y="6474678"/>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8" name="AutoShape 62">
            <a:extLst>
              <a:ext uri="{FF2B5EF4-FFF2-40B4-BE49-F238E27FC236}">
                <a16:creationId xmlns:a16="http://schemas.microsoft.com/office/drawing/2014/main" id="{1EC58C8E-F2AD-4BD3-B499-171F21D6F2C0}"/>
              </a:ext>
            </a:extLst>
          </p:cNvPr>
          <p:cNvSpPr>
            <a:spLocks noChangeArrowheads="1"/>
          </p:cNvSpPr>
          <p:nvPr/>
        </p:nvSpPr>
        <p:spPr bwMode="auto">
          <a:xfrm rot="10800000">
            <a:off x="5613624" y="1956794"/>
            <a:ext cx="3245575" cy="1720546"/>
          </a:xfrm>
          <a:prstGeom prst="wedgeRoundRectCallout">
            <a:avLst>
              <a:gd name="adj1" fmla="val 75940"/>
              <a:gd name="adj2" fmla="val -129101"/>
              <a:gd name="adj3" fmla="val 16667"/>
            </a:avLst>
          </a:prstGeom>
          <a:solidFill>
            <a:schemeClr val="bg1"/>
          </a:solidFill>
          <a:ln w="9525">
            <a:solidFill>
              <a:schemeClr val="bg1">
                <a:lumMod val="50000"/>
              </a:schemeClr>
            </a:solidFill>
            <a:miter lim="800000"/>
            <a:headEnd/>
            <a:tailEnd/>
          </a:ln>
        </p:spPr>
        <p:txBody>
          <a:bodyPr rot="10800000" lIns="87269" tIns="43635" rIns="87269" bIns="43635"/>
          <a:lstStyle/>
          <a:p>
            <a:pPr algn="ctr" defTabSz="873125" eaLnBrk="1" fontAlgn="auto" hangingPunct="1">
              <a:spcBef>
                <a:spcPts val="0"/>
              </a:spcBef>
              <a:spcAft>
                <a:spcPts val="0"/>
              </a:spcAft>
              <a:defRPr/>
            </a:pPr>
            <a:endParaRPr lang="ja-JP" altLang="ja-JP" sz="1800" dirty="0">
              <a:solidFill>
                <a:prstClr val="black"/>
              </a:solidFill>
              <a:latin typeface="メイリオ" panose="020B0604030504040204" pitchFamily="50" charset="-128"/>
              <a:ea typeface="メイリオ" panose="020B0604030504040204" pitchFamily="50" charset="-128"/>
            </a:endParaRPr>
          </a:p>
        </p:txBody>
      </p:sp>
      <p:sp>
        <p:nvSpPr>
          <p:cNvPr id="9" name="Text Box 63">
            <a:extLst>
              <a:ext uri="{FF2B5EF4-FFF2-40B4-BE49-F238E27FC236}">
                <a16:creationId xmlns:a16="http://schemas.microsoft.com/office/drawing/2014/main" id="{D2D50D24-359B-44CE-A8B9-B32BF663E075}"/>
              </a:ext>
            </a:extLst>
          </p:cNvPr>
          <p:cNvSpPr txBox="1">
            <a:spLocks noChangeArrowheads="1"/>
          </p:cNvSpPr>
          <p:nvPr/>
        </p:nvSpPr>
        <p:spPr bwMode="auto">
          <a:xfrm>
            <a:off x="5835238" y="2050335"/>
            <a:ext cx="2831684" cy="1627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just">
              <a:spcBef>
                <a:spcPct val="0"/>
              </a:spcBef>
              <a:buNone/>
            </a:pPr>
            <a:r>
              <a:rPr lang="ja-JP" altLang="en-US" sz="2000" dirty="0">
                <a:solidFill>
                  <a:srgbClr val="000000"/>
                </a:solidFill>
                <a:latin typeface="メイリオ" panose="020B0604030504040204" pitchFamily="50" charset="-128"/>
              </a:rPr>
              <a:t>せっかく滅菌された吸引チューブの先端約</a:t>
            </a:r>
            <a:r>
              <a:rPr lang="en-US" altLang="ja-JP" sz="2000" dirty="0">
                <a:solidFill>
                  <a:srgbClr val="000000"/>
                </a:solidFill>
                <a:latin typeface="メイリオ" panose="020B0604030504040204" pitchFamily="50" charset="-128"/>
              </a:rPr>
              <a:t>10cm</a:t>
            </a:r>
            <a:r>
              <a:rPr lang="ja-JP" altLang="en-US" sz="2000" dirty="0">
                <a:solidFill>
                  <a:srgbClr val="000000"/>
                </a:solidFill>
                <a:latin typeface="メイリオ" panose="020B0604030504040204" pitchFamily="50" charset="-128"/>
              </a:rPr>
              <a:t>の部位は挿入前に、他の器物に絶対に触れさせない。　　</a:t>
            </a:r>
          </a:p>
        </p:txBody>
      </p:sp>
      <p:sp>
        <p:nvSpPr>
          <p:cNvPr id="10"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196</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1468050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手順⑩気管カニューレ内部を吸引する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0" y="1598877"/>
            <a:ext cx="8726882" cy="97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000" dirty="0">
                <a:latin typeface="メイリオ" panose="020B0604030504040204" pitchFamily="50" charset="-128"/>
                <a:ea typeface="メイリオ" panose="020B0604030504040204" pitchFamily="50" charset="-128"/>
              </a:rPr>
              <a:t>○初めから陰圧をかけて喀痰を引きながら挿入し、そのまま陰圧をかけて引き抜きながら吸引する。</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681038" y="6604353"/>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pic>
        <p:nvPicPr>
          <p:cNvPr id="11" name="図 4">
            <a:extLst>
              <a:ext uri="{FF2B5EF4-FFF2-40B4-BE49-F238E27FC236}">
                <a16:creationId xmlns:a16="http://schemas.microsoft.com/office/drawing/2014/main" id="{23FD9D27-96CB-4E36-BE4E-32B5C81684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3004" y="2435103"/>
            <a:ext cx="5415081" cy="4060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62">
            <a:extLst>
              <a:ext uri="{FF2B5EF4-FFF2-40B4-BE49-F238E27FC236}">
                <a16:creationId xmlns:a16="http://schemas.microsoft.com/office/drawing/2014/main" id="{1EC58C8E-F2AD-4BD3-B499-171F21D6F2C0}"/>
              </a:ext>
            </a:extLst>
          </p:cNvPr>
          <p:cNvSpPr>
            <a:spLocks noChangeArrowheads="1"/>
          </p:cNvSpPr>
          <p:nvPr/>
        </p:nvSpPr>
        <p:spPr bwMode="auto">
          <a:xfrm rot="10800000">
            <a:off x="5296050" y="2688901"/>
            <a:ext cx="3531823" cy="1430922"/>
          </a:xfrm>
          <a:prstGeom prst="wedgeRoundRectCallout">
            <a:avLst>
              <a:gd name="adj1" fmla="val 91832"/>
              <a:gd name="adj2" fmla="val -73004"/>
              <a:gd name="adj3" fmla="val 16667"/>
            </a:avLst>
          </a:prstGeom>
          <a:solidFill>
            <a:schemeClr val="bg1"/>
          </a:solidFill>
          <a:ln w="9525">
            <a:solidFill>
              <a:schemeClr val="bg1">
                <a:lumMod val="50000"/>
              </a:schemeClr>
            </a:solidFill>
            <a:miter lim="800000"/>
            <a:headEnd/>
            <a:tailEnd/>
          </a:ln>
        </p:spPr>
        <p:txBody>
          <a:bodyPr rot="10800000" lIns="87269" tIns="43635" rIns="87269" bIns="43635"/>
          <a:lstStyle/>
          <a:p>
            <a:pPr algn="ctr" defTabSz="873125" eaLnBrk="1" fontAlgn="auto" hangingPunct="1">
              <a:spcBef>
                <a:spcPts val="0"/>
              </a:spcBef>
              <a:spcAft>
                <a:spcPts val="0"/>
              </a:spcAft>
              <a:defRPr/>
            </a:pPr>
            <a:endParaRPr lang="ja-JP" altLang="ja-JP" sz="1800" dirty="0">
              <a:solidFill>
                <a:prstClr val="black"/>
              </a:solidFill>
              <a:latin typeface="メイリオ" panose="020B0604030504040204" pitchFamily="50" charset="-128"/>
              <a:ea typeface="メイリオ" panose="020B0604030504040204" pitchFamily="50" charset="-128"/>
            </a:endParaRPr>
          </a:p>
        </p:txBody>
      </p:sp>
      <p:sp>
        <p:nvSpPr>
          <p:cNvPr id="9" name="Text Box 63">
            <a:extLst>
              <a:ext uri="{FF2B5EF4-FFF2-40B4-BE49-F238E27FC236}">
                <a16:creationId xmlns:a16="http://schemas.microsoft.com/office/drawing/2014/main" id="{D2D50D24-359B-44CE-A8B9-B32BF663E075}"/>
              </a:ext>
            </a:extLst>
          </p:cNvPr>
          <p:cNvSpPr txBox="1">
            <a:spLocks noChangeArrowheads="1"/>
          </p:cNvSpPr>
          <p:nvPr/>
        </p:nvSpPr>
        <p:spPr bwMode="auto">
          <a:xfrm>
            <a:off x="5517667" y="2810137"/>
            <a:ext cx="3119378" cy="101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just">
              <a:spcBef>
                <a:spcPct val="0"/>
              </a:spcBef>
              <a:buNone/>
            </a:pPr>
            <a:r>
              <a:rPr lang="ja-JP" altLang="en-US" sz="2000" dirty="0">
                <a:solidFill>
                  <a:srgbClr val="000000"/>
                </a:solidFill>
                <a:latin typeface="メイリオ" panose="020B0604030504040204" pitchFamily="50" charset="-128"/>
              </a:rPr>
              <a:t>１回の吸引は</a:t>
            </a:r>
            <a:r>
              <a:rPr lang="en-US" altLang="ja-JP" sz="2000" dirty="0">
                <a:solidFill>
                  <a:srgbClr val="FF0000"/>
                </a:solidFill>
                <a:latin typeface="メイリオ" panose="020B0604030504040204" pitchFamily="50" charset="-128"/>
              </a:rPr>
              <a:t>10</a:t>
            </a:r>
            <a:r>
              <a:rPr lang="ja-JP" altLang="en-US" sz="2000" dirty="0">
                <a:solidFill>
                  <a:srgbClr val="FF0000"/>
                </a:solidFill>
                <a:latin typeface="メイリオ" panose="020B0604030504040204" pitchFamily="50" charset="-128"/>
              </a:rPr>
              <a:t>秒</a:t>
            </a:r>
            <a:r>
              <a:rPr lang="ja-JP" altLang="en-US" sz="2000" dirty="0">
                <a:solidFill>
                  <a:srgbClr val="000000"/>
                </a:solidFill>
                <a:latin typeface="メイリオ" panose="020B0604030504040204" pitchFamily="50" charset="-128"/>
              </a:rPr>
              <a:t>以内で。</a:t>
            </a:r>
          </a:p>
          <a:p>
            <a:pPr algn="just">
              <a:spcBef>
                <a:spcPct val="0"/>
              </a:spcBef>
              <a:buNone/>
            </a:pPr>
            <a:r>
              <a:rPr lang="ja-JP" altLang="en-US" sz="2000" dirty="0">
                <a:solidFill>
                  <a:srgbClr val="000000"/>
                </a:solidFill>
                <a:latin typeface="メイリオ" panose="020B0604030504040204" pitchFamily="50" charset="-128"/>
              </a:rPr>
              <a:t>しかし出来るだけ最短時間で効率よく行う。</a:t>
            </a:r>
          </a:p>
        </p:txBody>
      </p:sp>
      <p:sp>
        <p:nvSpPr>
          <p:cNvPr id="12"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197</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2843320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気管カニューレ内腔の長さを確認しておく</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4500438" y="1471123"/>
            <a:ext cx="3896139" cy="1097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gn="just">
              <a:lnSpc>
                <a:spcPct val="114000"/>
              </a:lnSpc>
              <a:spcBef>
                <a:spcPts val="0"/>
              </a:spcBef>
              <a:spcAft>
                <a:spcPts val="1200"/>
              </a:spcAft>
              <a:buNone/>
            </a:pPr>
            <a:r>
              <a:rPr lang="ja-JP" altLang="en-US" sz="2000" dirty="0">
                <a:latin typeface="メイリオ" panose="020B0604030504040204" pitchFamily="50" charset="-128"/>
                <a:ea typeface="メイリオ" panose="020B0604030504040204" pitchFamily="50" charset="-128"/>
              </a:rPr>
              <a:t>○吸引チューブを気管カニューレに通してみて、気管カニューレ内腔の長さを確認しておく。</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668338" y="6571505"/>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grpSp>
        <p:nvGrpSpPr>
          <p:cNvPr id="3" name="グループ化 2">
            <a:extLst>
              <a:ext uri="{FF2B5EF4-FFF2-40B4-BE49-F238E27FC236}">
                <a16:creationId xmlns:a16="http://schemas.microsoft.com/office/drawing/2014/main" id="{004EB93B-E25D-45C9-80CE-CAD02A91A596}"/>
              </a:ext>
            </a:extLst>
          </p:cNvPr>
          <p:cNvGrpSpPr/>
          <p:nvPr/>
        </p:nvGrpSpPr>
        <p:grpSpPr>
          <a:xfrm>
            <a:off x="1074351" y="1470458"/>
            <a:ext cx="3283337" cy="5019242"/>
            <a:chOff x="596900" y="1293893"/>
            <a:chExt cx="3398837" cy="5195807"/>
          </a:xfrm>
        </p:grpSpPr>
        <p:pic>
          <p:nvPicPr>
            <p:cNvPr id="12" name="図 8">
              <a:extLst>
                <a:ext uri="{FF2B5EF4-FFF2-40B4-BE49-F238E27FC236}">
                  <a16:creationId xmlns:a16="http://schemas.microsoft.com/office/drawing/2014/main" id="{15D08AC2-5480-4901-9B1D-B3F2771FBC80}"/>
                </a:ext>
              </a:extLst>
            </p:cNvPr>
            <p:cNvPicPr>
              <a:picLocks noChangeAspect="1"/>
            </p:cNvPicPr>
            <p:nvPr/>
          </p:nvPicPr>
          <p:blipFill rotWithShape="1">
            <a:blip r:embed="rId3">
              <a:extLst>
                <a:ext uri="{28A0092B-C50C-407E-A947-70E740481C1C}">
                  <a14:useLocalDpi xmlns:a14="http://schemas.microsoft.com/office/drawing/2010/main" val="0"/>
                </a:ext>
              </a:extLst>
            </a:blip>
            <a:srcRect r="559"/>
            <a:stretch/>
          </p:blipFill>
          <p:spPr bwMode="auto">
            <a:xfrm>
              <a:off x="596900" y="1293893"/>
              <a:ext cx="3390900"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9">
              <a:extLst>
                <a:ext uri="{FF2B5EF4-FFF2-40B4-BE49-F238E27FC236}">
                  <a16:creationId xmlns:a16="http://schemas.microsoft.com/office/drawing/2014/main" id="{B4E61E6C-5EB3-44CC-83F7-0FE72FEEF7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4837" y="3946525"/>
              <a:ext cx="33909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AutoShape 6">
            <a:extLst>
              <a:ext uri="{FF2B5EF4-FFF2-40B4-BE49-F238E27FC236}">
                <a16:creationId xmlns:a16="http://schemas.microsoft.com/office/drawing/2014/main" id="{0A85E527-7E7F-4C7A-9D48-7AA3EC2E334C}"/>
              </a:ext>
            </a:extLst>
          </p:cNvPr>
          <p:cNvSpPr>
            <a:spLocks/>
          </p:cNvSpPr>
          <p:nvPr/>
        </p:nvSpPr>
        <p:spPr bwMode="auto">
          <a:xfrm rot="17937040">
            <a:off x="2691507" y="4318798"/>
            <a:ext cx="503238" cy="1658966"/>
          </a:xfrm>
          <a:prstGeom prst="rightBrace">
            <a:avLst>
              <a:gd name="adj1" fmla="val 25998"/>
              <a:gd name="adj2" fmla="val 50690"/>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eaVert" wrap="none" lIns="87269" tIns="43635" rIns="87269" bIns="43635" anchor="ct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endParaRPr lang="ja-JP" altLang="en-US" sz="1800" dirty="0">
              <a:solidFill>
                <a:srgbClr val="000000"/>
              </a:solidFill>
              <a:latin typeface="Arial" panose="020B0604020202020204" pitchFamily="34" charset="0"/>
            </a:endParaRPr>
          </a:p>
        </p:txBody>
      </p:sp>
      <p:sp>
        <p:nvSpPr>
          <p:cNvPr id="15" name="AutoShape 7">
            <a:extLst>
              <a:ext uri="{FF2B5EF4-FFF2-40B4-BE49-F238E27FC236}">
                <a16:creationId xmlns:a16="http://schemas.microsoft.com/office/drawing/2014/main" id="{99FDBBE1-C4E2-4A7C-B2D6-8A6938B63306}"/>
              </a:ext>
            </a:extLst>
          </p:cNvPr>
          <p:cNvSpPr>
            <a:spLocks noChangeArrowheads="1"/>
          </p:cNvSpPr>
          <p:nvPr/>
        </p:nvSpPr>
        <p:spPr bwMode="auto">
          <a:xfrm>
            <a:off x="4572000" y="3644900"/>
            <a:ext cx="3238500" cy="1651000"/>
          </a:xfrm>
          <a:prstGeom prst="wedgeEllipseCallout">
            <a:avLst>
              <a:gd name="adj1" fmla="val -90423"/>
              <a:gd name="adj2" fmla="val 25408"/>
            </a:avLst>
          </a:prstGeom>
          <a:solidFill>
            <a:schemeClr val="bg1"/>
          </a:solidFill>
          <a:ln w="9525">
            <a:solidFill>
              <a:schemeClr val="bg1">
                <a:lumMod val="50000"/>
              </a:schemeClr>
            </a:solidFill>
            <a:miter lim="800000"/>
            <a:headEnd/>
            <a:tailEnd/>
          </a:ln>
        </p:spPr>
        <p:txBody>
          <a:bodyPr lIns="87269" tIns="43635" rIns="87269" bIns="43635"/>
          <a:lstStyle/>
          <a:p>
            <a:pPr algn="ctr" defTabSz="873125" eaLnBrk="1" fontAlgn="auto" hangingPunct="1">
              <a:spcBef>
                <a:spcPts val="0"/>
              </a:spcBef>
              <a:spcAft>
                <a:spcPts val="0"/>
              </a:spcAft>
              <a:defRPr/>
            </a:pPr>
            <a:endParaRPr lang="ja-JP" altLang="ja-JP" sz="1800" dirty="0">
              <a:solidFill>
                <a:prstClr val="black"/>
              </a:solidFill>
              <a:latin typeface="Arial" charset="0"/>
              <a:ea typeface="メイリオ" panose="020B0604030504040204" pitchFamily="50" charset="-128"/>
            </a:endParaRPr>
          </a:p>
        </p:txBody>
      </p:sp>
      <p:sp>
        <p:nvSpPr>
          <p:cNvPr id="16" name="Text Box 8">
            <a:extLst>
              <a:ext uri="{FF2B5EF4-FFF2-40B4-BE49-F238E27FC236}">
                <a16:creationId xmlns:a16="http://schemas.microsoft.com/office/drawing/2014/main" id="{44F3A538-ECCD-4E7F-BBD9-50F07F986B46}"/>
              </a:ext>
            </a:extLst>
          </p:cNvPr>
          <p:cNvSpPr txBox="1">
            <a:spLocks noChangeArrowheads="1"/>
          </p:cNvSpPr>
          <p:nvPr/>
        </p:nvSpPr>
        <p:spPr bwMode="auto">
          <a:xfrm>
            <a:off x="4930775" y="4057650"/>
            <a:ext cx="2665413" cy="82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2400" dirty="0">
                <a:solidFill>
                  <a:srgbClr val="000000"/>
                </a:solidFill>
                <a:latin typeface="Arial" panose="020B0604020202020204" pitchFamily="34" charset="0"/>
                <a:ea typeface="HG丸ｺﾞｼｯｸM-PRO" panose="020F0600000000000000" pitchFamily="50" charset="-128"/>
              </a:rPr>
              <a:t>気管カニューレ内腔に相当する長さ</a:t>
            </a:r>
          </a:p>
        </p:txBody>
      </p:sp>
      <p:sp>
        <p:nvSpPr>
          <p:cNvPr id="17" name="テキスト ボックス 11">
            <a:extLst>
              <a:ext uri="{FF2B5EF4-FFF2-40B4-BE49-F238E27FC236}">
                <a16:creationId xmlns:a16="http://schemas.microsoft.com/office/drawing/2014/main" id="{B2507DB3-1BDD-443D-A1CE-97B8E695C9CD}"/>
              </a:ext>
            </a:extLst>
          </p:cNvPr>
          <p:cNvSpPr txBox="1">
            <a:spLocks noChangeArrowheads="1"/>
          </p:cNvSpPr>
          <p:nvPr/>
        </p:nvSpPr>
        <p:spPr bwMode="auto">
          <a:xfrm>
            <a:off x="4500438" y="5989050"/>
            <a:ext cx="4724525" cy="369332"/>
          </a:xfrm>
          <a:prstGeom prst="rect">
            <a:avLst/>
          </a:prstGeom>
          <a:noFill/>
          <a:ln w="9525">
            <a:noFill/>
            <a:miter lim="800000"/>
            <a:headEnd/>
            <a:tailEnd/>
          </a:ln>
        </p:spPr>
        <p:txBody>
          <a:bodyPr wrap="square" lIns="0" tIns="0" rIns="0" bIns="0">
            <a:spAutoFit/>
          </a:bodyPr>
          <a:lstStyle>
            <a:lvl1pPr marL="142875" indent="-14287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en-US" altLang="ja-JP" sz="1200" dirty="0">
                <a:solidFill>
                  <a:srgbClr val="000000"/>
                </a:solidFill>
                <a:latin typeface="メイリオ" panose="020B0604030504040204" pitchFamily="50" charset="-128"/>
              </a:rPr>
              <a:t>※</a:t>
            </a:r>
            <a:r>
              <a:rPr lang="ja-JP" altLang="en-US" sz="1200" dirty="0">
                <a:solidFill>
                  <a:srgbClr val="000000"/>
                </a:solidFill>
                <a:latin typeface="メイリオ" panose="020B0604030504040204" pitchFamily="50" charset="-128"/>
              </a:rPr>
              <a:t>この写真はあくまで手技のイメージであり、実際の演習や実地研修、現場では手袋を着用します。</a:t>
            </a:r>
          </a:p>
        </p:txBody>
      </p:sp>
      <p:sp>
        <p:nvSpPr>
          <p:cNvPr id="1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198</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4386609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吸引チューブの入れすぎに注意</a:t>
            </a:r>
          </a:p>
        </p:txBody>
      </p:sp>
      <p:grpSp>
        <p:nvGrpSpPr>
          <p:cNvPr id="4" name="グループ化 3">
            <a:extLst>
              <a:ext uri="{FF2B5EF4-FFF2-40B4-BE49-F238E27FC236}">
                <a16:creationId xmlns:a16="http://schemas.microsoft.com/office/drawing/2014/main" id="{29C24A50-C8B4-4493-AE2D-FF6D2D08D1C1}"/>
              </a:ext>
            </a:extLst>
          </p:cNvPr>
          <p:cNvGrpSpPr/>
          <p:nvPr/>
        </p:nvGrpSpPr>
        <p:grpSpPr>
          <a:xfrm>
            <a:off x="1599412" y="1486893"/>
            <a:ext cx="6564302" cy="4923226"/>
            <a:chOff x="1228725" y="1268413"/>
            <a:chExt cx="6686550" cy="5014912"/>
          </a:xfrm>
        </p:grpSpPr>
        <p:pic>
          <p:nvPicPr>
            <p:cNvPr id="18" name="図 4">
              <a:extLst>
                <a:ext uri="{FF2B5EF4-FFF2-40B4-BE49-F238E27FC236}">
                  <a16:creationId xmlns:a16="http://schemas.microsoft.com/office/drawing/2014/main" id="{647A9A82-4EF9-40CC-8ED0-A3C71A7382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8725" y="1268413"/>
              <a:ext cx="6686550" cy="501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右矢印 5">
              <a:extLst>
                <a:ext uri="{FF2B5EF4-FFF2-40B4-BE49-F238E27FC236}">
                  <a16:creationId xmlns:a16="http://schemas.microsoft.com/office/drawing/2014/main" id="{A6D3D28D-406A-4C4F-A47D-A14EBFD399D9}"/>
                </a:ext>
              </a:extLst>
            </p:cNvPr>
            <p:cNvSpPr>
              <a:spLocks noChangeArrowheads="1"/>
            </p:cNvSpPr>
            <p:nvPr/>
          </p:nvSpPr>
          <p:spPr bwMode="auto">
            <a:xfrm rot="15348059">
              <a:off x="1977231" y="4526757"/>
              <a:ext cx="642937" cy="355600"/>
            </a:xfrm>
            <a:prstGeom prst="rightArrow">
              <a:avLst>
                <a:gd name="adj1" fmla="val 50000"/>
                <a:gd name="adj2" fmla="val 50223"/>
              </a:avLst>
            </a:prstGeom>
            <a:solidFill>
              <a:srgbClr val="FFFF66"/>
            </a:solidFill>
            <a:ln w="25400" algn="ctr">
              <a:solidFill>
                <a:schemeClr val="tx1"/>
              </a:solidFill>
              <a:miter lim="800000"/>
              <a:headEnd/>
              <a:tailEnd/>
            </a:ln>
          </p:spPr>
          <p:txBody>
            <a:bodyPr vert="eaVert" lIns="87269" tIns="43635" rIns="87269" bIns="43635" anchor="ct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spcBef>
                  <a:spcPct val="0"/>
                </a:spcBef>
                <a:buFontTx/>
                <a:buNone/>
              </a:pPr>
              <a:endParaRPr lang="ja-JP" altLang="en-US" sz="1700" dirty="0">
                <a:solidFill>
                  <a:srgbClr val="FFFFFF"/>
                </a:solidFill>
                <a:latin typeface="Arial" panose="020B0604020202020204" pitchFamily="34" charset="0"/>
              </a:endParaRPr>
            </a:p>
          </p:txBody>
        </p:sp>
      </p:grpSp>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199</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9612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8D717C75-F952-CF4B-9188-DAA53E9605A1}"/>
              </a:ext>
            </a:extLst>
          </p:cNvPr>
          <p:cNvSpPr>
            <a:spLocks noGrp="1"/>
          </p:cNvSpPr>
          <p:nvPr>
            <p:ph type="title"/>
          </p:nvPr>
        </p:nvSpPr>
        <p:spPr>
          <a:xfrm>
            <a:off x="1109609" y="2288568"/>
            <a:ext cx="8141016" cy="1140432"/>
          </a:xfrm>
        </p:spPr>
        <p:txBody>
          <a:bodyPr anchor="ctr">
            <a:noAutofit/>
          </a:bodyPr>
          <a:lstStyle/>
          <a:p>
            <a:pPr>
              <a:lnSpc>
                <a:spcPct val="125000"/>
              </a:lnSpc>
              <a:tabLst>
                <a:tab pos="1063625" algn="l"/>
              </a:tabLst>
            </a:pPr>
            <a:r>
              <a:rPr lang="en-US" altLang="ja-JP" sz="3600" b="1" dirty="0">
                <a:latin typeface="メイリオ" panose="020B0604030504040204" pitchFamily="50" charset="-128"/>
                <a:ea typeface="メイリオ" panose="020B0604030504040204" pitchFamily="50" charset="-128"/>
              </a:rPr>
              <a:t>1. </a:t>
            </a:r>
            <a:r>
              <a:rPr lang="ja-JP" altLang="en-US" sz="3600" b="1" dirty="0">
                <a:latin typeface="メイリオ" panose="020B0604030504040204" pitchFamily="50" charset="-128"/>
                <a:ea typeface="メイリオ" panose="020B0604030504040204" pitchFamily="50" charset="-128"/>
              </a:rPr>
              <a:t>健康状態の把握</a:t>
            </a:r>
            <a:endParaRPr kumimoji="1" lang="ja-JP" altLang="en-US" sz="3600" b="1" dirty="0">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13FD4762-84E6-2F43-BA55-F6BBDDB3D5A4}"/>
              </a:ext>
            </a:extLst>
          </p:cNvPr>
          <p:cNvSpPr/>
          <p:nvPr/>
        </p:nvSpPr>
        <p:spPr>
          <a:xfrm>
            <a:off x="6626771" y="2288568"/>
            <a:ext cx="3279227" cy="1140432"/>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E4CCAB97-889E-6040-AC7A-3B568CD299AE}"/>
              </a:ext>
            </a:extLst>
          </p:cNvPr>
          <p:cNvSpPr/>
          <p:nvPr/>
        </p:nvSpPr>
        <p:spPr>
          <a:xfrm>
            <a:off x="0" y="2288568"/>
            <a:ext cx="780836" cy="11404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9900"/>
              </a:solidFill>
            </a:endParaRPr>
          </a:p>
        </p:txBody>
      </p:sp>
      <p:sp>
        <p:nvSpPr>
          <p:cNvPr id="9" name="正方形/長方形 8">
            <a:extLst>
              <a:ext uri="{FF2B5EF4-FFF2-40B4-BE49-F238E27FC236}">
                <a16:creationId xmlns:a16="http://schemas.microsoft.com/office/drawing/2014/main" id="{848D3ECB-50F7-9F47-B06B-C43B48BBC967}"/>
              </a:ext>
            </a:extLst>
          </p:cNvPr>
          <p:cNvSpPr/>
          <p:nvPr/>
        </p:nvSpPr>
        <p:spPr>
          <a:xfrm>
            <a:off x="760287" y="2288568"/>
            <a:ext cx="184935" cy="1140432"/>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25E2FF5F-A79D-4A04-B486-27E13F4EE28F}"/>
              </a:ext>
            </a:extLst>
          </p:cNvPr>
          <p:cNvSpPr/>
          <p:nvPr/>
        </p:nvSpPr>
        <p:spPr>
          <a:xfrm>
            <a:off x="1686911" y="3768151"/>
            <a:ext cx="7587264" cy="2086494"/>
          </a:xfrm>
          <a:prstGeom prst="rect">
            <a:avLst/>
          </a:prstGeom>
        </p:spPr>
        <p:txBody>
          <a:bodyPr wrap="square" lIns="0" tIns="0" rIns="0" bIns="0">
            <a:noAutofit/>
          </a:bodyPr>
          <a:lstStyle/>
          <a:p>
            <a:pPr marL="468313" indent="-468313">
              <a:lnSpc>
                <a:spcPct val="125000"/>
              </a:lnSpc>
              <a:spcAft>
                <a:spcPts val="600"/>
              </a:spcAft>
            </a:pPr>
            <a:r>
              <a:rPr lang="en-US" altLang="ja-JP" dirty="0">
                <a:latin typeface="メイリオ" panose="020B0604030504040204" pitchFamily="50" charset="-128"/>
                <a:ea typeface="メイリオ" panose="020B0604030504040204" pitchFamily="50" charset="-128"/>
              </a:rPr>
              <a:t>1-1 </a:t>
            </a:r>
            <a:r>
              <a:rPr lang="ja-JP" altLang="en-US" dirty="0">
                <a:latin typeface="メイリオ" panose="020B0604030504040204" pitchFamily="50" charset="-128"/>
                <a:ea typeface="メイリオ" panose="020B0604030504040204" pitchFamily="50" charset="-128"/>
              </a:rPr>
              <a:t>観察と測定</a:t>
            </a:r>
          </a:p>
          <a:p>
            <a:pPr marL="468313" indent="-468313">
              <a:lnSpc>
                <a:spcPct val="125000"/>
              </a:lnSpc>
              <a:spcAft>
                <a:spcPts val="600"/>
              </a:spcAft>
            </a:pPr>
            <a:r>
              <a:rPr lang="en-US" altLang="ja-JP" dirty="0">
                <a:latin typeface="メイリオ" panose="020B0604030504040204" pitchFamily="50" charset="-128"/>
                <a:ea typeface="メイリオ" panose="020B0604030504040204" pitchFamily="50" charset="-128"/>
              </a:rPr>
              <a:t>1-2 </a:t>
            </a:r>
            <a:r>
              <a:rPr lang="ja-JP" altLang="en-US" dirty="0">
                <a:latin typeface="メイリオ" panose="020B0604030504040204" pitchFamily="50" charset="-128"/>
                <a:ea typeface="メイリオ" panose="020B0604030504040204" pitchFamily="50" charset="-128"/>
              </a:rPr>
              <a:t>いつもと様子が違う時の対応</a:t>
            </a:r>
          </a:p>
        </p:txBody>
      </p:sp>
      <p:sp>
        <p:nvSpPr>
          <p:cNvPr id="3" name="正方形/長方形 2">
            <a:extLst>
              <a:ext uri="{FF2B5EF4-FFF2-40B4-BE49-F238E27FC236}">
                <a16:creationId xmlns:a16="http://schemas.microsoft.com/office/drawing/2014/main" id="{61519169-8DCA-4CA9-928F-D7AD4D998F1F}"/>
              </a:ext>
            </a:extLst>
          </p:cNvPr>
          <p:cNvSpPr/>
          <p:nvPr/>
        </p:nvSpPr>
        <p:spPr>
          <a:xfrm>
            <a:off x="1133160" y="299200"/>
            <a:ext cx="8104503" cy="608849"/>
          </a:xfrm>
          <a:prstGeom prst="rect">
            <a:avLst/>
          </a:prstGeom>
        </p:spPr>
        <p:txBody>
          <a:bodyPr wrap="square" lIns="0" tIns="0" rIns="0" bIns="0">
            <a:noAutofit/>
          </a:bodyPr>
          <a:lstStyle/>
          <a:p>
            <a:pPr marL="763588" indent="-763588"/>
            <a:r>
              <a:rPr lang="ja-JP" altLang="en-US" b="1" dirty="0">
                <a:solidFill>
                  <a:srgbClr val="C87700"/>
                </a:solidFill>
                <a:latin typeface="メイリオ" panose="020B0604030504040204" pitchFamily="50" charset="-128"/>
                <a:ea typeface="メイリオ" panose="020B0604030504040204" pitchFamily="50" charset="-128"/>
              </a:rPr>
              <a:t>第</a:t>
            </a:r>
            <a:r>
              <a:rPr lang="en-US" altLang="ja-JP" b="1" dirty="0">
                <a:solidFill>
                  <a:srgbClr val="C87700"/>
                </a:solidFill>
                <a:latin typeface="メイリオ" panose="020B0604030504040204" pitchFamily="50" charset="-128"/>
                <a:ea typeface="メイリオ" panose="020B0604030504040204" pitchFamily="50" charset="-128"/>
              </a:rPr>
              <a:t>II</a:t>
            </a:r>
            <a:r>
              <a:rPr lang="ja-JP" altLang="en-US" b="1" dirty="0">
                <a:solidFill>
                  <a:srgbClr val="C87700"/>
                </a:solidFill>
                <a:latin typeface="メイリオ" panose="020B0604030504040204" pitchFamily="50" charset="-128"/>
                <a:ea typeface="メイリオ" panose="020B0604030504040204" pitchFamily="50" charset="-128"/>
              </a:rPr>
              <a:t>章 喀痰吸引等を必要とする重度障害児・者等の障害及び支援に関する講義</a:t>
            </a:r>
            <a:br>
              <a:rPr lang="ja-JP" altLang="en-US" b="1" dirty="0">
                <a:solidFill>
                  <a:srgbClr val="C87700"/>
                </a:solidFill>
                <a:latin typeface="メイリオ" panose="020B0604030504040204" pitchFamily="50" charset="-128"/>
                <a:ea typeface="メイリオ" panose="020B0604030504040204" pitchFamily="50" charset="-128"/>
              </a:rPr>
            </a:br>
            <a:r>
              <a:rPr lang="ja-JP" altLang="en-US" b="1" dirty="0">
                <a:solidFill>
                  <a:srgbClr val="C87700"/>
                </a:solidFill>
                <a:latin typeface="メイリオ" panose="020B0604030504040204" pitchFamily="50" charset="-128"/>
                <a:ea typeface="メイリオ" panose="020B0604030504040204" pitchFamily="50" charset="-128"/>
              </a:rPr>
              <a:t>緊急時の対応及び危険防止に関する講義・演習</a:t>
            </a:r>
            <a:endParaRPr lang="ja-JP" altLang="en-US" b="1" dirty="0">
              <a:solidFill>
                <a:srgbClr val="C87700"/>
              </a:solidFill>
            </a:endParaRPr>
          </a:p>
        </p:txBody>
      </p:sp>
      <p:sp>
        <p:nvSpPr>
          <p:cNvPr id="5" name="スライド番号プレースホルダー 4"/>
          <p:cNvSpPr>
            <a:spLocks noGrp="1"/>
          </p:cNvSpPr>
          <p:nvPr>
            <p:ph type="sldNum" sz="quarter" idx="12"/>
          </p:nvPr>
        </p:nvSpPr>
        <p:spPr>
          <a:xfrm>
            <a:off x="6996113" y="6492875"/>
            <a:ext cx="2228850" cy="365125"/>
          </a:xfrm>
        </p:spPr>
        <p:txBody>
          <a:bodyPr/>
          <a:lstStyle/>
          <a:p>
            <a:r>
              <a:rPr kumimoji="1" lang="en-US" altLang="ja-JP" sz="900" dirty="0">
                <a:solidFill>
                  <a:schemeClr val="tx1"/>
                </a:solidFill>
              </a:rPr>
              <a:t>2</a:t>
            </a:r>
            <a:endParaRPr kumimoji="1" lang="ja-JP" altLang="en-US" sz="900" dirty="0">
              <a:solidFill>
                <a:schemeClr val="tx1"/>
              </a:solidFill>
            </a:endParaRPr>
          </a:p>
        </p:txBody>
      </p:sp>
    </p:spTree>
    <p:extLst>
      <p:ext uri="{BB962C8B-B14F-4D97-AF65-F5344CB8AC3E}">
        <p14:creationId xmlns:p14="http://schemas.microsoft.com/office/powerpoint/2010/main" val="2269075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F9F5769E-A5FA-45F0-9066-B5226A5A455D}"/>
              </a:ext>
            </a:extLst>
          </p:cNvPr>
          <p:cNvSpPr>
            <a:spLocks noGrp="1"/>
          </p:cNvSpPr>
          <p:nvPr>
            <p:ph type="body" sz="quarter" idx="10"/>
          </p:nvPr>
        </p:nvSpPr>
        <p:spPr/>
        <p:txBody>
          <a:bodyPr/>
          <a:lstStyle/>
          <a:p>
            <a:r>
              <a:rPr lang="en-US" altLang="zh-TW" dirty="0">
                <a:latin typeface="メイリオ" panose="020B0604030504040204" pitchFamily="50" charset="-128"/>
                <a:ea typeface="メイリオ" panose="020B0604030504040204" pitchFamily="50" charset="-128"/>
              </a:rPr>
              <a:t>2-</a:t>
            </a:r>
            <a:r>
              <a:rPr lang="en-US" altLang="ja-JP" dirty="0">
                <a:latin typeface="メイリオ" panose="020B0604030504040204" pitchFamily="50" charset="-128"/>
                <a:ea typeface="メイリオ" panose="020B0604030504040204" pitchFamily="50" charset="-128"/>
              </a:rPr>
              <a:t>2</a:t>
            </a:r>
            <a:r>
              <a:rPr lang="en-US" altLang="zh-TW"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感染予防知識と具体的な方法</a:t>
            </a:r>
          </a:p>
        </p:txBody>
      </p:sp>
      <p:sp>
        <p:nvSpPr>
          <p:cNvPr id="5" name="タイトル 4">
            <a:extLst>
              <a:ext uri="{FF2B5EF4-FFF2-40B4-BE49-F238E27FC236}">
                <a16:creationId xmlns:a16="http://schemas.microsoft.com/office/drawing/2014/main" id="{8A8FC218-5B9A-46E1-A2CF-02A5A3219F52}"/>
              </a:ext>
            </a:extLst>
          </p:cNvPr>
          <p:cNvSpPr>
            <a:spLocks noGrp="1"/>
          </p:cNvSpPr>
          <p:nvPr>
            <p:ph type="title"/>
          </p:nvPr>
        </p:nvSpPr>
        <p:spPr/>
        <p:txBody>
          <a:bodyPr>
            <a:normAutofit/>
          </a:bodyPr>
          <a:lstStyle/>
          <a:p>
            <a:r>
              <a:rPr lang="ja-JP" altLang="en-US" sz="2800" dirty="0"/>
              <a:t>流水による手洗い</a:t>
            </a:r>
          </a:p>
        </p:txBody>
      </p:sp>
      <p:sp>
        <p:nvSpPr>
          <p:cNvPr id="19" name="テキスト ボックス 9">
            <a:extLst>
              <a:ext uri="{FF2B5EF4-FFF2-40B4-BE49-F238E27FC236}">
                <a16:creationId xmlns:a16="http://schemas.microsoft.com/office/drawing/2014/main" id="{7D98920C-DD84-46FF-856A-40284C6C2CB3}"/>
              </a:ext>
            </a:extLst>
          </p:cNvPr>
          <p:cNvSpPr txBox="1">
            <a:spLocks noChangeArrowheads="1"/>
          </p:cNvSpPr>
          <p:nvPr/>
        </p:nvSpPr>
        <p:spPr bwMode="auto">
          <a:xfrm>
            <a:off x="6838950" y="5391150"/>
            <a:ext cx="2470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rPr>
              <a:t>出典）介護職員によるたんの吸引等の</a:t>
            </a:r>
            <a:endParaRPr lang="en-US" altLang="ja-JP" sz="900" dirty="0">
              <a:solidFill>
                <a:srgbClr val="000000"/>
              </a:solidFill>
            </a:endParaRPr>
          </a:p>
          <a:p>
            <a:pPr eaLnBrk="1" hangingPunct="1">
              <a:spcBef>
                <a:spcPct val="0"/>
              </a:spcBef>
              <a:buFontTx/>
              <a:buNone/>
            </a:pPr>
            <a:r>
              <a:rPr lang="ja-JP" altLang="en-US" sz="900" dirty="0">
                <a:solidFill>
                  <a:srgbClr val="000000"/>
                </a:solidFill>
              </a:rPr>
              <a:t>　　　研修テキスト </a:t>
            </a:r>
            <a:r>
              <a:rPr lang="en-US" altLang="ja-JP" sz="900" dirty="0">
                <a:solidFill>
                  <a:srgbClr val="000000"/>
                </a:solidFill>
              </a:rPr>
              <a:t>- </a:t>
            </a:r>
            <a:r>
              <a:rPr lang="ja-JP" altLang="en-US" sz="900" dirty="0">
                <a:solidFill>
                  <a:srgbClr val="000000"/>
                </a:solidFill>
              </a:rPr>
              <a:t>平成</a:t>
            </a:r>
            <a:r>
              <a:rPr lang="en-US" altLang="ja-JP" sz="900" dirty="0">
                <a:solidFill>
                  <a:srgbClr val="000000"/>
                </a:solidFill>
              </a:rPr>
              <a:t>27</a:t>
            </a:r>
            <a:r>
              <a:rPr lang="ja-JP" altLang="en-US" sz="900" dirty="0">
                <a:solidFill>
                  <a:srgbClr val="000000"/>
                </a:solidFill>
              </a:rPr>
              <a:t>年改正版</a:t>
            </a:r>
            <a:endParaRPr lang="en-US" altLang="ja-JP" sz="900" dirty="0">
              <a:solidFill>
                <a:srgbClr val="000000"/>
              </a:solidFill>
            </a:endParaRPr>
          </a:p>
          <a:p>
            <a:pPr eaLnBrk="1" hangingPunct="1">
              <a:spcBef>
                <a:spcPct val="0"/>
              </a:spcBef>
              <a:buFontTx/>
              <a:buNone/>
            </a:pPr>
            <a:r>
              <a:rPr lang="ja-JP" altLang="en-US" sz="900" dirty="0">
                <a:solidFill>
                  <a:srgbClr val="000000"/>
                </a:solidFill>
              </a:rPr>
              <a:t>（平成</a:t>
            </a:r>
            <a:r>
              <a:rPr lang="en-US" altLang="ja-JP" sz="900" dirty="0">
                <a:solidFill>
                  <a:srgbClr val="000000"/>
                </a:solidFill>
              </a:rPr>
              <a:t>26 </a:t>
            </a:r>
            <a:r>
              <a:rPr lang="ja-JP" altLang="en-US" sz="900" dirty="0">
                <a:solidFill>
                  <a:srgbClr val="000000"/>
                </a:solidFill>
              </a:rPr>
              <a:t>年度セーフティネット支援対策等事業費補助金（社会福祉推進事業分）</a:t>
            </a:r>
            <a:endParaRPr lang="en-US" altLang="ja-JP" sz="900" dirty="0">
              <a:solidFill>
                <a:srgbClr val="000000"/>
              </a:solidFill>
            </a:endParaRPr>
          </a:p>
          <a:p>
            <a:pPr eaLnBrk="1" hangingPunct="1">
              <a:spcBef>
                <a:spcPct val="0"/>
              </a:spcBef>
              <a:buFontTx/>
              <a:buNone/>
            </a:pPr>
            <a:r>
              <a:rPr lang="ja-JP" altLang="en-US" sz="900" dirty="0">
                <a:solidFill>
                  <a:srgbClr val="000000"/>
                </a:solidFill>
              </a:rPr>
              <a:t>介護職員等によるたんの吸引等の研修</a:t>
            </a:r>
            <a:endParaRPr lang="en-US" altLang="ja-JP" sz="900" dirty="0">
              <a:solidFill>
                <a:srgbClr val="000000"/>
              </a:solidFill>
            </a:endParaRPr>
          </a:p>
          <a:p>
            <a:pPr eaLnBrk="1" hangingPunct="1">
              <a:spcBef>
                <a:spcPct val="0"/>
              </a:spcBef>
              <a:buFontTx/>
              <a:buNone/>
            </a:pPr>
            <a:r>
              <a:rPr lang="ja-JP" altLang="en-US" sz="900" dirty="0">
                <a:solidFill>
                  <a:srgbClr val="000000"/>
                </a:solidFill>
              </a:rPr>
              <a:t>テキストの見直しに関する調査研究事業，</a:t>
            </a:r>
            <a:endParaRPr lang="en-US" altLang="ja-JP" sz="900" dirty="0">
              <a:solidFill>
                <a:srgbClr val="000000"/>
              </a:solidFill>
            </a:endParaRPr>
          </a:p>
          <a:p>
            <a:pPr eaLnBrk="1" hangingPunct="1">
              <a:spcBef>
                <a:spcPct val="0"/>
              </a:spcBef>
              <a:buFontTx/>
              <a:buNone/>
            </a:pPr>
            <a:r>
              <a:rPr lang="zh-TW" altLang="en-US" sz="900" dirty="0">
                <a:solidFill>
                  <a:srgbClr val="000000"/>
                </a:solidFill>
              </a:rPr>
              <a:t>一般社団法人 全国訪問看護事業協会</a:t>
            </a:r>
            <a:r>
              <a:rPr lang="ja-JP" altLang="en-US" sz="900" dirty="0">
                <a:solidFill>
                  <a:srgbClr val="000000"/>
                </a:solidFill>
              </a:rPr>
              <a:t>）</a:t>
            </a:r>
          </a:p>
        </p:txBody>
      </p:sp>
      <p:sp>
        <p:nvSpPr>
          <p:cNvPr id="20" name="Text Box 3">
            <a:extLst>
              <a:ext uri="{FF2B5EF4-FFF2-40B4-BE49-F238E27FC236}">
                <a16:creationId xmlns:a16="http://schemas.microsoft.com/office/drawing/2014/main" id="{00902B58-DF91-4433-992C-85621D514883}"/>
              </a:ext>
            </a:extLst>
          </p:cNvPr>
          <p:cNvSpPr txBox="1">
            <a:spLocks noChangeArrowheads="1"/>
          </p:cNvSpPr>
          <p:nvPr/>
        </p:nvSpPr>
        <p:spPr bwMode="auto">
          <a:xfrm>
            <a:off x="681037" y="1274616"/>
            <a:ext cx="8105775" cy="37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2400" dirty="0">
                <a:solidFill>
                  <a:srgbClr val="000000"/>
                </a:solidFill>
              </a:rPr>
              <a:t>吸引前には、流水と石けんでよく手をあらいましょう。</a:t>
            </a:r>
          </a:p>
        </p:txBody>
      </p:sp>
      <p:pic>
        <p:nvPicPr>
          <p:cNvPr id="21" name="図 2">
            <a:extLst>
              <a:ext uri="{FF2B5EF4-FFF2-40B4-BE49-F238E27FC236}">
                <a16:creationId xmlns:a16="http://schemas.microsoft.com/office/drawing/2014/main" id="{1FC4C9D2-D3ED-445E-B778-201B6ACB56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038" y="1730375"/>
            <a:ext cx="6157912"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20</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5928464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手順⑪確認の声かけをする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0" y="1598877"/>
            <a:ext cx="8726882" cy="97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marR="0" lvl="0" indent="-300038" algn="l" defTabSz="914400" rtl="0" eaLnBrk="1" fontAlgn="auto" latinLnBrk="0" hangingPunct="1">
              <a:lnSpc>
                <a:spcPct val="114000"/>
              </a:lnSpc>
              <a:spcBef>
                <a:spcPts val="0"/>
              </a:spcBef>
              <a:spcAft>
                <a:spcPts val="120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○対象児に、吸引が終わったことを告げ、喀痰がとり切れたかを確認する。</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681038" y="6374284"/>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出典：厚生労働省資料を一部改変</a:t>
            </a:r>
          </a:p>
        </p:txBody>
      </p:sp>
      <p:pic>
        <p:nvPicPr>
          <p:cNvPr id="7" name="図 4">
            <a:extLst>
              <a:ext uri="{FF2B5EF4-FFF2-40B4-BE49-F238E27FC236}">
                <a16:creationId xmlns:a16="http://schemas.microsoft.com/office/drawing/2014/main" id="{FF8CAD31-713B-402E-89DC-DF20AFFFED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6300" y="2067646"/>
            <a:ext cx="5470525"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62">
            <a:extLst>
              <a:ext uri="{FF2B5EF4-FFF2-40B4-BE49-F238E27FC236}">
                <a16:creationId xmlns:a16="http://schemas.microsoft.com/office/drawing/2014/main" id="{1EC58C8E-F2AD-4BD3-B499-171F21D6F2C0}"/>
              </a:ext>
            </a:extLst>
          </p:cNvPr>
          <p:cNvSpPr>
            <a:spLocks noChangeArrowheads="1"/>
          </p:cNvSpPr>
          <p:nvPr/>
        </p:nvSpPr>
        <p:spPr bwMode="auto">
          <a:xfrm rot="10800000">
            <a:off x="5310028" y="2341562"/>
            <a:ext cx="2907298" cy="1612252"/>
          </a:xfrm>
          <a:prstGeom prst="wedgeRoundRectCallout">
            <a:avLst>
              <a:gd name="adj1" fmla="val 72020"/>
              <a:gd name="adj2" fmla="val -25661"/>
              <a:gd name="adj3" fmla="val 16667"/>
            </a:avLst>
          </a:prstGeom>
          <a:solidFill>
            <a:schemeClr val="bg1"/>
          </a:solidFill>
          <a:ln w="9525">
            <a:solidFill>
              <a:schemeClr val="bg1">
                <a:lumMod val="50000"/>
              </a:schemeClr>
            </a:solidFill>
            <a:miter lim="800000"/>
            <a:headEnd/>
            <a:tailEnd/>
          </a:ln>
        </p:spPr>
        <p:txBody>
          <a:bodyPr rot="10800000" lIns="87269" tIns="43635" rIns="87269" bIns="43635"/>
          <a:lstStyle/>
          <a:p>
            <a:pPr marL="0" marR="0" lvl="0" indent="0" algn="ctr" defTabSz="873125"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9" name="Text Box 63">
            <a:extLst>
              <a:ext uri="{FF2B5EF4-FFF2-40B4-BE49-F238E27FC236}">
                <a16:creationId xmlns:a16="http://schemas.microsoft.com/office/drawing/2014/main" id="{D2D50D24-359B-44CE-A8B9-B32BF663E075}"/>
              </a:ext>
            </a:extLst>
          </p:cNvPr>
          <p:cNvSpPr txBox="1">
            <a:spLocks noChangeArrowheads="1"/>
          </p:cNvSpPr>
          <p:nvPr/>
        </p:nvSpPr>
        <p:spPr bwMode="auto">
          <a:xfrm>
            <a:off x="5531641" y="2488073"/>
            <a:ext cx="2526126" cy="131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nchor="ctr">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marL="0" marR="0" lvl="0" indent="0" algn="just" defTabSz="873125" rtl="0" eaLnBrk="1" fontAlgn="auto" latinLnBrk="0" hangingPunct="1">
              <a:lnSpc>
                <a:spcPct val="100000"/>
              </a:lnSpc>
              <a:spcBef>
                <a:spcPct val="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○○さん、</a:t>
            </a:r>
          </a:p>
          <a:p>
            <a:pPr marL="0" marR="0" lvl="0" indent="0" algn="just" defTabSz="873125" rtl="0" eaLnBrk="1" fontAlgn="auto" latinLnBrk="0" hangingPunct="1">
              <a:lnSpc>
                <a:spcPct val="100000"/>
              </a:lnSpc>
              <a:spcBef>
                <a:spcPct val="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吸引が終わりました。</a:t>
            </a:r>
          </a:p>
          <a:p>
            <a:pPr marL="0" marR="0" lvl="0" indent="0" algn="just" defTabSz="873125" rtl="0" eaLnBrk="1" fontAlgn="auto" latinLnBrk="0" hangingPunct="1">
              <a:lnSpc>
                <a:spcPct val="100000"/>
              </a:lnSpc>
              <a:spcBef>
                <a:spcPct val="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もう一度、吸引しましょうか？</a:t>
            </a:r>
          </a:p>
        </p:txBody>
      </p:sp>
      <p:sp>
        <p:nvSpPr>
          <p:cNvPr id="11"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200</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7188201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手順⑫吸引チューブを洗浄する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4489855" y="1627815"/>
            <a:ext cx="4356100" cy="235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○吸引チューブの外側をアルコール綿で、先端に向かって拭きとる。</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668338" y="6575982"/>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11" name="テキスト ボックス 4">
            <a:extLst>
              <a:ext uri="{FF2B5EF4-FFF2-40B4-BE49-F238E27FC236}">
                <a16:creationId xmlns:a16="http://schemas.microsoft.com/office/drawing/2014/main" id="{50D10D6A-2E3B-4D8A-BE1B-DAB6F80E2A32}"/>
              </a:ext>
            </a:extLst>
          </p:cNvPr>
          <p:cNvSpPr txBox="1">
            <a:spLocks noChangeArrowheads="1"/>
          </p:cNvSpPr>
          <p:nvPr/>
        </p:nvSpPr>
        <p:spPr bwMode="auto">
          <a:xfrm>
            <a:off x="4489855" y="4100599"/>
            <a:ext cx="4356100" cy="1638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○吸引チューブと接続管の内腔を洗浄水等で洗い流す。</a:t>
            </a:r>
          </a:p>
        </p:txBody>
      </p:sp>
      <p:grpSp>
        <p:nvGrpSpPr>
          <p:cNvPr id="4" name="グループ化 3">
            <a:extLst>
              <a:ext uri="{FF2B5EF4-FFF2-40B4-BE49-F238E27FC236}">
                <a16:creationId xmlns:a16="http://schemas.microsoft.com/office/drawing/2014/main" id="{A0BCC9C7-1014-4AE4-9500-9D2A987E5ECB}"/>
              </a:ext>
            </a:extLst>
          </p:cNvPr>
          <p:cNvGrpSpPr/>
          <p:nvPr/>
        </p:nvGrpSpPr>
        <p:grpSpPr>
          <a:xfrm>
            <a:off x="1060045" y="1628775"/>
            <a:ext cx="3201855" cy="4862968"/>
            <a:chOff x="821505" y="1628775"/>
            <a:chExt cx="3378200" cy="5130800"/>
          </a:xfrm>
        </p:grpSpPr>
        <p:pic>
          <p:nvPicPr>
            <p:cNvPr id="13" name="図 4">
              <a:extLst>
                <a:ext uri="{FF2B5EF4-FFF2-40B4-BE49-F238E27FC236}">
                  <a16:creationId xmlns:a16="http://schemas.microsoft.com/office/drawing/2014/main" id="{6C240CEC-32FA-4E1A-BC5A-4ADBB6A568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1505" y="1628775"/>
              <a:ext cx="337820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6">
              <a:extLst>
                <a:ext uri="{FF2B5EF4-FFF2-40B4-BE49-F238E27FC236}">
                  <a16:creationId xmlns:a16="http://schemas.microsoft.com/office/drawing/2014/main" id="{CE3CF502-E535-407D-BEAE-6AE02262FE1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1505" y="4221162"/>
              <a:ext cx="3378200"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201</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2378243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手順⑬吸引器のスイッチを切る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0" y="1583902"/>
            <a:ext cx="8726882" cy="97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000" dirty="0">
                <a:latin typeface="メイリオ" panose="020B0604030504040204" pitchFamily="50" charset="-128"/>
                <a:ea typeface="メイリオ" panose="020B0604030504040204" pitchFamily="50" charset="-128"/>
              </a:rPr>
              <a:t>○非利き手で、吸引器のスイッチを切る。</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681038" y="6441935"/>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pic>
        <p:nvPicPr>
          <p:cNvPr id="11" name="図 4">
            <a:extLst>
              <a:ext uri="{FF2B5EF4-FFF2-40B4-BE49-F238E27FC236}">
                <a16:creationId xmlns:a16="http://schemas.microsoft.com/office/drawing/2014/main" id="{BC798602-BBD9-4532-B2EF-8E8C2F9C42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4797" y="2072363"/>
            <a:ext cx="6113531" cy="410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202</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441672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490C40B-2CBA-4428-9230-04B36A465315}"/>
              </a:ext>
            </a:extLst>
          </p:cNvPr>
          <p:cNvSpPr>
            <a:spLocks noGrp="1"/>
          </p:cNvSpPr>
          <p:nvPr>
            <p:ph type="title"/>
          </p:nvPr>
        </p:nvSpPr>
        <p:spPr/>
        <p:txBody>
          <a:bodyPr>
            <a:normAutofit/>
          </a:bodyPr>
          <a:lstStyle/>
          <a:p>
            <a:r>
              <a:rPr lang="ja-JP" altLang="en-US" sz="2800" dirty="0"/>
              <a:t>＜単回使用＞手順⑭吸引チューブを破棄する</a:t>
            </a:r>
            <a:endParaRPr kumimoji="1" lang="ja-JP" altLang="en-US" sz="2800" dirty="0"/>
          </a:p>
        </p:txBody>
      </p:sp>
      <p:sp>
        <p:nvSpPr>
          <p:cNvPr id="11" name="Text Box 8">
            <a:extLst>
              <a:ext uri="{FF2B5EF4-FFF2-40B4-BE49-F238E27FC236}">
                <a16:creationId xmlns:a16="http://schemas.microsoft.com/office/drawing/2014/main" id="{D71B3822-C79F-4AB6-815E-FFE2F0E66576}"/>
              </a:ext>
            </a:extLst>
          </p:cNvPr>
          <p:cNvSpPr txBox="1">
            <a:spLocks noChangeArrowheads="1"/>
          </p:cNvSpPr>
          <p:nvPr/>
        </p:nvSpPr>
        <p:spPr bwMode="auto">
          <a:xfrm>
            <a:off x="583496" y="3099825"/>
            <a:ext cx="8617653" cy="1832752"/>
          </a:xfrm>
          <a:prstGeom prst="rect">
            <a:avLst/>
          </a:prstGeom>
          <a:solidFill>
            <a:srgbClr val="FFF0C1"/>
          </a:solidFill>
          <a:ln w="9525">
            <a:noFill/>
            <a:miter lim="800000"/>
            <a:headEnd/>
            <a:tailEnd/>
          </a:ln>
        </p:spPr>
        <p:txBody>
          <a:bodyPr wrap="square" lIns="144000" rIns="144000" bIns="0" anchor="ctr" anchorCtr="0">
            <a:no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algn="just">
              <a:lnSpc>
                <a:spcPct val="120000"/>
              </a:lnSpc>
              <a:spcBef>
                <a:spcPct val="0"/>
              </a:spcBef>
              <a:buNone/>
            </a:pPr>
            <a:r>
              <a:rPr lang="ja-JP" altLang="en-US" sz="2400" dirty="0">
                <a:solidFill>
                  <a:srgbClr val="000000"/>
                </a:solidFill>
                <a:latin typeface="メイリオ" panose="020B0604030504040204" pitchFamily="50" charset="-128"/>
                <a:ea typeface="メイリオ" panose="020B0604030504040204" pitchFamily="50" charset="-128"/>
              </a:rPr>
              <a:t>なお、気管カニューレ内吸引に使用した吸引チューブは、周囲をアルコール綿で拭いて、口腔内や鼻腔内吸引に用いても結構ですが、その逆は絶対にしないで下さい。</a:t>
            </a:r>
          </a:p>
        </p:txBody>
      </p:sp>
      <p:sp>
        <p:nvSpPr>
          <p:cNvPr id="15" name="テキスト ボックス 4">
            <a:extLst>
              <a:ext uri="{FF2B5EF4-FFF2-40B4-BE49-F238E27FC236}">
                <a16:creationId xmlns:a16="http://schemas.microsoft.com/office/drawing/2014/main" id="{D4A07256-DEE6-4E0B-A39C-624CF656F735}"/>
              </a:ext>
            </a:extLst>
          </p:cNvPr>
          <p:cNvSpPr txBox="1">
            <a:spLocks noChangeArrowheads="1"/>
          </p:cNvSpPr>
          <p:nvPr/>
        </p:nvSpPr>
        <p:spPr bwMode="auto">
          <a:xfrm>
            <a:off x="596900" y="2279822"/>
            <a:ext cx="8628063" cy="820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 ○吸引チューブを接続管からはずし、破棄する</a:t>
            </a:r>
          </a:p>
        </p:txBody>
      </p:sp>
      <p:sp>
        <p:nvSpPr>
          <p:cNvPr id="16" name="テキスト ボックス 12">
            <a:extLst>
              <a:ext uri="{FF2B5EF4-FFF2-40B4-BE49-F238E27FC236}">
                <a16:creationId xmlns:a16="http://schemas.microsoft.com/office/drawing/2014/main" id="{B3B9E929-0CE2-4F3B-A06D-03563D785EB0}"/>
              </a:ext>
            </a:extLst>
          </p:cNvPr>
          <p:cNvSpPr txBox="1">
            <a:spLocks noChangeArrowheads="1"/>
          </p:cNvSpPr>
          <p:nvPr/>
        </p:nvSpPr>
        <p:spPr bwMode="auto">
          <a:xfrm>
            <a:off x="7407670" y="6144096"/>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203</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7449602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＜乾燥法＞手順⑭吸引チューブを保管容器に戻す</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0" y="1628775"/>
            <a:ext cx="8604250" cy="88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400" spc="-100" dirty="0">
                <a:latin typeface="メイリオ" panose="020B0604030504040204" pitchFamily="50" charset="-128"/>
                <a:ea typeface="メイリオ" panose="020B0604030504040204" pitchFamily="50" charset="-128"/>
              </a:rPr>
              <a:t>○吸引チューブを接続管からはずし、衛生的に保管容器に戻す。</a:t>
            </a:r>
          </a:p>
        </p:txBody>
      </p:sp>
      <p:grpSp>
        <p:nvGrpSpPr>
          <p:cNvPr id="3" name="グループ化 2">
            <a:extLst>
              <a:ext uri="{FF2B5EF4-FFF2-40B4-BE49-F238E27FC236}">
                <a16:creationId xmlns:a16="http://schemas.microsoft.com/office/drawing/2014/main" id="{554B3458-1687-4723-B1E0-7F644FA316F0}"/>
              </a:ext>
            </a:extLst>
          </p:cNvPr>
          <p:cNvGrpSpPr/>
          <p:nvPr/>
        </p:nvGrpSpPr>
        <p:grpSpPr>
          <a:xfrm>
            <a:off x="976727" y="2565400"/>
            <a:ext cx="7884977" cy="2881243"/>
            <a:chOff x="976727" y="2565400"/>
            <a:chExt cx="7411623" cy="2708275"/>
          </a:xfrm>
        </p:grpSpPr>
        <p:pic>
          <p:nvPicPr>
            <p:cNvPr id="9" name="コンテンツ プレースホルダー 5">
              <a:extLst>
                <a:ext uri="{FF2B5EF4-FFF2-40B4-BE49-F238E27FC236}">
                  <a16:creationId xmlns:a16="http://schemas.microsoft.com/office/drawing/2014/main" id="{21C31E56-1592-44A4-8C04-BFE453D208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6727" y="2565400"/>
              <a:ext cx="3611562"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1">
              <a:extLst>
                <a:ext uri="{FF2B5EF4-FFF2-40B4-BE49-F238E27FC236}">
                  <a16:creationId xmlns:a16="http://schemas.microsoft.com/office/drawing/2014/main" id="{908E91D2-E6E0-427C-8874-75EDD42C9C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76788" y="2565400"/>
              <a:ext cx="3611562"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204</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3604372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手順⑮対象児への確認、体位・環境の調整</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1" y="1643540"/>
            <a:ext cx="8604250" cy="393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○手袋をはずす。セッシを元に戻す。</a:t>
            </a:r>
          </a:p>
          <a:p>
            <a:pPr marL="300038"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○対象児に吸引が終わったことを告げ、喀痰がとり切れたかを確認する。</a:t>
            </a:r>
          </a:p>
          <a:p>
            <a:pPr marL="300038"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○体位や環境を整える。</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7472768" y="6144096"/>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205</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9363084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手順⑯対象児を観察する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1" y="1643540"/>
            <a:ext cx="8604250" cy="393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○対象児の顔色、呼吸状態、吸引物の量や性状、気管カニューレの周囲や固定状況等を観察する。</a:t>
            </a:r>
          </a:p>
          <a:p>
            <a:pPr marL="1255713"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これ以降は、口腔内・鼻腔内吸引の手順⑯</a:t>
            </a:r>
            <a:br>
              <a:rPr lang="ja-JP" altLang="en-US"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流水と石けん</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による手洗いをする」</a:t>
            </a:r>
            <a:br>
              <a:rPr lang="ja-JP" altLang="en-US"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　以降と同様</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7472768" y="6147187"/>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206</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8861363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0AAB915-CCB8-4DE3-9646-6808F2A56DB9}"/>
              </a:ext>
            </a:extLst>
          </p:cNvPr>
          <p:cNvSpPr/>
          <p:nvPr/>
        </p:nvSpPr>
        <p:spPr>
          <a:xfrm>
            <a:off x="381000" y="894685"/>
            <a:ext cx="323442" cy="5363105"/>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prstClr val="white"/>
              </a:solidFill>
              <a:latin typeface="游ゴシック" panose="020F0502020204030204"/>
              <a:ea typeface="游ゴシック" panose="020B0400000000000000" pitchFamily="50" charset="-128"/>
            </a:endParaRPr>
          </a:p>
        </p:txBody>
      </p:sp>
      <p:sp>
        <p:nvSpPr>
          <p:cNvPr id="8" name="正方形/長方形 7">
            <a:extLst>
              <a:ext uri="{FF2B5EF4-FFF2-40B4-BE49-F238E27FC236}">
                <a16:creationId xmlns:a16="http://schemas.microsoft.com/office/drawing/2014/main" id="{DD5A7BA7-3403-4B11-BECA-F5ABFE4F01D3}"/>
              </a:ext>
            </a:extLst>
          </p:cNvPr>
          <p:cNvSpPr/>
          <p:nvPr/>
        </p:nvSpPr>
        <p:spPr>
          <a:xfrm>
            <a:off x="685475" y="894685"/>
            <a:ext cx="130346" cy="5363105"/>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prstClr val="white"/>
              </a:solidFill>
              <a:latin typeface="游ゴシック" panose="020F0502020204030204"/>
              <a:ea typeface="游ゴシック" panose="020B0400000000000000" pitchFamily="50" charset="-128"/>
            </a:endParaRPr>
          </a:p>
        </p:txBody>
      </p:sp>
      <p:sp>
        <p:nvSpPr>
          <p:cNvPr id="9" name="正方形/長方形 8">
            <a:extLst>
              <a:ext uri="{FF2B5EF4-FFF2-40B4-BE49-F238E27FC236}">
                <a16:creationId xmlns:a16="http://schemas.microsoft.com/office/drawing/2014/main" id="{31100FA8-C97D-491E-B5FE-D290E48781C4}"/>
              </a:ext>
            </a:extLst>
          </p:cNvPr>
          <p:cNvSpPr/>
          <p:nvPr/>
        </p:nvSpPr>
        <p:spPr>
          <a:xfrm>
            <a:off x="5934154" y="892420"/>
            <a:ext cx="3590846" cy="5394081"/>
          </a:xfrm>
          <a:prstGeom prst="rect">
            <a:avLst/>
          </a:prstGeom>
          <a:gradFill>
            <a:gsLst>
              <a:gs pos="100000">
                <a:srgbClr val="FFD08B"/>
              </a:gs>
              <a:gs pos="23000">
                <a:srgbClr val="FFE07D"/>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prstClr val="white"/>
              </a:solidFill>
              <a:latin typeface="游ゴシック" panose="020F0502020204030204"/>
              <a:ea typeface="游ゴシック" panose="020B0400000000000000" pitchFamily="50" charset="-128"/>
            </a:endParaRPr>
          </a:p>
        </p:txBody>
      </p:sp>
      <p:sp>
        <p:nvSpPr>
          <p:cNvPr id="11" name="タイトル 1">
            <a:extLst>
              <a:ext uri="{FF2B5EF4-FFF2-40B4-BE49-F238E27FC236}">
                <a16:creationId xmlns:a16="http://schemas.microsoft.com/office/drawing/2014/main" id="{B6EF94CD-DA18-471F-B56F-618D7055C90F}"/>
              </a:ext>
            </a:extLst>
          </p:cNvPr>
          <p:cNvSpPr txBox="1">
            <a:spLocks/>
          </p:cNvSpPr>
          <p:nvPr/>
        </p:nvSpPr>
        <p:spPr>
          <a:xfrm>
            <a:off x="2334401" y="856623"/>
            <a:ext cx="6561951" cy="3402304"/>
          </a:xfrm>
          <a:prstGeom prst="rect">
            <a:avLst/>
          </a:prstGeom>
        </p:spPr>
        <p:txBody>
          <a:bodyPr vert="horz" lIns="0" tIns="0" rIns="0" bIns="0" rtlCol="0" anchor="b">
            <a:normAutofit/>
          </a:bodyPr>
          <a:lstStyle>
            <a:lvl1pPr algn="ctr" defTabSz="742950" rtl="0" eaLnBrk="1" latinLnBrk="0" hangingPunct="1">
              <a:lnSpc>
                <a:spcPct val="90000"/>
              </a:lnSpc>
              <a:spcBef>
                <a:spcPct val="0"/>
              </a:spcBef>
              <a:buNone/>
              <a:defRPr kumimoji="1" sz="3600" b="1" i="0" kern="1200">
                <a:solidFill>
                  <a:schemeClr val="tx1"/>
                </a:solidFill>
                <a:latin typeface="メイリオ" panose="020B0604030504040204" pitchFamily="50" charset="-128"/>
                <a:ea typeface="メイリオ" panose="020B0604030504040204" pitchFamily="50" charset="-128"/>
                <a:cs typeface="+mj-cs"/>
              </a:defRPr>
            </a:lvl1pPr>
          </a:lstStyle>
          <a:p>
            <a:pPr algn="l" defTabSz="685817">
              <a:lnSpc>
                <a:spcPct val="100000"/>
              </a:lnSpc>
            </a:pPr>
            <a:r>
              <a:rPr lang="en-US" altLang="ja-JP" sz="2590" dirty="0">
                <a:solidFill>
                  <a:prstClr val="black"/>
                </a:solidFill>
              </a:rPr>
              <a:t>4-7 </a:t>
            </a:r>
            <a:r>
              <a:rPr lang="ja-JP" altLang="en-US" sz="2590" dirty="0">
                <a:solidFill>
                  <a:prstClr val="black"/>
                </a:solidFill>
              </a:rPr>
              <a:t>演習の手順</a:t>
            </a:r>
            <a:r>
              <a:rPr lang="en-US" altLang="ja-JP" sz="2590" dirty="0">
                <a:solidFill>
                  <a:prstClr val="black"/>
                </a:solidFill>
              </a:rPr>
              <a:t>-</a:t>
            </a:r>
            <a:r>
              <a:rPr lang="ja-JP" altLang="en-US" sz="2590" dirty="0">
                <a:solidFill>
                  <a:prstClr val="black"/>
                </a:solidFill>
              </a:rPr>
              <a:t>気管カニューレ内吸引</a:t>
            </a:r>
            <a:endParaRPr lang="en-US" altLang="ja-JP" sz="2590" dirty="0">
              <a:solidFill>
                <a:prstClr val="black"/>
              </a:solidFill>
            </a:endParaRPr>
          </a:p>
          <a:p>
            <a:pPr algn="l" defTabSz="685817">
              <a:lnSpc>
                <a:spcPct val="100000"/>
              </a:lnSpc>
            </a:pPr>
            <a:r>
              <a:rPr lang="ja-JP" altLang="en-US" sz="2590" dirty="0">
                <a:solidFill>
                  <a:prstClr val="black"/>
                </a:solidFill>
              </a:rPr>
              <a:t>（</a:t>
            </a:r>
            <a:r>
              <a:rPr lang="zh-TW" altLang="en-US" sz="2590" dirty="0">
                <a:solidFill>
                  <a:prstClr val="black"/>
                </a:solidFill>
              </a:rPr>
              <a:t>侵襲的人工呼吸療法</a:t>
            </a:r>
            <a:r>
              <a:rPr lang="ja-JP" altLang="en-US" sz="2590" dirty="0">
                <a:solidFill>
                  <a:prstClr val="black"/>
                </a:solidFill>
              </a:rPr>
              <a:t>）の手順</a:t>
            </a:r>
            <a:br>
              <a:rPr lang="ja-JP" altLang="en-US" sz="2585" dirty="0">
                <a:solidFill>
                  <a:prstClr val="black"/>
                </a:solidFill>
              </a:rPr>
            </a:br>
            <a:r>
              <a:rPr lang="ja-JP" altLang="en-US" sz="2585" dirty="0">
                <a:solidFill>
                  <a:prstClr val="black"/>
                </a:solidFill>
              </a:rPr>
              <a:t>（単回使用の場合、乾燥法の場合）</a:t>
            </a:r>
          </a:p>
        </p:txBody>
      </p:sp>
      <p:sp>
        <p:nvSpPr>
          <p:cNvPr id="10"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207</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6805160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気管切開での人工呼吸器の吸引のポイント</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668337" y="1557338"/>
            <a:ext cx="8532813" cy="46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気管切開での人工呼吸器使用者の状態</a:t>
            </a:r>
          </a:p>
        </p:txBody>
      </p:sp>
      <p:grpSp>
        <p:nvGrpSpPr>
          <p:cNvPr id="4" name="グループ化 3">
            <a:extLst>
              <a:ext uri="{FF2B5EF4-FFF2-40B4-BE49-F238E27FC236}">
                <a16:creationId xmlns:a16="http://schemas.microsoft.com/office/drawing/2014/main" id="{7189DAC4-AEF9-40EB-A090-82C55F32B651}"/>
              </a:ext>
            </a:extLst>
          </p:cNvPr>
          <p:cNvGrpSpPr/>
          <p:nvPr/>
        </p:nvGrpSpPr>
        <p:grpSpPr>
          <a:xfrm>
            <a:off x="681038" y="2084203"/>
            <a:ext cx="7083607" cy="4588564"/>
            <a:chOff x="1410109" y="1793875"/>
            <a:chExt cx="7083607" cy="4588564"/>
          </a:xfrm>
        </p:grpSpPr>
        <p:pic>
          <p:nvPicPr>
            <p:cNvPr id="7" name="図 4">
              <a:extLst>
                <a:ext uri="{FF2B5EF4-FFF2-40B4-BE49-F238E27FC236}">
                  <a16:creationId xmlns:a16="http://schemas.microsoft.com/office/drawing/2014/main" id="{0A72FBFB-0C6F-405D-98A4-CC6443C669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1741" y="1866900"/>
              <a:ext cx="5570537"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左中かっこ 8">
              <a:extLst>
                <a:ext uri="{FF2B5EF4-FFF2-40B4-BE49-F238E27FC236}">
                  <a16:creationId xmlns:a16="http://schemas.microsoft.com/office/drawing/2014/main" id="{1C1831A5-F7FE-4F8F-9504-9693A341BCEA}"/>
                </a:ext>
              </a:extLst>
            </p:cNvPr>
            <p:cNvSpPr>
              <a:spLocks/>
            </p:cNvSpPr>
            <p:nvPr/>
          </p:nvSpPr>
          <p:spPr bwMode="auto">
            <a:xfrm rot="16577997" flipH="1">
              <a:off x="3807416" y="2041525"/>
              <a:ext cx="504825" cy="1933575"/>
            </a:xfrm>
            <a:prstGeom prst="leftBrace">
              <a:avLst>
                <a:gd name="adj1" fmla="val 8334"/>
                <a:gd name="adj2" fmla="val 50222"/>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lIns="87269" tIns="43635" rIns="87269" bIns="43635" anchor="ctr"/>
            <a:lstStyle>
              <a:lvl1pPr defTabSz="873125">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742950" indent="-285750" defTabSz="873125">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1143000" indent="-228600" defTabSz="873125">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600200" indent="-228600" defTabSz="873125">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2057400" indent="-228600" defTabSz="873125">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5146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9718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34290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8862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lgn="ctr" eaLnBrk="1" hangingPunct="1">
                <a:lnSpc>
                  <a:spcPct val="100000"/>
                </a:lnSpc>
                <a:spcBef>
                  <a:spcPct val="0"/>
                </a:spcBef>
                <a:buFontTx/>
                <a:buNone/>
              </a:pPr>
              <a:endParaRPr lang="ja-JP" altLang="en-US" sz="1700">
                <a:solidFill>
                  <a:srgbClr val="000000"/>
                </a:solidFill>
                <a:latin typeface="メイリオ" panose="020B0604030504040204" pitchFamily="50" charset="-128"/>
                <a:ea typeface="メイリオ" panose="020B0604030504040204" pitchFamily="50" charset="-128"/>
              </a:endParaRPr>
            </a:p>
          </p:txBody>
        </p:sp>
        <p:sp>
          <p:nvSpPr>
            <p:cNvPr id="9" name="円形吹き出し 9">
              <a:extLst>
                <a:ext uri="{FF2B5EF4-FFF2-40B4-BE49-F238E27FC236}">
                  <a16:creationId xmlns:a16="http://schemas.microsoft.com/office/drawing/2014/main" id="{91BA7C47-E2B8-457D-A48D-903296910F34}"/>
                </a:ext>
              </a:extLst>
            </p:cNvPr>
            <p:cNvSpPr>
              <a:spLocks noChangeArrowheads="1"/>
            </p:cNvSpPr>
            <p:nvPr/>
          </p:nvSpPr>
          <p:spPr bwMode="auto">
            <a:xfrm>
              <a:off x="1921466" y="1793875"/>
              <a:ext cx="2073275" cy="714375"/>
            </a:xfrm>
            <a:prstGeom prst="wedgeEllipseCallout">
              <a:avLst>
                <a:gd name="adj1" fmla="val 49972"/>
                <a:gd name="adj2" fmla="val 86500"/>
              </a:avLst>
            </a:prstGeom>
            <a:solidFill>
              <a:schemeClr val="bg1"/>
            </a:solidFill>
            <a:ln w="25400" algn="ctr">
              <a:solidFill>
                <a:schemeClr val="tx1"/>
              </a:solidFill>
              <a:miter lim="800000"/>
              <a:headEnd/>
              <a:tailEnd/>
            </a:ln>
          </p:spPr>
          <p:txBody>
            <a:bodyPr lIns="87269" tIns="43635" rIns="87269" bIns="43635" anchor="ctr"/>
            <a:lstStyle>
              <a:lvl1pPr defTabSz="873125">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742950" indent="-285750" defTabSz="873125">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1143000" indent="-228600" defTabSz="873125">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600200" indent="-228600" defTabSz="873125">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2057400" indent="-228600" defTabSz="873125">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5146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9718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34290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8862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lgn="ctr" eaLnBrk="1" hangingPunct="1">
                <a:lnSpc>
                  <a:spcPct val="100000"/>
                </a:lnSpc>
                <a:spcBef>
                  <a:spcPct val="0"/>
                </a:spcBef>
                <a:buFontTx/>
                <a:buNone/>
              </a:pPr>
              <a:r>
                <a:rPr lang="ja-JP" altLang="en-US" sz="1700" b="1">
                  <a:solidFill>
                    <a:srgbClr val="000000"/>
                  </a:solidFill>
                  <a:latin typeface="メイリオ" panose="020B0604030504040204" pitchFamily="50" charset="-128"/>
                  <a:ea typeface="メイリオ" panose="020B0604030504040204" pitchFamily="50" charset="-128"/>
                </a:rPr>
                <a:t>フレキシブルチューブ</a:t>
              </a:r>
            </a:p>
          </p:txBody>
        </p:sp>
        <p:sp>
          <p:nvSpPr>
            <p:cNvPr id="11" name="円形吹き出し 10">
              <a:extLst>
                <a:ext uri="{FF2B5EF4-FFF2-40B4-BE49-F238E27FC236}">
                  <a16:creationId xmlns:a16="http://schemas.microsoft.com/office/drawing/2014/main" id="{96F1386E-1CF0-43DF-8C78-4084B4A2DD0A}"/>
                </a:ext>
              </a:extLst>
            </p:cNvPr>
            <p:cNvSpPr>
              <a:spLocks noChangeArrowheads="1"/>
            </p:cNvSpPr>
            <p:nvPr/>
          </p:nvSpPr>
          <p:spPr bwMode="auto">
            <a:xfrm>
              <a:off x="6422028" y="2293937"/>
              <a:ext cx="2071688" cy="714375"/>
            </a:xfrm>
            <a:prstGeom prst="wedgeEllipseCallout">
              <a:avLst>
                <a:gd name="adj1" fmla="val -103593"/>
                <a:gd name="adj2" fmla="val 205167"/>
              </a:avLst>
            </a:prstGeom>
            <a:solidFill>
              <a:schemeClr val="bg1"/>
            </a:solidFill>
            <a:ln w="25400" algn="ctr">
              <a:solidFill>
                <a:schemeClr val="tx1"/>
              </a:solidFill>
              <a:miter lim="800000"/>
              <a:headEnd/>
              <a:tailEnd/>
            </a:ln>
          </p:spPr>
          <p:txBody>
            <a:bodyPr lIns="87269" tIns="43635" rIns="87269" bIns="43635" anchor="ctr"/>
            <a:lstStyle>
              <a:lvl1pPr defTabSz="873125">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742950" indent="-285750" defTabSz="873125">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1143000" indent="-228600" defTabSz="873125">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600200" indent="-228600" defTabSz="873125">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2057400" indent="-228600" defTabSz="873125">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5146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9718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34290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8862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lgn="ctr" eaLnBrk="1" hangingPunct="1">
                <a:lnSpc>
                  <a:spcPct val="100000"/>
                </a:lnSpc>
                <a:spcBef>
                  <a:spcPct val="0"/>
                </a:spcBef>
                <a:buFontTx/>
                <a:buNone/>
              </a:pPr>
              <a:r>
                <a:rPr lang="ja-JP" altLang="en-US" sz="1700" b="1">
                  <a:solidFill>
                    <a:srgbClr val="000000"/>
                  </a:solidFill>
                  <a:latin typeface="メイリオ" panose="020B0604030504040204" pitchFamily="50" charset="-128"/>
                  <a:ea typeface="メイリオ" panose="020B0604030504040204" pitchFamily="50" charset="-128"/>
                </a:rPr>
                <a:t>気管カニューレ</a:t>
              </a:r>
            </a:p>
          </p:txBody>
        </p:sp>
        <p:sp>
          <p:nvSpPr>
            <p:cNvPr id="12" name="円形吹き出し 11">
              <a:extLst>
                <a:ext uri="{FF2B5EF4-FFF2-40B4-BE49-F238E27FC236}">
                  <a16:creationId xmlns:a16="http://schemas.microsoft.com/office/drawing/2014/main" id="{24DF1AEF-F175-408D-8A44-CC2640355B93}"/>
                </a:ext>
              </a:extLst>
            </p:cNvPr>
            <p:cNvSpPr>
              <a:spLocks noChangeArrowheads="1"/>
            </p:cNvSpPr>
            <p:nvPr/>
          </p:nvSpPr>
          <p:spPr bwMode="auto">
            <a:xfrm>
              <a:off x="4421778" y="1936750"/>
              <a:ext cx="2071688" cy="714375"/>
            </a:xfrm>
            <a:prstGeom prst="wedgeEllipseCallout">
              <a:avLst>
                <a:gd name="adj1" fmla="val -10718"/>
                <a:gd name="adj2" fmla="val 158500"/>
              </a:avLst>
            </a:prstGeom>
            <a:solidFill>
              <a:schemeClr val="bg1"/>
            </a:solidFill>
            <a:ln w="25400" algn="ctr">
              <a:solidFill>
                <a:schemeClr val="tx1"/>
              </a:solidFill>
              <a:miter lim="800000"/>
              <a:headEnd/>
              <a:tailEnd/>
            </a:ln>
          </p:spPr>
          <p:txBody>
            <a:bodyPr lIns="87269" tIns="43635" rIns="87269" bIns="43635" anchor="ctr"/>
            <a:lstStyle>
              <a:lvl1pPr defTabSz="873125">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742950" indent="-285750" defTabSz="873125">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1143000" indent="-228600" defTabSz="873125">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600200" indent="-228600" defTabSz="873125">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2057400" indent="-228600" defTabSz="873125">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5146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9718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34290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8862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lgn="ctr" eaLnBrk="1" hangingPunct="1">
                <a:lnSpc>
                  <a:spcPct val="100000"/>
                </a:lnSpc>
                <a:spcBef>
                  <a:spcPct val="0"/>
                </a:spcBef>
                <a:buFontTx/>
                <a:buNone/>
              </a:pPr>
              <a:r>
                <a:rPr lang="ja-JP" altLang="en-US" sz="1700" b="1">
                  <a:solidFill>
                    <a:srgbClr val="000000"/>
                  </a:solidFill>
                  <a:latin typeface="メイリオ" panose="020B0604030504040204" pitchFamily="50" charset="-128"/>
                  <a:ea typeface="メイリオ" panose="020B0604030504040204" pitchFamily="50" charset="-128"/>
                </a:rPr>
                <a:t>コネクター</a:t>
              </a:r>
            </a:p>
          </p:txBody>
        </p:sp>
        <p:sp>
          <p:nvSpPr>
            <p:cNvPr id="13" name="テキスト ボックス 10">
              <a:extLst>
                <a:ext uri="{FF2B5EF4-FFF2-40B4-BE49-F238E27FC236}">
                  <a16:creationId xmlns:a16="http://schemas.microsoft.com/office/drawing/2014/main" id="{6F6A4A66-3C33-4E21-8F58-14857486B03C}"/>
                </a:ext>
              </a:extLst>
            </p:cNvPr>
            <p:cNvSpPr txBox="1">
              <a:spLocks noChangeArrowheads="1"/>
            </p:cNvSpPr>
            <p:nvPr/>
          </p:nvSpPr>
          <p:spPr bwMode="auto">
            <a:xfrm>
              <a:off x="1410109" y="6151607"/>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900" dirty="0">
                  <a:latin typeface="メイリオ" panose="020B0604030504040204" pitchFamily="50" charset="-128"/>
                  <a:ea typeface="メイリオ" panose="020B0604030504040204" pitchFamily="50" charset="-128"/>
                </a:rPr>
                <a:t>出典：厚生労働省資料を一部改変</a:t>
              </a:r>
            </a:p>
          </p:txBody>
        </p:sp>
      </p:grpSp>
      <p:sp>
        <p:nvSpPr>
          <p:cNvPr id="14"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208</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5772310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フレキシブルチューブ</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668337" y="1557338"/>
            <a:ext cx="8893674" cy="46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フレックスチューブ</a:t>
            </a:r>
            <a:r>
              <a:rPr lang="ja-JP" altLang="en-US" sz="2400" spc="-15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カテーテルマウントなどとも呼ばれている</a:t>
            </a:r>
          </a:p>
        </p:txBody>
      </p:sp>
      <p:pic>
        <p:nvPicPr>
          <p:cNvPr id="14" name="図 12">
            <a:extLst>
              <a:ext uri="{FF2B5EF4-FFF2-40B4-BE49-F238E27FC236}">
                <a16:creationId xmlns:a16="http://schemas.microsoft.com/office/drawing/2014/main" id="{1A176058-7084-4568-A197-0540314337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5644" y="2891453"/>
            <a:ext cx="5408613"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直線矢印コネクタ 14">
            <a:extLst>
              <a:ext uri="{FF2B5EF4-FFF2-40B4-BE49-F238E27FC236}">
                <a16:creationId xmlns:a16="http://schemas.microsoft.com/office/drawing/2014/main" id="{6DA7E2AB-B137-4768-BA95-97AB9DA6FFA4}"/>
              </a:ext>
            </a:extLst>
          </p:cNvPr>
          <p:cNvCxnSpPr>
            <a:stCxn id="16" idx="0"/>
          </p:cNvCxnSpPr>
          <p:nvPr/>
        </p:nvCxnSpPr>
        <p:spPr>
          <a:xfrm flipV="1">
            <a:off x="1934780" y="4539278"/>
            <a:ext cx="913739" cy="571500"/>
          </a:xfrm>
          <a:prstGeom prst="straightConnector1">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3">
            <a:extLst>
              <a:ext uri="{FF2B5EF4-FFF2-40B4-BE49-F238E27FC236}">
                <a16:creationId xmlns:a16="http://schemas.microsoft.com/office/drawing/2014/main" id="{39E81533-A406-410F-999C-A930723827EE}"/>
              </a:ext>
            </a:extLst>
          </p:cNvPr>
          <p:cNvSpPr txBox="1">
            <a:spLocks noChangeArrowheads="1"/>
          </p:cNvSpPr>
          <p:nvPr/>
        </p:nvSpPr>
        <p:spPr bwMode="auto">
          <a:xfrm>
            <a:off x="1205457" y="5110778"/>
            <a:ext cx="1458645" cy="395899"/>
          </a:xfrm>
          <a:prstGeom prst="rect">
            <a:avLst/>
          </a:prstGeom>
          <a:noFill/>
          <a:ln>
            <a:noFill/>
          </a:ln>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0"/>
              </a:spcBef>
              <a:spcAft>
                <a:spcPts val="0"/>
              </a:spcAft>
              <a:buFontTx/>
              <a:buNone/>
              <a:defRPr/>
            </a:pPr>
            <a:r>
              <a:rPr lang="ja-JP" altLang="en-US" sz="2000" dirty="0">
                <a:solidFill>
                  <a:schemeClr val="tx1">
                    <a:lumMod val="65000"/>
                    <a:lumOff val="35000"/>
                  </a:schemeClr>
                </a:solidFill>
                <a:latin typeface="Segoe UI" panose="020B0502040204020203" pitchFamily="34" charset="0"/>
                <a:ea typeface="メイリオ" panose="020B0604030504040204" pitchFamily="50" charset="-128"/>
              </a:rPr>
              <a:t>コネクター</a:t>
            </a:r>
          </a:p>
        </p:txBody>
      </p:sp>
      <p:sp>
        <p:nvSpPr>
          <p:cNvPr id="17" name="テキスト ボックス 9">
            <a:extLst>
              <a:ext uri="{FF2B5EF4-FFF2-40B4-BE49-F238E27FC236}">
                <a16:creationId xmlns:a16="http://schemas.microsoft.com/office/drawing/2014/main" id="{3F9B3A33-F7D6-4206-B93A-9C4F6BAEF2EC}"/>
              </a:ext>
            </a:extLst>
          </p:cNvPr>
          <p:cNvSpPr txBox="1">
            <a:spLocks noChangeArrowheads="1"/>
          </p:cNvSpPr>
          <p:nvPr/>
        </p:nvSpPr>
        <p:spPr bwMode="auto">
          <a:xfrm>
            <a:off x="7443352" y="6178377"/>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9"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209</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91006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8A8FC218-5B9A-46E1-A2CF-02A5A3219F52}"/>
              </a:ext>
            </a:extLst>
          </p:cNvPr>
          <p:cNvSpPr>
            <a:spLocks noGrp="1"/>
          </p:cNvSpPr>
          <p:nvPr>
            <p:ph type="title"/>
          </p:nvPr>
        </p:nvSpPr>
        <p:spPr/>
        <p:txBody>
          <a:bodyPr>
            <a:normAutofit/>
          </a:bodyPr>
          <a:lstStyle/>
          <a:p>
            <a:r>
              <a:rPr lang="ja-JP" altLang="en-US" sz="2800" dirty="0"/>
              <a:t>速乾性擦式手指消毒剤による手洗い</a:t>
            </a:r>
          </a:p>
        </p:txBody>
      </p:sp>
      <p:pic>
        <p:nvPicPr>
          <p:cNvPr id="7" name="Picture 6">
            <a:extLst>
              <a:ext uri="{FF2B5EF4-FFF2-40B4-BE49-F238E27FC236}">
                <a16:creationId xmlns:a16="http://schemas.microsoft.com/office/drawing/2014/main" id="{FF52CAB4-FDFA-4119-9510-F833BE634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87" y="1560141"/>
            <a:ext cx="8353425"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750483" y="3382776"/>
            <a:ext cx="2236510" cy="584775"/>
          </a:xfrm>
          <a:prstGeom prst="rect">
            <a:avLst/>
          </a:prstGeom>
          <a:solidFill>
            <a:schemeClr val="bg1"/>
          </a:solidFill>
          <a:ln>
            <a:solidFill>
              <a:schemeClr val="bg1"/>
            </a:solidFill>
          </a:ln>
        </p:spPr>
        <p:txBody>
          <a:bodyPr wrap="none">
            <a:spAutoFit/>
          </a:bodyPr>
          <a:lstStyle/>
          <a:p>
            <a:r>
              <a:rPr lang="ja-JP" altLang="en-US" sz="1600" dirty="0">
                <a:solidFill>
                  <a:prstClr val="black"/>
                </a:solidFill>
                <a:latin typeface="Segoe UI" panose="020B0502040204020203" pitchFamily="34" charset="0"/>
                <a:ea typeface="メイリオ" panose="020B0604030504040204" pitchFamily="50" charset="-128"/>
              </a:rPr>
              <a:t>消毒剤の規定量を手掌</a:t>
            </a:r>
            <a:endParaRPr lang="en-US" altLang="ja-JP" sz="1600" dirty="0">
              <a:solidFill>
                <a:prstClr val="black"/>
              </a:solidFill>
              <a:latin typeface="Segoe UI" panose="020B0502040204020203" pitchFamily="34" charset="0"/>
              <a:ea typeface="メイリオ" panose="020B0604030504040204" pitchFamily="50" charset="-128"/>
            </a:endParaRPr>
          </a:p>
          <a:p>
            <a:r>
              <a:rPr lang="ja-JP" altLang="en-US" sz="1600" dirty="0">
                <a:solidFill>
                  <a:prstClr val="black"/>
                </a:solidFill>
                <a:latin typeface="Segoe UI" panose="020B0502040204020203" pitchFamily="34" charset="0"/>
                <a:ea typeface="メイリオ" panose="020B0604030504040204" pitchFamily="50" charset="-128"/>
              </a:rPr>
              <a:t>に受け取ります。</a:t>
            </a:r>
            <a:endParaRPr lang="ja-JP" altLang="en-US" sz="1600" dirty="0"/>
          </a:p>
        </p:txBody>
      </p:sp>
      <p:sp>
        <p:nvSpPr>
          <p:cNvPr id="6" name="正方形/長方形 5"/>
          <p:cNvSpPr/>
          <p:nvPr/>
        </p:nvSpPr>
        <p:spPr>
          <a:xfrm>
            <a:off x="2904848" y="3370358"/>
            <a:ext cx="2031325" cy="584775"/>
          </a:xfrm>
          <a:prstGeom prst="rect">
            <a:avLst/>
          </a:prstGeom>
          <a:solidFill>
            <a:schemeClr val="bg1"/>
          </a:solidFill>
          <a:ln>
            <a:solidFill>
              <a:schemeClr val="bg1"/>
            </a:solidFill>
          </a:ln>
        </p:spPr>
        <p:txBody>
          <a:bodyPr wrap="none">
            <a:spAutoFit/>
          </a:bodyPr>
          <a:lstStyle/>
          <a:p>
            <a:r>
              <a:rPr lang="ja-JP" altLang="en-US" sz="1600" dirty="0">
                <a:solidFill>
                  <a:prstClr val="black"/>
                </a:solidFill>
                <a:latin typeface="Segoe UI" panose="020B0502040204020203" pitchFamily="34" charset="0"/>
                <a:ea typeface="メイリオ" panose="020B0604030504040204" pitchFamily="50" charset="-128"/>
              </a:rPr>
              <a:t>始めに両手の指先に</a:t>
            </a:r>
            <a:endParaRPr lang="en-US" altLang="ja-JP" sz="1600" dirty="0">
              <a:solidFill>
                <a:prstClr val="black"/>
              </a:solidFill>
              <a:latin typeface="Segoe UI" panose="020B0502040204020203" pitchFamily="34" charset="0"/>
              <a:ea typeface="メイリオ" panose="020B0604030504040204" pitchFamily="50" charset="-128"/>
            </a:endParaRPr>
          </a:p>
          <a:p>
            <a:r>
              <a:rPr lang="ja-JP" altLang="en-US" sz="1600" dirty="0">
                <a:solidFill>
                  <a:prstClr val="black"/>
                </a:solidFill>
                <a:latin typeface="Segoe UI" panose="020B0502040204020203" pitchFamily="34" charset="0"/>
                <a:ea typeface="メイリオ" panose="020B0604030504040204" pitchFamily="50" charset="-128"/>
              </a:rPr>
              <a:t>消毒剤を擦り込む。</a:t>
            </a:r>
            <a:endParaRPr lang="ja-JP" altLang="en-US" sz="1600" dirty="0"/>
          </a:p>
        </p:txBody>
      </p:sp>
      <p:sp>
        <p:nvSpPr>
          <p:cNvPr id="8" name="正方形/長方形 7"/>
          <p:cNvSpPr/>
          <p:nvPr/>
        </p:nvSpPr>
        <p:spPr>
          <a:xfrm>
            <a:off x="681038" y="3370359"/>
            <a:ext cx="2236510" cy="584775"/>
          </a:xfrm>
          <a:prstGeom prst="rect">
            <a:avLst/>
          </a:prstGeom>
          <a:solidFill>
            <a:schemeClr val="bg1"/>
          </a:solidFill>
          <a:ln>
            <a:solidFill>
              <a:schemeClr val="bg1"/>
            </a:solidFill>
          </a:ln>
        </p:spPr>
        <p:txBody>
          <a:bodyPr wrap="none">
            <a:spAutoFit/>
          </a:bodyPr>
          <a:lstStyle/>
          <a:p>
            <a:r>
              <a:rPr lang="ja-JP" altLang="en-US" sz="1600" dirty="0">
                <a:solidFill>
                  <a:prstClr val="black"/>
                </a:solidFill>
                <a:latin typeface="Segoe UI" panose="020B0502040204020203" pitchFamily="34" charset="0"/>
                <a:ea typeface="メイリオ" panose="020B0604030504040204" pitchFamily="50" charset="-128"/>
              </a:rPr>
              <a:t>消毒剤の規定量を手掌</a:t>
            </a:r>
            <a:endParaRPr lang="en-US" altLang="ja-JP" sz="1600" dirty="0">
              <a:solidFill>
                <a:prstClr val="black"/>
              </a:solidFill>
              <a:latin typeface="Segoe UI" panose="020B0502040204020203" pitchFamily="34" charset="0"/>
              <a:ea typeface="メイリオ" panose="020B0604030504040204" pitchFamily="50" charset="-128"/>
            </a:endParaRPr>
          </a:p>
          <a:p>
            <a:r>
              <a:rPr lang="ja-JP" altLang="en-US" sz="1600" dirty="0">
                <a:solidFill>
                  <a:prstClr val="black"/>
                </a:solidFill>
                <a:latin typeface="Segoe UI" panose="020B0502040204020203" pitchFamily="34" charset="0"/>
                <a:ea typeface="メイリオ" panose="020B0604030504040204" pitchFamily="50" charset="-128"/>
              </a:rPr>
              <a:t>に受け取ります。</a:t>
            </a:r>
            <a:endParaRPr lang="ja-JP" altLang="en-US" sz="1600" dirty="0"/>
          </a:p>
        </p:txBody>
      </p:sp>
      <p:sp>
        <p:nvSpPr>
          <p:cNvPr id="9" name="正方形/長方形 8"/>
          <p:cNvSpPr/>
          <p:nvPr/>
        </p:nvSpPr>
        <p:spPr>
          <a:xfrm>
            <a:off x="4936173" y="3370360"/>
            <a:ext cx="2311792" cy="584775"/>
          </a:xfrm>
          <a:prstGeom prst="rect">
            <a:avLst/>
          </a:prstGeom>
          <a:solidFill>
            <a:schemeClr val="bg1"/>
          </a:solidFill>
          <a:ln>
            <a:solidFill>
              <a:schemeClr val="bg1"/>
            </a:solidFill>
          </a:ln>
        </p:spPr>
        <p:txBody>
          <a:bodyPr wrap="square">
            <a:spAutoFit/>
          </a:bodyPr>
          <a:lstStyle/>
          <a:p>
            <a:r>
              <a:rPr lang="ja-JP" altLang="en-US" sz="1600" dirty="0">
                <a:solidFill>
                  <a:prstClr val="black"/>
                </a:solidFill>
                <a:latin typeface="Segoe UI" panose="020B0502040204020203" pitchFamily="34" charset="0"/>
                <a:ea typeface="メイリオ" panose="020B0604030504040204" pitchFamily="50" charset="-128"/>
              </a:rPr>
              <a:t>次に手掌によく擦り込む。</a:t>
            </a:r>
            <a:endParaRPr lang="ja-JP" altLang="en-US" sz="1600" dirty="0"/>
          </a:p>
        </p:txBody>
      </p:sp>
      <p:sp>
        <p:nvSpPr>
          <p:cNvPr id="10" name="正方形/長方形 9"/>
          <p:cNvSpPr/>
          <p:nvPr/>
        </p:nvSpPr>
        <p:spPr>
          <a:xfrm>
            <a:off x="7113831" y="3370361"/>
            <a:ext cx="2236510" cy="584775"/>
          </a:xfrm>
          <a:prstGeom prst="rect">
            <a:avLst/>
          </a:prstGeom>
          <a:solidFill>
            <a:schemeClr val="bg1"/>
          </a:solidFill>
          <a:ln>
            <a:solidFill>
              <a:schemeClr val="bg1"/>
            </a:solidFill>
          </a:ln>
        </p:spPr>
        <p:txBody>
          <a:bodyPr wrap="none">
            <a:spAutoFit/>
          </a:bodyPr>
          <a:lstStyle/>
          <a:p>
            <a:r>
              <a:rPr lang="ja-JP" altLang="en-US" sz="1600" dirty="0">
                <a:solidFill>
                  <a:prstClr val="black"/>
                </a:solidFill>
                <a:latin typeface="Segoe UI" panose="020B0502040204020203" pitchFamily="34" charset="0"/>
                <a:ea typeface="メイリオ" panose="020B0604030504040204" pitchFamily="50" charset="-128"/>
              </a:rPr>
              <a:t>手の甲にも擦り込む。</a:t>
            </a:r>
            <a:endParaRPr lang="en-US" altLang="ja-JP" sz="1600" dirty="0">
              <a:solidFill>
                <a:prstClr val="black"/>
              </a:solidFill>
              <a:latin typeface="Segoe UI" panose="020B0502040204020203" pitchFamily="34" charset="0"/>
              <a:ea typeface="メイリオ" panose="020B0604030504040204" pitchFamily="50" charset="-128"/>
            </a:endParaRPr>
          </a:p>
          <a:p>
            <a:r>
              <a:rPr lang="ja-JP" altLang="en-US" sz="1600" dirty="0">
                <a:solidFill>
                  <a:prstClr val="black"/>
                </a:solidFill>
                <a:latin typeface="Segoe UI" panose="020B0502040204020203" pitchFamily="34" charset="0"/>
                <a:ea typeface="メイリオ" panose="020B0604030504040204" pitchFamily="50" charset="-128"/>
              </a:rPr>
              <a:t>反対も同時に。</a:t>
            </a:r>
            <a:endParaRPr lang="ja-JP" altLang="en-US" sz="1600" dirty="0"/>
          </a:p>
        </p:txBody>
      </p:sp>
      <p:sp>
        <p:nvSpPr>
          <p:cNvPr id="11" name="正方形/長方形 10"/>
          <p:cNvSpPr/>
          <p:nvPr/>
        </p:nvSpPr>
        <p:spPr>
          <a:xfrm>
            <a:off x="715761" y="3395193"/>
            <a:ext cx="2236510" cy="584775"/>
          </a:xfrm>
          <a:prstGeom prst="rect">
            <a:avLst/>
          </a:prstGeom>
          <a:solidFill>
            <a:schemeClr val="bg1"/>
          </a:solidFill>
          <a:ln>
            <a:solidFill>
              <a:schemeClr val="bg1"/>
            </a:solidFill>
          </a:ln>
        </p:spPr>
        <p:txBody>
          <a:bodyPr wrap="none">
            <a:spAutoFit/>
          </a:bodyPr>
          <a:lstStyle/>
          <a:p>
            <a:r>
              <a:rPr lang="ja-JP" altLang="en-US" sz="1600" dirty="0">
                <a:solidFill>
                  <a:prstClr val="black"/>
                </a:solidFill>
                <a:latin typeface="Segoe UI" panose="020B0502040204020203" pitchFamily="34" charset="0"/>
                <a:ea typeface="メイリオ" panose="020B0604030504040204" pitchFamily="50" charset="-128"/>
              </a:rPr>
              <a:t>消毒剤の規定量を手掌</a:t>
            </a:r>
            <a:endParaRPr lang="en-US" altLang="ja-JP" sz="1600" dirty="0">
              <a:solidFill>
                <a:prstClr val="black"/>
              </a:solidFill>
              <a:latin typeface="Segoe UI" panose="020B0502040204020203" pitchFamily="34" charset="0"/>
              <a:ea typeface="メイリオ" panose="020B0604030504040204" pitchFamily="50" charset="-128"/>
            </a:endParaRPr>
          </a:p>
          <a:p>
            <a:r>
              <a:rPr lang="ja-JP" altLang="en-US" sz="1600" dirty="0">
                <a:solidFill>
                  <a:prstClr val="black"/>
                </a:solidFill>
                <a:latin typeface="Segoe UI" panose="020B0502040204020203" pitchFamily="34" charset="0"/>
                <a:ea typeface="メイリオ" panose="020B0604030504040204" pitchFamily="50" charset="-128"/>
              </a:rPr>
              <a:t>に受け取ります。</a:t>
            </a:r>
            <a:endParaRPr lang="ja-JP" altLang="en-US" sz="1600" dirty="0"/>
          </a:p>
        </p:txBody>
      </p:sp>
      <p:sp>
        <p:nvSpPr>
          <p:cNvPr id="12" name="正方形/長方形 11"/>
          <p:cNvSpPr/>
          <p:nvPr/>
        </p:nvSpPr>
        <p:spPr>
          <a:xfrm>
            <a:off x="696712" y="6025013"/>
            <a:ext cx="2311792" cy="338554"/>
          </a:xfrm>
          <a:prstGeom prst="rect">
            <a:avLst/>
          </a:prstGeom>
          <a:solidFill>
            <a:schemeClr val="bg1"/>
          </a:solidFill>
          <a:ln>
            <a:solidFill>
              <a:schemeClr val="bg1"/>
            </a:solidFill>
          </a:ln>
        </p:spPr>
        <p:txBody>
          <a:bodyPr wrap="square">
            <a:spAutoFit/>
          </a:bodyPr>
          <a:lstStyle/>
          <a:p>
            <a:r>
              <a:rPr lang="ja-JP" altLang="en-US" sz="1600" dirty="0">
                <a:solidFill>
                  <a:prstClr val="black"/>
                </a:solidFill>
                <a:latin typeface="Segoe UI" panose="020B0502040204020203" pitchFamily="34" charset="0"/>
                <a:ea typeface="メイリオ" panose="020B0604030504040204" pitchFamily="50" charset="-128"/>
              </a:rPr>
              <a:t>指の間にも擦り込む。</a:t>
            </a:r>
            <a:endParaRPr lang="ja-JP" altLang="en-US" sz="1600" dirty="0"/>
          </a:p>
        </p:txBody>
      </p:sp>
      <p:sp>
        <p:nvSpPr>
          <p:cNvPr id="13" name="正方形/長方形 12"/>
          <p:cNvSpPr/>
          <p:nvPr/>
        </p:nvSpPr>
        <p:spPr>
          <a:xfrm>
            <a:off x="2904848" y="6023244"/>
            <a:ext cx="1972407" cy="338554"/>
          </a:xfrm>
          <a:prstGeom prst="rect">
            <a:avLst/>
          </a:prstGeom>
          <a:solidFill>
            <a:schemeClr val="bg1"/>
          </a:solidFill>
          <a:ln>
            <a:solidFill>
              <a:schemeClr val="bg1"/>
            </a:solidFill>
          </a:ln>
        </p:spPr>
        <p:txBody>
          <a:bodyPr wrap="square">
            <a:spAutoFit/>
          </a:bodyPr>
          <a:lstStyle/>
          <a:p>
            <a:r>
              <a:rPr lang="ja-JP" altLang="en-US" sz="1600" dirty="0">
                <a:solidFill>
                  <a:prstClr val="black"/>
                </a:solidFill>
                <a:latin typeface="Segoe UI" panose="020B0502040204020203" pitchFamily="34" charset="0"/>
                <a:ea typeface="メイリオ" panose="020B0604030504040204" pitchFamily="50" charset="-128"/>
              </a:rPr>
              <a:t>親指にも擦り込む。</a:t>
            </a:r>
            <a:endParaRPr lang="ja-JP" altLang="en-US" sz="1600" dirty="0"/>
          </a:p>
        </p:txBody>
      </p:sp>
      <p:sp>
        <p:nvSpPr>
          <p:cNvPr id="14" name="正方形/長方形 13"/>
          <p:cNvSpPr/>
          <p:nvPr/>
        </p:nvSpPr>
        <p:spPr>
          <a:xfrm>
            <a:off x="4877255" y="6025013"/>
            <a:ext cx="2698376" cy="584775"/>
          </a:xfrm>
          <a:prstGeom prst="rect">
            <a:avLst/>
          </a:prstGeom>
          <a:solidFill>
            <a:schemeClr val="bg1"/>
          </a:solidFill>
          <a:ln>
            <a:solidFill>
              <a:schemeClr val="bg1"/>
            </a:solidFill>
          </a:ln>
        </p:spPr>
        <p:txBody>
          <a:bodyPr wrap="square">
            <a:spAutoFit/>
          </a:bodyPr>
          <a:lstStyle/>
          <a:p>
            <a:r>
              <a:rPr lang="ja-JP" altLang="en-US" sz="1600" dirty="0">
                <a:solidFill>
                  <a:prstClr val="black"/>
                </a:solidFill>
                <a:latin typeface="Segoe UI" panose="020B0502040204020203" pitchFamily="34" charset="0"/>
                <a:ea typeface="メイリオ" panose="020B0604030504040204" pitchFamily="50" charset="-128"/>
              </a:rPr>
              <a:t>手首も忘れずに擦り込む。</a:t>
            </a:r>
            <a:endParaRPr lang="en-US" altLang="ja-JP" sz="1600" dirty="0">
              <a:solidFill>
                <a:prstClr val="black"/>
              </a:solidFill>
              <a:latin typeface="Segoe UI" panose="020B0502040204020203" pitchFamily="34" charset="0"/>
              <a:ea typeface="メイリオ" panose="020B0604030504040204" pitchFamily="50" charset="-128"/>
            </a:endParaRPr>
          </a:p>
          <a:p>
            <a:r>
              <a:rPr lang="ja-JP" altLang="en-US" sz="1600" dirty="0">
                <a:solidFill>
                  <a:prstClr val="black"/>
                </a:solidFill>
                <a:latin typeface="Segoe UI" panose="020B0502040204020203" pitchFamily="34" charset="0"/>
                <a:ea typeface="メイリオ" panose="020B0604030504040204" pitchFamily="50" charset="-128"/>
              </a:rPr>
              <a:t>乾燥するまでよく擦り込む。</a:t>
            </a:r>
            <a:endParaRPr lang="ja-JP" altLang="en-US" sz="1600" dirty="0"/>
          </a:p>
        </p:txBody>
      </p:sp>
      <p:sp>
        <p:nvSpPr>
          <p:cNvPr id="1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21</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912279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手順⑩コネクターを外す</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668337" y="1557338"/>
            <a:ext cx="8605839" cy="3773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0000"/>
              </a:lnSpc>
              <a:spcBef>
                <a:spcPts val="0"/>
              </a:spcBef>
              <a:spcAft>
                <a:spcPts val="800"/>
              </a:spcAft>
              <a:buNone/>
            </a:pP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手順①「対象児の同意を得る」～⑨「吸引開始の声かけをする」は、気管カニューレ内吸引と同様。</a:t>
            </a:r>
          </a:p>
          <a:p>
            <a:pPr marL="300038" indent="-300038">
              <a:lnSpc>
                <a:spcPct val="110000"/>
              </a:lnSpc>
              <a:spcBef>
                <a:spcPts val="0"/>
              </a:spcBef>
              <a:spcAft>
                <a:spcPts val="800"/>
              </a:spcAft>
              <a:buNone/>
            </a:pPr>
            <a:r>
              <a:rPr lang="ja-JP" altLang="en-US" sz="2400" dirty="0">
                <a:latin typeface="メイリオ" panose="020B0604030504040204" pitchFamily="50" charset="-128"/>
                <a:ea typeface="メイリオ" panose="020B0604030504040204" pitchFamily="50" charset="-128"/>
              </a:rPr>
              <a:t>○人工呼吸器から空気が送り込まれ、胸が盛り上がるのを確認後、フレキシブルチューブのコネクターを気管カニューレからはずす。</a:t>
            </a:r>
          </a:p>
        </p:txBody>
      </p:sp>
      <p:sp>
        <p:nvSpPr>
          <p:cNvPr id="17" name="テキスト ボックス 9">
            <a:extLst>
              <a:ext uri="{FF2B5EF4-FFF2-40B4-BE49-F238E27FC236}">
                <a16:creationId xmlns:a16="http://schemas.microsoft.com/office/drawing/2014/main" id="{3F9B3A33-F7D6-4206-B93A-9C4F6BAEF2EC}"/>
              </a:ext>
            </a:extLst>
          </p:cNvPr>
          <p:cNvSpPr txBox="1">
            <a:spLocks noChangeArrowheads="1"/>
          </p:cNvSpPr>
          <p:nvPr/>
        </p:nvSpPr>
        <p:spPr bwMode="auto">
          <a:xfrm>
            <a:off x="668337" y="6489700"/>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900" dirty="0">
                <a:latin typeface="メイリオ" panose="020B0604030504040204" pitchFamily="50" charset="-128"/>
                <a:ea typeface="メイリオ" panose="020B0604030504040204" pitchFamily="50" charset="-128"/>
              </a:rPr>
              <a:t>出典：厚生労働省資料を一部改変</a:t>
            </a:r>
          </a:p>
        </p:txBody>
      </p:sp>
      <p:grpSp>
        <p:nvGrpSpPr>
          <p:cNvPr id="8" name="グループ化 1">
            <a:extLst>
              <a:ext uri="{FF2B5EF4-FFF2-40B4-BE49-F238E27FC236}">
                <a16:creationId xmlns:a16="http://schemas.microsoft.com/office/drawing/2014/main" id="{021D169F-F313-4B8C-8D76-78D85261517E}"/>
              </a:ext>
            </a:extLst>
          </p:cNvPr>
          <p:cNvGrpSpPr>
            <a:grpSpLocks/>
          </p:cNvGrpSpPr>
          <p:nvPr/>
        </p:nvGrpSpPr>
        <p:grpSpPr bwMode="auto">
          <a:xfrm>
            <a:off x="1828800" y="3652854"/>
            <a:ext cx="6836114" cy="2712532"/>
            <a:chOff x="395288" y="3342460"/>
            <a:chExt cx="8353425" cy="3313910"/>
          </a:xfrm>
        </p:grpSpPr>
        <p:pic>
          <p:nvPicPr>
            <p:cNvPr id="9" name="図 7">
              <a:extLst>
                <a:ext uri="{FF2B5EF4-FFF2-40B4-BE49-F238E27FC236}">
                  <a16:creationId xmlns:a16="http://schemas.microsoft.com/office/drawing/2014/main" id="{2E139BB5-DE30-400F-8BF3-B8CC26DF3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892" y="3342461"/>
              <a:ext cx="4095821" cy="331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5">
              <a:extLst>
                <a:ext uri="{FF2B5EF4-FFF2-40B4-BE49-F238E27FC236}">
                  <a16:creationId xmlns:a16="http://schemas.microsoft.com/office/drawing/2014/main" id="{46116BB3-8B3A-4E03-AAEC-2D55E9C2D6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342460"/>
              <a:ext cx="4095821" cy="331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4">
              <a:extLst>
                <a:ext uri="{FF2B5EF4-FFF2-40B4-BE49-F238E27FC236}">
                  <a16:creationId xmlns:a16="http://schemas.microsoft.com/office/drawing/2014/main" id="{DB71DDDF-93F5-4BF4-8083-4078D638E407}"/>
                </a:ext>
              </a:extLst>
            </p:cNvPr>
            <p:cNvSpPr>
              <a:spLocks noChangeArrowheads="1"/>
            </p:cNvSpPr>
            <p:nvPr/>
          </p:nvSpPr>
          <p:spPr bwMode="auto">
            <a:xfrm>
              <a:off x="4732482" y="5861791"/>
              <a:ext cx="2765996" cy="703287"/>
            </a:xfrm>
            <a:prstGeom prst="wedgeRoundRectCallout">
              <a:avLst>
                <a:gd name="adj1" fmla="val 25227"/>
                <a:gd name="adj2" fmla="val -138128"/>
                <a:gd name="adj3" fmla="val 16667"/>
              </a:avLst>
            </a:prstGeom>
            <a:solidFill>
              <a:schemeClr val="bg1"/>
            </a:solidFill>
            <a:ln w="9525">
              <a:solidFill>
                <a:schemeClr val="bg1">
                  <a:lumMod val="50000"/>
                </a:schemeClr>
              </a:solidFill>
              <a:miter lim="800000"/>
              <a:headEnd/>
              <a:tailEnd/>
            </a:ln>
          </p:spPr>
          <p:txBody>
            <a:bodyPr lIns="36000" tIns="36000" rIns="36000" bIns="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fontAlgn="auto" hangingPunct="1">
                <a:spcBef>
                  <a:spcPct val="0"/>
                </a:spcBef>
                <a:spcAft>
                  <a:spcPts val="0"/>
                </a:spcAft>
                <a:buFontTx/>
                <a:buNone/>
                <a:defRPr/>
              </a:pPr>
              <a:r>
                <a:rPr lang="ja-JP" altLang="en-US" sz="1600" dirty="0">
                  <a:solidFill>
                    <a:schemeClr val="tx1">
                      <a:lumMod val="75000"/>
                      <a:lumOff val="25000"/>
                    </a:schemeClr>
                  </a:solidFill>
                  <a:latin typeface="Segoe UI" panose="020B0502040204020203" pitchFamily="34" charset="0"/>
                  <a:ea typeface="メイリオ" panose="020B0604030504040204" pitchFamily="50" charset="-128"/>
                </a:rPr>
                <a:t>きれいなタオル等の上に置いておく</a:t>
              </a:r>
              <a:endParaRPr lang="ja-JP" altLang="ja-JP" sz="1600" dirty="0">
                <a:solidFill>
                  <a:schemeClr val="tx1">
                    <a:lumMod val="75000"/>
                    <a:lumOff val="25000"/>
                  </a:schemeClr>
                </a:solidFill>
                <a:latin typeface="Segoe UI" panose="020B0502040204020203" pitchFamily="34" charset="0"/>
                <a:ea typeface="メイリオ" panose="020B0604030504040204" pitchFamily="50" charset="-128"/>
              </a:endParaRPr>
            </a:p>
          </p:txBody>
        </p:sp>
        <p:sp>
          <p:nvSpPr>
            <p:cNvPr id="14" name="AutoShape 4">
              <a:extLst>
                <a:ext uri="{FF2B5EF4-FFF2-40B4-BE49-F238E27FC236}">
                  <a16:creationId xmlns:a16="http://schemas.microsoft.com/office/drawing/2014/main" id="{EEEEB68B-89BF-4412-B2A2-98AC30CF8B33}"/>
                </a:ext>
              </a:extLst>
            </p:cNvPr>
            <p:cNvSpPr>
              <a:spLocks noChangeArrowheads="1"/>
            </p:cNvSpPr>
            <p:nvPr/>
          </p:nvSpPr>
          <p:spPr bwMode="auto">
            <a:xfrm>
              <a:off x="491061" y="5861792"/>
              <a:ext cx="3864382" cy="703286"/>
            </a:xfrm>
            <a:prstGeom prst="wedgeRoundRectCallout">
              <a:avLst>
                <a:gd name="adj1" fmla="val 12953"/>
                <a:gd name="adj2" fmla="val -85173"/>
                <a:gd name="adj3" fmla="val 16667"/>
              </a:avLst>
            </a:prstGeom>
            <a:solidFill>
              <a:schemeClr val="bg1"/>
            </a:solidFill>
            <a:ln w="9525">
              <a:solidFill>
                <a:schemeClr val="bg1">
                  <a:lumMod val="50000"/>
                </a:schemeClr>
              </a:solidFill>
              <a:miter lim="800000"/>
              <a:headEnd/>
              <a:tailEnd/>
            </a:ln>
          </p:spPr>
          <p:txBody>
            <a:bodyPr lIns="36000" tIns="36000" rIns="36000" bIns="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fontAlgn="auto" hangingPunct="1">
                <a:spcBef>
                  <a:spcPts val="0"/>
                </a:spcBef>
                <a:spcAft>
                  <a:spcPts val="0"/>
                </a:spcAft>
                <a:buFontTx/>
                <a:buNone/>
                <a:defRPr/>
              </a:pPr>
              <a:r>
                <a:rPr lang="ja-JP" altLang="en-US" sz="1600" dirty="0">
                  <a:solidFill>
                    <a:schemeClr val="tx1">
                      <a:lumMod val="75000"/>
                      <a:lumOff val="25000"/>
                    </a:schemeClr>
                  </a:solidFill>
                  <a:latin typeface="Segoe UI" panose="020B0502040204020203" pitchFamily="34" charset="0"/>
                  <a:ea typeface="メイリオ" panose="020B0604030504040204" pitchFamily="50" charset="-128"/>
                </a:rPr>
                <a:t>水滴が気管カニューレ内部に落ちないよう注意する</a:t>
              </a:r>
              <a:endParaRPr lang="en-US" altLang="ja-JP" sz="1600" dirty="0">
                <a:solidFill>
                  <a:schemeClr val="tx1">
                    <a:lumMod val="75000"/>
                    <a:lumOff val="25000"/>
                  </a:schemeClr>
                </a:solidFill>
                <a:latin typeface="Segoe UI" panose="020B0502040204020203" pitchFamily="34" charset="0"/>
                <a:ea typeface="メイリオ" panose="020B0604030504040204" pitchFamily="50" charset="-128"/>
              </a:endParaRPr>
            </a:p>
          </p:txBody>
        </p:sp>
      </p:grpSp>
      <p:sp>
        <p:nvSpPr>
          <p:cNvPr id="11"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210</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9419252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手順⑪気管カニューレ内部を吸引する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668337" y="1557338"/>
            <a:ext cx="8605839" cy="3773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800"/>
              </a:spcAft>
              <a:buNone/>
            </a:pPr>
            <a:r>
              <a:rPr lang="ja-JP" altLang="en-US" sz="2400" dirty="0">
                <a:latin typeface="メイリオ" panose="020B0604030504040204" pitchFamily="50" charset="-128"/>
                <a:ea typeface="メイリオ" panose="020B0604030504040204" pitchFamily="50" charset="-128"/>
              </a:rPr>
              <a:t>○１回の吸引は </a:t>
            </a:r>
            <a:r>
              <a:rPr lang="en-US" altLang="ja-JP" sz="2400" dirty="0">
                <a:latin typeface="メイリオ" panose="020B0604030504040204" pitchFamily="50" charset="-128"/>
                <a:ea typeface="メイリオ" panose="020B0604030504040204" pitchFamily="50" charset="-128"/>
              </a:rPr>
              <a:t>10</a:t>
            </a:r>
            <a:r>
              <a:rPr lang="ja-JP" altLang="en-US" sz="2400" dirty="0">
                <a:latin typeface="メイリオ" panose="020B0604030504040204" pitchFamily="50" charset="-128"/>
                <a:ea typeface="メイリオ" panose="020B0604030504040204" pitchFamily="50" charset="-128"/>
              </a:rPr>
              <a:t>秒以内に、できるだけ短時間で、しかし、確実に効率よく吸引することを心がける。</a:t>
            </a:r>
          </a:p>
        </p:txBody>
      </p:sp>
      <p:sp>
        <p:nvSpPr>
          <p:cNvPr id="17" name="テキスト ボックス 9">
            <a:extLst>
              <a:ext uri="{FF2B5EF4-FFF2-40B4-BE49-F238E27FC236}">
                <a16:creationId xmlns:a16="http://schemas.microsoft.com/office/drawing/2014/main" id="{3F9B3A33-F7D6-4206-B93A-9C4F6BAEF2EC}"/>
              </a:ext>
            </a:extLst>
          </p:cNvPr>
          <p:cNvSpPr txBox="1">
            <a:spLocks noChangeArrowheads="1"/>
          </p:cNvSpPr>
          <p:nvPr/>
        </p:nvSpPr>
        <p:spPr bwMode="auto">
          <a:xfrm>
            <a:off x="681038" y="6524625"/>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900" dirty="0">
                <a:latin typeface="メイリオ" panose="020B0604030504040204" pitchFamily="50" charset="-128"/>
                <a:ea typeface="メイリオ" panose="020B0604030504040204" pitchFamily="50" charset="-128"/>
              </a:rPr>
              <a:t>出典：厚生労働省資料を一部改変</a:t>
            </a:r>
          </a:p>
        </p:txBody>
      </p:sp>
      <p:pic>
        <p:nvPicPr>
          <p:cNvPr id="18" name="図 4">
            <a:extLst>
              <a:ext uri="{FF2B5EF4-FFF2-40B4-BE49-F238E27FC236}">
                <a16:creationId xmlns:a16="http://schemas.microsoft.com/office/drawing/2014/main" id="{1DE06718-E977-499D-A68C-B8BECF589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0776" y="2533566"/>
            <a:ext cx="5127948" cy="38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4">
            <a:extLst>
              <a:ext uri="{FF2B5EF4-FFF2-40B4-BE49-F238E27FC236}">
                <a16:creationId xmlns:a16="http://schemas.microsoft.com/office/drawing/2014/main" id="{0693CE29-CDA1-4252-8784-8F0BD4DB2E2F}"/>
              </a:ext>
            </a:extLst>
          </p:cNvPr>
          <p:cNvSpPr>
            <a:spLocks noChangeArrowheads="1"/>
          </p:cNvSpPr>
          <p:nvPr/>
        </p:nvSpPr>
        <p:spPr bwMode="auto">
          <a:xfrm>
            <a:off x="5431983" y="2442757"/>
            <a:ext cx="3692966" cy="1198254"/>
          </a:xfrm>
          <a:prstGeom prst="wedgeRoundRectCallout">
            <a:avLst>
              <a:gd name="adj1" fmla="val -65186"/>
              <a:gd name="adj2" fmla="val 115805"/>
              <a:gd name="adj3" fmla="val 16667"/>
            </a:avLst>
          </a:prstGeom>
          <a:solidFill>
            <a:schemeClr val="bg1"/>
          </a:solidFill>
          <a:ln w="9525">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fontAlgn="auto" hangingPunct="1">
              <a:spcBef>
                <a:spcPct val="0"/>
              </a:spcBef>
              <a:spcAft>
                <a:spcPts val="0"/>
              </a:spcAft>
              <a:buFontTx/>
              <a:buNone/>
              <a:defRPr/>
            </a:pPr>
            <a:endParaRPr lang="ja-JP" altLang="ja-JP" sz="1700" dirty="0">
              <a:solidFill>
                <a:prstClr val="black"/>
              </a:solidFill>
            </a:endParaRPr>
          </a:p>
        </p:txBody>
      </p:sp>
      <p:sp>
        <p:nvSpPr>
          <p:cNvPr id="20" name="Text Box 5">
            <a:extLst>
              <a:ext uri="{FF2B5EF4-FFF2-40B4-BE49-F238E27FC236}">
                <a16:creationId xmlns:a16="http://schemas.microsoft.com/office/drawing/2014/main" id="{FAEAC84B-D909-418A-9336-270F92DE0DD5}"/>
              </a:ext>
            </a:extLst>
          </p:cNvPr>
          <p:cNvSpPr txBox="1">
            <a:spLocks noChangeArrowheads="1"/>
          </p:cNvSpPr>
          <p:nvPr/>
        </p:nvSpPr>
        <p:spPr bwMode="auto">
          <a:xfrm>
            <a:off x="5610602" y="2537225"/>
            <a:ext cx="3588960" cy="1103785"/>
          </a:xfrm>
          <a:prstGeom prst="rect">
            <a:avLst/>
          </a:prstGeom>
          <a:noFill/>
          <a:ln>
            <a:noFill/>
          </a:ln>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0"/>
              </a:spcBef>
              <a:spcAft>
                <a:spcPts val="0"/>
              </a:spcAft>
              <a:buFontTx/>
              <a:buNone/>
              <a:defRPr/>
            </a:pPr>
            <a:r>
              <a:rPr lang="ja-JP" altLang="en-US" sz="2200" dirty="0">
                <a:solidFill>
                  <a:schemeClr val="tx1">
                    <a:lumMod val="75000"/>
                    <a:lumOff val="25000"/>
                  </a:schemeClr>
                </a:solidFill>
                <a:latin typeface="メイリオ" panose="020B0604030504040204" pitchFamily="50" charset="-128"/>
                <a:ea typeface="メイリオ" panose="020B0604030504040204" pitchFamily="50" charset="-128"/>
              </a:rPr>
              <a:t>１回の吸引は</a:t>
            </a:r>
            <a:r>
              <a:rPr lang="en-US" altLang="ja-JP" sz="2200" dirty="0">
                <a:solidFill>
                  <a:srgbClr val="C00000"/>
                </a:solidFill>
                <a:latin typeface="メイリオ" panose="020B0604030504040204" pitchFamily="50" charset="-128"/>
                <a:ea typeface="メイリオ" panose="020B0604030504040204" pitchFamily="50" charset="-128"/>
              </a:rPr>
              <a:t>10</a:t>
            </a:r>
            <a:r>
              <a:rPr lang="ja-JP" altLang="en-US" sz="2200" dirty="0">
                <a:solidFill>
                  <a:srgbClr val="C00000"/>
                </a:solidFill>
                <a:latin typeface="メイリオ" panose="020B0604030504040204" pitchFamily="50" charset="-128"/>
                <a:ea typeface="メイリオ" panose="020B0604030504040204" pitchFamily="50" charset="-128"/>
              </a:rPr>
              <a:t>秒</a:t>
            </a:r>
            <a:r>
              <a:rPr lang="ja-JP" altLang="en-US" sz="2200" dirty="0">
                <a:solidFill>
                  <a:schemeClr val="tx1">
                    <a:lumMod val="75000"/>
                    <a:lumOff val="25000"/>
                  </a:schemeClr>
                </a:solidFill>
                <a:latin typeface="メイリオ" panose="020B0604030504040204" pitchFamily="50" charset="-128"/>
                <a:ea typeface="メイリオ" panose="020B0604030504040204" pitchFamily="50" charset="-128"/>
              </a:rPr>
              <a:t>以内で。</a:t>
            </a:r>
          </a:p>
          <a:p>
            <a:pPr eaLnBrk="1" fontAlgn="auto" hangingPunct="1">
              <a:spcBef>
                <a:spcPct val="0"/>
              </a:spcBef>
              <a:spcAft>
                <a:spcPts val="0"/>
              </a:spcAft>
              <a:buFontTx/>
              <a:buNone/>
              <a:defRPr/>
            </a:pPr>
            <a:r>
              <a:rPr lang="ja-JP" altLang="en-US" sz="2200" dirty="0">
                <a:solidFill>
                  <a:schemeClr val="tx1">
                    <a:lumMod val="75000"/>
                    <a:lumOff val="25000"/>
                  </a:schemeClr>
                </a:solidFill>
                <a:latin typeface="メイリオ" panose="020B0604030504040204" pitchFamily="50" charset="-128"/>
                <a:ea typeface="メイリオ" panose="020B0604030504040204" pitchFamily="50" charset="-128"/>
              </a:rPr>
              <a:t>しかし、できるだけ最短</a:t>
            </a:r>
          </a:p>
          <a:p>
            <a:pPr eaLnBrk="1" fontAlgn="auto" hangingPunct="1">
              <a:spcBef>
                <a:spcPct val="0"/>
              </a:spcBef>
              <a:spcAft>
                <a:spcPts val="0"/>
              </a:spcAft>
              <a:buFontTx/>
              <a:buNone/>
              <a:defRPr/>
            </a:pPr>
            <a:r>
              <a:rPr lang="ja-JP" altLang="en-US" sz="2200" dirty="0">
                <a:solidFill>
                  <a:schemeClr val="tx1">
                    <a:lumMod val="75000"/>
                    <a:lumOff val="25000"/>
                  </a:schemeClr>
                </a:solidFill>
                <a:latin typeface="メイリオ" panose="020B0604030504040204" pitchFamily="50" charset="-128"/>
                <a:ea typeface="メイリオ" panose="020B0604030504040204" pitchFamily="50" charset="-128"/>
              </a:rPr>
              <a:t>時間で効率よく行う。</a:t>
            </a:r>
          </a:p>
        </p:txBody>
      </p:sp>
      <p:sp>
        <p:nvSpPr>
          <p:cNvPr id="9"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211</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7138104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手順⑫コネクターを素早く接続する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668337" y="1557338"/>
            <a:ext cx="8605839" cy="3773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800"/>
              </a:spcAft>
              <a:buNone/>
            </a:pPr>
            <a:r>
              <a:rPr lang="ja-JP" altLang="en-US" sz="2400" dirty="0">
                <a:latin typeface="メイリオ" panose="020B0604030504040204" pitchFamily="50" charset="-128"/>
                <a:ea typeface="メイリオ" panose="020B0604030504040204" pitchFamily="50" charset="-128"/>
              </a:rPr>
              <a:t>○吸引後、フレキシブルチューブ先端のコネクターを、</a:t>
            </a:r>
            <a:r>
              <a:rPr lang="ja-JP" altLang="en-US" sz="2400" b="1" dirty="0">
                <a:solidFill>
                  <a:srgbClr val="FF0000"/>
                </a:solidFill>
                <a:latin typeface="メイリオ" panose="020B0604030504040204" pitchFamily="50" charset="-128"/>
                <a:ea typeface="メイリオ" panose="020B0604030504040204" pitchFamily="50" charset="-128"/>
              </a:rPr>
              <a:t>すぐに</a:t>
            </a:r>
            <a:r>
              <a:rPr lang="ja-JP" altLang="en-US" sz="2400" dirty="0">
                <a:latin typeface="メイリオ" panose="020B0604030504040204" pitchFamily="50" charset="-128"/>
                <a:ea typeface="メイリオ" panose="020B0604030504040204" pitchFamily="50" charset="-128"/>
              </a:rPr>
              <a:t>気管カニューレに接続する。</a:t>
            </a:r>
          </a:p>
        </p:txBody>
      </p:sp>
      <p:sp>
        <p:nvSpPr>
          <p:cNvPr id="17" name="テキスト ボックス 9">
            <a:extLst>
              <a:ext uri="{FF2B5EF4-FFF2-40B4-BE49-F238E27FC236}">
                <a16:creationId xmlns:a16="http://schemas.microsoft.com/office/drawing/2014/main" id="{3F9B3A33-F7D6-4206-B93A-9C4F6BAEF2EC}"/>
              </a:ext>
            </a:extLst>
          </p:cNvPr>
          <p:cNvSpPr txBox="1">
            <a:spLocks noChangeArrowheads="1"/>
          </p:cNvSpPr>
          <p:nvPr/>
        </p:nvSpPr>
        <p:spPr bwMode="auto">
          <a:xfrm>
            <a:off x="668338" y="6495888"/>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900" dirty="0">
                <a:latin typeface="メイリオ" panose="020B0604030504040204" pitchFamily="50" charset="-128"/>
                <a:ea typeface="メイリオ" panose="020B0604030504040204" pitchFamily="50" charset="-128"/>
              </a:rPr>
              <a:t>出典：厚生労働省資料を一部改変</a:t>
            </a:r>
          </a:p>
        </p:txBody>
      </p:sp>
      <p:pic>
        <p:nvPicPr>
          <p:cNvPr id="11" name="図 13">
            <a:extLst>
              <a:ext uri="{FF2B5EF4-FFF2-40B4-BE49-F238E27FC236}">
                <a16:creationId xmlns:a16="http://schemas.microsoft.com/office/drawing/2014/main" id="{3627930B-3F6F-499A-8BB8-53FBE3557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538" y="2509838"/>
            <a:ext cx="467995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円形吹き出し 3">
            <a:extLst>
              <a:ext uri="{FF2B5EF4-FFF2-40B4-BE49-F238E27FC236}">
                <a16:creationId xmlns:a16="http://schemas.microsoft.com/office/drawing/2014/main" id="{FB5CCC82-BA8A-4810-862A-CC6B34878251}"/>
              </a:ext>
            </a:extLst>
          </p:cNvPr>
          <p:cNvSpPr>
            <a:spLocks noChangeArrowheads="1"/>
          </p:cNvSpPr>
          <p:nvPr/>
        </p:nvSpPr>
        <p:spPr bwMode="auto">
          <a:xfrm>
            <a:off x="749301" y="4724400"/>
            <a:ext cx="3962400" cy="1587500"/>
          </a:xfrm>
          <a:prstGeom prst="wedgeRoundRectCallout">
            <a:avLst>
              <a:gd name="adj1" fmla="val 56777"/>
              <a:gd name="adj2" fmla="val -36698"/>
              <a:gd name="adj3" fmla="val 16667"/>
            </a:avLst>
          </a:prstGeom>
          <a:solidFill>
            <a:schemeClr val="bg1"/>
          </a:solidFill>
          <a:ln w="9525" algn="ctr">
            <a:solidFill>
              <a:schemeClr val="bg1">
                <a:lumMod val="50000"/>
              </a:schemeClr>
            </a:solidFill>
            <a:miter lim="800000"/>
            <a:headEnd/>
            <a:tailEnd/>
          </a:ln>
        </p:spPr>
        <p:txBody>
          <a:bodyPr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fontAlgn="auto" hangingPunct="1">
              <a:spcBef>
                <a:spcPct val="0"/>
              </a:spcBef>
              <a:spcAft>
                <a:spcPts val="0"/>
              </a:spcAft>
              <a:buFontTx/>
              <a:buNone/>
              <a:defRPr/>
            </a:pPr>
            <a:endParaRPr lang="ja-JP" altLang="en-US" sz="1900" b="1">
              <a:solidFill>
                <a:prstClr val="black"/>
              </a:solidFill>
              <a:latin typeface="HG丸ｺﾞｼｯｸM-PRO" panose="020F0600000000000000" pitchFamily="50" charset="-128"/>
              <a:ea typeface="HG丸ｺﾞｼｯｸM-PRO" panose="020F0600000000000000" pitchFamily="50" charset="-128"/>
            </a:endParaRPr>
          </a:p>
        </p:txBody>
      </p:sp>
      <p:sp>
        <p:nvSpPr>
          <p:cNvPr id="13" name="Text Box 5">
            <a:extLst>
              <a:ext uri="{FF2B5EF4-FFF2-40B4-BE49-F238E27FC236}">
                <a16:creationId xmlns:a16="http://schemas.microsoft.com/office/drawing/2014/main" id="{7511E5EE-1F74-470B-8F98-5EC8A823DCB4}"/>
              </a:ext>
            </a:extLst>
          </p:cNvPr>
          <p:cNvSpPr txBox="1">
            <a:spLocks noChangeArrowheads="1"/>
          </p:cNvSpPr>
          <p:nvPr/>
        </p:nvSpPr>
        <p:spPr bwMode="auto">
          <a:xfrm>
            <a:off x="820738" y="4829675"/>
            <a:ext cx="3962400" cy="1443037"/>
          </a:xfrm>
          <a:prstGeom prst="rect">
            <a:avLst/>
          </a:prstGeom>
          <a:noFill/>
          <a:ln>
            <a:noFill/>
          </a:ln>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0"/>
              </a:spcBef>
              <a:spcAft>
                <a:spcPts val="0"/>
              </a:spcAft>
              <a:buFontTx/>
              <a:buNone/>
              <a:defRPr/>
            </a:pPr>
            <a:r>
              <a:rPr lang="ja-JP" altLang="en-US" sz="2200" dirty="0">
                <a:solidFill>
                  <a:schemeClr val="tx1">
                    <a:lumMod val="75000"/>
                    <a:lumOff val="25000"/>
                  </a:schemeClr>
                </a:solidFill>
                <a:latin typeface="Segoe UI" panose="020B0502040204020203" pitchFamily="34" charset="0"/>
                <a:ea typeface="メイリオ" panose="020B0604030504040204" pitchFamily="50" charset="-128"/>
              </a:rPr>
              <a:t>この時フレキシブルチューブ内にたまった水滴をはらい、気管カニューレ内部に落ちないように注意する。</a:t>
            </a:r>
          </a:p>
        </p:txBody>
      </p:sp>
      <p:sp>
        <p:nvSpPr>
          <p:cNvPr id="14" name="AutoShape 20">
            <a:extLst>
              <a:ext uri="{FF2B5EF4-FFF2-40B4-BE49-F238E27FC236}">
                <a16:creationId xmlns:a16="http://schemas.microsoft.com/office/drawing/2014/main" id="{ECCD7D00-A4C9-4B37-8E39-765D6CAC0817}"/>
              </a:ext>
            </a:extLst>
          </p:cNvPr>
          <p:cNvSpPr>
            <a:spLocks noChangeArrowheads="1"/>
          </p:cNvSpPr>
          <p:nvPr/>
        </p:nvSpPr>
        <p:spPr bwMode="auto">
          <a:xfrm>
            <a:off x="8082166" y="1930083"/>
            <a:ext cx="1192010" cy="792162"/>
          </a:xfrm>
          <a:prstGeom prst="upArrowCallout">
            <a:avLst>
              <a:gd name="adj1" fmla="val 25020"/>
              <a:gd name="adj2" fmla="val 26661"/>
              <a:gd name="adj3" fmla="val 25000"/>
              <a:gd name="adj4" fmla="val 51218"/>
            </a:avLst>
          </a:prstGeom>
          <a:solidFill>
            <a:srgbClr val="C00000"/>
          </a:solidFill>
          <a:ln>
            <a:noFill/>
          </a:ln>
          <a:extLst>
            <a:ext uri="{91240B29-F687-4F45-9708-019B960494DF}">
              <a14:hiddenLine xmlns:a14="http://schemas.microsoft.com/office/drawing/2010/main" w="28575">
                <a:solidFill>
                  <a:srgbClr val="000000"/>
                </a:solidFill>
                <a:round/>
                <a:headEnd/>
                <a:tailEnd/>
              </a14:hiddenLine>
            </a:ext>
          </a:extLst>
        </p:spPr>
        <p:txBody>
          <a:bodyPr wrap="none" tIns="72000"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r>
              <a:rPr lang="ja-JP" altLang="en-US" sz="2400" b="1" dirty="0">
                <a:solidFill>
                  <a:schemeClr val="bg1"/>
                </a:solidFill>
                <a:latin typeface="Arial" panose="020B0604020202020204" pitchFamily="34" charset="0"/>
                <a:ea typeface="メイリオ" panose="020B0604030504040204" pitchFamily="50" charset="-128"/>
              </a:rPr>
              <a:t>重要</a:t>
            </a:r>
          </a:p>
        </p:txBody>
      </p:sp>
      <p:sp>
        <p:nvSpPr>
          <p:cNvPr id="1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212</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5009239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手順⑬確認の声かけをする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668337" y="1495698"/>
            <a:ext cx="8605839" cy="131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marR="0" lvl="0" indent="-300038" algn="l" defTabSz="914400" rtl="0" eaLnBrk="1" fontAlgn="auto" latinLnBrk="0" hangingPunct="1">
              <a:lnSpc>
                <a:spcPct val="114000"/>
              </a:lnSpc>
              <a:spcBef>
                <a:spcPts val="0"/>
              </a:spcBef>
              <a:spcAft>
                <a:spcPts val="80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○対象児に、吸引が終わったことを告げ、喀痰がとり切れたかを確認する。</a:t>
            </a:r>
          </a:p>
        </p:txBody>
      </p:sp>
      <p:sp>
        <p:nvSpPr>
          <p:cNvPr id="17" name="テキスト ボックス 9">
            <a:extLst>
              <a:ext uri="{FF2B5EF4-FFF2-40B4-BE49-F238E27FC236}">
                <a16:creationId xmlns:a16="http://schemas.microsoft.com/office/drawing/2014/main" id="{3F9B3A33-F7D6-4206-B93A-9C4F6BAEF2EC}"/>
              </a:ext>
            </a:extLst>
          </p:cNvPr>
          <p:cNvSpPr txBox="1">
            <a:spLocks noChangeArrowheads="1"/>
          </p:cNvSpPr>
          <p:nvPr/>
        </p:nvSpPr>
        <p:spPr bwMode="auto">
          <a:xfrm>
            <a:off x="681038" y="6524625"/>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出典：厚生労働省資料を一部改変</a:t>
            </a:r>
          </a:p>
        </p:txBody>
      </p:sp>
      <p:pic>
        <p:nvPicPr>
          <p:cNvPr id="15" name="図 12">
            <a:extLst>
              <a:ext uri="{FF2B5EF4-FFF2-40B4-BE49-F238E27FC236}">
                <a16:creationId xmlns:a16="http://schemas.microsoft.com/office/drawing/2014/main" id="{DB4F5C84-E62F-4E00-8DE6-63885B13E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918" y="2343529"/>
            <a:ext cx="5400675"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62">
            <a:extLst>
              <a:ext uri="{FF2B5EF4-FFF2-40B4-BE49-F238E27FC236}">
                <a16:creationId xmlns:a16="http://schemas.microsoft.com/office/drawing/2014/main" id="{85FB0BC0-8F3A-44EE-B51D-0D484D4EB9CA}"/>
              </a:ext>
            </a:extLst>
          </p:cNvPr>
          <p:cNvSpPr>
            <a:spLocks noChangeArrowheads="1"/>
          </p:cNvSpPr>
          <p:nvPr/>
        </p:nvSpPr>
        <p:spPr bwMode="auto">
          <a:xfrm rot="10800000">
            <a:off x="5457822" y="2272086"/>
            <a:ext cx="3816354" cy="1544400"/>
          </a:xfrm>
          <a:prstGeom prst="wedgeRoundRectCallout">
            <a:avLst>
              <a:gd name="adj1" fmla="val 67068"/>
              <a:gd name="adj2" fmla="val -42861"/>
              <a:gd name="adj3" fmla="val 16667"/>
            </a:avLst>
          </a:prstGeom>
          <a:solidFill>
            <a:schemeClr val="bg1"/>
          </a:solidFill>
          <a:ln w="9525">
            <a:solidFill>
              <a:schemeClr val="bg1">
                <a:lumMod val="50000"/>
              </a:schemeClr>
            </a:solidFill>
            <a:miter lim="800000"/>
            <a:headEnd/>
            <a:tailEnd/>
          </a:ln>
        </p:spPr>
        <p:txBody>
          <a:bodyPr rot="10800000" lIns="87269" tIns="43635" rIns="87269" bIns="43635"/>
          <a:lstStyle/>
          <a:p>
            <a:pPr marL="0" marR="0" lvl="0" indent="0" algn="ctr" defTabSz="873125"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9" name="Text Box 32">
            <a:extLst>
              <a:ext uri="{FF2B5EF4-FFF2-40B4-BE49-F238E27FC236}">
                <a16:creationId xmlns:a16="http://schemas.microsoft.com/office/drawing/2014/main" id="{DD1A303F-D511-40DD-A521-C5C94B276DFA}"/>
              </a:ext>
            </a:extLst>
          </p:cNvPr>
          <p:cNvSpPr txBox="1">
            <a:spLocks noChangeArrowheads="1"/>
          </p:cNvSpPr>
          <p:nvPr/>
        </p:nvSpPr>
        <p:spPr bwMode="auto">
          <a:xfrm>
            <a:off x="5457824" y="2429996"/>
            <a:ext cx="3930853" cy="1103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nchor="ctr">
            <a:spAutoFit/>
          </a:bodyPr>
          <a:lstStyle>
            <a:lvl1pPr defTabSz="873125">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742950" indent="-285750" defTabSz="873125">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1143000" indent="-228600" defTabSz="873125">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600200" indent="-228600" defTabSz="873125">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2057400" indent="-228600" defTabSz="873125">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5146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9718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34290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8862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en-US" altLang="ja-JP" sz="2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2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さん、</a:t>
            </a: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吸引が終わりました。</a:t>
            </a: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もう一度</a:t>
            </a:r>
            <a:r>
              <a:rPr kumimoji="1" lang="ja-JP" altLang="en-US" sz="2200" b="0" i="0" u="none" strike="noStrike" kern="1200" cap="none" spc="-10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2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吸引</a:t>
            </a:r>
            <a:r>
              <a:rPr kumimoji="1" lang="ja-JP" altLang="en-US" sz="2200" b="0" i="0" u="none" strike="noStrike" kern="1200" cap="none" spc="-15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しましょうか？</a:t>
            </a:r>
            <a:endParaRPr kumimoji="1" lang="en-US" altLang="ja-JP" sz="2200" b="0" i="0" u="none" strike="noStrike" kern="1200" cap="none" spc="-15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213</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6673072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手順⑭吸引カテーテルを洗浄する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4245429" y="1557338"/>
            <a:ext cx="5028748" cy="1649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800"/>
              </a:spcAft>
              <a:buNone/>
            </a:pPr>
            <a:r>
              <a:rPr lang="ja-JP" altLang="en-US" sz="2400" dirty="0">
                <a:latin typeface="メイリオ" panose="020B0604030504040204" pitchFamily="50" charset="-128"/>
                <a:ea typeface="メイリオ" panose="020B0604030504040204" pitchFamily="50" charset="-128"/>
              </a:rPr>
              <a:t>○吸引カテーテルの外側をアルコール綿で、先端に向かって拭きとる。</a:t>
            </a:r>
          </a:p>
        </p:txBody>
      </p:sp>
      <p:sp>
        <p:nvSpPr>
          <p:cNvPr id="17" name="テキスト ボックス 9">
            <a:extLst>
              <a:ext uri="{FF2B5EF4-FFF2-40B4-BE49-F238E27FC236}">
                <a16:creationId xmlns:a16="http://schemas.microsoft.com/office/drawing/2014/main" id="{3F9B3A33-F7D6-4206-B93A-9C4F6BAEF2EC}"/>
              </a:ext>
            </a:extLst>
          </p:cNvPr>
          <p:cNvSpPr txBox="1">
            <a:spLocks noChangeArrowheads="1"/>
          </p:cNvSpPr>
          <p:nvPr/>
        </p:nvSpPr>
        <p:spPr bwMode="auto">
          <a:xfrm>
            <a:off x="7472768" y="6183124"/>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900" dirty="0">
                <a:latin typeface="メイリオ" panose="020B0604030504040204" pitchFamily="50" charset="-128"/>
                <a:ea typeface="メイリオ" panose="020B0604030504040204" pitchFamily="50" charset="-128"/>
              </a:rPr>
              <a:t>出典：厚生労働省資料を一部改変</a:t>
            </a:r>
          </a:p>
        </p:txBody>
      </p:sp>
      <p:grpSp>
        <p:nvGrpSpPr>
          <p:cNvPr id="4" name="グループ化 3">
            <a:extLst>
              <a:ext uri="{FF2B5EF4-FFF2-40B4-BE49-F238E27FC236}">
                <a16:creationId xmlns:a16="http://schemas.microsoft.com/office/drawing/2014/main" id="{4820091D-61B1-476C-9EE0-F808075C4FB0}"/>
              </a:ext>
            </a:extLst>
          </p:cNvPr>
          <p:cNvGrpSpPr/>
          <p:nvPr/>
        </p:nvGrpSpPr>
        <p:grpSpPr>
          <a:xfrm>
            <a:off x="681038" y="1557338"/>
            <a:ext cx="3266017" cy="4967287"/>
            <a:chOff x="734922" y="1557338"/>
            <a:chExt cx="3455987" cy="5256213"/>
          </a:xfrm>
        </p:grpSpPr>
        <p:pic>
          <p:nvPicPr>
            <p:cNvPr id="11" name="図 4">
              <a:extLst>
                <a:ext uri="{FF2B5EF4-FFF2-40B4-BE49-F238E27FC236}">
                  <a16:creationId xmlns:a16="http://schemas.microsoft.com/office/drawing/2014/main" id="{72081E2A-FB58-4426-893B-F332C929D0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922" y="1557338"/>
              <a:ext cx="3455987"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6">
              <a:extLst>
                <a:ext uri="{FF2B5EF4-FFF2-40B4-BE49-F238E27FC236}">
                  <a16:creationId xmlns:a16="http://schemas.microsoft.com/office/drawing/2014/main" id="{75293A92-3A61-4C85-8359-E41942FCBB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922" y="4221163"/>
              <a:ext cx="3455987"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テキスト ボックス 4">
            <a:extLst>
              <a:ext uri="{FF2B5EF4-FFF2-40B4-BE49-F238E27FC236}">
                <a16:creationId xmlns:a16="http://schemas.microsoft.com/office/drawing/2014/main" id="{16C2FA7C-7FFA-4F85-AEEF-78DC365804E3}"/>
              </a:ext>
            </a:extLst>
          </p:cNvPr>
          <p:cNvSpPr txBox="1">
            <a:spLocks noChangeArrowheads="1"/>
          </p:cNvSpPr>
          <p:nvPr/>
        </p:nvSpPr>
        <p:spPr bwMode="auto">
          <a:xfrm>
            <a:off x="4245429" y="4074737"/>
            <a:ext cx="5028748" cy="1649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800"/>
              </a:spcAft>
              <a:buNone/>
            </a:pPr>
            <a:r>
              <a:rPr lang="ja-JP" altLang="en-US" sz="2400" dirty="0">
                <a:latin typeface="メイリオ" panose="020B0604030504040204" pitchFamily="50" charset="-128"/>
                <a:ea typeface="メイリオ" panose="020B0604030504040204" pitchFamily="50" charset="-128"/>
              </a:rPr>
              <a:t>○吸引カテーテルと接続管の内腔を洗浄水等で洗い流す。</a:t>
            </a:r>
          </a:p>
        </p:txBody>
      </p:sp>
      <p:sp>
        <p:nvSpPr>
          <p:cNvPr id="14"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214</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8387160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手順⑮吸引器のスイッチを切る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681038" y="1495697"/>
            <a:ext cx="8593139" cy="643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800"/>
              </a:spcAft>
              <a:buNone/>
            </a:pPr>
            <a:r>
              <a:rPr lang="ja-JP" altLang="en-US" sz="2400" dirty="0">
                <a:latin typeface="メイリオ" panose="020B0604030504040204" pitchFamily="50" charset="-128"/>
                <a:ea typeface="メイリオ" panose="020B0604030504040204" pitchFamily="50" charset="-128"/>
              </a:rPr>
              <a:t>○非利き手で、吸引器のスイッチを切る。</a:t>
            </a:r>
          </a:p>
        </p:txBody>
      </p:sp>
      <p:sp>
        <p:nvSpPr>
          <p:cNvPr id="17" name="テキスト ボックス 9">
            <a:extLst>
              <a:ext uri="{FF2B5EF4-FFF2-40B4-BE49-F238E27FC236}">
                <a16:creationId xmlns:a16="http://schemas.microsoft.com/office/drawing/2014/main" id="{3F9B3A33-F7D6-4206-B93A-9C4F6BAEF2EC}"/>
              </a:ext>
            </a:extLst>
          </p:cNvPr>
          <p:cNvSpPr txBox="1">
            <a:spLocks noChangeArrowheads="1"/>
          </p:cNvSpPr>
          <p:nvPr/>
        </p:nvSpPr>
        <p:spPr bwMode="auto">
          <a:xfrm>
            <a:off x="668338" y="6347190"/>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900" dirty="0">
                <a:latin typeface="メイリオ" panose="020B0604030504040204" pitchFamily="50" charset="-128"/>
                <a:ea typeface="メイリオ" panose="020B0604030504040204" pitchFamily="50" charset="-128"/>
              </a:rPr>
              <a:t>出典：厚生労働省資料を一部改変</a:t>
            </a:r>
          </a:p>
        </p:txBody>
      </p:sp>
      <p:pic>
        <p:nvPicPr>
          <p:cNvPr id="14" name="図 11">
            <a:extLst>
              <a:ext uri="{FF2B5EF4-FFF2-40B4-BE49-F238E27FC236}">
                <a16:creationId xmlns:a16="http://schemas.microsoft.com/office/drawing/2014/main" id="{68A0E3D9-D7A1-461C-BBB5-63037A518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647" y="1960996"/>
            <a:ext cx="6323731" cy="425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215</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1597905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＜単回使用＞手順⑯吸引カテーテルを破棄する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681038" y="1952897"/>
            <a:ext cx="8593139" cy="643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800"/>
              </a:spcAft>
              <a:buNone/>
            </a:pPr>
            <a:r>
              <a:rPr lang="ja-JP" altLang="en-US" sz="2400" dirty="0">
                <a:latin typeface="メイリオ" panose="020B0604030504040204" pitchFamily="50" charset="-128"/>
                <a:ea typeface="メイリオ" panose="020B0604030504040204" pitchFamily="50" charset="-128"/>
              </a:rPr>
              <a:t> ○吸引カテーテルを接続管からはずし、破棄する</a:t>
            </a:r>
          </a:p>
        </p:txBody>
      </p:sp>
      <p:sp>
        <p:nvSpPr>
          <p:cNvPr id="17" name="テキスト ボックス 9">
            <a:extLst>
              <a:ext uri="{FF2B5EF4-FFF2-40B4-BE49-F238E27FC236}">
                <a16:creationId xmlns:a16="http://schemas.microsoft.com/office/drawing/2014/main" id="{3F9B3A33-F7D6-4206-B93A-9C4F6BAEF2EC}"/>
              </a:ext>
            </a:extLst>
          </p:cNvPr>
          <p:cNvSpPr txBox="1">
            <a:spLocks noChangeArrowheads="1"/>
          </p:cNvSpPr>
          <p:nvPr/>
        </p:nvSpPr>
        <p:spPr bwMode="auto">
          <a:xfrm>
            <a:off x="7472768" y="6092294"/>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216</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8803099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＜乾燥法＞手順⑯吸引カテーテルを保管容器に戻す</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681038" y="1801785"/>
            <a:ext cx="8946288" cy="1155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800"/>
              </a:spcAft>
              <a:buNone/>
            </a:pPr>
            <a:r>
              <a:rPr lang="ja-JP" altLang="en-US" sz="2400" dirty="0">
                <a:latin typeface="メイリオ" panose="020B0604030504040204" pitchFamily="50" charset="-128"/>
                <a:ea typeface="メイリオ" panose="020B0604030504040204" pitchFamily="50" charset="-128"/>
              </a:rPr>
              <a:t>○吸引カテーテルを接続管からはずし</a:t>
            </a:r>
            <a:r>
              <a:rPr lang="ja-JP" altLang="en-US" sz="2400" spc="-15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衛生的に保管容器に戻す。</a:t>
            </a:r>
          </a:p>
        </p:txBody>
      </p:sp>
      <p:grpSp>
        <p:nvGrpSpPr>
          <p:cNvPr id="4" name="グループ化 3">
            <a:extLst>
              <a:ext uri="{FF2B5EF4-FFF2-40B4-BE49-F238E27FC236}">
                <a16:creationId xmlns:a16="http://schemas.microsoft.com/office/drawing/2014/main" id="{0C180794-340B-41D5-82FD-292BFFDAD2B4}"/>
              </a:ext>
            </a:extLst>
          </p:cNvPr>
          <p:cNvGrpSpPr/>
          <p:nvPr/>
        </p:nvGrpSpPr>
        <p:grpSpPr>
          <a:xfrm>
            <a:off x="805657" y="2628000"/>
            <a:ext cx="8367712" cy="3095625"/>
            <a:chOff x="395288" y="2565400"/>
            <a:chExt cx="8367712" cy="3095625"/>
          </a:xfrm>
        </p:grpSpPr>
        <p:pic>
          <p:nvPicPr>
            <p:cNvPr id="7" name="コンテンツ プレースホルダー 5">
              <a:extLst>
                <a:ext uri="{FF2B5EF4-FFF2-40B4-BE49-F238E27FC236}">
                  <a16:creationId xmlns:a16="http://schemas.microsoft.com/office/drawing/2014/main" id="{F8D36AA3-74BC-4DD7-B82C-A0660B119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565400"/>
              <a:ext cx="4129087"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11">
              <a:extLst>
                <a:ext uri="{FF2B5EF4-FFF2-40B4-BE49-F238E27FC236}">
                  <a16:creationId xmlns:a16="http://schemas.microsoft.com/office/drawing/2014/main" id="{FBF4AC4E-3AC4-4098-B013-65EF6F4897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3913" y="2565400"/>
              <a:ext cx="4129087"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217</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956622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手順⑰対象児への確認、体位・環境の調整</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681038" y="1557338"/>
            <a:ext cx="8593137" cy="436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○手袋をはずす。セッシを元に戻す。</a:t>
            </a:r>
          </a:p>
          <a:p>
            <a:pPr marL="300038"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○対象児に吸引が終わったことを告げ、喀痰がとり切れたかを確認する。</a:t>
            </a:r>
          </a:p>
          <a:p>
            <a:pPr marL="300038"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○人工呼吸器が正常に作動していること、気道内圧、酸素飽和度等をチェックする。</a:t>
            </a:r>
          </a:p>
          <a:p>
            <a:pPr marL="300038"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○体位や環境を整える。</a:t>
            </a:r>
          </a:p>
        </p:txBody>
      </p:sp>
      <p:sp>
        <p:nvSpPr>
          <p:cNvPr id="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218</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300434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手順⑱対象児を観察する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681038" y="1743890"/>
            <a:ext cx="8593137" cy="4179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○対象児の顔色、呼吸状態、吸引物の量や性状、気管カニューレの周囲や固定状況等を観察する。</a:t>
            </a:r>
          </a:p>
          <a:p>
            <a:pPr marL="300038" indent="-300038">
              <a:lnSpc>
                <a:spcPct val="114000"/>
              </a:lnSpc>
              <a:spcBef>
                <a:spcPts val="0"/>
              </a:spcBef>
              <a:spcAft>
                <a:spcPts val="1200"/>
              </a:spcAft>
              <a:buNone/>
            </a:pP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これ以降は、口腔内・鼻腔内吸引の手順⑯</a:t>
            </a:r>
            <a:br>
              <a:rPr lang="ja-JP" altLang="en-US"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流水と石けん</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による手洗いをする」以降と同様</a:t>
            </a:r>
          </a:p>
        </p:txBody>
      </p:sp>
      <p:sp>
        <p:nvSpPr>
          <p:cNvPr id="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219</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35730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8A8FC218-5B9A-46E1-A2CF-02A5A3219F52}"/>
              </a:ext>
            </a:extLst>
          </p:cNvPr>
          <p:cNvSpPr>
            <a:spLocks noGrp="1"/>
          </p:cNvSpPr>
          <p:nvPr>
            <p:ph type="title"/>
          </p:nvPr>
        </p:nvSpPr>
        <p:spPr/>
        <p:txBody>
          <a:bodyPr>
            <a:normAutofit/>
          </a:bodyPr>
          <a:lstStyle/>
          <a:p>
            <a:r>
              <a:rPr lang="ja-JP" altLang="en-US" sz="2800" dirty="0"/>
              <a:t>ケア内容と防護の必要性</a:t>
            </a:r>
          </a:p>
        </p:txBody>
      </p:sp>
      <p:graphicFrame>
        <p:nvGraphicFramePr>
          <p:cNvPr id="15" name="表 14">
            <a:extLst>
              <a:ext uri="{FF2B5EF4-FFF2-40B4-BE49-F238E27FC236}">
                <a16:creationId xmlns:a16="http://schemas.microsoft.com/office/drawing/2014/main" id="{CDBBA442-B7FA-47EC-8CDD-73B30A41C55C}"/>
              </a:ext>
            </a:extLst>
          </p:cNvPr>
          <p:cNvGraphicFramePr>
            <a:graphicFrameLocks noGrp="1"/>
          </p:cNvGraphicFramePr>
          <p:nvPr>
            <p:extLst>
              <p:ext uri="{D42A27DB-BD31-4B8C-83A1-F6EECF244321}">
                <p14:modId xmlns:p14="http://schemas.microsoft.com/office/powerpoint/2010/main" val="733809488"/>
              </p:ext>
            </p:extLst>
          </p:nvPr>
        </p:nvGraphicFramePr>
        <p:xfrm>
          <a:off x="1394294" y="1669794"/>
          <a:ext cx="6786000" cy="3981574"/>
        </p:xfrm>
        <a:graphic>
          <a:graphicData uri="http://schemas.openxmlformats.org/drawingml/2006/table">
            <a:tbl>
              <a:tblPr firstRow="1" bandRow="1">
                <a:tableStyleId>{9DCAF9ED-07DC-4A11-8D7F-57B35C25682E}</a:tableStyleId>
              </a:tblPr>
              <a:tblGrid>
                <a:gridCol w="1404000">
                  <a:extLst>
                    <a:ext uri="{9D8B030D-6E8A-4147-A177-3AD203B41FA5}">
                      <a16:colId xmlns:a16="http://schemas.microsoft.com/office/drawing/2014/main" val="1463694417"/>
                    </a:ext>
                  </a:extLst>
                </a:gridCol>
                <a:gridCol w="1872000">
                  <a:extLst>
                    <a:ext uri="{9D8B030D-6E8A-4147-A177-3AD203B41FA5}">
                      <a16:colId xmlns:a16="http://schemas.microsoft.com/office/drawing/2014/main" val="1544732763"/>
                    </a:ext>
                  </a:extLst>
                </a:gridCol>
                <a:gridCol w="1872000">
                  <a:extLst>
                    <a:ext uri="{9D8B030D-6E8A-4147-A177-3AD203B41FA5}">
                      <a16:colId xmlns:a16="http://schemas.microsoft.com/office/drawing/2014/main" val="3270328522"/>
                    </a:ext>
                  </a:extLst>
                </a:gridCol>
                <a:gridCol w="1638000">
                  <a:extLst>
                    <a:ext uri="{9D8B030D-6E8A-4147-A177-3AD203B41FA5}">
                      <a16:colId xmlns:a16="http://schemas.microsoft.com/office/drawing/2014/main" val="1751459724"/>
                    </a:ext>
                  </a:extLst>
                </a:gridCol>
              </a:tblGrid>
              <a:tr h="632580">
                <a:tc>
                  <a:txBody>
                    <a:bodyPr/>
                    <a:lstStyle/>
                    <a:p>
                      <a:endParaRPr kumimoji="1" lang="ja-JP" altLang="en-US" sz="2000" baseline="0" dirty="0">
                        <a:latin typeface="Segoe UI" panose="020B0502040204020203" pitchFamily="34" charset="0"/>
                        <a:ea typeface="メイリオ" panose="020B0604030504040204" pitchFamily="50" charset="-128"/>
                      </a:endParaRPr>
                    </a:p>
                  </a:txBody>
                  <a:tcPr marL="73125" marR="73125" marT="58500" marB="29250" anchor="ctr">
                    <a:lnR w="19050" cap="flat" cmpd="sng" algn="ctr">
                      <a:solidFill>
                        <a:schemeClr val="bg1"/>
                      </a:solidFill>
                      <a:prstDash val="solid"/>
                      <a:round/>
                      <a:headEnd type="none" w="med" len="med"/>
                      <a:tailEnd type="none" w="med" len="med"/>
                    </a:lnR>
                  </a:tcPr>
                </a:tc>
                <a:tc>
                  <a:txBody>
                    <a:bodyPr/>
                    <a:lstStyle/>
                    <a:p>
                      <a:pPr algn="ctr"/>
                      <a:r>
                        <a:rPr kumimoji="1" lang="ja-JP" altLang="en-US" sz="1800" baseline="0" dirty="0">
                          <a:latin typeface="Segoe UI" panose="020B0502040204020203" pitchFamily="34" charset="0"/>
                          <a:ea typeface="メイリオ" panose="020B0604030504040204" pitchFamily="50" charset="-128"/>
                        </a:rPr>
                        <a:t>口腔内・鼻腔内</a:t>
                      </a:r>
                      <a:endParaRPr kumimoji="1" lang="en-US" altLang="ja-JP" sz="1800" baseline="0" dirty="0">
                        <a:latin typeface="Segoe UI" panose="020B0502040204020203" pitchFamily="34" charset="0"/>
                        <a:ea typeface="メイリオ" panose="020B0604030504040204" pitchFamily="50" charset="-128"/>
                      </a:endParaRPr>
                    </a:p>
                    <a:p>
                      <a:pPr algn="ctr"/>
                      <a:r>
                        <a:rPr kumimoji="1" lang="ja-JP" altLang="en-US" sz="1800" baseline="0" dirty="0">
                          <a:latin typeface="Segoe UI" panose="020B0502040204020203" pitchFamily="34" charset="0"/>
                          <a:ea typeface="メイリオ" panose="020B0604030504040204" pitchFamily="50" charset="-128"/>
                        </a:rPr>
                        <a:t>吸引</a:t>
                      </a:r>
                    </a:p>
                  </a:txBody>
                  <a:tcPr marL="73125" marR="73125" marT="58500" marB="2925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algn="ctr"/>
                      <a:r>
                        <a:rPr kumimoji="1" lang="ja-JP" altLang="en-US" sz="1800" baseline="0" dirty="0">
                          <a:latin typeface="Segoe UI" panose="020B0502040204020203" pitchFamily="34" charset="0"/>
                          <a:ea typeface="メイリオ" panose="020B0604030504040204" pitchFamily="50" charset="-128"/>
                        </a:rPr>
                        <a:t>気管カニューレ内吸引</a:t>
                      </a:r>
                    </a:p>
                  </a:txBody>
                  <a:tcPr marL="73125" marR="73125" marT="58500" marB="2925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algn="ctr"/>
                      <a:r>
                        <a:rPr kumimoji="1" lang="ja-JP" altLang="en-US" sz="1800" baseline="0" dirty="0">
                          <a:latin typeface="Segoe UI" panose="020B0502040204020203" pitchFamily="34" charset="0"/>
                          <a:ea typeface="メイリオ" panose="020B0604030504040204" pitchFamily="50" charset="-128"/>
                        </a:rPr>
                        <a:t>経管栄養</a:t>
                      </a:r>
                    </a:p>
                  </a:txBody>
                  <a:tcPr marL="73125" marR="73125" marT="58500" marB="29250" anchor="ct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247480128"/>
                  </a:ext>
                </a:extLst>
              </a:tr>
              <a:tr h="817245">
                <a:tc>
                  <a:txBody>
                    <a:bodyPr/>
                    <a:lstStyle/>
                    <a:p>
                      <a:r>
                        <a:rPr kumimoji="1" lang="ja-JP" altLang="en-US" sz="1800" baseline="0" dirty="0">
                          <a:latin typeface="Segoe UI" panose="020B0502040204020203" pitchFamily="34" charset="0"/>
                          <a:ea typeface="メイリオ" panose="020B0604030504040204" pitchFamily="50" charset="-128"/>
                        </a:rPr>
                        <a:t>手袋</a:t>
                      </a:r>
                    </a:p>
                  </a:txBody>
                  <a:tcPr marL="74295" marR="74295" marT="37148" marB="37148" anchor="ctr">
                    <a:lnR w="19050" cap="flat" cmpd="sng" algn="ctr">
                      <a:solidFill>
                        <a:schemeClr val="bg1"/>
                      </a:solidFill>
                      <a:prstDash val="solid"/>
                      <a:round/>
                      <a:headEnd type="none" w="med" len="med"/>
                      <a:tailEnd type="none" w="med" len="med"/>
                    </a:lnR>
                  </a:tcPr>
                </a:tc>
                <a:tc>
                  <a:txBody>
                    <a:bodyPr/>
                    <a:lstStyle/>
                    <a:p>
                      <a:pPr algn="ctr"/>
                      <a:r>
                        <a:rPr kumimoji="1" lang="ja-JP" altLang="en-US" sz="2000" baseline="0" dirty="0">
                          <a:latin typeface="Segoe UI" panose="020B0502040204020203" pitchFamily="34" charset="0"/>
                          <a:ea typeface="メイリオ" panose="020B0604030504040204" pitchFamily="50" charset="-128"/>
                        </a:rPr>
                        <a:t>○</a:t>
                      </a:r>
                      <a:endParaRPr kumimoji="1" lang="en-US" altLang="ja-JP" sz="2000" baseline="0" dirty="0">
                        <a:latin typeface="Segoe UI" panose="020B0502040204020203" pitchFamily="34" charset="0"/>
                        <a:ea typeface="メイリオ" panose="020B0604030504040204" pitchFamily="50" charset="-128"/>
                      </a:endParaRPr>
                    </a:p>
                    <a:p>
                      <a:pPr algn="ctr"/>
                      <a:r>
                        <a:rPr kumimoji="1" lang="ja-JP" altLang="en-US" sz="2000" baseline="0" dirty="0">
                          <a:latin typeface="Segoe UI" panose="020B0502040204020203" pitchFamily="34" charset="0"/>
                          <a:ea typeface="メイリオ" panose="020B0604030504040204" pitchFamily="50" charset="-128"/>
                        </a:rPr>
                        <a:t>使い捨て手袋</a:t>
                      </a:r>
                    </a:p>
                  </a:txBody>
                  <a:tcPr marL="74295" marR="74295" marT="37148" marB="3714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algn="ctr"/>
                      <a:r>
                        <a:rPr kumimoji="1" lang="ja-JP" altLang="en-US" sz="2000" baseline="0" dirty="0">
                          <a:latin typeface="Segoe UI" panose="020B0502040204020203" pitchFamily="34" charset="0"/>
                          <a:ea typeface="メイリオ" panose="020B0604030504040204" pitchFamily="50" charset="-128"/>
                        </a:rPr>
                        <a:t>○</a:t>
                      </a:r>
                      <a:endParaRPr kumimoji="1" lang="en-US" altLang="ja-JP" sz="2000" baseline="0" dirty="0">
                        <a:latin typeface="Segoe UI" panose="020B0502040204020203" pitchFamily="34" charset="0"/>
                        <a:ea typeface="メイリオ" panose="020B0604030504040204" pitchFamily="50" charset="-128"/>
                      </a:endParaRPr>
                    </a:p>
                    <a:p>
                      <a:pPr algn="ctr"/>
                      <a:r>
                        <a:rPr kumimoji="1" lang="ja-JP" altLang="en-US" sz="2000" baseline="0" dirty="0">
                          <a:latin typeface="Segoe UI" panose="020B0502040204020203" pitchFamily="34" charset="0"/>
                          <a:ea typeface="メイリオ" panose="020B0604030504040204" pitchFamily="50" charset="-128"/>
                        </a:rPr>
                        <a:t>使い捨て手袋</a:t>
                      </a:r>
                    </a:p>
                  </a:txBody>
                  <a:tcPr marL="74295" marR="74295" marT="37148" marB="3714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endParaRPr kumimoji="1" lang="en-US" altLang="ja-JP"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（必要に応じて）</a:t>
                      </a:r>
                    </a:p>
                  </a:txBody>
                  <a:tcPr marL="74295" marR="74295" marT="37148" marB="37148" anchor="ct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4191826804"/>
                  </a:ext>
                </a:extLst>
              </a:tr>
              <a:tr h="817245">
                <a:tc>
                  <a:txBody>
                    <a:bodyPr/>
                    <a:lstStyle/>
                    <a:p>
                      <a:r>
                        <a:rPr kumimoji="1" lang="ja-JP" altLang="en-US" sz="1800" baseline="0" dirty="0">
                          <a:latin typeface="Segoe UI" panose="020B0502040204020203" pitchFamily="34" charset="0"/>
                          <a:ea typeface="メイリオ" panose="020B0604030504040204" pitchFamily="50" charset="-128"/>
                        </a:rPr>
                        <a:t>マスク</a:t>
                      </a:r>
                    </a:p>
                  </a:txBody>
                  <a:tcPr marL="74295" marR="74295" marT="37148" marB="37148" anchor="ctr">
                    <a:lnR w="19050" cap="flat" cmpd="sng" algn="ctr">
                      <a:solidFill>
                        <a:schemeClr val="bg1"/>
                      </a:solidFill>
                      <a:prstDash val="solid"/>
                      <a:round/>
                      <a:headEnd type="none" w="med" len="med"/>
                      <a:tailEnd type="none" w="med" len="med"/>
                    </a:lnR>
                  </a:tcPr>
                </a:tc>
                <a:tc>
                  <a:txBody>
                    <a:bodyPr/>
                    <a:lstStyle/>
                    <a:p>
                      <a:pPr algn="ctr"/>
                      <a:r>
                        <a:rPr kumimoji="1" lang="ja-JP" altLang="en-US" sz="2000" baseline="0" dirty="0">
                          <a:latin typeface="Segoe UI" panose="020B0502040204020203" pitchFamily="34" charset="0"/>
                          <a:ea typeface="メイリオ" panose="020B0604030504040204" pitchFamily="50" charset="-128"/>
                        </a:rPr>
                        <a:t>△</a:t>
                      </a:r>
                      <a:endParaRPr kumimoji="1" lang="en-US" altLang="ja-JP" sz="2000" baseline="0" dirty="0">
                        <a:latin typeface="Segoe UI" panose="020B0502040204020203" pitchFamily="34" charset="0"/>
                        <a:ea typeface="メイリオ" panose="020B0604030504040204" pitchFamily="50" charset="-128"/>
                      </a:endParaRPr>
                    </a:p>
                    <a:p>
                      <a:pPr algn="ctr"/>
                      <a:r>
                        <a:rPr kumimoji="1" lang="ja-JP" altLang="en-US" sz="1500" baseline="0" dirty="0">
                          <a:latin typeface="Segoe UI" panose="020B0502040204020203" pitchFamily="34" charset="0"/>
                          <a:ea typeface="メイリオ" panose="020B0604030504040204" pitchFamily="50" charset="-128"/>
                        </a:rPr>
                        <a:t>（飛散があり</a:t>
                      </a:r>
                      <a:endParaRPr kumimoji="1" lang="en-US" altLang="ja-JP" sz="1500" baseline="0" dirty="0">
                        <a:latin typeface="Segoe UI" panose="020B0502040204020203" pitchFamily="34" charset="0"/>
                        <a:ea typeface="メイリオ" panose="020B0604030504040204" pitchFamily="50" charset="-128"/>
                      </a:endParaRPr>
                    </a:p>
                    <a:p>
                      <a:pPr algn="ctr"/>
                      <a:r>
                        <a:rPr kumimoji="1" lang="ja-JP" altLang="en-US" sz="1500" baseline="0" dirty="0">
                          <a:latin typeface="Segoe UI" panose="020B0502040204020203" pitchFamily="34" charset="0"/>
                          <a:ea typeface="メイリオ" panose="020B0604030504040204" pitchFamily="50" charset="-128"/>
                        </a:rPr>
                        <a:t>　そうなら）</a:t>
                      </a:r>
                    </a:p>
                  </a:txBody>
                  <a:tcPr marL="74295" marR="74295" marT="37148" marB="3714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endParaRPr kumimoji="1" lang="en-US" altLang="ja-JP"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algn="ctr"/>
                      <a:r>
                        <a:rPr kumimoji="1" lang="ja-JP" altLang="en-US" sz="1500" baseline="0" dirty="0">
                          <a:latin typeface="Segoe UI" panose="020B0502040204020203" pitchFamily="34" charset="0"/>
                          <a:ea typeface="メイリオ" panose="020B0604030504040204" pitchFamily="50" charset="-128"/>
                        </a:rPr>
                        <a:t>（飛散があり</a:t>
                      </a:r>
                      <a:endParaRPr kumimoji="1" lang="en-US" altLang="ja-JP" sz="1500" baseline="0" dirty="0">
                        <a:latin typeface="Segoe UI" panose="020B0502040204020203" pitchFamily="34" charset="0"/>
                        <a:ea typeface="メイリオ" panose="020B0604030504040204" pitchFamily="50" charset="-128"/>
                      </a:endParaRPr>
                    </a:p>
                    <a:p>
                      <a:pPr algn="ctr"/>
                      <a:r>
                        <a:rPr kumimoji="1" lang="ja-JP" altLang="en-US" sz="1500" baseline="0" dirty="0">
                          <a:latin typeface="Segoe UI" panose="020B0502040204020203" pitchFamily="34" charset="0"/>
                          <a:ea typeface="メイリオ" panose="020B0604030504040204" pitchFamily="50" charset="-128"/>
                        </a:rPr>
                        <a:t>　そうなら）</a:t>
                      </a:r>
                    </a:p>
                  </a:txBody>
                  <a:tcPr marL="74295" marR="74295" marT="37148" marB="3714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endParaRPr kumimoji="1" lang="en-US" altLang="ja-JP"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（必要に応じて）</a:t>
                      </a:r>
                    </a:p>
                  </a:txBody>
                  <a:tcPr marL="74295" marR="74295" marT="37148" marB="37148" anchor="ct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56600509"/>
                  </a:ext>
                </a:extLst>
              </a:tr>
              <a:tr h="817245">
                <a:tc>
                  <a:txBody>
                    <a:bodyPr/>
                    <a:lstStyle/>
                    <a:p>
                      <a:r>
                        <a:rPr kumimoji="1" lang="ja-JP" altLang="en-US" sz="1600" baseline="0" dirty="0">
                          <a:latin typeface="Segoe UI" panose="020B0502040204020203" pitchFamily="34" charset="0"/>
                          <a:ea typeface="メイリオ" panose="020B0604030504040204" pitchFamily="50" charset="-128"/>
                        </a:rPr>
                        <a:t>ガウン・</a:t>
                      </a:r>
                      <a:endParaRPr kumimoji="1" lang="en-US" altLang="ja-JP" sz="1600" baseline="0" dirty="0">
                        <a:latin typeface="Segoe UI" panose="020B0502040204020203" pitchFamily="34" charset="0"/>
                        <a:ea typeface="メイリオ" panose="020B0604030504040204" pitchFamily="50" charset="-128"/>
                      </a:endParaRPr>
                    </a:p>
                    <a:p>
                      <a:r>
                        <a:rPr kumimoji="1" lang="ja-JP" altLang="en-US" sz="1600" baseline="0" dirty="0">
                          <a:latin typeface="Segoe UI" panose="020B0502040204020203" pitchFamily="34" charset="0"/>
                          <a:ea typeface="メイリオ" panose="020B0604030504040204" pitchFamily="50" charset="-128"/>
                        </a:rPr>
                        <a:t>プラスチック</a:t>
                      </a:r>
                      <a:endParaRPr kumimoji="1" lang="en-US" altLang="ja-JP" sz="1600" baseline="0" dirty="0">
                        <a:latin typeface="Segoe UI" panose="020B0502040204020203" pitchFamily="34" charset="0"/>
                        <a:ea typeface="メイリオ" panose="020B0604030504040204" pitchFamily="50" charset="-128"/>
                      </a:endParaRPr>
                    </a:p>
                    <a:p>
                      <a:r>
                        <a:rPr kumimoji="1" lang="ja-JP" altLang="en-US" sz="1600" baseline="0" dirty="0">
                          <a:latin typeface="Segoe UI" panose="020B0502040204020203" pitchFamily="34" charset="0"/>
                          <a:ea typeface="メイリオ" panose="020B0604030504040204" pitchFamily="50" charset="-128"/>
                        </a:rPr>
                        <a:t>エプロン</a:t>
                      </a:r>
                    </a:p>
                  </a:txBody>
                  <a:tcPr marL="74295" marR="74295" marT="37148" marB="37148" anchor="ctr">
                    <a:lnR w="1905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endParaRPr kumimoji="1" lang="en-US" altLang="ja-JP"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algn="ctr"/>
                      <a:r>
                        <a:rPr kumimoji="1" lang="ja-JP" altLang="en-US" sz="1500" baseline="0" dirty="0">
                          <a:latin typeface="Segoe UI" panose="020B0502040204020203" pitchFamily="34" charset="0"/>
                          <a:ea typeface="メイリオ" panose="020B0604030504040204" pitchFamily="50" charset="-128"/>
                        </a:rPr>
                        <a:t>（飛散があり</a:t>
                      </a:r>
                      <a:endParaRPr kumimoji="1" lang="en-US" altLang="ja-JP" sz="1500" baseline="0" dirty="0">
                        <a:latin typeface="Segoe UI" panose="020B0502040204020203" pitchFamily="34" charset="0"/>
                        <a:ea typeface="メイリオ" panose="020B0604030504040204" pitchFamily="50" charset="-128"/>
                      </a:endParaRPr>
                    </a:p>
                    <a:p>
                      <a:pPr algn="ctr"/>
                      <a:r>
                        <a:rPr kumimoji="1" lang="ja-JP" altLang="en-US" sz="1500" baseline="0" dirty="0">
                          <a:latin typeface="Segoe UI" panose="020B0502040204020203" pitchFamily="34" charset="0"/>
                          <a:ea typeface="メイリオ" panose="020B0604030504040204" pitchFamily="50" charset="-128"/>
                        </a:rPr>
                        <a:t>　そうなら）</a:t>
                      </a:r>
                    </a:p>
                  </a:txBody>
                  <a:tcPr marL="74295" marR="74295" marT="37148" marB="3714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endParaRPr kumimoji="1" lang="en-US" altLang="ja-JP"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algn="ctr"/>
                      <a:r>
                        <a:rPr kumimoji="1" lang="ja-JP" altLang="en-US" sz="1500" baseline="0" dirty="0">
                          <a:latin typeface="Segoe UI" panose="020B0502040204020203" pitchFamily="34" charset="0"/>
                          <a:ea typeface="メイリオ" panose="020B0604030504040204" pitchFamily="50" charset="-128"/>
                        </a:rPr>
                        <a:t>（飛散があり</a:t>
                      </a:r>
                      <a:endParaRPr kumimoji="1" lang="en-US" altLang="ja-JP" sz="1500" baseline="0" dirty="0">
                        <a:latin typeface="Segoe UI" panose="020B0502040204020203" pitchFamily="34" charset="0"/>
                        <a:ea typeface="メイリオ" panose="020B0604030504040204" pitchFamily="50" charset="-128"/>
                      </a:endParaRPr>
                    </a:p>
                    <a:p>
                      <a:pPr algn="ctr"/>
                      <a:r>
                        <a:rPr kumimoji="1" lang="ja-JP" altLang="en-US" sz="1500" baseline="0" dirty="0">
                          <a:latin typeface="Segoe UI" panose="020B0502040204020203" pitchFamily="34" charset="0"/>
                          <a:ea typeface="メイリオ" panose="020B0604030504040204" pitchFamily="50" charset="-128"/>
                        </a:rPr>
                        <a:t>　そうなら）</a:t>
                      </a:r>
                    </a:p>
                  </a:txBody>
                  <a:tcPr marL="74295" marR="74295" marT="37148" marB="3714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endParaRPr kumimoji="1" lang="en-US" altLang="ja-JP"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（必要に応じて）</a:t>
                      </a:r>
                    </a:p>
                  </a:txBody>
                  <a:tcPr marL="74295" marR="74295" marT="37148" marB="37148" anchor="ct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216880603"/>
                  </a:ext>
                </a:extLst>
              </a:tr>
              <a:tr h="817245">
                <a:tc>
                  <a:txBody>
                    <a:bodyPr/>
                    <a:lstStyle/>
                    <a:p>
                      <a:r>
                        <a:rPr kumimoji="1" lang="ja-JP" altLang="en-US" sz="1800" baseline="0" dirty="0">
                          <a:latin typeface="Segoe UI" panose="020B0502040204020203" pitchFamily="34" charset="0"/>
                          <a:ea typeface="メイリオ" panose="020B0604030504040204" pitchFamily="50" charset="-128"/>
                        </a:rPr>
                        <a:t>ゴーグル</a:t>
                      </a:r>
                    </a:p>
                  </a:txBody>
                  <a:tcPr marL="74295" marR="74295" marT="37148" marB="37148" anchor="ctr">
                    <a:lnR w="1905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endParaRPr kumimoji="1" lang="en-US" altLang="ja-JP"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algn="ctr"/>
                      <a:r>
                        <a:rPr kumimoji="1" lang="ja-JP" altLang="en-US" sz="1500" baseline="0" dirty="0">
                          <a:latin typeface="Segoe UI" panose="020B0502040204020203" pitchFamily="34" charset="0"/>
                          <a:ea typeface="メイリオ" panose="020B0604030504040204" pitchFamily="50" charset="-128"/>
                        </a:rPr>
                        <a:t>（飛散があり</a:t>
                      </a:r>
                      <a:endParaRPr kumimoji="1" lang="en-US" altLang="ja-JP" sz="1500" baseline="0" dirty="0">
                        <a:latin typeface="Segoe UI" panose="020B0502040204020203" pitchFamily="34" charset="0"/>
                        <a:ea typeface="メイリオ" panose="020B0604030504040204" pitchFamily="50" charset="-128"/>
                      </a:endParaRPr>
                    </a:p>
                    <a:p>
                      <a:pPr algn="ctr"/>
                      <a:r>
                        <a:rPr kumimoji="1" lang="ja-JP" altLang="en-US" sz="1500" baseline="0" dirty="0">
                          <a:latin typeface="Segoe UI" panose="020B0502040204020203" pitchFamily="34" charset="0"/>
                          <a:ea typeface="メイリオ" panose="020B0604030504040204" pitchFamily="50" charset="-128"/>
                        </a:rPr>
                        <a:t>　そうなら）</a:t>
                      </a:r>
                    </a:p>
                  </a:txBody>
                  <a:tcPr marL="74295" marR="74295" marT="37148" marB="3714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endParaRPr kumimoji="1" lang="en-US" altLang="ja-JP"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algn="ctr"/>
                      <a:r>
                        <a:rPr kumimoji="1" lang="ja-JP" altLang="en-US" sz="1500" baseline="0" dirty="0">
                          <a:latin typeface="Segoe UI" panose="020B0502040204020203" pitchFamily="34" charset="0"/>
                          <a:ea typeface="メイリオ" panose="020B0604030504040204" pitchFamily="50" charset="-128"/>
                        </a:rPr>
                        <a:t>（飛散があり</a:t>
                      </a:r>
                      <a:endParaRPr kumimoji="1" lang="en-US" altLang="ja-JP" sz="1500" baseline="0" dirty="0">
                        <a:latin typeface="Segoe UI" panose="020B0502040204020203" pitchFamily="34" charset="0"/>
                        <a:ea typeface="メイリオ" panose="020B0604030504040204" pitchFamily="50" charset="-128"/>
                      </a:endParaRPr>
                    </a:p>
                    <a:p>
                      <a:pPr algn="ctr"/>
                      <a:r>
                        <a:rPr kumimoji="1" lang="ja-JP" altLang="en-US" sz="1500" baseline="0" dirty="0">
                          <a:latin typeface="Segoe UI" panose="020B0502040204020203" pitchFamily="34" charset="0"/>
                          <a:ea typeface="メイリオ" panose="020B0604030504040204" pitchFamily="50" charset="-128"/>
                        </a:rPr>
                        <a:t>　そうなら）</a:t>
                      </a:r>
                    </a:p>
                  </a:txBody>
                  <a:tcPr marL="74295" marR="74295" marT="37148" marB="3714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endParaRPr kumimoji="1" lang="en-US" altLang="ja-JP"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（必要に応じて）</a:t>
                      </a:r>
                    </a:p>
                  </a:txBody>
                  <a:tcPr marL="74295" marR="74295" marT="37148" marB="37148" anchor="ct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358957961"/>
                  </a:ext>
                </a:extLst>
              </a:tr>
            </a:tbl>
          </a:graphicData>
        </a:graphic>
      </p:graphicFrame>
      <p:sp>
        <p:nvSpPr>
          <p:cNvPr id="4"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22</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6050772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気管カニューレ内吸引の手順の追加事項</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1" y="4332114"/>
            <a:ext cx="4030969" cy="87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★吸引された分泌物の量、</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性状を気にしましょう。</a:t>
            </a:r>
          </a:p>
        </p:txBody>
      </p:sp>
      <p:sp>
        <p:nvSpPr>
          <p:cNvPr id="6" name="テキスト ボックス 4">
            <a:extLst>
              <a:ext uri="{FF2B5EF4-FFF2-40B4-BE49-F238E27FC236}">
                <a16:creationId xmlns:a16="http://schemas.microsoft.com/office/drawing/2014/main" id="{E5F3210C-2BCB-4C22-B56A-580B2C668CA1}"/>
              </a:ext>
            </a:extLst>
          </p:cNvPr>
          <p:cNvSpPr txBox="1">
            <a:spLocks noChangeArrowheads="1"/>
          </p:cNvSpPr>
          <p:nvPr/>
        </p:nvSpPr>
        <p:spPr bwMode="auto">
          <a:xfrm>
            <a:off x="546601" y="1572685"/>
            <a:ext cx="8604250" cy="65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rPr>
              <a:t>1</a:t>
            </a:r>
            <a:r>
              <a:rPr lang="ja-JP" altLang="en-US" sz="2400" dirty="0">
                <a:latin typeface="メイリオ" panose="020B0604030504040204" pitchFamily="50" charset="-128"/>
                <a:ea typeface="メイリオ" panose="020B0604030504040204" pitchFamily="50" charset="-128"/>
              </a:rPr>
              <a:t>回で引ききれないようであれば、この手順を繰り返す</a:t>
            </a:r>
          </a:p>
        </p:txBody>
      </p:sp>
      <p:sp>
        <p:nvSpPr>
          <p:cNvPr id="11" name="Oval 7">
            <a:extLst>
              <a:ext uri="{FF2B5EF4-FFF2-40B4-BE49-F238E27FC236}">
                <a16:creationId xmlns:a16="http://schemas.microsoft.com/office/drawing/2014/main" id="{8154F2E6-0F27-4DA6-8D81-47635741D6FB}"/>
              </a:ext>
            </a:extLst>
          </p:cNvPr>
          <p:cNvSpPr>
            <a:spLocks noChangeArrowheads="1"/>
          </p:cNvSpPr>
          <p:nvPr/>
        </p:nvSpPr>
        <p:spPr bwMode="auto">
          <a:xfrm>
            <a:off x="795716" y="2195010"/>
            <a:ext cx="2609940" cy="1056939"/>
          </a:xfrm>
          <a:prstGeom prst="ellipse">
            <a:avLst/>
          </a:prstGeom>
          <a:solidFill>
            <a:srgbClr val="FF99CC"/>
          </a:solidFill>
          <a:ln w="9525" algn="ctr">
            <a:noFill/>
            <a:miter lim="800000"/>
            <a:headEnd/>
            <a:tailEnd/>
          </a:ln>
        </p:spPr>
        <p:txBody>
          <a:bodyPr wrap="none" lIns="87269" tIns="72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2300" dirty="0">
              <a:solidFill>
                <a:srgbClr val="000000"/>
              </a:solidFill>
              <a:latin typeface="メイリオ" panose="020B0604030504040204" pitchFamily="50" charset="-128"/>
              <a:ea typeface="メイリオ" panose="020B0604030504040204" pitchFamily="50" charset="-128"/>
            </a:endParaRPr>
          </a:p>
        </p:txBody>
      </p:sp>
      <p:sp>
        <p:nvSpPr>
          <p:cNvPr id="12" name="Oval 7">
            <a:extLst>
              <a:ext uri="{FF2B5EF4-FFF2-40B4-BE49-F238E27FC236}">
                <a16:creationId xmlns:a16="http://schemas.microsoft.com/office/drawing/2014/main" id="{E76BA3E7-EDE7-4DA0-8500-6619B6A086D2}"/>
              </a:ext>
            </a:extLst>
          </p:cNvPr>
          <p:cNvSpPr>
            <a:spLocks noChangeArrowheads="1"/>
          </p:cNvSpPr>
          <p:nvPr/>
        </p:nvSpPr>
        <p:spPr bwMode="auto">
          <a:xfrm>
            <a:off x="729120" y="2114333"/>
            <a:ext cx="2609940" cy="1056939"/>
          </a:xfrm>
          <a:prstGeom prst="ellipse">
            <a:avLst/>
          </a:prstGeom>
          <a:solidFill>
            <a:srgbClr val="FFE5E5"/>
          </a:solidFill>
          <a:ln w="9525" algn="ctr">
            <a:noFill/>
            <a:miter lim="800000"/>
            <a:headEnd/>
            <a:tailEnd/>
          </a:ln>
        </p:spPr>
        <p:txBody>
          <a:bodyPr wrap="none" lIns="87269" tIns="72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300" dirty="0">
                <a:solidFill>
                  <a:srgbClr val="000000"/>
                </a:solidFill>
                <a:latin typeface="メイリオ" panose="020B0604030504040204" pitchFamily="50" charset="-128"/>
                <a:ea typeface="メイリオ" panose="020B0604030504040204" pitchFamily="50" charset="-128"/>
              </a:rPr>
              <a:t>吸引時の痰の量</a:t>
            </a:r>
          </a:p>
        </p:txBody>
      </p:sp>
      <p:grpSp>
        <p:nvGrpSpPr>
          <p:cNvPr id="3" name="グループ化 2">
            <a:extLst>
              <a:ext uri="{FF2B5EF4-FFF2-40B4-BE49-F238E27FC236}">
                <a16:creationId xmlns:a16="http://schemas.microsoft.com/office/drawing/2014/main" id="{153C7F2B-6C21-4507-BDBD-F94B4C15C9D0}"/>
              </a:ext>
            </a:extLst>
          </p:cNvPr>
          <p:cNvGrpSpPr/>
          <p:nvPr/>
        </p:nvGrpSpPr>
        <p:grpSpPr>
          <a:xfrm>
            <a:off x="4561274" y="2111916"/>
            <a:ext cx="2676535" cy="1140033"/>
            <a:chOff x="5233383" y="2377020"/>
            <a:chExt cx="2676535" cy="1140033"/>
          </a:xfrm>
        </p:grpSpPr>
        <p:sp>
          <p:nvSpPr>
            <p:cNvPr id="8" name="Oval 5">
              <a:extLst>
                <a:ext uri="{FF2B5EF4-FFF2-40B4-BE49-F238E27FC236}">
                  <a16:creationId xmlns:a16="http://schemas.microsoft.com/office/drawing/2014/main" id="{3CEFCA26-AAD1-411D-8E2E-0FC8F1809253}"/>
                </a:ext>
              </a:extLst>
            </p:cNvPr>
            <p:cNvSpPr>
              <a:spLocks noChangeArrowheads="1"/>
            </p:cNvSpPr>
            <p:nvPr/>
          </p:nvSpPr>
          <p:spPr bwMode="auto">
            <a:xfrm>
              <a:off x="5299979" y="2460114"/>
              <a:ext cx="2609939" cy="1056939"/>
            </a:xfrm>
            <a:prstGeom prst="ellipse">
              <a:avLst/>
            </a:prstGeom>
            <a:solidFill>
              <a:srgbClr val="D6A300"/>
            </a:solidFill>
            <a:ln w="9525" algn="ctr">
              <a:noFill/>
              <a:miter lim="800000"/>
              <a:headEnd/>
              <a:tailEnd/>
            </a:ln>
          </p:spPr>
          <p:txBody>
            <a:bodyPr wrap="none" lIns="87269" tIns="72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2300" dirty="0">
                <a:solidFill>
                  <a:srgbClr val="000000"/>
                </a:solidFill>
                <a:latin typeface="メイリオ" panose="020B0604030504040204" pitchFamily="50" charset="-128"/>
                <a:ea typeface="メイリオ" panose="020B0604030504040204" pitchFamily="50" charset="-128"/>
              </a:endParaRPr>
            </a:p>
          </p:txBody>
        </p:sp>
        <p:sp>
          <p:nvSpPr>
            <p:cNvPr id="14" name="Oval 5">
              <a:extLst>
                <a:ext uri="{FF2B5EF4-FFF2-40B4-BE49-F238E27FC236}">
                  <a16:creationId xmlns:a16="http://schemas.microsoft.com/office/drawing/2014/main" id="{28513E3D-DC94-4C54-A23B-1B2D85DCA547}"/>
                </a:ext>
              </a:extLst>
            </p:cNvPr>
            <p:cNvSpPr>
              <a:spLocks noChangeArrowheads="1"/>
            </p:cNvSpPr>
            <p:nvPr/>
          </p:nvSpPr>
          <p:spPr bwMode="auto">
            <a:xfrm>
              <a:off x="5233383" y="2377020"/>
              <a:ext cx="2609939" cy="1056939"/>
            </a:xfrm>
            <a:prstGeom prst="ellipse">
              <a:avLst/>
            </a:prstGeom>
            <a:solidFill>
              <a:srgbClr val="FFFF99"/>
            </a:solidFill>
            <a:ln w="9525" algn="ctr">
              <a:noFill/>
              <a:miter lim="800000"/>
              <a:headEnd/>
              <a:tailEnd/>
            </a:ln>
          </p:spPr>
          <p:txBody>
            <a:bodyPr wrap="none" lIns="87269" tIns="72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300" dirty="0">
                  <a:solidFill>
                    <a:srgbClr val="000000"/>
                  </a:solidFill>
                  <a:latin typeface="メイリオ" panose="020B0604030504040204" pitchFamily="50" charset="-128"/>
                  <a:ea typeface="メイリオ" panose="020B0604030504040204" pitchFamily="50" charset="-128"/>
                </a:rPr>
                <a:t>対象児の合図</a:t>
              </a:r>
            </a:p>
          </p:txBody>
        </p:sp>
      </p:grpSp>
      <p:grpSp>
        <p:nvGrpSpPr>
          <p:cNvPr id="4" name="グループ化 3">
            <a:extLst>
              <a:ext uri="{FF2B5EF4-FFF2-40B4-BE49-F238E27FC236}">
                <a16:creationId xmlns:a16="http://schemas.microsoft.com/office/drawing/2014/main" id="{3056EF29-2CFD-4474-BDF5-5B8B9B8FC972}"/>
              </a:ext>
            </a:extLst>
          </p:cNvPr>
          <p:cNvGrpSpPr/>
          <p:nvPr/>
        </p:nvGrpSpPr>
        <p:grpSpPr>
          <a:xfrm>
            <a:off x="2611899" y="2895571"/>
            <a:ext cx="2676536" cy="1131324"/>
            <a:chOff x="2556847" y="2895571"/>
            <a:chExt cx="2676536" cy="1131324"/>
          </a:xfrm>
        </p:grpSpPr>
        <p:sp>
          <p:nvSpPr>
            <p:cNvPr id="7" name="Oval 4">
              <a:extLst>
                <a:ext uri="{FF2B5EF4-FFF2-40B4-BE49-F238E27FC236}">
                  <a16:creationId xmlns:a16="http://schemas.microsoft.com/office/drawing/2014/main" id="{F56C233A-27F9-4DD1-A50C-AF9FB0990AD3}"/>
                </a:ext>
              </a:extLst>
            </p:cNvPr>
            <p:cNvSpPr>
              <a:spLocks noChangeArrowheads="1"/>
            </p:cNvSpPr>
            <p:nvPr/>
          </p:nvSpPr>
          <p:spPr bwMode="auto">
            <a:xfrm>
              <a:off x="2623443" y="2969956"/>
              <a:ext cx="2609940" cy="1056939"/>
            </a:xfrm>
            <a:prstGeom prst="ellipse">
              <a:avLst/>
            </a:prstGeom>
            <a:solidFill>
              <a:schemeClr val="accent3">
                <a:lumMod val="50000"/>
              </a:schemeClr>
            </a:solidFill>
            <a:ln w="9525" algn="ctr">
              <a:noFill/>
              <a:miter lim="800000"/>
              <a:headEnd/>
              <a:tailEnd/>
            </a:ln>
          </p:spPr>
          <p:txBody>
            <a:bodyPr wrap="none" lIns="87269" tIns="72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2300" dirty="0">
                <a:solidFill>
                  <a:srgbClr val="000000"/>
                </a:solidFill>
                <a:latin typeface="メイリオ" panose="020B0604030504040204" pitchFamily="50" charset="-128"/>
                <a:ea typeface="メイリオ" panose="020B0604030504040204" pitchFamily="50" charset="-128"/>
              </a:endParaRPr>
            </a:p>
          </p:txBody>
        </p:sp>
        <p:sp>
          <p:nvSpPr>
            <p:cNvPr id="13" name="Oval 4">
              <a:extLst>
                <a:ext uri="{FF2B5EF4-FFF2-40B4-BE49-F238E27FC236}">
                  <a16:creationId xmlns:a16="http://schemas.microsoft.com/office/drawing/2014/main" id="{192D9715-6EBD-4740-84E1-CC7D17FC4E9D}"/>
                </a:ext>
              </a:extLst>
            </p:cNvPr>
            <p:cNvSpPr>
              <a:spLocks noChangeArrowheads="1"/>
            </p:cNvSpPr>
            <p:nvPr/>
          </p:nvSpPr>
          <p:spPr bwMode="auto">
            <a:xfrm>
              <a:off x="2556847" y="2895571"/>
              <a:ext cx="2609940" cy="1056939"/>
            </a:xfrm>
            <a:prstGeom prst="ellipse">
              <a:avLst/>
            </a:prstGeom>
            <a:solidFill>
              <a:srgbClr val="DFF1CB"/>
            </a:solidFill>
            <a:ln w="9525" algn="ctr">
              <a:noFill/>
              <a:miter lim="800000"/>
              <a:headEnd/>
              <a:tailEnd/>
            </a:ln>
          </p:spPr>
          <p:txBody>
            <a:bodyPr wrap="none" lIns="87269" tIns="72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300" dirty="0">
                  <a:solidFill>
                    <a:srgbClr val="000000"/>
                  </a:solidFill>
                  <a:latin typeface="メイリオ" panose="020B0604030504040204" pitchFamily="50" charset="-128"/>
                  <a:ea typeface="メイリオ" panose="020B0604030504040204" pitchFamily="50" charset="-128"/>
                </a:rPr>
                <a:t>対象児の表情</a:t>
              </a:r>
            </a:p>
          </p:txBody>
        </p:sp>
      </p:grpSp>
      <p:grpSp>
        <p:nvGrpSpPr>
          <p:cNvPr id="5" name="グループ化 4">
            <a:extLst>
              <a:ext uri="{FF2B5EF4-FFF2-40B4-BE49-F238E27FC236}">
                <a16:creationId xmlns:a16="http://schemas.microsoft.com/office/drawing/2014/main" id="{F7A33730-177C-418B-B686-2EDACE70DF92}"/>
              </a:ext>
            </a:extLst>
          </p:cNvPr>
          <p:cNvGrpSpPr/>
          <p:nvPr/>
        </p:nvGrpSpPr>
        <p:grpSpPr>
          <a:xfrm>
            <a:off x="6510647" y="2891769"/>
            <a:ext cx="2665541" cy="1123343"/>
            <a:chOff x="7142417" y="2045512"/>
            <a:chExt cx="2665541" cy="1123343"/>
          </a:xfrm>
        </p:grpSpPr>
        <p:sp>
          <p:nvSpPr>
            <p:cNvPr id="9" name="Oval 6">
              <a:extLst>
                <a:ext uri="{FF2B5EF4-FFF2-40B4-BE49-F238E27FC236}">
                  <a16:creationId xmlns:a16="http://schemas.microsoft.com/office/drawing/2014/main" id="{573461AC-E09E-487E-8072-FC9FDD7D4181}"/>
                </a:ext>
              </a:extLst>
            </p:cNvPr>
            <p:cNvSpPr>
              <a:spLocks noChangeArrowheads="1"/>
            </p:cNvSpPr>
            <p:nvPr/>
          </p:nvSpPr>
          <p:spPr bwMode="auto">
            <a:xfrm>
              <a:off x="7198018" y="2114333"/>
              <a:ext cx="2609940" cy="1054522"/>
            </a:xfrm>
            <a:prstGeom prst="ellipse">
              <a:avLst/>
            </a:prstGeom>
            <a:solidFill>
              <a:schemeClr val="accent6">
                <a:lumMod val="75000"/>
              </a:schemeClr>
            </a:solidFill>
            <a:ln w="9525" algn="ctr">
              <a:noFill/>
              <a:miter lim="800000"/>
              <a:headEnd/>
              <a:tailEnd/>
            </a:ln>
          </p:spPr>
          <p:txBody>
            <a:bodyPr wrap="none" lIns="87269" tIns="72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2300" dirty="0">
                <a:solidFill>
                  <a:srgbClr val="000000"/>
                </a:solidFill>
                <a:latin typeface="メイリオ" panose="020B0604030504040204" pitchFamily="50" charset="-128"/>
                <a:ea typeface="メイリオ" panose="020B0604030504040204" pitchFamily="50" charset="-128"/>
              </a:endParaRPr>
            </a:p>
          </p:txBody>
        </p:sp>
        <p:sp>
          <p:nvSpPr>
            <p:cNvPr id="16" name="Oval 6">
              <a:extLst>
                <a:ext uri="{FF2B5EF4-FFF2-40B4-BE49-F238E27FC236}">
                  <a16:creationId xmlns:a16="http://schemas.microsoft.com/office/drawing/2014/main" id="{AC28008A-2454-457B-9B60-BBA7671F81CF}"/>
                </a:ext>
              </a:extLst>
            </p:cNvPr>
            <p:cNvSpPr>
              <a:spLocks noChangeArrowheads="1"/>
            </p:cNvSpPr>
            <p:nvPr/>
          </p:nvSpPr>
          <p:spPr bwMode="auto">
            <a:xfrm>
              <a:off x="7142417" y="2045512"/>
              <a:ext cx="2609940" cy="1054522"/>
            </a:xfrm>
            <a:prstGeom prst="ellipse">
              <a:avLst/>
            </a:prstGeom>
            <a:solidFill>
              <a:schemeClr val="accent6">
                <a:lumMod val="20000"/>
                <a:lumOff val="80000"/>
              </a:schemeClr>
            </a:solidFill>
            <a:ln w="9525" algn="ctr">
              <a:noFill/>
              <a:miter lim="800000"/>
              <a:headEnd/>
              <a:tailEnd/>
            </a:ln>
          </p:spPr>
          <p:txBody>
            <a:bodyPr wrap="none" lIns="87269" tIns="72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300" dirty="0">
                  <a:solidFill>
                    <a:srgbClr val="000000"/>
                  </a:solidFill>
                  <a:latin typeface="メイリオ" panose="020B0604030504040204" pitchFamily="50" charset="-128"/>
                  <a:ea typeface="メイリオ" panose="020B0604030504040204" pitchFamily="50" charset="-128"/>
                </a:rPr>
                <a:t>呼吸音</a:t>
              </a:r>
            </a:p>
          </p:txBody>
        </p:sp>
      </p:grpSp>
      <p:sp>
        <p:nvSpPr>
          <p:cNvPr id="21" name="Text Box 10">
            <a:extLst>
              <a:ext uri="{FF2B5EF4-FFF2-40B4-BE49-F238E27FC236}">
                <a16:creationId xmlns:a16="http://schemas.microsoft.com/office/drawing/2014/main" id="{0591A2CB-82B6-488D-AF1A-C04FC1327F3D}"/>
              </a:ext>
            </a:extLst>
          </p:cNvPr>
          <p:cNvSpPr txBox="1">
            <a:spLocks noChangeArrowheads="1"/>
          </p:cNvSpPr>
          <p:nvPr/>
        </p:nvSpPr>
        <p:spPr bwMode="auto">
          <a:xfrm>
            <a:off x="5859166" y="6081486"/>
            <a:ext cx="3183861" cy="39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000" dirty="0">
                <a:solidFill>
                  <a:srgbClr val="000000"/>
                </a:solidFill>
                <a:latin typeface="メイリオ" panose="020B0604030504040204" pitchFamily="50" charset="-128"/>
                <a:ea typeface="メイリオ" panose="020B0604030504040204" pitchFamily="50" charset="-128"/>
              </a:rPr>
              <a:t>感染？痰の色は？</a:t>
            </a:r>
          </a:p>
        </p:txBody>
      </p:sp>
      <p:sp>
        <p:nvSpPr>
          <p:cNvPr id="22" name="Text Box 11">
            <a:extLst>
              <a:ext uri="{FF2B5EF4-FFF2-40B4-BE49-F238E27FC236}">
                <a16:creationId xmlns:a16="http://schemas.microsoft.com/office/drawing/2014/main" id="{14D22E2C-1785-4AF8-B640-D7E61061C547}"/>
              </a:ext>
            </a:extLst>
          </p:cNvPr>
          <p:cNvSpPr txBox="1">
            <a:spLocks noChangeArrowheads="1"/>
          </p:cNvSpPr>
          <p:nvPr/>
        </p:nvSpPr>
        <p:spPr bwMode="auto">
          <a:xfrm>
            <a:off x="7815617" y="5216569"/>
            <a:ext cx="1804683" cy="39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000" dirty="0">
                <a:solidFill>
                  <a:srgbClr val="000000"/>
                </a:solidFill>
                <a:latin typeface="メイリオ" panose="020B0604030504040204" pitchFamily="50" charset="-128"/>
                <a:ea typeface="メイリオ" panose="020B0604030504040204" pitchFamily="50" charset="-128"/>
              </a:rPr>
              <a:t>水分不足？</a:t>
            </a:r>
          </a:p>
        </p:txBody>
      </p:sp>
      <p:sp>
        <p:nvSpPr>
          <p:cNvPr id="24" name="雲 23">
            <a:extLst>
              <a:ext uri="{FF2B5EF4-FFF2-40B4-BE49-F238E27FC236}">
                <a16:creationId xmlns:a16="http://schemas.microsoft.com/office/drawing/2014/main" id="{9190433C-70FC-4006-B238-41E10E4C3904}"/>
              </a:ext>
            </a:extLst>
          </p:cNvPr>
          <p:cNvSpPr/>
          <p:nvPr/>
        </p:nvSpPr>
        <p:spPr>
          <a:xfrm>
            <a:off x="5663731" y="4443691"/>
            <a:ext cx="2488205" cy="1154713"/>
          </a:xfrm>
          <a:prstGeom prst="cloud">
            <a:avLst/>
          </a:prstGeom>
          <a:ln>
            <a:solidFill>
              <a:schemeClr val="tx1">
                <a:lumMod val="50000"/>
                <a:lumOff val="50000"/>
              </a:schemeClr>
            </a:solidFill>
          </a:ln>
        </p:spPr>
        <p:txBody>
          <a:bodyPr wrap="square" lIns="324000" tIns="72000" rIns="0" bIns="0" rtlCol="0" anchor="ctr">
            <a:noAutofit/>
          </a:bodyPr>
          <a:lstStyle/>
          <a:p>
            <a:pPr>
              <a:spcBef>
                <a:spcPct val="0"/>
              </a:spcBef>
            </a:pPr>
            <a:r>
              <a:rPr lang="ja-JP" altLang="en-US" sz="2000" b="1" dirty="0">
                <a:solidFill>
                  <a:srgbClr val="000000"/>
                </a:solidFill>
                <a:latin typeface="メイリオ" panose="020B0604030504040204" pitchFamily="50" charset="-128"/>
                <a:ea typeface="メイリオ" panose="020B0604030504040204" pitchFamily="50" charset="-128"/>
              </a:rPr>
              <a:t>痰が</a:t>
            </a:r>
            <a:endParaRPr lang="en-US" altLang="ja-JP" sz="2000" b="1" dirty="0">
              <a:solidFill>
                <a:srgbClr val="000000"/>
              </a:solidFill>
              <a:latin typeface="メイリオ" panose="020B0604030504040204" pitchFamily="50" charset="-128"/>
              <a:ea typeface="メイリオ" panose="020B0604030504040204" pitchFamily="50" charset="-128"/>
            </a:endParaRPr>
          </a:p>
          <a:p>
            <a:pPr>
              <a:spcBef>
                <a:spcPct val="0"/>
              </a:spcBef>
            </a:pPr>
            <a:r>
              <a:rPr lang="ja-JP" altLang="en-US" sz="2000" b="1" dirty="0">
                <a:solidFill>
                  <a:srgbClr val="000000"/>
                </a:solidFill>
                <a:latin typeface="メイリオ" panose="020B0604030504040204" pitchFamily="50" charset="-128"/>
                <a:ea typeface="メイリオ" panose="020B0604030504040204" pitchFamily="50" charset="-128"/>
              </a:rPr>
              <a:t>かたい・・</a:t>
            </a:r>
          </a:p>
        </p:txBody>
      </p:sp>
      <p:sp>
        <p:nvSpPr>
          <p:cNvPr id="15" name="雲 14">
            <a:extLst>
              <a:ext uri="{FF2B5EF4-FFF2-40B4-BE49-F238E27FC236}">
                <a16:creationId xmlns:a16="http://schemas.microsoft.com/office/drawing/2014/main" id="{C30CEB06-0AD3-494C-8482-72A4ED9CCEF4}"/>
              </a:ext>
            </a:extLst>
          </p:cNvPr>
          <p:cNvSpPr/>
          <p:nvPr/>
        </p:nvSpPr>
        <p:spPr>
          <a:xfrm>
            <a:off x="3498574" y="4973999"/>
            <a:ext cx="2799846" cy="1431073"/>
          </a:xfrm>
          <a:prstGeom prst="cloud">
            <a:avLst/>
          </a:prstGeom>
          <a:solidFill>
            <a:srgbClr val="FFFFE7"/>
          </a:solidFill>
          <a:ln>
            <a:solidFill>
              <a:schemeClr val="tx1">
                <a:lumMod val="50000"/>
                <a:lumOff val="50000"/>
              </a:schemeClr>
            </a:solidFill>
          </a:ln>
        </p:spPr>
        <p:txBody>
          <a:bodyPr wrap="square" lIns="288000" tIns="72000" rIns="0" bIns="0" rtlCol="0" anchor="ctr">
            <a:noAutofit/>
          </a:bodyPr>
          <a:lstStyle/>
          <a:p>
            <a:pPr>
              <a:spcBef>
                <a:spcPct val="0"/>
              </a:spcBef>
            </a:pPr>
            <a:r>
              <a:rPr lang="ja-JP" altLang="en-US" sz="2000" b="1" dirty="0">
                <a:solidFill>
                  <a:srgbClr val="000000"/>
                </a:solidFill>
                <a:latin typeface="メイリオ" panose="020B0604030504040204" pitchFamily="50" charset="-128"/>
                <a:ea typeface="メイリオ" panose="020B0604030504040204" pitchFamily="50" charset="-128"/>
              </a:rPr>
              <a:t>量がいつも</a:t>
            </a:r>
            <a:endParaRPr lang="en-US" altLang="ja-JP" sz="2000" b="1" dirty="0">
              <a:solidFill>
                <a:srgbClr val="000000"/>
              </a:solidFill>
              <a:latin typeface="メイリオ" panose="020B0604030504040204" pitchFamily="50" charset="-128"/>
              <a:ea typeface="メイリオ" panose="020B0604030504040204" pitchFamily="50" charset="-128"/>
            </a:endParaRPr>
          </a:p>
          <a:p>
            <a:pPr>
              <a:spcBef>
                <a:spcPct val="0"/>
              </a:spcBef>
            </a:pPr>
            <a:r>
              <a:rPr lang="ja-JP" altLang="en-US" sz="2000" b="1" dirty="0">
                <a:solidFill>
                  <a:srgbClr val="000000"/>
                </a:solidFill>
                <a:latin typeface="メイリオ" panose="020B0604030504040204" pitchFamily="50" charset="-128"/>
                <a:ea typeface="メイリオ" panose="020B0604030504040204" pitchFamily="50" charset="-128"/>
              </a:rPr>
              <a:t>より多い・・</a:t>
            </a:r>
          </a:p>
        </p:txBody>
      </p:sp>
      <p:sp>
        <p:nvSpPr>
          <p:cNvPr id="23"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220</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3205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4">
            <a:extLst>
              <a:ext uri="{FF2B5EF4-FFF2-40B4-BE49-F238E27FC236}">
                <a16:creationId xmlns:a16="http://schemas.microsoft.com/office/drawing/2014/main" id="{E5F3210C-2BCB-4C22-B56A-580B2C668CA1}"/>
              </a:ext>
            </a:extLst>
          </p:cNvPr>
          <p:cNvSpPr txBox="1">
            <a:spLocks noChangeArrowheads="1"/>
          </p:cNvSpPr>
          <p:nvPr/>
        </p:nvSpPr>
        <p:spPr bwMode="auto">
          <a:xfrm>
            <a:off x="546601" y="1572684"/>
            <a:ext cx="8604250" cy="4917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38"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★次の使用がすぐにできるように整えておく</a:t>
            </a:r>
          </a:p>
          <a:p>
            <a:pPr marL="628650"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・消毒剤や洗浄用の水（水道水、滅菌精製水など）は、残量が少ないときには交換する。</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つぎ足さない</a:t>
            </a:r>
          </a:p>
          <a:p>
            <a:pPr marL="628650"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・アルコール綿などの補充</a:t>
            </a:r>
          </a:p>
          <a:p>
            <a:pPr marL="628650"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・周囲に飛び散った水滴、</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分泌物などを拭く</a:t>
            </a:r>
          </a:p>
          <a:p>
            <a:pPr marL="628650" indent="-300038">
              <a:lnSpc>
                <a:spcPct val="114000"/>
              </a:lnSpc>
              <a:spcBef>
                <a:spcPts val="0"/>
              </a:spcBef>
              <a:spcAft>
                <a:spcPts val="1200"/>
              </a:spcAft>
              <a:buNone/>
            </a:pPr>
            <a:r>
              <a:rPr lang="ja-JP" altLang="en-US" sz="2400" dirty="0">
                <a:latin typeface="メイリオ" panose="020B0604030504040204" pitchFamily="50" charset="-128"/>
                <a:ea typeface="メイリオ" panose="020B0604030504040204" pitchFamily="50" charset="-128"/>
              </a:rPr>
              <a:t>・吸引びんの排液を捨てる</a:t>
            </a:r>
            <a:r>
              <a:rPr lang="en-US" altLang="ja-JP" sz="2400" dirty="0">
                <a:latin typeface="メイリオ" panose="020B0604030504040204" pitchFamily="50" charset="-128"/>
                <a:ea typeface="メイリオ" panose="020B0604030504040204" pitchFamily="50" charset="-128"/>
              </a:rPr>
              <a:t>70-80</a:t>
            </a:r>
            <a:r>
              <a:rPr lang="ja-JP" altLang="en-US" sz="2400" dirty="0">
                <a:latin typeface="メイリオ" panose="020B0604030504040204" pitchFamily="50" charset="-128"/>
                <a:ea typeface="メイリオ" panose="020B0604030504040204" pitchFamily="50" charset="-128"/>
              </a:rPr>
              <a:t>％に</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なる前に、もしくは定期的に。</a:t>
            </a: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吸引の片づけ</a:t>
            </a:r>
          </a:p>
        </p:txBody>
      </p:sp>
      <p:grpSp>
        <p:nvGrpSpPr>
          <p:cNvPr id="17" name="グループ化 16">
            <a:extLst>
              <a:ext uri="{FF2B5EF4-FFF2-40B4-BE49-F238E27FC236}">
                <a16:creationId xmlns:a16="http://schemas.microsoft.com/office/drawing/2014/main" id="{2B8E3245-01E4-4DC2-8DBA-B6CBFF622E22}"/>
              </a:ext>
            </a:extLst>
          </p:cNvPr>
          <p:cNvGrpSpPr/>
          <p:nvPr/>
        </p:nvGrpSpPr>
        <p:grpSpPr>
          <a:xfrm>
            <a:off x="5009322" y="2876864"/>
            <a:ext cx="3022946" cy="1339254"/>
            <a:chOff x="367181" y="-1753505"/>
            <a:chExt cx="2676536" cy="1137616"/>
          </a:xfrm>
        </p:grpSpPr>
        <p:sp>
          <p:nvSpPr>
            <p:cNvPr id="11" name="Oval 7">
              <a:extLst>
                <a:ext uri="{FF2B5EF4-FFF2-40B4-BE49-F238E27FC236}">
                  <a16:creationId xmlns:a16="http://schemas.microsoft.com/office/drawing/2014/main" id="{8154F2E6-0F27-4DA6-8D81-47635741D6FB}"/>
                </a:ext>
              </a:extLst>
            </p:cNvPr>
            <p:cNvSpPr>
              <a:spLocks noChangeArrowheads="1"/>
            </p:cNvSpPr>
            <p:nvPr/>
          </p:nvSpPr>
          <p:spPr bwMode="auto">
            <a:xfrm>
              <a:off x="433777" y="-1672828"/>
              <a:ext cx="2609940" cy="1056939"/>
            </a:xfrm>
            <a:prstGeom prst="ellipse">
              <a:avLst/>
            </a:prstGeom>
            <a:solidFill>
              <a:srgbClr val="FF99CC"/>
            </a:solidFill>
            <a:ln w="9525" algn="ctr">
              <a:noFill/>
              <a:miter lim="800000"/>
              <a:headEnd/>
              <a:tailEnd/>
            </a:ln>
          </p:spPr>
          <p:txBody>
            <a:bodyPr wrap="none" lIns="0" tIns="72000" rIns="0"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2300" dirty="0">
                <a:solidFill>
                  <a:srgbClr val="000000"/>
                </a:solidFill>
                <a:latin typeface="メイリオ" panose="020B0604030504040204" pitchFamily="50" charset="-128"/>
                <a:ea typeface="メイリオ" panose="020B0604030504040204" pitchFamily="50" charset="-128"/>
              </a:endParaRPr>
            </a:p>
          </p:txBody>
        </p:sp>
        <p:sp>
          <p:nvSpPr>
            <p:cNvPr id="12" name="Oval 7">
              <a:extLst>
                <a:ext uri="{FF2B5EF4-FFF2-40B4-BE49-F238E27FC236}">
                  <a16:creationId xmlns:a16="http://schemas.microsoft.com/office/drawing/2014/main" id="{E76BA3E7-EDE7-4DA0-8500-6619B6A086D2}"/>
                </a:ext>
              </a:extLst>
            </p:cNvPr>
            <p:cNvSpPr>
              <a:spLocks noChangeArrowheads="1"/>
            </p:cNvSpPr>
            <p:nvPr/>
          </p:nvSpPr>
          <p:spPr bwMode="auto">
            <a:xfrm>
              <a:off x="367181" y="-1753505"/>
              <a:ext cx="2609940" cy="1056939"/>
            </a:xfrm>
            <a:prstGeom prst="ellipse">
              <a:avLst/>
            </a:prstGeom>
            <a:solidFill>
              <a:srgbClr val="FFE5E5"/>
            </a:solidFill>
            <a:ln w="9525" algn="ctr">
              <a:noFill/>
              <a:miter lim="800000"/>
              <a:headEnd/>
              <a:tailEnd/>
            </a:ln>
          </p:spPr>
          <p:txBody>
            <a:bodyPr wrap="square" lIns="0" tIns="72000" rIns="0"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pPr>
              <a:r>
                <a:rPr lang="ja-JP" altLang="en-US" sz="2300" dirty="0">
                  <a:solidFill>
                    <a:srgbClr val="000000"/>
                  </a:solidFill>
                  <a:latin typeface="メイリオ" panose="020B0604030504040204" pitchFamily="50" charset="-128"/>
                  <a:ea typeface="メイリオ" panose="020B0604030504040204" pitchFamily="50" charset="-128"/>
                </a:rPr>
                <a:t>待たせずにケアできるように</a:t>
              </a:r>
            </a:p>
          </p:txBody>
        </p:sp>
      </p:grpSp>
      <p:grpSp>
        <p:nvGrpSpPr>
          <p:cNvPr id="4" name="グループ化 3">
            <a:extLst>
              <a:ext uri="{FF2B5EF4-FFF2-40B4-BE49-F238E27FC236}">
                <a16:creationId xmlns:a16="http://schemas.microsoft.com/office/drawing/2014/main" id="{3056EF29-2CFD-4474-BDF5-5B8B9B8FC972}"/>
              </a:ext>
            </a:extLst>
          </p:cNvPr>
          <p:cNvGrpSpPr/>
          <p:nvPr/>
        </p:nvGrpSpPr>
        <p:grpSpPr>
          <a:xfrm>
            <a:off x="6352671" y="4200186"/>
            <a:ext cx="2676536" cy="1131324"/>
            <a:chOff x="2556847" y="2895571"/>
            <a:chExt cx="2676536" cy="1131324"/>
          </a:xfrm>
        </p:grpSpPr>
        <p:sp>
          <p:nvSpPr>
            <p:cNvPr id="7" name="Oval 4">
              <a:extLst>
                <a:ext uri="{FF2B5EF4-FFF2-40B4-BE49-F238E27FC236}">
                  <a16:creationId xmlns:a16="http://schemas.microsoft.com/office/drawing/2014/main" id="{F56C233A-27F9-4DD1-A50C-AF9FB0990AD3}"/>
                </a:ext>
              </a:extLst>
            </p:cNvPr>
            <p:cNvSpPr>
              <a:spLocks noChangeArrowheads="1"/>
            </p:cNvSpPr>
            <p:nvPr/>
          </p:nvSpPr>
          <p:spPr bwMode="auto">
            <a:xfrm>
              <a:off x="2623443" y="2969956"/>
              <a:ext cx="2609940" cy="1056939"/>
            </a:xfrm>
            <a:prstGeom prst="ellipse">
              <a:avLst/>
            </a:prstGeom>
            <a:solidFill>
              <a:schemeClr val="accent3">
                <a:lumMod val="50000"/>
              </a:schemeClr>
            </a:solidFill>
            <a:ln w="9525" algn="ctr">
              <a:noFill/>
              <a:miter lim="800000"/>
              <a:headEnd/>
              <a:tailEnd/>
            </a:ln>
          </p:spPr>
          <p:txBody>
            <a:bodyPr wrap="none" lIns="87269" tIns="72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2300" dirty="0">
                <a:solidFill>
                  <a:srgbClr val="000000"/>
                </a:solidFill>
                <a:latin typeface="メイリオ" panose="020B0604030504040204" pitchFamily="50" charset="-128"/>
                <a:ea typeface="メイリオ" panose="020B0604030504040204" pitchFamily="50" charset="-128"/>
              </a:endParaRPr>
            </a:p>
          </p:txBody>
        </p:sp>
        <p:sp>
          <p:nvSpPr>
            <p:cNvPr id="13" name="Oval 4">
              <a:extLst>
                <a:ext uri="{FF2B5EF4-FFF2-40B4-BE49-F238E27FC236}">
                  <a16:creationId xmlns:a16="http://schemas.microsoft.com/office/drawing/2014/main" id="{192D9715-6EBD-4740-84E1-CC7D17FC4E9D}"/>
                </a:ext>
              </a:extLst>
            </p:cNvPr>
            <p:cNvSpPr>
              <a:spLocks noChangeArrowheads="1"/>
            </p:cNvSpPr>
            <p:nvPr/>
          </p:nvSpPr>
          <p:spPr bwMode="auto">
            <a:xfrm>
              <a:off x="2556847" y="2895571"/>
              <a:ext cx="2609940" cy="1056939"/>
            </a:xfrm>
            <a:prstGeom prst="ellipse">
              <a:avLst/>
            </a:prstGeom>
            <a:solidFill>
              <a:srgbClr val="DFF1CB"/>
            </a:solidFill>
            <a:ln w="9525" algn="ctr">
              <a:noFill/>
              <a:miter lim="800000"/>
              <a:headEnd/>
              <a:tailEnd/>
            </a:ln>
          </p:spPr>
          <p:txBody>
            <a:bodyPr wrap="none" lIns="87269" tIns="72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pPr>
              <a:r>
                <a:rPr lang="ja-JP" altLang="en-US" sz="2300" dirty="0">
                  <a:solidFill>
                    <a:srgbClr val="000000"/>
                  </a:solidFill>
                  <a:latin typeface="メイリオ" panose="020B0604030504040204" pitchFamily="50" charset="-128"/>
                  <a:ea typeface="メイリオ" panose="020B0604030504040204" pitchFamily="50" charset="-128"/>
                </a:rPr>
                <a:t>感染防止！</a:t>
              </a:r>
            </a:p>
          </p:txBody>
        </p:sp>
      </p:grpSp>
      <p:sp>
        <p:nvSpPr>
          <p:cNvPr id="14"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221</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1629161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A9DB2822-120A-4201-B3BF-F27584213ADC}"/>
              </a:ext>
            </a:extLst>
          </p:cNvPr>
          <p:cNvSpPr>
            <a:spLocks noGrp="1"/>
          </p:cNvSpPr>
          <p:nvPr>
            <p:ph type="body" sz="quarter" idx="10"/>
          </p:nvPr>
        </p:nvSpPr>
        <p:spPr/>
        <p:txBody>
          <a:bodyPr/>
          <a:lstStyle/>
          <a:p>
            <a:r>
              <a:rPr lang="en-US" altLang="ja-JP" dirty="0"/>
              <a:t>4-</a:t>
            </a:r>
            <a:r>
              <a:rPr lang="ja-JP" altLang="en-US" dirty="0"/>
              <a:t>８ヒヤリ・ハット、アクシデント</a:t>
            </a:r>
          </a:p>
        </p:txBody>
      </p:sp>
      <p:sp>
        <p:nvSpPr>
          <p:cNvPr id="2" name="タイトル 1">
            <a:extLst>
              <a:ext uri="{FF2B5EF4-FFF2-40B4-BE49-F238E27FC236}">
                <a16:creationId xmlns:a16="http://schemas.microsoft.com/office/drawing/2014/main" id="{8978ADD7-61EF-4191-9ABF-601292F07313}"/>
              </a:ext>
            </a:extLst>
          </p:cNvPr>
          <p:cNvSpPr>
            <a:spLocks noGrp="1"/>
          </p:cNvSpPr>
          <p:nvPr>
            <p:ph type="title"/>
          </p:nvPr>
        </p:nvSpPr>
        <p:spPr/>
        <p:txBody>
          <a:bodyPr>
            <a:normAutofit/>
          </a:bodyPr>
          <a:lstStyle/>
          <a:p>
            <a:r>
              <a:rPr lang="ja-JP" altLang="en-US" sz="2800" dirty="0"/>
              <a:t>ヒヤリ・ハット、アクシデントの実際①</a:t>
            </a:r>
            <a:endParaRPr kumimoji="1" lang="ja-JP" altLang="en-US" sz="2800" dirty="0"/>
          </a:p>
        </p:txBody>
      </p:sp>
      <p:sp>
        <p:nvSpPr>
          <p:cNvPr id="4" name="Rectangle 3">
            <a:extLst>
              <a:ext uri="{FF2B5EF4-FFF2-40B4-BE49-F238E27FC236}">
                <a16:creationId xmlns:a16="http://schemas.microsoft.com/office/drawing/2014/main" id="{73E48906-79FC-4BE9-A929-CA62A543C375}"/>
              </a:ext>
            </a:extLst>
          </p:cNvPr>
          <p:cNvSpPr txBox="1">
            <a:spLocks noChangeArrowheads="1"/>
          </p:cNvSpPr>
          <p:nvPr/>
        </p:nvSpPr>
        <p:spPr>
          <a:xfrm>
            <a:off x="2141426" y="1618963"/>
            <a:ext cx="7096237" cy="359071"/>
          </a:xfrm>
          <a:prstGeom prst="rect">
            <a:avLst/>
          </a:prstGeom>
        </p:spPr>
        <p:txBody>
          <a:bodyPr vert="horz" lIns="0" tIns="0" rIns="0" bIns="0" rtlCol="0">
            <a:normAutofit lnSpcReduction="10000"/>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b="0" i="0" kern="1200">
                <a:solidFill>
                  <a:schemeClr val="tx1"/>
                </a:solidFill>
                <a:latin typeface="Hiragino Sans W3" panose="020B0300000000000000" pitchFamily="34" charset="-128"/>
                <a:ea typeface="Hiragino Sans W3" panose="020B0300000000000000" pitchFamily="34" charset="-128"/>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b="0" i="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b="0" i="0"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b="0" i="0"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b="0" i="0"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lnSpc>
                <a:spcPct val="100000"/>
              </a:lnSpc>
              <a:buNone/>
            </a:pPr>
            <a:r>
              <a:rPr lang="ja-JP" altLang="en-US" sz="2400" dirty="0">
                <a:latin typeface="メイリオ" panose="020B0604030504040204" pitchFamily="50" charset="-128"/>
                <a:ea typeface="メイリオ" panose="020B0604030504040204" pitchFamily="50" charset="-128"/>
              </a:rPr>
              <a:t>吸引中に顔色が悪くなった</a:t>
            </a:r>
          </a:p>
        </p:txBody>
      </p:sp>
      <p:sp>
        <p:nvSpPr>
          <p:cNvPr id="5" name="AutoShape 4">
            <a:extLst>
              <a:ext uri="{FF2B5EF4-FFF2-40B4-BE49-F238E27FC236}">
                <a16:creationId xmlns:a16="http://schemas.microsoft.com/office/drawing/2014/main" id="{1690C94D-C7B9-4FD1-9CEF-AFF1B1FA199D}"/>
              </a:ext>
            </a:extLst>
          </p:cNvPr>
          <p:cNvSpPr>
            <a:spLocks noChangeArrowheads="1"/>
          </p:cNvSpPr>
          <p:nvPr/>
        </p:nvSpPr>
        <p:spPr bwMode="auto">
          <a:xfrm>
            <a:off x="666955" y="1507390"/>
            <a:ext cx="1211950" cy="432000"/>
          </a:xfrm>
          <a:prstGeom prst="roundRect">
            <a:avLst/>
          </a:prstGeom>
          <a:solidFill>
            <a:srgbClr val="0070C0"/>
          </a:solidFill>
          <a:ln>
            <a:noFill/>
          </a:ln>
        </p:spPr>
        <p:txBody>
          <a:bodyPr wrap="none" lIns="0" tIns="72000" rIns="0"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r>
              <a:rPr lang="ja-JP" altLang="en-US" sz="2000" dirty="0">
                <a:solidFill>
                  <a:prstClr val="white"/>
                </a:solidFill>
                <a:latin typeface="メイリオ" panose="020B0604030504040204" pitchFamily="50" charset="-128"/>
                <a:ea typeface="メイリオ" panose="020B0604030504040204" pitchFamily="50" charset="-128"/>
              </a:rPr>
              <a:t>事例１</a:t>
            </a:r>
          </a:p>
        </p:txBody>
      </p:sp>
      <p:sp>
        <p:nvSpPr>
          <p:cNvPr id="6" name="AutoShape 5">
            <a:extLst>
              <a:ext uri="{FF2B5EF4-FFF2-40B4-BE49-F238E27FC236}">
                <a16:creationId xmlns:a16="http://schemas.microsoft.com/office/drawing/2014/main" id="{AF1D7625-FA39-43F6-9365-9F95A1C6040B}"/>
              </a:ext>
            </a:extLst>
          </p:cNvPr>
          <p:cNvSpPr>
            <a:spLocks noChangeArrowheads="1"/>
          </p:cNvSpPr>
          <p:nvPr/>
        </p:nvSpPr>
        <p:spPr bwMode="auto">
          <a:xfrm>
            <a:off x="747936" y="2459842"/>
            <a:ext cx="3095625" cy="1084492"/>
          </a:xfrm>
          <a:prstGeom prst="roundRect">
            <a:avLst>
              <a:gd name="adj" fmla="val 16667"/>
            </a:avLst>
          </a:prstGeom>
          <a:solidFill>
            <a:schemeClr val="bg1"/>
          </a:solidFill>
          <a:ln w="28575">
            <a:solidFill>
              <a:srgbClr val="009242"/>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endParaRPr lang="ja-JP" altLang="en-US" sz="1700" b="1" dirty="0">
              <a:solidFill>
                <a:prstClr val="black"/>
              </a:solidFill>
              <a:latin typeface="メイリオ" panose="020B0604030504040204" pitchFamily="50" charset="-128"/>
              <a:ea typeface="メイリオ" panose="020B0604030504040204" pitchFamily="50" charset="-128"/>
            </a:endParaRPr>
          </a:p>
          <a:p>
            <a:pPr algn="ctr">
              <a:spcBef>
                <a:spcPct val="0"/>
              </a:spcBef>
              <a:buNone/>
              <a:defRPr/>
            </a:pPr>
            <a:r>
              <a:rPr lang="ja-JP" altLang="en-US" sz="1700" b="1" dirty="0">
                <a:solidFill>
                  <a:prstClr val="black"/>
                </a:solidFill>
                <a:latin typeface="メイリオ" panose="020B0604030504040204" pitchFamily="50" charset="-128"/>
                <a:ea typeface="メイリオ" panose="020B0604030504040204" pitchFamily="50" charset="-128"/>
              </a:rPr>
              <a:t>吸引している時間が長引いた</a:t>
            </a:r>
          </a:p>
        </p:txBody>
      </p:sp>
      <p:sp>
        <p:nvSpPr>
          <p:cNvPr id="8" name="Rectangle 9">
            <a:extLst>
              <a:ext uri="{FF2B5EF4-FFF2-40B4-BE49-F238E27FC236}">
                <a16:creationId xmlns:a16="http://schemas.microsoft.com/office/drawing/2014/main" id="{3D5AEC01-7B37-41AF-B90B-42E2E62FB056}"/>
              </a:ext>
            </a:extLst>
          </p:cNvPr>
          <p:cNvSpPr>
            <a:spLocks noChangeArrowheads="1"/>
          </p:cNvSpPr>
          <p:nvPr/>
        </p:nvSpPr>
        <p:spPr bwMode="auto">
          <a:xfrm>
            <a:off x="6258296" y="3813167"/>
            <a:ext cx="2985938" cy="1138236"/>
          </a:xfrm>
          <a:prstGeom prst="roundRect">
            <a:avLst>
              <a:gd name="adj" fmla="val 18004"/>
            </a:avLst>
          </a:prstGeom>
          <a:solidFill>
            <a:schemeClr val="bg1"/>
          </a:solidFill>
          <a:ln w="28575">
            <a:solidFill>
              <a:srgbClr val="7030A0"/>
            </a:solidFill>
            <a:miter lim="800000"/>
            <a:headEnd/>
            <a:tailEnd/>
          </a:ln>
        </p:spPr>
        <p:txBody>
          <a:bodyPr wrap="none" lIns="87269" tIns="396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r>
              <a:rPr lang="ja-JP" altLang="en-US" sz="1700" b="1" dirty="0">
                <a:solidFill>
                  <a:prstClr val="black"/>
                </a:solidFill>
                <a:latin typeface="メイリオ" panose="020B0604030504040204" pitchFamily="50" charset="-128"/>
                <a:ea typeface="メイリオ" panose="020B0604030504040204" pitchFamily="50" charset="-128"/>
              </a:rPr>
              <a:t>顔色がよくなり、</a:t>
            </a:r>
            <a:br>
              <a:rPr lang="en-US" altLang="ja-JP" sz="1700" b="1" dirty="0">
                <a:solidFill>
                  <a:prstClr val="black"/>
                </a:solidFill>
                <a:latin typeface="メイリオ" panose="020B0604030504040204" pitchFamily="50" charset="-128"/>
                <a:ea typeface="メイリオ" panose="020B0604030504040204" pitchFamily="50" charset="-128"/>
              </a:rPr>
            </a:br>
            <a:r>
              <a:rPr lang="ja-JP" altLang="en-US" sz="1700" b="1" dirty="0">
                <a:solidFill>
                  <a:prstClr val="black"/>
                </a:solidFill>
                <a:latin typeface="メイリオ" panose="020B0604030504040204" pitchFamily="50" charset="-128"/>
                <a:ea typeface="メイリオ" panose="020B0604030504040204" pitchFamily="50" charset="-128"/>
              </a:rPr>
              <a:t>表情も落ち着いた</a:t>
            </a:r>
          </a:p>
        </p:txBody>
      </p:sp>
      <p:sp>
        <p:nvSpPr>
          <p:cNvPr id="13" name="Oval 7">
            <a:extLst>
              <a:ext uri="{FF2B5EF4-FFF2-40B4-BE49-F238E27FC236}">
                <a16:creationId xmlns:a16="http://schemas.microsoft.com/office/drawing/2014/main" id="{25862E19-A70C-49B8-A3DE-ECF66B366767}"/>
              </a:ext>
            </a:extLst>
          </p:cNvPr>
          <p:cNvSpPr>
            <a:spLocks noChangeArrowheads="1"/>
          </p:cNvSpPr>
          <p:nvPr/>
        </p:nvSpPr>
        <p:spPr bwMode="auto">
          <a:xfrm>
            <a:off x="3073300" y="3595401"/>
            <a:ext cx="2378075" cy="1341438"/>
          </a:xfrm>
          <a:prstGeom prst="ellipse">
            <a:avLst/>
          </a:prstGeom>
          <a:solidFill>
            <a:srgbClr val="FFFF99"/>
          </a:solidFill>
          <a:ln w="28575">
            <a:solidFill>
              <a:srgbClr val="FFC000"/>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r>
              <a:rPr lang="ja-JP" altLang="en-US" sz="1800" b="1">
                <a:solidFill>
                  <a:prstClr val="black"/>
                </a:solidFill>
                <a:latin typeface="メイリオ" panose="020B0604030504040204" pitchFamily="50" charset="-128"/>
                <a:ea typeface="メイリオ" panose="020B0604030504040204" pitchFamily="50" charset="-128"/>
              </a:rPr>
              <a:t>吸引を中止して、</a:t>
            </a:r>
          </a:p>
          <a:p>
            <a:pPr algn="ctr">
              <a:spcBef>
                <a:spcPct val="0"/>
              </a:spcBef>
              <a:buNone/>
              <a:defRPr/>
            </a:pPr>
            <a:r>
              <a:rPr lang="ja-JP" altLang="en-US" sz="1800" b="1">
                <a:solidFill>
                  <a:prstClr val="black"/>
                </a:solidFill>
                <a:latin typeface="メイリオ" panose="020B0604030504040204" pitchFamily="50" charset="-128"/>
                <a:ea typeface="メイリオ" panose="020B0604030504040204" pitchFamily="50" charset="-128"/>
              </a:rPr>
              <a:t>様子を観察した</a:t>
            </a:r>
          </a:p>
        </p:txBody>
      </p:sp>
      <p:sp>
        <p:nvSpPr>
          <p:cNvPr id="15" name="Text Box 15">
            <a:extLst>
              <a:ext uri="{FF2B5EF4-FFF2-40B4-BE49-F238E27FC236}">
                <a16:creationId xmlns:a16="http://schemas.microsoft.com/office/drawing/2014/main" id="{5324F0CC-3038-44B0-BE79-4D375DE4B3CC}"/>
              </a:ext>
            </a:extLst>
          </p:cNvPr>
          <p:cNvSpPr txBox="1">
            <a:spLocks noChangeArrowheads="1"/>
          </p:cNvSpPr>
          <p:nvPr/>
        </p:nvSpPr>
        <p:spPr bwMode="auto">
          <a:xfrm>
            <a:off x="6269755" y="3813166"/>
            <a:ext cx="2967908" cy="403964"/>
          </a:xfrm>
          <a:prstGeom prst="roundRect">
            <a:avLst>
              <a:gd name="adj" fmla="val 44574"/>
            </a:avLst>
          </a:prstGeom>
          <a:solidFill>
            <a:srgbClr val="7030A0"/>
          </a:solidFill>
          <a:ln>
            <a:noFill/>
          </a:ln>
        </p:spPr>
        <p:txBody>
          <a:bodyPr wrap="square" lIns="0" tIns="36000" rIns="0" bIns="0" anchor="ctr" anchorCtr="0">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None/>
              <a:defRPr/>
            </a:pPr>
            <a:r>
              <a:rPr lang="ja-JP" altLang="en-US" sz="1800" b="1" dirty="0">
                <a:solidFill>
                  <a:schemeClr val="bg1"/>
                </a:solidFill>
                <a:latin typeface="メイリオ" panose="020B0604030504040204" pitchFamily="50" charset="-128"/>
                <a:ea typeface="メイリオ" panose="020B0604030504040204" pitchFamily="50" charset="-128"/>
              </a:rPr>
              <a:t>ヒヤリ・ハット</a:t>
            </a:r>
          </a:p>
        </p:txBody>
      </p:sp>
      <p:sp>
        <p:nvSpPr>
          <p:cNvPr id="18" name="テキスト ボックス 17">
            <a:extLst>
              <a:ext uri="{FF2B5EF4-FFF2-40B4-BE49-F238E27FC236}">
                <a16:creationId xmlns:a16="http://schemas.microsoft.com/office/drawing/2014/main" id="{39CA7D78-B1D5-46BC-A8CC-D723F7B663D4}"/>
              </a:ext>
            </a:extLst>
          </p:cNvPr>
          <p:cNvSpPr txBox="1"/>
          <p:nvPr/>
        </p:nvSpPr>
        <p:spPr>
          <a:xfrm>
            <a:off x="666954" y="6391724"/>
            <a:ext cx="1915909" cy="230832"/>
          </a:xfrm>
          <a:prstGeom prst="rect">
            <a:avLst/>
          </a:prstGeom>
          <a:noFill/>
        </p:spPr>
        <p:txBody>
          <a:bodyPr wrap="none" lIns="0" tIns="0" rIns="0" bIns="0" rtlCol="0">
            <a:noAutofit/>
          </a:bodyPr>
          <a:lstStyle/>
          <a:p>
            <a:r>
              <a:rPr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20" name="AutoShape 5">
            <a:extLst>
              <a:ext uri="{FF2B5EF4-FFF2-40B4-BE49-F238E27FC236}">
                <a16:creationId xmlns:a16="http://schemas.microsoft.com/office/drawing/2014/main" id="{6F6F88CE-3838-4305-909A-73132EC686DF}"/>
              </a:ext>
            </a:extLst>
          </p:cNvPr>
          <p:cNvSpPr>
            <a:spLocks noChangeArrowheads="1"/>
          </p:cNvSpPr>
          <p:nvPr/>
        </p:nvSpPr>
        <p:spPr bwMode="auto">
          <a:xfrm>
            <a:off x="747936" y="2409835"/>
            <a:ext cx="3095625" cy="364291"/>
          </a:xfrm>
          <a:prstGeom prst="roundRect">
            <a:avLst>
              <a:gd name="adj" fmla="val 39874"/>
            </a:avLst>
          </a:prstGeom>
          <a:solidFill>
            <a:srgbClr val="00B050"/>
          </a:solidFill>
          <a:ln w="28575">
            <a:solidFill>
              <a:srgbClr val="009242"/>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r>
              <a:rPr lang="ja-JP" altLang="en-US" sz="1700" b="1" dirty="0">
                <a:solidFill>
                  <a:schemeClr val="bg1"/>
                </a:solidFill>
                <a:latin typeface="メイリオ" panose="020B0604030504040204" pitchFamily="50" charset="-128"/>
                <a:ea typeface="メイリオ" panose="020B0604030504040204" pitchFamily="50" charset="-128"/>
              </a:rPr>
              <a:t>原因１</a:t>
            </a:r>
          </a:p>
        </p:txBody>
      </p:sp>
      <p:sp>
        <p:nvSpPr>
          <p:cNvPr id="21" name="AutoShape 5">
            <a:extLst>
              <a:ext uri="{FF2B5EF4-FFF2-40B4-BE49-F238E27FC236}">
                <a16:creationId xmlns:a16="http://schemas.microsoft.com/office/drawing/2014/main" id="{680B8ACC-6795-4F08-B30A-DB128A6BF544}"/>
              </a:ext>
            </a:extLst>
          </p:cNvPr>
          <p:cNvSpPr>
            <a:spLocks noChangeArrowheads="1"/>
          </p:cNvSpPr>
          <p:nvPr/>
        </p:nvSpPr>
        <p:spPr bwMode="auto">
          <a:xfrm>
            <a:off x="747936" y="5154092"/>
            <a:ext cx="3095625" cy="1084492"/>
          </a:xfrm>
          <a:prstGeom prst="roundRect">
            <a:avLst>
              <a:gd name="adj" fmla="val 16667"/>
            </a:avLst>
          </a:prstGeom>
          <a:solidFill>
            <a:schemeClr val="bg1"/>
          </a:solidFill>
          <a:ln w="28575">
            <a:solidFill>
              <a:srgbClr val="009242"/>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endParaRPr lang="ja-JP" altLang="en-US" sz="1700" b="1" dirty="0">
              <a:solidFill>
                <a:prstClr val="black"/>
              </a:solidFill>
              <a:latin typeface="メイリオ" panose="020B0604030504040204" pitchFamily="50" charset="-128"/>
              <a:ea typeface="メイリオ" panose="020B0604030504040204" pitchFamily="50" charset="-128"/>
            </a:endParaRPr>
          </a:p>
          <a:p>
            <a:pPr algn="ctr">
              <a:spcBef>
                <a:spcPct val="0"/>
              </a:spcBef>
              <a:buNone/>
              <a:defRPr/>
            </a:pPr>
            <a:r>
              <a:rPr lang="ja-JP" altLang="en-US" sz="1700" b="1" dirty="0">
                <a:solidFill>
                  <a:prstClr val="black"/>
                </a:solidFill>
                <a:latin typeface="メイリオ" panose="020B0604030504040204" pitchFamily="50" charset="-128"/>
                <a:ea typeface="メイリオ" panose="020B0604030504040204" pitchFamily="50" charset="-128"/>
              </a:rPr>
              <a:t>吸引圧を高くして吸引した</a:t>
            </a:r>
          </a:p>
        </p:txBody>
      </p:sp>
      <p:sp>
        <p:nvSpPr>
          <p:cNvPr id="22" name="AutoShape 5">
            <a:extLst>
              <a:ext uri="{FF2B5EF4-FFF2-40B4-BE49-F238E27FC236}">
                <a16:creationId xmlns:a16="http://schemas.microsoft.com/office/drawing/2014/main" id="{46711AB3-C054-40F0-8A64-85A09EE45B96}"/>
              </a:ext>
            </a:extLst>
          </p:cNvPr>
          <p:cNvSpPr>
            <a:spLocks noChangeArrowheads="1"/>
          </p:cNvSpPr>
          <p:nvPr/>
        </p:nvSpPr>
        <p:spPr bwMode="auto">
          <a:xfrm>
            <a:off x="747936" y="5104085"/>
            <a:ext cx="3095625" cy="364291"/>
          </a:xfrm>
          <a:prstGeom prst="roundRect">
            <a:avLst>
              <a:gd name="adj" fmla="val 39874"/>
            </a:avLst>
          </a:prstGeom>
          <a:solidFill>
            <a:srgbClr val="00B050"/>
          </a:solidFill>
          <a:ln w="28575">
            <a:solidFill>
              <a:srgbClr val="009242"/>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r>
              <a:rPr lang="ja-JP" altLang="en-US" sz="1700" b="1" dirty="0">
                <a:solidFill>
                  <a:schemeClr val="bg1"/>
                </a:solidFill>
                <a:latin typeface="メイリオ" panose="020B0604030504040204" pitchFamily="50" charset="-128"/>
                <a:ea typeface="メイリオ" panose="020B0604030504040204" pitchFamily="50" charset="-128"/>
              </a:rPr>
              <a:t>原因</a:t>
            </a:r>
            <a:r>
              <a:rPr lang="en-US" altLang="ja-JP" sz="1700" b="1" dirty="0">
                <a:solidFill>
                  <a:schemeClr val="bg1"/>
                </a:solidFill>
                <a:latin typeface="メイリオ" panose="020B0604030504040204" pitchFamily="50" charset="-128"/>
                <a:ea typeface="メイリオ" panose="020B0604030504040204" pitchFamily="50" charset="-128"/>
              </a:rPr>
              <a:t>2</a:t>
            </a:r>
            <a:endParaRPr lang="ja-JP" altLang="en-US" sz="1700" b="1" dirty="0">
              <a:solidFill>
                <a:schemeClr val="bg1"/>
              </a:solidFill>
              <a:latin typeface="メイリオ" panose="020B0604030504040204" pitchFamily="50" charset="-128"/>
              <a:ea typeface="メイリオ" panose="020B0604030504040204" pitchFamily="50" charset="-128"/>
            </a:endParaRPr>
          </a:p>
        </p:txBody>
      </p:sp>
      <p:sp>
        <p:nvSpPr>
          <p:cNvPr id="23" name="矢印: 右 22">
            <a:extLst>
              <a:ext uri="{FF2B5EF4-FFF2-40B4-BE49-F238E27FC236}">
                <a16:creationId xmlns:a16="http://schemas.microsoft.com/office/drawing/2014/main" id="{39E98067-E928-488C-B022-D0EFC4498F79}"/>
              </a:ext>
            </a:extLst>
          </p:cNvPr>
          <p:cNvSpPr/>
          <p:nvPr/>
        </p:nvSpPr>
        <p:spPr>
          <a:xfrm rot="2274609">
            <a:off x="2475409" y="3661325"/>
            <a:ext cx="613776" cy="303679"/>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矢印: 右 23">
            <a:extLst>
              <a:ext uri="{FF2B5EF4-FFF2-40B4-BE49-F238E27FC236}">
                <a16:creationId xmlns:a16="http://schemas.microsoft.com/office/drawing/2014/main" id="{F3F34FC0-C378-4E46-A317-A953B998E4CE}"/>
              </a:ext>
            </a:extLst>
          </p:cNvPr>
          <p:cNvSpPr/>
          <p:nvPr/>
        </p:nvSpPr>
        <p:spPr>
          <a:xfrm rot="19262041">
            <a:off x="2475409" y="4662793"/>
            <a:ext cx="613776" cy="303679"/>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Rectangle 9">
            <a:extLst>
              <a:ext uri="{FF2B5EF4-FFF2-40B4-BE49-F238E27FC236}">
                <a16:creationId xmlns:a16="http://schemas.microsoft.com/office/drawing/2014/main" id="{0E05EA9C-9FEC-4F1D-B4EF-CAB20C2C5F74}"/>
              </a:ext>
            </a:extLst>
          </p:cNvPr>
          <p:cNvSpPr>
            <a:spLocks noChangeArrowheads="1"/>
          </p:cNvSpPr>
          <p:nvPr/>
        </p:nvSpPr>
        <p:spPr bwMode="auto">
          <a:xfrm>
            <a:off x="5826345" y="2299009"/>
            <a:ext cx="3417889" cy="1138236"/>
          </a:xfrm>
          <a:prstGeom prst="roundRect">
            <a:avLst>
              <a:gd name="adj" fmla="val 18004"/>
            </a:avLst>
          </a:prstGeom>
          <a:solidFill>
            <a:schemeClr val="bg1"/>
          </a:solidFill>
          <a:ln w="28575">
            <a:solidFill>
              <a:srgbClr val="C00000"/>
            </a:solidFill>
            <a:miter lim="800000"/>
            <a:headEnd/>
            <a:tailEnd/>
          </a:ln>
        </p:spPr>
        <p:txBody>
          <a:bodyPr wrap="none" lIns="87269" tIns="396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r>
              <a:rPr lang="ja-JP" altLang="en-US" sz="1700" b="1" dirty="0">
                <a:solidFill>
                  <a:prstClr val="black"/>
                </a:solidFill>
                <a:latin typeface="メイリオ" panose="020B0604030504040204" pitchFamily="50" charset="-128"/>
                <a:ea typeface="メイリオ" panose="020B0604030504040204" pitchFamily="50" charset="-128"/>
              </a:rPr>
              <a:t>顔色が悪くなり、苦しそうな</a:t>
            </a:r>
            <a:br>
              <a:rPr lang="ja-JP" altLang="en-US" sz="1700" b="1" dirty="0">
                <a:solidFill>
                  <a:prstClr val="black"/>
                </a:solidFill>
                <a:latin typeface="メイリオ" panose="020B0604030504040204" pitchFamily="50" charset="-128"/>
                <a:ea typeface="メイリオ" panose="020B0604030504040204" pitchFamily="50" charset="-128"/>
              </a:rPr>
            </a:br>
            <a:r>
              <a:rPr lang="ja-JP" altLang="en-US" sz="1700" b="1" dirty="0">
                <a:solidFill>
                  <a:prstClr val="black"/>
                </a:solidFill>
                <a:latin typeface="メイリオ" panose="020B0604030504040204" pitchFamily="50" charset="-128"/>
                <a:ea typeface="メイリオ" panose="020B0604030504040204" pitchFamily="50" charset="-128"/>
              </a:rPr>
              <a:t>様子が回復しなかった</a:t>
            </a:r>
          </a:p>
        </p:txBody>
      </p:sp>
      <p:sp>
        <p:nvSpPr>
          <p:cNvPr id="26" name="Text Box 15">
            <a:extLst>
              <a:ext uri="{FF2B5EF4-FFF2-40B4-BE49-F238E27FC236}">
                <a16:creationId xmlns:a16="http://schemas.microsoft.com/office/drawing/2014/main" id="{1B4F62CB-4746-40AF-BF1F-3CC14EFF7366}"/>
              </a:ext>
            </a:extLst>
          </p:cNvPr>
          <p:cNvSpPr txBox="1">
            <a:spLocks noChangeArrowheads="1"/>
          </p:cNvSpPr>
          <p:nvPr/>
        </p:nvSpPr>
        <p:spPr bwMode="auto">
          <a:xfrm>
            <a:off x="5840412" y="2299008"/>
            <a:ext cx="3397251" cy="403964"/>
          </a:xfrm>
          <a:prstGeom prst="roundRect">
            <a:avLst>
              <a:gd name="adj" fmla="val 44574"/>
            </a:avLst>
          </a:prstGeom>
          <a:solidFill>
            <a:srgbClr val="C00000"/>
          </a:solidFill>
          <a:ln>
            <a:noFill/>
          </a:ln>
        </p:spPr>
        <p:txBody>
          <a:bodyPr wrap="square" lIns="0" tIns="36000" rIns="0" bIns="0" anchor="ctr" anchorCtr="0">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None/>
              <a:defRPr/>
            </a:pPr>
            <a:r>
              <a:rPr lang="ja-JP" altLang="en-US" sz="1800" b="1" dirty="0">
                <a:solidFill>
                  <a:schemeClr val="bg1"/>
                </a:solidFill>
                <a:latin typeface="メイリオ" panose="020B0604030504040204" pitchFamily="50" charset="-128"/>
                <a:ea typeface="メイリオ" panose="020B0604030504040204" pitchFamily="50" charset="-128"/>
              </a:rPr>
              <a:t>アクシデント</a:t>
            </a:r>
          </a:p>
        </p:txBody>
      </p:sp>
      <p:sp>
        <p:nvSpPr>
          <p:cNvPr id="27" name="矢印: 右 26">
            <a:extLst>
              <a:ext uri="{FF2B5EF4-FFF2-40B4-BE49-F238E27FC236}">
                <a16:creationId xmlns:a16="http://schemas.microsoft.com/office/drawing/2014/main" id="{627929B2-5DBC-4149-A224-A8E276826B56}"/>
              </a:ext>
            </a:extLst>
          </p:cNvPr>
          <p:cNvSpPr/>
          <p:nvPr/>
        </p:nvSpPr>
        <p:spPr>
          <a:xfrm>
            <a:off x="5478180" y="4233420"/>
            <a:ext cx="668196" cy="303679"/>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矢印: 右 27">
            <a:extLst>
              <a:ext uri="{FF2B5EF4-FFF2-40B4-BE49-F238E27FC236}">
                <a16:creationId xmlns:a16="http://schemas.microsoft.com/office/drawing/2014/main" id="{95D2F4C5-8228-4CEC-9AE7-963009E473C2}"/>
              </a:ext>
            </a:extLst>
          </p:cNvPr>
          <p:cNvSpPr/>
          <p:nvPr/>
        </p:nvSpPr>
        <p:spPr>
          <a:xfrm rot="19262041">
            <a:off x="5158554" y="3456994"/>
            <a:ext cx="613776" cy="303679"/>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AutoShape 16">
            <a:extLst>
              <a:ext uri="{FF2B5EF4-FFF2-40B4-BE49-F238E27FC236}">
                <a16:creationId xmlns:a16="http://schemas.microsoft.com/office/drawing/2014/main" id="{01FCD0AE-05C1-47EA-9CB3-63C9831A3C2F}"/>
              </a:ext>
            </a:extLst>
          </p:cNvPr>
          <p:cNvSpPr>
            <a:spLocks noChangeArrowheads="1"/>
          </p:cNvSpPr>
          <p:nvPr/>
        </p:nvSpPr>
        <p:spPr bwMode="auto">
          <a:xfrm>
            <a:off x="3952525" y="5139145"/>
            <a:ext cx="5370892" cy="1410695"/>
          </a:xfrm>
          <a:prstGeom prst="irregularSeal2">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0" tIns="180000" rIns="0"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r>
              <a:rPr lang="ja-JP" altLang="en-US" sz="2000" b="1" dirty="0">
                <a:solidFill>
                  <a:schemeClr val="bg1"/>
                </a:solidFill>
                <a:latin typeface="メイリオ" panose="020B0604030504040204" pitchFamily="50" charset="-128"/>
                <a:ea typeface="メイリオ" panose="020B0604030504040204" pitchFamily="50" charset="-128"/>
              </a:rPr>
              <a:t>なぜこのようなことが</a:t>
            </a:r>
            <a:br>
              <a:rPr lang="en-US" altLang="ja-JP" sz="2000" b="1" dirty="0">
                <a:solidFill>
                  <a:schemeClr val="bg1"/>
                </a:solidFill>
                <a:latin typeface="メイリオ" panose="020B0604030504040204" pitchFamily="50" charset="-128"/>
                <a:ea typeface="メイリオ" panose="020B0604030504040204" pitchFamily="50" charset="-128"/>
              </a:rPr>
            </a:br>
            <a:r>
              <a:rPr lang="ja-JP" altLang="en-US" sz="2000" b="1" dirty="0">
                <a:solidFill>
                  <a:schemeClr val="bg1"/>
                </a:solidFill>
                <a:latin typeface="メイリオ" panose="020B0604030504040204" pitchFamily="50" charset="-128"/>
                <a:ea typeface="メイリオ" panose="020B0604030504040204" pitchFamily="50" charset="-128"/>
              </a:rPr>
              <a:t>起こったのか</a:t>
            </a:r>
          </a:p>
        </p:txBody>
      </p:sp>
      <p:sp>
        <p:nvSpPr>
          <p:cNvPr id="30"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222</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2073321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78ADD7-61EF-4191-9ABF-601292F07313}"/>
              </a:ext>
            </a:extLst>
          </p:cNvPr>
          <p:cNvSpPr>
            <a:spLocks noGrp="1"/>
          </p:cNvSpPr>
          <p:nvPr>
            <p:ph type="title"/>
          </p:nvPr>
        </p:nvSpPr>
        <p:spPr/>
        <p:txBody>
          <a:bodyPr>
            <a:normAutofit/>
          </a:bodyPr>
          <a:lstStyle/>
          <a:p>
            <a:r>
              <a:rPr lang="ja-JP" altLang="en-US" sz="2800" dirty="0"/>
              <a:t>ヒヤリ・ハット、アクシデントの実際②</a:t>
            </a:r>
            <a:endParaRPr kumimoji="1" lang="ja-JP" altLang="en-US" sz="2800" dirty="0"/>
          </a:p>
        </p:txBody>
      </p:sp>
      <p:sp>
        <p:nvSpPr>
          <p:cNvPr id="4" name="Rectangle 3">
            <a:extLst>
              <a:ext uri="{FF2B5EF4-FFF2-40B4-BE49-F238E27FC236}">
                <a16:creationId xmlns:a16="http://schemas.microsoft.com/office/drawing/2014/main" id="{73E48906-79FC-4BE9-A929-CA62A543C375}"/>
              </a:ext>
            </a:extLst>
          </p:cNvPr>
          <p:cNvSpPr txBox="1">
            <a:spLocks noChangeArrowheads="1"/>
          </p:cNvSpPr>
          <p:nvPr/>
        </p:nvSpPr>
        <p:spPr>
          <a:xfrm>
            <a:off x="2141426" y="1618963"/>
            <a:ext cx="7096237" cy="359071"/>
          </a:xfrm>
          <a:prstGeom prst="rect">
            <a:avLst/>
          </a:prstGeom>
        </p:spPr>
        <p:txBody>
          <a:bodyPr vert="horz" lIns="0" tIns="0" rIns="0" bIns="0" rtlCol="0">
            <a:normAutofit lnSpcReduction="10000"/>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b="0" i="0" kern="1200">
                <a:solidFill>
                  <a:schemeClr val="tx1"/>
                </a:solidFill>
                <a:latin typeface="Hiragino Sans W3" panose="020B0300000000000000" pitchFamily="34" charset="-128"/>
                <a:ea typeface="Hiragino Sans W3" panose="020B0300000000000000" pitchFamily="34" charset="-128"/>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b="0" i="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b="0" i="0"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b="0" i="0"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b="0" i="0"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lnSpc>
                <a:spcPct val="100000"/>
              </a:lnSpc>
              <a:buNone/>
            </a:pPr>
            <a:r>
              <a:rPr lang="ja-JP" altLang="en-US" sz="2400" dirty="0">
                <a:latin typeface="メイリオ" panose="020B0604030504040204" pitchFamily="50" charset="-128"/>
                <a:ea typeface="メイリオ" panose="020B0604030504040204" pitchFamily="50" charset="-128"/>
              </a:rPr>
              <a:t>嘔気があった</a:t>
            </a:r>
          </a:p>
        </p:txBody>
      </p:sp>
      <p:sp>
        <p:nvSpPr>
          <p:cNvPr id="5" name="AutoShape 4">
            <a:extLst>
              <a:ext uri="{FF2B5EF4-FFF2-40B4-BE49-F238E27FC236}">
                <a16:creationId xmlns:a16="http://schemas.microsoft.com/office/drawing/2014/main" id="{1690C94D-C7B9-4FD1-9CEF-AFF1B1FA199D}"/>
              </a:ext>
            </a:extLst>
          </p:cNvPr>
          <p:cNvSpPr>
            <a:spLocks noChangeArrowheads="1"/>
          </p:cNvSpPr>
          <p:nvPr/>
        </p:nvSpPr>
        <p:spPr bwMode="auto">
          <a:xfrm>
            <a:off x="666955" y="1507390"/>
            <a:ext cx="1211950" cy="432000"/>
          </a:xfrm>
          <a:prstGeom prst="roundRect">
            <a:avLst/>
          </a:prstGeom>
          <a:solidFill>
            <a:srgbClr val="0070C0"/>
          </a:solidFill>
          <a:ln>
            <a:noFill/>
          </a:ln>
        </p:spPr>
        <p:txBody>
          <a:bodyPr wrap="none" lIns="0" tIns="72000" rIns="0"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r>
              <a:rPr lang="ja-JP" altLang="en-US" sz="2000" dirty="0">
                <a:solidFill>
                  <a:prstClr val="white"/>
                </a:solidFill>
                <a:latin typeface="メイリオ" panose="020B0604030504040204" pitchFamily="50" charset="-128"/>
                <a:ea typeface="メイリオ" panose="020B0604030504040204" pitchFamily="50" charset="-128"/>
              </a:rPr>
              <a:t>事例</a:t>
            </a:r>
            <a:r>
              <a:rPr lang="en-US" altLang="ja-JP" sz="2000" dirty="0">
                <a:solidFill>
                  <a:prstClr val="white"/>
                </a:solidFill>
                <a:latin typeface="メイリオ" panose="020B0604030504040204" pitchFamily="50" charset="-128"/>
                <a:ea typeface="メイリオ" panose="020B0604030504040204" pitchFamily="50" charset="-128"/>
              </a:rPr>
              <a:t>2</a:t>
            </a:r>
            <a:endParaRPr lang="ja-JP" altLang="en-US" sz="2000" dirty="0">
              <a:solidFill>
                <a:prstClr val="white"/>
              </a:solidFill>
              <a:latin typeface="メイリオ" panose="020B0604030504040204" pitchFamily="50" charset="-128"/>
              <a:ea typeface="メイリオ" panose="020B0604030504040204" pitchFamily="50" charset="-128"/>
            </a:endParaRPr>
          </a:p>
        </p:txBody>
      </p:sp>
      <p:sp>
        <p:nvSpPr>
          <p:cNvPr id="6" name="AutoShape 5">
            <a:extLst>
              <a:ext uri="{FF2B5EF4-FFF2-40B4-BE49-F238E27FC236}">
                <a16:creationId xmlns:a16="http://schemas.microsoft.com/office/drawing/2014/main" id="{AF1D7625-FA39-43F6-9365-9F95A1C6040B}"/>
              </a:ext>
            </a:extLst>
          </p:cNvPr>
          <p:cNvSpPr>
            <a:spLocks noChangeArrowheads="1"/>
          </p:cNvSpPr>
          <p:nvPr/>
        </p:nvSpPr>
        <p:spPr bwMode="auto">
          <a:xfrm>
            <a:off x="747936" y="2185656"/>
            <a:ext cx="3095625" cy="849195"/>
          </a:xfrm>
          <a:prstGeom prst="roundRect">
            <a:avLst>
              <a:gd name="adj" fmla="val 24731"/>
            </a:avLst>
          </a:prstGeom>
          <a:solidFill>
            <a:schemeClr val="bg1"/>
          </a:solidFill>
          <a:ln w="28575">
            <a:solidFill>
              <a:srgbClr val="009242"/>
            </a:solidFill>
            <a:round/>
            <a:headEnd/>
            <a:tailEnd/>
          </a:ln>
        </p:spPr>
        <p:txBody>
          <a:bodyPr wrap="none" lIns="87269" tIns="144000"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endParaRPr lang="ja-JP" altLang="en-US" sz="1700" b="1" dirty="0">
              <a:solidFill>
                <a:prstClr val="black"/>
              </a:solidFill>
              <a:latin typeface="メイリオ" panose="020B0604030504040204" pitchFamily="50" charset="-128"/>
              <a:ea typeface="メイリオ" panose="020B0604030504040204" pitchFamily="50" charset="-128"/>
            </a:endParaRPr>
          </a:p>
          <a:p>
            <a:pPr algn="ctr">
              <a:spcBef>
                <a:spcPct val="0"/>
              </a:spcBef>
              <a:buNone/>
              <a:defRPr/>
            </a:pPr>
            <a:r>
              <a:rPr lang="ja-JP" altLang="en-US" sz="1700" b="1" dirty="0">
                <a:solidFill>
                  <a:prstClr val="black"/>
                </a:solidFill>
                <a:latin typeface="メイリオ" panose="020B0604030504040204" pitchFamily="50" charset="-128"/>
                <a:ea typeface="メイリオ" panose="020B0604030504040204" pitchFamily="50" charset="-128"/>
              </a:rPr>
              <a:t>吸引している時間が長引いた</a:t>
            </a:r>
          </a:p>
        </p:txBody>
      </p:sp>
      <p:sp>
        <p:nvSpPr>
          <p:cNvPr id="8" name="Rectangle 9">
            <a:extLst>
              <a:ext uri="{FF2B5EF4-FFF2-40B4-BE49-F238E27FC236}">
                <a16:creationId xmlns:a16="http://schemas.microsoft.com/office/drawing/2014/main" id="{3D5AEC01-7B37-41AF-B90B-42E2E62FB056}"/>
              </a:ext>
            </a:extLst>
          </p:cNvPr>
          <p:cNvSpPr>
            <a:spLocks noChangeArrowheads="1"/>
          </p:cNvSpPr>
          <p:nvPr/>
        </p:nvSpPr>
        <p:spPr bwMode="auto">
          <a:xfrm>
            <a:off x="6567055" y="3813167"/>
            <a:ext cx="2677179" cy="1138236"/>
          </a:xfrm>
          <a:prstGeom prst="roundRect">
            <a:avLst>
              <a:gd name="adj" fmla="val 18004"/>
            </a:avLst>
          </a:prstGeom>
          <a:solidFill>
            <a:schemeClr val="bg1"/>
          </a:solidFill>
          <a:ln w="28575">
            <a:solidFill>
              <a:srgbClr val="7030A0"/>
            </a:solidFill>
            <a:miter lim="800000"/>
            <a:headEnd/>
            <a:tailEnd/>
          </a:ln>
        </p:spPr>
        <p:txBody>
          <a:bodyPr wrap="none" lIns="87269" tIns="396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r>
              <a:rPr lang="ja-JP" altLang="en-US" sz="1700" b="1" dirty="0">
                <a:solidFill>
                  <a:prstClr val="black"/>
                </a:solidFill>
                <a:latin typeface="メイリオ" panose="020B0604030504040204" pitchFamily="50" charset="-128"/>
                <a:ea typeface="メイリオ" panose="020B0604030504040204" pitchFamily="50" charset="-128"/>
              </a:rPr>
              <a:t>嘔気がおさまり、</a:t>
            </a:r>
          </a:p>
          <a:p>
            <a:pPr algn="ctr">
              <a:spcBef>
                <a:spcPct val="0"/>
              </a:spcBef>
              <a:buNone/>
              <a:defRPr/>
            </a:pPr>
            <a:r>
              <a:rPr lang="ja-JP" altLang="en-US" sz="1700" b="1" dirty="0">
                <a:solidFill>
                  <a:prstClr val="black"/>
                </a:solidFill>
                <a:latin typeface="メイリオ" panose="020B0604030504040204" pitchFamily="50" charset="-128"/>
                <a:ea typeface="メイリオ" panose="020B0604030504040204" pitchFamily="50" charset="-128"/>
              </a:rPr>
              <a:t>状態が安定した</a:t>
            </a:r>
          </a:p>
        </p:txBody>
      </p:sp>
      <p:sp>
        <p:nvSpPr>
          <p:cNvPr id="13" name="Oval 7">
            <a:extLst>
              <a:ext uri="{FF2B5EF4-FFF2-40B4-BE49-F238E27FC236}">
                <a16:creationId xmlns:a16="http://schemas.microsoft.com/office/drawing/2014/main" id="{25862E19-A70C-49B8-A3DE-ECF66B366767}"/>
              </a:ext>
            </a:extLst>
          </p:cNvPr>
          <p:cNvSpPr>
            <a:spLocks noChangeArrowheads="1"/>
          </p:cNvSpPr>
          <p:nvPr/>
        </p:nvSpPr>
        <p:spPr bwMode="auto">
          <a:xfrm>
            <a:off x="3870404" y="3703836"/>
            <a:ext cx="2066907" cy="1341438"/>
          </a:xfrm>
          <a:prstGeom prst="ellipse">
            <a:avLst/>
          </a:prstGeom>
          <a:solidFill>
            <a:srgbClr val="FFFF99"/>
          </a:solidFill>
          <a:ln w="28575">
            <a:solidFill>
              <a:srgbClr val="FFC000"/>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r>
              <a:rPr lang="ja-JP" altLang="en-US" sz="1800" b="1" dirty="0">
                <a:solidFill>
                  <a:prstClr val="black"/>
                </a:solidFill>
                <a:latin typeface="メイリオ" panose="020B0604030504040204" pitchFamily="50" charset="-128"/>
                <a:ea typeface="メイリオ" panose="020B0604030504040204" pitchFamily="50" charset="-128"/>
              </a:rPr>
              <a:t>吸引を中止して、</a:t>
            </a:r>
          </a:p>
          <a:p>
            <a:pPr algn="ctr">
              <a:spcBef>
                <a:spcPct val="0"/>
              </a:spcBef>
              <a:buNone/>
              <a:defRPr/>
            </a:pPr>
            <a:r>
              <a:rPr lang="ja-JP" altLang="en-US" sz="1800" b="1" dirty="0">
                <a:solidFill>
                  <a:prstClr val="black"/>
                </a:solidFill>
                <a:latin typeface="メイリオ" panose="020B0604030504040204" pitchFamily="50" charset="-128"/>
                <a:ea typeface="メイリオ" panose="020B0604030504040204" pitchFamily="50" charset="-128"/>
              </a:rPr>
              <a:t>様子を観察した</a:t>
            </a:r>
          </a:p>
        </p:txBody>
      </p:sp>
      <p:sp>
        <p:nvSpPr>
          <p:cNvPr id="15" name="Text Box 15">
            <a:extLst>
              <a:ext uri="{FF2B5EF4-FFF2-40B4-BE49-F238E27FC236}">
                <a16:creationId xmlns:a16="http://schemas.microsoft.com/office/drawing/2014/main" id="{5324F0CC-3038-44B0-BE79-4D375DE4B3CC}"/>
              </a:ext>
            </a:extLst>
          </p:cNvPr>
          <p:cNvSpPr txBox="1">
            <a:spLocks noChangeArrowheads="1"/>
          </p:cNvSpPr>
          <p:nvPr/>
        </p:nvSpPr>
        <p:spPr bwMode="auto">
          <a:xfrm>
            <a:off x="6576649" y="3813166"/>
            <a:ext cx="2661014" cy="403964"/>
          </a:xfrm>
          <a:prstGeom prst="roundRect">
            <a:avLst>
              <a:gd name="adj" fmla="val 44574"/>
            </a:avLst>
          </a:prstGeom>
          <a:solidFill>
            <a:srgbClr val="7030A0"/>
          </a:solidFill>
          <a:ln>
            <a:noFill/>
          </a:ln>
        </p:spPr>
        <p:txBody>
          <a:bodyPr wrap="square" lIns="0" tIns="36000" rIns="0" bIns="0" anchor="ctr" anchorCtr="0">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None/>
              <a:defRPr/>
            </a:pPr>
            <a:r>
              <a:rPr lang="ja-JP" altLang="en-US" sz="1800" b="1" dirty="0">
                <a:solidFill>
                  <a:schemeClr val="bg1"/>
                </a:solidFill>
                <a:latin typeface="メイリオ" panose="020B0604030504040204" pitchFamily="50" charset="-128"/>
                <a:ea typeface="メイリオ" panose="020B0604030504040204" pitchFamily="50" charset="-128"/>
              </a:rPr>
              <a:t>ヒヤリ・ハット</a:t>
            </a:r>
          </a:p>
        </p:txBody>
      </p:sp>
      <p:sp>
        <p:nvSpPr>
          <p:cNvPr id="16" name="AutoShape 16">
            <a:extLst>
              <a:ext uri="{FF2B5EF4-FFF2-40B4-BE49-F238E27FC236}">
                <a16:creationId xmlns:a16="http://schemas.microsoft.com/office/drawing/2014/main" id="{EEDBA07A-8987-49D0-914C-06404CCC92D1}"/>
              </a:ext>
            </a:extLst>
          </p:cNvPr>
          <p:cNvSpPr>
            <a:spLocks noChangeArrowheads="1"/>
          </p:cNvSpPr>
          <p:nvPr/>
        </p:nvSpPr>
        <p:spPr bwMode="auto">
          <a:xfrm>
            <a:off x="3952525" y="5139145"/>
            <a:ext cx="5370892" cy="1410695"/>
          </a:xfrm>
          <a:prstGeom prst="irregularSeal2">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0" tIns="180000" rIns="0"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r>
              <a:rPr lang="ja-JP" altLang="en-US" sz="2000" b="1" dirty="0">
                <a:solidFill>
                  <a:schemeClr val="bg1"/>
                </a:solidFill>
                <a:latin typeface="メイリオ" panose="020B0604030504040204" pitchFamily="50" charset="-128"/>
                <a:ea typeface="メイリオ" panose="020B0604030504040204" pitchFamily="50" charset="-128"/>
              </a:rPr>
              <a:t>なぜこのようなことが</a:t>
            </a:r>
            <a:br>
              <a:rPr lang="en-US" altLang="ja-JP" sz="2000" b="1" dirty="0">
                <a:solidFill>
                  <a:schemeClr val="bg1"/>
                </a:solidFill>
                <a:latin typeface="メイリオ" panose="020B0604030504040204" pitchFamily="50" charset="-128"/>
                <a:ea typeface="メイリオ" panose="020B0604030504040204" pitchFamily="50" charset="-128"/>
              </a:rPr>
            </a:br>
            <a:r>
              <a:rPr lang="ja-JP" altLang="en-US" sz="2000" b="1" dirty="0">
                <a:solidFill>
                  <a:schemeClr val="bg1"/>
                </a:solidFill>
                <a:latin typeface="メイリオ" panose="020B0604030504040204" pitchFamily="50" charset="-128"/>
                <a:ea typeface="メイリオ" panose="020B0604030504040204" pitchFamily="50" charset="-128"/>
              </a:rPr>
              <a:t>起こったのか</a:t>
            </a:r>
          </a:p>
        </p:txBody>
      </p:sp>
      <p:sp>
        <p:nvSpPr>
          <p:cNvPr id="18" name="テキスト ボックス 17">
            <a:extLst>
              <a:ext uri="{FF2B5EF4-FFF2-40B4-BE49-F238E27FC236}">
                <a16:creationId xmlns:a16="http://schemas.microsoft.com/office/drawing/2014/main" id="{39CA7D78-B1D5-46BC-A8CC-D723F7B663D4}"/>
              </a:ext>
            </a:extLst>
          </p:cNvPr>
          <p:cNvSpPr txBox="1"/>
          <p:nvPr/>
        </p:nvSpPr>
        <p:spPr>
          <a:xfrm>
            <a:off x="666954" y="6391724"/>
            <a:ext cx="1915909" cy="230832"/>
          </a:xfrm>
          <a:prstGeom prst="rect">
            <a:avLst/>
          </a:prstGeom>
          <a:noFill/>
        </p:spPr>
        <p:txBody>
          <a:bodyPr wrap="none" lIns="0" tIns="0" rIns="0" bIns="0" rtlCol="0">
            <a:noAutofit/>
          </a:bodyPr>
          <a:lstStyle/>
          <a:p>
            <a:r>
              <a:rPr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20" name="AutoShape 5">
            <a:extLst>
              <a:ext uri="{FF2B5EF4-FFF2-40B4-BE49-F238E27FC236}">
                <a16:creationId xmlns:a16="http://schemas.microsoft.com/office/drawing/2014/main" id="{6F6F88CE-3838-4305-909A-73132EC686DF}"/>
              </a:ext>
            </a:extLst>
          </p:cNvPr>
          <p:cNvSpPr>
            <a:spLocks noChangeArrowheads="1"/>
          </p:cNvSpPr>
          <p:nvPr/>
        </p:nvSpPr>
        <p:spPr bwMode="auto">
          <a:xfrm>
            <a:off x="747936" y="2135649"/>
            <a:ext cx="3095625" cy="364291"/>
          </a:xfrm>
          <a:prstGeom prst="roundRect">
            <a:avLst>
              <a:gd name="adj" fmla="val 39874"/>
            </a:avLst>
          </a:prstGeom>
          <a:solidFill>
            <a:srgbClr val="00B050"/>
          </a:solidFill>
          <a:ln w="28575">
            <a:solidFill>
              <a:srgbClr val="009242"/>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r>
              <a:rPr lang="ja-JP" altLang="en-US" sz="1700" b="1" dirty="0">
                <a:solidFill>
                  <a:schemeClr val="bg1"/>
                </a:solidFill>
                <a:latin typeface="メイリオ" panose="020B0604030504040204" pitchFamily="50" charset="-128"/>
                <a:ea typeface="メイリオ" panose="020B0604030504040204" pitchFamily="50" charset="-128"/>
              </a:rPr>
              <a:t>原因１</a:t>
            </a:r>
          </a:p>
        </p:txBody>
      </p:sp>
      <p:sp>
        <p:nvSpPr>
          <p:cNvPr id="23" name="矢印: 右 22">
            <a:extLst>
              <a:ext uri="{FF2B5EF4-FFF2-40B4-BE49-F238E27FC236}">
                <a16:creationId xmlns:a16="http://schemas.microsoft.com/office/drawing/2014/main" id="{39E98067-E928-488C-B022-D0EFC4498F79}"/>
              </a:ext>
            </a:extLst>
          </p:cNvPr>
          <p:cNvSpPr/>
          <p:nvPr/>
        </p:nvSpPr>
        <p:spPr>
          <a:xfrm rot="2274609">
            <a:off x="2475409" y="3661325"/>
            <a:ext cx="613776" cy="303679"/>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矢印: 右 23">
            <a:extLst>
              <a:ext uri="{FF2B5EF4-FFF2-40B4-BE49-F238E27FC236}">
                <a16:creationId xmlns:a16="http://schemas.microsoft.com/office/drawing/2014/main" id="{F3F34FC0-C378-4E46-A317-A953B998E4CE}"/>
              </a:ext>
            </a:extLst>
          </p:cNvPr>
          <p:cNvSpPr/>
          <p:nvPr/>
        </p:nvSpPr>
        <p:spPr>
          <a:xfrm rot="3068359">
            <a:off x="3770013" y="3163301"/>
            <a:ext cx="1051703" cy="303679"/>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Rectangle 9">
            <a:extLst>
              <a:ext uri="{FF2B5EF4-FFF2-40B4-BE49-F238E27FC236}">
                <a16:creationId xmlns:a16="http://schemas.microsoft.com/office/drawing/2014/main" id="{0E05EA9C-9FEC-4F1D-B4EF-CAB20C2C5F74}"/>
              </a:ext>
            </a:extLst>
          </p:cNvPr>
          <p:cNvSpPr>
            <a:spLocks noChangeArrowheads="1"/>
          </p:cNvSpPr>
          <p:nvPr/>
        </p:nvSpPr>
        <p:spPr bwMode="auto">
          <a:xfrm>
            <a:off x="6062441" y="2133854"/>
            <a:ext cx="3181793" cy="910979"/>
          </a:xfrm>
          <a:prstGeom prst="roundRect">
            <a:avLst>
              <a:gd name="adj" fmla="val 24522"/>
            </a:avLst>
          </a:prstGeom>
          <a:solidFill>
            <a:schemeClr val="bg1"/>
          </a:solidFill>
          <a:ln w="28575">
            <a:solidFill>
              <a:srgbClr val="C00000"/>
            </a:solidFill>
            <a:miter lim="800000"/>
            <a:headEnd/>
            <a:tailEnd/>
          </a:ln>
        </p:spPr>
        <p:txBody>
          <a:bodyPr wrap="none" lIns="87269" tIns="396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r>
              <a:rPr lang="ja-JP" altLang="en-US" sz="1700" b="1" dirty="0">
                <a:solidFill>
                  <a:prstClr val="black"/>
                </a:solidFill>
                <a:latin typeface="メイリオ" panose="020B0604030504040204" pitchFamily="50" charset="-128"/>
                <a:ea typeface="メイリオ" panose="020B0604030504040204" pitchFamily="50" charset="-128"/>
              </a:rPr>
              <a:t>顔色が悪くなり、嘔吐した</a:t>
            </a:r>
          </a:p>
        </p:txBody>
      </p:sp>
      <p:sp>
        <p:nvSpPr>
          <p:cNvPr id="26" name="Text Box 15">
            <a:extLst>
              <a:ext uri="{FF2B5EF4-FFF2-40B4-BE49-F238E27FC236}">
                <a16:creationId xmlns:a16="http://schemas.microsoft.com/office/drawing/2014/main" id="{1B4F62CB-4746-40AF-BF1F-3CC14EFF7366}"/>
              </a:ext>
            </a:extLst>
          </p:cNvPr>
          <p:cNvSpPr txBox="1">
            <a:spLocks noChangeArrowheads="1"/>
          </p:cNvSpPr>
          <p:nvPr/>
        </p:nvSpPr>
        <p:spPr bwMode="auto">
          <a:xfrm>
            <a:off x="6075082" y="2133853"/>
            <a:ext cx="3162581" cy="403964"/>
          </a:xfrm>
          <a:prstGeom prst="roundRect">
            <a:avLst>
              <a:gd name="adj" fmla="val 44574"/>
            </a:avLst>
          </a:prstGeom>
          <a:solidFill>
            <a:srgbClr val="C00000"/>
          </a:solidFill>
          <a:ln>
            <a:noFill/>
          </a:ln>
        </p:spPr>
        <p:txBody>
          <a:bodyPr wrap="square" lIns="0" tIns="36000" rIns="0" bIns="0" anchor="ctr" anchorCtr="0">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None/>
              <a:defRPr/>
            </a:pPr>
            <a:r>
              <a:rPr lang="ja-JP" altLang="en-US" sz="1800" b="1" dirty="0">
                <a:solidFill>
                  <a:schemeClr val="bg1"/>
                </a:solidFill>
                <a:latin typeface="メイリオ" panose="020B0604030504040204" pitchFamily="50" charset="-128"/>
                <a:ea typeface="メイリオ" panose="020B0604030504040204" pitchFamily="50" charset="-128"/>
              </a:rPr>
              <a:t>アクシデント</a:t>
            </a:r>
          </a:p>
        </p:txBody>
      </p:sp>
      <p:sp>
        <p:nvSpPr>
          <p:cNvPr id="27" name="矢印: 右 26">
            <a:extLst>
              <a:ext uri="{FF2B5EF4-FFF2-40B4-BE49-F238E27FC236}">
                <a16:creationId xmlns:a16="http://schemas.microsoft.com/office/drawing/2014/main" id="{627929B2-5DBC-4149-A224-A8E276826B56}"/>
              </a:ext>
            </a:extLst>
          </p:cNvPr>
          <p:cNvSpPr/>
          <p:nvPr/>
        </p:nvSpPr>
        <p:spPr>
          <a:xfrm>
            <a:off x="5983031" y="4235430"/>
            <a:ext cx="584023" cy="303679"/>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矢印: 右 27">
            <a:extLst>
              <a:ext uri="{FF2B5EF4-FFF2-40B4-BE49-F238E27FC236}">
                <a16:creationId xmlns:a16="http://schemas.microsoft.com/office/drawing/2014/main" id="{95D2F4C5-8228-4CEC-9AE7-963009E473C2}"/>
              </a:ext>
            </a:extLst>
          </p:cNvPr>
          <p:cNvSpPr/>
          <p:nvPr/>
        </p:nvSpPr>
        <p:spPr>
          <a:xfrm rot="19262041">
            <a:off x="5161071" y="3186932"/>
            <a:ext cx="866441" cy="303679"/>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AutoShape 5">
            <a:extLst>
              <a:ext uri="{FF2B5EF4-FFF2-40B4-BE49-F238E27FC236}">
                <a16:creationId xmlns:a16="http://schemas.microsoft.com/office/drawing/2014/main" id="{CC595093-7ED4-4F70-AEC5-666EC6FBEC90}"/>
              </a:ext>
            </a:extLst>
          </p:cNvPr>
          <p:cNvSpPr>
            <a:spLocks noChangeArrowheads="1"/>
          </p:cNvSpPr>
          <p:nvPr/>
        </p:nvSpPr>
        <p:spPr bwMode="auto">
          <a:xfrm>
            <a:off x="747936" y="3341386"/>
            <a:ext cx="3095625" cy="849195"/>
          </a:xfrm>
          <a:prstGeom prst="roundRect">
            <a:avLst>
              <a:gd name="adj" fmla="val 24731"/>
            </a:avLst>
          </a:prstGeom>
          <a:solidFill>
            <a:schemeClr val="bg1"/>
          </a:solidFill>
          <a:ln w="28575">
            <a:solidFill>
              <a:srgbClr val="009242"/>
            </a:solidFill>
            <a:round/>
            <a:headEnd/>
            <a:tailEnd/>
          </a:ln>
        </p:spPr>
        <p:txBody>
          <a:bodyPr wrap="none" lIns="87269" tIns="144000"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endParaRPr lang="ja-JP" altLang="en-US" sz="1600" b="1" dirty="0">
              <a:solidFill>
                <a:prstClr val="black"/>
              </a:solidFill>
              <a:latin typeface="メイリオ" panose="020B0604030504040204" pitchFamily="50" charset="-128"/>
              <a:ea typeface="メイリオ" panose="020B0604030504040204" pitchFamily="50" charset="-128"/>
            </a:endParaRPr>
          </a:p>
          <a:p>
            <a:pPr algn="ctr">
              <a:spcBef>
                <a:spcPct val="0"/>
              </a:spcBef>
              <a:buNone/>
              <a:defRPr/>
            </a:pPr>
            <a:r>
              <a:rPr lang="ja-JP" altLang="en-US" sz="1600" b="1" dirty="0">
                <a:solidFill>
                  <a:prstClr val="black"/>
                </a:solidFill>
                <a:latin typeface="メイリオ" panose="020B0604030504040204" pitchFamily="50" charset="-128"/>
                <a:ea typeface="メイリオ" panose="020B0604030504040204" pitchFamily="50" charset="-128"/>
              </a:rPr>
              <a:t>奥まで吸引チューブを入れすぎた</a:t>
            </a:r>
          </a:p>
        </p:txBody>
      </p:sp>
      <p:sp>
        <p:nvSpPr>
          <p:cNvPr id="30" name="AutoShape 5">
            <a:extLst>
              <a:ext uri="{FF2B5EF4-FFF2-40B4-BE49-F238E27FC236}">
                <a16:creationId xmlns:a16="http://schemas.microsoft.com/office/drawing/2014/main" id="{15877F4C-0396-4C06-94CA-CBCBF1E1C6BB}"/>
              </a:ext>
            </a:extLst>
          </p:cNvPr>
          <p:cNvSpPr>
            <a:spLocks noChangeArrowheads="1"/>
          </p:cNvSpPr>
          <p:nvPr/>
        </p:nvSpPr>
        <p:spPr bwMode="auto">
          <a:xfrm>
            <a:off x="747936" y="3291379"/>
            <a:ext cx="3095625" cy="364291"/>
          </a:xfrm>
          <a:prstGeom prst="roundRect">
            <a:avLst>
              <a:gd name="adj" fmla="val 39874"/>
            </a:avLst>
          </a:prstGeom>
          <a:solidFill>
            <a:srgbClr val="00B050"/>
          </a:solidFill>
          <a:ln w="28575">
            <a:solidFill>
              <a:srgbClr val="009242"/>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r>
              <a:rPr lang="ja-JP" altLang="en-US" sz="1700" b="1" dirty="0">
                <a:solidFill>
                  <a:schemeClr val="bg1"/>
                </a:solidFill>
                <a:latin typeface="メイリオ" panose="020B0604030504040204" pitchFamily="50" charset="-128"/>
                <a:ea typeface="メイリオ" panose="020B0604030504040204" pitchFamily="50" charset="-128"/>
              </a:rPr>
              <a:t>原因</a:t>
            </a:r>
            <a:r>
              <a:rPr lang="en-US" altLang="ja-JP" sz="1700" b="1" dirty="0">
                <a:solidFill>
                  <a:schemeClr val="bg1"/>
                </a:solidFill>
                <a:latin typeface="メイリオ" panose="020B0604030504040204" pitchFamily="50" charset="-128"/>
                <a:ea typeface="メイリオ" panose="020B0604030504040204" pitchFamily="50" charset="-128"/>
              </a:rPr>
              <a:t>2</a:t>
            </a:r>
            <a:endParaRPr lang="ja-JP" altLang="en-US" sz="1700" b="1" dirty="0">
              <a:solidFill>
                <a:schemeClr val="bg1"/>
              </a:solidFill>
              <a:latin typeface="メイリオ" panose="020B0604030504040204" pitchFamily="50" charset="-128"/>
              <a:ea typeface="メイリオ" panose="020B0604030504040204" pitchFamily="50" charset="-128"/>
            </a:endParaRPr>
          </a:p>
        </p:txBody>
      </p:sp>
      <p:sp>
        <p:nvSpPr>
          <p:cNvPr id="31" name="AutoShape 5">
            <a:extLst>
              <a:ext uri="{FF2B5EF4-FFF2-40B4-BE49-F238E27FC236}">
                <a16:creationId xmlns:a16="http://schemas.microsoft.com/office/drawing/2014/main" id="{A661943C-B054-4511-BBDF-D5BA161D8510}"/>
              </a:ext>
            </a:extLst>
          </p:cNvPr>
          <p:cNvSpPr>
            <a:spLocks noChangeArrowheads="1"/>
          </p:cNvSpPr>
          <p:nvPr/>
        </p:nvSpPr>
        <p:spPr bwMode="auto">
          <a:xfrm>
            <a:off x="747936" y="4981979"/>
            <a:ext cx="3095625" cy="849195"/>
          </a:xfrm>
          <a:prstGeom prst="roundRect">
            <a:avLst>
              <a:gd name="adj" fmla="val 24731"/>
            </a:avLst>
          </a:prstGeom>
          <a:solidFill>
            <a:schemeClr val="bg1"/>
          </a:solidFill>
          <a:ln w="28575">
            <a:solidFill>
              <a:srgbClr val="009242"/>
            </a:solidFill>
            <a:round/>
            <a:headEnd/>
            <a:tailEnd/>
          </a:ln>
        </p:spPr>
        <p:txBody>
          <a:bodyPr wrap="none" lIns="87269" tIns="144000"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endParaRPr lang="ja-JP" altLang="en-US" sz="1700" b="1" dirty="0">
              <a:solidFill>
                <a:prstClr val="black"/>
              </a:solidFill>
              <a:latin typeface="メイリオ" panose="020B0604030504040204" pitchFamily="50" charset="-128"/>
              <a:ea typeface="メイリオ" panose="020B0604030504040204" pitchFamily="50" charset="-128"/>
            </a:endParaRPr>
          </a:p>
          <a:p>
            <a:pPr algn="ctr">
              <a:spcBef>
                <a:spcPct val="0"/>
              </a:spcBef>
              <a:buNone/>
              <a:defRPr/>
            </a:pPr>
            <a:r>
              <a:rPr lang="ja-JP" altLang="en-US" sz="1700" b="1" dirty="0">
                <a:solidFill>
                  <a:prstClr val="black"/>
                </a:solidFill>
                <a:latin typeface="メイリオ" panose="020B0604030504040204" pitchFamily="50" charset="-128"/>
                <a:ea typeface="メイリオ" panose="020B0604030504040204" pitchFamily="50" charset="-128"/>
              </a:rPr>
              <a:t>食事後まもなくに吸引した</a:t>
            </a:r>
          </a:p>
        </p:txBody>
      </p:sp>
      <p:sp>
        <p:nvSpPr>
          <p:cNvPr id="32" name="AutoShape 5">
            <a:extLst>
              <a:ext uri="{FF2B5EF4-FFF2-40B4-BE49-F238E27FC236}">
                <a16:creationId xmlns:a16="http://schemas.microsoft.com/office/drawing/2014/main" id="{90F9ED2D-94B7-4537-B309-45F99C55FB8C}"/>
              </a:ext>
            </a:extLst>
          </p:cNvPr>
          <p:cNvSpPr>
            <a:spLocks noChangeArrowheads="1"/>
          </p:cNvSpPr>
          <p:nvPr/>
        </p:nvSpPr>
        <p:spPr bwMode="auto">
          <a:xfrm>
            <a:off x="747936" y="4931972"/>
            <a:ext cx="3095625" cy="364291"/>
          </a:xfrm>
          <a:prstGeom prst="roundRect">
            <a:avLst>
              <a:gd name="adj" fmla="val 39874"/>
            </a:avLst>
          </a:prstGeom>
          <a:solidFill>
            <a:srgbClr val="00B050"/>
          </a:solidFill>
          <a:ln w="28575">
            <a:solidFill>
              <a:srgbClr val="009242"/>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r>
              <a:rPr lang="ja-JP" altLang="en-US" sz="1700" b="1" dirty="0">
                <a:solidFill>
                  <a:schemeClr val="bg1"/>
                </a:solidFill>
                <a:latin typeface="メイリオ" panose="020B0604030504040204" pitchFamily="50" charset="-128"/>
                <a:ea typeface="メイリオ" panose="020B0604030504040204" pitchFamily="50" charset="-128"/>
              </a:rPr>
              <a:t>原因</a:t>
            </a:r>
            <a:r>
              <a:rPr lang="en-US" altLang="ja-JP" sz="1700" b="1" dirty="0">
                <a:solidFill>
                  <a:schemeClr val="bg1"/>
                </a:solidFill>
                <a:latin typeface="メイリオ" panose="020B0604030504040204" pitchFamily="50" charset="-128"/>
                <a:ea typeface="メイリオ" panose="020B0604030504040204" pitchFamily="50" charset="-128"/>
              </a:rPr>
              <a:t>3</a:t>
            </a:r>
            <a:endParaRPr lang="ja-JP" altLang="en-US" sz="1700" b="1" dirty="0">
              <a:solidFill>
                <a:schemeClr val="bg1"/>
              </a:solidFill>
              <a:latin typeface="メイリオ" panose="020B0604030504040204" pitchFamily="50" charset="-128"/>
              <a:ea typeface="メイリオ" panose="020B0604030504040204" pitchFamily="50" charset="-128"/>
            </a:endParaRPr>
          </a:p>
        </p:txBody>
      </p:sp>
      <p:sp>
        <p:nvSpPr>
          <p:cNvPr id="33" name="矢印: 右 32">
            <a:extLst>
              <a:ext uri="{FF2B5EF4-FFF2-40B4-BE49-F238E27FC236}">
                <a16:creationId xmlns:a16="http://schemas.microsoft.com/office/drawing/2014/main" id="{592A89B2-A824-40CE-A1D9-148271D453C0}"/>
              </a:ext>
            </a:extLst>
          </p:cNvPr>
          <p:cNvSpPr/>
          <p:nvPr/>
        </p:nvSpPr>
        <p:spPr>
          <a:xfrm rot="1334671">
            <a:off x="3904975" y="3661328"/>
            <a:ext cx="294986" cy="303679"/>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矢印: 右 33">
            <a:extLst>
              <a:ext uri="{FF2B5EF4-FFF2-40B4-BE49-F238E27FC236}">
                <a16:creationId xmlns:a16="http://schemas.microsoft.com/office/drawing/2014/main" id="{193DE627-6AE9-488A-9524-E699D15909BA}"/>
              </a:ext>
            </a:extLst>
          </p:cNvPr>
          <p:cNvSpPr/>
          <p:nvPr/>
        </p:nvSpPr>
        <p:spPr>
          <a:xfrm rot="19024314">
            <a:off x="3918053" y="5001726"/>
            <a:ext cx="416492" cy="303679"/>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223</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2262639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78ADD7-61EF-4191-9ABF-601292F07313}"/>
              </a:ext>
            </a:extLst>
          </p:cNvPr>
          <p:cNvSpPr>
            <a:spLocks noGrp="1"/>
          </p:cNvSpPr>
          <p:nvPr>
            <p:ph type="title"/>
          </p:nvPr>
        </p:nvSpPr>
        <p:spPr/>
        <p:txBody>
          <a:bodyPr>
            <a:normAutofit fontScale="90000"/>
          </a:bodyPr>
          <a:lstStyle/>
          <a:p>
            <a:r>
              <a:rPr lang="ja-JP" altLang="en-US" sz="2800" dirty="0"/>
              <a:t>喀痰吸引において</a:t>
            </a:r>
            <a:br>
              <a:rPr lang="en-US" altLang="ja-JP" sz="2800" dirty="0"/>
            </a:br>
            <a:r>
              <a:rPr lang="ja-JP" altLang="en-US" sz="2800" dirty="0"/>
              <a:t>教職員が看護師に連絡をとるタイミング</a:t>
            </a:r>
            <a:endParaRPr kumimoji="1" lang="ja-JP" altLang="en-US" sz="2800" dirty="0"/>
          </a:p>
        </p:txBody>
      </p:sp>
      <p:sp>
        <p:nvSpPr>
          <p:cNvPr id="5" name="テキスト ボックス 4">
            <a:extLst>
              <a:ext uri="{FF2B5EF4-FFF2-40B4-BE49-F238E27FC236}">
                <a16:creationId xmlns:a16="http://schemas.microsoft.com/office/drawing/2014/main" id="{9C8C6508-DCF2-ED40-B694-BE5305FB1D80}"/>
              </a:ext>
            </a:extLst>
          </p:cNvPr>
          <p:cNvSpPr txBox="1"/>
          <p:nvPr/>
        </p:nvSpPr>
        <p:spPr>
          <a:xfrm>
            <a:off x="358309" y="1518361"/>
            <a:ext cx="3490058" cy="400110"/>
          </a:xfrm>
          <a:prstGeom prst="rect">
            <a:avLst/>
          </a:prstGeom>
          <a:solidFill>
            <a:schemeClr val="accent1"/>
          </a:solidFill>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kumimoji="1" lang="ja-JP" altLang="en-US" sz="2000">
                <a:latin typeface="MS PGothic" panose="020B0600070205080204" pitchFamily="34" charset="-128"/>
                <a:ea typeface="MS PGothic" panose="020B0600070205080204" pitchFamily="34" charset="-128"/>
              </a:rPr>
              <a:t>分泌物が多くて呼吸が苦しそう</a:t>
            </a:r>
          </a:p>
        </p:txBody>
      </p:sp>
      <p:sp>
        <p:nvSpPr>
          <p:cNvPr id="9" name="テキスト ボックス 8">
            <a:extLst>
              <a:ext uri="{FF2B5EF4-FFF2-40B4-BE49-F238E27FC236}">
                <a16:creationId xmlns:a16="http://schemas.microsoft.com/office/drawing/2014/main" id="{7E17DF6D-EE92-DE44-8E9B-552A4008B162}"/>
              </a:ext>
            </a:extLst>
          </p:cNvPr>
          <p:cNvSpPr txBox="1"/>
          <p:nvPr/>
        </p:nvSpPr>
        <p:spPr>
          <a:xfrm>
            <a:off x="358309" y="3935520"/>
            <a:ext cx="4591321" cy="400110"/>
          </a:xfrm>
          <a:prstGeom prst="rect">
            <a:avLst/>
          </a:prstGeom>
          <a:solidFill>
            <a:schemeClr val="accent2"/>
          </a:solidFill>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kumimoji="1" lang="ja-JP" altLang="en-US" sz="2000">
                <a:latin typeface="MS PGothic" panose="020B0600070205080204" pitchFamily="34" charset="-128"/>
                <a:ea typeface="MS PGothic" panose="020B0600070205080204" pitchFamily="34" charset="-128"/>
              </a:rPr>
              <a:t>分泌物が気道の奥にあって吸引できない</a:t>
            </a:r>
          </a:p>
        </p:txBody>
      </p:sp>
      <p:sp>
        <p:nvSpPr>
          <p:cNvPr id="10" name="テキスト ボックス 9">
            <a:extLst>
              <a:ext uri="{FF2B5EF4-FFF2-40B4-BE49-F238E27FC236}">
                <a16:creationId xmlns:a16="http://schemas.microsoft.com/office/drawing/2014/main" id="{850783B1-830D-0947-87E3-75C4BD475D67}"/>
              </a:ext>
            </a:extLst>
          </p:cNvPr>
          <p:cNvSpPr txBox="1"/>
          <p:nvPr/>
        </p:nvSpPr>
        <p:spPr>
          <a:xfrm>
            <a:off x="358309" y="5323521"/>
            <a:ext cx="3328155" cy="400110"/>
          </a:xfrm>
          <a:prstGeom prst="rect">
            <a:avLst/>
          </a:prstGeom>
          <a:solidFill>
            <a:schemeClr val="accent3"/>
          </a:solidFill>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kumimoji="1" lang="ja-JP" altLang="en-US" sz="2000">
                <a:latin typeface="MS PGothic" panose="020B0600070205080204" pitchFamily="34" charset="-128"/>
                <a:ea typeface="MS PGothic" panose="020B0600070205080204" pitchFamily="34" charset="-128"/>
              </a:rPr>
              <a:t>酸素飽和度がいつもより低い</a:t>
            </a:r>
          </a:p>
        </p:txBody>
      </p:sp>
      <p:sp>
        <p:nvSpPr>
          <p:cNvPr id="6" name="テキスト ボックス 5">
            <a:extLst>
              <a:ext uri="{FF2B5EF4-FFF2-40B4-BE49-F238E27FC236}">
                <a16:creationId xmlns:a16="http://schemas.microsoft.com/office/drawing/2014/main" id="{46117B1A-A51A-574F-B2E2-5DEB361FDD22}"/>
              </a:ext>
            </a:extLst>
          </p:cNvPr>
          <p:cNvSpPr txBox="1"/>
          <p:nvPr/>
        </p:nvSpPr>
        <p:spPr>
          <a:xfrm>
            <a:off x="358309" y="1951388"/>
            <a:ext cx="7802136" cy="507831"/>
          </a:xfrm>
          <a:prstGeom prst="rect">
            <a:avLst/>
          </a:prstGeom>
          <a:noFill/>
        </p:spPr>
        <p:txBody>
          <a:bodyPr wrap="square" rtlCol="0">
            <a:spAutoFit/>
          </a:bodyPr>
          <a:lstStyle/>
          <a:p>
            <a:pPr>
              <a:lnSpc>
                <a:spcPct val="150000"/>
              </a:lnSpc>
            </a:pPr>
            <a:r>
              <a:rPr kumimoji="1" lang="ja-JP" altLang="en-US" dirty="0">
                <a:latin typeface="Meiryo" panose="020B0604030504040204" pitchFamily="34" charset="-128"/>
                <a:ea typeface="Meiryo" panose="020B0604030504040204" pitchFamily="34" charset="-128"/>
              </a:rPr>
              <a:t>吸引しても吸引物が多くて吸引しきれず、子どもが苦しそうにしている時</a:t>
            </a:r>
          </a:p>
        </p:txBody>
      </p:sp>
      <p:sp>
        <p:nvSpPr>
          <p:cNvPr id="12" name="テキスト ボックス 11">
            <a:extLst>
              <a:ext uri="{FF2B5EF4-FFF2-40B4-BE49-F238E27FC236}">
                <a16:creationId xmlns:a16="http://schemas.microsoft.com/office/drawing/2014/main" id="{AA451206-D038-1F48-81E3-8C7B3C191155}"/>
              </a:ext>
            </a:extLst>
          </p:cNvPr>
          <p:cNvSpPr txBox="1"/>
          <p:nvPr/>
        </p:nvSpPr>
        <p:spPr>
          <a:xfrm>
            <a:off x="358309" y="4358036"/>
            <a:ext cx="9187130" cy="888705"/>
          </a:xfrm>
          <a:prstGeom prst="rect">
            <a:avLst/>
          </a:prstGeom>
          <a:noFill/>
        </p:spPr>
        <p:txBody>
          <a:bodyPr wrap="none" rtlCol="0">
            <a:spAutoFit/>
          </a:bodyPr>
          <a:lstStyle/>
          <a:p>
            <a:pPr>
              <a:lnSpc>
                <a:spcPct val="150000"/>
              </a:lnSpc>
            </a:pPr>
            <a:r>
              <a:rPr kumimoji="1" lang="ja-JP" altLang="en-US">
                <a:latin typeface="Meiryo" panose="020B0604030504040204" pitchFamily="34" charset="-128"/>
                <a:ea typeface="Meiryo" panose="020B0604030504040204" pitchFamily="34" charset="-128"/>
              </a:rPr>
              <a:t>ゼロゼロ音がして気道に分泌があるのに、咽頭手前の吸引では分泌物が吸引できない時</a:t>
            </a:r>
            <a:endParaRPr kumimoji="1" lang="en-US" altLang="ja-JP" dirty="0">
              <a:latin typeface="Meiryo" panose="020B0604030504040204" pitchFamily="34" charset="-128"/>
              <a:ea typeface="Meiryo" panose="020B0604030504040204" pitchFamily="34" charset="-128"/>
            </a:endParaRPr>
          </a:p>
          <a:p>
            <a:pPr>
              <a:lnSpc>
                <a:spcPct val="150000"/>
              </a:lnSpc>
            </a:pPr>
            <a:r>
              <a:rPr kumimoji="1" lang="ja-JP" altLang="en-US">
                <a:latin typeface="Meiryo" panose="020B0604030504040204" pitchFamily="34" charset="-128"/>
                <a:ea typeface="Meiryo" panose="020B0604030504040204" pitchFamily="34" charset="-128"/>
              </a:rPr>
              <a:t>腹臥位やなど痰が出やすい姿勢を配慮しても</a:t>
            </a:r>
            <a:r>
              <a:rPr lang="ja-JP" altLang="en-US">
                <a:latin typeface="Meiryo" panose="020B0604030504040204" pitchFamily="34" charset="-128"/>
                <a:ea typeface="Meiryo" panose="020B0604030504040204" pitchFamily="34" charset="-128"/>
              </a:rPr>
              <a:t>分泌物が</a:t>
            </a:r>
            <a:r>
              <a:rPr kumimoji="1" lang="ja-JP" altLang="en-US">
                <a:latin typeface="Meiryo" panose="020B0604030504040204" pitchFamily="34" charset="-128"/>
                <a:ea typeface="Meiryo" panose="020B0604030504040204" pitchFamily="34" charset="-128"/>
              </a:rPr>
              <a:t>吸引できない時</a:t>
            </a:r>
          </a:p>
        </p:txBody>
      </p:sp>
      <p:sp>
        <p:nvSpPr>
          <p:cNvPr id="13" name="テキスト ボックス 12">
            <a:extLst>
              <a:ext uri="{FF2B5EF4-FFF2-40B4-BE49-F238E27FC236}">
                <a16:creationId xmlns:a16="http://schemas.microsoft.com/office/drawing/2014/main" id="{3C8D2962-5837-5545-A7D9-D692F76818F3}"/>
              </a:ext>
            </a:extLst>
          </p:cNvPr>
          <p:cNvSpPr txBox="1"/>
          <p:nvPr/>
        </p:nvSpPr>
        <p:spPr>
          <a:xfrm>
            <a:off x="358309" y="5760070"/>
            <a:ext cx="6492483" cy="888705"/>
          </a:xfrm>
          <a:prstGeom prst="rect">
            <a:avLst/>
          </a:prstGeom>
          <a:noFill/>
        </p:spPr>
        <p:txBody>
          <a:bodyPr wrap="none" rtlCol="0">
            <a:spAutoFit/>
          </a:bodyPr>
          <a:lstStyle/>
          <a:p>
            <a:pPr>
              <a:lnSpc>
                <a:spcPct val="150000"/>
              </a:lnSpc>
            </a:pPr>
            <a:r>
              <a:rPr kumimoji="1" lang="ja-JP" altLang="en-US">
                <a:latin typeface="Meiryo" panose="020B0604030504040204" pitchFamily="34" charset="-128"/>
                <a:ea typeface="Meiryo" panose="020B0604030504040204" pitchFamily="34" charset="-128"/>
              </a:rPr>
              <a:t>吸引をしても酸素飽和度が改善しない時</a:t>
            </a:r>
            <a:endParaRPr kumimoji="1" lang="en-US" altLang="ja-JP" dirty="0">
              <a:latin typeface="Meiryo" panose="020B0604030504040204" pitchFamily="34" charset="-128"/>
              <a:ea typeface="Meiryo" panose="020B0604030504040204" pitchFamily="34" charset="-128"/>
            </a:endParaRPr>
          </a:p>
          <a:p>
            <a:pPr>
              <a:lnSpc>
                <a:spcPct val="150000"/>
              </a:lnSpc>
            </a:pPr>
            <a:r>
              <a:rPr kumimoji="1" lang="ja-JP" altLang="en-US">
                <a:latin typeface="Meiryo" panose="020B0604030504040204" pitchFamily="34" charset="-128"/>
                <a:ea typeface="Meiryo" panose="020B0604030504040204" pitchFamily="34" charset="-128"/>
              </a:rPr>
              <a:t>目安として、</a:t>
            </a:r>
            <a:r>
              <a:rPr kumimoji="1" lang="en-US" altLang="ja-JP" dirty="0">
                <a:latin typeface="Meiryo" panose="020B0604030504040204" pitchFamily="34" charset="-128"/>
                <a:ea typeface="Meiryo" panose="020B0604030504040204" pitchFamily="34" charset="-128"/>
              </a:rPr>
              <a:t>SpO</a:t>
            </a:r>
            <a:r>
              <a:rPr lang="en-US" altLang="ja-JP" baseline="-25000" dirty="0">
                <a:latin typeface="Meiryo" panose="020B0604030504040204" pitchFamily="34" charset="-128"/>
                <a:ea typeface="Meiryo" panose="020B0604030504040204" pitchFamily="34" charset="-128"/>
              </a:rPr>
              <a:t>2</a:t>
            </a:r>
            <a:r>
              <a:rPr lang="ja-JP" altLang="en-US" baseline="-25000">
                <a:latin typeface="Meiryo" panose="020B0604030504040204" pitchFamily="34" charset="-128"/>
                <a:ea typeface="Meiryo" panose="020B0604030504040204" pitchFamily="34" charset="-128"/>
              </a:rPr>
              <a:t>　</a:t>
            </a:r>
            <a:r>
              <a:rPr lang="en-US" altLang="ja-JP" dirty="0">
                <a:latin typeface="Meiryo" panose="020B0604030504040204" pitchFamily="34" charset="-128"/>
                <a:ea typeface="Meiryo" panose="020B0604030504040204" pitchFamily="34" charset="-128"/>
              </a:rPr>
              <a:t>90</a:t>
            </a:r>
            <a:r>
              <a:rPr lang="ja-JP" altLang="en-US">
                <a:latin typeface="Meiryo" panose="020B0604030504040204" pitchFamily="34" charset="-128"/>
                <a:ea typeface="Meiryo" panose="020B0604030504040204" pitchFamily="34" charset="-128"/>
              </a:rPr>
              <a:t>％以下が続く時には相談しましょう。</a:t>
            </a:r>
            <a:endParaRPr kumimoji="1" lang="en-US" altLang="ja-JP" dirty="0">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5B581917-DDF3-7948-8132-108FF3CEE6C0}"/>
              </a:ext>
            </a:extLst>
          </p:cNvPr>
          <p:cNvSpPr txBox="1"/>
          <p:nvPr/>
        </p:nvSpPr>
        <p:spPr>
          <a:xfrm>
            <a:off x="358309" y="2491114"/>
            <a:ext cx="3308919" cy="400110"/>
          </a:xfrm>
          <a:prstGeom prst="rect">
            <a:avLst/>
          </a:prstGeom>
          <a:solidFill>
            <a:schemeClr val="accent1"/>
          </a:solidFill>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kumimoji="1" lang="ja-JP" altLang="en-US" sz="2000">
                <a:latin typeface="MS PGothic" panose="020B0600070205080204" pitchFamily="34" charset="-128"/>
                <a:ea typeface="MS PGothic" panose="020B0600070205080204" pitchFamily="34" charset="-128"/>
              </a:rPr>
              <a:t>吸引物の性状がいつもと違う</a:t>
            </a:r>
          </a:p>
        </p:txBody>
      </p:sp>
      <p:sp>
        <p:nvSpPr>
          <p:cNvPr id="16" name="テキスト ボックス 15">
            <a:extLst>
              <a:ext uri="{FF2B5EF4-FFF2-40B4-BE49-F238E27FC236}">
                <a16:creationId xmlns:a16="http://schemas.microsoft.com/office/drawing/2014/main" id="{4F2A4600-2B0C-8F49-978E-CC7E00B5B83B}"/>
              </a:ext>
            </a:extLst>
          </p:cNvPr>
          <p:cNvSpPr txBox="1"/>
          <p:nvPr/>
        </p:nvSpPr>
        <p:spPr>
          <a:xfrm>
            <a:off x="358309" y="2899612"/>
            <a:ext cx="7340471" cy="888705"/>
          </a:xfrm>
          <a:prstGeom prst="rect">
            <a:avLst/>
          </a:prstGeom>
          <a:noFill/>
        </p:spPr>
        <p:txBody>
          <a:bodyPr wrap="none" rtlCol="0">
            <a:spAutoFit/>
          </a:bodyPr>
          <a:lstStyle/>
          <a:p>
            <a:pPr>
              <a:lnSpc>
                <a:spcPct val="150000"/>
              </a:lnSpc>
            </a:pPr>
            <a:r>
              <a:rPr kumimoji="1" lang="ja-JP" altLang="en-US">
                <a:latin typeface="Meiryo" panose="020B0604030504040204" pitchFamily="34" charset="-128"/>
                <a:ea typeface="Meiryo" panose="020B0604030504040204" pitchFamily="34" charset="-128"/>
              </a:rPr>
              <a:t>吸引物がいつもより多量だったり、黄色味かかっていたり、粘調な時</a:t>
            </a:r>
            <a:endParaRPr kumimoji="1" lang="en-US" altLang="ja-JP" dirty="0">
              <a:latin typeface="Meiryo" panose="020B0604030504040204" pitchFamily="34" charset="-128"/>
              <a:ea typeface="Meiryo" panose="020B0604030504040204" pitchFamily="34" charset="-128"/>
            </a:endParaRPr>
          </a:p>
          <a:p>
            <a:pPr>
              <a:lnSpc>
                <a:spcPct val="150000"/>
              </a:lnSpc>
            </a:pPr>
            <a:r>
              <a:rPr lang="ja-JP" altLang="en-US">
                <a:latin typeface="Meiryo" panose="020B0604030504040204" pitchFamily="34" charset="-128"/>
                <a:ea typeface="Meiryo" panose="020B0604030504040204" pitchFamily="34" charset="-128"/>
              </a:rPr>
              <a:t>分泌物に血液が混入している時</a:t>
            </a:r>
            <a:endParaRPr kumimoji="1" lang="en-US" altLang="ja-JP" dirty="0">
              <a:latin typeface="Meiryo" panose="020B0604030504040204" pitchFamily="34" charset="-128"/>
              <a:ea typeface="Meiryo" panose="020B0604030504040204" pitchFamily="34" charset="-128"/>
            </a:endParaRPr>
          </a:p>
        </p:txBody>
      </p:sp>
      <p:sp>
        <p:nvSpPr>
          <p:cNvPr id="14"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224</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7616848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78ADD7-61EF-4191-9ABF-601292F07313}"/>
              </a:ext>
            </a:extLst>
          </p:cNvPr>
          <p:cNvSpPr>
            <a:spLocks noGrp="1"/>
          </p:cNvSpPr>
          <p:nvPr>
            <p:ph type="title"/>
          </p:nvPr>
        </p:nvSpPr>
        <p:spPr/>
        <p:txBody>
          <a:bodyPr>
            <a:normAutofit/>
          </a:bodyPr>
          <a:lstStyle/>
          <a:p>
            <a:r>
              <a:rPr lang="ja-JP" altLang="en-US" sz="2800"/>
              <a:t>緊急時対応マニュアルの作成</a:t>
            </a:r>
            <a:endParaRPr kumimoji="1" lang="ja-JP" altLang="en-US" sz="2800" dirty="0"/>
          </a:p>
        </p:txBody>
      </p:sp>
      <p:sp>
        <p:nvSpPr>
          <p:cNvPr id="35" name="テキスト ボックス 34">
            <a:extLst>
              <a:ext uri="{FF2B5EF4-FFF2-40B4-BE49-F238E27FC236}">
                <a16:creationId xmlns:a16="http://schemas.microsoft.com/office/drawing/2014/main" id="{4F4087A6-1560-43A2-A7AE-6FAA2AEF28B0}"/>
              </a:ext>
            </a:extLst>
          </p:cNvPr>
          <p:cNvSpPr txBox="1">
            <a:spLocks noChangeArrowheads="1"/>
          </p:cNvSpPr>
          <p:nvPr/>
        </p:nvSpPr>
        <p:spPr bwMode="auto">
          <a:xfrm>
            <a:off x="1151591" y="1572343"/>
            <a:ext cx="7602817" cy="5132303"/>
          </a:xfrm>
          <a:prstGeom prst="rect">
            <a:avLst/>
          </a:prstGeom>
          <a:noFill/>
          <a:ln>
            <a:noFill/>
          </a:ln>
        </p:spPr>
        <p:txBody>
          <a:bodyPr wrap="square" lIns="0" tIns="0" rIns="0" bIns="0">
            <a:noAutofit/>
          </a:bodyPr>
          <a:lstStyle>
            <a:lvl1pPr defTabSz="873125" eaLnBrk="0" hangingPunct="0">
              <a:defRPr kumimoji="1">
                <a:solidFill>
                  <a:schemeClr val="tx1"/>
                </a:solidFill>
                <a:latin typeface="Arial" charset="0"/>
                <a:ea typeface="ＭＳ Ｐゴシック" charset="-128"/>
              </a:defRPr>
            </a:lvl1pPr>
            <a:lvl2pPr marL="708025" indent="-271463" defTabSz="873125" eaLnBrk="0" hangingPunct="0">
              <a:defRPr kumimoji="1">
                <a:solidFill>
                  <a:schemeClr val="tx1"/>
                </a:solidFill>
                <a:latin typeface="Arial" charset="0"/>
                <a:ea typeface="ＭＳ Ｐゴシック" charset="-128"/>
              </a:defRPr>
            </a:lvl2pPr>
            <a:lvl3pPr marL="1090613" indent="-217488" defTabSz="873125" eaLnBrk="0" hangingPunct="0">
              <a:defRPr kumimoji="1">
                <a:solidFill>
                  <a:schemeClr val="tx1"/>
                </a:solidFill>
                <a:latin typeface="Arial" charset="0"/>
                <a:ea typeface="ＭＳ Ｐゴシック" charset="-128"/>
              </a:defRPr>
            </a:lvl3pPr>
            <a:lvl4pPr marL="1527175" indent="-217488" defTabSz="873125" eaLnBrk="0" hangingPunct="0">
              <a:defRPr kumimoji="1">
                <a:solidFill>
                  <a:schemeClr val="tx1"/>
                </a:solidFill>
                <a:latin typeface="Arial" charset="0"/>
                <a:ea typeface="ＭＳ Ｐゴシック" charset="-128"/>
              </a:defRPr>
            </a:lvl4pPr>
            <a:lvl5pPr marL="1963738" indent="-219075" defTabSz="873125" eaLnBrk="0" hangingPunct="0">
              <a:defRPr kumimoji="1">
                <a:solidFill>
                  <a:schemeClr val="tx1"/>
                </a:solidFill>
                <a:latin typeface="Arial" charset="0"/>
                <a:ea typeface="ＭＳ Ｐゴシック" charset="-128"/>
              </a:defRPr>
            </a:lvl5pPr>
            <a:lvl6pPr marL="2420938" indent="-219075" defTabSz="873125" eaLnBrk="0" fontAlgn="base" hangingPunct="0">
              <a:spcBef>
                <a:spcPct val="0"/>
              </a:spcBef>
              <a:spcAft>
                <a:spcPct val="0"/>
              </a:spcAft>
              <a:defRPr kumimoji="1">
                <a:solidFill>
                  <a:schemeClr val="tx1"/>
                </a:solidFill>
                <a:latin typeface="Arial" charset="0"/>
                <a:ea typeface="ＭＳ Ｐゴシック" charset="-128"/>
              </a:defRPr>
            </a:lvl6pPr>
            <a:lvl7pPr marL="2878138" indent="-219075" defTabSz="873125" eaLnBrk="0" fontAlgn="base" hangingPunct="0">
              <a:spcBef>
                <a:spcPct val="0"/>
              </a:spcBef>
              <a:spcAft>
                <a:spcPct val="0"/>
              </a:spcAft>
              <a:defRPr kumimoji="1">
                <a:solidFill>
                  <a:schemeClr val="tx1"/>
                </a:solidFill>
                <a:latin typeface="Arial" charset="0"/>
                <a:ea typeface="ＭＳ Ｐゴシック" charset="-128"/>
              </a:defRPr>
            </a:lvl7pPr>
            <a:lvl8pPr marL="3335338" indent="-219075" defTabSz="873125" eaLnBrk="0" fontAlgn="base" hangingPunct="0">
              <a:spcBef>
                <a:spcPct val="0"/>
              </a:spcBef>
              <a:spcAft>
                <a:spcPct val="0"/>
              </a:spcAft>
              <a:defRPr kumimoji="1">
                <a:solidFill>
                  <a:schemeClr val="tx1"/>
                </a:solidFill>
                <a:latin typeface="Arial" charset="0"/>
                <a:ea typeface="ＭＳ Ｐゴシック" charset="-128"/>
              </a:defRPr>
            </a:lvl8pPr>
            <a:lvl9pPr marL="3792538" indent="-219075" defTabSz="873125" eaLnBrk="0" fontAlgn="base" hangingPunct="0">
              <a:spcBef>
                <a:spcPct val="0"/>
              </a:spcBef>
              <a:spcAft>
                <a:spcPct val="0"/>
              </a:spcAft>
              <a:defRPr kumimoji="1">
                <a:solidFill>
                  <a:schemeClr val="tx1"/>
                </a:solidFill>
                <a:latin typeface="Arial" charset="0"/>
                <a:ea typeface="ＭＳ Ｐゴシック" charset="-128"/>
              </a:defRPr>
            </a:lvl9pPr>
          </a:lstStyle>
          <a:p>
            <a:pPr algn="just" eaLnBrk="1" hangingPunct="1">
              <a:lnSpc>
                <a:spcPct val="120000"/>
              </a:lnSpc>
              <a:buClr>
                <a:prstClr val="black">
                  <a:lumMod val="50000"/>
                  <a:lumOff val="50000"/>
                </a:prstClr>
              </a:buClr>
              <a:defRPr/>
            </a:pPr>
            <a:r>
              <a:rPr lang="ja-JP" altLang="en-US" sz="2200" dirty="0">
                <a:solidFill>
                  <a:prstClr val="black"/>
                </a:solidFill>
                <a:latin typeface="メイリオ" panose="020B0604030504040204" pitchFamily="50" charset="-128"/>
                <a:ea typeface="メイリオ" panose="020B0604030504040204" pitchFamily="50" charset="-128"/>
              </a:rPr>
              <a:t>児童・生徒の状態によって</a:t>
            </a:r>
            <a:r>
              <a:rPr lang="ja-JP" altLang="en-US" sz="2200" dirty="0">
                <a:solidFill>
                  <a:srgbClr val="FF0000"/>
                </a:solidFill>
                <a:latin typeface="メイリオ" panose="020B0604030504040204" pitchFamily="50" charset="-128"/>
                <a:ea typeface="メイリオ" panose="020B0604030504040204" pitchFamily="50" charset="-128"/>
              </a:rPr>
              <a:t>想定される緊急事態</a:t>
            </a:r>
            <a:r>
              <a:rPr lang="ja-JP" altLang="en-US" sz="2200" dirty="0">
                <a:solidFill>
                  <a:prstClr val="black"/>
                </a:solidFill>
                <a:latin typeface="メイリオ" panose="020B0604030504040204" pitchFamily="50" charset="-128"/>
                <a:ea typeface="メイリオ" panose="020B0604030504040204" pitchFamily="50" charset="-128"/>
              </a:rPr>
              <a:t>に対して、</a:t>
            </a:r>
            <a:endParaRPr lang="en-US" altLang="ja-JP" sz="2200" dirty="0">
              <a:solidFill>
                <a:prstClr val="black"/>
              </a:solidFill>
              <a:latin typeface="メイリオ" panose="020B0604030504040204" pitchFamily="50" charset="-128"/>
              <a:ea typeface="メイリオ" panose="020B0604030504040204" pitchFamily="50" charset="-128"/>
            </a:endParaRPr>
          </a:p>
          <a:p>
            <a:pPr algn="just" eaLnBrk="1" hangingPunct="1">
              <a:lnSpc>
                <a:spcPct val="120000"/>
              </a:lnSpc>
              <a:buClr>
                <a:prstClr val="black">
                  <a:lumMod val="50000"/>
                  <a:lumOff val="50000"/>
                </a:prstClr>
              </a:buClr>
              <a:defRPr/>
            </a:pPr>
            <a:r>
              <a:rPr lang="ja-JP" altLang="en-US" sz="2200" dirty="0">
                <a:solidFill>
                  <a:prstClr val="black"/>
                </a:solidFill>
                <a:latin typeface="メイリオ" panose="020B0604030504040204" pitchFamily="50" charset="-128"/>
                <a:ea typeface="メイリオ" panose="020B0604030504040204" pitchFamily="50" charset="-128"/>
              </a:rPr>
              <a:t>どのような順番で、</a:t>
            </a:r>
            <a:r>
              <a:rPr lang="ja-JP" altLang="en-US" sz="2200" dirty="0">
                <a:latin typeface="メイリオ" panose="020B0604030504040204" pitchFamily="50" charset="-128"/>
                <a:ea typeface="メイリオ" panose="020B0604030504040204" pitchFamily="50" charset="-128"/>
              </a:rPr>
              <a:t>どこに、誰が</a:t>
            </a:r>
            <a:r>
              <a:rPr lang="ja-JP" altLang="en-US" sz="2200" dirty="0">
                <a:solidFill>
                  <a:prstClr val="black"/>
                </a:solidFill>
                <a:latin typeface="メイリオ" panose="020B0604030504040204" pitchFamily="50" charset="-128"/>
                <a:ea typeface="メイリオ" panose="020B0604030504040204" pitchFamily="50" charset="-128"/>
              </a:rPr>
              <a:t>、どのように連絡を取るか</a:t>
            </a:r>
            <a:endParaRPr lang="en-US" altLang="ja-JP" sz="2200" dirty="0">
              <a:solidFill>
                <a:prstClr val="black"/>
              </a:solidFill>
              <a:latin typeface="メイリオ" panose="020B0604030504040204" pitchFamily="50" charset="-128"/>
              <a:ea typeface="メイリオ" panose="020B0604030504040204" pitchFamily="50" charset="-128"/>
            </a:endParaRPr>
          </a:p>
          <a:p>
            <a:pPr algn="just" eaLnBrk="1" hangingPunct="1">
              <a:lnSpc>
                <a:spcPct val="120000"/>
              </a:lnSpc>
              <a:buClr>
                <a:prstClr val="black">
                  <a:lumMod val="50000"/>
                  <a:lumOff val="50000"/>
                </a:prstClr>
              </a:buClr>
              <a:defRPr/>
            </a:pPr>
            <a:r>
              <a:rPr lang="ja-JP" altLang="en-US" sz="2200" dirty="0">
                <a:solidFill>
                  <a:srgbClr val="FF0000"/>
                </a:solidFill>
                <a:latin typeface="メイリオ" panose="020B0604030504040204" pitchFamily="50" charset="-128"/>
                <a:ea typeface="メイリオ" panose="020B0604030504040204" pitchFamily="50" charset="-128"/>
              </a:rPr>
              <a:t>マニュアルを作成</a:t>
            </a:r>
            <a:r>
              <a:rPr lang="ja-JP" altLang="en-US" sz="2200" dirty="0">
                <a:solidFill>
                  <a:prstClr val="black"/>
                </a:solidFill>
                <a:latin typeface="メイリオ" panose="020B0604030504040204" pitchFamily="50" charset="-128"/>
                <a:ea typeface="メイリオ" panose="020B0604030504040204" pitchFamily="50" charset="-128"/>
              </a:rPr>
              <a:t>しておきます。</a:t>
            </a:r>
            <a:endParaRPr lang="en-US" altLang="ja-JP" sz="2200" dirty="0">
              <a:solidFill>
                <a:prstClr val="black"/>
              </a:solidFill>
              <a:latin typeface="メイリオ" panose="020B0604030504040204" pitchFamily="50" charset="-128"/>
              <a:ea typeface="メイリオ" panose="020B0604030504040204" pitchFamily="50" charset="-128"/>
            </a:endParaRPr>
          </a:p>
          <a:p>
            <a:pPr algn="just" eaLnBrk="1" hangingPunct="1">
              <a:lnSpc>
                <a:spcPct val="120000"/>
              </a:lnSpc>
              <a:buClr>
                <a:prstClr val="black">
                  <a:lumMod val="50000"/>
                  <a:lumOff val="50000"/>
                </a:prstClr>
              </a:buClr>
              <a:defRPr/>
            </a:pPr>
            <a:endParaRPr lang="ja-JP" altLang="en-US" sz="2200" dirty="0">
              <a:solidFill>
                <a:prstClr val="black"/>
              </a:solidFill>
              <a:latin typeface="メイリオ" panose="020B0604030504040204" pitchFamily="50" charset="-128"/>
              <a:ea typeface="メイリオ" panose="020B0604030504040204" pitchFamily="50" charset="-128"/>
            </a:endParaRPr>
          </a:p>
          <a:p>
            <a:pPr eaLnBrk="1" hangingPunct="1">
              <a:lnSpc>
                <a:spcPct val="120000"/>
              </a:lnSpc>
              <a:buClr>
                <a:prstClr val="black">
                  <a:lumMod val="50000"/>
                  <a:lumOff val="50000"/>
                </a:prstClr>
              </a:buClr>
              <a:defRPr/>
            </a:pPr>
            <a:r>
              <a:rPr lang="ja-JP" altLang="en-US" sz="2000" dirty="0">
                <a:solidFill>
                  <a:prstClr val="black"/>
                </a:solidFill>
                <a:latin typeface="メイリオ" panose="020B0604030504040204" pitchFamily="50" charset="-128"/>
                <a:ea typeface="メイリオ" panose="020B0604030504040204" pitchFamily="50" charset="-128"/>
              </a:rPr>
              <a:t>＜連絡先の例＞</a:t>
            </a:r>
            <a:r>
              <a:rPr lang="ja-JP" altLang="en-US" sz="2000" dirty="0">
                <a:solidFill>
                  <a:srgbClr val="0070C0"/>
                </a:solidFill>
                <a:latin typeface="メイリオ" panose="020B0604030504040204" pitchFamily="50" charset="-128"/>
                <a:ea typeface="メイリオ" panose="020B0604030504040204" pitchFamily="50" charset="-128"/>
              </a:rPr>
              <a:t>保健室</a:t>
            </a:r>
            <a:r>
              <a:rPr lang="en-US" altLang="ja-JP" sz="2000" dirty="0">
                <a:solidFill>
                  <a:srgbClr val="0070C0"/>
                </a:solidFill>
                <a:latin typeface="メイリオ" panose="020B0604030504040204" pitchFamily="50" charset="-128"/>
                <a:ea typeface="メイリオ" panose="020B0604030504040204" pitchFamily="50" charset="-128"/>
              </a:rPr>
              <a:t>(</a:t>
            </a:r>
            <a:r>
              <a:rPr lang="ja-JP" altLang="en-US" sz="2000" dirty="0">
                <a:solidFill>
                  <a:srgbClr val="0070C0"/>
                </a:solidFill>
                <a:latin typeface="メイリオ" panose="020B0604030504040204" pitchFamily="50" charset="-128"/>
                <a:ea typeface="メイリオ" panose="020B0604030504040204" pitchFamily="50" charset="-128"/>
              </a:rPr>
              <a:t>養護教諭</a:t>
            </a:r>
            <a:r>
              <a:rPr lang="en-US" altLang="ja-JP" sz="2000" dirty="0">
                <a:solidFill>
                  <a:srgbClr val="0070C0"/>
                </a:solidFill>
                <a:latin typeface="メイリオ" panose="020B0604030504040204" pitchFamily="50" charset="-128"/>
                <a:ea typeface="メイリオ" panose="020B0604030504040204" pitchFamily="50" charset="-128"/>
              </a:rPr>
              <a:t>)</a:t>
            </a:r>
            <a:r>
              <a:rPr lang="ja-JP" altLang="en-US" sz="2000" dirty="0" err="1">
                <a:solidFill>
                  <a:srgbClr val="0070C0"/>
                </a:solidFill>
                <a:latin typeface="メイリオ" panose="020B0604030504040204" pitchFamily="50" charset="-128"/>
                <a:ea typeface="メイリオ" panose="020B0604030504040204" pitchFamily="50" charset="-128"/>
              </a:rPr>
              <a:t>、</a:t>
            </a:r>
            <a:r>
              <a:rPr lang="ja-JP" altLang="en-US" sz="2000" dirty="0">
                <a:solidFill>
                  <a:srgbClr val="0070C0"/>
                </a:solidFill>
                <a:latin typeface="メイリオ" panose="020B0604030504040204" pitchFamily="50" charset="-128"/>
                <a:ea typeface="メイリオ" panose="020B0604030504040204" pitchFamily="50" charset="-128"/>
              </a:rPr>
              <a:t>看護師、管理職、保護者、</a:t>
            </a:r>
            <a:endParaRPr lang="en-US" altLang="ja-JP" sz="2000" dirty="0">
              <a:solidFill>
                <a:srgbClr val="0070C0"/>
              </a:solidFill>
              <a:latin typeface="メイリオ" panose="020B0604030504040204" pitchFamily="50" charset="-128"/>
              <a:ea typeface="メイリオ" panose="020B0604030504040204" pitchFamily="50" charset="-128"/>
            </a:endParaRPr>
          </a:p>
          <a:p>
            <a:pPr eaLnBrk="1" hangingPunct="1">
              <a:lnSpc>
                <a:spcPct val="120000"/>
              </a:lnSpc>
              <a:buClr>
                <a:prstClr val="black">
                  <a:lumMod val="50000"/>
                  <a:lumOff val="50000"/>
                </a:prstClr>
              </a:buClr>
              <a:defRPr/>
            </a:pPr>
            <a:r>
              <a:rPr lang="ja-JP" altLang="en-US" sz="2000" dirty="0">
                <a:solidFill>
                  <a:srgbClr val="0070C0"/>
                </a:solidFill>
                <a:latin typeface="メイリオ" panose="020B0604030504040204" pitchFamily="50" charset="-128"/>
                <a:ea typeface="メイリオ" panose="020B0604030504040204" pitchFamily="50" charset="-128"/>
              </a:rPr>
              <a:t>かかりつけ医療機関、消防署</a:t>
            </a:r>
            <a:r>
              <a:rPr lang="en-US" altLang="ja-JP" sz="2000" dirty="0">
                <a:solidFill>
                  <a:srgbClr val="0070C0"/>
                </a:solidFill>
                <a:latin typeface="メイリオ" panose="020B0604030504040204" pitchFamily="50" charset="-128"/>
                <a:ea typeface="メイリオ" panose="020B0604030504040204" pitchFamily="50" charset="-128"/>
              </a:rPr>
              <a:t>(</a:t>
            </a:r>
            <a:r>
              <a:rPr lang="ja-JP" altLang="en-US" sz="2000" dirty="0">
                <a:solidFill>
                  <a:srgbClr val="0070C0"/>
                </a:solidFill>
                <a:latin typeface="メイリオ" panose="020B0604030504040204" pitchFamily="50" charset="-128"/>
                <a:ea typeface="メイリオ" panose="020B0604030504040204" pitchFamily="50" charset="-128"/>
              </a:rPr>
              <a:t>救急車要請</a:t>
            </a:r>
            <a:r>
              <a:rPr lang="en-US" altLang="ja-JP" sz="2000" dirty="0">
                <a:solidFill>
                  <a:srgbClr val="0070C0"/>
                </a:solidFill>
                <a:latin typeface="メイリオ" panose="020B0604030504040204" pitchFamily="50" charset="-128"/>
                <a:ea typeface="メイリオ" panose="020B0604030504040204" pitchFamily="50" charset="-128"/>
              </a:rPr>
              <a:t>)</a:t>
            </a:r>
            <a:r>
              <a:rPr lang="ja-JP" altLang="en-US" sz="2000" dirty="0" err="1">
                <a:solidFill>
                  <a:srgbClr val="0070C0"/>
                </a:solidFill>
                <a:latin typeface="メイリオ" panose="020B0604030504040204" pitchFamily="50" charset="-128"/>
                <a:ea typeface="メイリオ" panose="020B0604030504040204" pitchFamily="50" charset="-128"/>
              </a:rPr>
              <a:t>、</a:t>
            </a:r>
            <a:r>
              <a:rPr lang="ja-JP" altLang="en-US" sz="2000" dirty="0">
                <a:solidFill>
                  <a:srgbClr val="0070C0"/>
                </a:solidFill>
                <a:latin typeface="メイリオ" panose="020B0604030504040204" pitchFamily="50" charset="-128"/>
                <a:ea typeface="メイリオ" panose="020B0604030504040204" pitchFamily="50" charset="-128"/>
              </a:rPr>
              <a:t>呼吸器業者、酸素業者</a:t>
            </a:r>
            <a:endParaRPr lang="en-US" altLang="ja-JP" sz="2000" dirty="0">
              <a:solidFill>
                <a:srgbClr val="0070C0"/>
              </a:solidFill>
              <a:latin typeface="メイリオ" panose="020B0604030504040204" pitchFamily="50" charset="-128"/>
              <a:ea typeface="メイリオ" panose="020B0604030504040204" pitchFamily="50" charset="-128"/>
            </a:endParaRPr>
          </a:p>
          <a:p>
            <a:pPr eaLnBrk="1" hangingPunct="1">
              <a:lnSpc>
                <a:spcPct val="120000"/>
              </a:lnSpc>
              <a:buClr>
                <a:prstClr val="black">
                  <a:lumMod val="50000"/>
                  <a:lumOff val="50000"/>
                </a:prstClr>
              </a:buClr>
              <a:defRPr/>
            </a:pPr>
            <a:endParaRPr lang="en-US" altLang="ja-JP" sz="2000" dirty="0">
              <a:solidFill>
                <a:prstClr val="black"/>
              </a:solidFill>
              <a:latin typeface="メイリオ" panose="020B0604030504040204" pitchFamily="50" charset="-128"/>
              <a:ea typeface="メイリオ" panose="020B0604030504040204" pitchFamily="50" charset="-128"/>
            </a:endParaRPr>
          </a:p>
          <a:p>
            <a:pPr lvl="1" eaLnBrk="1" hangingPunct="1">
              <a:lnSpc>
                <a:spcPct val="120000"/>
              </a:lnSpc>
              <a:buClr>
                <a:prstClr val="black">
                  <a:lumMod val="50000"/>
                  <a:lumOff val="50000"/>
                </a:prstClr>
              </a:buClr>
              <a:defRPr/>
            </a:pPr>
            <a:r>
              <a:rPr lang="ja-JP" altLang="en-US" sz="2000" dirty="0">
                <a:solidFill>
                  <a:prstClr val="black"/>
                </a:solidFill>
                <a:latin typeface="メイリオ" panose="020B0604030504040204" pitchFamily="50" charset="-128"/>
                <a:ea typeface="メイリオ" panose="020B0604030504040204" pitchFamily="50" charset="-128"/>
              </a:rPr>
              <a:t>救急車を要請してかかりつけ医療機関に搬送する場合でも、</a:t>
            </a:r>
            <a:endParaRPr lang="en-US" altLang="ja-JP" sz="2000" dirty="0">
              <a:solidFill>
                <a:prstClr val="black"/>
              </a:solidFill>
              <a:latin typeface="メイリオ" panose="020B0604030504040204" pitchFamily="50" charset="-128"/>
              <a:ea typeface="メイリオ" panose="020B0604030504040204" pitchFamily="50" charset="-128"/>
            </a:endParaRPr>
          </a:p>
          <a:p>
            <a:pPr lvl="1" eaLnBrk="1" hangingPunct="1">
              <a:lnSpc>
                <a:spcPct val="120000"/>
              </a:lnSpc>
              <a:buClr>
                <a:prstClr val="black">
                  <a:lumMod val="50000"/>
                  <a:lumOff val="50000"/>
                </a:prstClr>
              </a:buClr>
              <a:defRPr/>
            </a:pPr>
            <a:r>
              <a:rPr lang="ja-JP" altLang="en-US" sz="2000" dirty="0">
                <a:solidFill>
                  <a:prstClr val="black"/>
                </a:solidFill>
                <a:latin typeface="メイリオ" panose="020B0604030504040204" pitchFamily="50" charset="-128"/>
                <a:ea typeface="メイリオ" panose="020B0604030504040204" pitchFamily="50" charset="-128"/>
              </a:rPr>
              <a:t>救急車が到着するまでに、少しでも状態をよくするために、</a:t>
            </a:r>
            <a:endParaRPr lang="en-US" altLang="ja-JP" sz="2000" dirty="0">
              <a:solidFill>
                <a:prstClr val="black"/>
              </a:solidFill>
              <a:latin typeface="メイリオ" panose="020B0604030504040204" pitchFamily="50" charset="-128"/>
              <a:ea typeface="メイリオ" panose="020B0604030504040204" pitchFamily="50" charset="-128"/>
            </a:endParaRPr>
          </a:p>
          <a:p>
            <a:pPr lvl="1" eaLnBrk="1" hangingPunct="1">
              <a:lnSpc>
                <a:spcPct val="120000"/>
              </a:lnSpc>
              <a:buClr>
                <a:prstClr val="black">
                  <a:lumMod val="50000"/>
                  <a:lumOff val="50000"/>
                </a:prstClr>
              </a:buClr>
              <a:defRPr/>
            </a:pPr>
            <a:r>
              <a:rPr lang="ja-JP" altLang="en-US" sz="2000" dirty="0">
                <a:solidFill>
                  <a:prstClr val="black"/>
                </a:solidFill>
                <a:latin typeface="メイリオ" panose="020B0604030504040204" pitchFamily="50" charset="-128"/>
                <a:ea typeface="メイリオ" panose="020B0604030504040204" pitchFamily="50" charset="-128"/>
              </a:rPr>
              <a:t>学校内でもできることがあるはずです。</a:t>
            </a:r>
            <a:endParaRPr lang="en-US" altLang="ja-JP" sz="2000" dirty="0">
              <a:solidFill>
                <a:prstClr val="black"/>
              </a:solidFill>
              <a:latin typeface="メイリオ" panose="020B0604030504040204" pitchFamily="50" charset="-128"/>
              <a:ea typeface="メイリオ" panose="020B0604030504040204" pitchFamily="50" charset="-128"/>
            </a:endParaRPr>
          </a:p>
          <a:p>
            <a:pPr lvl="1" eaLnBrk="1" hangingPunct="1">
              <a:lnSpc>
                <a:spcPct val="120000"/>
              </a:lnSpc>
              <a:buClr>
                <a:prstClr val="black">
                  <a:lumMod val="50000"/>
                  <a:lumOff val="50000"/>
                </a:prstClr>
              </a:buClr>
              <a:defRPr/>
            </a:pPr>
            <a:endParaRPr lang="en-US" altLang="ja-JP" sz="2000" dirty="0">
              <a:solidFill>
                <a:prstClr val="black"/>
              </a:solidFill>
              <a:latin typeface="メイリオ" panose="020B0604030504040204" pitchFamily="50" charset="-128"/>
              <a:ea typeface="メイリオ" panose="020B0604030504040204" pitchFamily="50" charset="-128"/>
            </a:endParaRPr>
          </a:p>
          <a:p>
            <a:pPr marL="382588" lvl="2" indent="0" eaLnBrk="1" hangingPunct="1">
              <a:lnSpc>
                <a:spcPct val="120000"/>
              </a:lnSpc>
              <a:buClr>
                <a:prstClr val="black">
                  <a:lumMod val="50000"/>
                  <a:lumOff val="50000"/>
                </a:prstClr>
              </a:buClr>
              <a:defRPr/>
            </a:pPr>
            <a:r>
              <a:rPr lang="ja-JP" altLang="en-US" sz="2000" dirty="0">
                <a:solidFill>
                  <a:prstClr val="black"/>
                </a:solidFill>
                <a:latin typeface="メイリオ" panose="020B0604030504040204" pitchFamily="50" charset="-128"/>
                <a:ea typeface="メイリオ" panose="020B0604030504040204" pitchFamily="50" charset="-128"/>
              </a:rPr>
              <a:t>マニュアルを作成するだけでなく、</a:t>
            </a:r>
            <a:r>
              <a:rPr lang="ja-JP" altLang="en-US" sz="2000" dirty="0">
                <a:solidFill>
                  <a:srgbClr val="FF0000"/>
                </a:solidFill>
                <a:latin typeface="メイリオ" panose="020B0604030504040204" pitchFamily="50" charset="-128"/>
                <a:ea typeface="メイリオ" panose="020B0604030504040204" pitchFamily="50" charset="-128"/>
              </a:rPr>
              <a:t>緊急時対応のシュミレーション訓練</a:t>
            </a:r>
            <a:r>
              <a:rPr lang="ja-JP" altLang="en-US" sz="2000" dirty="0">
                <a:solidFill>
                  <a:prstClr val="black"/>
                </a:solidFill>
                <a:latin typeface="メイリオ" panose="020B0604030504040204" pitchFamily="50" charset="-128"/>
                <a:ea typeface="メイリオ" panose="020B0604030504040204" pitchFamily="50" charset="-128"/>
              </a:rPr>
              <a:t>を行い、</a:t>
            </a:r>
            <a:r>
              <a:rPr lang="ja-JP" altLang="en-US" sz="2000" dirty="0">
                <a:solidFill>
                  <a:srgbClr val="FF0000"/>
                </a:solidFill>
                <a:latin typeface="メイリオ" panose="020B0604030504040204" pitchFamily="50" charset="-128"/>
                <a:ea typeface="メイリオ" panose="020B0604030504040204" pitchFamily="50" charset="-128"/>
              </a:rPr>
              <a:t>役割り分担を確認</a:t>
            </a:r>
            <a:r>
              <a:rPr lang="ja-JP" altLang="en-US" sz="2000" dirty="0">
                <a:solidFill>
                  <a:prstClr val="black"/>
                </a:solidFill>
                <a:latin typeface="メイリオ" panose="020B0604030504040204" pitchFamily="50" charset="-128"/>
                <a:ea typeface="メイリオ" panose="020B0604030504040204" pitchFamily="50" charset="-128"/>
              </a:rPr>
              <a:t>しておきましょう。</a:t>
            </a:r>
            <a:endParaRPr lang="en-US" altLang="ja-JP" sz="2000" dirty="0">
              <a:solidFill>
                <a:prstClr val="black"/>
              </a:solidFill>
              <a:latin typeface="メイリオ" panose="020B0604030504040204" pitchFamily="50" charset="-128"/>
              <a:ea typeface="メイリオ" panose="020B0604030504040204" pitchFamily="50" charset="-128"/>
            </a:endParaRPr>
          </a:p>
        </p:txBody>
      </p:sp>
      <p:sp>
        <p:nvSpPr>
          <p:cNvPr id="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225</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3536782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8D717C75-F952-CF4B-9188-DAA53E9605A1}"/>
              </a:ext>
            </a:extLst>
          </p:cNvPr>
          <p:cNvSpPr>
            <a:spLocks noGrp="1"/>
          </p:cNvSpPr>
          <p:nvPr>
            <p:ph type="title"/>
          </p:nvPr>
        </p:nvSpPr>
        <p:spPr>
          <a:xfrm>
            <a:off x="1109609" y="2288568"/>
            <a:ext cx="8141016" cy="1140432"/>
          </a:xfrm>
        </p:spPr>
        <p:txBody>
          <a:bodyPr anchor="ctr">
            <a:noAutofit/>
          </a:bodyPr>
          <a:lstStyle/>
          <a:p>
            <a:pPr>
              <a:lnSpc>
                <a:spcPct val="125000"/>
              </a:lnSpc>
              <a:tabLst>
                <a:tab pos="1063625" algn="l"/>
              </a:tabLst>
            </a:pPr>
            <a:r>
              <a:rPr lang="en-US" altLang="ja-JP" sz="3600" b="1" dirty="0">
                <a:latin typeface="メイリオ" panose="020B0604030504040204" pitchFamily="50" charset="-128"/>
                <a:ea typeface="メイリオ" panose="020B0604030504040204" pitchFamily="50" charset="-128"/>
              </a:rPr>
              <a:t>5. </a:t>
            </a:r>
            <a:r>
              <a:rPr lang="ja-JP" altLang="en-US" sz="3600" b="1" dirty="0">
                <a:latin typeface="メイリオ" panose="020B0604030504040204" pitchFamily="50" charset="-128"/>
                <a:ea typeface="メイリオ" panose="020B0604030504040204" pitchFamily="50" charset="-128"/>
              </a:rPr>
              <a:t>経管栄養</a:t>
            </a:r>
            <a:endParaRPr kumimoji="1" lang="ja-JP" altLang="en-US" sz="3600" b="1" dirty="0">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13FD4762-84E6-2F43-BA55-F6BBDDB3D5A4}"/>
              </a:ext>
            </a:extLst>
          </p:cNvPr>
          <p:cNvSpPr/>
          <p:nvPr/>
        </p:nvSpPr>
        <p:spPr>
          <a:xfrm>
            <a:off x="6626771" y="2288568"/>
            <a:ext cx="3279227" cy="1140432"/>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E4CCAB97-889E-6040-AC7A-3B568CD299AE}"/>
              </a:ext>
            </a:extLst>
          </p:cNvPr>
          <p:cNvSpPr/>
          <p:nvPr/>
        </p:nvSpPr>
        <p:spPr>
          <a:xfrm>
            <a:off x="0" y="2288568"/>
            <a:ext cx="780836" cy="11404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848D3ECB-50F7-9F47-B06B-C43B48BBC967}"/>
              </a:ext>
            </a:extLst>
          </p:cNvPr>
          <p:cNvSpPr/>
          <p:nvPr/>
        </p:nvSpPr>
        <p:spPr>
          <a:xfrm>
            <a:off x="760287" y="2288568"/>
            <a:ext cx="184935" cy="1140432"/>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25E2FF5F-A79D-4A04-B486-27E13F4EE28F}"/>
              </a:ext>
            </a:extLst>
          </p:cNvPr>
          <p:cNvSpPr/>
          <p:nvPr/>
        </p:nvSpPr>
        <p:spPr>
          <a:xfrm>
            <a:off x="1686911" y="3768151"/>
            <a:ext cx="7563714" cy="2790650"/>
          </a:xfrm>
          <a:prstGeom prst="rect">
            <a:avLst/>
          </a:prstGeom>
        </p:spPr>
        <p:txBody>
          <a:bodyPr wrap="square" lIns="0" tIns="0" rIns="0" bIns="0" numCol="2">
            <a:noAutofit/>
          </a:bodyPr>
          <a:lstStyle/>
          <a:p>
            <a:pPr marL="468313" indent="-468313">
              <a:lnSpc>
                <a:spcPct val="110000"/>
              </a:lnSpc>
              <a:spcAft>
                <a:spcPts val="600"/>
              </a:spcAft>
            </a:pPr>
            <a:r>
              <a:rPr lang="en-US" altLang="ja-JP" dirty="0">
                <a:latin typeface="メイリオ" panose="020B0604030504040204" pitchFamily="50" charset="-128"/>
                <a:ea typeface="メイリオ" panose="020B0604030504040204" pitchFamily="50" charset="-128"/>
              </a:rPr>
              <a:t>5-1 </a:t>
            </a:r>
            <a:r>
              <a:rPr lang="ja-JP" altLang="en-US" dirty="0">
                <a:latin typeface="メイリオ" panose="020B0604030504040204" pitchFamily="50" charset="-128"/>
                <a:ea typeface="メイリオ" panose="020B0604030504040204" pitchFamily="50" charset="-128"/>
              </a:rPr>
              <a:t>誤嚥と経管栄養法の基本</a:t>
            </a:r>
            <a:endParaRPr lang="en-US" altLang="ja-JP" dirty="0">
              <a:latin typeface="メイリオ" panose="020B0604030504040204" pitchFamily="50" charset="-128"/>
              <a:ea typeface="メイリオ" panose="020B0604030504040204" pitchFamily="50" charset="-128"/>
            </a:endParaRPr>
          </a:p>
          <a:p>
            <a:pPr marL="468313" indent="-468313">
              <a:lnSpc>
                <a:spcPct val="110000"/>
              </a:lnSpc>
              <a:spcAft>
                <a:spcPts val="600"/>
              </a:spcAft>
            </a:pPr>
            <a:r>
              <a:rPr lang="en-US" altLang="ja-JP" dirty="0">
                <a:latin typeface="メイリオ" panose="020B0604030504040204" pitchFamily="50" charset="-128"/>
                <a:ea typeface="メイリオ" panose="020B0604030504040204" pitchFamily="50" charset="-128"/>
              </a:rPr>
              <a:t>5-2 </a:t>
            </a:r>
            <a:r>
              <a:rPr lang="ja-JP" altLang="en-US" dirty="0">
                <a:latin typeface="メイリオ" panose="020B0604030504040204" pitchFamily="50" charset="-128"/>
                <a:ea typeface="メイリオ" panose="020B0604030504040204" pitchFamily="50" charset="-128"/>
              </a:rPr>
              <a:t>経鼻経管栄養の管理と留意点</a:t>
            </a:r>
            <a:endParaRPr lang="en-US" altLang="ja-JP" dirty="0">
              <a:latin typeface="メイリオ" panose="020B0604030504040204" pitchFamily="50" charset="-128"/>
              <a:ea typeface="メイリオ" panose="020B0604030504040204" pitchFamily="50" charset="-128"/>
            </a:endParaRPr>
          </a:p>
          <a:p>
            <a:pPr marL="468313" indent="-468313">
              <a:lnSpc>
                <a:spcPct val="110000"/>
              </a:lnSpc>
              <a:spcAft>
                <a:spcPts val="600"/>
              </a:spcAft>
            </a:pPr>
            <a:r>
              <a:rPr lang="en-US" altLang="ja-JP" dirty="0">
                <a:latin typeface="メイリオ" panose="020B0604030504040204" pitchFamily="50" charset="-128"/>
                <a:ea typeface="メイリオ" panose="020B0604030504040204" pitchFamily="50" charset="-128"/>
              </a:rPr>
              <a:t>5-3 </a:t>
            </a:r>
            <a:r>
              <a:rPr lang="ja-JP" altLang="en-US" dirty="0">
                <a:latin typeface="メイリオ" panose="020B0604030504040204" pitchFamily="50" charset="-128"/>
                <a:ea typeface="メイリオ" panose="020B0604030504040204" pitchFamily="50" charset="-128"/>
              </a:rPr>
              <a:t>胃ろうの管理と留意点</a:t>
            </a:r>
            <a:endParaRPr lang="en-US" altLang="ja-JP" dirty="0">
              <a:latin typeface="メイリオ" panose="020B0604030504040204" pitchFamily="50" charset="-128"/>
              <a:ea typeface="メイリオ" panose="020B0604030504040204" pitchFamily="50" charset="-128"/>
            </a:endParaRPr>
          </a:p>
          <a:p>
            <a:pPr marL="468313" indent="-468313">
              <a:lnSpc>
                <a:spcPct val="110000"/>
              </a:lnSpc>
              <a:spcAft>
                <a:spcPts val="600"/>
              </a:spcAft>
            </a:pPr>
            <a:r>
              <a:rPr lang="en-US" altLang="ja-JP" dirty="0">
                <a:latin typeface="メイリオ" panose="020B0604030504040204" pitchFamily="50" charset="-128"/>
                <a:ea typeface="メイリオ" panose="020B0604030504040204" pitchFamily="50" charset="-128"/>
              </a:rPr>
              <a:t>5-4 </a:t>
            </a:r>
            <a:r>
              <a:rPr lang="ja-JP" altLang="en-US" dirty="0">
                <a:latin typeface="メイリオ" panose="020B0604030504040204" pitchFamily="50" charset="-128"/>
                <a:ea typeface="メイリオ" panose="020B0604030504040204" pitchFamily="50" charset="-128"/>
              </a:rPr>
              <a:t>経管栄養の物品</a:t>
            </a:r>
            <a:endParaRPr lang="en-US" altLang="ja-JP" dirty="0">
              <a:latin typeface="メイリオ" panose="020B0604030504040204" pitchFamily="50" charset="-128"/>
              <a:ea typeface="メイリオ" panose="020B0604030504040204" pitchFamily="50" charset="-128"/>
            </a:endParaRPr>
          </a:p>
          <a:p>
            <a:pPr marL="468313" indent="-468313">
              <a:lnSpc>
                <a:spcPct val="110000"/>
              </a:lnSpc>
              <a:spcAft>
                <a:spcPts val="600"/>
              </a:spcAft>
            </a:pPr>
            <a:r>
              <a:rPr lang="en-US" altLang="ja-JP" dirty="0">
                <a:latin typeface="メイリオ" panose="020B0604030504040204" pitchFamily="50" charset="-128"/>
                <a:ea typeface="メイリオ" panose="020B0604030504040204" pitchFamily="50" charset="-128"/>
              </a:rPr>
              <a:t>5-5 </a:t>
            </a:r>
            <a:r>
              <a:rPr lang="ja-JP" altLang="en-US" dirty="0">
                <a:latin typeface="メイリオ" panose="020B0604030504040204" pitchFamily="50" charset="-128"/>
                <a:ea typeface="メイリオ" panose="020B0604030504040204" pitchFamily="50" charset="-128"/>
              </a:rPr>
              <a:t>演習の手順</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経鼻経管栄養</a:t>
            </a:r>
            <a:endParaRPr lang="en-US" altLang="ja-JP" dirty="0">
              <a:latin typeface="メイリオ" panose="020B0604030504040204" pitchFamily="50" charset="-128"/>
              <a:ea typeface="メイリオ" panose="020B0604030504040204" pitchFamily="50" charset="-128"/>
            </a:endParaRPr>
          </a:p>
          <a:p>
            <a:pPr marL="468313" indent="-468313">
              <a:lnSpc>
                <a:spcPct val="110000"/>
              </a:lnSpc>
              <a:spcAft>
                <a:spcPts val="600"/>
              </a:spcAft>
            </a:pPr>
            <a:r>
              <a:rPr lang="en-US" altLang="ja-JP" dirty="0">
                <a:latin typeface="メイリオ" panose="020B0604030504040204" pitchFamily="50" charset="-128"/>
                <a:ea typeface="メイリオ" panose="020B0604030504040204" pitchFamily="50" charset="-128"/>
              </a:rPr>
              <a:t>5-6 </a:t>
            </a:r>
            <a:r>
              <a:rPr lang="ja-JP" altLang="en-US" dirty="0">
                <a:latin typeface="メイリオ" panose="020B0604030504040204" pitchFamily="50" charset="-128"/>
                <a:ea typeface="メイリオ" panose="020B0604030504040204" pitchFamily="50" charset="-128"/>
              </a:rPr>
              <a:t>演習の手順</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胃ろう</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（滴下型の液体栄養剤）</a:t>
            </a:r>
            <a:endParaRPr lang="en-US" altLang="ja-JP" dirty="0">
              <a:latin typeface="メイリオ" panose="020B0604030504040204" pitchFamily="50" charset="-128"/>
              <a:ea typeface="メイリオ" panose="020B0604030504040204" pitchFamily="50" charset="-128"/>
            </a:endParaRPr>
          </a:p>
          <a:p>
            <a:pPr marL="468313" indent="-468313">
              <a:lnSpc>
                <a:spcPct val="110000"/>
              </a:lnSpc>
              <a:spcAft>
                <a:spcPts val="600"/>
              </a:spcAft>
            </a:pPr>
            <a:r>
              <a:rPr lang="en-US" altLang="ja-JP" dirty="0">
                <a:latin typeface="メイリオ" panose="020B0604030504040204" pitchFamily="50" charset="-128"/>
                <a:ea typeface="メイリオ" panose="020B0604030504040204" pitchFamily="50" charset="-128"/>
              </a:rPr>
              <a:t>5-7 </a:t>
            </a:r>
            <a:r>
              <a:rPr lang="ja-JP" altLang="en-US" dirty="0">
                <a:latin typeface="メイリオ" panose="020B0604030504040204" pitchFamily="50" charset="-128"/>
                <a:ea typeface="メイリオ" panose="020B0604030504040204" pitchFamily="50" charset="-128"/>
              </a:rPr>
              <a:t>演習の手順</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胃ろう</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（半固形栄養剤）</a:t>
            </a:r>
            <a:endParaRPr lang="en-US" altLang="ja-JP" dirty="0">
              <a:latin typeface="メイリオ" panose="020B0604030504040204" pitchFamily="50" charset="-128"/>
              <a:ea typeface="メイリオ" panose="020B0604030504040204" pitchFamily="50" charset="-128"/>
            </a:endParaRPr>
          </a:p>
          <a:p>
            <a:pPr marL="468313" indent="-468313">
              <a:lnSpc>
                <a:spcPct val="110000"/>
              </a:lnSpc>
              <a:spcAft>
                <a:spcPts val="600"/>
              </a:spcAft>
            </a:pPr>
            <a:r>
              <a:rPr lang="en-US" altLang="ja-JP" dirty="0">
                <a:latin typeface="メイリオ" panose="020B0604030504040204" pitchFamily="50" charset="-128"/>
                <a:ea typeface="メイリオ" panose="020B0604030504040204" pitchFamily="50" charset="-128"/>
              </a:rPr>
              <a:t>5-8 </a:t>
            </a:r>
            <a:r>
              <a:rPr lang="ja-JP" altLang="en-US" dirty="0">
                <a:latin typeface="メイリオ" panose="020B0604030504040204" pitchFamily="50" charset="-128"/>
                <a:ea typeface="メイリオ" panose="020B0604030504040204" pitchFamily="50" charset="-128"/>
              </a:rPr>
              <a:t>経管栄養に関するその他の知識</a:t>
            </a:r>
            <a:endParaRPr lang="en-US" altLang="ja-JP" dirty="0">
              <a:latin typeface="メイリオ" panose="020B0604030504040204" pitchFamily="50" charset="-128"/>
              <a:ea typeface="メイリオ" panose="020B0604030504040204" pitchFamily="50" charset="-128"/>
            </a:endParaRPr>
          </a:p>
          <a:p>
            <a:pPr marL="468313" indent="-468313">
              <a:lnSpc>
                <a:spcPct val="110000"/>
              </a:lnSpc>
              <a:spcAft>
                <a:spcPts val="600"/>
              </a:spcAft>
            </a:pPr>
            <a:endParaRPr lang="ja-JP" altLang="en-US" dirty="0">
              <a:latin typeface="メイリオ" panose="020B0604030504040204" pitchFamily="50" charset="-128"/>
              <a:ea typeface="メイリオ" panose="020B0604030504040204" pitchFamily="50" charset="-128"/>
            </a:endParaRPr>
          </a:p>
        </p:txBody>
      </p:sp>
      <p:sp>
        <p:nvSpPr>
          <p:cNvPr id="3" name="正方形/長方形 2">
            <a:extLst>
              <a:ext uri="{FF2B5EF4-FFF2-40B4-BE49-F238E27FC236}">
                <a16:creationId xmlns:a16="http://schemas.microsoft.com/office/drawing/2014/main" id="{61519169-8DCA-4CA9-928F-D7AD4D998F1F}"/>
              </a:ext>
            </a:extLst>
          </p:cNvPr>
          <p:cNvSpPr/>
          <p:nvPr/>
        </p:nvSpPr>
        <p:spPr>
          <a:xfrm>
            <a:off x="1133160" y="299200"/>
            <a:ext cx="8104503" cy="608849"/>
          </a:xfrm>
          <a:prstGeom prst="rect">
            <a:avLst/>
          </a:prstGeom>
        </p:spPr>
        <p:txBody>
          <a:bodyPr wrap="square" lIns="0" tIns="0" rIns="0" bIns="0">
            <a:noAutofit/>
          </a:bodyPr>
          <a:lstStyle/>
          <a:p>
            <a:pPr marL="763588" indent="-763588"/>
            <a:r>
              <a:rPr lang="ja-JP" altLang="en-US" b="1" dirty="0">
                <a:solidFill>
                  <a:srgbClr val="C87700"/>
                </a:solidFill>
                <a:latin typeface="メイリオ" panose="020B0604030504040204" pitchFamily="50" charset="-128"/>
                <a:ea typeface="メイリオ" panose="020B0604030504040204" pitchFamily="50" charset="-128"/>
              </a:rPr>
              <a:t>第</a:t>
            </a:r>
            <a:r>
              <a:rPr lang="en-US" altLang="ja-JP" b="1" dirty="0">
                <a:solidFill>
                  <a:srgbClr val="C87700"/>
                </a:solidFill>
                <a:latin typeface="メイリオ" panose="020B0604030504040204" pitchFamily="50" charset="-128"/>
                <a:ea typeface="メイリオ" panose="020B0604030504040204" pitchFamily="50" charset="-128"/>
              </a:rPr>
              <a:t>II</a:t>
            </a:r>
            <a:r>
              <a:rPr lang="ja-JP" altLang="en-US" b="1" dirty="0">
                <a:solidFill>
                  <a:srgbClr val="C87700"/>
                </a:solidFill>
                <a:latin typeface="メイリオ" panose="020B0604030504040204" pitchFamily="50" charset="-128"/>
                <a:ea typeface="メイリオ" panose="020B0604030504040204" pitchFamily="50" charset="-128"/>
              </a:rPr>
              <a:t>章 喀痰吸引等を必要とする重度障害児・者等の障害及び支援に関する講義</a:t>
            </a:r>
            <a:br>
              <a:rPr lang="ja-JP" altLang="en-US" b="1" dirty="0">
                <a:solidFill>
                  <a:srgbClr val="C87700"/>
                </a:solidFill>
                <a:latin typeface="メイリオ" panose="020B0604030504040204" pitchFamily="50" charset="-128"/>
                <a:ea typeface="メイリオ" panose="020B0604030504040204" pitchFamily="50" charset="-128"/>
              </a:rPr>
            </a:br>
            <a:r>
              <a:rPr lang="ja-JP" altLang="en-US" b="1" dirty="0">
                <a:solidFill>
                  <a:srgbClr val="C87700"/>
                </a:solidFill>
                <a:latin typeface="メイリオ" panose="020B0604030504040204" pitchFamily="50" charset="-128"/>
                <a:ea typeface="メイリオ" panose="020B0604030504040204" pitchFamily="50" charset="-128"/>
              </a:rPr>
              <a:t>緊急時の対応及び危険防止に関する講義・演習</a:t>
            </a:r>
            <a:endParaRPr lang="ja-JP" altLang="en-US" b="1" dirty="0">
              <a:solidFill>
                <a:srgbClr val="C87700"/>
              </a:solidFill>
            </a:endParaRPr>
          </a:p>
        </p:txBody>
      </p:sp>
      <p:sp>
        <p:nvSpPr>
          <p:cNvPr id="10"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226</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3954908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ー 22">
            <a:extLst>
              <a:ext uri="{FF2B5EF4-FFF2-40B4-BE49-F238E27FC236}">
                <a16:creationId xmlns:a16="http://schemas.microsoft.com/office/drawing/2014/main" id="{4699989B-E5FE-6142-A35B-3C567A8C91F2}"/>
              </a:ext>
            </a:extLst>
          </p:cNvPr>
          <p:cNvSpPr>
            <a:spLocks noGrp="1"/>
          </p:cNvSpPr>
          <p:nvPr>
            <p:ph type="body" sz="quarter" idx="10"/>
          </p:nvPr>
        </p:nvSpPr>
        <p:spPr/>
        <p:txBody>
          <a:bodyPr/>
          <a:lstStyle/>
          <a:p>
            <a:r>
              <a:rPr lang="en-US" altLang="ja-JP" dirty="0"/>
              <a:t>5-1.</a:t>
            </a:r>
            <a:r>
              <a:rPr lang="ja-JP" altLang="en-US" dirty="0"/>
              <a:t>誤嚥と経管栄養法の基本</a:t>
            </a: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ja-JP" sz="2800" dirty="0"/>
              <a:t>経管栄養が必要となる病態 </a:t>
            </a:r>
            <a:endParaRPr kumimoji="1" lang="ja-JP" altLang="en-US" sz="2800" b="1" dirty="0"/>
          </a:p>
        </p:txBody>
      </p:sp>
      <p:sp>
        <p:nvSpPr>
          <p:cNvPr id="15" name="テキスト ボックス 1">
            <a:extLst>
              <a:ext uri="{FF2B5EF4-FFF2-40B4-BE49-F238E27FC236}">
                <a16:creationId xmlns:a16="http://schemas.microsoft.com/office/drawing/2014/main" id="{D0116DB3-3041-4066-B5ED-0357489A2275}"/>
              </a:ext>
            </a:extLst>
          </p:cNvPr>
          <p:cNvSpPr txBox="1">
            <a:spLocks noChangeArrowheads="1"/>
          </p:cNvSpPr>
          <p:nvPr/>
        </p:nvSpPr>
        <p:spPr bwMode="auto">
          <a:xfrm>
            <a:off x="681038" y="1490008"/>
            <a:ext cx="8593137" cy="1631216"/>
          </a:xfrm>
          <a:prstGeom prst="rect">
            <a:avLst/>
          </a:prstGeom>
          <a:noFill/>
          <a:ln>
            <a:noFill/>
          </a:ln>
        </p:spPr>
        <p:txBody>
          <a:bodyPr wrap="square">
            <a:spAutoFit/>
          </a:bodyPr>
          <a:lstStyle>
            <a:lvl1pPr>
              <a:defRPr kumimoji="1" sz="2400">
                <a:solidFill>
                  <a:schemeClr val="tx1"/>
                </a:solidFill>
                <a:latin typeface="Arial" charset="0"/>
                <a:ea typeface="ＭＳ Ｐ明朝" charset="0"/>
                <a:cs typeface="ＭＳ Ｐ明朝" charset="0"/>
              </a:defRPr>
            </a:lvl1pPr>
            <a:lvl2pPr marL="37931725" indent="-37474525">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marL="457200" indent="-457200" algn="just" eaLnBrk="1" hangingPunct="1">
              <a:spcAft>
                <a:spcPts val="1200"/>
              </a:spcAft>
              <a:buFont typeface="Wingdings" charset="2"/>
              <a:buChar char="u"/>
              <a:defRPr/>
            </a:pPr>
            <a:r>
              <a:rPr lang="ja-JP" altLang="en-US" sz="2000" b="1" dirty="0">
                <a:solidFill>
                  <a:srgbClr val="FF0000"/>
                </a:solidFill>
                <a:latin typeface="Meiryo" panose="020B0604030504040204" pitchFamily="34" charset="-128"/>
                <a:ea typeface="Meiryo" panose="020B0604030504040204" pitchFamily="34" charset="-128"/>
                <a:cs typeface="ＭＳ ゴシック" charset="0"/>
              </a:rPr>
              <a:t>摂食・嚥下機能障害</a:t>
            </a:r>
            <a:r>
              <a:rPr lang="en-US" altLang="ja-JP" sz="2000" b="1" dirty="0">
                <a:solidFill>
                  <a:srgbClr val="FF0000"/>
                </a:solidFill>
                <a:latin typeface="Meiryo" panose="020B0604030504040204" pitchFamily="34" charset="-128"/>
                <a:ea typeface="Meiryo" panose="020B0604030504040204" pitchFamily="34" charset="-128"/>
                <a:cs typeface="ＭＳ ゴシック" charset="0"/>
              </a:rPr>
              <a:t> </a:t>
            </a:r>
            <a:r>
              <a:rPr lang="ja-JP" altLang="en-US" sz="2000" dirty="0">
                <a:latin typeface="Meiryo" panose="020B0604030504040204" pitchFamily="34" charset="-128"/>
                <a:ea typeface="Meiryo" panose="020B0604030504040204" pitchFamily="34" charset="-128"/>
                <a:cs typeface="ＭＳ ゴシック" charset="0"/>
              </a:rPr>
              <a:t>が背景にあります。</a:t>
            </a:r>
            <a:endParaRPr lang="en-US" altLang="ja-JP" sz="2000" dirty="0">
              <a:latin typeface="Meiryo" panose="020B0604030504040204" pitchFamily="34" charset="-128"/>
              <a:ea typeface="Meiryo" panose="020B0604030504040204" pitchFamily="34" charset="-128"/>
              <a:cs typeface="ＭＳ ゴシック" charset="0"/>
            </a:endParaRPr>
          </a:p>
          <a:p>
            <a:pPr marL="342900" indent="-342900" algn="just" eaLnBrk="1" hangingPunct="1">
              <a:spcAft>
                <a:spcPts val="1200"/>
              </a:spcAft>
              <a:buFont typeface="Wingdings" charset="2"/>
              <a:buChar char="Ø"/>
              <a:defRPr/>
            </a:pPr>
            <a:r>
              <a:rPr lang="ja-JP" altLang="en-US" sz="2000" dirty="0">
                <a:latin typeface="Meiryo" panose="020B0604030504040204" pitchFamily="34" charset="-128"/>
                <a:ea typeface="Meiryo" panose="020B0604030504040204" pitchFamily="34" charset="-128"/>
                <a:cs typeface="ＭＳ ゴシック" charset="0"/>
              </a:rPr>
              <a:t>脳性まひや神経筋疾患などのために摂食・嚥下機能に障害があり、経口摂取が不可能であったり、必要十分な量の経口摂取ができない場合。</a:t>
            </a:r>
            <a:endParaRPr lang="en-US" altLang="ja-JP" sz="2000" dirty="0">
              <a:latin typeface="Meiryo" panose="020B0604030504040204" pitchFamily="34" charset="-128"/>
              <a:ea typeface="Meiryo" panose="020B0604030504040204" pitchFamily="34" charset="-128"/>
              <a:cs typeface="ＭＳ ゴシック" charset="0"/>
            </a:endParaRPr>
          </a:p>
          <a:p>
            <a:pPr marL="342900" indent="-342900" algn="just" eaLnBrk="1" hangingPunct="1">
              <a:buFont typeface="Wingdings" charset="2"/>
              <a:buChar char="Ø"/>
              <a:defRPr/>
            </a:pPr>
            <a:r>
              <a:rPr lang="ja-JP" altLang="en-US" sz="2000" dirty="0">
                <a:latin typeface="Meiryo" panose="020B0604030504040204" pitchFamily="34" charset="-128"/>
                <a:ea typeface="Meiryo" panose="020B0604030504040204" pitchFamily="34" charset="-128"/>
                <a:cs typeface="ＭＳ ゴシック" charset="0"/>
              </a:rPr>
              <a:t>嚥下機能の低下により誤嚥が許容範囲を超えた場合。</a:t>
            </a:r>
            <a:endParaRPr lang="en-US" altLang="ja-JP" sz="2000" dirty="0">
              <a:latin typeface="Meiryo" panose="020B0604030504040204" pitchFamily="34" charset="-128"/>
              <a:ea typeface="Meiryo" panose="020B0604030504040204" pitchFamily="34" charset="-128"/>
              <a:cs typeface="ＭＳ ゴシック" charset="0"/>
            </a:endParaRPr>
          </a:p>
        </p:txBody>
      </p:sp>
      <p:sp>
        <p:nvSpPr>
          <p:cNvPr id="16" name="テキスト ボックス 15">
            <a:extLst>
              <a:ext uri="{FF2B5EF4-FFF2-40B4-BE49-F238E27FC236}">
                <a16:creationId xmlns:a16="http://schemas.microsoft.com/office/drawing/2014/main" id="{FEFCF0AD-4F1E-4234-993D-1B728FCB0AC7}"/>
              </a:ext>
            </a:extLst>
          </p:cNvPr>
          <p:cNvSpPr txBox="1">
            <a:spLocks noChangeArrowheads="1"/>
          </p:cNvSpPr>
          <p:nvPr/>
        </p:nvSpPr>
        <p:spPr bwMode="auto">
          <a:xfrm>
            <a:off x="668338" y="3429000"/>
            <a:ext cx="8720339" cy="2539827"/>
          </a:xfrm>
          <a:prstGeom prst="rect">
            <a:avLst/>
          </a:prstGeom>
          <a:ln w="19050"/>
        </p:spPr>
        <p:style>
          <a:lnRef idx="2">
            <a:schemeClr val="accent1"/>
          </a:lnRef>
          <a:fillRef idx="1">
            <a:schemeClr val="lt1"/>
          </a:fillRef>
          <a:effectRef idx="0">
            <a:schemeClr val="accent1"/>
          </a:effectRef>
          <a:fontRef idx="minor">
            <a:schemeClr val="dk1"/>
          </a:fontRef>
        </p:style>
        <p:txBody>
          <a:bodyPr wrap="square" anchor="ctr" anchorCtr="0">
            <a:noAutofit/>
          </a:bodyPr>
          <a:lstStyle>
            <a:lvl1pPr>
              <a:defRPr kumimoji="1" sz="2400">
                <a:solidFill>
                  <a:schemeClr val="tx1"/>
                </a:solidFill>
                <a:latin typeface="Arial" charset="0"/>
                <a:ea typeface="ＭＳ Ｐ明朝" charset="0"/>
                <a:cs typeface="ＭＳ Ｐ明朝" charset="0"/>
              </a:defRPr>
            </a:lvl1pPr>
            <a:lvl2pPr>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marL="438150" indent="-438150" algn="just" eaLnBrk="1" hangingPunct="1">
              <a:lnSpc>
                <a:spcPct val="110000"/>
              </a:lnSpc>
              <a:spcAft>
                <a:spcPts val="1200"/>
              </a:spcAft>
              <a:defRPr/>
            </a:pPr>
            <a:r>
              <a:rPr lang="en-US" altLang="ja-JP" sz="2100" dirty="0">
                <a:solidFill>
                  <a:srgbClr val="002060"/>
                </a:solidFill>
                <a:latin typeface="Meiryo" panose="020B0604030504040204" pitchFamily="34" charset="-128"/>
                <a:ea typeface="Meiryo" panose="020B0604030504040204" pitchFamily="34" charset="-128"/>
                <a:cs typeface="ＭＳ ゴシック" charset="0"/>
              </a:rPr>
              <a:t>1</a:t>
            </a:r>
            <a:r>
              <a:rPr lang="ja-JP" altLang="en-US" sz="2100" dirty="0">
                <a:solidFill>
                  <a:srgbClr val="002060"/>
                </a:solidFill>
                <a:latin typeface="Meiryo" panose="020B0604030504040204" pitchFamily="34" charset="-128"/>
                <a:ea typeface="Meiryo" panose="020B0604030504040204" pitchFamily="34" charset="-128"/>
                <a:cs typeface="ＭＳ ゴシック" charset="0"/>
              </a:rPr>
              <a:t>）</a:t>
            </a:r>
            <a:r>
              <a:rPr lang="ja-JP" altLang="en-US" sz="2100" b="1" dirty="0">
                <a:solidFill>
                  <a:srgbClr val="002060"/>
                </a:solidFill>
                <a:latin typeface="Meiryo" panose="020B0604030504040204" pitchFamily="34" charset="-128"/>
                <a:ea typeface="Meiryo" panose="020B0604030504040204" pitchFamily="34" charset="-128"/>
                <a:cs typeface="ＭＳ ゴシック" charset="0"/>
              </a:rPr>
              <a:t>嚥下機能障害が重度</a:t>
            </a:r>
            <a:r>
              <a:rPr lang="ja-JP" altLang="en-US" sz="2100" dirty="0">
                <a:solidFill>
                  <a:srgbClr val="002060"/>
                </a:solidFill>
                <a:latin typeface="Meiryo" panose="020B0604030504040204" pitchFamily="34" charset="-128"/>
                <a:ea typeface="Meiryo" panose="020B0604030504040204" pitchFamily="34" charset="-128"/>
                <a:cs typeface="ＭＳ ゴシック" charset="0"/>
              </a:rPr>
              <a:t>で</a:t>
            </a:r>
            <a:r>
              <a:rPr lang="ja-JP" altLang="en-US" sz="2100" spc="-300" dirty="0">
                <a:solidFill>
                  <a:srgbClr val="002060"/>
                </a:solidFill>
                <a:latin typeface="Meiryo" panose="020B0604030504040204" pitchFamily="34" charset="-128"/>
                <a:ea typeface="Meiryo" panose="020B0604030504040204" pitchFamily="34" charset="-128"/>
                <a:cs typeface="ＭＳ ゴシック" charset="0"/>
              </a:rPr>
              <a:t>、</a:t>
            </a:r>
            <a:r>
              <a:rPr lang="ja-JP" altLang="en-US" sz="2100" dirty="0">
                <a:solidFill>
                  <a:srgbClr val="002060"/>
                </a:solidFill>
                <a:latin typeface="Meiryo" panose="020B0604030504040204" pitchFamily="34" charset="-128"/>
                <a:ea typeface="Meiryo" panose="020B0604030504040204" pitchFamily="34" charset="-128"/>
                <a:cs typeface="ＭＳ ゴシック" charset="0"/>
              </a:rPr>
              <a:t>幼少期から経管栄養を行っている子ども。</a:t>
            </a:r>
            <a:endParaRPr lang="en-US" altLang="ja-JP" sz="2100" dirty="0">
              <a:solidFill>
                <a:srgbClr val="002060"/>
              </a:solidFill>
              <a:latin typeface="Meiryo" panose="020B0604030504040204" pitchFamily="34" charset="-128"/>
              <a:ea typeface="Meiryo" panose="020B0604030504040204" pitchFamily="34" charset="-128"/>
              <a:cs typeface="ＭＳ ゴシック" charset="0"/>
            </a:endParaRPr>
          </a:p>
          <a:p>
            <a:pPr marL="438150" indent="-438150" algn="just" eaLnBrk="1" hangingPunct="1">
              <a:lnSpc>
                <a:spcPct val="110000"/>
              </a:lnSpc>
              <a:spcAft>
                <a:spcPts val="1200"/>
              </a:spcAft>
              <a:defRPr/>
            </a:pPr>
            <a:r>
              <a:rPr lang="en-US" altLang="ja-JP" sz="2100" dirty="0">
                <a:solidFill>
                  <a:srgbClr val="002060"/>
                </a:solidFill>
                <a:latin typeface="Meiryo" panose="020B0604030504040204" pitchFamily="34" charset="-128"/>
                <a:ea typeface="Meiryo" panose="020B0604030504040204" pitchFamily="34" charset="-128"/>
                <a:cs typeface="ＭＳ ゴシック" charset="0"/>
              </a:rPr>
              <a:t>2</a:t>
            </a:r>
            <a:r>
              <a:rPr lang="ja-JP" altLang="en-US" sz="2100" dirty="0">
                <a:solidFill>
                  <a:srgbClr val="002060"/>
                </a:solidFill>
                <a:latin typeface="Meiryo" panose="020B0604030504040204" pitchFamily="34" charset="-128"/>
                <a:ea typeface="Meiryo" panose="020B0604030504040204" pitchFamily="34" charset="-128"/>
                <a:cs typeface="ＭＳ ゴシック" charset="0"/>
              </a:rPr>
              <a:t>）摂食・嚥下機能に大きな障害はないが、</a:t>
            </a:r>
            <a:r>
              <a:rPr lang="ja-JP" altLang="en-US" sz="2100" b="1" dirty="0">
                <a:solidFill>
                  <a:srgbClr val="002060"/>
                </a:solidFill>
                <a:latin typeface="Meiryo" panose="020B0604030504040204" pitchFamily="34" charset="-128"/>
                <a:ea typeface="Meiryo" panose="020B0604030504040204" pitchFamily="34" charset="-128"/>
                <a:cs typeface="ＭＳ ゴシック" charset="0"/>
              </a:rPr>
              <a:t>認知の偏り</a:t>
            </a:r>
            <a:r>
              <a:rPr lang="ja-JP" altLang="en-US" sz="2100" dirty="0">
                <a:solidFill>
                  <a:srgbClr val="002060"/>
                </a:solidFill>
                <a:latin typeface="Meiryo" panose="020B0604030504040204" pitchFamily="34" charset="-128"/>
                <a:ea typeface="Meiryo" panose="020B0604030504040204" pitchFamily="34" charset="-128"/>
                <a:cs typeface="ＭＳ ゴシック" charset="0"/>
              </a:rPr>
              <a:t>などから充分量の経口摂取ができない子ども。</a:t>
            </a:r>
            <a:endParaRPr lang="en-US" altLang="ja-JP" sz="2100" dirty="0">
              <a:solidFill>
                <a:srgbClr val="002060"/>
              </a:solidFill>
              <a:latin typeface="Meiryo" panose="020B0604030504040204" pitchFamily="34" charset="-128"/>
              <a:ea typeface="Meiryo" panose="020B0604030504040204" pitchFamily="34" charset="-128"/>
              <a:cs typeface="ＭＳ ゴシック" charset="0"/>
            </a:endParaRPr>
          </a:p>
          <a:p>
            <a:pPr marL="438150" indent="-438150" algn="just" eaLnBrk="1" hangingPunct="1">
              <a:lnSpc>
                <a:spcPct val="110000"/>
              </a:lnSpc>
              <a:spcAft>
                <a:spcPts val="1200"/>
              </a:spcAft>
              <a:defRPr/>
            </a:pPr>
            <a:r>
              <a:rPr lang="en-US" altLang="ja-JP" sz="2100" dirty="0">
                <a:solidFill>
                  <a:srgbClr val="002060"/>
                </a:solidFill>
                <a:latin typeface="Meiryo" panose="020B0604030504040204" pitchFamily="34" charset="-128"/>
                <a:ea typeface="Meiryo" panose="020B0604030504040204" pitchFamily="34" charset="-128"/>
                <a:cs typeface="ＭＳ ゴシック" charset="0"/>
              </a:rPr>
              <a:t>3</a:t>
            </a:r>
            <a:r>
              <a:rPr lang="ja-JP" altLang="en-US" sz="2100" dirty="0">
                <a:solidFill>
                  <a:srgbClr val="002060"/>
                </a:solidFill>
                <a:latin typeface="Meiryo" panose="020B0604030504040204" pitchFamily="34" charset="-128"/>
                <a:ea typeface="Meiryo" panose="020B0604030504040204" pitchFamily="34" charset="-128"/>
                <a:cs typeface="ＭＳ ゴシック" charset="0"/>
              </a:rPr>
              <a:t>）</a:t>
            </a:r>
            <a:r>
              <a:rPr lang="ja-JP" altLang="en-US" sz="2100" b="1" dirty="0">
                <a:solidFill>
                  <a:srgbClr val="002060"/>
                </a:solidFill>
                <a:latin typeface="Meiryo" panose="020B0604030504040204" pitchFamily="34" charset="-128"/>
                <a:ea typeface="Meiryo" panose="020B0604030504040204" pitchFamily="34" charset="-128"/>
                <a:cs typeface="ＭＳ ゴシック" charset="0"/>
              </a:rPr>
              <a:t>加齢に伴う嚥下機能の低下</a:t>
            </a:r>
            <a:r>
              <a:rPr lang="ja-JP" altLang="en-US" sz="2100" dirty="0">
                <a:solidFill>
                  <a:srgbClr val="002060"/>
                </a:solidFill>
                <a:latin typeface="Meiryo" panose="020B0604030504040204" pitchFamily="34" charset="-128"/>
                <a:ea typeface="Meiryo" panose="020B0604030504040204" pitchFamily="34" charset="-128"/>
                <a:cs typeface="ＭＳ ゴシック" charset="0"/>
              </a:rPr>
              <a:t>で誤嚥が顕著になり、思春期頃から経管栄養が必要になっている子ども。</a:t>
            </a:r>
            <a:endParaRPr lang="en-US" altLang="ja-JP" sz="2100" b="1" dirty="0">
              <a:solidFill>
                <a:srgbClr val="002060"/>
              </a:solidFill>
              <a:latin typeface="Meiryo" panose="020B0604030504040204" pitchFamily="34" charset="-128"/>
              <a:ea typeface="Meiryo" panose="020B0604030504040204" pitchFamily="34" charset="-128"/>
              <a:cs typeface="ＭＳ ゴシック" charset="0"/>
            </a:endParaRPr>
          </a:p>
        </p:txBody>
      </p:sp>
      <p:sp>
        <p:nvSpPr>
          <p:cNvPr id="28" name="テキスト ボックス 27">
            <a:extLst>
              <a:ext uri="{FF2B5EF4-FFF2-40B4-BE49-F238E27FC236}">
                <a16:creationId xmlns:a16="http://schemas.microsoft.com/office/drawing/2014/main" id="{148A26C1-4587-4775-858E-B5BE11138FB5}"/>
              </a:ext>
            </a:extLst>
          </p:cNvPr>
          <p:cNvSpPr txBox="1">
            <a:spLocks noChangeArrowheads="1"/>
          </p:cNvSpPr>
          <p:nvPr/>
        </p:nvSpPr>
        <p:spPr bwMode="auto">
          <a:xfrm>
            <a:off x="668337" y="6089590"/>
            <a:ext cx="86058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buFont typeface="Wingdings" pitchFamily="2" charset="2"/>
              <a:buChar char="u"/>
            </a:pPr>
            <a:r>
              <a:rPr lang="ja-JP" altLang="en-US" sz="2000" b="1" dirty="0">
                <a:solidFill>
                  <a:srgbClr val="FF0000"/>
                </a:solidFill>
                <a:latin typeface="Meiryo" panose="020B0604030504040204" pitchFamily="34" charset="-128"/>
                <a:ea typeface="Meiryo" panose="020B0604030504040204" pitchFamily="34" charset="-128"/>
              </a:rPr>
              <a:t>経口摂取と経管栄養を併用することが多いです。</a:t>
            </a:r>
            <a:endParaRPr lang="ja-JP" altLang="en-US" sz="2000" dirty="0">
              <a:solidFill>
                <a:srgbClr val="FF0000"/>
              </a:solidFill>
              <a:latin typeface="Meiryo" panose="020B0604030504040204" pitchFamily="34" charset="-128"/>
              <a:ea typeface="Meiryo" panose="020B0604030504040204" pitchFamily="34" charset="-128"/>
            </a:endParaRPr>
          </a:p>
        </p:txBody>
      </p:sp>
      <p:sp>
        <p:nvSpPr>
          <p:cNvPr id="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227</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4931609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グループ化 42">
            <a:extLst>
              <a:ext uri="{FF2B5EF4-FFF2-40B4-BE49-F238E27FC236}">
                <a16:creationId xmlns:a16="http://schemas.microsoft.com/office/drawing/2014/main" id="{DCFC0DC0-E985-437E-821B-4E7DF6C43F38}"/>
              </a:ext>
            </a:extLst>
          </p:cNvPr>
          <p:cNvGrpSpPr/>
          <p:nvPr/>
        </p:nvGrpSpPr>
        <p:grpSpPr>
          <a:xfrm>
            <a:off x="1248629" y="2206493"/>
            <a:ext cx="7706459" cy="4260356"/>
            <a:chOff x="314325" y="1974382"/>
            <a:chExt cx="8640763" cy="4776867"/>
          </a:xfrm>
        </p:grpSpPr>
        <p:grpSp>
          <p:nvGrpSpPr>
            <p:cNvPr id="7" name="図形グループ 58">
              <a:extLst>
                <a:ext uri="{FF2B5EF4-FFF2-40B4-BE49-F238E27FC236}">
                  <a16:creationId xmlns:a16="http://schemas.microsoft.com/office/drawing/2014/main" id="{D445D699-5573-4804-9B4C-064AF00FCB1A}"/>
                </a:ext>
              </a:extLst>
            </p:cNvPr>
            <p:cNvGrpSpPr>
              <a:grpSpLocks/>
            </p:cNvGrpSpPr>
            <p:nvPr/>
          </p:nvGrpSpPr>
          <p:grpSpPr bwMode="auto">
            <a:xfrm>
              <a:off x="1331913" y="1974382"/>
              <a:ext cx="7623175" cy="4776867"/>
              <a:chOff x="1125579" y="914400"/>
              <a:chExt cx="7622883" cy="4776990"/>
            </a:xfrm>
          </p:grpSpPr>
          <p:pic>
            <p:nvPicPr>
              <p:cNvPr id="8" name="Picture 28">
                <a:extLst>
                  <a:ext uri="{FF2B5EF4-FFF2-40B4-BE49-F238E27FC236}">
                    <a16:creationId xmlns:a16="http://schemas.microsoft.com/office/drawing/2014/main" id="{6E1E358E-F3A5-41ED-AC51-2882EE61AE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579" y="914400"/>
                <a:ext cx="6951623" cy="4142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Line 31">
                <a:extLst>
                  <a:ext uri="{FF2B5EF4-FFF2-40B4-BE49-F238E27FC236}">
                    <a16:creationId xmlns:a16="http://schemas.microsoft.com/office/drawing/2014/main" id="{4707DAD9-41B6-46B4-A364-8C331C23FF5F}"/>
                  </a:ext>
                </a:extLst>
              </p:cNvPr>
              <p:cNvSpPr>
                <a:spLocks noChangeShapeType="1"/>
              </p:cNvSpPr>
              <p:nvPr/>
            </p:nvSpPr>
            <p:spPr bwMode="auto">
              <a:xfrm>
                <a:off x="3811588" y="4370784"/>
                <a:ext cx="275913"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latin typeface="メイリオ" panose="020B0604030504040204" pitchFamily="50" charset="-128"/>
                  <a:ea typeface="メイリオ" panose="020B0604030504040204" pitchFamily="50" charset="-128"/>
                </a:endParaRPr>
              </a:p>
            </p:txBody>
          </p:sp>
          <p:sp>
            <p:nvSpPr>
              <p:cNvPr id="10" name="Text Box 32">
                <a:extLst>
                  <a:ext uri="{FF2B5EF4-FFF2-40B4-BE49-F238E27FC236}">
                    <a16:creationId xmlns:a16="http://schemas.microsoft.com/office/drawing/2014/main" id="{5F1ADC6D-F108-482C-BFB4-F8A2EE22F226}"/>
                  </a:ext>
                </a:extLst>
              </p:cNvPr>
              <p:cNvSpPr txBox="1">
                <a:spLocks noChangeArrowheads="1"/>
              </p:cNvSpPr>
              <p:nvPr/>
            </p:nvSpPr>
            <p:spPr bwMode="auto">
              <a:xfrm>
                <a:off x="4059837" y="4197151"/>
                <a:ext cx="724662" cy="414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sz="1800">
                    <a:solidFill>
                      <a:srgbClr val="FF0000"/>
                    </a:solidFill>
                    <a:latin typeface="メイリオ" panose="020B0604030504040204" pitchFamily="50" charset="-128"/>
                    <a:ea typeface="メイリオ" panose="020B0604030504040204" pitchFamily="50" charset="-128"/>
                  </a:rPr>
                  <a:t>食道</a:t>
                </a:r>
              </a:p>
            </p:txBody>
          </p:sp>
          <p:sp>
            <p:nvSpPr>
              <p:cNvPr id="11" name="Line 33">
                <a:extLst>
                  <a:ext uri="{FF2B5EF4-FFF2-40B4-BE49-F238E27FC236}">
                    <a16:creationId xmlns:a16="http://schemas.microsoft.com/office/drawing/2014/main" id="{4427E818-B418-403E-8A15-31FEA0C74FC6}"/>
                  </a:ext>
                </a:extLst>
              </p:cNvPr>
              <p:cNvSpPr>
                <a:spLocks noChangeShapeType="1"/>
              </p:cNvSpPr>
              <p:nvPr/>
            </p:nvSpPr>
            <p:spPr bwMode="auto">
              <a:xfrm flipH="1">
                <a:off x="3203877" y="4370784"/>
                <a:ext cx="295275" cy="0"/>
              </a:xfrm>
              <a:prstGeom prst="line">
                <a:avLst/>
              </a:prstGeom>
              <a:noFill/>
              <a:ln w="9525">
                <a:solidFill>
                  <a:srgbClr val="00009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latin typeface="メイリオ" panose="020B0604030504040204" pitchFamily="50" charset="-128"/>
                  <a:ea typeface="メイリオ" panose="020B0604030504040204" pitchFamily="50" charset="-128"/>
                </a:endParaRPr>
              </a:p>
            </p:txBody>
          </p:sp>
          <p:sp>
            <p:nvSpPr>
              <p:cNvPr id="12" name="Text Box 34">
                <a:extLst>
                  <a:ext uri="{FF2B5EF4-FFF2-40B4-BE49-F238E27FC236}">
                    <a16:creationId xmlns:a16="http://schemas.microsoft.com/office/drawing/2014/main" id="{CAAC5A8D-66F2-4CF6-A0E2-3D7A4396BC68}"/>
                  </a:ext>
                </a:extLst>
              </p:cNvPr>
              <p:cNvSpPr txBox="1">
                <a:spLocks noChangeArrowheads="1"/>
              </p:cNvSpPr>
              <p:nvPr/>
            </p:nvSpPr>
            <p:spPr bwMode="auto">
              <a:xfrm>
                <a:off x="2547677" y="4190257"/>
                <a:ext cx="724662" cy="414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sz="1800" dirty="0">
                    <a:solidFill>
                      <a:srgbClr val="000090"/>
                    </a:solidFill>
                    <a:latin typeface="メイリオ" panose="020B0604030504040204" pitchFamily="50" charset="-128"/>
                    <a:ea typeface="メイリオ" panose="020B0604030504040204" pitchFamily="50" charset="-128"/>
                  </a:rPr>
                  <a:t>気管</a:t>
                </a:r>
              </a:p>
            </p:txBody>
          </p:sp>
          <p:cxnSp>
            <p:nvCxnSpPr>
              <p:cNvPr id="13" name="直線矢印コネクタ 34">
                <a:extLst>
                  <a:ext uri="{FF2B5EF4-FFF2-40B4-BE49-F238E27FC236}">
                    <a16:creationId xmlns:a16="http://schemas.microsoft.com/office/drawing/2014/main" id="{3304C408-2DC0-4697-A049-543A41CC09EA}"/>
                  </a:ext>
                </a:extLst>
              </p:cNvPr>
              <p:cNvCxnSpPr>
                <a:cxnSpLocks noChangeShapeType="1"/>
              </p:cNvCxnSpPr>
              <p:nvPr/>
            </p:nvCxnSpPr>
            <p:spPr bwMode="auto">
              <a:xfrm flipH="1">
                <a:off x="3492450" y="3325874"/>
                <a:ext cx="215892" cy="612791"/>
              </a:xfrm>
              <a:prstGeom prst="straightConnector1">
                <a:avLst/>
              </a:prstGeom>
              <a:noFill/>
              <a:ln w="57150">
                <a:solidFill>
                  <a:srgbClr val="000090"/>
                </a:solidFill>
                <a:round/>
                <a:headEnd/>
                <a:tailEnd type="triangle" w="med" len="lg"/>
              </a:ln>
              <a:effectLst>
                <a:outerShdw blurRad="63500" dist="23000" dir="5400000" rotWithShape="0">
                  <a:srgbClr val="000000">
                    <a:alpha val="34998"/>
                  </a:srgbClr>
                </a:outerShdw>
              </a:effectLst>
              <a:extLst>
                <a:ext uri="{909E8E84-426E-40dd-AFC4-6F175D3DCCD1}">
                  <a14:hiddenFill xmlns="" xmlns:a14="http://schemas.microsoft.com/office/drawing/2010/main">
                    <a:noFill/>
                  </a14:hiddenFill>
                </a:ext>
              </a:extLst>
            </p:spPr>
          </p:cxnSp>
          <p:cxnSp>
            <p:nvCxnSpPr>
              <p:cNvPr id="14" name="直線矢印コネクタ 39">
                <a:extLst>
                  <a:ext uri="{FF2B5EF4-FFF2-40B4-BE49-F238E27FC236}">
                    <a16:creationId xmlns:a16="http://schemas.microsoft.com/office/drawing/2014/main" id="{AAEF2F07-DB20-4D99-89FE-246049369BA6}"/>
                  </a:ext>
                </a:extLst>
              </p:cNvPr>
              <p:cNvCxnSpPr>
                <a:cxnSpLocks noChangeShapeType="1"/>
              </p:cNvCxnSpPr>
              <p:nvPr/>
            </p:nvCxnSpPr>
            <p:spPr bwMode="auto">
              <a:xfrm>
                <a:off x="2700319" y="2965503"/>
                <a:ext cx="795307" cy="433398"/>
              </a:xfrm>
              <a:prstGeom prst="straightConnector1">
                <a:avLst/>
              </a:prstGeom>
              <a:noFill/>
              <a:ln w="76200">
                <a:solidFill>
                  <a:srgbClr val="FF0000"/>
                </a:solidFill>
                <a:round/>
                <a:headEnd/>
                <a:tailEnd type="triangle" w="med" len="lg"/>
              </a:ln>
              <a:effectLst>
                <a:outerShdw blurRad="63500" dist="23000" dir="5400000" rotWithShape="0">
                  <a:srgbClr val="000000">
                    <a:alpha val="34998"/>
                  </a:srgbClr>
                </a:outerShdw>
              </a:effectLst>
              <a:extLst>
                <a:ext uri="{909E8E84-426E-40dd-AFC4-6F175D3DCCD1}">
                  <a14:hiddenFill xmlns="" xmlns:a14="http://schemas.microsoft.com/office/drawing/2010/main">
                    <a:noFill/>
                  </a14:hiddenFill>
                </a:ext>
              </a:extLst>
            </p:spPr>
          </p:cxnSp>
          <p:cxnSp>
            <p:nvCxnSpPr>
              <p:cNvPr id="17" name="直線矢印コネクタ 43">
                <a:extLst>
                  <a:ext uri="{FF2B5EF4-FFF2-40B4-BE49-F238E27FC236}">
                    <a16:creationId xmlns:a16="http://schemas.microsoft.com/office/drawing/2014/main" id="{ED978342-8AF1-4ED6-B2F2-7A9813E4B13A}"/>
                  </a:ext>
                </a:extLst>
              </p:cNvPr>
              <p:cNvCxnSpPr>
                <a:cxnSpLocks noChangeShapeType="1"/>
              </p:cNvCxnSpPr>
              <p:nvPr/>
            </p:nvCxnSpPr>
            <p:spPr bwMode="auto">
              <a:xfrm>
                <a:off x="3733741" y="3352863"/>
                <a:ext cx="46036" cy="620728"/>
              </a:xfrm>
              <a:prstGeom prst="straightConnector1">
                <a:avLst/>
              </a:prstGeom>
              <a:noFill/>
              <a:ln w="57150">
                <a:solidFill>
                  <a:srgbClr val="FF0000"/>
                </a:solidFill>
                <a:round/>
                <a:headEnd/>
                <a:tailEnd type="triangle" w="med" len="lg"/>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18" name="直線矢印コネクタ 44">
                <a:extLst>
                  <a:ext uri="{FF2B5EF4-FFF2-40B4-BE49-F238E27FC236}">
                    <a16:creationId xmlns:a16="http://schemas.microsoft.com/office/drawing/2014/main" id="{C2F71498-4F34-4441-BE45-DF15E16F706B}"/>
                  </a:ext>
                </a:extLst>
              </p:cNvPr>
              <p:cNvCxnSpPr>
                <a:cxnSpLocks noChangeShapeType="1"/>
              </p:cNvCxnSpPr>
              <p:nvPr/>
            </p:nvCxnSpPr>
            <p:spPr bwMode="auto">
              <a:xfrm>
                <a:off x="7453112" y="4010105"/>
                <a:ext cx="0" cy="792182"/>
              </a:xfrm>
              <a:prstGeom prst="straightConnector1">
                <a:avLst/>
              </a:prstGeom>
              <a:noFill/>
              <a:ln w="38100">
                <a:solidFill>
                  <a:srgbClr val="FF0000"/>
                </a:solidFill>
                <a:round/>
                <a:headEnd/>
                <a:tailEnd type="triangle" w="med" len="lg"/>
              </a:ln>
              <a:effectLst>
                <a:outerShdw blurRad="63500" dist="23000" dir="5400000" rotWithShape="0">
                  <a:srgbClr val="000000">
                    <a:alpha val="34998"/>
                  </a:srgbClr>
                </a:outerShdw>
              </a:effectLst>
              <a:extLst>
                <a:ext uri="{909E8E84-426E-40dd-AFC4-6F175D3DCCD1}">
                  <a14:hiddenFill xmlns="" xmlns:a14="http://schemas.microsoft.com/office/drawing/2010/main">
                    <a:noFill/>
                  </a14:hiddenFill>
                </a:ext>
              </a:extLst>
            </p:spPr>
          </p:cxnSp>
          <p:cxnSp>
            <p:nvCxnSpPr>
              <p:cNvPr id="19" name="直線矢印コネクタ 46">
                <a:extLst>
                  <a:ext uri="{FF2B5EF4-FFF2-40B4-BE49-F238E27FC236}">
                    <a16:creationId xmlns:a16="http://schemas.microsoft.com/office/drawing/2014/main" id="{55F91465-A807-43B7-8F1F-CC205A10E088}"/>
                  </a:ext>
                </a:extLst>
              </p:cNvPr>
              <p:cNvCxnSpPr>
                <a:cxnSpLocks noChangeShapeType="1"/>
              </p:cNvCxnSpPr>
              <p:nvPr/>
            </p:nvCxnSpPr>
            <p:spPr bwMode="auto">
              <a:xfrm flipH="1">
                <a:off x="7713452" y="3973591"/>
                <a:ext cx="26986" cy="649305"/>
              </a:xfrm>
              <a:prstGeom prst="straightConnector1">
                <a:avLst/>
              </a:prstGeom>
              <a:noFill/>
              <a:ln w="57150">
                <a:solidFill>
                  <a:srgbClr val="FF0000"/>
                </a:solidFill>
                <a:round/>
                <a:headEnd/>
                <a:tailEnd type="triangle" w="med" len="lg"/>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20" name="Line 31">
                <a:extLst>
                  <a:ext uri="{FF2B5EF4-FFF2-40B4-BE49-F238E27FC236}">
                    <a16:creationId xmlns:a16="http://schemas.microsoft.com/office/drawing/2014/main" id="{29AFE05C-D66D-4398-AA61-F2E4AC0BFA4A}"/>
                  </a:ext>
                </a:extLst>
              </p:cNvPr>
              <p:cNvSpPr>
                <a:spLocks noChangeShapeType="1"/>
              </p:cNvSpPr>
              <p:nvPr/>
            </p:nvSpPr>
            <p:spPr bwMode="auto">
              <a:xfrm>
                <a:off x="7696200" y="4514800"/>
                <a:ext cx="275913" cy="0"/>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latin typeface="メイリオ" panose="020B0604030504040204" pitchFamily="50" charset="-128"/>
                  <a:ea typeface="メイリオ" panose="020B0604030504040204" pitchFamily="50" charset="-128"/>
                </a:endParaRPr>
              </a:p>
            </p:txBody>
          </p:sp>
          <p:sp>
            <p:nvSpPr>
              <p:cNvPr id="21" name="Text Box 32">
                <a:extLst>
                  <a:ext uri="{FF2B5EF4-FFF2-40B4-BE49-F238E27FC236}">
                    <a16:creationId xmlns:a16="http://schemas.microsoft.com/office/drawing/2014/main" id="{7EF8F0D3-AA4B-4141-B8E0-547FFA19591D}"/>
                  </a:ext>
                </a:extLst>
              </p:cNvPr>
              <p:cNvSpPr txBox="1">
                <a:spLocks noChangeArrowheads="1"/>
              </p:cNvSpPr>
              <p:nvPr/>
            </p:nvSpPr>
            <p:spPr bwMode="auto">
              <a:xfrm>
                <a:off x="7914326" y="4298777"/>
                <a:ext cx="834136" cy="414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sz="1800">
                    <a:solidFill>
                      <a:srgbClr val="FF0000"/>
                    </a:solidFill>
                    <a:latin typeface="メイリオ" panose="020B0604030504040204" pitchFamily="50" charset="-128"/>
                    <a:ea typeface="メイリオ" panose="020B0604030504040204" pitchFamily="50" charset="-128"/>
                  </a:rPr>
                  <a:t>食道</a:t>
                </a:r>
              </a:p>
            </p:txBody>
          </p:sp>
          <p:sp>
            <p:nvSpPr>
              <p:cNvPr id="22" name="Line 33">
                <a:extLst>
                  <a:ext uri="{FF2B5EF4-FFF2-40B4-BE49-F238E27FC236}">
                    <a16:creationId xmlns:a16="http://schemas.microsoft.com/office/drawing/2014/main" id="{7A301F11-463F-4DAF-995B-567ABE94C0E2}"/>
                  </a:ext>
                </a:extLst>
              </p:cNvPr>
              <p:cNvSpPr>
                <a:spLocks noChangeShapeType="1"/>
              </p:cNvSpPr>
              <p:nvPr/>
            </p:nvSpPr>
            <p:spPr bwMode="auto">
              <a:xfrm flipH="1">
                <a:off x="7092288" y="4442792"/>
                <a:ext cx="295275" cy="0"/>
              </a:xfrm>
              <a:prstGeom prst="line">
                <a:avLst/>
              </a:prstGeom>
              <a:noFill/>
              <a:ln w="28575">
                <a:solidFill>
                  <a:srgbClr val="00009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latin typeface="メイリオ" panose="020B0604030504040204" pitchFamily="50" charset="-128"/>
                  <a:ea typeface="メイリオ" panose="020B0604030504040204" pitchFamily="50" charset="-128"/>
                </a:endParaRPr>
              </a:p>
            </p:txBody>
          </p:sp>
          <p:sp>
            <p:nvSpPr>
              <p:cNvPr id="24" name="Text Box 34">
                <a:extLst>
                  <a:ext uri="{FF2B5EF4-FFF2-40B4-BE49-F238E27FC236}">
                    <a16:creationId xmlns:a16="http://schemas.microsoft.com/office/drawing/2014/main" id="{58017BFD-BA3F-4015-93F1-4A48E9F8925C}"/>
                  </a:ext>
                </a:extLst>
              </p:cNvPr>
              <p:cNvSpPr txBox="1">
                <a:spLocks noChangeArrowheads="1"/>
              </p:cNvSpPr>
              <p:nvPr/>
            </p:nvSpPr>
            <p:spPr bwMode="auto">
              <a:xfrm>
                <a:off x="6372212" y="4226768"/>
                <a:ext cx="864090" cy="414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sz="1800">
                    <a:solidFill>
                      <a:srgbClr val="000090"/>
                    </a:solidFill>
                    <a:latin typeface="メイリオ" panose="020B0604030504040204" pitchFamily="50" charset="-128"/>
                    <a:ea typeface="メイリオ" panose="020B0604030504040204" pitchFamily="50" charset="-128"/>
                  </a:rPr>
                  <a:t>気管</a:t>
                </a:r>
              </a:p>
            </p:txBody>
          </p:sp>
          <p:cxnSp>
            <p:nvCxnSpPr>
              <p:cNvPr id="25" name="直線矢印コネクタ 52">
                <a:extLst>
                  <a:ext uri="{FF2B5EF4-FFF2-40B4-BE49-F238E27FC236}">
                    <a16:creationId xmlns:a16="http://schemas.microsoft.com/office/drawing/2014/main" id="{FA1094B4-BB55-410E-A739-BF01DDA3C550}"/>
                  </a:ext>
                </a:extLst>
              </p:cNvPr>
              <p:cNvCxnSpPr>
                <a:cxnSpLocks noChangeShapeType="1"/>
              </p:cNvCxnSpPr>
              <p:nvPr/>
            </p:nvCxnSpPr>
            <p:spPr bwMode="auto">
              <a:xfrm rot="5400000">
                <a:off x="7259432" y="5137259"/>
                <a:ext cx="381010" cy="0"/>
              </a:xfrm>
              <a:prstGeom prst="straightConnector1">
                <a:avLst/>
              </a:prstGeom>
              <a:noFill/>
              <a:ln w="41275">
                <a:solidFill>
                  <a:srgbClr val="FF0000"/>
                </a:solidFill>
                <a:round/>
                <a:headEnd/>
                <a:tailEnd type="triangle" w="med" len="lg"/>
              </a:ln>
              <a:effectLst>
                <a:outerShdw blurRad="63500" dist="23000" dir="5400000" rotWithShape="0">
                  <a:srgbClr val="000000">
                    <a:alpha val="34998"/>
                  </a:srgbClr>
                </a:outerShdw>
              </a:effectLst>
              <a:extLst>
                <a:ext uri="{909E8E84-426E-40dd-AFC4-6F175D3DCCD1}">
                  <a14:hiddenFill xmlns="" xmlns:a14="http://schemas.microsoft.com/office/drawing/2010/main">
                    <a:noFill/>
                  </a14:hiddenFill>
                </a:ext>
              </a:extLst>
            </p:spPr>
          </p:cxnSp>
          <p:cxnSp>
            <p:nvCxnSpPr>
              <p:cNvPr id="26" name="直線矢印コネクタ 54">
                <a:extLst>
                  <a:ext uri="{FF2B5EF4-FFF2-40B4-BE49-F238E27FC236}">
                    <a16:creationId xmlns:a16="http://schemas.microsoft.com/office/drawing/2014/main" id="{44034DC1-CDC9-400F-9A79-A75248CC1A8A}"/>
                  </a:ext>
                </a:extLst>
              </p:cNvPr>
              <p:cNvCxnSpPr>
                <a:cxnSpLocks noChangeShapeType="1"/>
              </p:cNvCxnSpPr>
              <p:nvPr/>
            </p:nvCxnSpPr>
            <p:spPr bwMode="auto">
              <a:xfrm flipH="1">
                <a:off x="7740438" y="4730848"/>
                <a:ext cx="0" cy="576277"/>
              </a:xfrm>
              <a:prstGeom prst="straightConnector1">
                <a:avLst/>
              </a:prstGeom>
              <a:noFill/>
              <a:ln w="57150">
                <a:solidFill>
                  <a:srgbClr val="FF0000"/>
                </a:solidFill>
                <a:round/>
                <a:headEnd/>
                <a:tailEnd type="triangle" w="med" len="lg"/>
              </a:ln>
              <a:effectLst>
                <a:outerShdw blurRad="63500" dist="23000" dir="5400000" rotWithShape="0">
                  <a:srgbClr val="000000">
                    <a:alpha val="34998"/>
                  </a:srgbClr>
                </a:outerShdw>
              </a:effectLst>
              <a:extLst>
                <a:ext uri="{909E8E84-426E-40dd-AFC4-6F175D3DCCD1}">
                  <a14:hiddenFill xmlns="" xmlns:a14="http://schemas.microsoft.com/office/drawing/2010/main">
                    <a:noFill/>
                  </a14:hiddenFill>
                </a:ext>
              </a:extLst>
            </p:spPr>
          </p:cxnSp>
          <p:sp>
            <p:nvSpPr>
              <p:cNvPr id="27" name="テキスト ボックス 55">
                <a:extLst>
                  <a:ext uri="{FF2B5EF4-FFF2-40B4-BE49-F238E27FC236}">
                    <a16:creationId xmlns:a16="http://schemas.microsoft.com/office/drawing/2014/main" id="{DC5DC265-67D7-4B8F-B092-D59BC24ECE60}"/>
                  </a:ext>
                </a:extLst>
              </p:cNvPr>
              <p:cNvSpPr txBox="1">
                <a:spLocks noChangeArrowheads="1"/>
              </p:cNvSpPr>
              <p:nvPr/>
            </p:nvSpPr>
            <p:spPr bwMode="auto">
              <a:xfrm>
                <a:off x="7178854" y="5277271"/>
                <a:ext cx="465854" cy="414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sz="1800" dirty="0">
                    <a:solidFill>
                      <a:srgbClr val="000090"/>
                    </a:solidFill>
                    <a:latin typeface="メイリオ" panose="020B0604030504040204" pitchFamily="50" charset="-128"/>
                    <a:ea typeface="メイリオ" panose="020B0604030504040204" pitchFamily="50" charset="-128"/>
                  </a:rPr>
                  <a:t>肺</a:t>
                </a:r>
              </a:p>
            </p:txBody>
          </p:sp>
          <p:sp>
            <p:nvSpPr>
              <p:cNvPr id="29" name="テキスト ボックス 56">
                <a:extLst>
                  <a:ext uri="{FF2B5EF4-FFF2-40B4-BE49-F238E27FC236}">
                    <a16:creationId xmlns:a16="http://schemas.microsoft.com/office/drawing/2014/main" id="{EFE873A6-656D-4B3C-AF67-B82DEF5210DF}"/>
                  </a:ext>
                </a:extLst>
              </p:cNvPr>
              <p:cNvSpPr txBox="1">
                <a:spLocks noChangeArrowheads="1"/>
              </p:cNvSpPr>
              <p:nvPr/>
            </p:nvSpPr>
            <p:spPr bwMode="auto">
              <a:xfrm>
                <a:off x="7542921" y="5262515"/>
                <a:ext cx="465854" cy="414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sz="1800" dirty="0">
                    <a:solidFill>
                      <a:srgbClr val="FF0000"/>
                    </a:solidFill>
                    <a:latin typeface="メイリオ" panose="020B0604030504040204" pitchFamily="50" charset="-128"/>
                    <a:ea typeface="メイリオ" panose="020B0604030504040204" pitchFamily="50" charset="-128"/>
                  </a:rPr>
                  <a:t>胃</a:t>
                </a:r>
              </a:p>
            </p:txBody>
          </p:sp>
        </p:grpSp>
        <p:cxnSp>
          <p:nvCxnSpPr>
            <p:cNvPr id="30" name="直線矢印コネクタ 25">
              <a:extLst>
                <a:ext uri="{FF2B5EF4-FFF2-40B4-BE49-F238E27FC236}">
                  <a16:creationId xmlns:a16="http://schemas.microsoft.com/office/drawing/2014/main" id="{225A1112-4090-4822-ADCB-94C21D8434EB}"/>
                </a:ext>
              </a:extLst>
            </p:cNvPr>
            <p:cNvCxnSpPr>
              <a:cxnSpLocks noChangeShapeType="1"/>
            </p:cNvCxnSpPr>
            <p:nvPr/>
          </p:nvCxnSpPr>
          <p:spPr bwMode="auto">
            <a:xfrm>
              <a:off x="3735388" y="5143032"/>
              <a:ext cx="71437" cy="1150937"/>
            </a:xfrm>
            <a:prstGeom prst="straightConnector1">
              <a:avLst/>
            </a:prstGeom>
            <a:noFill/>
            <a:ln w="57150">
              <a:solidFill>
                <a:srgbClr val="000090"/>
              </a:solidFill>
              <a:round/>
              <a:headEnd/>
              <a:tailEnd type="triangle" w="med" len="lg"/>
            </a:ln>
            <a:effectLst>
              <a:outerShdw blurRad="63500" dist="23000" dir="5400000" rotWithShape="0">
                <a:srgbClr val="000000">
                  <a:alpha val="34998"/>
                </a:srgbClr>
              </a:outerShdw>
            </a:effectLst>
            <a:extLst>
              <a:ext uri="{909E8E84-426E-40dd-AFC4-6F175D3DCCD1}">
                <a14:hiddenFill xmlns="" xmlns:a14="http://schemas.microsoft.com/office/drawing/2010/main">
                  <a:noFill/>
                </a14:hiddenFill>
              </a:ext>
            </a:extLst>
          </p:spPr>
        </p:cxnSp>
        <p:cxnSp>
          <p:nvCxnSpPr>
            <p:cNvPr id="31" name="直線矢印コネクタ 26">
              <a:extLst>
                <a:ext uri="{FF2B5EF4-FFF2-40B4-BE49-F238E27FC236}">
                  <a16:creationId xmlns:a16="http://schemas.microsoft.com/office/drawing/2014/main" id="{E07EC466-4F4C-4BA0-97D3-8F7B8978D48F}"/>
                </a:ext>
              </a:extLst>
            </p:cNvPr>
            <p:cNvCxnSpPr>
              <a:cxnSpLocks noChangeShapeType="1"/>
            </p:cNvCxnSpPr>
            <p:nvPr/>
          </p:nvCxnSpPr>
          <p:spPr bwMode="auto">
            <a:xfrm>
              <a:off x="3986213" y="5143032"/>
              <a:ext cx="71437" cy="1223962"/>
            </a:xfrm>
            <a:prstGeom prst="straightConnector1">
              <a:avLst/>
            </a:prstGeom>
            <a:noFill/>
            <a:ln w="57150">
              <a:solidFill>
                <a:srgbClr val="FF0000"/>
              </a:solidFill>
              <a:round/>
              <a:headEnd/>
              <a:tailEnd type="triangle" w="med" len="lg"/>
            </a:ln>
            <a:effectLst>
              <a:outerShdw blurRad="63500" dist="23000" dir="5400000" rotWithShape="0">
                <a:srgbClr val="000000">
                  <a:alpha val="34998"/>
                </a:srgbClr>
              </a:outerShdw>
            </a:effectLst>
            <a:extLst>
              <a:ext uri="{909E8E84-426E-40dd-AFC4-6F175D3DCCD1}">
                <a14:hiddenFill xmlns="" xmlns:a14="http://schemas.microsoft.com/office/drawing/2010/main">
                  <a:noFill/>
                </a14:hiddenFill>
              </a:ext>
            </a:extLst>
          </p:spPr>
        </p:cxnSp>
        <p:sp>
          <p:nvSpPr>
            <p:cNvPr id="32" name="テキスト ボックス 55">
              <a:extLst>
                <a:ext uri="{FF2B5EF4-FFF2-40B4-BE49-F238E27FC236}">
                  <a16:creationId xmlns:a16="http://schemas.microsoft.com/office/drawing/2014/main" id="{806087EE-A808-4FE1-BDF8-20468CDFE9C3}"/>
                </a:ext>
              </a:extLst>
            </p:cNvPr>
            <p:cNvSpPr txBox="1">
              <a:spLocks noChangeArrowheads="1"/>
            </p:cNvSpPr>
            <p:nvPr/>
          </p:nvSpPr>
          <p:spPr bwMode="auto">
            <a:xfrm>
              <a:off x="3482975" y="6336832"/>
              <a:ext cx="492125" cy="4141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sz="1800" dirty="0">
                  <a:solidFill>
                    <a:srgbClr val="000090"/>
                  </a:solidFill>
                  <a:latin typeface="メイリオ" panose="020B0604030504040204" pitchFamily="50" charset="-128"/>
                  <a:ea typeface="メイリオ" panose="020B0604030504040204" pitchFamily="50" charset="-128"/>
                </a:rPr>
                <a:t>肺</a:t>
              </a:r>
            </a:p>
          </p:txBody>
        </p:sp>
        <p:sp>
          <p:nvSpPr>
            <p:cNvPr id="33" name="テキスト ボックス 56">
              <a:extLst>
                <a:ext uri="{FF2B5EF4-FFF2-40B4-BE49-F238E27FC236}">
                  <a16:creationId xmlns:a16="http://schemas.microsoft.com/office/drawing/2014/main" id="{6239F536-0BAD-4467-B326-01B05A953614}"/>
                </a:ext>
              </a:extLst>
            </p:cNvPr>
            <p:cNvSpPr txBox="1">
              <a:spLocks noChangeArrowheads="1"/>
            </p:cNvSpPr>
            <p:nvPr/>
          </p:nvSpPr>
          <p:spPr bwMode="auto">
            <a:xfrm>
              <a:off x="3846513" y="6336832"/>
              <a:ext cx="492125" cy="4141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sz="1800">
                  <a:solidFill>
                    <a:srgbClr val="FF0000"/>
                  </a:solidFill>
                  <a:latin typeface="メイリオ" panose="020B0604030504040204" pitchFamily="50" charset="-128"/>
                  <a:ea typeface="メイリオ" panose="020B0604030504040204" pitchFamily="50" charset="-128"/>
                </a:rPr>
                <a:t>胃</a:t>
              </a:r>
            </a:p>
          </p:txBody>
        </p:sp>
        <p:sp>
          <p:nvSpPr>
            <p:cNvPr id="34" name="環状矢印 26">
              <a:extLst>
                <a:ext uri="{FF2B5EF4-FFF2-40B4-BE49-F238E27FC236}">
                  <a16:creationId xmlns:a16="http://schemas.microsoft.com/office/drawing/2014/main" id="{527CB84C-CF4C-4524-AA85-B9DEF59C3C30}"/>
                </a:ext>
              </a:extLst>
            </p:cNvPr>
            <p:cNvSpPr/>
            <p:nvPr/>
          </p:nvSpPr>
          <p:spPr>
            <a:xfrm rot="20452064">
              <a:off x="784225" y="3133257"/>
              <a:ext cx="3330575" cy="1966912"/>
            </a:xfrm>
            <a:prstGeom prst="circularArrow">
              <a:avLst>
                <a:gd name="adj1" fmla="val 1834"/>
                <a:gd name="adj2" fmla="val 697151"/>
                <a:gd name="adj3" fmla="val 288648"/>
                <a:gd name="adj4" fmla="val 12610951"/>
                <a:gd name="adj5" fmla="val 7433"/>
              </a:avLst>
            </a:prstGeom>
            <a:solidFill>
              <a:srgbClr val="000090"/>
            </a:solidFill>
            <a:ln>
              <a:solidFill>
                <a:srgbClr val="000090"/>
              </a:solid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ja-JP" altLang="en-US" dirty="0">
                <a:solidFill>
                  <a:schemeClr val="tx1"/>
                </a:solidFill>
                <a:latin typeface="メイリオ" panose="020B0604030504040204" pitchFamily="50" charset="-128"/>
                <a:ea typeface="メイリオ" panose="020B0604030504040204" pitchFamily="50" charset="-128"/>
              </a:endParaRPr>
            </a:p>
          </p:txBody>
        </p:sp>
        <p:cxnSp>
          <p:nvCxnSpPr>
            <p:cNvPr id="35" name="直線矢印コネクタ 47">
              <a:extLst>
                <a:ext uri="{FF2B5EF4-FFF2-40B4-BE49-F238E27FC236}">
                  <a16:creationId xmlns:a16="http://schemas.microsoft.com/office/drawing/2014/main" id="{E896F7F4-007E-453A-BA7A-F0258BCF2B46}"/>
                </a:ext>
              </a:extLst>
            </p:cNvPr>
            <p:cNvCxnSpPr>
              <a:cxnSpLocks noChangeShapeType="1"/>
            </p:cNvCxnSpPr>
            <p:nvPr/>
          </p:nvCxnSpPr>
          <p:spPr bwMode="auto">
            <a:xfrm>
              <a:off x="7010400" y="4206407"/>
              <a:ext cx="795338" cy="431800"/>
            </a:xfrm>
            <a:prstGeom prst="straightConnector1">
              <a:avLst/>
            </a:prstGeom>
            <a:noFill/>
            <a:ln w="76200">
              <a:solidFill>
                <a:srgbClr val="FF0000"/>
              </a:solidFill>
              <a:round/>
              <a:headEnd/>
              <a:tailEnd type="triangle" w="med" len="lg"/>
            </a:ln>
            <a:effectLst>
              <a:outerShdw blurRad="63500" dist="23000" dir="5400000" rotWithShape="0">
                <a:srgbClr val="000000">
                  <a:alpha val="34998"/>
                </a:srgbClr>
              </a:outerShdw>
            </a:effectLst>
            <a:extLst>
              <a:ext uri="{909E8E84-426E-40dd-AFC4-6F175D3DCCD1}">
                <a14:hiddenFill xmlns="" xmlns:a14="http://schemas.microsoft.com/office/drawing/2010/main">
                  <a:noFill/>
                </a14:hiddenFill>
              </a:ext>
            </a:extLst>
          </p:spPr>
        </p:cxnSp>
        <p:sp>
          <p:nvSpPr>
            <p:cNvPr id="36" name="円/楕円 28">
              <a:extLst>
                <a:ext uri="{FF2B5EF4-FFF2-40B4-BE49-F238E27FC236}">
                  <a16:creationId xmlns:a16="http://schemas.microsoft.com/office/drawing/2014/main" id="{78157FDB-C572-4DEE-9A26-75E8F6DE8B88}"/>
                </a:ext>
              </a:extLst>
            </p:cNvPr>
            <p:cNvSpPr/>
            <p:nvPr/>
          </p:nvSpPr>
          <p:spPr>
            <a:xfrm>
              <a:off x="7586663" y="4998569"/>
              <a:ext cx="71437" cy="144463"/>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ja-JP" altLang="en-US">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02CBD43F-6F16-41E6-91BD-BDA1827B6172}"/>
                </a:ext>
              </a:extLst>
            </p:cNvPr>
            <p:cNvSpPr txBox="1"/>
            <p:nvPr/>
          </p:nvSpPr>
          <p:spPr>
            <a:xfrm>
              <a:off x="6163681" y="3777486"/>
              <a:ext cx="800100" cy="414109"/>
            </a:xfrm>
            <a:prstGeom prst="rect">
              <a:avLst/>
            </a:prstGeom>
            <a:noFill/>
          </p:spPr>
          <p:txBody>
            <a:bodyPr wrap="square">
              <a:spAutoFit/>
            </a:bodyPr>
            <a:lstStyle/>
            <a:p>
              <a:pPr eaLnBrk="1" hangingPunct="1">
                <a:defRPr/>
              </a:pPr>
              <a:r>
                <a:rPr lang="ja-JP" altLang="en-US" dirty="0">
                  <a:solidFill>
                    <a:srgbClr val="FF0000"/>
                  </a:solidFill>
                  <a:latin typeface="メイリオ" panose="020B0604030504040204" pitchFamily="50" charset="-128"/>
                  <a:ea typeface="メイリオ" panose="020B0604030504040204" pitchFamily="50" charset="-128"/>
                  <a:cs typeface="ＭＳ Ｐ明朝" charset="0"/>
                </a:rPr>
                <a:t>食物</a:t>
              </a:r>
            </a:p>
          </p:txBody>
        </p:sp>
        <p:sp>
          <p:nvSpPr>
            <p:cNvPr id="38" name="テキスト ボックス 37">
              <a:extLst>
                <a:ext uri="{FF2B5EF4-FFF2-40B4-BE49-F238E27FC236}">
                  <a16:creationId xmlns:a16="http://schemas.microsoft.com/office/drawing/2014/main" id="{18D36994-A0F6-4486-8D7C-D97B9AFFE540}"/>
                </a:ext>
              </a:extLst>
            </p:cNvPr>
            <p:cNvSpPr txBox="1"/>
            <p:nvPr/>
          </p:nvSpPr>
          <p:spPr>
            <a:xfrm>
              <a:off x="314325" y="3447583"/>
              <a:ext cx="1108075" cy="724690"/>
            </a:xfrm>
            <a:prstGeom prst="rect">
              <a:avLst/>
            </a:prstGeom>
            <a:noFill/>
          </p:spPr>
          <p:txBody>
            <a:bodyPr wrap="square">
              <a:spAutoFit/>
            </a:bodyPr>
            <a:lstStyle/>
            <a:p>
              <a:pPr eaLnBrk="1" hangingPunct="1">
                <a:defRPr/>
              </a:pPr>
              <a:r>
                <a:rPr lang="ja-JP" altLang="en-US" dirty="0">
                  <a:solidFill>
                    <a:srgbClr val="000090"/>
                  </a:solidFill>
                  <a:latin typeface="メイリオ" panose="020B0604030504040204" pitchFamily="50" charset="-128"/>
                  <a:ea typeface="メイリオ" panose="020B0604030504040204" pitchFamily="50" charset="-128"/>
                  <a:cs typeface="ＭＳ Ｐ明朝" charset="0"/>
                </a:rPr>
                <a:t>空気の</a:t>
              </a:r>
              <a:endParaRPr lang="en-US" altLang="ja-JP" dirty="0">
                <a:solidFill>
                  <a:srgbClr val="000090"/>
                </a:solidFill>
                <a:latin typeface="メイリオ" panose="020B0604030504040204" pitchFamily="50" charset="-128"/>
                <a:ea typeface="メイリオ" panose="020B0604030504040204" pitchFamily="50" charset="-128"/>
                <a:cs typeface="ＭＳ Ｐ明朝" charset="0"/>
              </a:endParaRPr>
            </a:p>
            <a:p>
              <a:pPr eaLnBrk="1" hangingPunct="1">
                <a:defRPr/>
              </a:pPr>
              <a:r>
                <a:rPr lang="ja-JP" altLang="en-US" dirty="0">
                  <a:solidFill>
                    <a:srgbClr val="000090"/>
                  </a:solidFill>
                  <a:latin typeface="メイリオ" panose="020B0604030504040204" pitchFamily="50" charset="-128"/>
                  <a:ea typeface="メイリオ" panose="020B0604030504040204" pitchFamily="50" charset="-128"/>
                  <a:cs typeface="ＭＳ Ｐ明朝" charset="0"/>
                </a:rPr>
                <a:t>通り道</a:t>
              </a:r>
            </a:p>
          </p:txBody>
        </p:sp>
        <p:sp>
          <p:nvSpPr>
            <p:cNvPr id="39" name="テキスト ボックス 38">
              <a:extLst>
                <a:ext uri="{FF2B5EF4-FFF2-40B4-BE49-F238E27FC236}">
                  <a16:creationId xmlns:a16="http://schemas.microsoft.com/office/drawing/2014/main" id="{62B34E5E-3B9E-4662-93F5-32933FA10FDC}"/>
                </a:ext>
              </a:extLst>
            </p:cNvPr>
            <p:cNvSpPr txBox="1"/>
            <p:nvPr/>
          </p:nvSpPr>
          <p:spPr>
            <a:xfrm>
              <a:off x="3550499" y="4061906"/>
              <a:ext cx="910534" cy="414109"/>
            </a:xfrm>
            <a:prstGeom prst="rect">
              <a:avLst/>
            </a:prstGeom>
            <a:noFill/>
          </p:spPr>
          <p:txBody>
            <a:bodyPr wrap="square">
              <a:spAutoFit/>
            </a:bodyPr>
            <a:lstStyle/>
            <a:p>
              <a:pPr eaLnBrk="1" hangingPunct="1">
                <a:defRPr/>
              </a:pPr>
              <a:r>
                <a:rPr lang="ja-JP" altLang="en-US" dirty="0">
                  <a:latin typeface="メイリオ" panose="020B0604030504040204" pitchFamily="50" charset="-128"/>
                  <a:ea typeface="メイリオ" panose="020B0604030504040204" pitchFamily="50" charset="-128"/>
                  <a:cs typeface="ＭＳ Ｐ明朝" charset="0"/>
                </a:rPr>
                <a:t>咽頭</a:t>
              </a:r>
            </a:p>
          </p:txBody>
        </p:sp>
        <p:sp>
          <p:nvSpPr>
            <p:cNvPr id="40" name="テキスト ボックス 39">
              <a:extLst>
                <a:ext uri="{FF2B5EF4-FFF2-40B4-BE49-F238E27FC236}">
                  <a16:creationId xmlns:a16="http://schemas.microsoft.com/office/drawing/2014/main" id="{0D0BE304-405A-4078-AF0C-F702B167AF20}"/>
                </a:ext>
              </a:extLst>
            </p:cNvPr>
            <p:cNvSpPr txBox="1"/>
            <p:nvPr/>
          </p:nvSpPr>
          <p:spPr>
            <a:xfrm>
              <a:off x="1754864" y="3854852"/>
              <a:ext cx="800100" cy="414109"/>
            </a:xfrm>
            <a:prstGeom prst="rect">
              <a:avLst/>
            </a:prstGeom>
            <a:noFill/>
          </p:spPr>
          <p:txBody>
            <a:bodyPr wrap="square">
              <a:spAutoFit/>
            </a:bodyPr>
            <a:lstStyle/>
            <a:p>
              <a:pPr eaLnBrk="1" hangingPunct="1">
                <a:defRPr/>
              </a:pPr>
              <a:r>
                <a:rPr lang="ja-JP" altLang="en-US" dirty="0">
                  <a:solidFill>
                    <a:srgbClr val="FF0000"/>
                  </a:solidFill>
                  <a:latin typeface="メイリオ" panose="020B0604030504040204" pitchFamily="50" charset="-128"/>
                  <a:ea typeface="メイリオ" panose="020B0604030504040204" pitchFamily="50" charset="-128"/>
                  <a:cs typeface="ＭＳ Ｐ明朝" charset="0"/>
                </a:rPr>
                <a:t>食物</a:t>
              </a:r>
            </a:p>
          </p:txBody>
        </p:sp>
      </p:gr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b="1" dirty="0">
                <a:latin typeface="メイリオ" panose="020B0604030504040204" pitchFamily="50" charset="-128"/>
                <a:ea typeface="メイリオ" panose="020B0604030504040204" pitchFamily="50" charset="-128"/>
              </a:rPr>
              <a:t>誤嚥とは？</a:t>
            </a:r>
            <a:endParaRPr kumimoji="1" lang="ja-JP" altLang="en-US" sz="2800" b="1" dirty="0">
              <a:latin typeface="メイリオ" panose="020B0604030504040204" pitchFamily="50" charset="-128"/>
              <a:ea typeface="メイリオ" panose="020B0604030504040204" pitchFamily="50" charset="-128"/>
            </a:endParaRPr>
          </a:p>
        </p:txBody>
      </p:sp>
      <p:sp>
        <p:nvSpPr>
          <p:cNvPr id="15" name="テキスト ボックス 1">
            <a:extLst>
              <a:ext uri="{FF2B5EF4-FFF2-40B4-BE49-F238E27FC236}">
                <a16:creationId xmlns:a16="http://schemas.microsoft.com/office/drawing/2014/main" id="{D0116DB3-3041-4066-B5ED-0357489A2275}"/>
              </a:ext>
            </a:extLst>
          </p:cNvPr>
          <p:cNvSpPr txBox="1">
            <a:spLocks noChangeArrowheads="1"/>
          </p:cNvSpPr>
          <p:nvPr/>
        </p:nvSpPr>
        <p:spPr bwMode="auto">
          <a:xfrm>
            <a:off x="681038" y="1490008"/>
            <a:ext cx="8593137" cy="842538"/>
          </a:xfrm>
          <a:prstGeom prst="rect">
            <a:avLst/>
          </a:prstGeom>
          <a:noFill/>
          <a:ln>
            <a:noFill/>
          </a:ln>
        </p:spPr>
        <p:txBody>
          <a:bodyPr wrap="square" lIns="0" tIns="0" rIns="0" bIns="0">
            <a:noAutofit/>
          </a:bodyPr>
          <a:lstStyle>
            <a:lvl1pPr>
              <a:defRPr kumimoji="1" sz="2400">
                <a:solidFill>
                  <a:schemeClr val="tx1"/>
                </a:solidFill>
                <a:latin typeface="Arial" charset="0"/>
                <a:ea typeface="ＭＳ Ｐ明朝" charset="0"/>
                <a:cs typeface="ＭＳ Ｐ明朝" charset="0"/>
              </a:defRPr>
            </a:lvl1pPr>
            <a:lvl2pPr marL="37931725" indent="-37474525">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algn="just">
              <a:lnSpc>
                <a:spcPct val="125000"/>
              </a:lnSpc>
              <a:defRPr/>
            </a:pPr>
            <a:r>
              <a:rPr lang="ja-JP" altLang="en-US" sz="2000" dirty="0">
                <a:latin typeface="Meiryo" panose="020B0604030504040204" pitchFamily="34" charset="-128"/>
                <a:ea typeface="Meiryo" panose="020B0604030504040204" pitchFamily="34" charset="-128"/>
                <a:cs typeface="ＭＳ ゴシック" charset="0"/>
              </a:rPr>
              <a:t>本来、口腔から食道、胃、腸へと流れていくべき</a:t>
            </a:r>
            <a:r>
              <a:rPr lang="ja-JP" altLang="en-US" sz="2000" b="1" dirty="0">
                <a:solidFill>
                  <a:srgbClr val="FF1A75"/>
                </a:solidFill>
                <a:latin typeface="Meiryo" panose="020B0604030504040204" pitchFamily="34" charset="-128"/>
                <a:ea typeface="Meiryo" panose="020B0604030504040204" pitchFamily="34" charset="-128"/>
                <a:cs typeface="ＭＳ ゴシック" charset="0"/>
              </a:rPr>
              <a:t>「食物や水分」</a:t>
            </a:r>
            <a:r>
              <a:rPr lang="ja-JP" altLang="en-US" sz="2000" dirty="0">
                <a:solidFill>
                  <a:srgbClr val="000000"/>
                </a:solidFill>
                <a:latin typeface="Meiryo" panose="020B0604030504040204" pitchFamily="34" charset="-128"/>
                <a:ea typeface="Meiryo" panose="020B0604030504040204" pitchFamily="34" charset="-128"/>
                <a:cs typeface="ＭＳ ゴシック" charset="0"/>
              </a:rPr>
              <a:t>や</a:t>
            </a:r>
            <a:r>
              <a:rPr lang="ja-JP" altLang="en-US" sz="2000" b="1" dirty="0">
                <a:solidFill>
                  <a:srgbClr val="FF1A75"/>
                </a:solidFill>
                <a:latin typeface="Meiryo" panose="020B0604030504040204" pitchFamily="34" charset="-128"/>
                <a:ea typeface="Meiryo" panose="020B0604030504040204" pitchFamily="34" charset="-128"/>
                <a:cs typeface="ＭＳ ゴシック" charset="0"/>
              </a:rPr>
              <a:t>「唾液や口の中の細菌」</a:t>
            </a:r>
            <a:r>
              <a:rPr lang="ja-JP" altLang="en-US" sz="2000" dirty="0">
                <a:solidFill>
                  <a:srgbClr val="000000"/>
                </a:solidFill>
                <a:latin typeface="Meiryo" panose="020B0604030504040204" pitchFamily="34" charset="-128"/>
                <a:ea typeface="Meiryo" panose="020B0604030504040204" pitchFamily="34" charset="-128"/>
                <a:cs typeface="ＭＳ ゴシック" charset="0"/>
              </a:rPr>
              <a:t>などが誤って気管内に流れ込んでしまう状態です。</a:t>
            </a:r>
          </a:p>
        </p:txBody>
      </p:sp>
      <p:sp>
        <p:nvSpPr>
          <p:cNvPr id="41"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228</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2791855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誤嚥が疑われる症状</a:t>
            </a:r>
            <a:endParaRPr lang="en-US" altLang="ja-JP" sz="2800" dirty="0"/>
          </a:p>
        </p:txBody>
      </p:sp>
      <p:sp>
        <p:nvSpPr>
          <p:cNvPr id="41" name="Rectangle 6">
            <a:extLst>
              <a:ext uri="{FF2B5EF4-FFF2-40B4-BE49-F238E27FC236}">
                <a16:creationId xmlns:a16="http://schemas.microsoft.com/office/drawing/2014/main" id="{0C2311C5-3718-428F-B7C5-75F47C4E3E70}"/>
              </a:ext>
            </a:extLst>
          </p:cNvPr>
          <p:cNvSpPr txBox="1">
            <a:spLocks noChangeArrowheads="1"/>
          </p:cNvSpPr>
          <p:nvPr/>
        </p:nvSpPr>
        <p:spPr bwMode="auto">
          <a:xfrm>
            <a:off x="668338" y="1649896"/>
            <a:ext cx="8605837" cy="4839804"/>
          </a:xfrm>
          <a:prstGeom prst="rect">
            <a:avLst/>
          </a:prstGeom>
          <a:noFill/>
          <a:ln>
            <a:noFill/>
            <a:headEnd/>
            <a:tailEnd/>
          </a:ln>
          <a:effectLst/>
        </p:spPr>
        <p:style>
          <a:lnRef idx="0">
            <a:schemeClr val="accent6"/>
          </a:lnRef>
          <a:fillRef idx="3">
            <a:schemeClr val="accent6"/>
          </a:fillRef>
          <a:effectRef idx="3">
            <a:schemeClr val="accent6"/>
          </a:effectRef>
          <a:fontRef idx="minor">
            <a:schemeClr val="lt1"/>
          </a:fontRef>
        </p:style>
        <p:txBody>
          <a:bodyPr wrap="none" lIns="0" tIns="0" rIns="0" bIns="0">
            <a:noAutofit/>
          </a:bodyPr>
          <a:lstStyle/>
          <a:p>
            <a:pPr eaLnBrk="1" hangingPunct="1">
              <a:lnSpc>
                <a:spcPct val="125000"/>
              </a:lnSpc>
              <a:spcAft>
                <a:spcPts val="1200"/>
              </a:spcAft>
              <a:defRPr/>
            </a:pPr>
            <a:r>
              <a:rPr lang="ja-JP" altLang="en-US" sz="2400" dirty="0">
                <a:solidFill>
                  <a:schemeClr val="tx1"/>
                </a:solidFill>
                <a:latin typeface="Meiryo" panose="020B0604030504040204" pitchFamily="34" charset="-128"/>
                <a:ea typeface="Meiryo" panose="020B0604030504040204" pitchFamily="34" charset="-128"/>
              </a:rPr>
              <a:t>● 咳込み・むせ（</a:t>
            </a:r>
            <a:r>
              <a:rPr lang="ja-JP" altLang="en-US" sz="2400" dirty="0">
                <a:solidFill>
                  <a:srgbClr val="FF3399"/>
                </a:solidFill>
                <a:latin typeface="Meiryo" panose="020B0604030504040204" pitchFamily="34" charset="-128"/>
                <a:ea typeface="Meiryo" panose="020B0604030504040204" pitchFamily="34" charset="-128"/>
              </a:rPr>
              <a:t>誤嚥していてもむせないことがある</a:t>
            </a:r>
            <a:r>
              <a:rPr lang="ja-JP" altLang="en-US" sz="2400" dirty="0">
                <a:solidFill>
                  <a:schemeClr val="tx1"/>
                </a:solidFill>
                <a:latin typeface="Meiryo" panose="020B0604030504040204" pitchFamily="34" charset="-128"/>
                <a:ea typeface="Meiryo" panose="020B0604030504040204" pitchFamily="34" charset="-128"/>
              </a:rPr>
              <a:t>）</a:t>
            </a:r>
            <a:br>
              <a:rPr lang="en-US" altLang="ja-JP" sz="2400" dirty="0">
                <a:solidFill>
                  <a:schemeClr val="tx1"/>
                </a:solidFill>
                <a:latin typeface="Meiryo" panose="020B0604030504040204" pitchFamily="34" charset="-128"/>
                <a:ea typeface="Meiryo" panose="020B0604030504040204" pitchFamily="34" charset="-128"/>
              </a:rPr>
            </a:br>
            <a:r>
              <a:rPr lang="en-US" altLang="ja-JP" sz="2400" dirty="0">
                <a:solidFill>
                  <a:schemeClr val="tx1"/>
                </a:solidFill>
                <a:latin typeface="Meiryo" panose="020B0604030504040204" pitchFamily="34" charset="-128"/>
                <a:ea typeface="Meiryo" panose="020B0604030504040204" pitchFamily="34" charset="-128"/>
              </a:rPr>
              <a:t>                          </a:t>
            </a:r>
            <a:r>
              <a:rPr lang="en-US" altLang="ja-JP" sz="2400" b="1" dirty="0">
                <a:solidFill>
                  <a:srgbClr val="FF0000"/>
                </a:solidFill>
                <a:latin typeface="Meiryo" panose="020B0604030504040204" pitchFamily="34" charset="-128"/>
                <a:ea typeface="Meiryo" panose="020B0604030504040204" pitchFamily="34" charset="-128"/>
                <a:cs typeface="ＭＳ ゴシック" charset="0"/>
              </a:rPr>
              <a:t>『</a:t>
            </a:r>
            <a:r>
              <a:rPr lang="ja-JP" altLang="en-US" sz="2400" b="1" dirty="0">
                <a:solidFill>
                  <a:srgbClr val="FF0000"/>
                </a:solidFill>
                <a:latin typeface="Meiryo" panose="020B0604030504040204" pitchFamily="34" charset="-128"/>
                <a:ea typeface="Meiryo" panose="020B0604030504040204" pitchFamily="34" charset="-128"/>
                <a:cs typeface="ＭＳ ゴシック" charset="0"/>
              </a:rPr>
              <a:t>サイレントアスピレーション</a:t>
            </a:r>
            <a:r>
              <a:rPr lang="en-US" altLang="ja-JP" sz="2400" b="1" dirty="0">
                <a:solidFill>
                  <a:srgbClr val="FF0000"/>
                </a:solidFill>
                <a:latin typeface="Meiryo" panose="020B0604030504040204" pitchFamily="34" charset="-128"/>
                <a:ea typeface="Meiryo" panose="020B0604030504040204" pitchFamily="34" charset="-128"/>
                <a:cs typeface="ＭＳ ゴシック" charset="0"/>
              </a:rPr>
              <a:t>』</a:t>
            </a:r>
          </a:p>
          <a:p>
            <a:pPr>
              <a:lnSpc>
                <a:spcPct val="125000"/>
              </a:lnSpc>
              <a:spcAft>
                <a:spcPts val="1200"/>
              </a:spcAft>
              <a:defRPr/>
            </a:pPr>
            <a:r>
              <a:rPr lang="ja-JP" altLang="en-US" sz="2400" dirty="0">
                <a:solidFill>
                  <a:schemeClr val="tx1"/>
                </a:solidFill>
                <a:latin typeface="Meiryo" panose="020B0604030504040204" pitchFamily="34" charset="-128"/>
                <a:ea typeface="Meiryo" panose="020B0604030504040204" pitchFamily="34" charset="-128"/>
              </a:rPr>
              <a:t>●</a:t>
            </a:r>
            <a:r>
              <a:rPr lang="ja-JP" altLang="en-US" sz="2400" dirty="0">
                <a:solidFill>
                  <a:schemeClr val="tx1"/>
                </a:solidFill>
                <a:latin typeface="Meiryo" panose="020B0604030504040204" pitchFamily="34" charset="-128"/>
                <a:ea typeface="Meiryo" panose="020B0604030504040204" pitchFamily="34" charset="-128"/>
                <a:cs typeface="ＭＳ Ｐ明朝" charset="0"/>
              </a:rPr>
              <a:t>顔色不良・酸素飽和度の低下</a:t>
            </a:r>
            <a:endParaRPr lang="en-US" altLang="ja-JP" sz="2400" dirty="0">
              <a:solidFill>
                <a:schemeClr val="tx1"/>
              </a:solidFill>
              <a:latin typeface="Meiryo" panose="020B0604030504040204" pitchFamily="34" charset="-128"/>
              <a:ea typeface="Meiryo" panose="020B0604030504040204" pitchFamily="34" charset="-128"/>
              <a:cs typeface="ＭＳ Ｐ明朝" charset="0"/>
            </a:endParaRPr>
          </a:p>
          <a:p>
            <a:pPr>
              <a:lnSpc>
                <a:spcPct val="125000"/>
              </a:lnSpc>
              <a:spcAft>
                <a:spcPts val="1200"/>
              </a:spcAft>
              <a:defRPr/>
            </a:pPr>
            <a:r>
              <a:rPr lang="ja-JP" altLang="en-US" sz="2400" dirty="0">
                <a:solidFill>
                  <a:schemeClr val="tx1"/>
                </a:solidFill>
                <a:latin typeface="Meiryo" panose="020B0604030504040204" pitchFamily="34" charset="-128"/>
                <a:ea typeface="Meiryo" panose="020B0604030504040204" pitchFamily="34" charset="-128"/>
              </a:rPr>
              <a:t>●</a:t>
            </a:r>
            <a:r>
              <a:rPr lang="ja-JP" altLang="en-US" sz="2400" dirty="0">
                <a:solidFill>
                  <a:schemeClr val="tx1"/>
                </a:solidFill>
                <a:latin typeface="Meiryo" panose="020B0604030504040204" pitchFamily="34" charset="-128"/>
                <a:ea typeface="Meiryo" panose="020B0604030504040204" pitchFamily="34" charset="-128"/>
                <a:cs typeface="ＭＳ Ｐ明朝" charset="0"/>
              </a:rPr>
              <a:t>筋緊張亢進</a:t>
            </a:r>
            <a:endParaRPr lang="en-US" altLang="ja-JP" sz="2400" dirty="0">
              <a:solidFill>
                <a:schemeClr val="tx1"/>
              </a:solidFill>
              <a:latin typeface="Meiryo" panose="020B0604030504040204" pitchFamily="34" charset="-128"/>
              <a:ea typeface="Meiryo" panose="020B0604030504040204" pitchFamily="34" charset="-128"/>
              <a:cs typeface="ＭＳ Ｐ明朝" charset="0"/>
            </a:endParaRPr>
          </a:p>
          <a:p>
            <a:pPr>
              <a:lnSpc>
                <a:spcPct val="125000"/>
              </a:lnSpc>
              <a:spcAft>
                <a:spcPts val="1200"/>
              </a:spcAft>
              <a:defRPr/>
            </a:pPr>
            <a:r>
              <a:rPr lang="ja-JP" altLang="en-US" sz="2400" dirty="0">
                <a:solidFill>
                  <a:schemeClr val="tx1"/>
                </a:solidFill>
                <a:latin typeface="Meiryo" panose="020B0604030504040204" pitchFamily="34" charset="-128"/>
                <a:ea typeface="Meiryo" panose="020B0604030504040204" pitchFamily="34" charset="-128"/>
              </a:rPr>
              <a:t>●</a:t>
            </a:r>
            <a:r>
              <a:rPr lang="ja-JP" altLang="en-US" sz="2400" dirty="0">
                <a:solidFill>
                  <a:schemeClr val="tx1"/>
                </a:solidFill>
                <a:latin typeface="Meiryo" panose="020B0604030504040204" pitchFamily="34" charset="-128"/>
                <a:ea typeface="Meiryo" panose="020B0604030504040204" pitchFamily="34" charset="-128"/>
                <a:cs typeface="ＭＳ Ｐ明朝" charset="0"/>
              </a:rPr>
              <a:t>食事中の喘鳴（食塊の咽頭滞留や喉頭侵入がある）</a:t>
            </a:r>
            <a:br>
              <a:rPr lang="en-US" altLang="ja-JP" sz="2400" dirty="0">
                <a:solidFill>
                  <a:schemeClr val="tx1"/>
                </a:solidFill>
                <a:latin typeface="Meiryo" panose="020B0604030504040204" pitchFamily="34" charset="-128"/>
                <a:ea typeface="Meiryo" panose="020B0604030504040204" pitchFamily="34" charset="-128"/>
                <a:cs typeface="ＭＳ Ｐ明朝" charset="0"/>
              </a:rPr>
            </a:br>
            <a:r>
              <a:rPr lang="en-US" altLang="ja-JP" sz="2400" dirty="0">
                <a:solidFill>
                  <a:schemeClr val="tx1"/>
                </a:solidFill>
                <a:latin typeface="Meiryo" panose="020B0604030504040204" pitchFamily="34" charset="-128"/>
                <a:ea typeface="Meiryo" panose="020B0604030504040204" pitchFamily="34" charset="-128"/>
                <a:cs typeface="ＭＳ Ｐ明朝" charset="0"/>
              </a:rPr>
              <a:t>         </a:t>
            </a:r>
            <a:r>
              <a:rPr lang="ja-JP" altLang="en-US" sz="2400" dirty="0">
                <a:solidFill>
                  <a:srgbClr val="002060"/>
                </a:solidFill>
                <a:latin typeface="Meiryo" panose="020B0604030504040204" pitchFamily="34" charset="-128"/>
                <a:ea typeface="Meiryo" panose="020B0604030504040204" pitchFamily="34" charset="-128"/>
                <a:cs typeface="ＭＳ Ｐ明朝" charset="0"/>
              </a:rPr>
              <a:t>ゼロゼロ・ゼコゼコ</a:t>
            </a:r>
            <a:endParaRPr lang="en-US" altLang="ja-JP" sz="2400" dirty="0">
              <a:solidFill>
                <a:srgbClr val="002060"/>
              </a:solidFill>
              <a:latin typeface="Meiryo" panose="020B0604030504040204" pitchFamily="34" charset="-128"/>
              <a:ea typeface="Meiryo" panose="020B0604030504040204" pitchFamily="34" charset="-128"/>
              <a:cs typeface="ＭＳ Ｐ明朝" charset="0"/>
            </a:endParaRPr>
          </a:p>
          <a:p>
            <a:pPr>
              <a:lnSpc>
                <a:spcPct val="125000"/>
              </a:lnSpc>
              <a:spcAft>
                <a:spcPts val="1200"/>
              </a:spcAft>
              <a:defRPr/>
            </a:pPr>
            <a:r>
              <a:rPr lang="ja-JP" altLang="en-US" sz="2400" dirty="0">
                <a:solidFill>
                  <a:schemeClr val="tx1"/>
                </a:solidFill>
                <a:latin typeface="Meiryo" panose="020B0604030504040204" pitchFamily="34" charset="-128"/>
                <a:ea typeface="Meiryo" panose="020B0604030504040204" pitchFamily="34" charset="-128"/>
              </a:rPr>
              <a:t>●</a:t>
            </a:r>
            <a:r>
              <a:rPr lang="ja-JP" altLang="en-US" sz="2400" dirty="0">
                <a:solidFill>
                  <a:schemeClr val="tx1"/>
                </a:solidFill>
                <a:latin typeface="Meiryo" panose="020B0604030504040204" pitchFamily="34" charset="-128"/>
                <a:ea typeface="Meiryo" panose="020B0604030504040204" pitchFamily="34" charset="-128"/>
                <a:cs typeface="ＭＳ Ｐ明朝" charset="0"/>
              </a:rPr>
              <a:t>食後の喘鳴（誤嚥による気管支の攣縮）</a:t>
            </a:r>
            <a:br>
              <a:rPr lang="en-US" altLang="ja-JP" sz="2400" dirty="0">
                <a:solidFill>
                  <a:schemeClr val="tx1"/>
                </a:solidFill>
                <a:latin typeface="Meiryo" panose="020B0604030504040204" pitchFamily="34" charset="-128"/>
                <a:ea typeface="Meiryo" panose="020B0604030504040204" pitchFamily="34" charset="-128"/>
                <a:cs typeface="ＭＳ Ｐ明朝" charset="0"/>
              </a:rPr>
            </a:br>
            <a:r>
              <a:rPr lang="en-US" altLang="ja-JP" sz="2400" dirty="0">
                <a:solidFill>
                  <a:schemeClr val="tx1"/>
                </a:solidFill>
                <a:latin typeface="Meiryo" panose="020B0604030504040204" pitchFamily="34" charset="-128"/>
                <a:ea typeface="Meiryo" panose="020B0604030504040204" pitchFamily="34" charset="-128"/>
                <a:cs typeface="ＭＳ Ｐ明朝" charset="0"/>
              </a:rPr>
              <a:t>         </a:t>
            </a:r>
            <a:r>
              <a:rPr lang="ja-JP" altLang="en-US" sz="2400" dirty="0">
                <a:solidFill>
                  <a:srgbClr val="002060"/>
                </a:solidFill>
                <a:latin typeface="Meiryo" panose="020B0604030504040204" pitchFamily="34" charset="-128"/>
                <a:ea typeface="Meiryo" panose="020B0604030504040204" pitchFamily="34" charset="-128"/>
                <a:cs typeface="ＭＳ Ｐ明朝" charset="0"/>
              </a:rPr>
              <a:t>ゼイゼイ・ヒューヒュー</a:t>
            </a:r>
          </a:p>
        </p:txBody>
      </p:sp>
      <p:sp>
        <p:nvSpPr>
          <p:cNvPr id="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229</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48492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EA300FBC-BF1E-4CC4-B73B-8B5D7D653197}"/>
              </a:ext>
            </a:extLst>
          </p:cNvPr>
          <p:cNvPicPr>
            <a:picLocks noChangeAspect="1"/>
          </p:cNvPicPr>
          <p:nvPr/>
        </p:nvPicPr>
        <p:blipFill rotWithShape="1">
          <a:blip r:embed="rId3"/>
          <a:srcRect t="9361"/>
          <a:stretch/>
        </p:blipFill>
        <p:spPr>
          <a:xfrm>
            <a:off x="2137569" y="1352595"/>
            <a:ext cx="6422231" cy="5172030"/>
          </a:xfrm>
          <a:prstGeom prst="rect">
            <a:avLst/>
          </a:prstGeom>
        </p:spPr>
      </p:pic>
      <p:sp>
        <p:nvSpPr>
          <p:cNvPr id="5" name="タイトル 4">
            <a:extLst>
              <a:ext uri="{FF2B5EF4-FFF2-40B4-BE49-F238E27FC236}">
                <a16:creationId xmlns:a16="http://schemas.microsoft.com/office/drawing/2014/main" id="{8A8FC218-5B9A-46E1-A2CF-02A5A3219F52}"/>
              </a:ext>
            </a:extLst>
          </p:cNvPr>
          <p:cNvSpPr>
            <a:spLocks noGrp="1"/>
          </p:cNvSpPr>
          <p:nvPr>
            <p:ph type="title"/>
          </p:nvPr>
        </p:nvSpPr>
        <p:spPr/>
        <p:txBody>
          <a:bodyPr>
            <a:normAutofit/>
          </a:bodyPr>
          <a:lstStyle/>
          <a:p>
            <a:r>
              <a:rPr lang="ja-JP" altLang="en-US" sz="2800" dirty="0"/>
              <a:t>咳エチケット</a:t>
            </a:r>
          </a:p>
        </p:txBody>
      </p:sp>
      <p:sp>
        <p:nvSpPr>
          <p:cNvPr id="8" name="テキスト ボックス 7">
            <a:extLst>
              <a:ext uri="{FF2B5EF4-FFF2-40B4-BE49-F238E27FC236}">
                <a16:creationId xmlns:a16="http://schemas.microsoft.com/office/drawing/2014/main" id="{63DD8BF9-1628-4871-9F62-40CA45EB1909}"/>
              </a:ext>
            </a:extLst>
          </p:cNvPr>
          <p:cNvSpPr txBox="1"/>
          <p:nvPr/>
        </p:nvSpPr>
        <p:spPr>
          <a:xfrm>
            <a:off x="681038" y="1520825"/>
            <a:ext cx="4752975" cy="1289050"/>
          </a:xfrm>
          <a:prstGeom prst="rect">
            <a:avLst/>
          </a:prstGeom>
          <a:solidFill>
            <a:srgbClr val="FFFFFF">
              <a:alpha val="58000"/>
            </a:srgbClr>
          </a:solidFill>
          <a:ln>
            <a:solidFill>
              <a:schemeClr val="accent2">
                <a:lumMod val="60000"/>
                <a:lumOff val="40000"/>
              </a:schemeClr>
            </a:solidFill>
          </a:ln>
        </p:spPr>
        <p:txBody>
          <a:bodyPr lIns="180000" tIns="90000" rIns="180000" bIns="90000" anchor="ctr">
            <a:spAutoFit/>
          </a:bodyPr>
          <a:lstStyle/>
          <a:p>
            <a:pPr eaLnBrk="1" fontAlgn="auto" hangingPunct="1">
              <a:spcBef>
                <a:spcPts val="0"/>
              </a:spcBef>
              <a:spcAft>
                <a:spcPts val="0"/>
              </a:spcAft>
              <a:defRPr/>
            </a:pPr>
            <a:r>
              <a:rPr lang="ja-JP" altLang="en-US" sz="2400" dirty="0">
                <a:solidFill>
                  <a:prstClr val="black"/>
                </a:solidFill>
                <a:latin typeface="Segoe UI" panose="020B0502040204020203" pitchFamily="34" charset="0"/>
                <a:ea typeface="メイリオ" panose="020B0604030504040204" pitchFamily="50" charset="-128"/>
              </a:rPr>
              <a:t>咳やくしゃみをする場合は、</a:t>
            </a:r>
            <a:endParaRPr lang="en-US" altLang="ja-JP" sz="2400" dirty="0">
              <a:solidFill>
                <a:prstClr val="black"/>
              </a:solidFill>
              <a:latin typeface="Segoe UI" panose="020B0502040204020203" pitchFamily="34" charset="0"/>
              <a:ea typeface="メイリオ" panose="020B0604030504040204" pitchFamily="50" charset="-128"/>
            </a:endParaRPr>
          </a:p>
          <a:p>
            <a:pPr eaLnBrk="1" fontAlgn="auto" hangingPunct="1">
              <a:spcBef>
                <a:spcPts val="0"/>
              </a:spcBef>
              <a:spcAft>
                <a:spcPts val="0"/>
              </a:spcAft>
              <a:defRPr/>
            </a:pPr>
            <a:r>
              <a:rPr lang="ja-JP" altLang="en-US" sz="2400" dirty="0">
                <a:solidFill>
                  <a:prstClr val="black"/>
                </a:solidFill>
                <a:latin typeface="Segoe UI" panose="020B0502040204020203" pitchFamily="34" charset="0"/>
                <a:ea typeface="メイリオ" panose="020B0604030504040204" pitchFamily="50" charset="-128"/>
              </a:rPr>
              <a:t>咳エチケットとしてマスクを</a:t>
            </a:r>
            <a:endParaRPr lang="en-US" altLang="ja-JP" sz="2400" dirty="0">
              <a:solidFill>
                <a:prstClr val="black"/>
              </a:solidFill>
              <a:latin typeface="Segoe UI" panose="020B0502040204020203" pitchFamily="34" charset="0"/>
              <a:ea typeface="メイリオ" panose="020B0604030504040204" pitchFamily="50" charset="-128"/>
            </a:endParaRPr>
          </a:p>
          <a:p>
            <a:pPr eaLnBrk="1" fontAlgn="auto" hangingPunct="1">
              <a:spcBef>
                <a:spcPts val="0"/>
              </a:spcBef>
              <a:spcAft>
                <a:spcPts val="0"/>
              </a:spcAft>
              <a:defRPr/>
            </a:pPr>
            <a:r>
              <a:rPr lang="ja-JP" altLang="en-US" sz="2400" dirty="0">
                <a:solidFill>
                  <a:prstClr val="black"/>
                </a:solidFill>
                <a:latin typeface="Segoe UI" panose="020B0502040204020203" pitchFamily="34" charset="0"/>
                <a:ea typeface="メイリオ" panose="020B0604030504040204" pitchFamily="50" charset="-128"/>
              </a:rPr>
              <a:t>必ず装着しましょう。</a:t>
            </a:r>
          </a:p>
        </p:txBody>
      </p:sp>
      <p:sp>
        <p:nvSpPr>
          <p:cNvPr id="9" name="テキスト ボックス 6">
            <a:extLst>
              <a:ext uri="{FF2B5EF4-FFF2-40B4-BE49-F238E27FC236}">
                <a16:creationId xmlns:a16="http://schemas.microsoft.com/office/drawing/2014/main" id="{E13D8070-6434-4836-A829-944F7B866D79}"/>
              </a:ext>
            </a:extLst>
          </p:cNvPr>
          <p:cNvSpPr txBox="1">
            <a:spLocks noChangeArrowheads="1"/>
          </p:cNvSpPr>
          <p:nvPr/>
        </p:nvSpPr>
        <p:spPr bwMode="auto">
          <a:xfrm>
            <a:off x="7321754" y="6115522"/>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23</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394134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誤嚥による重篤な症状と誤嚥の防御機構</a:t>
            </a:r>
            <a:endParaRPr lang="en-US" altLang="ja-JP" sz="2800" dirty="0"/>
          </a:p>
        </p:txBody>
      </p:sp>
      <p:sp>
        <p:nvSpPr>
          <p:cNvPr id="5" name="AutoShape 22">
            <a:extLst>
              <a:ext uri="{FF2B5EF4-FFF2-40B4-BE49-F238E27FC236}">
                <a16:creationId xmlns:a16="http://schemas.microsoft.com/office/drawing/2014/main" id="{2AA1ECC0-CC2F-49CC-B1B5-C8B99CA4CDAC}"/>
              </a:ext>
            </a:extLst>
          </p:cNvPr>
          <p:cNvSpPr>
            <a:spLocks noChangeArrowheads="1"/>
          </p:cNvSpPr>
          <p:nvPr/>
        </p:nvSpPr>
        <p:spPr bwMode="auto">
          <a:xfrm rot="16200000">
            <a:off x="5042453" y="1642335"/>
            <a:ext cx="762000" cy="21336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0 w 21600"/>
              <a:gd name="T19" fmla="*/ 14816 h 21600"/>
              <a:gd name="T20" fmla="*/ 1852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615" y="0"/>
                </a:moveTo>
                <a:lnTo>
                  <a:pt x="9630" y="5374"/>
                </a:lnTo>
                <a:lnTo>
                  <a:pt x="12706" y="5374"/>
                </a:lnTo>
                <a:lnTo>
                  <a:pt x="12706" y="14816"/>
                </a:lnTo>
                <a:lnTo>
                  <a:pt x="0" y="14816"/>
                </a:lnTo>
                <a:lnTo>
                  <a:pt x="0" y="21600"/>
                </a:lnTo>
                <a:lnTo>
                  <a:pt x="18524" y="21600"/>
                </a:lnTo>
                <a:lnTo>
                  <a:pt x="18524" y="5374"/>
                </a:lnTo>
                <a:lnTo>
                  <a:pt x="21600" y="5374"/>
                </a:lnTo>
                <a:lnTo>
                  <a:pt x="15615" y="0"/>
                </a:lnTo>
                <a:close/>
              </a:path>
            </a:pathLst>
          </a:custGeom>
          <a:gradFill rotWithShape="1">
            <a:gsLst>
              <a:gs pos="0">
                <a:srgbClr val="34B3D6">
                  <a:lumMod val="50000"/>
                  <a:lumOff val="50000"/>
                </a:srgbClr>
              </a:gs>
              <a:gs pos="100000">
                <a:schemeClr val="accent6"/>
              </a:gs>
            </a:gsLst>
            <a:lin ang="5400000"/>
          </a:gradFill>
          <a:ln w="9525">
            <a:noFill/>
            <a:miter lim="800000"/>
            <a:headEnd/>
            <a:tailEnd/>
          </a:ln>
          <a:effectLst/>
        </p:spPr>
        <p:txBody>
          <a:bodyPr wrap="none" anchor="ctr"/>
          <a:lstStyle/>
          <a:p>
            <a:endParaRPr lang="ja-JP" altLang="en-US" sz="1600">
              <a:latin typeface="メイリオ" panose="020B0604030504040204" pitchFamily="50" charset="-128"/>
              <a:ea typeface="メイリオ" panose="020B0604030504040204" pitchFamily="50" charset="-128"/>
            </a:endParaRPr>
          </a:p>
        </p:txBody>
      </p:sp>
      <p:sp>
        <p:nvSpPr>
          <p:cNvPr id="6" name="Text Box 7">
            <a:extLst>
              <a:ext uri="{FF2B5EF4-FFF2-40B4-BE49-F238E27FC236}">
                <a16:creationId xmlns:a16="http://schemas.microsoft.com/office/drawing/2014/main" id="{378FC796-BD1A-4B8F-BF8C-1E35D03FA34A}"/>
              </a:ext>
            </a:extLst>
          </p:cNvPr>
          <p:cNvSpPr txBox="1">
            <a:spLocks noChangeArrowheads="1"/>
          </p:cNvSpPr>
          <p:nvPr/>
        </p:nvSpPr>
        <p:spPr bwMode="auto">
          <a:xfrm>
            <a:off x="1035603" y="2981382"/>
            <a:ext cx="2324100" cy="954107"/>
          </a:xfrm>
          <a:prstGeom prst="rect">
            <a:avLst/>
          </a:prstGeom>
          <a:solidFill>
            <a:srgbClr val="FFE593"/>
          </a:solidFill>
          <a:ln w="28575">
            <a:solidFill>
              <a:srgbClr val="FF9400"/>
            </a:solidFill>
            <a:miter lim="800000"/>
            <a:headEnd/>
            <a:tailEnd/>
          </a:ln>
          <a:effectLst/>
        </p:spPr>
        <p:txBody>
          <a:bodyPr tIns="72000" bIns="0" anchor="ctr" anchorCtr="0">
            <a:noAutofit/>
          </a:bodyPr>
          <a:lstStyle>
            <a:lvl1pPr>
              <a:defRPr kumimoji="1" sz="2400">
                <a:solidFill>
                  <a:schemeClr val="tx1"/>
                </a:solidFill>
                <a:latin typeface="Arial" charset="0"/>
                <a:ea typeface="ＭＳ Ｐ明朝" charset="0"/>
                <a:cs typeface="ＭＳ Ｐ明朝" charset="0"/>
              </a:defRPr>
            </a:lvl1pPr>
            <a:lvl2pPr marL="742950" indent="-285750">
              <a:defRPr kumimoji="1" sz="2400">
                <a:solidFill>
                  <a:schemeClr val="tx1"/>
                </a:solidFill>
                <a:latin typeface="Arial" charset="0"/>
                <a:ea typeface="ＭＳ Ｐ明朝" charset="0"/>
                <a:cs typeface="ＭＳ Ｐ明朝" charset="0"/>
              </a:defRPr>
            </a:lvl2pPr>
            <a:lvl3pPr marL="1143000" indent="-228600">
              <a:defRPr kumimoji="1" sz="2400">
                <a:solidFill>
                  <a:schemeClr val="tx1"/>
                </a:solidFill>
                <a:latin typeface="Arial" charset="0"/>
                <a:ea typeface="ＭＳ Ｐ明朝" charset="0"/>
                <a:cs typeface="ＭＳ Ｐ明朝" charset="0"/>
              </a:defRPr>
            </a:lvl3pPr>
            <a:lvl4pPr marL="1600200" indent="-228600">
              <a:defRPr kumimoji="1" sz="2400">
                <a:solidFill>
                  <a:schemeClr val="tx1"/>
                </a:solidFill>
                <a:latin typeface="Arial" charset="0"/>
                <a:ea typeface="ＭＳ Ｐ明朝" charset="0"/>
                <a:cs typeface="ＭＳ Ｐ明朝" charset="0"/>
              </a:defRPr>
            </a:lvl4pPr>
            <a:lvl5pPr marL="2057400" indent="-228600">
              <a:defRPr kumimoji="1" sz="2400">
                <a:solidFill>
                  <a:schemeClr val="tx1"/>
                </a:solidFill>
                <a:latin typeface="Arial" charset="0"/>
                <a:ea typeface="ＭＳ Ｐ明朝" charset="0"/>
                <a:cs typeface="ＭＳ Ｐ明朝" charset="0"/>
              </a:defRPr>
            </a:lvl5pPr>
            <a:lvl6pPr marL="2514600" indent="-228600" fontAlgn="base">
              <a:spcBef>
                <a:spcPct val="0"/>
              </a:spcBef>
              <a:spcAft>
                <a:spcPct val="0"/>
              </a:spcAft>
              <a:defRPr kumimoji="1" sz="2400">
                <a:solidFill>
                  <a:schemeClr val="tx1"/>
                </a:solidFill>
                <a:latin typeface="Arial" charset="0"/>
                <a:ea typeface="ＭＳ Ｐ明朝" charset="0"/>
                <a:cs typeface="ＭＳ Ｐ明朝" charset="0"/>
              </a:defRPr>
            </a:lvl6pPr>
            <a:lvl7pPr marL="2971800" indent="-228600" fontAlgn="base">
              <a:spcBef>
                <a:spcPct val="0"/>
              </a:spcBef>
              <a:spcAft>
                <a:spcPct val="0"/>
              </a:spcAft>
              <a:defRPr kumimoji="1" sz="2400">
                <a:solidFill>
                  <a:schemeClr val="tx1"/>
                </a:solidFill>
                <a:latin typeface="Arial" charset="0"/>
                <a:ea typeface="ＭＳ Ｐ明朝" charset="0"/>
                <a:cs typeface="ＭＳ Ｐ明朝" charset="0"/>
              </a:defRPr>
            </a:lvl7pPr>
            <a:lvl8pPr marL="3429000" indent="-228600" fontAlgn="base">
              <a:spcBef>
                <a:spcPct val="0"/>
              </a:spcBef>
              <a:spcAft>
                <a:spcPct val="0"/>
              </a:spcAft>
              <a:defRPr kumimoji="1" sz="2400">
                <a:solidFill>
                  <a:schemeClr val="tx1"/>
                </a:solidFill>
                <a:latin typeface="Arial" charset="0"/>
                <a:ea typeface="ＭＳ Ｐ明朝" charset="0"/>
                <a:cs typeface="ＭＳ Ｐ明朝" charset="0"/>
              </a:defRPr>
            </a:lvl8pPr>
            <a:lvl9pPr marL="3886200" indent="-2286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eaLnBrk="1" hangingPunct="1">
              <a:defRPr/>
            </a:pPr>
            <a:r>
              <a:rPr lang="ja-JP" altLang="en-US" sz="2000" dirty="0">
                <a:latin typeface="メイリオ" panose="020B0604030504040204" pitchFamily="50" charset="-128"/>
                <a:ea typeface="メイリオ" panose="020B0604030504040204" pitchFamily="50" charset="-128"/>
                <a:cs typeface="ＭＳ ゴシック" charset="0"/>
              </a:rPr>
              <a:t>気道閉塞</a:t>
            </a:r>
            <a:endParaRPr lang="en-US" altLang="ja-JP" sz="2000" dirty="0">
              <a:latin typeface="メイリオ" panose="020B0604030504040204" pitchFamily="50" charset="-128"/>
              <a:ea typeface="メイリオ" panose="020B0604030504040204" pitchFamily="50" charset="-128"/>
              <a:cs typeface="ＭＳ ゴシック" charset="0"/>
            </a:endParaRPr>
          </a:p>
          <a:p>
            <a:pPr marL="342900" indent="-342900" eaLnBrk="1" hangingPunct="1">
              <a:buFont typeface="Wingdings" charset="2"/>
              <a:buChar char="l"/>
              <a:defRPr/>
            </a:pPr>
            <a:r>
              <a:rPr lang="ja-JP" altLang="en-US" sz="1800" dirty="0">
                <a:latin typeface="メイリオ" panose="020B0604030504040204" pitchFamily="50" charset="-128"/>
                <a:ea typeface="メイリオ" panose="020B0604030504040204" pitchFamily="50" charset="-128"/>
                <a:cs typeface="ＭＳ ゴシック" charset="0"/>
              </a:rPr>
              <a:t>呼吸困難</a:t>
            </a:r>
            <a:endParaRPr lang="en-US" altLang="ja-JP" sz="1800" dirty="0">
              <a:latin typeface="メイリオ" panose="020B0604030504040204" pitchFamily="50" charset="-128"/>
              <a:ea typeface="メイリオ" panose="020B0604030504040204" pitchFamily="50" charset="-128"/>
              <a:cs typeface="ＭＳ ゴシック" charset="0"/>
            </a:endParaRPr>
          </a:p>
          <a:p>
            <a:pPr marL="342900" indent="-342900" eaLnBrk="1" hangingPunct="1">
              <a:buFont typeface="Wingdings" charset="2"/>
              <a:buChar char="l"/>
              <a:defRPr/>
            </a:pPr>
            <a:r>
              <a:rPr lang="ja-JP" altLang="en-US" sz="1800" dirty="0">
                <a:latin typeface="メイリオ" panose="020B0604030504040204" pitchFamily="50" charset="-128"/>
                <a:ea typeface="メイリオ" panose="020B0604030504040204" pitchFamily="50" charset="-128"/>
                <a:cs typeface="ＭＳ ゴシック" charset="0"/>
              </a:rPr>
              <a:t>窒息</a:t>
            </a:r>
            <a:endParaRPr lang="en-US" altLang="ja-JP" sz="1800" dirty="0">
              <a:latin typeface="メイリオ" panose="020B0604030504040204" pitchFamily="50" charset="-128"/>
              <a:ea typeface="メイリオ" panose="020B0604030504040204" pitchFamily="50" charset="-128"/>
              <a:cs typeface="ＭＳ ゴシック" charset="0"/>
            </a:endParaRPr>
          </a:p>
        </p:txBody>
      </p:sp>
      <p:sp>
        <p:nvSpPr>
          <p:cNvPr id="7" name="Text Box 8">
            <a:extLst>
              <a:ext uri="{FF2B5EF4-FFF2-40B4-BE49-F238E27FC236}">
                <a16:creationId xmlns:a16="http://schemas.microsoft.com/office/drawing/2014/main" id="{39237E4E-6A12-4E60-AF08-10276FD84EDE}"/>
              </a:ext>
            </a:extLst>
          </p:cNvPr>
          <p:cNvSpPr txBox="1">
            <a:spLocks noChangeArrowheads="1"/>
          </p:cNvSpPr>
          <p:nvPr/>
        </p:nvSpPr>
        <p:spPr bwMode="auto">
          <a:xfrm>
            <a:off x="1034016" y="4238081"/>
            <a:ext cx="2332037" cy="677108"/>
          </a:xfrm>
          <a:prstGeom prst="rect">
            <a:avLst/>
          </a:prstGeom>
          <a:solidFill>
            <a:srgbClr val="FFE593"/>
          </a:solidFill>
          <a:ln w="28575">
            <a:solidFill>
              <a:srgbClr val="FF9400"/>
            </a:solidFill>
            <a:miter lim="800000"/>
            <a:headEnd/>
            <a:tailEnd/>
          </a:ln>
          <a:effectLst/>
        </p:spPr>
        <p:txBody>
          <a:bodyPr tIns="72000" bIns="0" anchor="ctr" anchorCtr="0">
            <a:noAutofit/>
          </a:bodyPr>
          <a:lstStyle>
            <a:lvl1pPr>
              <a:defRPr kumimoji="1" sz="2400">
                <a:solidFill>
                  <a:schemeClr val="tx1"/>
                </a:solidFill>
                <a:latin typeface="Arial" charset="0"/>
                <a:ea typeface="ＭＳ Ｐ明朝" charset="0"/>
                <a:cs typeface="ＭＳ Ｐ明朝" charset="0"/>
              </a:defRPr>
            </a:lvl1pPr>
            <a:lvl2pPr marL="742950" indent="-285750">
              <a:defRPr kumimoji="1" sz="2400">
                <a:solidFill>
                  <a:schemeClr val="tx1"/>
                </a:solidFill>
                <a:latin typeface="Arial" charset="0"/>
                <a:ea typeface="ＭＳ Ｐ明朝" charset="0"/>
                <a:cs typeface="ＭＳ Ｐ明朝" charset="0"/>
              </a:defRPr>
            </a:lvl2pPr>
            <a:lvl3pPr marL="1143000" indent="-228600">
              <a:defRPr kumimoji="1" sz="2400">
                <a:solidFill>
                  <a:schemeClr val="tx1"/>
                </a:solidFill>
                <a:latin typeface="Arial" charset="0"/>
                <a:ea typeface="ＭＳ Ｐ明朝" charset="0"/>
                <a:cs typeface="ＭＳ Ｐ明朝" charset="0"/>
              </a:defRPr>
            </a:lvl3pPr>
            <a:lvl4pPr marL="1600200" indent="-228600">
              <a:defRPr kumimoji="1" sz="2400">
                <a:solidFill>
                  <a:schemeClr val="tx1"/>
                </a:solidFill>
                <a:latin typeface="Arial" charset="0"/>
                <a:ea typeface="ＭＳ Ｐ明朝" charset="0"/>
                <a:cs typeface="ＭＳ Ｐ明朝" charset="0"/>
              </a:defRPr>
            </a:lvl4pPr>
            <a:lvl5pPr marL="2057400" indent="-228600">
              <a:defRPr kumimoji="1" sz="2400">
                <a:solidFill>
                  <a:schemeClr val="tx1"/>
                </a:solidFill>
                <a:latin typeface="Arial" charset="0"/>
                <a:ea typeface="ＭＳ Ｐ明朝" charset="0"/>
                <a:cs typeface="ＭＳ Ｐ明朝" charset="0"/>
              </a:defRPr>
            </a:lvl5pPr>
            <a:lvl6pPr marL="2514600" indent="-228600" fontAlgn="base">
              <a:spcBef>
                <a:spcPct val="0"/>
              </a:spcBef>
              <a:spcAft>
                <a:spcPct val="0"/>
              </a:spcAft>
              <a:defRPr kumimoji="1" sz="2400">
                <a:solidFill>
                  <a:schemeClr val="tx1"/>
                </a:solidFill>
                <a:latin typeface="Arial" charset="0"/>
                <a:ea typeface="ＭＳ Ｐ明朝" charset="0"/>
                <a:cs typeface="ＭＳ Ｐ明朝" charset="0"/>
              </a:defRPr>
            </a:lvl6pPr>
            <a:lvl7pPr marL="2971800" indent="-228600" fontAlgn="base">
              <a:spcBef>
                <a:spcPct val="0"/>
              </a:spcBef>
              <a:spcAft>
                <a:spcPct val="0"/>
              </a:spcAft>
              <a:defRPr kumimoji="1" sz="2400">
                <a:solidFill>
                  <a:schemeClr val="tx1"/>
                </a:solidFill>
                <a:latin typeface="Arial" charset="0"/>
                <a:ea typeface="ＭＳ Ｐ明朝" charset="0"/>
                <a:cs typeface="ＭＳ Ｐ明朝" charset="0"/>
              </a:defRPr>
            </a:lvl7pPr>
            <a:lvl8pPr marL="3429000" indent="-228600" fontAlgn="base">
              <a:spcBef>
                <a:spcPct val="0"/>
              </a:spcBef>
              <a:spcAft>
                <a:spcPct val="0"/>
              </a:spcAft>
              <a:defRPr kumimoji="1" sz="2400">
                <a:solidFill>
                  <a:schemeClr val="tx1"/>
                </a:solidFill>
                <a:latin typeface="Arial" charset="0"/>
                <a:ea typeface="ＭＳ Ｐ明朝" charset="0"/>
                <a:cs typeface="ＭＳ Ｐ明朝" charset="0"/>
              </a:defRPr>
            </a:lvl8pPr>
            <a:lvl9pPr marL="3886200" indent="-2286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eaLnBrk="1" hangingPunct="1">
              <a:defRPr/>
            </a:pPr>
            <a:r>
              <a:rPr lang="ja-JP" altLang="en-US" sz="2000" dirty="0">
                <a:latin typeface="メイリオ" panose="020B0604030504040204" pitchFamily="50" charset="-128"/>
                <a:ea typeface="メイリオ" panose="020B0604030504040204" pitchFamily="50" charset="-128"/>
                <a:cs typeface="ＭＳ ゴシック" charset="0"/>
              </a:rPr>
              <a:t>気管支攣縮</a:t>
            </a:r>
            <a:endParaRPr lang="en-US" altLang="ja-JP" sz="2000" dirty="0">
              <a:latin typeface="メイリオ" panose="020B0604030504040204" pitchFamily="50" charset="-128"/>
              <a:ea typeface="メイリオ" panose="020B0604030504040204" pitchFamily="50" charset="-128"/>
              <a:cs typeface="ＭＳ ゴシック" charset="0"/>
            </a:endParaRPr>
          </a:p>
          <a:p>
            <a:pPr marL="342900" indent="-342900" eaLnBrk="1" hangingPunct="1">
              <a:buFont typeface="Wingdings" charset="2"/>
              <a:buChar char="l"/>
              <a:defRPr/>
            </a:pPr>
            <a:r>
              <a:rPr lang="ja-JP" altLang="en-US" sz="1800" dirty="0">
                <a:latin typeface="メイリオ" panose="020B0604030504040204" pitchFamily="50" charset="-128"/>
                <a:ea typeface="メイリオ" panose="020B0604030504040204" pitchFamily="50" charset="-128"/>
                <a:cs typeface="ＭＳ ゴシック" charset="0"/>
              </a:rPr>
              <a:t>喘息様呼吸状態</a:t>
            </a:r>
            <a:endParaRPr lang="en-US" altLang="ja-JP" sz="1800" dirty="0">
              <a:latin typeface="メイリオ" panose="020B0604030504040204" pitchFamily="50" charset="-128"/>
              <a:ea typeface="メイリオ" panose="020B0604030504040204" pitchFamily="50" charset="-128"/>
              <a:cs typeface="ＭＳ ゴシック" charset="0"/>
            </a:endParaRPr>
          </a:p>
        </p:txBody>
      </p:sp>
      <p:sp>
        <p:nvSpPr>
          <p:cNvPr id="8" name="Text Box 9">
            <a:extLst>
              <a:ext uri="{FF2B5EF4-FFF2-40B4-BE49-F238E27FC236}">
                <a16:creationId xmlns:a16="http://schemas.microsoft.com/office/drawing/2014/main" id="{C05DD1EC-8A24-4D49-AE7D-B219CB65AA43}"/>
              </a:ext>
            </a:extLst>
          </p:cNvPr>
          <p:cNvSpPr txBox="1">
            <a:spLocks noChangeArrowheads="1"/>
          </p:cNvSpPr>
          <p:nvPr/>
        </p:nvSpPr>
        <p:spPr bwMode="auto">
          <a:xfrm>
            <a:off x="1035603" y="5217782"/>
            <a:ext cx="2324100" cy="1231106"/>
          </a:xfrm>
          <a:prstGeom prst="rect">
            <a:avLst/>
          </a:prstGeom>
          <a:solidFill>
            <a:srgbClr val="FFE593"/>
          </a:solidFill>
          <a:ln w="28575">
            <a:solidFill>
              <a:srgbClr val="FF9400"/>
            </a:solidFill>
            <a:miter lim="800000"/>
            <a:headEnd/>
            <a:tailEnd/>
          </a:ln>
          <a:effectLst/>
        </p:spPr>
        <p:txBody>
          <a:bodyPr tIns="72000" bIns="0" anchor="ctr" anchorCtr="0">
            <a:noAutofit/>
          </a:bodyPr>
          <a:lstStyle>
            <a:lvl1pPr>
              <a:defRPr kumimoji="1" sz="2400">
                <a:solidFill>
                  <a:schemeClr val="tx1"/>
                </a:solidFill>
                <a:latin typeface="Arial" charset="0"/>
                <a:ea typeface="ＭＳ Ｐ明朝" charset="0"/>
                <a:cs typeface="ＭＳ Ｐ明朝" charset="0"/>
              </a:defRPr>
            </a:lvl1pPr>
            <a:lvl2pPr marL="742950" indent="-285750">
              <a:defRPr kumimoji="1" sz="2400">
                <a:solidFill>
                  <a:schemeClr val="tx1"/>
                </a:solidFill>
                <a:latin typeface="Arial" charset="0"/>
                <a:ea typeface="ＭＳ Ｐ明朝" charset="0"/>
                <a:cs typeface="ＭＳ Ｐ明朝" charset="0"/>
              </a:defRPr>
            </a:lvl2pPr>
            <a:lvl3pPr marL="1143000" indent="-228600">
              <a:defRPr kumimoji="1" sz="2400">
                <a:solidFill>
                  <a:schemeClr val="tx1"/>
                </a:solidFill>
                <a:latin typeface="Arial" charset="0"/>
                <a:ea typeface="ＭＳ Ｐ明朝" charset="0"/>
                <a:cs typeface="ＭＳ Ｐ明朝" charset="0"/>
              </a:defRPr>
            </a:lvl3pPr>
            <a:lvl4pPr marL="1600200" indent="-228600">
              <a:defRPr kumimoji="1" sz="2400">
                <a:solidFill>
                  <a:schemeClr val="tx1"/>
                </a:solidFill>
                <a:latin typeface="Arial" charset="0"/>
                <a:ea typeface="ＭＳ Ｐ明朝" charset="0"/>
                <a:cs typeface="ＭＳ Ｐ明朝" charset="0"/>
              </a:defRPr>
            </a:lvl4pPr>
            <a:lvl5pPr marL="2057400" indent="-228600">
              <a:defRPr kumimoji="1" sz="2400">
                <a:solidFill>
                  <a:schemeClr val="tx1"/>
                </a:solidFill>
                <a:latin typeface="Arial" charset="0"/>
                <a:ea typeface="ＭＳ Ｐ明朝" charset="0"/>
                <a:cs typeface="ＭＳ Ｐ明朝" charset="0"/>
              </a:defRPr>
            </a:lvl5pPr>
            <a:lvl6pPr marL="2514600" indent="-228600" fontAlgn="base">
              <a:spcBef>
                <a:spcPct val="0"/>
              </a:spcBef>
              <a:spcAft>
                <a:spcPct val="0"/>
              </a:spcAft>
              <a:defRPr kumimoji="1" sz="2400">
                <a:solidFill>
                  <a:schemeClr val="tx1"/>
                </a:solidFill>
                <a:latin typeface="Arial" charset="0"/>
                <a:ea typeface="ＭＳ Ｐ明朝" charset="0"/>
                <a:cs typeface="ＭＳ Ｐ明朝" charset="0"/>
              </a:defRPr>
            </a:lvl6pPr>
            <a:lvl7pPr marL="2971800" indent="-228600" fontAlgn="base">
              <a:spcBef>
                <a:spcPct val="0"/>
              </a:spcBef>
              <a:spcAft>
                <a:spcPct val="0"/>
              </a:spcAft>
              <a:defRPr kumimoji="1" sz="2400">
                <a:solidFill>
                  <a:schemeClr val="tx1"/>
                </a:solidFill>
                <a:latin typeface="Arial" charset="0"/>
                <a:ea typeface="ＭＳ Ｐ明朝" charset="0"/>
                <a:cs typeface="ＭＳ Ｐ明朝" charset="0"/>
              </a:defRPr>
            </a:lvl7pPr>
            <a:lvl8pPr marL="3429000" indent="-228600" fontAlgn="base">
              <a:spcBef>
                <a:spcPct val="0"/>
              </a:spcBef>
              <a:spcAft>
                <a:spcPct val="0"/>
              </a:spcAft>
              <a:defRPr kumimoji="1" sz="2400">
                <a:solidFill>
                  <a:schemeClr val="tx1"/>
                </a:solidFill>
                <a:latin typeface="Arial" charset="0"/>
                <a:ea typeface="ＭＳ Ｐ明朝" charset="0"/>
                <a:cs typeface="ＭＳ Ｐ明朝" charset="0"/>
              </a:defRPr>
            </a:lvl8pPr>
            <a:lvl9pPr marL="3886200" indent="-2286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eaLnBrk="1" hangingPunct="1">
              <a:defRPr/>
            </a:pPr>
            <a:r>
              <a:rPr lang="ja-JP" altLang="en-US" sz="2000" dirty="0">
                <a:latin typeface="メイリオ" panose="020B0604030504040204" pitchFamily="50" charset="-128"/>
                <a:ea typeface="メイリオ" panose="020B0604030504040204" pitchFamily="50" charset="-128"/>
                <a:cs typeface="ＭＳ ゴシック" charset="0"/>
              </a:rPr>
              <a:t>気道感染症</a:t>
            </a:r>
            <a:endParaRPr lang="en-US" altLang="ja-JP" sz="2000" dirty="0">
              <a:latin typeface="メイリオ" panose="020B0604030504040204" pitchFamily="50" charset="-128"/>
              <a:ea typeface="メイリオ" panose="020B0604030504040204" pitchFamily="50" charset="-128"/>
              <a:cs typeface="ＭＳ ゴシック" charset="0"/>
            </a:endParaRPr>
          </a:p>
          <a:p>
            <a:pPr marL="342900" indent="-342900" eaLnBrk="1" hangingPunct="1">
              <a:buFont typeface="Wingdings" charset="2"/>
              <a:buChar char="l"/>
              <a:defRPr/>
            </a:pPr>
            <a:r>
              <a:rPr lang="ja-JP" altLang="en-US" sz="1800" dirty="0">
                <a:latin typeface="メイリオ" panose="020B0604030504040204" pitchFamily="50" charset="-128"/>
                <a:ea typeface="メイリオ" panose="020B0604030504040204" pitchFamily="50" charset="-128"/>
                <a:cs typeface="ＭＳ ゴシック" charset="0"/>
              </a:rPr>
              <a:t>慢性気管支炎</a:t>
            </a:r>
            <a:endParaRPr lang="en-US" altLang="ja-JP" sz="1800" dirty="0">
              <a:latin typeface="メイリオ" panose="020B0604030504040204" pitchFamily="50" charset="-128"/>
              <a:ea typeface="メイリオ" panose="020B0604030504040204" pitchFamily="50" charset="-128"/>
              <a:cs typeface="ＭＳ ゴシック" charset="0"/>
            </a:endParaRPr>
          </a:p>
          <a:p>
            <a:pPr marL="342900" indent="-342900" eaLnBrk="1" hangingPunct="1">
              <a:buFont typeface="Wingdings" charset="2"/>
              <a:buChar char="l"/>
              <a:defRPr/>
            </a:pPr>
            <a:r>
              <a:rPr lang="ja-JP" altLang="en-US" sz="1800" dirty="0">
                <a:latin typeface="メイリオ" panose="020B0604030504040204" pitchFamily="50" charset="-128"/>
                <a:ea typeface="メイリオ" panose="020B0604030504040204" pitchFamily="50" charset="-128"/>
                <a:cs typeface="ＭＳ ゴシック" charset="0"/>
              </a:rPr>
              <a:t>誤嚥性肺炎</a:t>
            </a:r>
            <a:endParaRPr lang="en-US" altLang="ja-JP" sz="1800" dirty="0">
              <a:latin typeface="メイリオ" panose="020B0604030504040204" pitchFamily="50" charset="-128"/>
              <a:ea typeface="メイリオ" panose="020B0604030504040204" pitchFamily="50" charset="-128"/>
              <a:cs typeface="ＭＳ ゴシック" charset="0"/>
            </a:endParaRPr>
          </a:p>
          <a:p>
            <a:pPr marL="342900" indent="-342900" eaLnBrk="1" hangingPunct="1">
              <a:buFont typeface="Wingdings" charset="2"/>
              <a:buChar char="l"/>
              <a:defRPr/>
            </a:pPr>
            <a:r>
              <a:rPr lang="ja-JP" altLang="en-US" sz="1800" dirty="0">
                <a:latin typeface="メイリオ" panose="020B0604030504040204" pitchFamily="50" charset="-128"/>
                <a:ea typeface="メイリオ" panose="020B0604030504040204" pitchFamily="50" charset="-128"/>
                <a:cs typeface="ＭＳ ゴシック" charset="0"/>
              </a:rPr>
              <a:t>無気肺</a:t>
            </a:r>
          </a:p>
        </p:txBody>
      </p:sp>
      <p:sp>
        <p:nvSpPr>
          <p:cNvPr id="9" name="Line 10">
            <a:extLst>
              <a:ext uri="{FF2B5EF4-FFF2-40B4-BE49-F238E27FC236}">
                <a16:creationId xmlns:a16="http://schemas.microsoft.com/office/drawing/2014/main" id="{97E4E50B-6AE6-4497-AC8F-99D2C8789271}"/>
              </a:ext>
            </a:extLst>
          </p:cNvPr>
          <p:cNvSpPr>
            <a:spLocks noChangeShapeType="1"/>
          </p:cNvSpPr>
          <p:nvPr/>
        </p:nvSpPr>
        <p:spPr bwMode="auto">
          <a:xfrm flipH="1">
            <a:off x="3289853" y="3458435"/>
            <a:ext cx="762000" cy="0"/>
          </a:xfrm>
          <a:prstGeom prst="line">
            <a:avLst/>
          </a:prstGeom>
          <a:noFill/>
          <a:ln w="76200">
            <a:solidFill>
              <a:schemeClr val="tx1">
                <a:lumMod val="50000"/>
                <a:lumOff val="50000"/>
              </a:schemeClr>
            </a:solidFill>
            <a:round/>
            <a:headEnd/>
            <a:tailEnd type="triangle" w="med" len="med"/>
          </a:ln>
        </p:spPr>
        <p:txBody>
          <a:bodyPr wrap="none" anchor="ctr"/>
          <a:lstStyle/>
          <a:p>
            <a:pPr eaLnBrk="1" hangingPunct="1">
              <a:defRPr/>
            </a:pPr>
            <a:endParaRPr lang="ja-JP" altLang="en-US" sz="1600" dirty="0">
              <a:latin typeface="メイリオ" panose="020B0604030504040204" pitchFamily="50" charset="-128"/>
              <a:ea typeface="メイリオ" panose="020B0604030504040204" pitchFamily="50" charset="-128"/>
              <a:cs typeface="Osaka" charset="-128"/>
            </a:endParaRPr>
          </a:p>
        </p:txBody>
      </p:sp>
      <p:sp>
        <p:nvSpPr>
          <p:cNvPr id="10" name="Line 11">
            <a:extLst>
              <a:ext uri="{FF2B5EF4-FFF2-40B4-BE49-F238E27FC236}">
                <a16:creationId xmlns:a16="http://schemas.microsoft.com/office/drawing/2014/main" id="{FBF387A4-0CF8-4052-8C23-F932992B980F}"/>
              </a:ext>
            </a:extLst>
          </p:cNvPr>
          <p:cNvSpPr>
            <a:spLocks noChangeShapeType="1"/>
          </p:cNvSpPr>
          <p:nvPr/>
        </p:nvSpPr>
        <p:spPr bwMode="auto">
          <a:xfrm flipH="1">
            <a:off x="3289853" y="4576635"/>
            <a:ext cx="762000" cy="0"/>
          </a:xfrm>
          <a:prstGeom prst="line">
            <a:avLst/>
          </a:prstGeom>
          <a:noFill/>
          <a:ln w="76200">
            <a:solidFill>
              <a:schemeClr val="tx1">
                <a:lumMod val="50000"/>
                <a:lumOff val="50000"/>
              </a:schemeClr>
            </a:solidFill>
            <a:round/>
            <a:headEnd/>
            <a:tailEnd type="triangle" w="med" len="med"/>
          </a:ln>
        </p:spPr>
        <p:txBody>
          <a:bodyPr wrap="none" anchor="ctr"/>
          <a:lstStyle/>
          <a:p>
            <a:pPr eaLnBrk="1" hangingPunct="1">
              <a:defRPr/>
            </a:pPr>
            <a:endParaRPr lang="ja-JP" altLang="en-US" sz="1600" dirty="0">
              <a:latin typeface="メイリオ" panose="020B0604030504040204" pitchFamily="50" charset="-128"/>
              <a:ea typeface="メイリオ" panose="020B0604030504040204" pitchFamily="50" charset="-128"/>
              <a:cs typeface="Osaka" charset="-128"/>
            </a:endParaRPr>
          </a:p>
        </p:txBody>
      </p:sp>
      <p:sp>
        <p:nvSpPr>
          <p:cNvPr id="11" name="Line 12">
            <a:extLst>
              <a:ext uri="{FF2B5EF4-FFF2-40B4-BE49-F238E27FC236}">
                <a16:creationId xmlns:a16="http://schemas.microsoft.com/office/drawing/2014/main" id="{6007CF63-5B1A-455C-B4AB-CBC5318839B8}"/>
              </a:ext>
            </a:extLst>
          </p:cNvPr>
          <p:cNvSpPr>
            <a:spLocks noChangeShapeType="1"/>
          </p:cNvSpPr>
          <p:nvPr/>
        </p:nvSpPr>
        <p:spPr bwMode="auto">
          <a:xfrm flipH="1">
            <a:off x="3272391" y="5807953"/>
            <a:ext cx="762000" cy="0"/>
          </a:xfrm>
          <a:prstGeom prst="line">
            <a:avLst/>
          </a:prstGeom>
          <a:noFill/>
          <a:ln w="76200">
            <a:solidFill>
              <a:schemeClr val="tx1">
                <a:lumMod val="50000"/>
                <a:lumOff val="50000"/>
              </a:schemeClr>
            </a:solidFill>
            <a:round/>
            <a:headEnd/>
            <a:tailEnd type="triangle" w="med" len="med"/>
          </a:ln>
        </p:spPr>
        <p:txBody>
          <a:bodyPr wrap="none" anchor="ctr"/>
          <a:lstStyle/>
          <a:p>
            <a:pPr eaLnBrk="1" hangingPunct="1">
              <a:defRPr/>
            </a:pPr>
            <a:endParaRPr lang="ja-JP" altLang="en-US" sz="1600" dirty="0">
              <a:latin typeface="メイリオ" panose="020B0604030504040204" pitchFamily="50" charset="-128"/>
              <a:ea typeface="メイリオ" panose="020B0604030504040204" pitchFamily="50" charset="-128"/>
              <a:cs typeface="Osaka" charset="-128"/>
            </a:endParaRPr>
          </a:p>
        </p:txBody>
      </p:sp>
      <p:sp>
        <p:nvSpPr>
          <p:cNvPr id="12" name="Line 16">
            <a:extLst>
              <a:ext uri="{FF2B5EF4-FFF2-40B4-BE49-F238E27FC236}">
                <a16:creationId xmlns:a16="http://schemas.microsoft.com/office/drawing/2014/main" id="{A7CCA97C-8C3F-4B8B-9026-1263E087AE2C}"/>
              </a:ext>
            </a:extLst>
          </p:cNvPr>
          <p:cNvSpPr>
            <a:spLocks noChangeShapeType="1"/>
          </p:cNvSpPr>
          <p:nvPr/>
        </p:nvSpPr>
        <p:spPr bwMode="auto">
          <a:xfrm>
            <a:off x="4051853" y="1870935"/>
            <a:ext cx="0" cy="3962400"/>
          </a:xfrm>
          <a:prstGeom prst="line">
            <a:avLst/>
          </a:prstGeom>
          <a:noFill/>
          <a:ln w="76200">
            <a:solidFill>
              <a:schemeClr val="tx1">
                <a:lumMod val="50000"/>
                <a:lumOff val="50000"/>
              </a:schemeClr>
            </a:solidFill>
            <a:round/>
            <a:headEnd/>
            <a:tailEnd/>
          </a:ln>
        </p:spPr>
        <p:txBody>
          <a:bodyPr wrap="none" anchor="ctr"/>
          <a:lstStyle/>
          <a:p>
            <a:pPr eaLnBrk="1" hangingPunct="1">
              <a:defRPr/>
            </a:pPr>
            <a:endParaRPr lang="ja-JP" altLang="en-US" sz="1600" dirty="0">
              <a:latin typeface="メイリオ" panose="020B0604030504040204" pitchFamily="50" charset="-128"/>
              <a:ea typeface="メイリオ" panose="020B0604030504040204" pitchFamily="50" charset="-128"/>
              <a:cs typeface="Osaka" charset="-128"/>
            </a:endParaRPr>
          </a:p>
        </p:txBody>
      </p:sp>
      <p:grpSp>
        <p:nvGrpSpPr>
          <p:cNvPr id="13" name="Group 19">
            <a:extLst>
              <a:ext uri="{FF2B5EF4-FFF2-40B4-BE49-F238E27FC236}">
                <a16:creationId xmlns:a16="http://schemas.microsoft.com/office/drawing/2014/main" id="{00FD0FB2-95CB-4A62-B0E7-AD79FA176ED7}"/>
              </a:ext>
            </a:extLst>
          </p:cNvPr>
          <p:cNvGrpSpPr>
            <a:grpSpLocks/>
          </p:cNvGrpSpPr>
          <p:nvPr/>
        </p:nvGrpSpPr>
        <p:grpSpPr bwMode="auto">
          <a:xfrm>
            <a:off x="3823253" y="2328135"/>
            <a:ext cx="457200" cy="381000"/>
            <a:chOff x="2112" y="1248"/>
            <a:chExt cx="288" cy="240"/>
          </a:xfrm>
        </p:grpSpPr>
        <p:sp>
          <p:nvSpPr>
            <p:cNvPr id="14" name="Line 17">
              <a:extLst>
                <a:ext uri="{FF2B5EF4-FFF2-40B4-BE49-F238E27FC236}">
                  <a16:creationId xmlns:a16="http://schemas.microsoft.com/office/drawing/2014/main" id="{519D7F5C-FF39-4872-B0E6-D6FC40A16AE1}"/>
                </a:ext>
              </a:extLst>
            </p:cNvPr>
            <p:cNvSpPr>
              <a:spLocks noChangeShapeType="1"/>
            </p:cNvSpPr>
            <p:nvPr/>
          </p:nvSpPr>
          <p:spPr bwMode="auto">
            <a:xfrm>
              <a:off x="2112" y="1248"/>
              <a:ext cx="288" cy="240"/>
            </a:xfrm>
            <a:prstGeom prst="line">
              <a:avLst/>
            </a:prstGeom>
            <a:noFill/>
            <a:ln w="889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600">
                <a:latin typeface="メイリオ" panose="020B0604030504040204" pitchFamily="50" charset="-128"/>
                <a:ea typeface="メイリオ" panose="020B0604030504040204" pitchFamily="50" charset="-128"/>
              </a:endParaRPr>
            </a:p>
          </p:txBody>
        </p:sp>
        <p:sp>
          <p:nvSpPr>
            <p:cNvPr id="15" name="Line 18">
              <a:extLst>
                <a:ext uri="{FF2B5EF4-FFF2-40B4-BE49-F238E27FC236}">
                  <a16:creationId xmlns:a16="http://schemas.microsoft.com/office/drawing/2014/main" id="{D7324B17-4BAC-4D48-B045-8E46C81A8D44}"/>
                </a:ext>
              </a:extLst>
            </p:cNvPr>
            <p:cNvSpPr>
              <a:spLocks noChangeShapeType="1"/>
            </p:cNvSpPr>
            <p:nvPr/>
          </p:nvSpPr>
          <p:spPr bwMode="auto">
            <a:xfrm flipH="1">
              <a:off x="2112" y="1248"/>
              <a:ext cx="288" cy="240"/>
            </a:xfrm>
            <a:prstGeom prst="line">
              <a:avLst/>
            </a:prstGeom>
            <a:noFill/>
            <a:ln w="889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600">
                <a:latin typeface="メイリオ" panose="020B0604030504040204" pitchFamily="50" charset="-128"/>
                <a:ea typeface="メイリオ" panose="020B0604030504040204" pitchFamily="50" charset="-128"/>
              </a:endParaRPr>
            </a:p>
          </p:txBody>
        </p:sp>
      </p:grpSp>
      <p:sp>
        <p:nvSpPr>
          <p:cNvPr id="16" name="Text Box 21">
            <a:extLst>
              <a:ext uri="{FF2B5EF4-FFF2-40B4-BE49-F238E27FC236}">
                <a16:creationId xmlns:a16="http://schemas.microsoft.com/office/drawing/2014/main" id="{FA7DDDC0-3136-4952-AF1A-A9728FDE5598}"/>
              </a:ext>
            </a:extLst>
          </p:cNvPr>
          <p:cNvSpPr txBox="1">
            <a:spLocks noChangeArrowheads="1"/>
          </p:cNvSpPr>
          <p:nvPr/>
        </p:nvSpPr>
        <p:spPr bwMode="auto">
          <a:xfrm>
            <a:off x="4420926" y="2981382"/>
            <a:ext cx="4853243" cy="3508318"/>
          </a:xfrm>
          <a:prstGeom prst="rect">
            <a:avLst/>
          </a:prstGeom>
          <a:solidFill>
            <a:schemeClr val="accent6">
              <a:lumMod val="20000"/>
              <a:lumOff val="80000"/>
            </a:schemeClr>
          </a:solidFill>
          <a:ln w="50800">
            <a:solidFill>
              <a:srgbClr val="0070C0"/>
            </a:solidFill>
            <a:round/>
            <a:headEnd/>
            <a:tailEnd/>
          </a:ln>
          <a:effectLst/>
        </p:spPr>
        <p:txBody>
          <a:bodyPr wrap="square" anchor="ctr" anchorCtr="0">
            <a:noAutofit/>
          </a:bodyPr>
          <a:lstStyle>
            <a:lvl1pPr marL="457200" indent="-457200">
              <a:defRPr kumimoji="1" sz="2400">
                <a:solidFill>
                  <a:schemeClr val="tx1"/>
                </a:solidFill>
                <a:latin typeface="Arial" charset="0"/>
                <a:ea typeface="ＭＳ Ｐ明朝" charset="0"/>
                <a:cs typeface="ＭＳ Ｐ明朝" charset="0"/>
              </a:defRPr>
            </a:lvl1pPr>
            <a:lvl2pPr marL="914400" indent="-457200">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eaLnBrk="1" hangingPunct="1">
              <a:defRPr/>
            </a:pPr>
            <a:r>
              <a:rPr lang="en-US" altLang="ja-JP" sz="2000" dirty="0">
                <a:solidFill>
                  <a:srgbClr val="000000"/>
                </a:solidFill>
                <a:latin typeface="メイリオ" panose="020B0604030504040204" pitchFamily="50" charset="-128"/>
                <a:ea typeface="メイリオ" panose="020B0604030504040204" pitchFamily="50" charset="-128"/>
                <a:cs typeface="ＭＳ ゴシック" charset="0"/>
              </a:rPr>
              <a:t>【</a:t>
            </a:r>
            <a:r>
              <a:rPr lang="ja-JP" altLang="en-US" sz="2000" dirty="0">
                <a:solidFill>
                  <a:srgbClr val="000000"/>
                </a:solidFill>
                <a:latin typeface="メイリオ" panose="020B0604030504040204" pitchFamily="50" charset="-128"/>
                <a:ea typeface="メイリオ" panose="020B0604030504040204" pitchFamily="50" charset="-128"/>
                <a:cs typeface="ＭＳ ゴシック" charset="0"/>
              </a:rPr>
              <a:t>誤嚥から気管支や肺を守る防御機構</a:t>
            </a:r>
            <a:r>
              <a:rPr lang="en-US" altLang="ja-JP" sz="2000" dirty="0">
                <a:solidFill>
                  <a:srgbClr val="000000"/>
                </a:solidFill>
                <a:latin typeface="メイリオ" panose="020B0604030504040204" pitchFamily="50" charset="-128"/>
                <a:ea typeface="メイリオ" panose="020B0604030504040204" pitchFamily="50" charset="-128"/>
                <a:cs typeface="ＭＳ ゴシック" charset="0"/>
              </a:rPr>
              <a:t>】</a:t>
            </a:r>
          </a:p>
          <a:p>
            <a:pPr eaLnBrk="1" hangingPunct="1">
              <a:buFont typeface="Osaka" charset="0"/>
              <a:buAutoNum type="circleNumDbPlain"/>
              <a:defRPr/>
            </a:pPr>
            <a:r>
              <a:rPr lang="ja-JP" altLang="en-US" sz="2000" dirty="0">
                <a:solidFill>
                  <a:srgbClr val="000000"/>
                </a:solidFill>
                <a:latin typeface="メイリオ" panose="020B0604030504040204" pitchFamily="50" charset="-128"/>
                <a:ea typeface="メイリオ" panose="020B0604030504040204" pitchFamily="50" charset="-128"/>
                <a:cs typeface="ＭＳ ゴシック" charset="0"/>
              </a:rPr>
              <a:t>咳反射</a:t>
            </a:r>
            <a:endParaRPr lang="en-US" altLang="ja-JP" sz="2000" dirty="0">
              <a:solidFill>
                <a:srgbClr val="000000"/>
              </a:solidFill>
              <a:latin typeface="メイリオ" panose="020B0604030504040204" pitchFamily="50" charset="-128"/>
              <a:ea typeface="メイリオ" panose="020B0604030504040204" pitchFamily="50" charset="-128"/>
              <a:cs typeface="ＭＳ ゴシック" charset="0"/>
            </a:endParaRPr>
          </a:p>
          <a:p>
            <a:pPr lvl="1" eaLnBrk="1" hangingPunct="1">
              <a:buFont typeface="Osaka" charset="0"/>
              <a:buNone/>
              <a:defRPr/>
            </a:pPr>
            <a:r>
              <a:rPr lang="ja-JP" altLang="en-US" sz="2000" dirty="0">
                <a:solidFill>
                  <a:srgbClr val="000000"/>
                </a:solidFill>
                <a:latin typeface="メイリオ" panose="020B0604030504040204" pitchFamily="50" charset="-128"/>
                <a:ea typeface="メイリオ" panose="020B0604030504040204" pitchFamily="50" charset="-128"/>
                <a:cs typeface="ＭＳ ゴシック" charset="0"/>
              </a:rPr>
              <a:t>喉頭や気管に異物が入ろうとすると</a:t>
            </a:r>
            <a:endParaRPr lang="en-US" altLang="ja-JP" sz="2000" dirty="0">
              <a:solidFill>
                <a:srgbClr val="000000"/>
              </a:solidFill>
              <a:latin typeface="メイリオ" panose="020B0604030504040204" pitchFamily="50" charset="-128"/>
              <a:ea typeface="メイリオ" panose="020B0604030504040204" pitchFamily="50" charset="-128"/>
              <a:cs typeface="ＭＳ ゴシック" charset="0"/>
            </a:endParaRPr>
          </a:p>
          <a:p>
            <a:pPr lvl="1" eaLnBrk="1" hangingPunct="1">
              <a:buFont typeface="Osaka" charset="0"/>
              <a:buNone/>
              <a:defRPr/>
            </a:pPr>
            <a:r>
              <a:rPr lang="ja-JP" altLang="en-US" sz="2000" dirty="0">
                <a:solidFill>
                  <a:srgbClr val="000000"/>
                </a:solidFill>
                <a:latin typeface="メイリオ" panose="020B0604030504040204" pitchFamily="50" charset="-128"/>
                <a:ea typeface="メイリオ" panose="020B0604030504040204" pitchFamily="50" charset="-128"/>
                <a:cs typeface="ＭＳ ゴシック" charset="0"/>
              </a:rPr>
              <a:t>激しく息を吐き出すことで排除する</a:t>
            </a:r>
            <a:endParaRPr lang="en-US" altLang="ja-JP" sz="2000" dirty="0">
              <a:solidFill>
                <a:srgbClr val="000000"/>
              </a:solidFill>
              <a:latin typeface="メイリオ" panose="020B0604030504040204" pitchFamily="50" charset="-128"/>
              <a:ea typeface="メイリオ" panose="020B0604030504040204" pitchFamily="50" charset="-128"/>
              <a:cs typeface="ＭＳ ゴシック" charset="0"/>
            </a:endParaRPr>
          </a:p>
          <a:p>
            <a:pPr eaLnBrk="1" hangingPunct="1">
              <a:buFont typeface="Osaka" charset="0"/>
              <a:buAutoNum type="circleNumDbPlain"/>
              <a:defRPr/>
            </a:pPr>
            <a:r>
              <a:rPr lang="ja-JP" altLang="en-US" sz="2000" dirty="0">
                <a:solidFill>
                  <a:srgbClr val="000000"/>
                </a:solidFill>
                <a:latin typeface="メイリオ" panose="020B0604030504040204" pitchFamily="50" charset="-128"/>
                <a:ea typeface="メイリオ" panose="020B0604030504040204" pitchFamily="50" charset="-128"/>
                <a:cs typeface="ＭＳ ゴシック" charset="0"/>
              </a:rPr>
              <a:t>線毛運動</a:t>
            </a:r>
            <a:endParaRPr lang="en-US" altLang="ja-JP" sz="2000" b="1" dirty="0">
              <a:solidFill>
                <a:srgbClr val="000000"/>
              </a:solidFill>
              <a:latin typeface="メイリオ" panose="020B0604030504040204" pitchFamily="50" charset="-128"/>
              <a:ea typeface="メイリオ" panose="020B0604030504040204" pitchFamily="50" charset="-128"/>
              <a:cs typeface="ＭＳ ゴシック" charset="0"/>
            </a:endParaRPr>
          </a:p>
          <a:p>
            <a:pPr lvl="1" eaLnBrk="1" hangingPunct="1">
              <a:defRPr/>
            </a:pPr>
            <a:r>
              <a:rPr lang="ja-JP" altLang="en-US" sz="2000" dirty="0">
                <a:solidFill>
                  <a:srgbClr val="000000"/>
                </a:solidFill>
                <a:latin typeface="メイリオ" panose="020B0604030504040204" pitchFamily="50" charset="-128"/>
                <a:ea typeface="メイリオ" panose="020B0604030504040204" pitchFamily="50" charset="-128"/>
                <a:cs typeface="ＭＳ ゴシック" charset="0"/>
              </a:rPr>
              <a:t>気管や気管支壁の細胞の繊毛運動</a:t>
            </a:r>
            <a:endParaRPr lang="en-US" altLang="ja-JP" sz="2000" dirty="0">
              <a:solidFill>
                <a:srgbClr val="000000"/>
              </a:solidFill>
              <a:latin typeface="メイリオ" panose="020B0604030504040204" pitchFamily="50" charset="-128"/>
              <a:ea typeface="メイリオ" panose="020B0604030504040204" pitchFamily="50" charset="-128"/>
              <a:cs typeface="ＭＳ ゴシック" charset="0"/>
            </a:endParaRPr>
          </a:p>
          <a:p>
            <a:pPr lvl="1" eaLnBrk="1" hangingPunct="1">
              <a:defRPr/>
            </a:pPr>
            <a:r>
              <a:rPr lang="ja-JP" altLang="en-US" sz="2000" dirty="0">
                <a:solidFill>
                  <a:srgbClr val="000000"/>
                </a:solidFill>
                <a:latin typeface="メイリオ" panose="020B0604030504040204" pitchFamily="50" charset="-128"/>
                <a:ea typeface="メイリオ" panose="020B0604030504040204" pitchFamily="50" charset="-128"/>
                <a:cs typeface="ＭＳ ゴシック" charset="0"/>
              </a:rPr>
              <a:t>により異物を排除する</a:t>
            </a:r>
            <a:endParaRPr lang="en-US" altLang="ja-JP" sz="2000" dirty="0">
              <a:solidFill>
                <a:srgbClr val="000000"/>
              </a:solidFill>
              <a:latin typeface="メイリオ" panose="020B0604030504040204" pitchFamily="50" charset="-128"/>
              <a:ea typeface="メイリオ" panose="020B0604030504040204" pitchFamily="50" charset="-128"/>
              <a:cs typeface="ＭＳ ゴシック" charset="0"/>
            </a:endParaRPr>
          </a:p>
          <a:p>
            <a:pPr lvl="1" eaLnBrk="1" hangingPunct="1">
              <a:defRPr/>
            </a:pPr>
            <a:r>
              <a:rPr lang="en-US" altLang="ja-JP" sz="2000" dirty="0">
                <a:solidFill>
                  <a:srgbClr val="000090"/>
                </a:solidFill>
                <a:latin typeface="メイリオ" panose="020B0604030504040204" pitchFamily="50" charset="-128"/>
                <a:ea typeface="メイリオ" panose="020B0604030504040204" pitchFamily="50" charset="-128"/>
                <a:cs typeface="ＭＳ ゴシック" charset="0"/>
              </a:rPr>
              <a:t>→</a:t>
            </a:r>
            <a:r>
              <a:rPr lang="ja-JP" altLang="en-US" sz="2000" dirty="0">
                <a:solidFill>
                  <a:srgbClr val="000090"/>
                </a:solidFill>
                <a:latin typeface="メイリオ" panose="020B0604030504040204" pitchFamily="50" charset="-128"/>
                <a:ea typeface="メイリオ" panose="020B0604030504040204" pitchFamily="50" charset="-128"/>
                <a:cs typeface="ＭＳ ゴシック" charset="0"/>
              </a:rPr>
              <a:t>空気が乾燥すると繊毛運動低下</a:t>
            </a:r>
            <a:endParaRPr lang="en-US" altLang="ja-JP" sz="2000" dirty="0">
              <a:solidFill>
                <a:srgbClr val="000090"/>
              </a:solidFill>
              <a:effectLst>
                <a:outerShdw blurRad="38100" dist="38100" dir="2700000" algn="tl">
                  <a:srgbClr val="000000"/>
                </a:outerShdw>
              </a:effectLst>
              <a:latin typeface="メイリオ" panose="020B0604030504040204" pitchFamily="50" charset="-128"/>
              <a:ea typeface="メイリオ" panose="020B0604030504040204" pitchFamily="50" charset="-128"/>
              <a:cs typeface="ＭＳ ゴシック" charset="0"/>
            </a:endParaRPr>
          </a:p>
          <a:p>
            <a:pPr eaLnBrk="1" hangingPunct="1">
              <a:buFont typeface="Osaka" charset="0"/>
              <a:buAutoNum type="circleNumDbPlain"/>
              <a:defRPr/>
            </a:pPr>
            <a:r>
              <a:rPr lang="ja-JP" altLang="en-US" sz="2000" dirty="0">
                <a:solidFill>
                  <a:srgbClr val="000000"/>
                </a:solidFill>
                <a:latin typeface="メイリオ" panose="020B0604030504040204" pitchFamily="50" charset="-128"/>
                <a:ea typeface="メイリオ" panose="020B0604030504040204" pitchFamily="50" charset="-128"/>
                <a:cs typeface="ＭＳ ゴシック" charset="0"/>
              </a:rPr>
              <a:t>免疫機能</a:t>
            </a:r>
            <a:endParaRPr lang="en-US" altLang="ja-JP" sz="2000" dirty="0">
              <a:solidFill>
                <a:srgbClr val="000000"/>
              </a:solidFill>
              <a:latin typeface="メイリオ" panose="020B0604030504040204" pitchFamily="50" charset="-128"/>
              <a:ea typeface="メイリオ" panose="020B0604030504040204" pitchFamily="50" charset="-128"/>
              <a:cs typeface="ＭＳ ゴシック" charset="0"/>
            </a:endParaRPr>
          </a:p>
          <a:p>
            <a:pPr lvl="1" eaLnBrk="1" hangingPunct="1">
              <a:buFont typeface="Osaka" charset="0"/>
              <a:buNone/>
              <a:defRPr/>
            </a:pPr>
            <a:r>
              <a:rPr lang="en-US" altLang="ja-JP" sz="2000" dirty="0">
                <a:solidFill>
                  <a:srgbClr val="000090"/>
                </a:solidFill>
                <a:latin typeface="メイリオ" panose="020B0604030504040204" pitchFamily="50" charset="-128"/>
                <a:ea typeface="メイリオ" panose="020B0604030504040204" pitchFamily="50" charset="-128"/>
                <a:cs typeface="ＭＳ ゴシック" charset="0"/>
              </a:rPr>
              <a:t>→</a:t>
            </a:r>
            <a:r>
              <a:rPr lang="ja-JP" altLang="en-US" sz="2000" dirty="0">
                <a:solidFill>
                  <a:srgbClr val="000090"/>
                </a:solidFill>
                <a:latin typeface="メイリオ" panose="020B0604030504040204" pitchFamily="50" charset="-128"/>
                <a:ea typeface="メイリオ" panose="020B0604030504040204" pitchFamily="50" charset="-128"/>
                <a:cs typeface="ＭＳ ゴシック" charset="0"/>
              </a:rPr>
              <a:t>栄養状態が低下すると免疫能低下</a:t>
            </a:r>
          </a:p>
        </p:txBody>
      </p:sp>
      <p:sp>
        <p:nvSpPr>
          <p:cNvPr id="17" name="テキスト ボックス 16">
            <a:extLst>
              <a:ext uri="{FF2B5EF4-FFF2-40B4-BE49-F238E27FC236}">
                <a16:creationId xmlns:a16="http://schemas.microsoft.com/office/drawing/2014/main" id="{2F90BBE6-3C6A-4F77-97AD-67699185F1FF}"/>
              </a:ext>
            </a:extLst>
          </p:cNvPr>
          <p:cNvSpPr txBox="1">
            <a:spLocks noChangeArrowheads="1"/>
          </p:cNvSpPr>
          <p:nvPr/>
        </p:nvSpPr>
        <p:spPr bwMode="auto">
          <a:xfrm>
            <a:off x="3245402" y="1494082"/>
            <a:ext cx="1707597" cy="625951"/>
          </a:xfrm>
          <a:prstGeom prst="rect">
            <a:avLst/>
          </a:prstGeom>
          <a:solidFill>
            <a:srgbClr val="C00000"/>
          </a:solidFill>
          <a:ln w="9525">
            <a:solidFill>
              <a:srgbClr val="BE4B48"/>
            </a:solidFill>
            <a:miter lim="800000"/>
            <a:headEnd/>
            <a:tailEnd/>
          </a:ln>
          <a:effectLst/>
        </p:spPr>
        <p:txBody>
          <a:bodyPr wrap="square" tIns="180000" anchor="ctr" anchorCtr="0">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algn="ctr" eaLnBrk="1" hangingPunct="1">
              <a:defRPr/>
            </a:pPr>
            <a:r>
              <a:rPr lang="ja-JP" altLang="en-US" b="1" dirty="0">
                <a:solidFill>
                  <a:srgbClr val="FFFFFF"/>
                </a:solidFill>
                <a:latin typeface="メイリオ" panose="020B0604030504040204" pitchFamily="50" charset="-128"/>
                <a:ea typeface="メイリオ" panose="020B0604030504040204" pitchFamily="50" charset="-128"/>
                <a:cs typeface="ＭＳ ゴシック" charset="0"/>
              </a:rPr>
              <a:t>誤</a:t>
            </a:r>
            <a:r>
              <a:rPr lang="en-US" altLang="ja-JP" b="1" dirty="0">
                <a:solidFill>
                  <a:srgbClr val="FFFFFF"/>
                </a:solidFill>
                <a:latin typeface="メイリオ" panose="020B0604030504040204" pitchFamily="50" charset="-128"/>
                <a:ea typeface="メイリオ" panose="020B0604030504040204" pitchFamily="50" charset="-128"/>
                <a:cs typeface="ＭＳ ゴシック" charset="0"/>
              </a:rPr>
              <a:t> </a:t>
            </a:r>
            <a:r>
              <a:rPr lang="ja-JP" altLang="en-US" b="1" dirty="0">
                <a:solidFill>
                  <a:srgbClr val="FFFFFF"/>
                </a:solidFill>
                <a:latin typeface="メイリオ" panose="020B0604030504040204" pitchFamily="50" charset="-128"/>
                <a:ea typeface="メイリオ" panose="020B0604030504040204" pitchFamily="50" charset="-128"/>
                <a:cs typeface="ＭＳ ゴシック" charset="0"/>
              </a:rPr>
              <a:t>嚥</a:t>
            </a:r>
          </a:p>
        </p:txBody>
      </p:sp>
      <p:sp>
        <p:nvSpPr>
          <p:cNvPr id="1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230</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6534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誤嚥が許容範囲を超えているという可能性</a:t>
            </a:r>
            <a:endParaRPr lang="en-US" altLang="ja-JP" sz="2800" dirty="0"/>
          </a:p>
        </p:txBody>
      </p:sp>
      <p:sp>
        <p:nvSpPr>
          <p:cNvPr id="41" name="Rectangle 6">
            <a:extLst>
              <a:ext uri="{FF2B5EF4-FFF2-40B4-BE49-F238E27FC236}">
                <a16:creationId xmlns:a16="http://schemas.microsoft.com/office/drawing/2014/main" id="{0C2311C5-3718-428F-B7C5-75F47C4E3E70}"/>
              </a:ext>
            </a:extLst>
          </p:cNvPr>
          <p:cNvSpPr txBox="1">
            <a:spLocks noChangeArrowheads="1"/>
          </p:cNvSpPr>
          <p:nvPr/>
        </p:nvSpPr>
        <p:spPr bwMode="auto">
          <a:xfrm>
            <a:off x="668338" y="1649896"/>
            <a:ext cx="8605837" cy="4839804"/>
          </a:xfrm>
          <a:prstGeom prst="rect">
            <a:avLst/>
          </a:prstGeom>
          <a:noFill/>
          <a:ln>
            <a:noFill/>
            <a:headEnd/>
            <a:tailEnd/>
          </a:ln>
          <a:effectLst/>
        </p:spPr>
        <p:style>
          <a:lnRef idx="0">
            <a:schemeClr val="accent6"/>
          </a:lnRef>
          <a:fillRef idx="3">
            <a:schemeClr val="accent6"/>
          </a:fillRef>
          <a:effectRef idx="3">
            <a:schemeClr val="accent6"/>
          </a:effectRef>
          <a:fontRef idx="minor">
            <a:schemeClr val="lt1"/>
          </a:fontRef>
        </p:style>
        <p:txBody>
          <a:bodyPr wrap="none" lIns="0" tIns="0" rIns="0" bIns="0">
            <a:noAutofit/>
          </a:bodyPr>
          <a:lstStyle/>
          <a:p>
            <a:pPr marL="342900" indent="-342900">
              <a:lnSpc>
                <a:spcPct val="110000"/>
              </a:lnSpc>
              <a:spcAft>
                <a:spcPts val="600"/>
              </a:spcAft>
              <a:buFont typeface="Wingdings" pitchFamily="1" charset="2"/>
              <a:buChar char="l"/>
              <a:defRPr/>
            </a:pPr>
            <a:r>
              <a:rPr lang="ja-JP" altLang="en-US" sz="2400" dirty="0">
                <a:solidFill>
                  <a:schemeClr val="tx1"/>
                </a:solidFill>
                <a:latin typeface="Meiryo" panose="020B0604030504040204" pitchFamily="34" charset="-128"/>
                <a:ea typeface="Meiryo" panose="020B0604030504040204" pitchFamily="34" charset="-128"/>
              </a:rPr>
              <a:t>気管支肺炎の反復</a:t>
            </a:r>
            <a:r>
              <a:rPr lang="ja-JP" altLang="en-US" sz="2000" dirty="0">
                <a:solidFill>
                  <a:srgbClr val="000000"/>
                </a:solidFill>
                <a:latin typeface="Meiryo" panose="020B0604030504040204" pitchFamily="34" charset="-128"/>
                <a:ea typeface="Meiryo" panose="020B0604030504040204" pitchFamily="34" charset="-128"/>
              </a:rPr>
              <a:t>（</a:t>
            </a:r>
            <a:r>
              <a:rPr lang="ja-JP" altLang="en-US" sz="2000" dirty="0">
                <a:solidFill>
                  <a:schemeClr val="tx1"/>
                </a:solidFill>
                <a:latin typeface="Meiryo" panose="020B0604030504040204" pitchFamily="34" charset="-128"/>
                <a:ea typeface="Meiryo" panose="020B0604030504040204" pitchFamily="34" charset="-128"/>
              </a:rPr>
              <a:t>上気道感染徴候を伴わない）　</a:t>
            </a:r>
            <a:endParaRPr lang="en-US" altLang="ja-JP" sz="2400" dirty="0">
              <a:solidFill>
                <a:schemeClr val="tx1"/>
              </a:solidFill>
              <a:latin typeface="Meiryo" panose="020B0604030504040204" pitchFamily="34" charset="-128"/>
              <a:ea typeface="Meiryo" panose="020B0604030504040204" pitchFamily="34" charset="-128"/>
            </a:endParaRPr>
          </a:p>
          <a:p>
            <a:pPr marL="342900" indent="-342900">
              <a:lnSpc>
                <a:spcPct val="110000"/>
              </a:lnSpc>
              <a:spcAft>
                <a:spcPts val="600"/>
              </a:spcAft>
              <a:buFont typeface="Wingdings" pitchFamily="1" charset="2"/>
              <a:buChar char="l"/>
              <a:defRPr/>
            </a:pPr>
            <a:r>
              <a:rPr lang="ja-JP" altLang="en-US" sz="2400" dirty="0">
                <a:solidFill>
                  <a:schemeClr val="tx1"/>
                </a:solidFill>
                <a:latin typeface="Meiryo" panose="020B0604030504040204" pitchFamily="34" charset="-128"/>
                <a:ea typeface="Meiryo" panose="020B0604030504040204" pitchFamily="34" charset="-128"/>
              </a:rPr>
              <a:t>発熱の反復　　</a:t>
            </a:r>
            <a:endParaRPr lang="en-US" altLang="ja-JP" sz="2400" dirty="0">
              <a:solidFill>
                <a:schemeClr val="tx1"/>
              </a:solidFill>
              <a:latin typeface="Meiryo" panose="020B0604030504040204" pitchFamily="34" charset="-128"/>
              <a:ea typeface="Meiryo" panose="020B0604030504040204" pitchFamily="34" charset="-128"/>
            </a:endParaRPr>
          </a:p>
          <a:p>
            <a:pPr marL="342900" indent="-342900">
              <a:lnSpc>
                <a:spcPct val="110000"/>
              </a:lnSpc>
              <a:spcAft>
                <a:spcPts val="600"/>
              </a:spcAft>
              <a:buFont typeface="Wingdings" pitchFamily="1" charset="2"/>
              <a:buChar char="l"/>
              <a:defRPr/>
            </a:pPr>
            <a:r>
              <a:rPr lang="ja-JP" altLang="en-US" sz="2400" dirty="0">
                <a:solidFill>
                  <a:schemeClr val="tx1"/>
                </a:solidFill>
                <a:latin typeface="Meiryo" panose="020B0604030504040204" pitchFamily="34" charset="-128"/>
                <a:ea typeface="Meiryo" panose="020B0604030504040204" pitchFamily="34" charset="-128"/>
              </a:rPr>
              <a:t>血液検査での炎症反応の慢性陽性化</a:t>
            </a:r>
            <a:r>
              <a:rPr lang="en-US" altLang="ja-JP" sz="2400" dirty="0">
                <a:solidFill>
                  <a:schemeClr val="tx1"/>
                </a:solidFill>
                <a:latin typeface="Meiryo" panose="020B0604030504040204" pitchFamily="34" charset="-128"/>
                <a:ea typeface="Meiryo" panose="020B0604030504040204" pitchFamily="34" charset="-128"/>
              </a:rPr>
              <a:t>〜</a:t>
            </a:r>
            <a:r>
              <a:rPr lang="ja-JP" altLang="en-US" sz="2400" dirty="0">
                <a:solidFill>
                  <a:schemeClr val="tx1"/>
                </a:solidFill>
                <a:latin typeface="Meiryo" panose="020B0604030504040204" pitchFamily="34" charset="-128"/>
                <a:ea typeface="Meiryo" panose="020B0604030504040204" pitchFamily="34" charset="-128"/>
              </a:rPr>
              <a:t>悪化</a:t>
            </a:r>
            <a:r>
              <a:rPr lang="en-US" altLang="ja-JP" sz="2400" dirty="0">
                <a:solidFill>
                  <a:schemeClr val="tx1"/>
                </a:solidFill>
                <a:latin typeface="Meiryo" panose="020B0604030504040204" pitchFamily="34" charset="-128"/>
                <a:ea typeface="Meiryo" panose="020B0604030504040204" pitchFamily="34" charset="-128"/>
              </a:rPr>
              <a:t> </a:t>
            </a:r>
            <a:r>
              <a:rPr lang="ja-JP" altLang="en-US" sz="2400" dirty="0">
                <a:solidFill>
                  <a:schemeClr val="tx1"/>
                </a:solidFill>
                <a:latin typeface="Meiryo" panose="020B0604030504040204" pitchFamily="34" charset="-128"/>
                <a:ea typeface="Meiryo" panose="020B0604030504040204" pitchFamily="34" charset="-128"/>
              </a:rPr>
              <a:t>　　　　　　</a:t>
            </a:r>
            <a:endParaRPr lang="en-US" altLang="ja-JP" sz="2400" dirty="0">
              <a:solidFill>
                <a:schemeClr val="tx1"/>
              </a:solidFill>
              <a:latin typeface="Meiryo" panose="020B0604030504040204" pitchFamily="34" charset="-128"/>
              <a:ea typeface="Meiryo" panose="020B0604030504040204" pitchFamily="34" charset="-128"/>
            </a:endParaRPr>
          </a:p>
          <a:p>
            <a:pPr marL="342900" indent="-342900">
              <a:lnSpc>
                <a:spcPct val="110000"/>
              </a:lnSpc>
              <a:spcAft>
                <a:spcPts val="600"/>
              </a:spcAft>
              <a:buFont typeface="Wingdings" pitchFamily="1" charset="2"/>
              <a:buChar char="l"/>
              <a:defRPr/>
            </a:pPr>
            <a:r>
              <a:rPr lang="ja-JP" altLang="en-US" sz="2400" dirty="0">
                <a:solidFill>
                  <a:schemeClr val="tx1"/>
                </a:solidFill>
                <a:latin typeface="Meiryo" panose="020B0604030504040204" pitchFamily="34" charset="-128"/>
                <a:ea typeface="Meiryo" panose="020B0604030504040204" pitchFamily="34" charset="-128"/>
              </a:rPr>
              <a:t>経口摂取時</a:t>
            </a:r>
            <a:r>
              <a:rPr lang="en-US" altLang="ja-JP" sz="2400" dirty="0">
                <a:solidFill>
                  <a:schemeClr val="tx1"/>
                </a:solidFill>
                <a:latin typeface="Meiryo" panose="020B0604030504040204" pitchFamily="34" charset="-128"/>
                <a:ea typeface="Meiryo" panose="020B0604030504040204" pitchFamily="34" charset="-128"/>
              </a:rPr>
              <a:t>(</a:t>
            </a:r>
            <a:r>
              <a:rPr lang="ja-JP" altLang="en-US" sz="2400" dirty="0">
                <a:solidFill>
                  <a:schemeClr val="tx1"/>
                </a:solidFill>
                <a:latin typeface="Meiryo" panose="020B0604030504040204" pitchFamily="34" charset="-128"/>
                <a:ea typeface="Meiryo" panose="020B0604030504040204" pitchFamily="34" charset="-128"/>
              </a:rPr>
              <a:t>後</a:t>
            </a:r>
            <a:r>
              <a:rPr lang="en-US" altLang="ja-JP" sz="2400" dirty="0">
                <a:solidFill>
                  <a:schemeClr val="tx1"/>
                </a:solidFill>
                <a:latin typeface="Meiryo" panose="020B0604030504040204" pitchFamily="34" charset="-128"/>
                <a:ea typeface="Meiryo" panose="020B0604030504040204" pitchFamily="34" charset="-128"/>
              </a:rPr>
              <a:t>)</a:t>
            </a:r>
            <a:r>
              <a:rPr lang="ja-JP" altLang="en-US" sz="2400" dirty="0">
                <a:solidFill>
                  <a:schemeClr val="tx1"/>
                </a:solidFill>
                <a:latin typeface="Meiryo" panose="020B0604030504040204" pitchFamily="34" charset="-128"/>
                <a:ea typeface="Meiryo" panose="020B0604030504040204" pitchFamily="34" charset="-128"/>
              </a:rPr>
              <a:t>の強い喘息様状態　　　　</a:t>
            </a:r>
            <a:endParaRPr lang="en-US" altLang="ja-JP" sz="2400" dirty="0">
              <a:solidFill>
                <a:schemeClr val="tx1"/>
              </a:solidFill>
              <a:latin typeface="Meiryo" panose="020B0604030504040204" pitchFamily="34" charset="-128"/>
              <a:ea typeface="Meiryo" panose="020B0604030504040204" pitchFamily="34" charset="-128"/>
            </a:endParaRPr>
          </a:p>
          <a:p>
            <a:pPr marL="342900" indent="-342900">
              <a:lnSpc>
                <a:spcPct val="110000"/>
              </a:lnSpc>
              <a:spcAft>
                <a:spcPts val="600"/>
              </a:spcAft>
              <a:buFont typeface="Wingdings" pitchFamily="1" charset="2"/>
              <a:buChar char="l"/>
              <a:defRPr/>
            </a:pPr>
            <a:r>
              <a:rPr lang="ja-JP" altLang="en-US" sz="2400" dirty="0">
                <a:solidFill>
                  <a:schemeClr val="tx1"/>
                </a:solidFill>
                <a:latin typeface="Meiryo" panose="020B0604030504040204" pitchFamily="34" charset="-128"/>
                <a:ea typeface="Meiryo" panose="020B0604030504040204" pitchFamily="34" charset="-128"/>
              </a:rPr>
              <a:t>肺</a:t>
            </a:r>
            <a:r>
              <a:rPr lang="en-US" altLang="ja-JP" sz="2400" dirty="0">
                <a:solidFill>
                  <a:schemeClr val="tx1"/>
                </a:solidFill>
                <a:latin typeface="Meiryo" panose="020B0604030504040204" pitchFamily="34" charset="-128"/>
                <a:ea typeface="Meiryo" panose="020B0604030504040204" pitchFamily="34" charset="-128"/>
              </a:rPr>
              <a:t>CT</a:t>
            </a:r>
            <a:r>
              <a:rPr lang="ja-JP" altLang="en-US" sz="2400" dirty="0">
                <a:solidFill>
                  <a:schemeClr val="tx1"/>
                </a:solidFill>
                <a:latin typeface="Meiryo" panose="020B0604030504040204" pitchFamily="34" charset="-128"/>
                <a:ea typeface="Meiryo" panose="020B0604030504040204" pitchFamily="34" charset="-128"/>
              </a:rPr>
              <a:t>検査での慢性病変</a:t>
            </a:r>
            <a:endParaRPr lang="en-US" altLang="ja-JP" sz="2400" dirty="0">
              <a:solidFill>
                <a:schemeClr val="tx1"/>
              </a:solidFill>
              <a:latin typeface="Meiryo" panose="020B0604030504040204" pitchFamily="34" charset="-128"/>
              <a:ea typeface="Meiryo" panose="020B0604030504040204" pitchFamily="34" charset="-128"/>
            </a:endParaRPr>
          </a:p>
          <a:p>
            <a:pPr marL="342900" indent="-342900">
              <a:lnSpc>
                <a:spcPct val="110000"/>
              </a:lnSpc>
              <a:spcAft>
                <a:spcPts val="600"/>
              </a:spcAft>
              <a:buFont typeface="Wingdings" pitchFamily="1" charset="2"/>
              <a:buChar char="l"/>
              <a:defRPr/>
            </a:pPr>
            <a:r>
              <a:rPr lang="en-US" altLang="ja-JP" sz="2400" dirty="0">
                <a:solidFill>
                  <a:schemeClr val="tx1"/>
                </a:solidFill>
                <a:latin typeface="Meiryo" panose="020B0604030504040204" pitchFamily="34" charset="-128"/>
                <a:ea typeface="Meiryo" panose="020B0604030504040204" pitchFamily="34" charset="-128"/>
              </a:rPr>
              <a:t>VF</a:t>
            </a:r>
            <a:r>
              <a:rPr lang="en-US" altLang="ja-JP" sz="2000" dirty="0">
                <a:solidFill>
                  <a:schemeClr val="tx1"/>
                </a:solidFill>
                <a:latin typeface="Meiryo" panose="020B0604030504040204" pitchFamily="34" charset="-128"/>
                <a:ea typeface="Meiryo" panose="020B0604030504040204" pitchFamily="34" charset="-128"/>
              </a:rPr>
              <a:t>(</a:t>
            </a:r>
            <a:r>
              <a:rPr lang="ja-JP" altLang="en-US" sz="2000" dirty="0">
                <a:solidFill>
                  <a:schemeClr val="tx1"/>
                </a:solidFill>
                <a:latin typeface="Meiryo" panose="020B0604030504040204" pitchFamily="34" charset="-128"/>
                <a:ea typeface="Meiryo" panose="020B0604030504040204" pitchFamily="34" charset="-128"/>
              </a:rPr>
              <a:t>ビデオ</a:t>
            </a:r>
            <a:r>
              <a:rPr lang="en-US" altLang="ja-JP" sz="2000" dirty="0">
                <a:solidFill>
                  <a:schemeClr val="tx1"/>
                </a:solidFill>
                <a:latin typeface="Meiryo" panose="020B0604030504040204" pitchFamily="34" charset="-128"/>
                <a:ea typeface="Meiryo" panose="020B0604030504040204" pitchFamily="34" charset="-128"/>
              </a:rPr>
              <a:t>X</a:t>
            </a:r>
            <a:r>
              <a:rPr lang="ja-JP" altLang="en-US" sz="2000" dirty="0">
                <a:solidFill>
                  <a:schemeClr val="tx1"/>
                </a:solidFill>
                <a:latin typeface="Meiryo" panose="020B0604030504040204" pitchFamily="34" charset="-128"/>
                <a:ea typeface="Meiryo" panose="020B0604030504040204" pitchFamily="34" charset="-128"/>
              </a:rPr>
              <a:t>線透視造影嚥下検査</a:t>
            </a:r>
            <a:r>
              <a:rPr lang="en-US" altLang="ja-JP" sz="2000" dirty="0">
                <a:solidFill>
                  <a:schemeClr val="tx1"/>
                </a:solidFill>
                <a:latin typeface="Meiryo" panose="020B0604030504040204" pitchFamily="34" charset="-128"/>
                <a:ea typeface="Meiryo" panose="020B0604030504040204" pitchFamily="34" charset="-128"/>
              </a:rPr>
              <a:t>)</a:t>
            </a:r>
            <a:r>
              <a:rPr lang="ja-JP" altLang="en-US" sz="2400" dirty="0">
                <a:solidFill>
                  <a:schemeClr val="tx1"/>
                </a:solidFill>
                <a:latin typeface="Meiryo" panose="020B0604030504040204" pitchFamily="34" charset="-128"/>
                <a:ea typeface="Meiryo" panose="020B0604030504040204" pitchFamily="34" charset="-128"/>
              </a:rPr>
              <a:t>での所見</a:t>
            </a:r>
            <a:endParaRPr lang="en-US" altLang="ja-JP" sz="2400" dirty="0">
              <a:solidFill>
                <a:schemeClr val="tx1"/>
              </a:solidFill>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62D6C742-4E5F-4272-8C41-0D7AC6D97933}"/>
              </a:ext>
            </a:extLst>
          </p:cNvPr>
          <p:cNvSpPr>
            <a:spLocks noChangeArrowheads="1"/>
          </p:cNvSpPr>
          <p:nvPr/>
        </p:nvSpPr>
        <p:spPr bwMode="auto">
          <a:xfrm>
            <a:off x="681039" y="4968875"/>
            <a:ext cx="8593136" cy="1511300"/>
          </a:xfrm>
          <a:prstGeom prst="rect">
            <a:avLst/>
          </a:prstGeom>
          <a:solidFill>
            <a:schemeClr val="accent6">
              <a:lumMod val="20000"/>
              <a:lumOff val="80000"/>
            </a:schemeClr>
          </a:solidFill>
          <a:ln w="9525">
            <a:solidFill>
              <a:srgbClr val="0070C0"/>
            </a:solidFill>
            <a:miter lim="800000"/>
            <a:headEnd/>
            <a:tailEnd/>
          </a:ln>
          <a:effectLst/>
        </p:spPr>
        <p:txBody>
          <a:bodyPr anchor="ctr"/>
          <a:lstStyle/>
          <a:p>
            <a:pPr marL="742950" lvl="1" indent="-285750">
              <a:lnSpc>
                <a:spcPct val="110000"/>
              </a:lnSpc>
              <a:defRPr/>
            </a:pPr>
            <a:r>
              <a:rPr lang="ja-JP" altLang="en-US" sz="2400" dirty="0">
                <a:latin typeface="Meiryo" panose="020B0604030504040204" pitchFamily="34" charset="-128"/>
                <a:ea typeface="Meiryo" panose="020B0604030504040204" pitchFamily="34" charset="-128"/>
              </a:rPr>
              <a:t>＊少ない摂取量でも誤嚥する　</a:t>
            </a:r>
            <a:endParaRPr lang="en-US" altLang="ja-JP" sz="2400" dirty="0">
              <a:latin typeface="Meiryo" panose="020B0604030504040204" pitchFamily="34" charset="-128"/>
              <a:ea typeface="Meiryo" panose="020B0604030504040204" pitchFamily="34" charset="-128"/>
            </a:endParaRPr>
          </a:p>
          <a:p>
            <a:pPr marL="742950" lvl="1" indent="-285750">
              <a:lnSpc>
                <a:spcPct val="110000"/>
              </a:lnSpc>
              <a:defRPr/>
            </a:pPr>
            <a:r>
              <a:rPr lang="ja-JP" altLang="en-US" sz="2400" dirty="0">
                <a:latin typeface="Meiryo" panose="020B0604030504040204" pitchFamily="34" charset="-128"/>
                <a:ea typeface="Meiryo" panose="020B0604030504040204" pitchFamily="34" charset="-128"/>
              </a:rPr>
              <a:t>＊中等量以上での誤嚥でもむせない</a:t>
            </a:r>
            <a:endParaRPr lang="en-US" altLang="ja-JP" sz="2400" dirty="0">
              <a:latin typeface="Meiryo" panose="020B0604030504040204" pitchFamily="34" charset="-128"/>
              <a:ea typeface="Meiryo" panose="020B0604030504040204" pitchFamily="34" charset="-128"/>
            </a:endParaRPr>
          </a:p>
          <a:p>
            <a:pPr marL="742950" lvl="1" indent="-285750">
              <a:lnSpc>
                <a:spcPct val="110000"/>
              </a:lnSpc>
              <a:defRPr/>
            </a:pPr>
            <a:r>
              <a:rPr lang="ja-JP" altLang="en-US" sz="2400" dirty="0">
                <a:latin typeface="Meiryo" panose="020B0604030504040204" pitchFamily="34" charset="-128"/>
                <a:ea typeface="Meiryo" panose="020B0604030504040204" pitchFamily="34" charset="-128"/>
              </a:rPr>
              <a:t>＊条件を変えても誤嚥がある</a:t>
            </a:r>
            <a:endParaRPr lang="ja-JP" altLang="en-US" sz="1600" dirty="0">
              <a:solidFill>
                <a:schemeClr val="dk1"/>
              </a:solidFill>
              <a:latin typeface="Meiryo" panose="020B0604030504040204" pitchFamily="34" charset="-128"/>
              <a:ea typeface="Meiryo" panose="020B0604030504040204" pitchFamily="34" charset="-128"/>
            </a:endParaRPr>
          </a:p>
        </p:txBody>
      </p:sp>
      <p:sp>
        <p:nvSpPr>
          <p:cNvPr id="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231</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3555618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誤嚥に対する対応</a:t>
            </a:r>
          </a:p>
        </p:txBody>
      </p:sp>
      <p:sp>
        <p:nvSpPr>
          <p:cNvPr id="5" name="正方形/長方形 4">
            <a:extLst>
              <a:ext uri="{FF2B5EF4-FFF2-40B4-BE49-F238E27FC236}">
                <a16:creationId xmlns:a16="http://schemas.microsoft.com/office/drawing/2014/main" id="{62D6C742-4E5F-4272-8C41-0D7AC6D97933}"/>
              </a:ext>
            </a:extLst>
          </p:cNvPr>
          <p:cNvSpPr>
            <a:spLocks noChangeArrowheads="1"/>
          </p:cNvSpPr>
          <p:nvPr/>
        </p:nvSpPr>
        <p:spPr bwMode="auto">
          <a:xfrm>
            <a:off x="681039" y="4921857"/>
            <a:ext cx="8593136" cy="1558318"/>
          </a:xfrm>
          <a:prstGeom prst="rect">
            <a:avLst/>
          </a:prstGeom>
          <a:solidFill>
            <a:srgbClr val="FFF0C1"/>
          </a:solidFill>
          <a:ln w="9525">
            <a:solidFill>
              <a:srgbClr val="FF9400"/>
            </a:solidFill>
            <a:miter lim="800000"/>
            <a:headEnd/>
            <a:tailEnd/>
          </a:ln>
          <a:effectLst/>
        </p:spPr>
        <p:txBody>
          <a:bodyPr anchor="ctr"/>
          <a:lstStyle/>
          <a:p>
            <a:pPr>
              <a:lnSpc>
                <a:spcPct val="125000"/>
              </a:lnSpc>
              <a:spcAft>
                <a:spcPts val="600"/>
              </a:spcAft>
            </a:pPr>
            <a:r>
              <a:rPr lang="en-US" altLang="ja-JP" sz="2000" b="1" dirty="0">
                <a:solidFill>
                  <a:srgbClr val="C00000"/>
                </a:solidFill>
                <a:latin typeface="Meiryo" panose="020B0604030504040204" pitchFamily="34" charset="-128"/>
                <a:ea typeface="Meiryo" panose="020B0604030504040204" pitchFamily="34" charset="-128"/>
              </a:rPr>
              <a:t>【</a:t>
            </a:r>
            <a:r>
              <a:rPr lang="ja-JP" altLang="en-US" sz="2000" b="1" dirty="0">
                <a:solidFill>
                  <a:srgbClr val="C00000"/>
                </a:solidFill>
                <a:latin typeface="Meiryo" panose="020B0604030504040204" pitchFamily="34" charset="-128"/>
                <a:ea typeface="Meiryo" panose="020B0604030504040204" pitchFamily="34" charset="-128"/>
              </a:rPr>
              <a:t>経口摂取と経管栄養の併用</a:t>
            </a:r>
            <a:r>
              <a:rPr lang="en-US" altLang="ja-JP" sz="2000" b="1" dirty="0">
                <a:solidFill>
                  <a:srgbClr val="C00000"/>
                </a:solidFill>
                <a:latin typeface="Meiryo" panose="020B0604030504040204" pitchFamily="34" charset="-128"/>
                <a:ea typeface="Meiryo" panose="020B0604030504040204" pitchFamily="34" charset="-128"/>
              </a:rPr>
              <a:t>】</a:t>
            </a:r>
          </a:p>
          <a:p>
            <a:pPr>
              <a:lnSpc>
                <a:spcPct val="125000"/>
              </a:lnSpc>
              <a:spcAft>
                <a:spcPts val="600"/>
              </a:spcAft>
            </a:pPr>
            <a:r>
              <a:rPr lang="ja-JP" altLang="en-US" sz="2000" dirty="0">
                <a:solidFill>
                  <a:srgbClr val="000000"/>
                </a:solidFill>
                <a:latin typeface="Meiryo" panose="020B0604030504040204" pitchFamily="34" charset="-128"/>
                <a:ea typeface="Meiryo" panose="020B0604030504040204" pitchFamily="34" charset="-128"/>
              </a:rPr>
              <a:t>口から食べることは</a:t>
            </a:r>
            <a:r>
              <a:rPr lang="en-US" altLang="ja-JP" sz="2000" dirty="0">
                <a:solidFill>
                  <a:srgbClr val="000000"/>
                </a:solidFill>
                <a:latin typeface="Meiryo" panose="020B0604030504040204" pitchFamily="34" charset="-128"/>
                <a:ea typeface="Meiryo" panose="020B0604030504040204" pitchFamily="34" charset="-128"/>
              </a:rPr>
              <a:t>『</a:t>
            </a:r>
            <a:r>
              <a:rPr lang="ja-JP" altLang="en-US" sz="2000" b="1" dirty="0">
                <a:solidFill>
                  <a:srgbClr val="000000"/>
                </a:solidFill>
                <a:latin typeface="Meiryo" panose="020B0604030504040204" pitchFamily="34" charset="-128"/>
                <a:ea typeface="Meiryo" panose="020B0604030504040204" pitchFamily="34" charset="-128"/>
              </a:rPr>
              <a:t>栄養を摂取する</a:t>
            </a:r>
            <a:r>
              <a:rPr lang="en-US" altLang="ja-JP" sz="2000" dirty="0">
                <a:solidFill>
                  <a:srgbClr val="000000"/>
                </a:solidFill>
                <a:latin typeface="Meiryo" panose="020B0604030504040204" pitchFamily="34" charset="-128"/>
                <a:ea typeface="Meiryo" panose="020B0604030504040204" pitchFamily="34" charset="-128"/>
              </a:rPr>
              <a:t>』</a:t>
            </a:r>
            <a:r>
              <a:rPr lang="ja-JP" altLang="en-US" sz="2000" dirty="0">
                <a:solidFill>
                  <a:srgbClr val="000000"/>
                </a:solidFill>
                <a:latin typeface="Meiryo" panose="020B0604030504040204" pitchFamily="34" charset="-128"/>
                <a:ea typeface="Meiryo" panose="020B0604030504040204" pitchFamily="34" charset="-128"/>
              </a:rPr>
              <a:t>目的の他に</a:t>
            </a:r>
            <a:r>
              <a:rPr lang="en-US" altLang="ja-JP" sz="2000" dirty="0">
                <a:solidFill>
                  <a:srgbClr val="000000"/>
                </a:solidFill>
                <a:latin typeface="Meiryo" panose="020B0604030504040204" pitchFamily="34" charset="-128"/>
                <a:ea typeface="Meiryo" panose="020B0604030504040204" pitchFamily="34" charset="-128"/>
              </a:rPr>
              <a:t>『</a:t>
            </a:r>
            <a:r>
              <a:rPr lang="ja-JP" altLang="en-US" sz="2000" b="1" dirty="0">
                <a:solidFill>
                  <a:srgbClr val="000000"/>
                </a:solidFill>
                <a:latin typeface="Meiryo" panose="020B0604030504040204" pitchFamily="34" charset="-128"/>
                <a:ea typeface="Meiryo" panose="020B0604030504040204" pitchFamily="34" charset="-128"/>
              </a:rPr>
              <a:t>味わい食べる人生の楽しみ</a:t>
            </a:r>
            <a:r>
              <a:rPr lang="en-US" altLang="ja-JP" sz="2000" dirty="0">
                <a:solidFill>
                  <a:srgbClr val="000000"/>
                </a:solidFill>
                <a:latin typeface="Meiryo" panose="020B0604030504040204" pitchFamily="34" charset="-128"/>
                <a:ea typeface="Meiryo" panose="020B0604030504040204" pitchFamily="34" charset="-128"/>
              </a:rPr>
              <a:t>』『</a:t>
            </a:r>
            <a:r>
              <a:rPr lang="ja-JP" altLang="en-US" sz="2000" b="1" dirty="0">
                <a:solidFill>
                  <a:srgbClr val="000000"/>
                </a:solidFill>
                <a:latin typeface="Meiryo" panose="020B0604030504040204" pitchFamily="34" charset="-128"/>
                <a:ea typeface="Meiryo" panose="020B0604030504040204" pitchFamily="34" charset="-128"/>
              </a:rPr>
              <a:t>介助する人との相互作用の場</a:t>
            </a:r>
            <a:r>
              <a:rPr lang="en-US" altLang="ja-JP" sz="2000" dirty="0">
                <a:solidFill>
                  <a:srgbClr val="000000"/>
                </a:solidFill>
                <a:latin typeface="Meiryo" panose="020B0604030504040204" pitchFamily="34" charset="-128"/>
                <a:ea typeface="Meiryo" panose="020B0604030504040204" pitchFamily="34" charset="-128"/>
              </a:rPr>
              <a:t>』</a:t>
            </a:r>
            <a:r>
              <a:rPr lang="ja-JP" altLang="en-US" sz="2000" dirty="0">
                <a:solidFill>
                  <a:srgbClr val="000000"/>
                </a:solidFill>
                <a:latin typeface="Meiryo" panose="020B0604030504040204" pitchFamily="34" charset="-128"/>
                <a:ea typeface="Meiryo" panose="020B0604030504040204" pitchFamily="34" charset="-128"/>
              </a:rPr>
              <a:t>という意味があるため無理のない範囲で経口摂取は続けていきたい。</a:t>
            </a:r>
            <a:r>
              <a:rPr lang="ja-JP" altLang="ja-JP" sz="2000" dirty="0">
                <a:solidFill>
                  <a:srgbClr val="000000"/>
                </a:solidFill>
                <a:latin typeface="Meiryo" panose="020B0604030504040204" pitchFamily="34" charset="-128"/>
                <a:ea typeface="Meiryo" panose="020B0604030504040204" pitchFamily="34" charset="-128"/>
              </a:rPr>
              <a:t> </a:t>
            </a:r>
            <a:endParaRPr lang="ja-JP" altLang="en-US" sz="2000" dirty="0">
              <a:solidFill>
                <a:srgbClr val="000000"/>
              </a:solidFill>
              <a:latin typeface="Meiryo" panose="020B0604030504040204" pitchFamily="34" charset="-128"/>
              <a:ea typeface="Meiryo" panose="020B0604030504040204" pitchFamily="34" charset="-128"/>
            </a:endParaRPr>
          </a:p>
        </p:txBody>
      </p:sp>
      <p:graphicFrame>
        <p:nvGraphicFramePr>
          <p:cNvPr id="6" name="表 5">
            <a:extLst>
              <a:ext uri="{FF2B5EF4-FFF2-40B4-BE49-F238E27FC236}">
                <a16:creationId xmlns:a16="http://schemas.microsoft.com/office/drawing/2014/main" id="{FAF5FC26-5B75-4735-97ED-A92596F419BE}"/>
              </a:ext>
            </a:extLst>
          </p:cNvPr>
          <p:cNvGraphicFramePr>
            <a:graphicFrameLocks noGrp="1"/>
          </p:cNvGraphicFramePr>
          <p:nvPr/>
        </p:nvGraphicFramePr>
        <p:xfrm>
          <a:off x="681039" y="1478522"/>
          <a:ext cx="8593136" cy="3399123"/>
        </p:xfrm>
        <a:graphic>
          <a:graphicData uri="http://schemas.openxmlformats.org/drawingml/2006/table">
            <a:tbl>
              <a:tblPr/>
              <a:tblGrid>
                <a:gridCol w="2366858">
                  <a:extLst>
                    <a:ext uri="{9D8B030D-6E8A-4147-A177-3AD203B41FA5}">
                      <a16:colId xmlns:a16="http://schemas.microsoft.com/office/drawing/2014/main" val="20000"/>
                    </a:ext>
                  </a:extLst>
                </a:gridCol>
                <a:gridCol w="6226278">
                  <a:extLst>
                    <a:ext uri="{9D8B030D-6E8A-4147-A177-3AD203B41FA5}">
                      <a16:colId xmlns:a16="http://schemas.microsoft.com/office/drawing/2014/main" val="20001"/>
                    </a:ext>
                  </a:extLst>
                </a:gridCol>
              </a:tblGrid>
              <a:tr h="4110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rPr>
                        <a:t>嚥下障害の程度</a:t>
                      </a:r>
                    </a:p>
                  </a:txBody>
                  <a:tcPr marL="68580" marR="68580" marT="72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3D69B"/>
                    </a:solid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rPr>
                        <a:t>経口摂取と経管栄養の併用法</a:t>
                      </a:r>
                    </a:p>
                  </a:txBody>
                  <a:tcPr marL="68580" marR="68580" marT="72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3D69B"/>
                    </a:solidFill>
                  </a:tcPr>
                </a:tc>
                <a:extLst>
                  <a:ext uri="{0D108BD9-81ED-4DB2-BD59-A6C34878D82A}">
                    <a16:rowId xmlns:a16="http://schemas.microsoft.com/office/drawing/2014/main" val="10000"/>
                  </a:ext>
                </a:extLst>
              </a:tr>
              <a:tr h="47977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rPr>
                        <a:t>最重度</a:t>
                      </a:r>
                      <a:endParaRPr kumimoji="1" lang="ja-JP" altLang="en-US" sz="22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ＭＳ ゴシック" charset="0"/>
                      </a:endParaRPr>
                    </a:p>
                  </a:txBody>
                  <a:tcPr marL="68580" marR="68580" marT="72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1DE"/>
                    </a:solidFill>
                  </a:tcPr>
                </a:tc>
                <a:tc>
                  <a:txBody>
                    <a:bodyPr/>
                    <a:lstStyle/>
                    <a:p>
                      <a:pPr marL="0" marR="0" lvl="0" indent="0" algn="just" defTabSz="457200" rtl="0" eaLnBrk="1" fontAlgn="base" latinLnBrk="0" hangingPunct="1">
                        <a:lnSpc>
                          <a:spcPct val="125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rPr>
                        <a:t>経管栄養のみ。経口摂取は原則禁止</a:t>
                      </a:r>
                      <a:endParaRPr kumimoji="1" lang="ja-JP" altLang="en-US" sz="1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ＭＳ ゴシック" charset="0"/>
                      </a:endParaRPr>
                    </a:p>
                  </a:txBody>
                  <a:tcPr marL="68580" marR="6858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111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rPr>
                        <a:t>重度</a:t>
                      </a:r>
                      <a:endParaRPr kumimoji="1" lang="ja-JP" altLang="en-US" sz="22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ＭＳ ゴシック" charset="0"/>
                      </a:endParaRPr>
                    </a:p>
                  </a:txBody>
                  <a:tcPr marL="68580" marR="68580" marT="72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1DE"/>
                    </a:solidFill>
                  </a:tcPr>
                </a:tc>
                <a:tc>
                  <a:txBody>
                    <a:bodyPr/>
                    <a:lstStyle/>
                    <a:p>
                      <a:pPr marL="0" marR="0" lvl="0" indent="0" algn="just" defTabSz="457200" rtl="0" eaLnBrk="1" fontAlgn="base" latinLnBrk="0" hangingPunct="1">
                        <a:lnSpc>
                          <a:spcPct val="125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rPr>
                        <a:t>経管栄養主体。</a:t>
                      </a:r>
                      <a:endParaRPr kumimoji="1" 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endParaRPr>
                    </a:p>
                    <a:p>
                      <a:pPr marL="0" marR="0" lvl="0" indent="0" algn="just" defTabSz="457200" rtl="0" eaLnBrk="1" fontAlgn="base" latinLnBrk="0" hangingPunct="1">
                        <a:lnSpc>
                          <a:spcPct val="125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rPr>
                        <a:t>経口摂取は好きなものを少量ずつ楽しむ程度に</a:t>
                      </a:r>
                      <a:endParaRPr kumimoji="1" lang="ja-JP" altLang="en-US" sz="1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ＭＳ ゴシック" charset="0"/>
                      </a:endParaRPr>
                    </a:p>
                  </a:txBody>
                  <a:tcPr marL="68580" marR="6858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7510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rPr>
                        <a:t>中等度</a:t>
                      </a:r>
                      <a:endParaRPr kumimoji="1" lang="ja-JP" altLang="en-US" sz="22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ＭＳ ゴシック" charset="0"/>
                      </a:endParaRPr>
                    </a:p>
                  </a:txBody>
                  <a:tcPr marL="68580" marR="68580" marT="72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1DE"/>
                    </a:solidFill>
                  </a:tcPr>
                </a:tc>
                <a:tc>
                  <a:txBody>
                    <a:bodyPr/>
                    <a:lstStyle/>
                    <a:p>
                      <a:pPr marL="0" marR="0" lvl="0" indent="0" algn="just" defTabSz="457200" rtl="0" eaLnBrk="1" fontAlgn="base" latinLnBrk="0" hangingPunct="1">
                        <a:lnSpc>
                          <a:spcPct val="125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rPr>
                        <a:t>経管栄養と経口摂取の併用。</a:t>
                      </a:r>
                      <a:endParaRPr kumimoji="1" 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endParaRPr>
                    </a:p>
                    <a:p>
                      <a:pPr marL="0" marR="0" lvl="0" indent="0" algn="just" defTabSz="457200" rtl="0" eaLnBrk="1" fontAlgn="base" latinLnBrk="0" hangingPunct="1">
                        <a:lnSpc>
                          <a:spcPct val="125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rPr>
                        <a:t>例１）経口摂取の後、不足分を注入。</a:t>
                      </a:r>
                      <a:endParaRPr kumimoji="1" 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endParaRPr>
                    </a:p>
                    <a:p>
                      <a:pPr marL="0" marR="0" lvl="0" indent="0" algn="just" defTabSz="457200" rtl="0" eaLnBrk="1" fontAlgn="base" latinLnBrk="0" hangingPunct="1">
                        <a:lnSpc>
                          <a:spcPct val="125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rPr>
                        <a:t>例２）朝は経管栄養。昼・夜は経口摂取。</a:t>
                      </a:r>
                      <a:endParaRPr kumimoji="1" lang="ja-JP" altLang="en-US" sz="1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ＭＳ ゴシック" charset="0"/>
                      </a:endParaRPr>
                    </a:p>
                  </a:txBody>
                  <a:tcPr marL="68580" marR="6858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94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rPr>
                        <a:t>軽度</a:t>
                      </a:r>
                      <a:endParaRPr kumimoji="1" lang="ja-JP" altLang="en-US" sz="22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ＭＳ ゴシック" charset="0"/>
                      </a:endParaRPr>
                    </a:p>
                  </a:txBody>
                  <a:tcPr marL="68580" marR="68580" marT="72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1DE"/>
                    </a:solidFill>
                  </a:tcPr>
                </a:tc>
                <a:tc>
                  <a:txBody>
                    <a:bodyPr/>
                    <a:lstStyle/>
                    <a:p>
                      <a:pPr marL="0" marR="0" lvl="0" indent="0" algn="just" defTabSz="457200" rtl="0" eaLnBrk="1" fontAlgn="base" latinLnBrk="0" hangingPunct="1">
                        <a:lnSpc>
                          <a:spcPct val="125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rPr>
                        <a:t>経口摂取主体。水分などは経管栄養</a:t>
                      </a:r>
                      <a:endParaRPr kumimoji="1" 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endParaRPr>
                    </a:p>
                    <a:p>
                      <a:pPr marL="0" marR="0" lvl="0" indent="0" algn="just" defTabSz="457200" rtl="0" eaLnBrk="1" fontAlgn="base" latinLnBrk="0" hangingPunct="1">
                        <a:lnSpc>
                          <a:spcPct val="125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rPr>
                        <a:t>体調不良時は経管栄養にする。</a:t>
                      </a:r>
                      <a:endParaRPr kumimoji="1" lang="ja-JP" altLang="en-US" sz="1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ＭＳ ゴシック" charset="0"/>
                      </a:endParaRPr>
                    </a:p>
                  </a:txBody>
                  <a:tcPr marL="68580" marR="68580"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232</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0269542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誤嚥性肺疾患の予防・軽減</a:t>
            </a:r>
          </a:p>
        </p:txBody>
      </p:sp>
      <p:sp>
        <p:nvSpPr>
          <p:cNvPr id="7" name="Oval 9">
            <a:extLst>
              <a:ext uri="{FF2B5EF4-FFF2-40B4-BE49-F238E27FC236}">
                <a16:creationId xmlns:a16="http://schemas.microsoft.com/office/drawing/2014/main" id="{314140E5-904C-40B7-ABEE-9C5F3355D6D6}"/>
              </a:ext>
            </a:extLst>
          </p:cNvPr>
          <p:cNvSpPr>
            <a:spLocks noChangeArrowheads="1"/>
          </p:cNvSpPr>
          <p:nvPr/>
        </p:nvSpPr>
        <p:spPr bwMode="auto">
          <a:xfrm>
            <a:off x="1192698" y="2457022"/>
            <a:ext cx="1907648" cy="1276737"/>
          </a:xfrm>
          <a:prstGeom prst="ellipse">
            <a:avLst/>
          </a:prstGeom>
          <a:solidFill>
            <a:schemeClr val="accent6">
              <a:lumMod val="60000"/>
              <a:lumOff val="40000"/>
            </a:schemeClr>
          </a:solidFill>
          <a:ln>
            <a:noFill/>
            <a:headEnd/>
            <a:tailEnd/>
          </a:ln>
          <a:effectLst/>
        </p:spPr>
        <p:style>
          <a:lnRef idx="0">
            <a:schemeClr val="accent5"/>
          </a:lnRef>
          <a:fillRef idx="3">
            <a:schemeClr val="accent5"/>
          </a:fillRef>
          <a:effectRef idx="3">
            <a:schemeClr val="accent5"/>
          </a:effectRef>
          <a:fontRef idx="minor">
            <a:schemeClr val="lt1"/>
          </a:fontRef>
        </p:style>
        <p:txBody>
          <a:bodyPr wrap="square" bIns="0" anchor="ctr">
            <a:spAutoFit/>
          </a:bodyPr>
          <a:lstStyle>
            <a:lvl1pPr>
              <a:defRPr kumimoji="1" sz="2400">
                <a:solidFill>
                  <a:schemeClr val="tx1"/>
                </a:solidFill>
                <a:latin typeface="Arial" charset="0"/>
                <a:ea typeface="ＭＳ Ｐ明朝" charset="0"/>
                <a:cs typeface="ＭＳ Ｐ明朝" charset="0"/>
              </a:defRPr>
            </a:lvl1pPr>
            <a:lvl2pPr marL="37931725" indent="-37474525">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algn="ctr" eaLnBrk="1" hangingPunct="1">
              <a:defRPr/>
            </a:pPr>
            <a:r>
              <a:rPr lang="ja-JP" altLang="en-US" sz="2800" dirty="0">
                <a:latin typeface="Meiryo" panose="020B0604030504040204" pitchFamily="34" charset="-128"/>
                <a:ea typeface="Meiryo" panose="020B0604030504040204" pitchFamily="34" charset="-128"/>
                <a:cs typeface="ＭＳ ゴシック" charset="0"/>
              </a:rPr>
              <a:t>呼吸</a:t>
            </a:r>
            <a:endParaRPr lang="en-US" altLang="ja-JP" sz="2800" dirty="0">
              <a:latin typeface="Meiryo" panose="020B0604030504040204" pitchFamily="34" charset="-128"/>
              <a:ea typeface="Meiryo" panose="020B0604030504040204" pitchFamily="34" charset="-128"/>
              <a:cs typeface="ＭＳ ゴシック" charset="0"/>
            </a:endParaRPr>
          </a:p>
          <a:p>
            <a:pPr algn="ctr" eaLnBrk="1" hangingPunct="1">
              <a:defRPr/>
            </a:pPr>
            <a:r>
              <a:rPr lang="ja-JP" altLang="en-US" sz="2800" dirty="0">
                <a:latin typeface="Meiryo" panose="020B0604030504040204" pitchFamily="34" charset="-128"/>
                <a:ea typeface="Meiryo" panose="020B0604030504040204" pitchFamily="34" charset="-128"/>
                <a:cs typeface="ＭＳ ゴシック" charset="0"/>
              </a:rPr>
              <a:t>障害</a:t>
            </a:r>
          </a:p>
        </p:txBody>
      </p:sp>
      <p:sp>
        <p:nvSpPr>
          <p:cNvPr id="8" name="Oval 11">
            <a:extLst>
              <a:ext uri="{FF2B5EF4-FFF2-40B4-BE49-F238E27FC236}">
                <a16:creationId xmlns:a16="http://schemas.microsoft.com/office/drawing/2014/main" id="{3EBDEF44-379D-42D0-9A57-F5001C161735}"/>
              </a:ext>
            </a:extLst>
          </p:cNvPr>
          <p:cNvSpPr>
            <a:spLocks noChangeArrowheads="1"/>
          </p:cNvSpPr>
          <p:nvPr/>
        </p:nvSpPr>
        <p:spPr bwMode="auto">
          <a:xfrm>
            <a:off x="7042914" y="2403950"/>
            <a:ext cx="1774448" cy="1276737"/>
          </a:xfrm>
          <a:prstGeom prst="ellipse">
            <a:avLst/>
          </a:prstGeom>
          <a:solidFill>
            <a:schemeClr val="accent3">
              <a:lumMod val="60000"/>
              <a:lumOff val="40000"/>
            </a:schemeClr>
          </a:solidFill>
          <a:ln>
            <a:noFill/>
            <a:headEnd/>
            <a:tailEnd/>
          </a:ln>
          <a:effectLst/>
        </p:spPr>
        <p:style>
          <a:lnRef idx="0">
            <a:schemeClr val="accent5"/>
          </a:lnRef>
          <a:fillRef idx="3">
            <a:schemeClr val="accent5"/>
          </a:fillRef>
          <a:effectRef idx="3">
            <a:schemeClr val="accent5"/>
          </a:effectRef>
          <a:fontRef idx="minor">
            <a:schemeClr val="lt1"/>
          </a:fontRef>
        </p:style>
        <p:txBody>
          <a:bodyPr wrap="square" bIns="0" anchor="ctr">
            <a:spAutoFit/>
          </a:bodyPr>
          <a:lstStyle>
            <a:lvl1pPr>
              <a:defRPr kumimoji="1" sz="2400">
                <a:solidFill>
                  <a:schemeClr val="tx1"/>
                </a:solidFill>
                <a:latin typeface="Arial" charset="0"/>
                <a:ea typeface="ＭＳ Ｐ明朝" charset="0"/>
                <a:cs typeface="ＭＳ Ｐ明朝" charset="0"/>
              </a:defRPr>
            </a:lvl1pPr>
            <a:lvl2pPr marL="37931725" indent="-37474525">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algn="ctr" eaLnBrk="1" hangingPunct="1">
              <a:defRPr/>
            </a:pPr>
            <a:r>
              <a:rPr lang="ja-JP" altLang="en-US" sz="2800" dirty="0">
                <a:latin typeface="Meiryo" panose="020B0604030504040204" pitchFamily="34" charset="-128"/>
                <a:ea typeface="Meiryo" panose="020B0604030504040204" pitchFamily="34" charset="-128"/>
                <a:cs typeface="ＭＳ ゴシック" charset="0"/>
              </a:rPr>
              <a:t>胃食道</a:t>
            </a:r>
            <a:endParaRPr lang="en-US" altLang="ja-JP" sz="2800" dirty="0">
              <a:latin typeface="Meiryo" panose="020B0604030504040204" pitchFamily="34" charset="-128"/>
              <a:ea typeface="Meiryo" panose="020B0604030504040204" pitchFamily="34" charset="-128"/>
              <a:cs typeface="ＭＳ ゴシック" charset="0"/>
            </a:endParaRPr>
          </a:p>
          <a:p>
            <a:pPr algn="ctr" eaLnBrk="1" hangingPunct="1">
              <a:defRPr/>
            </a:pPr>
            <a:r>
              <a:rPr lang="ja-JP" altLang="en-US" sz="2800" dirty="0">
                <a:latin typeface="Meiryo" panose="020B0604030504040204" pitchFamily="34" charset="-128"/>
                <a:ea typeface="Meiryo" panose="020B0604030504040204" pitchFamily="34" charset="-128"/>
                <a:cs typeface="ＭＳ ゴシック" charset="0"/>
              </a:rPr>
              <a:t>逆流</a:t>
            </a:r>
          </a:p>
        </p:txBody>
      </p:sp>
      <p:sp>
        <p:nvSpPr>
          <p:cNvPr id="9" name="Text Box 3">
            <a:extLst>
              <a:ext uri="{FF2B5EF4-FFF2-40B4-BE49-F238E27FC236}">
                <a16:creationId xmlns:a16="http://schemas.microsoft.com/office/drawing/2014/main" id="{66D609A9-D4D9-4D94-9870-28C15BECD2E3}"/>
              </a:ext>
            </a:extLst>
          </p:cNvPr>
          <p:cNvSpPr txBox="1">
            <a:spLocks noChangeArrowheads="1"/>
          </p:cNvSpPr>
          <p:nvPr/>
        </p:nvSpPr>
        <p:spPr bwMode="auto">
          <a:xfrm>
            <a:off x="3815555" y="2864549"/>
            <a:ext cx="2236510" cy="611312"/>
          </a:xfrm>
          <a:prstGeom prst="rect">
            <a:avLst/>
          </a:prstGeom>
          <a:solidFill>
            <a:schemeClr val="bg2">
              <a:lumMod val="90000"/>
            </a:schemeClr>
          </a:solidFill>
          <a:ln>
            <a:headEnd/>
            <a:tailEnd/>
          </a:ln>
          <a:effectLst/>
        </p:spPr>
        <p:style>
          <a:lnRef idx="0">
            <a:schemeClr val="accent3"/>
          </a:lnRef>
          <a:fillRef idx="3">
            <a:schemeClr val="accent3"/>
          </a:fillRef>
          <a:effectRef idx="3">
            <a:schemeClr val="accent3"/>
          </a:effectRef>
          <a:fontRef idx="minor">
            <a:schemeClr val="lt1"/>
          </a:fontRef>
        </p:style>
        <p:txBody>
          <a:bodyPr wrap="none" tIns="108000" bIns="0">
            <a:noAutofit/>
          </a:bodyPr>
          <a:lstStyle>
            <a:lvl1pPr>
              <a:defRPr kumimoji="1" sz="2400">
                <a:solidFill>
                  <a:schemeClr val="tx1"/>
                </a:solidFill>
                <a:latin typeface="Arial" charset="0"/>
                <a:ea typeface="ＭＳ Ｐ明朝" charset="0"/>
                <a:cs typeface="ＭＳ Ｐ明朝" charset="0"/>
              </a:defRPr>
            </a:lvl1pPr>
            <a:lvl2pPr marL="37931725" indent="-37474525">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eaLnBrk="1" hangingPunct="1">
              <a:defRPr/>
            </a:pPr>
            <a:r>
              <a:rPr lang="ja-JP" altLang="en-US" sz="3200" b="1" dirty="0">
                <a:latin typeface="Meiryo" panose="020B0604030504040204" pitchFamily="34" charset="-128"/>
                <a:ea typeface="Meiryo" panose="020B0604030504040204" pitchFamily="34" charset="-128"/>
                <a:cs typeface="ＭＳ ゴシック" charset="0"/>
              </a:rPr>
              <a:t>誤嚥性肺炎</a:t>
            </a:r>
            <a:endParaRPr lang="ja-JP" altLang="en-US" sz="1800" b="1" dirty="0">
              <a:latin typeface="Meiryo" panose="020B0604030504040204" pitchFamily="34" charset="-128"/>
              <a:ea typeface="Meiryo" panose="020B0604030504040204" pitchFamily="34" charset="-128"/>
              <a:cs typeface="ＭＳ ゴシック" charset="0"/>
            </a:endParaRPr>
          </a:p>
        </p:txBody>
      </p:sp>
      <p:sp>
        <p:nvSpPr>
          <p:cNvPr id="12" name="Line 13">
            <a:extLst>
              <a:ext uri="{FF2B5EF4-FFF2-40B4-BE49-F238E27FC236}">
                <a16:creationId xmlns:a16="http://schemas.microsoft.com/office/drawing/2014/main" id="{EF07B521-AF02-41DA-AF85-FDC8E54B57C1}"/>
              </a:ext>
            </a:extLst>
          </p:cNvPr>
          <p:cNvSpPr>
            <a:spLocks noChangeShapeType="1"/>
          </p:cNvSpPr>
          <p:nvPr/>
        </p:nvSpPr>
        <p:spPr bwMode="auto">
          <a:xfrm>
            <a:off x="3026162" y="3156619"/>
            <a:ext cx="838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latin typeface="Meiryo" panose="020B0604030504040204" pitchFamily="34" charset="-128"/>
              <a:ea typeface="Meiryo" panose="020B0604030504040204" pitchFamily="34" charset="-128"/>
            </a:endParaRPr>
          </a:p>
        </p:txBody>
      </p:sp>
      <p:grpSp>
        <p:nvGrpSpPr>
          <p:cNvPr id="20" name="グループ化 19">
            <a:extLst>
              <a:ext uri="{FF2B5EF4-FFF2-40B4-BE49-F238E27FC236}">
                <a16:creationId xmlns:a16="http://schemas.microsoft.com/office/drawing/2014/main" id="{F8CF1F0D-A45E-4E71-9EE7-211F15375B47}"/>
              </a:ext>
            </a:extLst>
          </p:cNvPr>
          <p:cNvGrpSpPr/>
          <p:nvPr/>
        </p:nvGrpSpPr>
        <p:grpSpPr>
          <a:xfrm>
            <a:off x="2416562" y="1620245"/>
            <a:ext cx="5105400" cy="1218873"/>
            <a:chOff x="2203837" y="1620245"/>
            <a:chExt cx="5105400" cy="1295400"/>
          </a:xfrm>
        </p:grpSpPr>
        <p:grpSp>
          <p:nvGrpSpPr>
            <p:cNvPr id="3" name="グループ化 2">
              <a:extLst>
                <a:ext uri="{FF2B5EF4-FFF2-40B4-BE49-F238E27FC236}">
                  <a16:creationId xmlns:a16="http://schemas.microsoft.com/office/drawing/2014/main" id="{D46BDCAD-7DEA-440F-ADBD-A246806A32A0}"/>
                </a:ext>
              </a:extLst>
            </p:cNvPr>
            <p:cNvGrpSpPr/>
            <p:nvPr/>
          </p:nvGrpSpPr>
          <p:grpSpPr>
            <a:xfrm>
              <a:off x="2203837" y="1620245"/>
              <a:ext cx="2286000" cy="1295400"/>
              <a:chOff x="2203837" y="1620245"/>
              <a:chExt cx="2286000" cy="1295400"/>
            </a:xfrm>
          </p:grpSpPr>
          <p:sp>
            <p:nvSpPr>
              <p:cNvPr id="10" name="Oval 8">
                <a:extLst>
                  <a:ext uri="{FF2B5EF4-FFF2-40B4-BE49-F238E27FC236}">
                    <a16:creationId xmlns:a16="http://schemas.microsoft.com/office/drawing/2014/main" id="{F03334B5-76C3-4213-8C00-47F252EE0DC9}"/>
                  </a:ext>
                </a:extLst>
              </p:cNvPr>
              <p:cNvSpPr>
                <a:spLocks noChangeArrowheads="1"/>
              </p:cNvSpPr>
              <p:nvPr/>
            </p:nvSpPr>
            <p:spPr bwMode="auto">
              <a:xfrm>
                <a:off x="2203837" y="1620245"/>
                <a:ext cx="2209800" cy="990600"/>
              </a:xfrm>
              <a:prstGeom prst="ellipse">
                <a:avLst/>
              </a:prstGeom>
              <a:solidFill>
                <a:srgbClr val="FFE593"/>
              </a:solidFill>
              <a:ln>
                <a:noFill/>
                <a:headEnd/>
                <a:tailEnd/>
              </a:ln>
              <a:effectLst/>
            </p:spPr>
            <p:style>
              <a:lnRef idx="0">
                <a:schemeClr val="accent5"/>
              </a:lnRef>
              <a:fillRef idx="3">
                <a:schemeClr val="accent5"/>
              </a:fillRef>
              <a:effectRef idx="3">
                <a:schemeClr val="accent5"/>
              </a:effectRef>
              <a:fontRef idx="minor">
                <a:schemeClr val="lt1"/>
              </a:fontRef>
            </p:style>
            <p:txBody>
              <a:bodyPr wrap="none" bIns="0" anchor="ctr"/>
              <a:lstStyle>
                <a:lvl1pPr>
                  <a:defRPr kumimoji="1" sz="2400">
                    <a:solidFill>
                      <a:schemeClr val="tx1"/>
                    </a:solidFill>
                    <a:latin typeface="Arial" charset="0"/>
                    <a:ea typeface="ＭＳ Ｐ明朝" charset="0"/>
                    <a:cs typeface="ＭＳ Ｐ明朝" charset="0"/>
                  </a:defRPr>
                </a:lvl1pPr>
                <a:lvl2pPr marL="37931725" indent="-37474525">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algn="ctr" eaLnBrk="1" hangingPunct="1">
                  <a:defRPr/>
                </a:pPr>
                <a:r>
                  <a:rPr lang="ja-JP" altLang="en-US" sz="2800" dirty="0">
                    <a:latin typeface="Meiryo" panose="020B0604030504040204" pitchFamily="34" charset="-128"/>
                    <a:ea typeface="Meiryo" panose="020B0604030504040204" pitchFamily="34" charset="-128"/>
                    <a:cs typeface="ＭＳ ゴシック" charset="0"/>
                  </a:rPr>
                  <a:t>食物の誤嚥</a:t>
                </a:r>
              </a:p>
            </p:txBody>
          </p:sp>
          <p:sp>
            <p:nvSpPr>
              <p:cNvPr id="13" name="Line 14">
                <a:extLst>
                  <a:ext uri="{FF2B5EF4-FFF2-40B4-BE49-F238E27FC236}">
                    <a16:creationId xmlns:a16="http://schemas.microsoft.com/office/drawing/2014/main" id="{C5CB52D3-A44D-4038-A914-DFF2579861D0}"/>
                  </a:ext>
                </a:extLst>
              </p:cNvPr>
              <p:cNvSpPr>
                <a:spLocks noChangeShapeType="1"/>
              </p:cNvSpPr>
              <p:nvPr/>
            </p:nvSpPr>
            <p:spPr bwMode="auto">
              <a:xfrm>
                <a:off x="3880237" y="2534645"/>
                <a:ext cx="609600" cy="381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latin typeface="Meiryo" panose="020B0604030504040204" pitchFamily="34" charset="-128"/>
                  <a:ea typeface="Meiryo" panose="020B0604030504040204" pitchFamily="34" charset="-128"/>
                </a:endParaRPr>
              </a:p>
            </p:txBody>
          </p:sp>
        </p:grpSp>
        <p:grpSp>
          <p:nvGrpSpPr>
            <p:cNvPr id="4" name="グループ化 3">
              <a:extLst>
                <a:ext uri="{FF2B5EF4-FFF2-40B4-BE49-F238E27FC236}">
                  <a16:creationId xmlns:a16="http://schemas.microsoft.com/office/drawing/2014/main" id="{1949EA87-3250-489F-AAB6-EE4399BBA74F}"/>
                </a:ext>
              </a:extLst>
            </p:cNvPr>
            <p:cNvGrpSpPr/>
            <p:nvPr/>
          </p:nvGrpSpPr>
          <p:grpSpPr>
            <a:xfrm>
              <a:off x="5099437" y="1620245"/>
              <a:ext cx="2209800" cy="1295400"/>
              <a:chOff x="5099437" y="1620245"/>
              <a:chExt cx="2209800" cy="1295400"/>
            </a:xfrm>
          </p:grpSpPr>
          <p:sp>
            <p:nvSpPr>
              <p:cNvPr id="11" name="Oval 10">
                <a:extLst>
                  <a:ext uri="{FF2B5EF4-FFF2-40B4-BE49-F238E27FC236}">
                    <a16:creationId xmlns:a16="http://schemas.microsoft.com/office/drawing/2014/main" id="{24D917AE-442C-4E5C-9203-4CDEE1CC17E0}"/>
                  </a:ext>
                </a:extLst>
              </p:cNvPr>
              <p:cNvSpPr>
                <a:spLocks noChangeArrowheads="1"/>
              </p:cNvSpPr>
              <p:nvPr/>
            </p:nvSpPr>
            <p:spPr bwMode="auto">
              <a:xfrm>
                <a:off x="5099437" y="1620245"/>
                <a:ext cx="2209800" cy="990600"/>
              </a:xfrm>
              <a:prstGeom prst="ellipse">
                <a:avLst/>
              </a:prstGeom>
              <a:solidFill>
                <a:schemeClr val="accent6">
                  <a:lumMod val="40000"/>
                  <a:lumOff val="60000"/>
                </a:schemeClr>
              </a:solidFill>
              <a:ln>
                <a:noFill/>
                <a:headEnd/>
                <a:tailEnd/>
              </a:ln>
              <a:effectLst/>
            </p:spPr>
            <p:style>
              <a:lnRef idx="0">
                <a:schemeClr val="accent5"/>
              </a:lnRef>
              <a:fillRef idx="3">
                <a:schemeClr val="accent5"/>
              </a:fillRef>
              <a:effectRef idx="3">
                <a:schemeClr val="accent5"/>
              </a:effectRef>
              <a:fontRef idx="minor">
                <a:schemeClr val="lt1"/>
              </a:fontRef>
            </p:style>
            <p:txBody>
              <a:bodyPr wrap="none" bIns="0" anchor="ctr"/>
              <a:lstStyle>
                <a:lvl1pPr>
                  <a:defRPr kumimoji="1" sz="2400">
                    <a:solidFill>
                      <a:schemeClr val="tx1"/>
                    </a:solidFill>
                    <a:latin typeface="Arial" charset="0"/>
                    <a:ea typeface="ＭＳ Ｐ明朝" charset="0"/>
                    <a:cs typeface="ＭＳ Ｐ明朝" charset="0"/>
                  </a:defRPr>
                </a:lvl1pPr>
                <a:lvl2pPr marL="37931725" indent="-37474525">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algn="ctr" eaLnBrk="1" hangingPunct="1">
                  <a:defRPr/>
                </a:pPr>
                <a:r>
                  <a:rPr lang="ja-JP" altLang="en-US" dirty="0">
                    <a:latin typeface="Meiryo" panose="020B0604030504040204" pitchFamily="34" charset="-128"/>
                    <a:ea typeface="Meiryo" panose="020B0604030504040204" pitchFamily="34" charset="-128"/>
                    <a:cs typeface="ＭＳ ゴシック" charset="0"/>
                  </a:rPr>
                  <a:t>唾液中の</a:t>
                </a:r>
                <a:endParaRPr lang="en-US" altLang="ja-JP" dirty="0">
                  <a:latin typeface="Meiryo" panose="020B0604030504040204" pitchFamily="34" charset="-128"/>
                  <a:ea typeface="Meiryo" panose="020B0604030504040204" pitchFamily="34" charset="-128"/>
                  <a:cs typeface="ＭＳ ゴシック" charset="0"/>
                </a:endParaRPr>
              </a:p>
              <a:p>
                <a:pPr algn="ctr" eaLnBrk="1" hangingPunct="1">
                  <a:defRPr/>
                </a:pPr>
                <a:r>
                  <a:rPr lang="ja-JP" altLang="en-US" dirty="0">
                    <a:latin typeface="Meiryo" panose="020B0604030504040204" pitchFamily="34" charset="-128"/>
                    <a:ea typeface="Meiryo" panose="020B0604030504040204" pitchFamily="34" charset="-128"/>
                    <a:cs typeface="ＭＳ ゴシック" charset="0"/>
                  </a:rPr>
                  <a:t>細菌の誤嚥</a:t>
                </a:r>
              </a:p>
            </p:txBody>
          </p:sp>
          <p:sp>
            <p:nvSpPr>
              <p:cNvPr id="14" name="Line 15">
                <a:extLst>
                  <a:ext uri="{FF2B5EF4-FFF2-40B4-BE49-F238E27FC236}">
                    <a16:creationId xmlns:a16="http://schemas.microsoft.com/office/drawing/2014/main" id="{8E1AC3C5-3CA0-4EA9-B2FC-D951593578FE}"/>
                  </a:ext>
                </a:extLst>
              </p:cNvPr>
              <p:cNvSpPr>
                <a:spLocks noChangeShapeType="1"/>
              </p:cNvSpPr>
              <p:nvPr/>
            </p:nvSpPr>
            <p:spPr bwMode="auto">
              <a:xfrm flipH="1">
                <a:off x="5175637" y="2534645"/>
                <a:ext cx="533400" cy="381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latin typeface="Meiryo" panose="020B0604030504040204" pitchFamily="34" charset="-128"/>
                  <a:ea typeface="Meiryo" panose="020B0604030504040204" pitchFamily="34" charset="-128"/>
                </a:endParaRPr>
              </a:p>
            </p:txBody>
          </p:sp>
        </p:grpSp>
      </p:grpSp>
      <p:sp>
        <p:nvSpPr>
          <p:cNvPr id="15" name="Line 16">
            <a:extLst>
              <a:ext uri="{FF2B5EF4-FFF2-40B4-BE49-F238E27FC236}">
                <a16:creationId xmlns:a16="http://schemas.microsoft.com/office/drawing/2014/main" id="{FA2EA971-2DA0-4FBC-ACCC-0208B5EA61DD}"/>
              </a:ext>
            </a:extLst>
          </p:cNvPr>
          <p:cNvSpPr>
            <a:spLocks noChangeShapeType="1"/>
          </p:cNvSpPr>
          <p:nvPr/>
        </p:nvSpPr>
        <p:spPr bwMode="auto">
          <a:xfrm flipH="1">
            <a:off x="6226562" y="3080419"/>
            <a:ext cx="838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latin typeface="Meiryo" panose="020B0604030504040204" pitchFamily="34" charset="-128"/>
              <a:ea typeface="Meiryo" panose="020B0604030504040204" pitchFamily="34" charset="-128"/>
            </a:endParaRPr>
          </a:p>
        </p:txBody>
      </p:sp>
      <p:grpSp>
        <p:nvGrpSpPr>
          <p:cNvPr id="21" name="グループ化 20">
            <a:extLst>
              <a:ext uri="{FF2B5EF4-FFF2-40B4-BE49-F238E27FC236}">
                <a16:creationId xmlns:a16="http://schemas.microsoft.com/office/drawing/2014/main" id="{BFC77D70-BE42-48D8-9520-8CB070AFB3B3}"/>
              </a:ext>
            </a:extLst>
          </p:cNvPr>
          <p:cNvGrpSpPr/>
          <p:nvPr/>
        </p:nvGrpSpPr>
        <p:grpSpPr>
          <a:xfrm>
            <a:off x="681037" y="4464392"/>
            <a:ext cx="8559345" cy="2025307"/>
            <a:chOff x="681037" y="4542096"/>
            <a:chExt cx="8559345" cy="1947603"/>
          </a:xfrm>
        </p:grpSpPr>
        <p:sp>
          <p:nvSpPr>
            <p:cNvPr id="16" name="Text Box 17">
              <a:extLst>
                <a:ext uri="{FF2B5EF4-FFF2-40B4-BE49-F238E27FC236}">
                  <a16:creationId xmlns:a16="http://schemas.microsoft.com/office/drawing/2014/main" id="{582F31CF-5660-4FD3-80BE-2FB7CC1C6031}"/>
                </a:ext>
              </a:extLst>
            </p:cNvPr>
            <p:cNvSpPr txBox="1">
              <a:spLocks noChangeArrowheads="1"/>
            </p:cNvSpPr>
            <p:nvPr/>
          </p:nvSpPr>
          <p:spPr bwMode="auto">
            <a:xfrm>
              <a:off x="1510748" y="4542097"/>
              <a:ext cx="7729634" cy="1938992"/>
            </a:xfrm>
            <a:prstGeom prst="rect">
              <a:avLst/>
            </a:prstGeom>
            <a:solidFill>
              <a:srgbClr val="FFF0C1"/>
            </a:solidFill>
            <a:ln w="19050">
              <a:solidFill>
                <a:srgbClr val="FF9400"/>
              </a:solidFill>
              <a:miter lim="800000"/>
              <a:headEnd/>
              <a:tailEnd/>
            </a:ln>
            <a:effectLst/>
          </p:spPr>
          <p:txBody>
            <a:bodyPr wrap="square" anchor="ctr" anchorCtr="0">
              <a:noAutofit/>
            </a:bodyPr>
            <a:lstStyle>
              <a:lvl1pPr marL="457200" indent="-457200">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eaLnBrk="1" hangingPunct="1">
                <a:buFont typeface="Wingdings" charset="0"/>
                <a:buChar char="l"/>
                <a:defRPr/>
              </a:pPr>
              <a:r>
                <a:rPr lang="ja-JP" altLang="en-US" sz="2000" dirty="0">
                  <a:solidFill>
                    <a:srgbClr val="000000"/>
                  </a:solidFill>
                  <a:latin typeface="Meiryo" panose="020B0604030504040204" pitchFamily="34" charset="-128"/>
                  <a:ea typeface="Meiryo" panose="020B0604030504040204" pitchFamily="34" charset="-128"/>
                  <a:cs typeface="ＭＳ ゴシック" charset="0"/>
                </a:rPr>
                <a:t>経管栄養</a:t>
              </a:r>
              <a:endParaRPr lang="en-US" altLang="ja-JP" sz="2000" dirty="0">
                <a:solidFill>
                  <a:srgbClr val="000000"/>
                </a:solidFill>
                <a:latin typeface="Meiryo" panose="020B0604030504040204" pitchFamily="34" charset="-128"/>
                <a:ea typeface="Meiryo" panose="020B0604030504040204" pitchFamily="34" charset="-128"/>
                <a:cs typeface="ＭＳ ゴシック" charset="0"/>
              </a:endParaRPr>
            </a:p>
            <a:p>
              <a:pPr eaLnBrk="1" hangingPunct="1">
                <a:buFont typeface="Wingdings" charset="0"/>
                <a:buChar char="l"/>
                <a:defRPr/>
              </a:pPr>
              <a:r>
                <a:rPr lang="ja-JP" altLang="en-US" sz="2000" dirty="0">
                  <a:solidFill>
                    <a:srgbClr val="000000"/>
                  </a:solidFill>
                  <a:latin typeface="Meiryo" panose="020B0604030504040204" pitchFamily="34" charset="-128"/>
                  <a:ea typeface="Meiryo" panose="020B0604030504040204" pitchFamily="34" charset="-128"/>
                  <a:cs typeface="ＭＳ ゴシック" charset="0"/>
                </a:rPr>
                <a:t>口腔ケア（口腔内細菌の抑制</a:t>
              </a:r>
              <a:r>
                <a:rPr lang="en-US" altLang="ja-JP" sz="2000" dirty="0">
                  <a:solidFill>
                    <a:srgbClr val="000000"/>
                  </a:solidFill>
                  <a:latin typeface="Meiryo" panose="020B0604030504040204" pitchFamily="34" charset="-128"/>
                  <a:ea typeface="Meiryo" panose="020B0604030504040204" pitchFamily="34" charset="-128"/>
                  <a:cs typeface="ＭＳ ゴシック" charset="0"/>
                </a:rPr>
                <a:t> </a:t>
              </a:r>
              <a:r>
                <a:rPr lang="ja-JP" altLang="en-US" sz="2000" dirty="0">
                  <a:solidFill>
                    <a:srgbClr val="000000"/>
                  </a:solidFill>
                  <a:latin typeface="Meiryo" panose="020B0604030504040204" pitchFamily="34" charset="-128"/>
                  <a:ea typeface="Meiryo" panose="020B0604030504040204" pitchFamily="34" charset="-128"/>
                  <a:cs typeface="ＭＳ ゴシック" charset="0"/>
                </a:rPr>
                <a:t>）</a:t>
              </a:r>
              <a:endParaRPr lang="en-US" altLang="ja-JP" sz="2000" dirty="0">
                <a:solidFill>
                  <a:srgbClr val="000000"/>
                </a:solidFill>
                <a:latin typeface="Meiryo" panose="020B0604030504040204" pitchFamily="34" charset="-128"/>
                <a:ea typeface="Meiryo" panose="020B0604030504040204" pitchFamily="34" charset="-128"/>
                <a:cs typeface="ＭＳ ゴシック" charset="0"/>
              </a:endParaRPr>
            </a:p>
            <a:p>
              <a:pPr eaLnBrk="1" hangingPunct="1">
                <a:buFont typeface="Wingdings" charset="0"/>
                <a:buChar char="l"/>
                <a:defRPr/>
              </a:pPr>
              <a:r>
                <a:rPr lang="ja-JP" altLang="en-US" sz="2000" dirty="0">
                  <a:solidFill>
                    <a:srgbClr val="000000"/>
                  </a:solidFill>
                  <a:latin typeface="Meiryo" panose="020B0604030504040204" pitchFamily="34" charset="-128"/>
                  <a:ea typeface="Meiryo" panose="020B0604030504040204" pitchFamily="34" charset="-128"/>
                  <a:cs typeface="ＭＳ ゴシック" charset="0"/>
                </a:rPr>
                <a:t>姿勢管理（腹臥位）</a:t>
              </a:r>
              <a:endParaRPr lang="en-US" altLang="ja-JP" sz="2000" dirty="0">
                <a:solidFill>
                  <a:srgbClr val="000000"/>
                </a:solidFill>
                <a:latin typeface="Meiryo" panose="020B0604030504040204" pitchFamily="34" charset="-128"/>
                <a:ea typeface="Meiryo" panose="020B0604030504040204" pitchFamily="34" charset="-128"/>
                <a:cs typeface="ＭＳ ゴシック" charset="0"/>
              </a:endParaRPr>
            </a:p>
            <a:p>
              <a:pPr eaLnBrk="1" hangingPunct="1">
                <a:buFont typeface="Wingdings" charset="0"/>
                <a:buChar char="l"/>
                <a:defRPr/>
              </a:pPr>
              <a:r>
                <a:rPr lang="ja-JP" altLang="en-US" sz="2000" dirty="0">
                  <a:solidFill>
                    <a:srgbClr val="000000"/>
                  </a:solidFill>
                  <a:latin typeface="Meiryo" panose="020B0604030504040204" pitchFamily="34" charset="-128"/>
                  <a:ea typeface="Meiryo" panose="020B0604030504040204" pitchFamily="34" charset="-128"/>
                  <a:cs typeface="ＭＳ ゴシック" charset="0"/>
                </a:rPr>
                <a:t>呼吸障害への対応</a:t>
              </a:r>
              <a:endParaRPr lang="en-US" altLang="ja-JP" sz="2000" dirty="0">
                <a:solidFill>
                  <a:srgbClr val="000000"/>
                </a:solidFill>
                <a:latin typeface="Meiryo" panose="020B0604030504040204" pitchFamily="34" charset="-128"/>
                <a:ea typeface="Meiryo" panose="020B0604030504040204" pitchFamily="34" charset="-128"/>
                <a:cs typeface="ＭＳ ゴシック" charset="0"/>
              </a:endParaRPr>
            </a:p>
            <a:p>
              <a:pPr eaLnBrk="1" hangingPunct="1">
                <a:buFont typeface="Wingdings" charset="0"/>
                <a:buChar char="l"/>
                <a:defRPr/>
              </a:pPr>
              <a:r>
                <a:rPr lang="ja-JP" altLang="en-US" sz="2000" dirty="0">
                  <a:solidFill>
                    <a:srgbClr val="000000"/>
                  </a:solidFill>
                  <a:latin typeface="Meiryo" panose="020B0604030504040204" pitchFamily="34" charset="-128"/>
                  <a:ea typeface="Meiryo" panose="020B0604030504040204" pitchFamily="34" charset="-128"/>
                  <a:cs typeface="ＭＳ ゴシック" charset="0"/>
                </a:rPr>
                <a:t>胃食道逆流への対応</a:t>
              </a:r>
              <a:endParaRPr lang="en-US" altLang="ja-JP" sz="2000" dirty="0">
                <a:solidFill>
                  <a:srgbClr val="000000"/>
                </a:solidFill>
                <a:latin typeface="Meiryo" panose="020B0604030504040204" pitchFamily="34" charset="-128"/>
                <a:ea typeface="Meiryo" panose="020B0604030504040204" pitchFamily="34" charset="-128"/>
                <a:cs typeface="ＭＳ ゴシック" charset="0"/>
              </a:endParaRPr>
            </a:p>
            <a:p>
              <a:pPr eaLnBrk="1" hangingPunct="1">
                <a:buFont typeface="Wingdings" charset="0"/>
                <a:buChar char="l"/>
                <a:defRPr/>
              </a:pPr>
              <a:r>
                <a:rPr lang="ja-JP" altLang="en-US" sz="2000" dirty="0">
                  <a:solidFill>
                    <a:srgbClr val="000000"/>
                  </a:solidFill>
                  <a:latin typeface="Meiryo" panose="020B0604030504040204" pitchFamily="34" charset="-128"/>
                  <a:ea typeface="Meiryo" panose="020B0604030504040204" pitchFamily="34" charset="-128"/>
                  <a:cs typeface="ＭＳ ゴシック" charset="0"/>
                </a:rPr>
                <a:t>誤嚥防止手術（喉頭気管分離、喉頭全摘等）</a:t>
              </a:r>
            </a:p>
          </p:txBody>
        </p:sp>
        <p:sp>
          <p:nvSpPr>
            <p:cNvPr id="17" name="Text Box 20">
              <a:extLst>
                <a:ext uri="{FF2B5EF4-FFF2-40B4-BE49-F238E27FC236}">
                  <a16:creationId xmlns:a16="http://schemas.microsoft.com/office/drawing/2014/main" id="{ED96D8C3-0973-42EE-9FDD-C3FD20FEB38B}"/>
                </a:ext>
              </a:extLst>
            </p:cNvPr>
            <p:cNvSpPr txBox="1">
              <a:spLocks noChangeArrowheads="1"/>
            </p:cNvSpPr>
            <p:nvPr/>
          </p:nvSpPr>
          <p:spPr bwMode="auto">
            <a:xfrm>
              <a:off x="681037" y="4542096"/>
              <a:ext cx="829711" cy="1947603"/>
            </a:xfrm>
            <a:prstGeom prst="rect">
              <a:avLst/>
            </a:prstGeom>
            <a:solidFill>
              <a:srgbClr val="FF9400"/>
            </a:solidFill>
            <a:ln w="19050">
              <a:solidFill>
                <a:srgbClr val="FF9400"/>
              </a:solidFill>
              <a:headEnd/>
              <a:tailEnd/>
            </a:ln>
            <a:effectLst/>
          </p:spPr>
          <p:style>
            <a:lnRef idx="0">
              <a:schemeClr val="dk1"/>
            </a:lnRef>
            <a:fillRef idx="3">
              <a:schemeClr val="dk1"/>
            </a:fillRef>
            <a:effectRef idx="3">
              <a:schemeClr val="dk1"/>
            </a:effectRef>
            <a:fontRef idx="minor">
              <a:schemeClr val="lt1"/>
            </a:fontRef>
          </p:style>
          <p:txBody>
            <a:bodyPr vert="eaVert" anchor="ctr" anchorCtr="0">
              <a:noAutofit/>
            </a:bodyPr>
            <a:lstStyle>
              <a:lvl1pPr>
                <a:defRPr kumimoji="1" sz="2400">
                  <a:solidFill>
                    <a:schemeClr val="tx1"/>
                  </a:solidFill>
                  <a:latin typeface="Arial" charset="0"/>
                  <a:ea typeface="ＭＳ Ｐ明朝" charset="0"/>
                  <a:cs typeface="ＭＳ Ｐ明朝" charset="0"/>
                </a:defRPr>
              </a:lvl1pPr>
              <a:lvl2pPr marL="37931725" indent="-37474525">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algn="ctr" eaLnBrk="1" hangingPunct="1">
                <a:defRPr/>
              </a:pPr>
              <a:r>
                <a:rPr lang="ja-JP" altLang="en-US" sz="3200" b="1" dirty="0">
                  <a:solidFill>
                    <a:schemeClr val="bg1"/>
                  </a:solidFill>
                  <a:latin typeface="Meiryo" panose="020B0604030504040204" pitchFamily="34" charset="-128"/>
                  <a:ea typeface="Meiryo" panose="020B0604030504040204" pitchFamily="34" charset="-128"/>
                  <a:cs typeface="ＭＳ ゴシック" charset="0"/>
                </a:rPr>
                <a:t>対応策</a:t>
              </a:r>
            </a:p>
          </p:txBody>
        </p:sp>
      </p:grpSp>
      <p:sp>
        <p:nvSpPr>
          <p:cNvPr id="18" name="Oval 11">
            <a:extLst>
              <a:ext uri="{FF2B5EF4-FFF2-40B4-BE49-F238E27FC236}">
                <a16:creationId xmlns:a16="http://schemas.microsoft.com/office/drawing/2014/main" id="{C7B964ED-BA03-4ACE-8F21-E028C9A14B95}"/>
              </a:ext>
            </a:extLst>
          </p:cNvPr>
          <p:cNvSpPr>
            <a:spLocks noChangeArrowheads="1"/>
          </p:cNvSpPr>
          <p:nvPr/>
        </p:nvSpPr>
        <p:spPr bwMode="auto">
          <a:xfrm>
            <a:off x="3577114" y="3687795"/>
            <a:ext cx="2784296" cy="670828"/>
          </a:xfrm>
          <a:prstGeom prst="ellipse">
            <a:avLst/>
          </a:prstGeom>
          <a:solidFill>
            <a:srgbClr val="FFBA5D"/>
          </a:solidFill>
          <a:ln>
            <a:noFill/>
            <a:headEnd/>
            <a:tailEnd/>
          </a:ln>
          <a:effectLst/>
        </p:spPr>
        <p:style>
          <a:lnRef idx="1">
            <a:schemeClr val="accent2"/>
          </a:lnRef>
          <a:fillRef idx="2">
            <a:schemeClr val="accent2"/>
          </a:fillRef>
          <a:effectRef idx="1">
            <a:schemeClr val="accent2"/>
          </a:effectRef>
          <a:fontRef idx="minor">
            <a:schemeClr val="dk1"/>
          </a:fontRef>
        </p:style>
        <p:txBody>
          <a:bodyPr wrap="none" bIns="0" anchor="ctr">
            <a:spAutoFit/>
          </a:bodyPr>
          <a:lstStyle>
            <a:lvl1pPr>
              <a:defRPr kumimoji="1" sz="2400">
                <a:solidFill>
                  <a:schemeClr val="tx1"/>
                </a:solidFill>
                <a:latin typeface="Arial" charset="0"/>
                <a:ea typeface="ＭＳ Ｐ明朝" charset="0"/>
                <a:cs typeface="ＭＳ Ｐ明朝" charset="0"/>
              </a:defRPr>
            </a:lvl1pPr>
            <a:lvl2pPr marL="37931725" indent="-37474525">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algn="ctr" eaLnBrk="1" hangingPunct="1">
              <a:defRPr/>
            </a:pPr>
            <a:r>
              <a:rPr lang="ja-JP" altLang="en-US" sz="2800" dirty="0">
                <a:latin typeface="Meiryo" panose="020B0604030504040204" pitchFamily="34" charset="-128"/>
                <a:ea typeface="Meiryo" panose="020B0604030504040204" pitchFamily="34" charset="-128"/>
                <a:cs typeface="ＭＳ ゴシック" charset="0"/>
              </a:rPr>
              <a:t>免疫力低下</a:t>
            </a:r>
          </a:p>
        </p:txBody>
      </p:sp>
      <p:sp>
        <p:nvSpPr>
          <p:cNvPr id="19" name="Line 13">
            <a:extLst>
              <a:ext uri="{FF2B5EF4-FFF2-40B4-BE49-F238E27FC236}">
                <a16:creationId xmlns:a16="http://schemas.microsoft.com/office/drawing/2014/main" id="{CC0487A1-025F-4FF8-80EA-F115AEC55B4E}"/>
              </a:ext>
            </a:extLst>
          </p:cNvPr>
          <p:cNvSpPr>
            <a:spLocks noChangeShapeType="1"/>
          </p:cNvSpPr>
          <p:nvPr/>
        </p:nvSpPr>
        <p:spPr bwMode="auto">
          <a:xfrm flipV="1">
            <a:off x="4969262" y="3450431"/>
            <a:ext cx="0" cy="29546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latin typeface="Meiryo" panose="020B0604030504040204" pitchFamily="34" charset="-128"/>
              <a:ea typeface="Meiryo" panose="020B0604030504040204" pitchFamily="34" charset="-128"/>
            </a:endParaRPr>
          </a:p>
        </p:txBody>
      </p:sp>
      <p:sp>
        <p:nvSpPr>
          <p:cNvPr id="22"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233</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7997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栄養障害の悪循環</a:t>
            </a:r>
          </a:p>
        </p:txBody>
      </p:sp>
      <p:sp>
        <p:nvSpPr>
          <p:cNvPr id="25" name="AutoShape 40">
            <a:extLst>
              <a:ext uri="{FF2B5EF4-FFF2-40B4-BE49-F238E27FC236}">
                <a16:creationId xmlns:a16="http://schemas.microsoft.com/office/drawing/2014/main" id="{6E22D656-2ED4-4073-A7B3-E02DFEE69E9E}"/>
              </a:ext>
            </a:extLst>
          </p:cNvPr>
          <p:cNvSpPr>
            <a:spLocks noChangeArrowheads="1"/>
          </p:cNvSpPr>
          <p:nvPr/>
        </p:nvSpPr>
        <p:spPr bwMode="auto">
          <a:xfrm rot="19576606">
            <a:off x="6556157" y="4724400"/>
            <a:ext cx="1349375" cy="457200"/>
          </a:xfrm>
          <a:prstGeom prst="rightArrow">
            <a:avLst>
              <a:gd name="adj1" fmla="val 50000"/>
              <a:gd name="adj2" fmla="val 49996"/>
            </a:avLst>
          </a:prstGeom>
          <a:solidFill>
            <a:srgbClr val="FFBA5D"/>
          </a:solidFill>
          <a:ln>
            <a:noFill/>
            <a:headEnd/>
            <a:tailEnd/>
          </a:ln>
        </p:spPr>
        <p:style>
          <a:lnRef idx="1">
            <a:schemeClr val="accent4"/>
          </a:lnRef>
          <a:fillRef idx="2">
            <a:schemeClr val="accent4"/>
          </a:fillRef>
          <a:effectRef idx="1">
            <a:schemeClr val="accent4"/>
          </a:effectRef>
          <a:fontRef idx="minor">
            <a:schemeClr val="dk1"/>
          </a:fontRef>
        </p:style>
        <p:txBody>
          <a:bodyPr wrap="none" anchor="ctr"/>
          <a:lstStyle/>
          <a:p>
            <a:pPr eaLnBrk="1" hangingPunct="1">
              <a:defRPr/>
            </a:pPr>
            <a:endParaRPr lang="ja-JP" altLang="en-US" sz="1600">
              <a:solidFill>
                <a:schemeClr val="dk1"/>
              </a:solidFill>
              <a:latin typeface="メイリオ" panose="020B0604030504040204" pitchFamily="50" charset="-128"/>
              <a:ea typeface="メイリオ" panose="020B0604030504040204" pitchFamily="50" charset="-128"/>
            </a:endParaRPr>
          </a:p>
        </p:txBody>
      </p:sp>
      <p:sp>
        <p:nvSpPr>
          <p:cNvPr id="26" name="AutoShape 41">
            <a:extLst>
              <a:ext uri="{FF2B5EF4-FFF2-40B4-BE49-F238E27FC236}">
                <a16:creationId xmlns:a16="http://schemas.microsoft.com/office/drawing/2014/main" id="{43CE7289-21DD-439B-846F-9DE1CF5C851A}"/>
              </a:ext>
            </a:extLst>
          </p:cNvPr>
          <p:cNvSpPr>
            <a:spLocks noChangeArrowheads="1"/>
          </p:cNvSpPr>
          <p:nvPr/>
        </p:nvSpPr>
        <p:spPr bwMode="auto">
          <a:xfrm>
            <a:off x="7687879" y="2514600"/>
            <a:ext cx="457200" cy="1066800"/>
          </a:xfrm>
          <a:prstGeom prst="upArrow">
            <a:avLst>
              <a:gd name="adj1" fmla="val 50000"/>
              <a:gd name="adj2" fmla="val 72225"/>
            </a:avLst>
          </a:prstGeom>
          <a:solidFill>
            <a:schemeClr val="accent3">
              <a:lumMod val="60000"/>
              <a:lumOff val="40000"/>
            </a:schemeClr>
          </a:solidFill>
          <a:ln>
            <a:noFill/>
            <a:headEnd/>
            <a:tailEnd/>
          </a:ln>
        </p:spPr>
        <p:style>
          <a:lnRef idx="1">
            <a:schemeClr val="accent6"/>
          </a:lnRef>
          <a:fillRef idx="2">
            <a:schemeClr val="accent6"/>
          </a:fillRef>
          <a:effectRef idx="1">
            <a:schemeClr val="accent6"/>
          </a:effectRef>
          <a:fontRef idx="minor">
            <a:schemeClr val="dk1"/>
          </a:fontRef>
        </p:style>
        <p:txBody>
          <a:bodyPr wrap="none" anchor="ctr"/>
          <a:lstStyle/>
          <a:p>
            <a:pPr eaLnBrk="1" hangingPunct="1">
              <a:defRPr/>
            </a:pPr>
            <a:endParaRPr lang="ja-JP" altLang="en-US" sz="1600">
              <a:solidFill>
                <a:schemeClr val="dk1"/>
              </a:solidFill>
              <a:latin typeface="メイリオ" panose="020B0604030504040204" pitchFamily="50" charset="-128"/>
              <a:ea typeface="メイリオ" panose="020B0604030504040204" pitchFamily="50" charset="-128"/>
            </a:endParaRPr>
          </a:p>
        </p:txBody>
      </p:sp>
      <p:sp>
        <p:nvSpPr>
          <p:cNvPr id="27" name="AutoShape 44">
            <a:extLst>
              <a:ext uri="{FF2B5EF4-FFF2-40B4-BE49-F238E27FC236}">
                <a16:creationId xmlns:a16="http://schemas.microsoft.com/office/drawing/2014/main" id="{31803B65-9C34-43C2-AA30-B8869CE0319B}"/>
              </a:ext>
            </a:extLst>
          </p:cNvPr>
          <p:cNvSpPr>
            <a:spLocks noChangeArrowheads="1"/>
          </p:cNvSpPr>
          <p:nvPr/>
        </p:nvSpPr>
        <p:spPr bwMode="auto">
          <a:xfrm>
            <a:off x="5753702" y="1798083"/>
            <a:ext cx="1258887" cy="381000"/>
          </a:xfrm>
          <a:prstGeom prst="leftArrow">
            <a:avLst>
              <a:gd name="adj1" fmla="val 50000"/>
              <a:gd name="adj2" fmla="val 115936"/>
            </a:avLst>
          </a:prstGeom>
          <a:solidFill>
            <a:srgbClr val="77B6E5"/>
          </a:solidFill>
          <a:ln>
            <a:noFill/>
            <a:headEnd/>
            <a:tailEnd/>
          </a:ln>
        </p:spPr>
        <p:style>
          <a:lnRef idx="1">
            <a:schemeClr val="accent5"/>
          </a:lnRef>
          <a:fillRef idx="2">
            <a:schemeClr val="accent5"/>
          </a:fillRef>
          <a:effectRef idx="1">
            <a:schemeClr val="accent5"/>
          </a:effectRef>
          <a:fontRef idx="minor">
            <a:schemeClr val="dk1"/>
          </a:fontRef>
        </p:style>
        <p:txBody>
          <a:bodyPr wrap="none" anchor="ctr"/>
          <a:lstStyle/>
          <a:p>
            <a:pPr eaLnBrk="1" hangingPunct="1">
              <a:defRPr/>
            </a:pPr>
            <a:endParaRPr lang="ja-JP" altLang="en-US" sz="1600">
              <a:solidFill>
                <a:schemeClr val="dk1"/>
              </a:solidFill>
              <a:latin typeface="メイリオ" panose="020B0604030504040204" pitchFamily="50" charset="-128"/>
              <a:ea typeface="メイリオ" panose="020B0604030504040204" pitchFamily="50" charset="-128"/>
            </a:endParaRPr>
          </a:p>
        </p:txBody>
      </p:sp>
      <p:sp>
        <p:nvSpPr>
          <p:cNvPr id="28" name="AutoShape 45">
            <a:extLst>
              <a:ext uri="{FF2B5EF4-FFF2-40B4-BE49-F238E27FC236}">
                <a16:creationId xmlns:a16="http://schemas.microsoft.com/office/drawing/2014/main" id="{A408E07C-654E-4C90-B441-15E846495FF0}"/>
              </a:ext>
            </a:extLst>
          </p:cNvPr>
          <p:cNvSpPr>
            <a:spLocks noChangeArrowheads="1"/>
          </p:cNvSpPr>
          <p:nvPr/>
        </p:nvSpPr>
        <p:spPr bwMode="auto">
          <a:xfrm rot="19869727">
            <a:off x="2178170" y="2384414"/>
            <a:ext cx="1585912" cy="452437"/>
          </a:xfrm>
          <a:prstGeom prst="leftArrow">
            <a:avLst>
              <a:gd name="adj1" fmla="val 50000"/>
              <a:gd name="adj2" fmla="val 119147"/>
            </a:avLst>
          </a:prstGeom>
          <a:solidFill>
            <a:srgbClr val="93D050"/>
          </a:solidFill>
          <a:ln>
            <a:noFill/>
            <a:headEnd/>
            <a:tailEnd/>
          </a:ln>
        </p:spPr>
        <p:style>
          <a:lnRef idx="1">
            <a:schemeClr val="accent6"/>
          </a:lnRef>
          <a:fillRef idx="2">
            <a:schemeClr val="accent6"/>
          </a:fillRef>
          <a:effectRef idx="1">
            <a:schemeClr val="accent6"/>
          </a:effectRef>
          <a:fontRef idx="minor">
            <a:schemeClr val="dk1"/>
          </a:fontRef>
        </p:style>
        <p:txBody>
          <a:bodyPr wrap="none" anchor="ctr"/>
          <a:lstStyle/>
          <a:p>
            <a:pPr eaLnBrk="1" hangingPunct="1">
              <a:defRPr/>
            </a:pPr>
            <a:endParaRPr lang="ja-JP" altLang="en-US" sz="1600">
              <a:solidFill>
                <a:schemeClr val="dk1"/>
              </a:solidFill>
              <a:latin typeface="メイリオ" panose="020B0604030504040204" pitchFamily="50" charset="-128"/>
              <a:ea typeface="メイリオ" panose="020B0604030504040204" pitchFamily="50" charset="-128"/>
            </a:endParaRPr>
          </a:p>
        </p:txBody>
      </p:sp>
      <p:sp>
        <p:nvSpPr>
          <p:cNvPr id="29" name="Oval 48">
            <a:extLst>
              <a:ext uri="{FF2B5EF4-FFF2-40B4-BE49-F238E27FC236}">
                <a16:creationId xmlns:a16="http://schemas.microsoft.com/office/drawing/2014/main" id="{70B1B8D5-A903-41E7-BF6F-5E8D3F085840}"/>
              </a:ext>
            </a:extLst>
          </p:cNvPr>
          <p:cNvSpPr>
            <a:spLocks noChangeArrowheads="1"/>
          </p:cNvSpPr>
          <p:nvPr/>
        </p:nvSpPr>
        <p:spPr bwMode="auto">
          <a:xfrm>
            <a:off x="712053" y="4571999"/>
            <a:ext cx="2504325" cy="1812995"/>
          </a:xfrm>
          <a:prstGeom prst="ellipse">
            <a:avLst/>
          </a:prstGeom>
          <a:solidFill>
            <a:srgbClr val="FF9400"/>
          </a:solidFill>
          <a:ln>
            <a:noFill/>
            <a:headEnd/>
            <a:tailEnd/>
          </a:ln>
        </p:spPr>
        <p:style>
          <a:lnRef idx="1">
            <a:schemeClr val="accent2"/>
          </a:lnRef>
          <a:fillRef idx="2">
            <a:schemeClr val="accent2"/>
          </a:fillRef>
          <a:effectRef idx="1">
            <a:schemeClr val="accent2"/>
          </a:effectRef>
          <a:fontRef idx="minor">
            <a:schemeClr val="dk1"/>
          </a:fontRef>
        </p:style>
        <p:txBody>
          <a:bodyPr wrap="none" anchor="ct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ctr" eaLnBrk="1" hangingPunct="1">
              <a:defRPr/>
            </a:pPr>
            <a:r>
              <a:rPr lang="ja-JP" altLang="en-US" sz="4400" dirty="0">
                <a:latin typeface="メイリオ" panose="020B0604030504040204" pitchFamily="50" charset="-128"/>
                <a:ea typeface="メイリオ" panose="020B0604030504040204" pitchFamily="50" charset="-128"/>
              </a:rPr>
              <a:t>経管</a:t>
            </a:r>
            <a:endParaRPr lang="en-US" altLang="ja-JP" sz="4400" dirty="0">
              <a:latin typeface="メイリオ" panose="020B0604030504040204" pitchFamily="50" charset="-128"/>
              <a:ea typeface="メイリオ" panose="020B0604030504040204" pitchFamily="50" charset="-128"/>
            </a:endParaRPr>
          </a:p>
          <a:p>
            <a:pPr algn="ctr" eaLnBrk="1" hangingPunct="1">
              <a:defRPr/>
            </a:pPr>
            <a:r>
              <a:rPr lang="ja-JP" altLang="en-US" sz="4400" dirty="0">
                <a:latin typeface="メイリオ" panose="020B0604030504040204" pitchFamily="50" charset="-128"/>
                <a:ea typeface="メイリオ" panose="020B0604030504040204" pitchFamily="50" charset="-128"/>
              </a:rPr>
              <a:t>栄養</a:t>
            </a:r>
          </a:p>
        </p:txBody>
      </p:sp>
      <p:sp>
        <p:nvSpPr>
          <p:cNvPr id="30" name="左矢印 9">
            <a:extLst>
              <a:ext uri="{FF2B5EF4-FFF2-40B4-BE49-F238E27FC236}">
                <a16:creationId xmlns:a16="http://schemas.microsoft.com/office/drawing/2014/main" id="{68613143-F508-4A4C-95EA-B0E0CEB44FE3}"/>
              </a:ext>
            </a:extLst>
          </p:cNvPr>
          <p:cNvSpPr>
            <a:spLocks noChangeArrowheads="1"/>
          </p:cNvSpPr>
          <p:nvPr/>
        </p:nvSpPr>
        <p:spPr bwMode="auto">
          <a:xfrm>
            <a:off x="2934882" y="4810636"/>
            <a:ext cx="1894839" cy="685800"/>
          </a:xfrm>
          <a:prstGeom prst="leftArrow">
            <a:avLst>
              <a:gd name="adj1" fmla="val 50000"/>
              <a:gd name="adj2" fmla="val 49973"/>
            </a:avLst>
          </a:prstGeom>
          <a:solidFill>
            <a:srgbClr val="FFBA5D"/>
          </a:solidFill>
          <a:ln>
            <a:noFill/>
            <a:headEnd/>
            <a:tailEnd/>
          </a:ln>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endParaRPr lang="ja-JP" altLang="en-US" sz="1600">
              <a:solidFill>
                <a:schemeClr val="dk1"/>
              </a:solidFill>
              <a:latin typeface="メイリオ" panose="020B0604030504040204" pitchFamily="50" charset="-128"/>
              <a:ea typeface="メイリオ" panose="020B0604030504040204" pitchFamily="50" charset="-128"/>
            </a:endParaRPr>
          </a:p>
        </p:txBody>
      </p:sp>
      <p:sp>
        <p:nvSpPr>
          <p:cNvPr id="31" name="AutoShape 52">
            <a:extLst>
              <a:ext uri="{FF2B5EF4-FFF2-40B4-BE49-F238E27FC236}">
                <a16:creationId xmlns:a16="http://schemas.microsoft.com/office/drawing/2014/main" id="{4059AAE9-4D0E-4319-9968-D74A555508E1}"/>
              </a:ext>
            </a:extLst>
          </p:cNvPr>
          <p:cNvSpPr>
            <a:spLocks noChangeArrowheads="1"/>
          </p:cNvSpPr>
          <p:nvPr/>
        </p:nvSpPr>
        <p:spPr bwMode="auto">
          <a:xfrm>
            <a:off x="3005593" y="1280381"/>
            <a:ext cx="3064316" cy="1920019"/>
          </a:xfrm>
          <a:prstGeom prst="irregularSeal1">
            <a:avLst/>
          </a:prstGeom>
          <a:solidFill>
            <a:srgbClr val="B4DE86"/>
          </a:solidFill>
          <a:ln>
            <a:headEnd/>
            <a:tailEnd/>
          </a:ln>
        </p:spPr>
        <p:style>
          <a:lnRef idx="0">
            <a:schemeClr val="accent3"/>
          </a:lnRef>
          <a:fillRef idx="3">
            <a:schemeClr val="accent3"/>
          </a:fillRef>
          <a:effectRef idx="3">
            <a:schemeClr val="accent3"/>
          </a:effectRef>
          <a:fontRef idx="minor">
            <a:schemeClr val="lt1"/>
          </a:fontRef>
        </p:style>
        <p:txBody>
          <a:bodyPr wrap="none" tIns="144000" bIns="0" anchor="ctr"/>
          <a:lstStyle/>
          <a:p>
            <a:pPr algn="ctr" eaLnBrk="1" hangingPunct="1">
              <a:defRPr/>
            </a:pPr>
            <a:r>
              <a:rPr lang="ja-JP" altLang="en-US" sz="2800" dirty="0">
                <a:solidFill>
                  <a:schemeClr val="tx1"/>
                </a:solidFill>
                <a:latin typeface="メイリオ" panose="020B0604030504040204" pitchFamily="50" charset="-128"/>
                <a:ea typeface="メイリオ" panose="020B0604030504040204" pitchFamily="50" charset="-128"/>
                <a:cs typeface="ＭＳ ゴシック" charset="0"/>
              </a:rPr>
              <a:t>嚥下機能障害</a:t>
            </a:r>
          </a:p>
        </p:txBody>
      </p:sp>
      <p:sp>
        <p:nvSpPr>
          <p:cNvPr id="32" name="Rectangle 31">
            <a:extLst>
              <a:ext uri="{FF2B5EF4-FFF2-40B4-BE49-F238E27FC236}">
                <a16:creationId xmlns:a16="http://schemas.microsoft.com/office/drawing/2014/main" id="{76660BC0-105F-4C82-B976-CC0676995944}"/>
              </a:ext>
            </a:extLst>
          </p:cNvPr>
          <p:cNvSpPr>
            <a:spLocks noChangeArrowheads="1"/>
          </p:cNvSpPr>
          <p:nvPr/>
        </p:nvSpPr>
        <p:spPr bwMode="auto">
          <a:xfrm>
            <a:off x="7033829" y="3429000"/>
            <a:ext cx="1949450" cy="1066800"/>
          </a:xfrm>
          <a:prstGeom prst="rect">
            <a:avLst/>
          </a:prstGeom>
          <a:solidFill>
            <a:schemeClr val="accent3">
              <a:lumMod val="40000"/>
              <a:lumOff val="60000"/>
            </a:schemeClr>
          </a:solidFill>
          <a:ln>
            <a:headEnd/>
            <a:tailEnd/>
          </a:ln>
        </p:spPr>
        <p:style>
          <a:lnRef idx="0">
            <a:schemeClr val="accent6"/>
          </a:lnRef>
          <a:fillRef idx="3">
            <a:schemeClr val="accent6"/>
          </a:fillRef>
          <a:effectRef idx="3">
            <a:schemeClr val="accent6"/>
          </a:effectRef>
          <a:fontRef idx="minor">
            <a:schemeClr val="lt1"/>
          </a:fontRef>
        </p:style>
        <p:txBody>
          <a:bodyPr wrap="none" anchor="ct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ctr" eaLnBrk="1" hangingPunct="1">
              <a:defRPr/>
            </a:pPr>
            <a:r>
              <a:rPr lang="ja-JP" altLang="en-US" sz="2800" dirty="0">
                <a:latin typeface="メイリオ" panose="020B0604030504040204" pitchFamily="50" charset="-128"/>
                <a:ea typeface="メイリオ" panose="020B0604030504040204" pitchFamily="50" charset="-128"/>
              </a:rPr>
              <a:t>免疫機能</a:t>
            </a:r>
            <a:endParaRPr lang="en-US" altLang="ja-JP" sz="2800" dirty="0">
              <a:latin typeface="メイリオ" panose="020B0604030504040204" pitchFamily="50" charset="-128"/>
              <a:ea typeface="メイリオ" panose="020B0604030504040204" pitchFamily="50" charset="-128"/>
            </a:endParaRPr>
          </a:p>
          <a:p>
            <a:pPr algn="ctr" eaLnBrk="1" hangingPunct="1">
              <a:defRPr/>
            </a:pPr>
            <a:r>
              <a:rPr lang="ja-JP" altLang="en-US" sz="2800" dirty="0">
                <a:latin typeface="メイリオ" panose="020B0604030504040204" pitchFamily="50" charset="-128"/>
                <a:ea typeface="メイリオ" panose="020B0604030504040204" pitchFamily="50" charset="-128"/>
              </a:rPr>
              <a:t>の低下</a:t>
            </a:r>
          </a:p>
        </p:txBody>
      </p:sp>
      <p:sp>
        <p:nvSpPr>
          <p:cNvPr id="33" name="Rectangle 30">
            <a:extLst>
              <a:ext uri="{FF2B5EF4-FFF2-40B4-BE49-F238E27FC236}">
                <a16:creationId xmlns:a16="http://schemas.microsoft.com/office/drawing/2014/main" id="{04CA5A71-2121-4E97-B979-94FC78EAC2E9}"/>
              </a:ext>
            </a:extLst>
          </p:cNvPr>
          <p:cNvSpPr>
            <a:spLocks noChangeArrowheads="1"/>
          </p:cNvSpPr>
          <p:nvPr/>
        </p:nvSpPr>
        <p:spPr bwMode="auto">
          <a:xfrm>
            <a:off x="7033829" y="1447800"/>
            <a:ext cx="1949450" cy="1066800"/>
          </a:xfrm>
          <a:prstGeom prst="rect">
            <a:avLst/>
          </a:prstGeom>
          <a:solidFill>
            <a:schemeClr val="accent6">
              <a:lumMod val="40000"/>
              <a:lumOff val="60000"/>
            </a:schemeClr>
          </a:solidFill>
          <a:ln>
            <a:headEnd/>
            <a:tailEnd/>
          </a:ln>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ja-JP" altLang="en-US" sz="2800" dirty="0">
                <a:solidFill>
                  <a:schemeClr val="tx1"/>
                </a:solidFill>
                <a:latin typeface="メイリオ" panose="020B0604030504040204" pitchFamily="50" charset="-128"/>
                <a:ea typeface="メイリオ" panose="020B0604030504040204" pitchFamily="50" charset="-128"/>
                <a:cs typeface="ＭＳ ゴシック" charset="0"/>
              </a:rPr>
              <a:t>感染症の反復</a:t>
            </a:r>
          </a:p>
        </p:txBody>
      </p:sp>
      <p:sp>
        <p:nvSpPr>
          <p:cNvPr id="34" name="AutoShape 43">
            <a:extLst>
              <a:ext uri="{FF2B5EF4-FFF2-40B4-BE49-F238E27FC236}">
                <a16:creationId xmlns:a16="http://schemas.microsoft.com/office/drawing/2014/main" id="{0A340908-EED2-4887-A7F2-1F7BD934F37F}"/>
              </a:ext>
            </a:extLst>
          </p:cNvPr>
          <p:cNvSpPr>
            <a:spLocks noChangeArrowheads="1"/>
          </p:cNvSpPr>
          <p:nvPr/>
        </p:nvSpPr>
        <p:spPr bwMode="auto">
          <a:xfrm>
            <a:off x="4249870" y="4179889"/>
            <a:ext cx="3007663" cy="2133600"/>
          </a:xfrm>
          <a:prstGeom prst="irregularSeal1">
            <a:avLst/>
          </a:prstGeom>
          <a:solidFill>
            <a:srgbClr val="FFF0C1"/>
          </a:solidFill>
          <a:ln w="12700">
            <a:solidFill>
              <a:srgbClr val="FF9400"/>
            </a:solidFill>
            <a:headEnd/>
            <a:tailEnd/>
          </a:ln>
        </p:spPr>
        <p:style>
          <a:lnRef idx="0">
            <a:schemeClr val="accent2"/>
          </a:lnRef>
          <a:fillRef idx="3">
            <a:schemeClr val="accent2"/>
          </a:fillRef>
          <a:effectRef idx="3">
            <a:schemeClr val="accent2"/>
          </a:effectRef>
          <a:fontRef idx="minor">
            <a:schemeClr val="lt1"/>
          </a:fontRef>
        </p:style>
        <p:txBody>
          <a:bodyPr wrap="none" tIns="144000" bIns="0" anchor="ct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ctr" eaLnBrk="1" hangingPunct="1">
              <a:defRPr/>
            </a:pPr>
            <a:r>
              <a:rPr lang="ja-JP" altLang="en-US" sz="3200" b="1" dirty="0">
                <a:solidFill>
                  <a:srgbClr val="FF9400"/>
                </a:solidFill>
                <a:latin typeface="メイリオ" panose="020B0604030504040204" pitchFamily="50" charset="-128"/>
                <a:ea typeface="メイリオ" panose="020B0604030504040204" pitchFamily="50" charset="-128"/>
              </a:rPr>
              <a:t>栄養障害</a:t>
            </a:r>
          </a:p>
        </p:txBody>
      </p:sp>
      <p:sp>
        <p:nvSpPr>
          <p:cNvPr id="22" name="AutoShape 46">
            <a:extLst>
              <a:ext uri="{FF2B5EF4-FFF2-40B4-BE49-F238E27FC236}">
                <a16:creationId xmlns:a16="http://schemas.microsoft.com/office/drawing/2014/main" id="{081D126B-3D42-4735-B357-DA8C18782D32}"/>
              </a:ext>
            </a:extLst>
          </p:cNvPr>
          <p:cNvSpPr>
            <a:spLocks noChangeArrowheads="1"/>
          </p:cNvSpPr>
          <p:nvPr/>
        </p:nvSpPr>
        <p:spPr bwMode="auto">
          <a:xfrm rot="1960085">
            <a:off x="2863342" y="4018555"/>
            <a:ext cx="1948585" cy="471488"/>
          </a:xfrm>
          <a:prstGeom prst="rightArrow">
            <a:avLst>
              <a:gd name="adj1" fmla="val 50000"/>
              <a:gd name="adj2" fmla="val 87493"/>
            </a:avLst>
          </a:prstGeom>
          <a:solidFill>
            <a:schemeClr val="accent6">
              <a:lumMod val="60000"/>
              <a:lumOff val="40000"/>
            </a:schemeClr>
          </a:solidFill>
          <a:ln>
            <a:noFill/>
            <a:headEnd/>
            <a:tailEnd/>
          </a:ln>
        </p:spPr>
        <p:style>
          <a:lnRef idx="1">
            <a:schemeClr val="accent6"/>
          </a:lnRef>
          <a:fillRef idx="2">
            <a:schemeClr val="accent6"/>
          </a:fillRef>
          <a:effectRef idx="1">
            <a:schemeClr val="accent6"/>
          </a:effectRef>
          <a:fontRef idx="minor">
            <a:schemeClr val="dk1"/>
          </a:fontRef>
        </p:style>
        <p:txBody>
          <a:bodyPr wrap="none" anchor="ctr"/>
          <a:lstStyle/>
          <a:p>
            <a:pPr eaLnBrk="1" hangingPunct="1">
              <a:defRPr/>
            </a:pPr>
            <a:endParaRPr lang="ja-JP" altLang="en-US" sz="1600">
              <a:solidFill>
                <a:schemeClr val="dk1"/>
              </a:solidFill>
              <a:latin typeface="メイリオ" panose="020B0604030504040204" pitchFamily="50" charset="-128"/>
              <a:ea typeface="メイリオ" panose="020B0604030504040204" pitchFamily="50" charset="-128"/>
            </a:endParaRPr>
          </a:p>
        </p:txBody>
      </p:sp>
      <p:sp>
        <p:nvSpPr>
          <p:cNvPr id="24" name="Rectangle 24">
            <a:extLst>
              <a:ext uri="{FF2B5EF4-FFF2-40B4-BE49-F238E27FC236}">
                <a16:creationId xmlns:a16="http://schemas.microsoft.com/office/drawing/2014/main" id="{946FD0D2-16A9-4E87-A9D4-1F04EDBC87FE}"/>
              </a:ext>
            </a:extLst>
          </p:cNvPr>
          <p:cNvSpPr>
            <a:spLocks noChangeArrowheads="1"/>
          </p:cNvSpPr>
          <p:nvPr/>
        </p:nvSpPr>
        <p:spPr bwMode="auto">
          <a:xfrm>
            <a:off x="1329193" y="3083898"/>
            <a:ext cx="2020887" cy="1066800"/>
          </a:xfrm>
          <a:prstGeom prst="rect">
            <a:avLst/>
          </a:prstGeom>
          <a:solidFill>
            <a:schemeClr val="accent6">
              <a:lumMod val="40000"/>
              <a:lumOff val="60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eaLnBrk="1" hangingPunct="1">
              <a:defRPr/>
            </a:pPr>
            <a:r>
              <a:rPr lang="ja-JP" altLang="en-US" sz="2800" dirty="0">
                <a:solidFill>
                  <a:schemeClr val="tx1"/>
                </a:solidFill>
                <a:latin typeface="メイリオ" panose="020B0604030504040204" pitchFamily="50" charset="-128"/>
                <a:ea typeface="メイリオ" panose="020B0604030504040204" pitchFamily="50" charset="-128"/>
                <a:cs typeface="ＭＳ ゴシック" charset="0"/>
              </a:rPr>
              <a:t>経口摂食量</a:t>
            </a:r>
            <a:endParaRPr lang="en-US" altLang="ja-JP" sz="2800" dirty="0">
              <a:solidFill>
                <a:schemeClr val="tx1"/>
              </a:solidFill>
              <a:latin typeface="メイリオ" panose="020B0604030504040204" pitchFamily="50" charset="-128"/>
              <a:ea typeface="メイリオ" panose="020B0604030504040204" pitchFamily="50" charset="-128"/>
              <a:cs typeface="ＭＳ ゴシック" charset="0"/>
            </a:endParaRPr>
          </a:p>
          <a:p>
            <a:pPr algn="ctr" eaLnBrk="1" hangingPunct="1">
              <a:defRPr/>
            </a:pPr>
            <a:r>
              <a:rPr lang="ja-JP" altLang="en-US" sz="2800" dirty="0">
                <a:solidFill>
                  <a:schemeClr val="tx1"/>
                </a:solidFill>
                <a:latin typeface="メイリオ" panose="020B0604030504040204" pitchFamily="50" charset="-128"/>
                <a:ea typeface="メイリオ" panose="020B0604030504040204" pitchFamily="50" charset="-128"/>
                <a:cs typeface="ＭＳ ゴシック" charset="0"/>
              </a:rPr>
              <a:t>の減少</a:t>
            </a:r>
          </a:p>
        </p:txBody>
      </p:sp>
      <p:sp>
        <p:nvSpPr>
          <p:cNvPr id="1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234</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9122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55"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1000" fill="hold"/>
                                        <p:tgtEl>
                                          <p:spTgt spid="29"/>
                                        </p:tgtEl>
                                        <p:attrNameLst>
                                          <p:attrName>ppt_w</p:attrName>
                                        </p:attrNameLst>
                                      </p:cBhvr>
                                      <p:tavLst>
                                        <p:tav tm="0">
                                          <p:val>
                                            <p:strVal val="#ppt_w*0.70"/>
                                          </p:val>
                                        </p:tav>
                                        <p:tav tm="100000">
                                          <p:val>
                                            <p:strVal val="#ppt_w"/>
                                          </p:val>
                                        </p:tav>
                                      </p:tavLst>
                                    </p:anim>
                                    <p:anim calcmode="lin" valueType="num">
                                      <p:cBhvr>
                                        <p:cTn id="11" dur="1000" fill="hold"/>
                                        <p:tgtEl>
                                          <p:spTgt spid="29"/>
                                        </p:tgtEl>
                                        <p:attrNameLst>
                                          <p:attrName>ppt_h</p:attrName>
                                        </p:attrNameLst>
                                      </p:cBhvr>
                                      <p:tavLst>
                                        <p:tav tm="0">
                                          <p:val>
                                            <p:strVal val="#ppt_h"/>
                                          </p:val>
                                        </p:tav>
                                        <p:tav tm="100000">
                                          <p:val>
                                            <p:strVal val="#ppt_h"/>
                                          </p:val>
                                        </p:tav>
                                      </p:tavLst>
                                    </p:anim>
                                    <p:animEffect transition="in" filter="fade">
                                      <p:cBhvr>
                                        <p:cTn id="12"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経管栄養とは？</a:t>
            </a:r>
          </a:p>
        </p:txBody>
      </p:sp>
      <p:grpSp>
        <p:nvGrpSpPr>
          <p:cNvPr id="16" name="図形グループ 15390">
            <a:extLst>
              <a:ext uri="{FF2B5EF4-FFF2-40B4-BE49-F238E27FC236}">
                <a16:creationId xmlns:a16="http://schemas.microsoft.com/office/drawing/2014/main" id="{0028BA55-5951-4267-AD9B-49B4EA3DAB42}"/>
              </a:ext>
            </a:extLst>
          </p:cNvPr>
          <p:cNvGrpSpPr>
            <a:grpSpLocks/>
          </p:cNvGrpSpPr>
          <p:nvPr/>
        </p:nvGrpSpPr>
        <p:grpSpPr bwMode="auto">
          <a:xfrm>
            <a:off x="4670825" y="1971275"/>
            <a:ext cx="4729507" cy="4744244"/>
            <a:chOff x="4009981" y="1568723"/>
            <a:chExt cx="5085290" cy="5100637"/>
          </a:xfrm>
        </p:grpSpPr>
        <p:pic>
          <p:nvPicPr>
            <p:cNvPr id="17" name="Picture 9">
              <a:extLst>
                <a:ext uri="{FF2B5EF4-FFF2-40B4-BE49-F238E27FC236}">
                  <a16:creationId xmlns:a16="http://schemas.microsoft.com/office/drawing/2014/main" id="{FF47617D-2C4C-477B-9BCF-D04F9CAD15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9981" y="1568723"/>
              <a:ext cx="4804243" cy="5100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正方形/長方形 17">
              <a:extLst>
                <a:ext uri="{FF2B5EF4-FFF2-40B4-BE49-F238E27FC236}">
                  <a16:creationId xmlns:a16="http://schemas.microsoft.com/office/drawing/2014/main" id="{9D1DCD86-D7C7-4825-9FBE-54624F3CDCC6}"/>
                </a:ext>
              </a:extLst>
            </p:cNvPr>
            <p:cNvSpPr>
              <a:spLocks noChangeArrowheads="1"/>
            </p:cNvSpPr>
            <p:nvPr/>
          </p:nvSpPr>
          <p:spPr bwMode="auto">
            <a:xfrm>
              <a:off x="7775898" y="4149997"/>
              <a:ext cx="843045" cy="382588"/>
            </a:xfrm>
            <a:prstGeom prst="rect">
              <a:avLst/>
            </a:prstGeom>
            <a:noFill/>
            <a:ln w="19050">
              <a:solidFill>
                <a:srgbClr val="0000FF"/>
              </a:solidFill>
              <a:round/>
              <a:headEnd/>
              <a:tailEnd/>
            </a:ln>
            <a:effectLst/>
            <a:extLst>
              <a:ext uri="{909E8E84-426E-40dd-AFC4-6F175D3DCCD1}">
                <a14:hiddenFill xmlns="" xmlns:a14="http://schemas.microsoft.com/office/drawing/2010/main">
                  <a:solidFill>
                    <a:srgbClr val="FFFFFF"/>
                  </a:solidFill>
                </a14:hiddenFill>
              </a:ext>
            </a:extLst>
          </p:spPr>
          <p:txBody>
            <a:bodyPr anchor="ctr"/>
            <a:lstStyle/>
            <a:p>
              <a:pPr algn="ctr" eaLnBrk="1" hangingPunct="1">
                <a:defRPr/>
              </a:pPr>
              <a:endParaRPr lang="ja-JP" altLang="en-US">
                <a:solidFill>
                  <a:schemeClr val="lt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BEB15E26-EA50-4DA8-8339-3C54A2F7DF53}"/>
                </a:ext>
              </a:extLst>
            </p:cNvPr>
            <p:cNvSpPr>
              <a:spLocks noChangeArrowheads="1"/>
            </p:cNvSpPr>
            <p:nvPr/>
          </p:nvSpPr>
          <p:spPr bwMode="auto">
            <a:xfrm>
              <a:off x="4083013" y="2521564"/>
              <a:ext cx="1149462" cy="460375"/>
            </a:xfrm>
            <a:prstGeom prst="rect">
              <a:avLst/>
            </a:prstGeom>
            <a:noFill/>
            <a:ln w="19050">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nchor="ctr"/>
            <a:lstStyle/>
            <a:p>
              <a:pPr algn="ctr" eaLnBrk="1" hangingPunct="1">
                <a:defRPr/>
              </a:pPr>
              <a:endParaRPr lang="ja-JP" altLang="en-US">
                <a:solidFill>
                  <a:schemeClr val="lt1"/>
                </a:solidFill>
                <a:latin typeface="Meiryo" panose="020B0604030504040204" pitchFamily="34" charset="-128"/>
                <a:ea typeface="Meiryo" panose="020B0604030504040204" pitchFamily="34" charset="-128"/>
              </a:endParaRPr>
            </a:p>
          </p:txBody>
        </p:sp>
        <p:cxnSp>
          <p:nvCxnSpPr>
            <p:cNvPr id="20" name="曲線コネクタ 6">
              <a:extLst>
                <a:ext uri="{FF2B5EF4-FFF2-40B4-BE49-F238E27FC236}">
                  <a16:creationId xmlns:a16="http://schemas.microsoft.com/office/drawing/2014/main" id="{92AA844D-26A7-4A82-9762-6AB79D9C6CC7}"/>
                </a:ext>
              </a:extLst>
            </p:cNvPr>
            <p:cNvCxnSpPr>
              <a:cxnSpLocks noChangeShapeType="1"/>
            </p:cNvCxnSpPr>
            <p:nvPr/>
          </p:nvCxnSpPr>
          <p:spPr bwMode="auto">
            <a:xfrm rot="5400000" flipH="1" flipV="1">
              <a:off x="6292269" y="2845843"/>
              <a:ext cx="684212" cy="482647"/>
            </a:xfrm>
            <a:prstGeom prst="curvedConnector3">
              <a:avLst>
                <a:gd name="adj1" fmla="val 50000"/>
              </a:avLst>
            </a:prstGeom>
            <a:noFill/>
            <a:ln w="63500" cmpd="dbl">
              <a:solidFill>
                <a:srgbClr val="7F7F7F"/>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21" name="テキスト ボックス 20">
              <a:extLst>
                <a:ext uri="{FF2B5EF4-FFF2-40B4-BE49-F238E27FC236}">
                  <a16:creationId xmlns:a16="http://schemas.microsoft.com/office/drawing/2014/main" id="{FFAF4708-86ED-4D1A-9FCD-BBBCC5DA14C2}"/>
                </a:ext>
              </a:extLst>
            </p:cNvPr>
            <p:cNvSpPr txBox="1"/>
            <p:nvPr/>
          </p:nvSpPr>
          <p:spPr>
            <a:xfrm>
              <a:off x="7407531" y="4653235"/>
              <a:ext cx="1687740" cy="694884"/>
            </a:xfrm>
            <a:prstGeom prst="rect">
              <a:avLst/>
            </a:prstGeom>
            <a:solidFill>
              <a:srgbClr val="FFFFFF"/>
            </a:solidFill>
            <a:ln>
              <a:solidFill>
                <a:schemeClr val="tx1"/>
              </a:solidFill>
            </a:ln>
          </p:spPr>
          <p:txBody>
            <a:bodyPr wrap="none">
              <a:spAutoFit/>
            </a:bodyPr>
            <a:lstStyle/>
            <a:p>
              <a:pPr algn="ctr" eaLnBrk="1" hangingPunct="1">
                <a:defRPr/>
              </a:pPr>
              <a:r>
                <a:rPr lang="ja-JP" altLang="en-US" dirty="0">
                  <a:latin typeface="Meiryo" panose="020B0604030504040204" pitchFamily="34" charset="-128"/>
                  <a:ea typeface="Meiryo" panose="020B0604030504040204" pitchFamily="34" charset="-128"/>
                  <a:cs typeface="ＭＳ Ｐ明朝" charset="0"/>
                </a:rPr>
                <a:t>経胃ろう的</a:t>
              </a:r>
              <a:endParaRPr lang="en-US" altLang="ja-JP" dirty="0">
                <a:latin typeface="Meiryo" panose="020B0604030504040204" pitchFamily="34" charset="-128"/>
                <a:ea typeface="Meiryo" panose="020B0604030504040204" pitchFamily="34" charset="-128"/>
                <a:cs typeface="ＭＳ Ｐ明朝" charset="0"/>
              </a:endParaRPr>
            </a:p>
            <a:p>
              <a:pPr algn="ctr" eaLnBrk="1" hangingPunct="1">
                <a:defRPr/>
              </a:pPr>
              <a:r>
                <a:rPr lang="ja-JP" altLang="en-US" dirty="0">
                  <a:latin typeface="Meiryo" panose="020B0604030504040204" pitchFamily="34" charset="-128"/>
                  <a:ea typeface="Meiryo" panose="020B0604030504040204" pitchFamily="34" charset="-128"/>
                  <a:cs typeface="ＭＳ Ｐ明朝" charset="0"/>
                </a:rPr>
                <a:t>空腸チューブ</a:t>
              </a:r>
            </a:p>
          </p:txBody>
        </p:sp>
        <p:sp>
          <p:nvSpPr>
            <p:cNvPr id="35" name="テキスト ボックス 34">
              <a:extLst>
                <a:ext uri="{FF2B5EF4-FFF2-40B4-BE49-F238E27FC236}">
                  <a16:creationId xmlns:a16="http://schemas.microsoft.com/office/drawing/2014/main" id="{73C09D42-7053-4C77-A575-B4C929FF522C}"/>
                </a:ext>
              </a:extLst>
            </p:cNvPr>
            <p:cNvSpPr txBox="1"/>
            <p:nvPr/>
          </p:nvSpPr>
          <p:spPr>
            <a:xfrm>
              <a:off x="6747098" y="2421211"/>
              <a:ext cx="1935937" cy="397077"/>
            </a:xfrm>
            <a:prstGeom prst="rect">
              <a:avLst/>
            </a:prstGeom>
            <a:solidFill>
              <a:srgbClr val="FFFFFF"/>
            </a:solidFill>
            <a:ln>
              <a:solidFill>
                <a:srgbClr val="000000"/>
              </a:solidFill>
            </a:ln>
          </p:spPr>
          <p:txBody>
            <a:bodyPr wrap="none">
              <a:spAutoFit/>
            </a:bodyPr>
            <a:lstStyle/>
            <a:p>
              <a:pPr eaLnBrk="1" hangingPunct="1">
                <a:defRPr/>
              </a:pPr>
              <a:r>
                <a:rPr lang="ja-JP" altLang="en-US" dirty="0">
                  <a:latin typeface="Meiryo" panose="020B0604030504040204" pitchFamily="34" charset="-128"/>
                  <a:ea typeface="Meiryo" panose="020B0604030504040204" pitchFamily="34" charset="-128"/>
                  <a:cs typeface="ＭＳ Ｐ明朝" charset="0"/>
                </a:rPr>
                <a:t>経皮経食道胃管</a:t>
              </a:r>
            </a:p>
          </p:txBody>
        </p:sp>
        <p:cxnSp>
          <p:nvCxnSpPr>
            <p:cNvPr id="36" name="曲線コネクタ 9">
              <a:extLst>
                <a:ext uri="{FF2B5EF4-FFF2-40B4-BE49-F238E27FC236}">
                  <a16:creationId xmlns:a16="http://schemas.microsoft.com/office/drawing/2014/main" id="{30CB3D5D-A92B-425E-81E4-274301DA2907}"/>
                </a:ext>
              </a:extLst>
            </p:cNvPr>
            <p:cNvCxnSpPr>
              <a:cxnSpLocks noChangeShapeType="1"/>
            </p:cNvCxnSpPr>
            <p:nvPr/>
          </p:nvCxnSpPr>
          <p:spPr bwMode="auto">
            <a:xfrm>
              <a:off x="6588332" y="5445397"/>
              <a:ext cx="936716" cy="71438"/>
            </a:xfrm>
            <a:prstGeom prst="curvedConnector3">
              <a:avLst>
                <a:gd name="adj1" fmla="val 50000"/>
              </a:avLst>
            </a:prstGeom>
            <a:noFill/>
            <a:ln w="63500" cmpd="dbl">
              <a:solidFill>
                <a:srgbClr val="7F7F7F"/>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37" name="テキスト ボックス 36">
              <a:extLst>
                <a:ext uri="{FF2B5EF4-FFF2-40B4-BE49-F238E27FC236}">
                  <a16:creationId xmlns:a16="http://schemas.microsoft.com/office/drawing/2014/main" id="{E8C41DD0-8CD8-4FA7-B7CB-1F70BB7E9FAB}"/>
                </a:ext>
              </a:extLst>
            </p:cNvPr>
            <p:cNvSpPr txBox="1"/>
            <p:nvPr/>
          </p:nvSpPr>
          <p:spPr>
            <a:xfrm>
              <a:off x="7496471" y="5373961"/>
              <a:ext cx="943149" cy="397077"/>
            </a:xfrm>
            <a:prstGeom prst="rect">
              <a:avLst/>
            </a:prstGeom>
            <a:noFill/>
            <a:ln>
              <a:solidFill>
                <a:schemeClr val="tx1"/>
              </a:solidFill>
            </a:ln>
          </p:spPr>
          <p:txBody>
            <a:bodyPr wrap="none">
              <a:spAutoFit/>
            </a:bodyPr>
            <a:lstStyle/>
            <a:p>
              <a:pPr eaLnBrk="1" hangingPunct="1">
                <a:defRPr/>
              </a:pPr>
              <a:r>
                <a:rPr lang="ja-JP" altLang="en-US" dirty="0">
                  <a:latin typeface="Meiryo" panose="020B0604030504040204" pitchFamily="34" charset="-128"/>
                  <a:ea typeface="Meiryo" panose="020B0604030504040204" pitchFamily="34" charset="-128"/>
                  <a:cs typeface="ＭＳ Ｐ明朝" charset="0"/>
                </a:rPr>
                <a:t>腸ろう</a:t>
              </a:r>
            </a:p>
          </p:txBody>
        </p:sp>
        <p:cxnSp>
          <p:nvCxnSpPr>
            <p:cNvPr id="38" name="直線コネクタ 37">
              <a:extLst>
                <a:ext uri="{FF2B5EF4-FFF2-40B4-BE49-F238E27FC236}">
                  <a16:creationId xmlns:a16="http://schemas.microsoft.com/office/drawing/2014/main" id="{84BF545E-A320-4655-B7D6-7A508ABB653E}"/>
                </a:ext>
              </a:extLst>
            </p:cNvPr>
            <p:cNvCxnSpPr>
              <a:cxnSpLocks noChangeShapeType="1"/>
            </p:cNvCxnSpPr>
            <p:nvPr/>
          </p:nvCxnSpPr>
          <p:spPr bwMode="auto">
            <a:xfrm>
              <a:off x="6372411" y="3429273"/>
              <a:ext cx="0" cy="1008063"/>
            </a:xfrm>
            <a:prstGeom prst="line">
              <a:avLst/>
            </a:prstGeom>
            <a:noFill/>
            <a:ln w="76200" cap="sq" cmpd="dbl">
              <a:solidFill>
                <a:srgbClr val="7F7F7F"/>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9" name="曲線コネクタ 12">
              <a:extLst>
                <a:ext uri="{FF2B5EF4-FFF2-40B4-BE49-F238E27FC236}">
                  <a16:creationId xmlns:a16="http://schemas.microsoft.com/office/drawing/2014/main" id="{C0B81317-B786-47E4-9D24-B0E9DB861BF4}"/>
                </a:ext>
              </a:extLst>
            </p:cNvPr>
            <p:cNvCxnSpPr>
              <a:cxnSpLocks noChangeShapeType="1"/>
            </p:cNvCxnSpPr>
            <p:nvPr/>
          </p:nvCxnSpPr>
          <p:spPr bwMode="auto">
            <a:xfrm rot="16200000" flipH="1">
              <a:off x="6443867" y="4437325"/>
              <a:ext cx="215900" cy="215921"/>
            </a:xfrm>
            <a:prstGeom prst="curvedConnector3">
              <a:avLst>
                <a:gd name="adj1" fmla="val 50000"/>
              </a:avLst>
            </a:prstGeom>
            <a:noFill/>
            <a:ln w="76200" cap="sq" cmpd="dbl">
              <a:solidFill>
                <a:srgbClr val="7F7F7F"/>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grpSp>
      <p:grpSp>
        <p:nvGrpSpPr>
          <p:cNvPr id="40" name="図形グループ 75">
            <a:extLst>
              <a:ext uri="{FF2B5EF4-FFF2-40B4-BE49-F238E27FC236}">
                <a16:creationId xmlns:a16="http://schemas.microsoft.com/office/drawing/2014/main" id="{6EA8F622-7BCB-4B01-909F-95CA1B8B6661}"/>
              </a:ext>
            </a:extLst>
          </p:cNvPr>
          <p:cNvGrpSpPr>
            <a:grpSpLocks/>
          </p:cNvGrpSpPr>
          <p:nvPr/>
        </p:nvGrpSpPr>
        <p:grpSpPr bwMode="auto">
          <a:xfrm>
            <a:off x="514447" y="2817875"/>
            <a:ext cx="4948208" cy="3649719"/>
            <a:chOff x="-57379" y="2786611"/>
            <a:chExt cx="5201518" cy="3836122"/>
          </a:xfrm>
        </p:grpSpPr>
        <p:sp>
          <p:nvSpPr>
            <p:cNvPr id="41" name="テキスト ボックス 40">
              <a:extLst>
                <a:ext uri="{FF2B5EF4-FFF2-40B4-BE49-F238E27FC236}">
                  <a16:creationId xmlns:a16="http://schemas.microsoft.com/office/drawing/2014/main" id="{A362BEB6-9DE9-4AAE-8461-25F8ADE337C7}"/>
                </a:ext>
              </a:extLst>
            </p:cNvPr>
            <p:cNvSpPr txBox="1"/>
            <p:nvPr/>
          </p:nvSpPr>
          <p:spPr>
            <a:xfrm>
              <a:off x="1582087" y="2786611"/>
              <a:ext cx="1811781" cy="372020"/>
            </a:xfrm>
            <a:prstGeom prst="rect">
              <a:avLst/>
            </a:prstGeom>
            <a:ln w="19050">
              <a:solidFill>
                <a:srgbClr val="FF0000"/>
              </a:solidFill>
            </a:ln>
          </p:spPr>
          <p:style>
            <a:lnRef idx="2">
              <a:schemeClr val="dk1"/>
            </a:lnRef>
            <a:fillRef idx="1">
              <a:schemeClr val="lt1"/>
            </a:fillRef>
            <a:effectRef idx="0">
              <a:schemeClr val="dk1"/>
            </a:effectRef>
            <a:fontRef idx="minor">
              <a:schemeClr val="dk1"/>
            </a:fontRef>
          </p:style>
          <p:txBody>
            <a:bodyPr wrap="none" tIns="72000" bIns="0" anchor="ctr" anchorCtr="0">
              <a:noAutofit/>
            </a:bodyPr>
            <a:lstStyle/>
            <a:p>
              <a:pPr eaLnBrk="1" hangingPunct="1">
                <a:defRPr/>
              </a:pPr>
              <a:r>
                <a:rPr lang="ja-JP" altLang="en-US" sz="2000" dirty="0">
                  <a:latin typeface="Meiryo" panose="020B0604030504040204" pitchFamily="34" charset="-128"/>
                  <a:ea typeface="Meiryo" panose="020B0604030504040204" pitchFamily="34" charset="-128"/>
                  <a:cs typeface="ＭＳ Ｐ明朝" charset="0"/>
                </a:rPr>
                <a:t>経鼻チューブ</a:t>
              </a:r>
            </a:p>
          </p:txBody>
        </p:sp>
        <p:cxnSp>
          <p:nvCxnSpPr>
            <p:cNvPr id="42" name="直線矢印コネクタ 41">
              <a:extLst>
                <a:ext uri="{FF2B5EF4-FFF2-40B4-BE49-F238E27FC236}">
                  <a16:creationId xmlns:a16="http://schemas.microsoft.com/office/drawing/2014/main" id="{7779BEA0-95A6-471E-B41C-BD4AE54C6DC7}"/>
                </a:ext>
              </a:extLst>
            </p:cNvPr>
            <p:cNvCxnSpPr>
              <a:cxnSpLocks noChangeShapeType="1"/>
              <a:stCxn id="41" idx="2"/>
              <a:endCxn id="44" idx="0"/>
            </p:cNvCxnSpPr>
            <p:nvPr/>
          </p:nvCxnSpPr>
          <p:spPr bwMode="auto">
            <a:xfrm flipH="1">
              <a:off x="2487977" y="3158631"/>
              <a:ext cx="1" cy="764615"/>
            </a:xfrm>
            <a:prstGeom prst="straightConnector1">
              <a:avLst/>
            </a:prstGeom>
            <a:noFill/>
            <a:ln w="25400">
              <a:solidFill>
                <a:schemeClr val="tx1"/>
              </a:solidFill>
              <a:round/>
              <a:headEnd/>
              <a:tailEnd type="arrow" w="med" len="med"/>
            </a:ln>
            <a:effectLst/>
            <a:extLst>
              <a:ext uri="{909E8E84-426E-40dd-AFC4-6F175D3DCCD1}">
                <a14:hiddenFill xmlns="" xmlns:a14="http://schemas.microsoft.com/office/drawing/2010/main">
                  <a:noFill/>
                </a14:hiddenFill>
              </a:ext>
            </a:extLst>
          </p:spPr>
        </p:cxnSp>
        <p:cxnSp>
          <p:nvCxnSpPr>
            <p:cNvPr id="43" name="直線矢印コネクタ 42">
              <a:extLst>
                <a:ext uri="{FF2B5EF4-FFF2-40B4-BE49-F238E27FC236}">
                  <a16:creationId xmlns:a16="http://schemas.microsoft.com/office/drawing/2014/main" id="{127816A6-E99D-4EFF-B9EB-B819894D1AD9}"/>
                </a:ext>
              </a:extLst>
            </p:cNvPr>
            <p:cNvCxnSpPr>
              <a:cxnSpLocks noChangeShapeType="1"/>
            </p:cNvCxnSpPr>
            <p:nvPr/>
          </p:nvCxnSpPr>
          <p:spPr bwMode="auto">
            <a:xfrm>
              <a:off x="999925" y="3572441"/>
              <a:ext cx="0" cy="360329"/>
            </a:xfrm>
            <a:prstGeom prst="straightConnector1">
              <a:avLst/>
            </a:prstGeom>
            <a:noFill/>
            <a:ln w="25400">
              <a:solidFill>
                <a:schemeClr val="tx1"/>
              </a:solidFill>
              <a:round/>
              <a:headEnd/>
              <a:tailEnd type="arrow" w="med" len="med"/>
            </a:ln>
            <a:effectLst/>
            <a:extLst>
              <a:ext uri="{909E8E84-426E-40dd-AFC4-6F175D3DCCD1}">
                <a14:hiddenFill xmlns="" xmlns:a14="http://schemas.microsoft.com/office/drawing/2010/main">
                  <a:noFill/>
                </a14:hiddenFill>
              </a:ext>
            </a:extLst>
          </p:spPr>
        </p:cxnSp>
        <p:sp>
          <p:nvSpPr>
            <p:cNvPr id="44" name="テキスト ボックス 43">
              <a:extLst>
                <a:ext uri="{FF2B5EF4-FFF2-40B4-BE49-F238E27FC236}">
                  <a16:creationId xmlns:a16="http://schemas.microsoft.com/office/drawing/2014/main" id="{3A335A9F-B9B9-4CA4-8D87-08575EF5EC11}"/>
                </a:ext>
              </a:extLst>
            </p:cNvPr>
            <p:cNvSpPr txBox="1"/>
            <p:nvPr/>
          </p:nvSpPr>
          <p:spPr>
            <a:xfrm>
              <a:off x="1986501" y="3923246"/>
              <a:ext cx="1002950" cy="372020"/>
            </a:xfrm>
            <a:prstGeom prst="rect">
              <a:avLst/>
            </a:prstGeom>
            <a:ln w="19050">
              <a:solidFill>
                <a:srgbClr val="002060"/>
              </a:solidFill>
            </a:ln>
          </p:spPr>
          <p:style>
            <a:lnRef idx="2">
              <a:schemeClr val="dk1"/>
            </a:lnRef>
            <a:fillRef idx="1">
              <a:schemeClr val="lt1"/>
            </a:fillRef>
            <a:effectRef idx="0">
              <a:schemeClr val="dk1"/>
            </a:effectRef>
            <a:fontRef idx="minor">
              <a:schemeClr val="dk1"/>
            </a:fontRef>
          </p:style>
          <p:txBody>
            <a:bodyPr wrap="none" tIns="72000" bIns="0" anchor="ctr" anchorCtr="0">
              <a:noAutofit/>
            </a:bodyPr>
            <a:lstStyle/>
            <a:p>
              <a:pPr eaLnBrk="1" hangingPunct="1">
                <a:defRPr/>
              </a:pPr>
              <a:r>
                <a:rPr lang="ja-JP" altLang="en-US" sz="2000" dirty="0">
                  <a:latin typeface="Meiryo" panose="020B0604030504040204" pitchFamily="34" charset="-128"/>
                  <a:ea typeface="Meiryo" panose="020B0604030504040204" pitchFamily="34" charset="-128"/>
                  <a:cs typeface="ＭＳ Ｐ明朝" charset="0"/>
                </a:rPr>
                <a:t>胃ろう</a:t>
              </a:r>
            </a:p>
          </p:txBody>
        </p:sp>
        <p:sp>
          <p:nvSpPr>
            <p:cNvPr id="45" name="テキスト ボックス 44">
              <a:extLst>
                <a:ext uri="{FF2B5EF4-FFF2-40B4-BE49-F238E27FC236}">
                  <a16:creationId xmlns:a16="http://schemas.microsoft.com/office/drawing/2014/main" id="{35B82118-56FD-4702-9273-CD0856669D21}"/>
                </a:ext>
              </a:extLst>
            </p:cNvPr>
            <p:cNvSpPr txBox="1"/>
            <p:nvPr/>
          </p:nvSpPr>
          <p:spPr>
            <a:xfrm>
              <a:off x="3695822" y="3923246"/>
              <a:ext cx="922067" cy="372020"/>
            </a:xfrm>
            <a:prstGeom prst="rect">
              <a:avLst/>
            </a:prstGeom>
            <a:noFill/>
            <a:ln>
              <a:solidFill>
                <a:schemeClr val="tx1"/>
              </a:solidFill>
            </a:ln>
          </p:spPr>
          <p:txBody>
            <a:bodyPr wrap="none" tIns="72000" bIns="0" anchor="ctr" anchorCtr="0">
              <a:noAutofit/>
            </a:bodyPr>
            <a:lstStyle/>
            <a:p>
              <a:pPr eaLnBrk="1" hangingPunct="1">
                <a:defRPr/>
              </a:pPr>
              <a:r>
                <a:rPr lang="ja-JP" altLang="en-US" dirty="0">
                  <a:latin typeface="Meiryo" panose="020B0604030504040204" pitchFamily="34" charset="-128"/>
                  <a:ea typeface="Meiryo" panose="020B0604030504040204" pitchFamily="34" charset="-128"/>
                  <a:cs typeface="ＭＳ Ｐ明朝" charset="0"/>
                </a:rPr>
                <a:t>腸ろう</a:t>
              </a:r>
            </a:p>
          </p:txBody>
        </p:sp>
        <p:sp>
          <p:nvSpPr>
            <p:cNvPr id="46" name="テキスト ボックス 45">
              <a:extLst>
                <a:ext uri="{FF2B5EF4-FFF2-40B4-BE49-F238E27FC236}">
                  <a16:creationId xmlns:a16="http://schemas.microsoft.com/office/drawing/2014/main" id="{A2FF7E21-28E4-41A0-BBAE-3C54AB63084C}"/>
                </a:ext>
              </a:extLst>
            </p:cNvPr>
            <p:cNvSpPr txBox="1"/>
            <p:nvPr/>
          </p:nvSpPr>
          <p:spPr>
            <a:xfrm>
              <a:off x="375012" y="3923246"/>
              <a:ext cx="1164717" cy="372020"/>
            </a:xfrm>
            <a:prstGeom prst="rect">
              <a:avLst/>
            </a:prstGeom>
            <a:noFill/>
            <a:ln>
              <a:solidFill>
                <a:schemeClr val="tx1"/>
              </a:solidFill>
            </a:ln>
          </p:spPr>
          <p:txBody>
            <a:bodyPr wrap="none" tIns="72000" bIns="0" anchor="ctr" anchorCtr="0">
              <a:noAutofit/>
            </a:bodyPr>
            <a:lstStyle/>
            <a:p>
              <a:pPr eaLnBrk="1" hangingPunct="1">
                <a:defRPr/>
              </a:pPr>
              <a:r>
                <a:rPr lang="ja-JP" altLang="en-US" dirty="0">
                  <a:latin typeface="Meiryo" panose="020B0604030504040204" pitchFamily="34" charset="-128"/>
                  <a:ea typeface="Meiryo" panose="020B0604030504040204" pitchFamily="34" charset="-128"/>
                  <a:cs typeface="ＭＳ Ｐ明朝" charset="0"/>
                </a:rPr>
                <a:t>食道ろう</a:t>
              </a:r>
            </a:p>
          </p:txBody>
        </p:sp>
        <p:sp>
          <p:nvSpPr>
            <p:cNvPr id="47" name="円/楕円 20">
              <a:extLst>
                <a:ext uri="{FF2B5EF4-FFF2-40B4-BE49-F238E27FC236}">
                  <a16:creationId xmlns:a16="http://schemas.microsoft.com/office/drawing/2014/main" id="{8C9B6745-382F-48D2-A656-0D26BB963776}"/>
                </a:ext>
              </a:extLst>
            </p:cNvPr>
            <p:cNvSpPr>
              <a:spLocks noChangeArrowheads="1"/>
            </p:cNvSpPr>
            <p:nvPr/>
          </p:nvSpPr>
          <p:spPr bwMode="auto">
            <a:xfrm>
              <a:off x="868788" y="5902075"/>
              <a:ext cx="1368452" cy="720658"/>
            </a:xfrm>
            <a:prstGeom prst="ellipse">
              <a:avLst/>
            </a:prstGeom>
            <a:solidFill>
              <a:srgbClr val="A3D8FF"/>
            </a:solidFill>
            <a:ln w="19050">
              <a:solidFill>
                <a:srgbClr val="0070C0"/>
              </a:solidFill>
              <a:headEnd/>
              <a:tailEnd/>
            </a:ln>
          </p:spPr>
          <p:style>
            <a:lnRef idx="2">
              <a:schemeClr val="dk1"/>
            </a:lnRef>
            <a:fillRef idx="1">
              <a:schemeClr val="lt1"/>
            </a:fillRef>
            <a:effectRef idx="0">
              <a:schemeClr val="dk1"/>
            </a:effectRef>
            <a:fontRef idx="minor">
              <a:schemeClr val="dk1"/>
            </a:fontRef>
          </p:style>
          <p:txBody>
            <a:bodyPr tIns="72000" bIns="0" anchor="ctr" anchorCtr="0">
              <a:noAutofit/>
            </a:bodyPr>
            <a:lstStyle/>
            <a:p>
              <a:pPr algn="ctr" eaLnBrk="1" hangingPunct="1">
                <a:defRPr/>
              </a:pPr>
              <a:r>
                <a:rPr lang="ja-JP" altLang="en-US" sz="2400" dirty="0">
                  <a:solidFill>
                    <a:schemeClr val="dk1"/>
                  </a:solidFill>
                  <a:latin typeface="Meiryo" panose="020B0604030504040204" pitchFamily="34" charset="-128"/>
                  <a:ea typeface="Meiryo" panose="020B0604030504040204" pitchFamily="34" charset="-128"/>
                </a:rPr>
                <a:t>胃</a:t>
              </a:r>
            </a:p>
          </p:txBody>
        </p:sp>
        <p:sp>
          <p:nvSpPr>
            <p:cNvPr id="48" name="円/楕円 21">
              <a:extLst>
                <a:ext uri="{FF2B5EF4-FFF2-40B4-BE49-F238E27FC236}">
                  <a16:creationId xmlns:a16="http://schemas.microsoft.com/office/drawing/2014/main" id="{38ACD093-78E7-43F0-B820-8FC007266D0D}"/>
                </a:ext>
              </a:extLst>
            </p:cNvPr>
            <p:cNvSpPr>
              <a:spLocks noChangeArrowheads="1"/>
            </p:cNvSpPr>
            <p:nvPr/>
          </p:nvSpPr>
          <p:spPr bwMode="auto">
            <a:xfrm>
              <a:off x="3071458" y="5902075"/>
              <a:ext cx="1727234" cy="720658"/>
            </a:xfrm>
            <a:prstGeom prst="ellipse">
              <a:avLst/>
            </a:prstGeom>
            <a:solidFill>
              <a:srgbClr val="EADCF4"/>
            </a:solidFill>
            <a:ln w="19050">
              <a:solidFill>
                <a:srgbClr val="7030A0"/>
              </a:solidFill>
              <a:round/>
              <a:headEnd/>
              <a:tailEnd/>
            </a:ln>
            <a:effectLst/>
          </p:spPr>
          <p:txBody>
            <a:bodyPr tIns="72000" bIns="0" anchor="ctr" anchorCtr="0">
              <a:noAutofit/>
            </a:bodyPr>
            <a:lstStyle/>
            <a:p>
              <a:pPr algn="ctr" eaLnBrk="1" hangingPunct="1">
                <a:defRPr/>
              </a:pPr>
              <a:r>
                <a:rPr lang="ja-JP" altLang="en-US" sz="2000" dirty="0">
                  <a:solidFill>
                    <a:schemeClr val="dk1"/>
                  </a:solidFill>
                  <a:latin typeface="Meiryo" panose="020B0604030504040204" pitchFamily="34" charset="-128"/>
                  <a:ea typeface="Meiryo" panose="020B0604030504040204" pitchFamily="34" charset="-128"/>
                </a:rPr>
                <a:t>十二指腸空腸</a:t>
              </a:r>
            </a:p>
          </p:txBody>
        </p:sp>
        <p:cxnSp>
          <p:nvCxnSpPr>
            <p:cNvPr id="49" name="直線矢印コネクタ 48">
              <a:extLst>
                <a:ext uri="{FF2B5EF4-FFF2-40B4-BE49-F238E27FC236}">
                  <a16:creationId xmlns:a16="http://schemas.microsoft.com/office/drawing/2014/main" id="{F8B592B9-44D6-4B41-B074-45932FAE888B}"/>
                </a:ext>
              </a:extLst>
            </p:cNvPr>
            <p:cNvCxnSpPr>
              <a:cxnSpLocks noChangeShapeType="1"/>
            </p:cNvCxnSpPr>
            <p:nvPr/>
          </p:nvCxnSpPr>
          <p:spPr bwMode="auto">
            <a:xfrm>
              <a:off x="4211500" y="3572441"/>
              <a:ext cx="0" cy="360329"/>
            </a:xfrm>
            <a:prstGeom prst="straightConnector1">
              <a:avLst/>
            </a:prstGeom>
            <a:noFill/>
            <a:ln w="25400">
              <a:solidFill>
                <a:schemeClr val="tx1"/>
              </a:solidFill>
              <a:round/>
              <a:headEnd/>
              <a:tailEnd type="arrow" w="med" len="med"/>
            </a:ln>
            <a:effectLst/>
            <a:extLst>
              <a:ext uri="{909E8E84-426E-40dd-AFC4-6F175D3DCCD1}">
                <a14:hiddenFill xmlns="" xmlns:a14="http://schemas.microsoft.com/office/drawing/2010/main">
                  <a:noFill/>
                </a14:hiddenFill>
              </a:ext>
            </a:extLst>
          </p:spPr>
        </p:cxnSp>
        <p:cxnSp>
          <p:nvCxnSpPr>
            <p:cNvPr id="50" name="直線矢印コネクタ 49">
              <a:extLst>
                <a:ext uri="{FF2B5EF4-FFF2-40B4-BE49-F238E27FC236}">
                  <a16:creationId xmlns:a16="http://schemas.microsoft.com/office/drawing/2014/main" id="{287338CE-0869-41BC-95DE-4650786529E4}"/>
                </a:ext>
              </a:extLst>
            </p:cNvPr>
            <p:cNvCxnSpPr>
              <a:cxnSpLocks noChangeShapeType="1"/>
              <a:stCxn id="46" idx="2"/>
              <a:endCxn id="47" idx="1"/>
            </p:cNvCxnSpPr>
            <p:nvPr/>
          </p:nvCxnSpPr>
          <p:spPr bwMode="auto">
            <a:xfrm>
              <a:off x="957371" y="4295266"/>
              <a:ext cx="111823" cy="1712348"/>
            </a:xfrm>
            <a:prstGeom prst="straightConnector1">
              <a:avLst/>
            </a:prstGeom>
            <a:noFill/>
            <a:ln w="57150">
              <a:solidFill>
                <a:srgbClr val="008000"/>
              </a:solidFill>
              <a:round/>
              <a:headEnd/>
              <a:tailEnd type="triangle"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51" name="テキスト ボックス 50">
              <a:extLst>
                <a:ext uri="{FF2B5EF4-FFF2-40B4-BE49-F238E27FC236}">
                  <a16:creationId xmlns:a16="http://schemas.microsoft.com/office/drawing/2014/main" id="{967A7F13-515F-4F51-831E-319C1906732A}"/>
                </a:ext>
              </a:extLst>
            </p:cNvPr>
            <p:cNvSpPr txBox="1"/>
            <p:nvPr/>
          </p:nvSpPr>
          <p:spPr>
            <a:xfrm>
              <a:off x="-57379" y="4724858"/>
              <a:ext cx="1272561" cy="566118"/>
            </a:xfrm>
            <a:prstGeom prst="rect">
              <a:avLst/>
            </a:prstGeom>
            <a:ln w="19050">
              <a:solidFill>
                <a:srgbClr val="008000"/>
              </a:solidFill>
              <a:prstDash val="sysDash"/>
            </a:ln>
          </p:spPr>
          <p:style>
            <a:lnRef idx="2">
              <a:schemeClr val="dk1"/>
            </a:lnRef>
            <a:fillRef idx="1">
              <a:schemeClr val="lt1"/>
            </a:fillRef>
            <a:effectRef idx="0">
              <a:schemeClr val="dk1"/>
            </a:effectRef>
            <a:fontRef idx="minor">
              <a:schemeClr val="dk1"/>
            </a:fontRef>
          </p:style>
          <p:txBody>
            <a:bodyPr wrap="none" tIns="72000" bIns="0" anchor="ctr" anchorCtr="0">
              <a:noAutofit/>
            </a:bodyPr>
            <a:lstStyle/>
            <a:p>
              <a:pPr algn="ctr" eaLnBrk="1" hangingPunct="1">
                <a:defRPr/>
              </a:pPr>
              <a:r>
                <a:rPr lang="ja-JP" altLang="en-US" sz="1600" dirty="0">
                  <a:latin typeface="Meiryo" panose="020B0604030504040204" pitchFamily="34" charset="-128"/>
                  <a:ea typeface="Meiryo" panose="020B0604030504040204" pitchFamily="34" charset="-128"/>
                </a:rPr>
                <a:t>経皮経食道</a:t>
              </a:r>
              <a:endParaRPr lang="en-US" altLang="ja-JP" sz="1600" dirty="0">
                <a:latin typeface="Meiryo" panose="020B0604030504040204" pitchFamily="34" charset="-128"/>
                <a:ea typeface="Meiryo" panose="020B0604030504040204" pitchFamily="34" charset="-128"/>
              </a:endParaRPr>
            </a:p>
            <a:p>
              <a:pPr algn="ctr" eaLnBrk="1" hangingPunct="1">
                <a:defRPr/>
              </a:pPr>
              <a:r>
                <a:rPr lang="ja-JP" altLang="en-US" sz="1600" dirty="0">
                  <a:latin typeface="Meiryo" panose="020B0604030504040204" pitchFamily="34" charset="-128"/>
                  <a:ea typeface="Meiryo" panose="020B0604030504040204" pitchFamily="34" charset="-128"/>
                </a:rPr>
                <a:t>胃チューブ</a:t>
              </a:r>
            </a:p>
          </p:txBody>
        </p:sp>
        <p:cxnSp>
          <p:nvCxnSpPr>
            <p:cNvPr id="52" name="直線矢印コネクタ 51">
              <a:extLst>
                <a:ext uri="{FF2B5EF4-FFF2-40B4-BE49-F238E27FC236}">
                  <a16:creationId xmlns:a16="http://schemas.microsoft.com/office/drawing/2014/main" id="{0972D576-4E00-42AE-8BA3-EE315D8DD802}"/>
                </a:ext>
              </a:extLst>
            </p:cNvPr>
            <p:cNvCxnSpPr>
              <a:cxnSpLocks noChangeShapeType="1"/>
              <a:stCxn id="44" idx="2"/>
              <a:endCxn id="47" idx="7"/>
            </p:cNvCxnSpPr>
            <p:nvPr/>
          </p:nvCxnSpPr>
          <p:spPr bwMode="auto">
            <a:xfrm flipH="1">
              <a:off x="2036834" y="4295266"/>
              <a:ext cx="451143" cy="1712348"/>
            </a:xfrm>
            <a:prstGeom prst="straightConnector1">
              <a:avLst/>
            </a:prstGeom>
            <a:noFill/>
            <a:ln w="57150">
              <a:solidFill>
                <a:srgbClr val="0000FF"/>
              </a:solidFill>
              <a:round/>
              <a:headEnd/>
              <a:tailEnd type="triangle"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53" name="テキスト ボックス 52">
              <a:extLst>
                <a:ext uri="{FF2B5EF4-FFF2-40B4-BE49-F238E27FC236}">
                  <a16:creationId xmlns:a16="http://schemas.microsoft.com/office/drawing/2014/main" id="{69EC8D23-5B3B-48DE-ABF9-14B0A86039FD}"/>
                </a:ext>
              </a:extLst>
            </p:cNvPr>
            <p:cNvSpPr txBox="1"/>
            <p:nvPr/>
          </p:nvSpPr>
          <p:spPr>
            <a:xfrm>
              <a:off x="1324170" y="4724858"/>
              <a:ext cx="1056872" cy="566118"/>
            </a:xfrm>
            <a:prstGeom prst="rect">
              <a:avLst/>
            </a:prstGeom>
            <a:ln w="19050">
              <a:solidFill>
                <a:srgbClr val="0000FF"/>
              </a:solidFill>
              <a:prstDash val="sysDash"/>
            </a:ln>
          </p:spPr>
          <p:style>
            <a:lnRef idx="2">
              <a:schemeClr val="accent1"/>
            </a:lnRef>
            <a:fillRef idx="1">
              <a:schemeClr val="lt1"/>
            </a:fillRef>
            <a:effectRef idx="0">
              <a:schemeClr val="accent1"/>
            </a:effectRef>
            <a:fontRef idx="minor">
              <a:schemeClr val="dk1"/>
            </a:fontRef>
          </p:style>
          <p:txBody>
            <a:bodyPr wrap="none" tIns="72000" bIns="0" anchor="ctr" anchorCtr="0">
              <a:noAutofit/>
            </a:bodyPr>
            <a:lstStyle/>
            <a:p>
              <a:pPr algn="ctr" eaLnBrk="1" hangingPunct="1">
                <a:defRPr/>
              </a:pPr>
              <a:r>
                <a:rPr lang="ja-JP" altLang="en-US" sz="1600" dirty="0">
                  <a:latin typeface="Meiryo" panose="020B0604030504040204" pitchFamily="34" charset="-128"/>
                  <a:ea typeface="Meiryo" panose="020B0604030504040204" pitchFamily="34" charset="-128"/>
                </a:rPr>
                <a:t>胃ろう</a:t>
              </a:r>
              <a:endParaRPr lang="en-US" altLang="ja-JP" sz="1600" dirty="0">
                <a:latin typeface="Meiryo" panose="020B0604030504040204" pitchFamily="34" charset="-128"/>
                <a:ea typeface="Meiryo" panose="020B0604030504040204" pitchFamily="34" charset="-128"/>
              </a:endParaRPr>
            </a:p>
            <a:p>
              <a:pPr algn="ctr" eaLnBrk="1" hangingPunct="1">
                <a:defRPr/>
              </a:pPr>
              <a:r>
                <a:rPr lang="ja-JP" altLang="en-US" sz="1600" dirty="0">
                  <a:latin typeface="Meiryo" panose="020B0604030504040204" pitchFamily="34" charset="-128"/>
                  <a:ea typeface="Meiryo" panose="020B0604030504040204" pitchFamily="34" charset="-128"/>
                </a:rPr>
                <a:t>チューブ</a:t>
              </a:r>
            </a:p>
          </p:txBody>
        </p:sp>
        <p:cxnSp>
          <p:nvCxnSpPr>
            <p:cNvPr id="54" name="直線矢印コネクタ 53">
              <a:extLst>
                <a:ext uri="{FF2B5EF4-FFF2-40B4-BE49-F238E27FC236}">
                  <a16:creationId xmlns:a16="http://schemas.microsoft.com/office/drawing/2014/main" id="{86F70E95-5818-4CCF-BF0A-44EFFFEFCBC7}"/>
                </a:ext>
              </a:extLst>
            </p:cNvPr>
            <p:cNvCxnSpPr>
              <a:cxnSpLocks noChangeShapeType="1"/>
              <a:stCxn id="44" idx="2"/>
              <a:endCxn id="48" idx="1"/>
            </p:cNvCxnSpPr>
            <p:nvPr/>
          </p:nvCxnSpPr>
          <p:spPr bwMode="auto">
            <a:xfrm>
              <a:off x="2487977" y="4295266"/>
              <a:ext cx="836428" cy="1712348"/>
            </a:xfrm>
            <a:prstGeom prst="straightConnector1">
              <a:avLst/>
            </a:prstGeom>
            <a:noFill/>
            <a:ln w="57150">
              <a:solidFill>
                <a:srgbClr val="000090"/>
              </a:solidFill>
              <a:round/>
              <a:headEnd/>
              <a:tailEnd type="triangle"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55" name="テキスト ボックス 54">
              <a:extLst>
                <a:ext uri="{FF2B5EF4-FFF2-40B4-BE49-F238E27FC236}">
                  <a16:creationId xmlns:a16="http://schemas.microsoft.com/office/drawing/2014/main" id="{D753DB28-A314-4ED0-92F7-1D21195DAF91}"/>
                </a:ext>
              </a:extLst>
            </p:cNvPr>
            <p:cNvSpPr txBox="1"/>
            <p:nvPr/>
          </p:nvSpPr>
          <p:spPr>
            <a:xfrm>
              <a:off x="2490031" y="4724858"/>
              <a:ext cx="1488249" cy="566118"/>
            </a:xfrm>
            <a:prstGeom prst="rect">
              <a:avLst/>
            </a:prstGeom>
            <a:ln w="19050">
              <a:solidFill>
                <a:srgbClr val="000090"/>
              </a:solidFill>
              <a:prstDash val="sysDash"/>
            </a:ln>
          </p:spPr>
          <p:style>
            <a:lnRef idx="2">
              <a:schemeClr val="accent1"/>
            </a:lnRef>
            <a:fillRef idx="1">
              <a:schemeClr val="lt1"/>
            </a:fillRef>
            <a:effectRef idx="0">
              <a:schemeClr val="accent1"/>
            </a:effectRef>
            <a:fontRef idx="minor">
              <a:schemeClr val="dk1"/>
            </a:fontRef>
          </p:style>
          <p:txBody>
            <a:bodyPr wrap="none" tIns="72000" bIns="0" anchor="ctr" anchorCtr="0">
              <a:noAutofit/>
            </a:bodyPr>
            <a:lstStyle/>
            <a:p>
              <a:pPr algn="ctr" eaLnBrk="1" hangingPunct="1">
                <a:defRPr/>
              </a:pPr>
              <a:r>
                <a:rPr lang="ja-JP" altLang="en-US" sz="1600" dirty="0">
                  <a:latin typeface="Meiryo" panose="020B0604030504040204" pitchFamily="34" charset="-128"/>
                  <a:ea typeface="Meiryo" panose="020B0604030504040204" pitchFamily="34" charset="-128"/>
                </a:rPr>
                <a:t>経胃ろう的</a:t>
              </a:r>
              <a:endParaRPr lang="en-US" altLang="ja-JP" sz="1600" dirty="0">
                <a:latin typeface="Meiryo" panose="020B0604030504040204" pitchFamily="34" charset="-128"/>
                <a:ea typeface="Meiryo" panose="020B0604030504040204" pitchFamily="34" charset="-128"/>
              </a:endParaRPr>
            </a:p>
            <a:p>
              <a:pPr algn="ctr" eaLnBrk="1" hangingPunct="1">
                <a:defRPr/>
              </a:pPr>
              <a:r>
                <a:rPr lang="ja-JP" altLang="en-US" sz="1600" dirty="0">
                  <a:latin typeface="Meiryo" panose="020B0604030504040204" pitchFamily="34" charset="-128"/>
                  <a:ea typeface="Meiryo" panose="020B0604030504040204" pitchFamily="34" charset="-128"/>
                </a:rPr>
                <a:t>空腸チューブ</a:t>
              </a:r>
            </a:p>
          </p:txBody>
        </p:sp>
        <p:cxnSp>
          <p:nvCxnSpPr>
            <p:cNvPr id="56" name="直線矢印コネクタ 55">
              <a:extLst>
                <a:ext uri="{FF2B5EF4-FFF2-40B4-BE49-F238E27FC236}">
                  <a16:creationId xmlns:a16="http://schemas.microsoft.com/office/drawing/2014/main" id="{B8589D06-087E-4DD7-8C7D-B5A6CFC5657D}"/>
                </a:ext>
              </a:extLst>
            </p:cNvPr>
            <p:cNvCxnSpPr>
              <a:cxnSpLocks noChangeShapeType="1"/>
              <a:stCxn id="45" idx="2"/>
              <a:endCxn id="48" idx="7"/>
            </p:cNvCxnSpPr>
            <p:nvPr/>
          </p:nvCxnSpPr>
          <p:spPr bwMode="auto">
            <a:xfrm>
              <a:off x="4156856" y="4295266"/>
              <a:ext cx="388889" cy="1712348"/>
            </a:xfrm>
            <a:prstGeom prst="straightConnector1">
              <a:avLst/>
            </a:prstGeom>
            <a:noFill/>
            <a:ln w="57150">
              <a:solidFill>
                <a:srgbClr val="660066"/>
              </a:solidFill>
              <a:round/>
              <a:headEnd/>
              <a:tailEnd type="triangle"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57" name="テキスト ボックス 56">
              <a:extLst>
                <a:ext uri="{FF2B5EF4-FFF2-40B4-BE49-F238E27FC236}">
                  <a16:creationId xmlns:a16="http://schemas.microsoft.com/office/drawing/2014/main" id="{417102E3-6251-4B6A-9983-E719BA7E2423}"/>
                </a:ext>
              </a:extLst>
            </p:cNvPr>
            <p:cNvSpPr txBox="1"/>
            <p:nvPr/>
          </p:nvSpPr>
          <p:spPr>
            <a:xfrm>
              <a:off x="4087267" y="4726446"/>
              <a:ext cx="1056872" cy="566118"/>
            </a:xfrm>
            <a:prstGeom prst="rect">
              <a:avLst/>
            </a:prstGeom>
            <a:ln w="19050">
              <a:solidFill>
                <a:srgbClr val="660066"/>
              </a:solidFill>
              <a:prstDash val="sysDash"/>
            </a:ln>
          </p:spPr>
          <p:style>
            <a:lnRef idx="2">
              <a:schemeClr val="accent1"/>
            </a:lnRef>
            <a:fillRef idx="1">
              <a:schemeClr val="lt1"/>
            </a:fillRef>
            <a:effectRef idx="0">
              <a:schemeClr val="accent1"/>
            </a:effectRef>
            <a:fontRef idx="minor">
              <a:schemeClr val="dk1"/>
            </a:fontRef>
          </p:style>
          <p:txBody>
            <a:bodyPr wrap="none" tIns="72000" bIns="0" anchor="ctr" anchorCtr="0">
              <a:noAutofit/>
            </a:bodyPr>
            <a:lstStyle/>
            <a:p>
              <a:pPr algn="ctr" eaLnBrk="1" hangingPunct="1">
                <a:defRPr/>
              </a:pPr>
              <a:r>
                <a:rPr lang="ja-JP" altLang="en-US" sz="1600" dirty="0">
                  <a:latin typeface="Meiryo" panose="020B0604030504040204" pitchFamily="34" charset="-128"/>
                  <a:ea typeface="Meiryo" panose="020B0604030504040204" pitchFamily="34" charset="-128"/>
                </a:rPr>
                <a:t>腸ろう</a:t>
              </a:r>
              <a:endParaRPr lang="en-US" altLang="ja-JP" sz="1600" dirty="0">
                <a:latin typeface="Meiryo" panose="020B0604030504040204" pitchFamily="34" charset="-128"/>
                <a:ea typeface="Meiryo" panose="020B0604030504040204" pitchFamily="34" charset="-128"/>
              </a:endParaRPr>
            </a:p>
            <a:p>
              <a:pPr algn="ctr" eaLnBrk="1" hangingPunct="1">
                <a:defRPr/>
              </a:pPr>
              <a:r>
                <a:rPr lang="ja-JP" altLang="en-US" sz="1600" dirty="0">
                  <a:latin typeface="Meiryo" panose="020B0604030504040204" pitchFamily="34" charset="-128"/>
                  <a:ea typeface="Meiryo" panose="020B0604030504040204" pitchFamily="34" charset="-128"/>
                </a:rPr>
                <a:t>チューブ</a:t>
              </a:r>
            </a:p>
          </p:txBody>
        </p:sp>
        <p:cxnSp>
          <p:nvCxnSpPr>
            <p:cNvPr id="58" name="直線コネクタ 57">
              <a:extLst>
                <a:ext uri="{FF2B5EF4-FFF2-40B4-BE49-F238E27FC236}">
                  <a16:creationId xmlns:a16="http://schemas.microsoft.com/office/drawing/2014/main" id="{AC56A46D-9EE6-4EEE-B21D-9E13AC8B52CF}"/>
                </a:ext>
              </a:extLst>
            </p:cNvPr>
            <p:cNvCxnSpPr>
              <a:cxnSpLocks noChangeShapeType="1"/>
            </p:cNvCxnSpPr>
            <p:nvPr/>
          </p:nvCxnSpPr>
          <p:spPr bwMode="auto">
            <a:xfrm>
              <a:off x="999924" y="3572442"/>
              <a:ext cx="3211575"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Lst>
          </p:spPr>
        </p:cxnSp>
        <p:sp>
          <p:nvSpPr>
            <p:cNvPr id="59" name="星 32 32">
              <a:extLst>
                <a:ext uri="{FF2B5EF4-FFF2-40B4-BE49-F238E27FC236}">
                  <a16:creationId xmlns:a16="http://schemas.microsoft.com/office/drawing/2014/main" id="{DD5DB13D-2666-48B7-982D-6BCD95AF7599}"/>
                </a:ext>
              </a:extLst>
            </p:cNvPr>
            <p:cNvSpPr>
              <a:spLocks noChangeArrowheads="1"/>
            </p:cNvSpPr>
            <p:nvPr/>
          </p:nvSpPr>
          <p:spPr bwMode="auto">
            <a:xfrm>
              <a:off x="1757177" y="3356559"/>
              <a:ext cx="1366863" cy="431759"/>
            </a:xfrm>
            <a:prstGeom prst="star32">
              <a:avLst>
                <a:gd name="adj" fmla="val 375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tIns="72000" bIns="0" anchor="ctr" anchorCtr="0">
              <a:noAutofit/>
            </a:bodyPr>
            <a:lstStyle/>
            <a:p>
              <a:pPr algn="ctr" eaLnBrk="1" hangingPunct="1">
                <a:defRPr/>
              </a:pPr>
              <a:r>
                <a:rPr lang="ja-JP" altLang="en-US" dirty="0">
                  <a:solidFill>
                    <a:schemeClr val="lt1"/>
                  </a:solidFill>
                  <a:latin typeface="Meiryo" panose="020B0604030504040204" pitchFamily="34" charset="-128"/>
                  <a:ea typeface="Meiryo" panose="020B0604030504040204" pitchFamily="34" charset="-128"/>
                </a:rPr>
                <a:t>手術</a:t>
              </a:r>
              <a:endParaRPr lang="en-US" altLang="ja-JP" dirty="0">
                <a:solidFill>
                  <a:schemeClr val="lt1"/>
                </a:solidFill>
                <a:latin typeface="Meiryo" panose="020B0604030504040204" pitchFamily="34" charset="-128"/>
                <a:ea typeface="Meiryo" panose="020B0604030504040204" pitchFamily="34" charset="-128"/>
              </a:endParaRPr>
            </a:p>
          </p:txBody>
        </p:sp>
      </p:grpSp>
      <p:sp>
        <p:nvSpPr>
          <p:cNvPr id="60" name="テキスト ボックス 12">
            <a:extLst>
              <a:ext uri="{FF2B5EF4-FFF2-40B4-BE49-F238E27FC236}">
                <a16:creationId xmlns:a16="http://schemas.microsoft.com/office/drawing/2014/main" id="{B31E7B0F-4397-4904-A6A6-8B0E0C656F5D}"/>
              </a:ext>
            </a:extLst>
          </p:cNvPr>
          <p:cNvSpPr txBox="1">
            <a:spLocks noChangeArrowheads="1"/>
          </p:cNvSpPr>
          <p:nvPr/>
        </p:nvSpPr>
        <p:spPr bwMode="auto">
          <a:xfrm>
            <a:off x="681038" y="1481916"/>
            <a:ext cx="8593138" cy="969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eaLnBrk="1" hangingPunct="1"/>
            <a:r>
              <a:rPr lang="ja-JP" altLang="en-US" sz="2000" dirty="0">
                <a:latin typeface="Meiryo" panose="020B0604030504040204" pitchFamily="34" charset="-128"/>
                <a:ea typeface="Meiryo" panose="020B0604030504040204" pitchFamily="34" charset="-128"/>
              </a:rPr>
              <a:t>　口から食事を摂取することが、不可能になったり不十分になったりした場合、様々な方法で胃や腸にチューブを挿入して、栄養剤などを直接注入する方法。</a:t>
            </a:r>
          </a:p>
        </p:txBody>
      </p:sp>
      <p:sp>
        <p:nvSpPr>
          <p:cNvPr id="61" name="テキスト ボックス 60"/>
          <p:cNvSpPr txBox="1"/>
          <p:nvPr/>
        </p:nvSpPr>
        <p:spPr>
          <a:xfrm>
            <a:off x="211646" y="3185824"/>
            <a:ext cx="1642857" cy="276999"/>
          </a:xfrm>
          <a:prstGeom prst="rect">
            <a:avLst/>
          </a:prstGeom>
          <a:solidFill>
            <a:schemeClr val="bg1"/>
          </a:solidFill>
          <a:ln w="6350">
            <a:solidFill>
              <a:srgbClr val="FF0000"/>
            </a:solidFill>
          </a:ln>
        </p:spPr>
        <p:txBody>
          <a:bodyPr wrap="square" rtlCol="0" anchor="ctr">
            <a:spAutoFit/>
          </a:bodyPr>
          <a:lstStyle/>
          <a:p>
            <a:pPr algn="ctr"/>
            <a:r>
              <a:rPr lang="ja-JP" altLang="en-US" sz="1200" dirty="0"/>
              <a:t>教職員はできません</a:t>
            </a:r>
            <a:endParaRPr lang="en-US" altLang="ja-JP" sz="1200" dirty="0"/>
          </a:p>
        </p:txBody>
      </p:sp>
      <p:sp>
        <p:nvSpPr>
          <p:cNvPr id="4" name="楕円 3"/>
          <p:cNvSpPr/>
          <p:nvPr/>
        </p:nvSpPr>
        <p:spPr>
          <a:xfrm>
            <a:off x="327460" y="3624948"/>
            <a:ext cx="1834872" cy="1823825"/>
          </a:xfrm>
          <a:custGeom>
            <a:avLst/>
            <a:gdLst>
              <a:gd name="connsiteX0" fmla="*/ 0 w 1828037"/>
              <a:gd name="connsiteY0" fmla="*/ 795133 h 1590266"/>
              <a:gd name="connsiteX1" fmla="*/ 914019 w 1828037"/>
              <a:gd name="connsiteY1" fmla="*/ 0 h 1590266"/>
              <a:gd name="connsiteX2" fmla="*/ 1828038 w 1828037"/>
              <a:gd name="connsiteY2" fmla="*/ 795133 h 1590266"/>
              <a:gd name="connsiteX3" fmla="*/ 914019 w 1828037"/>
              <a:gd name="connsiteY3" fmla="*/ 1590266 h 1590266"/>
              <a:gd name="connsiteX4" fmla="*/ 0 w 1828037"/>
              <a:gd name="connsiteY4" fmla="*/ 795133 h 1590266"/>
              <a:gd name="connsiteX0" fmla="*/ 0 w 1570460"/>
              <a:gd name="connsiteY0" fmla="*/ 795170 h 1590343"/>
              <a:gd name="connsiteX1" fmla="*/ 914019 w 1570460"/>
              <a:gd name="connsiteY1" fmla="*/ 37 h 1590343"/>
              <a:gd name="connsiteX2" fmla="*/ 1570460 w 1570460"/>
              <a:gd name="connsiteY2" fmla="*/ 820928 h 1590343"/>
              <a:gd name="connsiteX3" fmla="*/ 914019 w 1570460"/>
              <a:gd name="connsiteY3" fmla="*/ 1590303 h 1590343"/>
              <a:gd name="connsiteX4" fmla="*/ 0 w 1570460"/>
              <a:gd name="connsiteY4" fmla="*/ 795170 h 1590343"/>
              <a:gd name="connsiteX0" fmla="*/ 490 w 1570950"/>
              <a:gd name="connsiteY0" fmla="*/ 795161 h 1835016"/>
              <a:gd name="connsiteX1" fmla="*/ 914509 w 1570950"/>
              <a:gd name="connsiteY1" fmla="*/ 28 h 1835016"/>
              <a:gd name="connsiteX2" fmla="*/ 1570950 w 1570950"/>
              <a:gd name="connsiteY2" fmla="*/ 820919 h 1835016"/>
              <a:gd name="connsiteX3" fmla="*/ 798599 w 1570950"/>
              <a:gd name="connsiteY3" fmla="*/ 1834993 h 1835016"/>
              <a:gd name="connsiteX4" fmla="*/ 490 w 1570950"/>
              <a:gd name="connsiteY4" fmla="*/ 795161 h 1835016"/>
              <a:gd name="connsiteX0" fmla="*/ 42087 w 1612547"/>
              <a:gd name="connsiteY0" fmla="*/ 795161 h 1841892"/>
              <a:gd name="connsiteX1" fmla="*/ 956106 w 1612547"/>
              <a:gd name="connsiteY1" fmla="*/ 28 h 1841892"/>
              <a:gd name="connsiteX2" fmla="*/ 1612547 w 1612547"/>
              <a:gd name="connsiteY2" fmla="*/ 820919 h 1841892"/>
              <a:gd name="connsiteX3" fmla="*/ 840196 w 1612547"/>
              <a:gd name="connsiteY3" fmla="*/ 1834993 h 1841892"/>
              <a:gd name="connsiteX4" fmla="*/ 222713 w 1612547"/>
              <a:gd name="connsiteY4" fmla="*/ 1243691 h 1841892"/>
              <a:gd name="connsiteX5" fmla="*/ 42087 w 1612547"/>
              <a:gd name="connsiteY5" fmla="*/ 795161 h 1841892"/>
              <a:gd name="connsiteX0" fmla="*/ 24714 w 1595174"/>
              <a:gd name="connsiteY0" fmla="*/ 795160 h 1901859"/>
              <a:gd name="connsiteX1" fmla="*/ 938733 w 1595174"/>
              <a:gd name="connsiteY1" fmla="*/ 27 h 1901859"/>
              <a:gd name="connsiteX2" fmla="*/ 1595174 w 1595174"/>
              <a:gd name="connsiteY2" fmla="*/ 820918 h 1901859"/>
              <a:gd name="connsiteX3" fmla="*/ 822823 w 1595174"/>
              <a:gd name="connsiteY3" fmla="*/ 1834992 h 1901859"/>
              <a:gd name="connsiteX4" fmla="*/ 308371 w 1595174"/>
              <a:gd name="connsiteY4" fmla="*/ 1694450 h 1901859"/>
              <a:gd name="connsiteX5" fmla="*/ 24714 w 1595174"/>
              <a:gd name="connsiteY5" fmla="*/ 795160 h 1901859"/>
              <a:gd name="connsiteX0" fmla="*/ 49472 w 1439627"/>
              <a:gd name="connsiteY0" fmla="*/ 898469 h 1902138"/>
              <a:gd name="connsiteX1" fmla="*/ 783186 w 1439627"/>
              <a:gd name="connsiteY1" fmla="*/ 306 h 1902138"/>
              <a:gd name="connsiteX2" fmla="*/ 1439627 w 1439627"/>
              <a:gd name="connsiteY2" fmla="*/ 821197 h 1902138"/>
              <a:gd name="connsiteX3" fmla="*/ 667276 w 1439627"/>
              <a:gd name="connsiteY3" fmla="*/ 1835271 h 1902138"/>
              <a:gd name="connsiteX4" fmla="*/ 152824 w 1439627"/>
              <a:gd name="connsiteY4" fmla="*/ 1694729 h 1902138"/>
              <a:gd name="connsiteX5" fmla="*/ 49472 w 1439627"/>
              <a:gd name="connsiteY5" fmla="*/ 898469 h 1902138"/>
              <a:gd name="connsiteX0" fmla="*/ 49472 w 1594173"/>
              <a:gd name="connsiteY0" fmla="*/ 898294 h 1900057"/>
              <a:gd name="connsiteX1" fmla="*/ 783186 w 1594173"/>
              <a:gd name="connsiteY1" fmla="*/ 131 h 1900057"/>
              <a:gd name="connsiteX2" fmla="*/ 1594173 w 1594173"/>
              <a:gd name="connsiteY2" fmla="*/ 846779 h 1900057"/>
              <a:gd name="connsiteX3" fmla="*/ 667276 w 1594173"/>
              <a:gd name="connsiteY3" fmla="*/ 1835096 h 1900057"/>
              <a:gd name="connsiteX4" fmla="*/ 152824 w 1594173"/>
              <a:gd name="connsiteY4" fmla="*/ 1694554 h 1900057"/>
              <a:gd name="connsiteX5" fmla="*/ 49472 w 1594173"/>
              <a:gd name="connsiteY5" fmla="*/ 898294 h 1900057"/>
              <a:gd name="connsiteX0" fmla="*/ 49472 w 1607845"/>
              <a:gd name="connsiteY0" fmla="*/ 898252 h 1856395"/>
              <a:gd name="connsiteX1" fmla="*/ 783186 w 1607845"/>
              <a:gd name="connsiteY1" fmla="*/ 89 h 1856395"/>
              <a:gd name="connsiteX2" fmla="*/ 1594173 w 1607845"/>
              <a:gd name="connsiteY2" fmla="*/ 846737 h 1856395"/>
              <a:gd name="connsiteX3" fmla="*/ 1247528 w 1607845"/>
              <a:gd name="connsiteY3" fmla="*/ 1436935 h 1856395"/>
              <a:gd name="connsiteX4" fmla="*/ 667276 w 1607845"/>
              <a:gd name="connsiteY4" fmla="*/ 1835054 h 1856395"/>
              <a:gd name="connsiteX5" fmla="*/ 152824 w 1607845"/>
              <a:gd name="connsiteY5" fmla="*/ 1694512 h 1856395"/>
              <a:gd name="connsiteX6" fmla="*/ 49472 w 1607845"/>
              <a:gd name="connsiteY6" fmla="*/ 898252 h 1856395"/>
              <a:gd name="connsiteX0" fmla="*/ 49472 w 1612773"/>
              <a:gd name="connsiteY0" fmla="*/ 898252 h 1842202"/>
              <a:gd name="connsiteX1" fmla="*/ 783186 w 1612773"/>
              <a:gd name="connsiteY1" fmla="*/ 89 h 1842202"/>
              <a:gd name="connsiteX2" fmla="*/ 1594173 w 1612773"/>
              <a:gd name="connsiteY2" fmla="*/ 846737 h 1842202"/>
              <a:gd name="connsiteX3" fmla="*/ 1337680 w 1612773"/>
              <a:gd name="connsiteY3" fmla="*/ 1630118 h 1842202"/>
              <a:gd name="connsiteX4" fmla="*/ 667276 w 1612773"/>
              <a:gd name="connsiteY4" fmla="*/ 1835054 h 1842202"/>
              <a:gd name="connsiteX5" fmla="*/ 152824 w 1612773"/>
              <a:gd name="connsiteY5" fmla="*/ 1694512 h 1842202"/>
              <a:gd name="connsiteX6" fmla="*/ 49472 w 1612773"/>
              <a:gd name="connsiteY6" fmla="*/ 898252 h 1842202"/>
              <a:gd name="connsiteX0" fmla="*/ 49472 w 1482178"/>
              <a:gd name="connsiteY0" fmla="*/ 898447 h 1842397"/>
              <a:gd name="connsiteX1" fmla="*/ 783186 w 1482178"/>
              <a:gd name="connsiteY1" fmla="*/ 284 h 1842397"/>
              <a:gd name="connsiteX2" fmla="*/ 1439627 w 1482178"/>
              <a:gd name="connsiteY2" fmla="*/ 808296 h 1842397"/>
              <a:gd name="connsiteX3" fmla="*/ 1337680 w 1482178"/>
              <a:gd name="connsiteY3" fmla="*/ 1630313 h 1842397"/>
              <a:gd name="connsiteX4" fmla="*/ 667276 w 1482178"/>
              <a:gd name="connsiteY4" fmla="*/ 1835249 h 1842397"/>
              <a:gd name="connsiteX5" fmla="*/ 152824 w 1482178"/>
              <a:gd name="connsiteY5" fmla="*/ 1694707 h 1842397"/>
              <a:gd name="connsiteX6" fmla="*/ 49472 w 1482178"/>
              <a:gd name="connsiteY6" fmla="*/ 898447 h 1842397"/>
              <a:gd name="connsiteX0" fmla="*/ 49472 w 1446394"/>
              <a:gd name="connsiteY0" fmla="*/ 899438 h 1843388"/>
              <a:gd name="connsiteX1" fmla="*/ 783186 w 1446394"/>
              <a:gd name="connsiteY1" fmla="*/ 1275 h 1843388"/>
              <a:gd name="connsiteX2" fmla="*/ 1363438 w 1446394"/>
              <a:gd name="connsiteY2" fmla="*/ 704027 h 1843388"/>
              <a:gd name="connsiteX3" fmla="*/ 1439627 w 1446394"/>
              <a:gd name="connsiteY3" fmla="*/ 809287 h 1843388"/>
              <a:gd name="connsiteX4" fmla="*/ 1337680 w 1446394"/>
              <a:gd name="connsiteY4" fmla="*/ 1631304 h 1843388"/>
              <a:gd name="connsiteX5" fmla="*/ 667276 w 1446394"/>
              <a:gd name="connsiteY5" fmla="*/ 1836240 h 1843388"/>
              <a:gd name="connsiteX6" fmla="*/ 152824 w 1446394"/>
              <a:gd name="connsiteY6" fmla="*/ 1695698 h 1843388"/>
              <a:gd name="connsiteX7" fmla="*/ 49472 w 1446394"/>
              <a:gd name="connsiteY7" fmla="*/ 899438 h 1843388"/>
              <a:gd name="connsiteX0" fmla="*/ 49472 w 1830420"/>
              <a:gd name="connsiteY0" fmla="*/ 918235 h 1862185"/>
              <a:gd name="connsiteX1" fmla="*/ 783186 w 1830420"/>
              <a:gd name="connsiteY1" fmla="*/ 20072 h 1862185"/>
              <a:gd name="connsiteX2" fmla="*/ 1814199 w 1830420"/>
              <a:gd name="connsiteY2" fmla="*/ 336458 h 1862185"/>
              <a:gd name="connsiteX3" fmla="*/ 1439627 w 1830420"/>
              <a:gd name="connsiteY3" fmla="*/ 828084 h 1862185"/>
              <a:gd name="connsiteX4" fmla="*/ 1337680 w 1830420"/>
              <a:gd name="connsiteY4" fmla="*/ 1650101 h 1862185"/>
              <a:gd name="connsiteX5" fmla="*/ 667276 w 1830420"/>
              <a:gd name="connsiteY5" fmla="*/ 1855037 h 1862185"/>
              <a:gd name="connsiteX6" fmla="*/ 152824 w 1830420"/>
              <a:gd name="connsiteY6" fmla="*/ 1714495 h 1862185"/>
              <a:gd name="connsiteX7" fmla="*/ 49472 w 1830420"/>
              <a:gd name="connsiteY7" fmla="*/ 918235 h 1862185"/>
              <a:gd name="connsiteX0" fmla="*/ 49472 w 1830052"/>
              <a:gd name="connsiteY0" fmla="*/ 918235 h 1862185"/>
              <a:gd name="connsiteX1" fmla="*/ 783186 w 1830052"/>
              <a:gd name="connsiteY1" fmla="*/ 20072 h 1862185"/>
              <a:gd name="connsiteX2" fmla="*/ 1814199 w 1830052"/>
              <a:gd name="connsiteY2" fmla="*/ 336458 h 1862185"/>
              <a:gd name="connsiteX3" fmla="*/ 1426748 w 1830052"/>
              <a:gd name="connsiteY3" fmla="*/ 815205 h 1862185"/>
              <a:gd name="connsiteX4" fmla="*/ 1337680 w 1830052"/>
              <a:gd name="connsiteY4" fmla="*/ 1650101 h 1862185"/>
              <a:gd name="connsiteX5" fmla="*/ 667276 w 1830052"/>
              <a:gd name="connsiteY5" fmla="*/ 1855037 h 1862185"/>
              <a:gd name="connsiteX6" fmla="*/ 152824 w 1830052"/>
              <a:gd name="connsiteY6" fmla="*/ 1714495 h 1862185"/>
              <a:gd name="connsiteX7" fmla="*/ 49472 w 1830052"/>
              <a:gd name="connsiteY7" fmla="*/ 918235 h 1862185"/>
              <a:gd name="connsiteX0" fmla="*/ 49472 w 1814498"/>
              <a:gd name="connsiteY0" fmla="*/ 961139 h 1905089"/>
              <a:gd name="connsiteX1" fmla="*/ 783186 w 1814498"/>
              <a:gd name="connsiteY1" fmla="*/ 62976 h 1905089"/>
              <a:gd name="connsiteX2" fmla="*/ 1350559 w 1814498"/>
              <a:gd name="connsiteY2" fmla="*/ 108906 h 1905089"/>
              <a:gd name="connsiteX3" fmla="*/ 1814199 w 1814498"/>
              <a:gd name="connsiteY3" fmla="*/ 379362 h 1905089"/>
              <a:gd name="connsiteX4" fmla="*/ 1426748 w 1814498"/>
              <a:gd name="connsiteY4" fmla="*/ 858109 h 1905089"/>
              <a:gd name="connsiteX5" fmla="*/ 1337680 w 1814498"/>
              <a:gd name="connsiteY5" fmla="*/ 1693005 h 1905089"/>
              <a:gd name="connsiteX6" fmla="*/ 667276 w 1814498"/>
              <a:gd name="connsiteY6" fmla="*/ 1897941 h 1905089"/>
              <a:gd name="connsiteX7" fmla="*/ 152824 w 1814498"/>
              <a:gd name="connsiteY7" fmla="*/ 1757399 h 1905089"/>
              <a:gd name="connsiteX8" fmla="*/ 49472 w 1814498"/>
              <a:gd name="connsiteY8" fmla="*/ 961139 h 1905089"/>
              <a:gd name="connsiteX0" fmla="*/ 49472 w 1814498"/>
              <a:gd name="connsiteY0" fmla="*/ 975036 h 1918986"/>
              <a:gd name="connsiteX1" fmla="*/ 783186 w 1814498"/>
              <a:gd name="connsiteY1" fmla="*/ 76873 h 1918986"/>
              <a:gd name="connsiteX2" fmla="*/ 1427833 w 1814498"/>
              <a:gd name="connsiteY2" fmla="*/ 84166 h 1918986"/>
              <a:gd name="connsiteX3" fmla="*/ 1814199 w 1814498"/>
              <a:gd name="connsiteY3" fmla="*/ 393259 h 1918986"/>
              <a:gd name="connsiteX4" fmla="*/ 1426748 w 1814498"/>
              <a:gd name="connsiteY4" fmla="*/ 872006 h 1918986"/>
              <a:gd name="connsiteX5" fmla="*/ 1337680 w 1814498"/>
              <a:gd name="connsiteY5" fmla="*/ 1706902 h 1918986"/>
              <a:gd name="connsiteX6" fmla="*/ 667276 w 1814498"/>
              <a:gd name="connsiteY6" fmla="*/ 1911838 h 1918986"/>
              <a:gd name="connsiteX7" fmla="*/ 152824 w 1814498"/>
              <a:gd name="connsiteY7" fmla="*/ 1771296 h 1918986"/>
              <a:gd name="connsiteX8" fmla="*/ 49472 w 1814498"/>
              <a:gd name="connsiteY8" fmla="*/ 975036 h 1918986"/>
              <a:gd name="connsiteX0" fmla="*/ 49472 w 1819239"/>
              <a:gd name="connsiteY0" fmla="*/ 975036 h 1918986"/>
              <a:gd name="connsiteX1" fmla="*/ 783186 w 1819239"/>
              <a:gd name="connsiteY1" fmla="*/ 76873 h 1918986"/>
              <a:gd name="connsiteX2" fmla="*/ 1427833 w 1819239"/>
              <a:gd name="connsiteY2" fmla="*/ 84166 h 1918986"/>
              <a:gd name="connsiteX3" fmla="*/ 1814199 w 1819239"/>
              <a:gd name="connsiteY3" fmla="*/ 393259 h 1918986"/>
              <a:gd name="connsiteX4" fmla="*/ 1633895 w 1819239"/>
              <a:gd name="connsiteY4" fmla="*/ 560685 h 1918986"/>
              <a:gd name="connsiteX5" fmla="*/ 1426748 w 1819239"/>
              <a:gd name="connsiteY5" fmla="*/ 872006 h 1918986"/>
              <a:gd name="connsiteX6" fmla="*/ 1337680 w 1819239"/>
              <a:gd name="connsiteY6" fmla="*/ 1706902 h 1918986"/>
              <a:gd name="connsiteX7" fmla="*/ 667276 w 1819239"/>
              <a:gd name="connsiteY7" fmla="*/ 1911838 h 1918986"/>
              <a:gd name="connsiteX8" fmla="*/ 152824 w 1819239"/>
              <a:gd name="connsiteY8" fmla="*/ 1771296 h 1918986"/>
              <a:gd name="connsiteX9" fmla="*/ 49472 w 1819239"/>
              <a:gd name="connsiteY9" fmla="*/ 975036 h 1918986"/>
              <a:gd name="connsiteX0" fmla="*/ 49472 w 1825758"/>
              <a:gd name="connsiteY0" fmla="*/ 975036 h 1918986"/>
              <a:gd name="connsiteX1" fmla="*/ 783186 w 1825758"/>
              <a:gd name="connsiteY1" fmla="*/ 76873 h 1918986"/>
              <a:gd name="connsiteX2" fmla="*/ 1427833 w 1825758"/>
              <a:gd name="connsiteY2" fmla="*/ 84166 h 1918986"/>
              <a:gd name="connsiteX3" fmla="*/ 1814199 w 1825758"/>
              <a:gd name="connsiteY3" fmla="*/ 393259 h 1918986"/>
              <a:gd name="connsiteX4" fmla="*/ 1736926 w 1825758"/>
              <a:gd name="connsiteY4" fmla="*/ 689473 h 1918986"/>
              <a:gd name="connsiteX5" fmla="*/ 1426748 w 1825758"/>
              <a:gd name="connsiteY5" fmla="*/ 872006 h 1918986"/>
              <a:gd name="connsiteX6" fmla="*/ 1337680 w 1825758"/>
              <a:gd name="connsiteY6" fmla="*/ 1706902 h 1918986"/>
              <a:gd name="connsiteX7" fmla="*/ 667276 w 1825758"/>
              <a:gd name="connsiteY7" fmla="*/ 1911838 h 1918986"/>
              <a:gd name="connsiteX8" fmla="*/ 152824 w 1825758"/>
              <a:gd name="connsiteY8" fmla="*/ 1771296 h 1918986"/>
              <a:gd name="connsiteX9" fmla="*/ 49472 w 1825758"/>
              <a:gd name="connsiteY9" fmla="*/ 975036 h 1918986"/>
              <a:gd name="connsiteX0" fmla="*/ 49472 w 1825758"/>
              <a:gd name="connsiteY0" fmla="*/ 975036 h 1919927"/>
              <a:gd name="connsiteX1" fmla="*/ 783186 w 1825758"/>
              <a:gd name="connsiteY1" fmla="*/ 76873 h 1919927"/>
              <a:gd name="connsiteX2" fmla="*/ 1427833 w 1825758"/>
              <a:gd name="connsiteY2" fmla="*/ 84166 h 1919927"/>
              <a:gd name="connsiteX3" fmla="*/ 1814199 w 1825758"/>
              <a:gd name="connsiteY3" fmla="*/ 393259 h 1919927"/>
              <a:gd name="connsiteX4" fmla="*/ 1736926 w 1825758"/>
              <a:gd name="connsiteY4" fmla="*/ 689473 h 1919927"/>
              <a:gd name="connsiteX5" fmla="*/ 1426748 w 1825758"/>
              <a:gd name="connsiteY5" fmla="*/ 872006 h 1919927"/>
              <a:gd name="connsiteX6" fmla="*/ 1363437 w 1825758"/>
              <a:gd name="connsiteY6" fmla="*/ 1694024 h 1919927"/>
              <a:gd name="connsiteX7" fmla="*/ 667276 w 1825758"/>
              <a:gd name="connsiteY7" fmla="*/ 1911838 h 1919927"/>
              <a:gd name="connsiteX8" fmla="*/ 152824 w 1825758"/>
              <a:gd name="connsiteY8" fmla="*/ 1771296 h 1919927"/>
              <a:gd name="connsiteX9" fmla="*/ 49472 w 1825758"/>
              <a:gd name="connsiteY9" fmla="*/ 975036 h 1919927"/>
              <a:gd name="connsiteX0" fmla="*/ 49472 w 1825758"/>
              <a:gd name="connsiteY0" fmla="*/ 975036 h 1919927"/>
              <a:gd name="connsiteX1" fmla="*/ 783186 w 1825758"/>
              <a:gd name="connsiteY1" fmla="*/ 76873 h 1919927"/>
              <a:gd name="connsiteX2" fmla="*/ 1427833 w 1825758"/>
              <a:gd name="connsiteY2" fmla="*/ 84166 h 1919927"/>
              <a:gd name="connsiteX3" fmla="*/ 1814199 w 1825758"/>
              <a:gd name="connsiteY3" fmla="*/ 393259 h 1919927"/>
              <a:gd name="connsiteX4" fmla="*/ 1736926 w 1825758"/>
              <a:gd name="connsiteY4" fmla="*/ 689473 h 1919927"/>
              <a:gd name="connsiteX5" fmla="*/ 1452505 w 1825758"/>
              <a:gd name="connsiteY5" fmla="*/ 872006 h 1919927"/>
              <a:gd name="connsiteX6" fmla="*/ 1363437 w 1825758"/>
              <a:gd name="connsiteY6" fmla="*/ 1694024 h 1919927"/>
              <a:gd name="connsiteX7" fmla="*/ 667276 w 1825758"/>
              <a:gd name="connsiteY7" fmla="*/ 1911838 h 1919927"/>
              <a:gd name="connsiteX8" fmla="*/ 152824 w 1825758"/>
              <a:gd name="connsiteY8" fmla="*/ 1771296 h 1919927"/>
              <a:gd name="connsiteX9" fmla="*/ 49472 w 1825758"/>
              <a:gd name="connsiteY9" fmla="*/ 975036 h 1919927"/>
              <a:gd name="connsiteX0" fmla="*/ 58586 w 1834872"/>
              <a:gd name="connsiteY0" fmla="*/ 975036 h 1913864"/>
              <a:gd name="connsiteX1" fmla="*/ 792300 w 1834872"/>
              <a:gd name="connsiteY1" fmla="*/ 76873 h 1913864"/>
              <a:gd name="connsiteX2" fmla="*/ 1436947 w 1834872"/>
              <a:gd name="connsiteY2" fmla="*/ 84166 h 1913864"/>
              <a:gd name="connsiteX3" fmla="*/ 1823313 w 1834872"/>
              <a:gd name="connsiteY3" fmla="*/ 393259 h 1913864"/>
              <a:gd name="connsiteX4" fmla="*/ 1746040 w 1834872"/>
              <a:gd name="connsiteY4" fmla="*/ 689473 h 1913864"/>
              <a:gd name="connsiteX5" fmla="*/ 1461619 w 1834872"/>
              <a:gd name="connsiteY5" fmla="*/ 872006 h 1913864"/>
              <a:gd name="connsiteX6" fmla="*/ 1372551 w 1834872"/>
              <a:gd name="connsiteY6" fmla="*/ 1694024 h 1913864"/>
              <a:gd name="connsiteX7" fmla="*/ 676390 w 1834872"/>
              <a:gd name="connsiteY7" fmla="*/ 1911838 h 1913864"/>
              <a:gd name="connsiteX8" fmla="*/ 136180 w 1834872"/>
              <a:gd name="connsiteY8" fmla="*/ 1603871 h 1913864"/>
              <a:gd name="connsiteX9" fmla="*/ 58586 w 1834872"/>
              <a:gd name="connsiteY9" fmla="*/ 975036 h 1913864"/>
              <a:gd name="connsiteX0" fmla="*/ 58586 w 1834872"/>
              <a:gd name="connsiteY0" fmla="*/ 975036 h 1787778"/>
              <a:gd name="connsiteX1" fmla="*/ 792300 w 1834872"/>
              <a:gd name="connsiteY1" fmla="*/ 76873 h 1787778"/>
              <a:gd name="connsiteX2" fmla="*/ 1436947 w 1834872"/>
              <a:gd name="connsiteY2" fmla="*/ 84166 h 1787778"/>
              <a:gd name="connsiteX3" fmla="*/ 1823313 w 1834872"/>
              <a:gd name="connsiteY3" fmla="*/ 393259 h 1787778"/>
              <a:gd name="connsiteX4" fmla="*/ 1746040 w 1834872"/>
              <a:gd name="connsiteY4" fmla="*/ 689473 h 1787778"/>
              <a:gd name="connsiteX5" fmla="*/ 1461619 w 1834872"/>
              <a:gd name="connsiteY5" fmla="*/ 872006 h 1787778"/>
              <a:gd name="connsiteX6" fmla="*/ 1372551 w 1834872"/>
              <a:gd name="connsiteY6" fmla="*/ 1694024 h 1787778"/>
              <a:gd name="connsiteX7" fmla="*/ 676390 w 1834872"/>
              <a:gd name="connsiteY7" fmla="*/ 1744413 h 1787778"/>
              <a:gd name="connsiteX8" fmla="*/ 136180 w 1834872"/>
              <a:gd name="connsiteY8" fmla="*/ 1603871 h 1787778"/>
              <a:gd name="connsiteX9" fmla="*/ 58586 w 1834872"/>
              <a:gd name="connsiteY9" fmla="*/ 975036 h 1787778"/>
              <a:gd name="connsiteX0" fmla="*/ 58586 w 1834872"/>
              <a:gd name="connsiteY0" fmla="*/ 975036 h 1765159"/>
              <a:gd name="connsiteX1" fmla="*/ 792300 w 1834872"/>
              <a:gd name="connsiteY1" fmla="*/ 76873 h 1765159"/>
              <a:gd name="connsiteX2" fmla="*/ 1436947 w 1834872"/>
              <a:gd name="connsiteY2" fmla="*/ 84166 h 1765159"/>
              <a:gd name="connsiteX3" fmla="*/ 1823313 w 1834872"/>
              <a:gd name="connsiteY3" fmla="*/ 393259 h 1765159"/>
              <a:gd name="connsiteX4" fmla="*/ 1746040 w 1834872"/>
              <a:gd name="connsiteY4" fmla="*/ 689473 h 1765159"/>
              <a:gd name="connsiteX5" fmla="*/ 1461619 w 1834872"/>
              <a:gd name="connsiteY5" fmla="*/ 872006 h 1765159"/>
              <a:gd name="connsiteX6" fmla="*/ 1385430 w 1834872"/>
              <a:gd name="connsiteY6" fmla="*/ 1655387 h 1765159"/>
              <a:gd name="connsiteX7" fmla="*/ 676390 w 1834872"/>
              <a:gd name="connsiteY7" fmla="*/ 1744413 h 1765159"/>
              <a:gd name="connsiteX8" fmla="*/ 136180 w 1834872"/>
              <a:gd name="connsiteY8" fmla="*/ 1603871 h 1765159"/>
              <a:gd name="connsiteX9" fmla="*/ 58586 w 1834872"/>
              <a:gd name="connsiteY9" fmla="*/ 975036 h 1765159"/>
              <a:gd name="connsiteX0" fmla="*/ 58586 w 1834872"/>
              <a:gd name="connsiteY0" fmla="*/ 975036 h 1823825"/>
              <a:gd name="connsiteX1" fmla="*/ 792300 w 1834872"/>
              <a:gd name="connsiteY1" fmla="*/ 76873 h 1823825"/>
              <a:gd name="connsiteX2" fmla="*/ 1436947 w 1834872"/>
              <a:gd name="connsiteY2" fmla="*/ 84166 h 1823825"/>
              <a:gd name="connsiteX3" fmla="*/ 1823313 w 1834872"/>
              <a:gd name="connsiteY3" fmla="*/ 393259 h 1823825"/>
              <a:gd name="connsiteX4" fmla="*/ 1746040 w 1834872"/>
              <a:gd name="connsiteY4" fmla="*/ 689473 h 1823825"/>
              <a:gd name="connsiteX5" fmla="*/ 1461619 w 1834872"/>
              <a:gd name="connsiteY5" fmla="*/ 872006 h 1823825"/>
              <a:gd name="connsiteX6" fmla="*/ 1385430 w 1834872"/>
              <a:gd name="connsiteY6" fmla="*/ 1655387 h 1823825"/>
              <a:gd name="connsiteX7" fmla="*/ 676390 w 1834872"/>
              <a:gd name="connsiteY7" fmla="*/ 1821686 h 1823825"/>
              <a:gd name="connsiteX8" fmla="*/ 136180 w 1834872"/>
              <a:gd name="connsiteY8" fmla="*/ 1603871 h 1823825"/>
              <a:gd name="connsiteX9" fmla="*/ 58586 w 1834872"/>
              <a:gd name="connsiteY9" fmla="*/ 975036 h 18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4872" h="1823825">
                <a:moveTo>
                  <a:pt x="58586" y="975036"/>
                </a:moveTo>
                <a:cubicBezTo>
                  <a:pt x="167939" y="720536"/>
                  <a:pt x="562573" y="225351"/>
                  <a:pt x="792300" y="76873"/>
                </a:cubicBezTo>
                <a:cubicBezTo>
                  <a:pt x="1022027" y="-71605"/>
                  <a:pt x="1265112" y="31435"/>
                  <a:pt x="1436947" y="84166"/>
                </a:cubicBezTo>
                <a:cubicBezTo>
                  <a:pt x="1608782" y="136897"/>
                  <a:pt x="1788969" y="313839"/>
                  <a:pt x="1823313" y="393259"/>
                </a:cubicBezTo>
                <a:cubicBezTo>
                  <a:pt x="1857657" y="472679"/>
                  <a:pt x="1810615" y="609682"/>
                  <a:pt x="1746040" y="689473"/>
                </a:cubicBezTo>
                <a:cubicBezTo>
                  <a:pt x="1681465" y="769264"/>
                  <a:pt x="1510988" y="680970"/>
                  <a:pt x="1461619" y="872006"/>
                </a:cubicBezTo>
                <a:cubicBezTo>
                  <a:pt x="1412250" y="1063042"/>
                  <a:pt x="1539913" y="1490668"/>
                  <a:pt x="1385430" y="1655387"/>
                </a:cubicBezTo>
                <a:cubicBezTo>
                  <a:pt x="1230947" y="1820106"/>
                  <a:pt x="884598" y="1830272"/>
                  <a:pt x="676390" y="1821686"/>
                </a:cubicBezTo>
                <a:cubicBezTo>
                  <a:pt x="468182" y="1813100"/>
                  <a:pt x="269198" y="1777176"/>
                  <a:pt x="136180" y="1603871"/>
                </a:cubicBezTo>
                <a:cubicBezTo>
                  <a:pt x="3162" y="1430566"/>
                  <a:pt x="-50767" y="1229536"/>
                  <a:pt x="58586" y="975036"/>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p:cNvCxnSpPr>
            <a:cxnSpLocks/>
            <a:stCxn id="4" idx="1"/>
          </p:cNvCxnSpPr>
          <p:nvPr/>
        </p:nvCxnSpPr>
        <p:spPr>
          <a:xfrm flipH="1" flipV="1">
            <a:off x="386046" y="3462825"/>
            <a:ext cx="733714" cy="23899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235</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4330699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障害児に実施される代表的な経管栄養法</a:t>
            </a:r>
          </a:p>
        </p:txBody>
      </p:sp>
      <p:sp>
        <p:nvSpPr>
          <p:cNvPr id="61" name="Rectangle 2">
            <a:extLst>
              <a:ext uri="{FF2B5EF4-FFF2-40B4-BE49-F238E27FC236}">
                <a16:creationId xmlns:a16="http://schemas.microsoft.com/office/drawing/2014/main" id="{D8F1BFA2-3A0D-483F-BA3D-3043F04D53A3}"/>
              </a:ext>
            </a:extLst>
          </p:cNvPr>
          <p:cNvSpPr txBox="1">
            <a:spLocks noChangeArrowheads="1"/>
          </p:cNvSpPr>
          <p:nvPr/>
        </p:nvSpPr>
        <p:spPr bwMode="auto">
          <a:xfrm>
            <a:off x="741323" y="1744928"/>
            <a:ext cx="4323223" cy="474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Autofit/>
          </a:bodyPr>
          <a:lstStyle>
            <a:lvl1pPr marL="342900" indent="-342900">
              <a:defRPr kumimoji="1" sz="2400">
                <a:solidFill>
                  <a:schemeClr val="tx1"/>
                </a:solidFill>
                <a:latin typeface="Arial" panose="020B0604020202020204" pitchFamily="34" charset="0"/>
                <a:ea typeface="ＭＳ Ｐ明朝" panose="02020600040205080304" pitchFamily="18" charset="-128"/>
              </a:defRPr>
            </a:lvl1pPr>
            <a:lvl2pPr marL="800100" indent="-34290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marL="0" indent="0">
              <a:lnSpc>
                <a:spcPct val="114000"/>
              </a:lnSpc>
              <a:spcBef>
                <a:spcPct val="20000"/>
              </a:spcBef>
            </a:pPr>
            <a:r>
              <a:rPr lang="ja-JP" altLang="en-US" sz="2000" dirty="0">
                <a:latin typeface="Meiryo" panose="020B0604030504040204" pitchFamily="34" charset="-128"/>
                <a:ea typeface="Meiryo" panose="020B0604030504040204" pitchFamily="34" charset="-128"/>
              </a:rPr>
              <a:t>● 間歇的経管栄養</a:t>
            </a:r>
            <a:br>
              <a:rPr lang="en-US" altLang="ja-JP" sz="2000" dirty="0">
                <a:latin typeface="Meiryo" panose="020B0604030504040204" pitchFamily="34" charset="-128"/>
                <a:ea typeface="Meiryo" panose="020B0604030504040204" pitchFamily="34" charset="-128"/>
              </a:rPr>
            </a:br>
            <a:r>
              <a:rPr lang="en-US" altLang="ja-JP" sz="2000" dirty="0">
                <a:latin typeface="Meiryo" panose="020B0604030504040204" pitchFamily="34" charset="-128"/>
                <a:ea typeface="Meiryo" panose="020B0604030504040204" pitchFamily="34" charset="-128"/>
              </a:rPr>
              <a:t>	</a:t>
            </a:r>
            <a:r>
              <a:rPr lang="ja-JP" altLang="en-US" sz="2000" dirty="0">
                <a:latin typeface="Meiryo" panose="020B0604030504040204" pitchFamily="34" charset="-128"/>
                <a:ea typeface="Meiryo" panose="020B0604030504040204" pitchFamily="34" charset="-128"/>
              </a:rPr>
              <a:t>◆ 口腔ネラトン</a:t>
            </a:r>
            <a:r>
              <a:rPr lang="en-US" altLang="ja-JP" sz="2000" dirty="0">
                <a:latin typeface="Meiryo" panose="020B0604030504040204" pitchFamily="34" charset="-128"/>
                <a:ea typeface="Meiryo" panose="020B0604030504040204" pitchFamily="34" charset="-128"/>
              </a:rPr>
              <a:t>(</a:t>
            </a:r>
            <a:r>
              <a:rPr lang="ja-JP" altLang="en-US" sz="2000" dirty="0">
                <a:latin typeface="Meiryo" panose="020B0604030504040204" pitchFamily="34" charset="-128"/>
                <a:ea typeface="Meiryo" panose="020B0604030504040204" pitchFamily="34" charset="-128"/>
              </a:rPr>
              <a:t>経口胃管）</a:t>
            </a:r>
            <a:br>
              <a:rPr lang="en-US" altLang="ja-JP" sz="2000" dirty="0">
                <a:latin typeface="Meiryo" panose="020B0604030504040204" pitchFamily="34" charset="-128"/>
                <a:ea typeface="Meiryo" panose="020B0604030504040204" pitchFamily="34" charset="-128"/>
              </a:rPr>
            </a:br>
            <a:r>
              <a:rPr lang="en-US" altLang="ja-JP" sz="2000" dirty="0">
                <a:latin typeface="Meiryo" panose="020B0604030504040204" pitchFamily="34" charset="-128"/>
                <a:ea typeface="Meiryo" panose="020B0604030504040204" pitchFamily="34" charset="-128"/>
              </a:rPr>
              <a:t>		</a:t>
            </a:r>
            <a:r>
              <a:rPr lang="ja-JP" altLang="en-US" sz="2000" dirty="0">
                <a:latin typeface="Meiryo" panose="020B0604030504040204" pitchFamily="34" charset="-128"/>
                <a:ea typeface="Meiryo" panose="020B0604030504040204" pitchFamily="34" charset="-128"/>
              </a:rPr>
              <a:t>口腔→胃</a:t>
            </a:r>
          </a:p>
          <a:p>
            <a:pPr marL="0" indent="0">
              <a:lnSpc>
                <a:spcPct val="114000"/>
              </a:lnSpc>
              <a:spcBef>
                <a:spcPct val="20000"/>
              </a:spcBef>
            </a:pPr>
            <a:r>
              <a:rPr lang="ja-JP" altLang="en-US" sz="2000" dirty="0">
                <a:latin typeface="Meiryo" panose="020B0604030504040204" pitchFamily="34" charset="-128"/>
                <a:ea typeface="Meiryo" panose="020B0604030504040204" pitchFamily="34" charset="-128"/>
              </a:rPr>
              <a:t>● 留置チューブによる経管栄養</a:t>
            </a:r>
            <a:br>
              <a:rPr lang="en-US" altLang="ja-JP" sz="2000" dirty="0">
                <a:latin typeface="Meiryo" panose="020B0604030504040204" pitchFamily="34" charset="-128"/>
                <a:ea typeface="Meiryo" panose="020B0604030504040204" pitchFamily="34" charset="-128"/>
              </a:rPr>
            </a:br>
            <a:r>
              <a:rPr lang="en-US" altLang="ja-JP" sz="2000" dirty="0">
                <a:latin typeface="Meiryo" panose="020B0604030504040204" pitchFamily="34" charset="-128"/>
                <a:ea typeface="Meiryo" panose="020B0604030504040204" pitchFamily="34" charset="-128"/>
              </a:rPr>
              <a:t>	</a:t>
            </a:r>
            <a:r>
              <a:rPr lang="ja-JP" altLang="en-US" sz="2000" dirty="0">
                <a:solidFill>
                  <a:srgbClr val="FF3399"/>
                </a:solidFill>
                <a:latin typeface="Meiryo" panose="020B0604030504040204" pitchFamily="34" charset="-128"/>
                <a:ea typeface="Meiryo" panose="020B0604030504040204" pitchFamily="34" charset="-128"/>
              </a:rPr>
              <a:t>◆経鼻胃管</a:t>
            </a:r>
            <a:br>
              <a:rPr lang="en-US" altLang="ja-JP" sz="2000" dirty="0">
                <a:solidFill>
                  <a:srgbClr val="FF3399"/>
                </a:solidFill>
                <a:latin typeface="Meiryo" panose="020B0604030504040204" pitchFamily="34" charset="-128"/>
                <a:ea typeface="Meiryo" panose="020B0604030504040204" pitchFamily="34" charset="-128"/>
              </a:rPr>
            </a:br>
            <a:r>
              <a:rPr lang="en-US" altLang="ja-JP" sz="2000" dirty="0">
                <a:solidFill>
                  <a:srgbClr val="FF3399"/>
                </a:solidFill>
                <a:latin typeface="Meiryo" panose="020B0604030504040204" pitchFamily="34" charset="-128"/>
                <a:ea typeface="Meiryo" panose="020B0604030504040204" pitchFamily="34" charset="-128"/>
              </a:rPr>
              <a:t>		</a:t>
            </a:r>
            <a:r>
              <a:rPr lang="ja-JP" altLang="en-US" sz="2000" dirty="0">
                <a:solidFill>
                  <a:srgbClr val="FF3399"/>
                </a:solidFill>
                <a:latin typeface="Meiryo" panose="020B0604030504040204" pitchFamily="34" charset="-128"/>
                <a:ea typeface="Meiryo" panose="020B0604030504040204" pitchFamily="34" charset="-128"/>
              </a:rPr>
              <a:t>鼻腔→胃</a:t>
            </a:r>
            <a:br>
              <a:rPr lang="en-US" altLang="ja-JP" sz="2000" dirty="0">
                <a:solidFill>
                  <a:srgbClr val="FF3399"/>
                </a:solidFill>
                <a:latin typeface="Meiryo" panose="020B0604030504040204" pitchFamily="34" charset="-128"/>
                <a:ea typeface="Meiryo" panose="020B0604030504040204" pitchFamily="34" charset="-128"/>
              </a:rPr>
            </a:br>
            <a:r>
              <a:rPr lang="en-US" altLang="ja-JP" sz="2000" dirty="0">
                <a:latin typeface="Meiryo" panose="020B0604030504040204" pitchFamily="34" charset="-128"/>
                <a:ea typeface="Meiryo" panose="020B0604030504040204" pitchFamily="34" charset="-128"/>
              </a:rPr>
              <a:t>	</a:t>
            </a:r>
            <a:r>
              <a:rPr lang="ja-JP" altLang="en-US" sz="2000" dirty="0">
                <a:latin typeface="Meiryo" panose="020B0604030504040204" pitchFamily="34" charset="-128"/>
                <a:ea typeface="Meiryo" panose="020B0604030504040204" pitchFamily="34" charset="-128"/>
              </a:rPr>
              <a:t>◆経鼻空腸チューブ</a:t>
            </a:r>
            <a:br>
              <a:rPr lang="en-US" altLang="ja-JP" sz="2000" dirty="0">
                <a:latin typeface="Meiryo" panose="020B0604030504040204" pitchFamily="34" charset="-128"/>
                <a:ea typeface="Meiryo" panose="020B0604030504040204" pitchFamily="34" charset="-128"/>
              </a:rPr>
            </a:br>
            <a:r>
              <a:rPr lang="en-US" altLang="ja-JP" sz="2000" dirty="0">
                <a:latin typeface="Meiryo" panose="020B0604030504040204" pitchFamily="34" charset="-128"/>
                <a:ea typeface="Meiryo" panose="020B0604030504040204" pitchFamily="34" charset="-128"/>
              </a:rPr>
              <a:t>		</a:t>
            </a:r>
            <a:r>
              <a:rPr lang="ja-JP" altLang="en-US" sz="2000" dirty="0">
                <a:latin typeface="Meiryo" panose="020B0604030504040204" pitchFamily="34" charset="-128"/>
                <a:ea typeface="Meiryo" panose="020B0604030504040204" pitchFamily="34" charset="-128"/>
              </a:rPr>
              <a:t>鼻腔→胃→空腸</a:t>
            </a:r>
            <a:br>
              <a:rPr lang="en-US" altLang="ja-JP" sz="2000" dirty="0">
                <a:latin typeface="Meiryo" panose="020B0604030504040204" pitchFamily="34" charset="-128"/>
                <a:ea typeface="Meiryo" panose="020B0604030504040204" pitchFamily="34" charset="-128"/>
              </a:rPr>
            </a:br>
            <a:r>
              <a:rPr lang="en-US" altLang="ja-JP" sz="2000" dirty="0">
                <a:latin typeface="Meiryo" panose="020B0604030504040204" pitchFamily="34" charset="-128"/>
                <a:ea typeface="Meiryo" panose="020B0604030504040204" pitchFamily="34" charset="-128"/>
              </a:rPr>
              <a:t>	</a:t>
            </a:r>
            <a:r>
              <a:rPr lang="ja-JP" altLang="en-US" sz="2000" dirty="0">
                <a:solidFill>
                  <a:srgbClr val="1022FF"/>
                </a:solidFill>
                <a:latin typeface="Meiryo" panose="020B0604030504040204" pitchFamily="34" charset="-128"/>
                <a:ea typeface="Meiryo" panose="020B0604030504040204" pitchFamily="34" charset="-128"/>
              </a:rPr>
              <a:t>◆胃ろうチューブ</a:t>
            </a:r>
            <a:br>
              <a:rPr lang="en-US" altLang="ja-JP" sz="2000" dirty="0">
                <a:solidFill>
                  <a:srgbClr val="1022FF"/>
                </a:solidFill>
                <a:latin typeface="Meiryo" panose="020B0604030504040204" pitchFamily="34" charset="-128"/>
                <a:ea typeface="Meiryo" panose="020B0604030504040204" pitchFamily="34" charset="-128"/>
              </a:rPr>
            </a:br>
            <a:r>
              <a:rPr lang="en-US" altLang="ja-JP" sz="2000" dirty="0">
                <a:solidFill>
                  <a:srgbClr val="1022FF"/>
                </a:solidFill>
                <a:latin typeface="Meiryo" panose="020B0604030504040204" pitchFamily="34" charset="-128"/>
                <a:ea typeface="Meiryo" panose="020B0604030504040204" pitchFamily="34" charset="-128"/>
              </a:rPr>
              <a:t>		</a:t>
            </a:r>
            <a:r>
              <a:rPr lang="ja-JP" altLang="en-US" sz="2000" dirty="0" err="1">
                <a:solidFill>
                  <a:srgbClr val="1022FF"/>
                </a:solidFill>
                <a:latin typeface="Meiryo" panose="020B0604030504040204" pitchFamily="34" charset="-128"/>
                <a:ea typeface="Meiryo" panose="020B0604030504040204" pitchFamily="34" charset="-128"/>
              </a:rPr>
              <a:t>ろう</a:t>
            </a:r>
            <a:r>
              <a:rPr lang="ja-JP" altLang="en-US" sz="2000" dirty="0">
                <a:solidFill>
                  <a:srgbClr val="1022FF"/>
                </a:solidFill>
                <a:latin typeface="Meiryo" panose="020B0604030504040204" pitchFamily="34" charset="-128"/>
                <a:ea typeface="Meiryo" panose="020B0604030504040204" pitchFamily="34" charset="-128"/>
              </a:rPr>
              <a:t>孔→胃</a:t>
            </a:r>
            <a:br>
              <a:rPr lang="en-US" altLang="ja-JP" sz="2000" dirty="0">
                <a:solidFill>
                  <a:srgbClr val="1022FF"/>
                </a:solidFill>
                <a:latin typeface="Meiryo" panose="020B0604030504040204" pitchFamily="34" charset="-128"/>
                <a:ea typeface="Meiryo" panose="020B0604030504040204" pitchFamily="34" charset="-128"/>
              </a:rPr>
            </a:br>
            <a:r>
              <a:rPr lang="en-US" altLang="ja-JP" sz="2000" dirty="0">
                <a:latin typeface="Meiryo" panose="020B0604030504040204" pitchFamily="34" charset="-128"/>
                <a:ea typeface="Meiryo" panose="020B0604030504040204" pitchFamily="34" charset="-128"/>
              </a:rPr>
              <a:t>		</a:t>
            </a:r>
            <a:r>
              <a:rPr lang="ja-JP" altLang="en-US" sz="2000" dirty="0" err="1">
                <a:latin typeface="Meiryo" panose="020B0604030504040204" pitchFamily="34" charset="-128"/>
                <a:ea typeface="Meiryo" panose="020B0604030504040204" pitchFamily="34" charset="-128"/>
              </a:rPr>
              <a:t>ろう</a:t>
            </a:r>
            <a:r>
              <a:rPr lang="ja-JP" altLang="en-US" sz="2000" dirty="0">
                <a:latin typeface="Meiryo" panose="020B0604030504040204" pitchFamily="34" charset="-128"/>
                <a:ea typeface="Meiryo" panose="020B0604030504040204" pitchFamily="34" charset="-128"/>
              </a:rPr>
              <a:t>孔→胃→空腸</a:t>
            </a:r>
          </a:p>
          <a:p>
            <a:pPr marL="0" indent="0">
              <a:lnSpc>
                <a:spcPct val="114000"/>
              </a:lnSpc>
              <a:spcBef>
                <a:spcPct val="20000"/>
              </a:spcBef>
            </a:pPr>
            <a:r>
              <a:rPr lang="en-US" altLang="ja-JP" sz="2000" dirty="0">
                <a:latin typeface="Meiryo" panose="020B0604030504040204" pitchFamily="34" charset="-128"/>
                <a:ea typeface="Meiryo" panose="020B0604030504040204" pitchFamily="34" charset="-128"/>
              </a:rPr>
              <a:t>	</a:t>
            </a:r>
            <a:r>
              <a:rPr lang="ja-JP" altLang="en-US" sz="2000" dirty="0">
                <a:latin typeface="Meiryo" panose="020B0604030504040204" pitchFamily="34" charset="-128"/>
                <a:ea typeface="Meiryo" panose="020B0604030504040204" pitchFamily="34" charset="-128"/>
              </a:rPr>
              <a:t>◆腸ろうチューブ</a:t>
            </a:r>
            <a:br>
              <a:rPr lang="en-US" altLang="ja-JP" sz="2000" dirty="0">
                <a:latin typeface="Meiryo" panose="020B0604030504040204" pitchFamily="34" charset="-128"/>
                <a:ea typeface="Meiryo" panose="020B0604030504040204" pitchFamily="34" charset="-128"/>
              </a:rPr>
            </a:br>
            <a:r>
              <a:rPr lang="en-US" altLang="ja-JP" sz="2000" dirty="0">
                <a:latin typeface="Meiryo" panose="020B0604030504040204" pitchFamily="34" charset="-128"/>
                <a:ea typeface="Meiryo" panose="020B0604030504040204" pitchFamily="34" charset="-128"/>
              </a:rPr>
              <a:t>		</a:t>
            </a:r>
            <a:r>
              <a:rPr lang="ja-JP" altLang="en-US" sz="2000" dirty="0" err="1">
                <a:latin typeface="Meiryo" panose="020B0604030504040204" pitchFamily="34" charset="-128"/>
                <a:ea typeface="Meiryo" panose="020B0604030504040204" pitchFamily="34" charset="-128"/>
              </a:rPr>
              <a:t>ろう</a:t>
            </a:r>
            <a:r>
              <a:rPr lang="ja-JP" altLang="en-US" sz="2000" dirty="0">
                <a:latin typeface="Meiryo" panose="020B0604030504040204" pitchFamily="34" charset="-128"/>
                <a:ea typeface="Meiryo" panose="020B0604030504040204" pitchFamily="34" charset="-128"/>
              </a:rPr>
              <a:t>孔→空腸</a:t>
            </a:r>
            <a:endParaRPr lang="ja-JP" altLang="en-US" sz="2000" dirty="0">
              <a:solidFill>
                <a:srgbClr val="000000"/>
              </a:solidFill>
              <a:latin typeface="Meiryo" panose="020B0604030504040204" pitchFamily="34" charset="-128"/>
              <a:ea typeface="Meiryo" panose="020B0604030504040204" pitchFamily="34" charset="-128"/>
            </a:endParaRPr>
          </a:p>
        </p:txBody>
      </p:sp>
      <p:grpSp>
        <p:nvGrpSpPr>
          <p:cNvPr id="3" name="グループ化 2">
            <a:extLst>
              <a:ext uri="{FF2B5EF4-FFF2-40B4-BE49-F238E27FC236}">
                <a16:creationId xmlns:a16="http://schemas.microsoft.com/office/drawing/2014/main" id="{FC022D30-BA1D-498D-924A-C4F54F5ABD1F}"/>
              </a:ext>
            </a:extLst>
          </p:cNvPr>
          <p:cNvGrpSpPr/>
          <p:nvPr/>
        </p:nvGrpSpPr>
        <p:grpSpPr>
          <a:xfrm>
            <a:off x="5547074" y="1592263"/>
            <a:ext cx="3677889" cy="4852534"/>
            <a:chOff x="5105400" y="979488"/>
            <a:chExt cx="4455510" cy="5878512"/>
          </a:xfrm>
        </p:grpSpPr>
        <p:pic>
          <p:nvPicPr>
            <p:cNvPr id="62" name="Picture 3">
              <a:extLst>
                <a:ext uri="{FF2B5EF4-FFF2-40B4-BE49-F238E27FC236}">
                  <a16:creationId xmlns:a16="http://schemas.microsoft.com/office/drawing/2014/main" id="{8EA89B92-19A4-40CA-AA2B-765685743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650" y="1200150"/>
              <a:ext cx="1878013"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4">
              <a:extLst>
                <a:ext uri="{FF2B5EF4-FFF2-40B4-BE49-F238E27FC236}">
                  <a16:creationId xmlns:a16="http://schemas.microsoft.com/office/drawing/2014/main" id="{3722EFFB-D635-4AED-83AD-FEBAFD2E84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1525" y="4043363"/>
              <a:ext cx="1870075"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5">
              <a:extLst>
                <a:ext uri="{FF2B5EF4-FFF2-40B4-BE49-F238E27FC236}">
                  <a16:creationId xmlns:a16="http://schemas.microsoft.com/office/drawing/2014/main" id="{39491C03-91E5-48D3-AAF0-CB092FCCCF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200150"/>
              <a:ext cx="1858963"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
              <a:extLst>
                <a:ext uri="{FF2B5EF4-FFF2-40B4-BE49-F238E27FC236}">
                  <a16:creationId xmlns:a16="http://schemas.microsoft.com/office/drawing/2014/main" id="{7C2815CA-C981-41D3-BFA8-8B6516025C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125" y="4176713"/>
              <a:ext cx="1585913"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Text Box 7">
              <a:extLst>
                <a:ext uri="{FF2B5EF4-FFF2-40B4-BE49-F238E27FC236}">
                  <a16:creationId xmlns:a16="http://schemas.microsoft.com/office/drawing/2014/main" id="{F8C48B7C-44CC-4716-A78F-9C38E8548F4C}"/>
                </a:ext>
              </a:extLst>
            </p:cNvPr>
            <p:cNvSpPr txBox="1">
              <a:spLocks noChangeArrowheads="1"/>
            </p:cNvSpPr>
            <p:nvPr/>
          </p:nvSpPr>
          <p:spPr bwMode="auto">
            <a:xfrm>
              <a:off x="5334000" y="979488"/>
              <a:ext cx="1217977" cy="410135"/>
            </a:xfrm>
            <a:prstGeom prst="rect">
              <a:avLst/>
            </a:prstGeom>
            <a:solidFill>
              <a:schemeClr val="bg1"/>
            </a:solidFill>
            <a:ln w="9525">
              <a:solidFill>
                <a:schemeClr val="tx1"/>
              </a:solidFill>
              <a:miter lim="800000"/>
              <a:headEnd/>
              <a:tailEnd/>
            </a:ln>
          </p:spPr>
          <p:txBody>
            <a:bodyPr wrap="none" lIns="0" rIns="0" bIns="0" anchor="ctr" anchorCtr="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ctr" eaLnBrk="1" hangingPunct="1"/>
              <a:r>
                <a:rPr lang="ja-JP" altLang="en-US" sz="1600">
                  <a:latin typeface="Meiryo" panose="020B0604030504040204" pitchFamily="34" charset="-128"/>
                  <a:ea typeface="Meiryo" panose="020B0604030504040204" pitchFamily="34" charset="-128"/>
                </a:rPr>
                <a:t>経口胃管</a:t>
              </a:r>
            </a:p>
          </p:txBody>
        </p:sp>
        <p:sp>
          <p:nvSpPr>
            <p:cNvPr id="67" name="Text Box 8">
              <a:extLst>
                <a:ext uri="{FF2B5EF4-FFF2-40B4-BE49-F238E27FC236}">
                  <a16:creationId xmlns:a16="http://schemas.microsoft.com/office/drawing/2014/main" id="{4F7B661B-D345-4852-920E-0F9251523DE6}"/>
                </a:ext>
              </a:extLst>
            </p:cNvPr>
            <p:cNvSpPr txBox="1">
              <a:spLocks noChangeArrowheads="1"/>
            </p:cNvSpPr>
            <p:nvPr/>
          </p:nvSpPr>
          <p:spPr bwMode="auto">
            <a:xfrm>
              <a:off x="7253288" y="979488"/>
              <a:ext cx="1217977" cy="410135"/>
            </a:xfrm>
            <a:prstGeom prst="rect">
              <a:avLst/>
            </a:prstGeom>
            <a:solidFill>
              <a:schemeClr val="bg1"/>
            </a:solidFill>
            <a:ln w="19050">
              <a:solidFill>
                <a:srgbClr val="FF0066"/>
              </a:solidFill>
              <a:miter lim="800000"/>
              <a:headEnd/>
              <a:tailEnd/>
            </a:ln>
          </p:spPr>
          <p:txBody>
            <a:bodyPr wrap="none" lIns="0" rIns="0" bIns="0" anchor="ctr" anchorCtr="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ctr" eaLnBrk="1" hangingPunct="1"/>
              <a:r>
                <a:rPr lang="ja-JP" altLang="en-US" sz="1600">
                  <a:solidFill>
                    <a:srgbClr val="FF0066"/>
                  </a:solidFill>
                  <a:latin typeface="Meiryo" panose="020B0604030504040204" pitchFamily="34" charset="-128"/>
                  <a:ea typeface="Meiryo" panose="020B0604030504040204" pitchFamily="34" charset="-128"/>
                </a:rPr>
                <a:t>経鼻胃管</a:t>
              </a:r>
            </a:p>
          </p:txBody>
        </p:sp>
        <p:sp>
          <p:nvSpPr>
            <p:cNvPr id="68" name="Text Box 9">
              <a:extLst>
                <a:ext uri="{FF2B5EF4-FFF2-40B4-BE49-F238E27FC236}">
                  <a16:creationId xmlns:a16="http://schemas.microsoft.com/office/drawing/2014/main" id="{EBEF186C-5E8C-4A2E-B2B2-A5A0F53B81BA}"/>
                </a:ext>
              </a:extLst>
            </p:cNvPr>
            <p:cNvSpPr txBox="1">
              <a:spLocks noChangeArrowheads="1"/>
            </p:cNvSpPr>
            <p:nvPr/>
          </p:nvSpPr>
          <p:spPr bwMode="auto">
            <a:xfrm>
              <a:off x="5197475" y="3890963"/>
              <a:ext cx="1963678" cy="410135"/>
            </a:xfrm>
            <a:prstGeom prst="rect">
              <a:avLst/>
            </a:prstGeom>
            <a:solidFill>
              <a:schemeClr val="bg1"/>
            </a:solidFill>
            <a:ln w="19050">
              <a:solidFill>
                <a:srgbClr val="000090"/>
              </a:solidFill>
              <a:miter lim="800000"/>
              <a:headEnd/>
              <a:tailEnd/>
            </a:ln>
          </p:spPr>
          <p:txBody>
            <a:bodyPr wrap="none" lIns="0" rIns="0" bIns="0" anchor="ctr" anchorCtr="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ctr" eaLnBrk="1" hangingPunct="1"/>
              <a:r>
                <a:rPr lang="ja-JP" altLang="en-US" sz="1600" dirty="0">
                  <a:solidFill>
                    <a:srgbClr val="1022FF"/>
                  </a:solidFill>
                  <a:latin typeface="Meiryo" panose="020B0604030504040204" pitchFamily="34" charset="-128"/>
                  <a:ea typeface="Meiryo" panose="020B0604030504040204" pitchFamily="34" charset="-128"/>
                </a:rPr>
                <a:t>胃ろうチューブ</a:t>
              </a:r>
            </a:p>
          </p:txBody>
        </p:sp>
        <p:sp>
          <p:nvSpPr>
            <p:cNvPr id="69" name="Text Box 10">
              <a:extLst>
                <a:ext uri="{FF2B5EF4-FFF2-40B4-BE49-F238E27FC236}">
                  <a16:creationId xmlns:a16="http://schemas.microsoft.com/office/drawing/2014/main" id="{E0BB7E60-5FE4-407C-81B0-668DB4ADCD0C}"/>
                </a:ext>
              </a:extLst>
            </p:cNvPr>
            <p:cNvSpPr txBox="1">
              <a:spLocks noChangeArrowheads="1"/>
            </p:cNvSpPr>
            <p:nvPr/>
          </p:nvSpPr>
          <p:spPr bwMode="auto">
            <a:xfrm>
              <a:off x="7253288" y="3890963"/>
              <a:ext cx="2307622" cy="410135"/>
            </a:xfrm>
            <a:prstGeom prst="rect">
              <a:avLst/>
            </a:prstGeom>
            <a:solidFill>
              <a:schemeClr val="bg1"/>
            </a:solidFill>
            <a:ln w="9525">
              <a:solidFill>
                <a:schemeClr val="tx1"/>
              </a:solidFill>
              <a:miter lim="800000"/>
              <a:headEnd/>
              <a:tailEnd/>
            </a:ln>
          </p:spPr>
          <p:txBody>
            <a:bodyPr wrap="square" lIns="0" rIns="0" bIns="0" anchor="ctr" anchorCtr="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ctr" eaLnBrk="1" hangingPunct="1"/>
              <a:r>
                <a:rPr lang="ja-JP" altLang="en-US" sz="1600">
                  <a:latin typeface="Meiryo" panose="020B0604030504040204" pitchFamily="34" charset="-128"/>
                  <a:ea typeface="Meiryo" panose="020B0604030504040204" pitchFamily="34" charset="-128"/>
                </a:rPr>
                <a:t>経鼻空腸チューブ</a:t>
              </a:r>
            </a:p>
          </p:txBody>
        </p:sp>
        <p:sp>
          <p:nvSpPr>
            <p:cNvPr id="70" name="アーチ 69">
              <a:extLst>
                <a:ext uri="{FF2B5EF4-FFF2-40B4-BE49-F238E27FC236}">
                  <a16:creationId xmlns:a16="http://schemas.microsoft.com/office/drawing/2014/main" id="{50518BA9-7B73-4B02-BACE-04F9D73528D5}"/>
                </a:ext>
              </a:extLst>
            </p:cNvPr>
            <p:cNvSpPr/>
            <p:nvPr/>
          </p:nvSpPr>
          <p:spPr>
            <a:xfrm rot="19037890">
              <a:off x="5564188" y="6149975"/>
              <a:ext cx="382587" cy="200025"/>
            </a:xfrm>
            <a:prstGeom prst="blockArc">
              <a:avLst/>
            </a:prstGeom>
            <a:solidFill>
              <a:srgbClr val="FFFFFF"/>
            </a:solidFill>
            <a:ln w="762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ja-JP" altLang="en-US" sz="1600">
                <a:solidFill>
                  <a:schemeClr val="tx1"/>
                </a:solidFill>
                <a:latin typeface="Meiryo" panose="020B0604030504040204" pitchFamily="34" charset="-128"/>
                <a:ea typeface="Meiryo" panose="020B0604030504040204" pitchFamily="34" charset="-128"/>
              </a:endParaRPr>
            </a:p>
          </p:txBody>
        </p:sp>
      </p:grpSp>
      <p:sp>
        <p:nvSpPr>
          <p:cNvPr id="1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236</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0896766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F4FA0B96-8F9A-49CA-9A6B-6CAB0B92B349}"/>
              </a:ext>
            </a:extLst>
          </p:cNvPr>
          <p:cNvGrpSpPr/>
          <p:nvPr/>
        </p:nvGrpSpPr>
        <p:grpSpPr>
          <a:xfrm>
            <a:off x="3125657" y="1775588"/>
            <a:ext cx="5213101" cy="4948451"/>
            <a:chOff x="3358427" y="1742281"/>
            <a:chExt cx="5213101" cy="4948451"/>
          </a:xfrm>
        </p:grpSpPr>
        <p:pic>
          <p:nvPicPr>
            <p:cNvPr id="15" name="Picture 9">
              <a:extLst>
                <a:ext uri="{FF2B5EF4-FFF2-40B4-BE49-F238E27FC236}">
                  <a16:creationId xmlns:a16="http://schemas.microsoft.com/office/drawing/2014/main" id="{A20817A6-2B8E-4D0A-9C7F-6B09B23EA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427" y="1742281"/>
              <a:ext cx="4660446" cy="4948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正方形/長方形 17">
              <a:extLst>
                <a:ext uri="{FF2B5EF4-FFF2-40B4-BE49-F238E27FC236}">
                  <a16:creationId xmlns:a16="http://schemas.microsoft.com/office/drawing/2014/main" id="{40DCB4E3-903B-4398-87D1-FE7E7E4C0B71}"/>
                </a:ext>
              </a:extLst>
            </p:cNvPr>
            <p:cNvSpPr>
              <a:spLocks noChangeArrowheads="1"/>
            </p:cNvSpPr>
            <p:nvPr/>
          </p:nvSpPr>
          <p:spPr bwMode="auto">
            <a:xfrm>
              <a:off x="7010145" y="4249814"/>
              <a:ext cx="842962" cy="382587"/>
            </a:xfrm>
            <a:prstGeom prst="rect">
              <a:avLst/>
            </a:prstGeom>
            <a:noFill/>
            <a:ln w="19050">
              <a:solidFill>
                <a:srgbClr val="0000FF"/>
              </a:solidFill>
              <a:round/>
              <a:headEnd/>
              <a:tailEnd/>
            </a:ln>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ja-JP" altLang="en-US">
                <a:solidFill>
                  <a:schemeClr val="lt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8D961CCF-7538-44D8-9616-7F879F8F96D5}"/>
                </a:ext>
              </a:extLst>
            </p:cNvPr>
            <p:cNvSpPr txBox="1"/>
            <p:nvPr/>
          </p:nvSpPr>
          <p:spPr>
            <a:xfrm>
              <a:off x="7003078" y="4753051"/>
              <a:ext cx="1568450" cy="646113"/>
            </a:xfrm>
            <a:prstGeom prst="rect">
              <a:avLst/>
            </a:prstGeom>
            <a:solidFill>
              <a:srgbClr val="FFFFFF"/>
            </a:solidFill>
            <a:ln w="12700">
              <a:solidFill>
                <a:schemeClr val="tx1"/>
              </a:solidFill>
            </a:ln>
          </p:spPr>
          <p:txBody>
            <a:bodyPr wrap="none" bIns="0" anchor="ctr" anchorCtr="0">
              <a:noAutofit/>
            </a:bodyPr>
            <a:lstStyle/>
            <a:p>
              <a:pPr algn="ctr" eaLnBrk="1" hangingPunct="1">
                <a:defRPr/>
              </a:pPr>
              <a:r>
                <a:rPr lang="ja-JP" altLang="en-US" dirty="0">
                  <a:latin typeface="Meiryo" panose="020B0604030504040204" pitchFamily="34" charset="-128"/>
                  <a:ea typeface="Meiryo" panose="020B0604030504040204" pitchFamily="34" charset="-128"/>
                  <a:cs typeface="ＭＳ Ｐ明朝" charset="0"/>
                </a:rPr>
                <a:t>経胃ろう的</a:t>
              </a:r>
              <a:endParaRPr lang="en-US" altLang="ja-JP" dirty="0">
                <a:latin typeface="Meiryo" panose="020B0604030504040204" pitchFamily="34" charset="-128"/>
                <a:ea typeface="Meiryo" panose="020B0604030504040204" pitchFamily="34" charset="-128"/>
                <a:cs typeface="ＭＳ Ｐ明朝" charset="0"/>
              </a:endParaRPr>
            </a:p>
            <a:p>
              <a:pPr algn="ctr" eaLnBrk="1" hangingPunct="1">
                <a:defRPr/>
              </a:pPr>
              <a:r>
                <a:rPr lang="ja-JP" altLang="en-US" dirty="0">
                  <a:latin typeface="Meiryo" panose="020B0604030504040204" pitchFamily="34" charset="-128"/>
                  <a:ea typeface="Meiryo" panose="020B0604030504040204" pitchFamily="34" charset="-128"/>
                  <a:cs typeface="ＭＳ Ｐ明朝" charset="0"/>
                </a:rPr>
                <a:t>空腸チューブ</a:t>
              </a:r>
            </a:p>
          </p:txBody>
        </p:sp>
        <p:sp>
          <p:nvSpPr>
            <p:cNvPr id="19" name="正方形/長方形 18">
              <a:extLst>
                <a:ext uri="{FF2B5EF4-FFF2-40B4-BE49-F238E27FC236}">
                  <a16:creationId xmlns:a16="http://schemas.microsoft.com/office/drawing/2014/main" id="{8E766DEF-9416-43D9-8EB9-517937763136}"/>
                </a:ext>
              </a:extLst>
            </p:cNvPr>
            <p:cNvSpPr>
              <a:spLocks noChangeArrowheads="1"/>
            </p:cNvSpPr>
            <p:nvPr/>
          </p:nvSpPr>
          <p:spPr bwMode="auto">
            <a:xfrm>
              <a:off x="3389022" y="2713703"/>
              <a:ext cx="1149350" cy="339213"/>
            </a:xfrm>
            <a:prstGeom prst="rect">
              <a:avLst/>
            </a:prstGeom>
            <a:noFill/>
            <a:ln w="19050">
              <a:solidFill>
                <a:srgbClr val="FF0066"/>
              </a:solidFill>
              <a:round/>
              <a:headEnd/>
              <a:tailEnd/>
            </a:ln>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ja-JP" altLang="en-US">
                <a:solidFill>
                  <a:schemeClr val="lt1"/>
                </a:solidFill>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経鼻胃管と胃ろうの利点と欠点</a:t>
            </a:r>
          </a:p>
        </p:txBody>
      </p:sp>
      <p:sp>
        <p:nvSpPr>
          <p:cNvPr id="16" name="テキスト ボックス 3">
            <a:extLst>
              <a:ext uri="{FF2B5EF4-FFF2-40B4-BE49-F238E27FC236}">
                <a16:creationId xmlns:a16="http://schemas.microsoft.com/office/drawing/2014/main" id="{961EA9F9-C733-4B5C-91A3-B774229F33E5}"/>
              </a:ext>
            </a:extLst>
          </p:cNvPr>
          <p:cNvSpPr txBox="1">
            <a:spLocks noChangeArrowheads="1"/>
          </p:cNvSpPr>
          <p:nvPr/>
        </p:nvSpPr>
        <p:spPr bwMode="auto">
          <a:xfrm>
            <a:off x="651541" y="3327937"/>
            <a:ext cx="3625491" cy="32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lnSpc>
                <a:spcPct val="114000"/>
              </a:lnSpc>
            </a:pPr>
            <a:r>
              <a:rPr lang="ja-JP" altLang="en-US" sz="2000" b="1" dirty="0">
                <a:solidFill>
                  <a:srgbClr val="FF3399"/>
                </a:solidFill>
                <a:latin typeface="Meiryo" panose="020B0604030504040204" pitchFamily="34" charset="-128"/>
                <a:ea typeface="Meiryo" panose="020B0604030504040204" pitchFamily="34" charset="-128"/>
              </a:rPr>
              <a:t>経鼻胃管</a:t>
            </a:r>
            <a:endParaRPr lang="en-US" altLang="ja-JP" sz="2000" b="1" dirty="0">
              <a:latin typeface="Meiryo" panose="020B0604030504040204" pitchFamily="34" charset="-128"/>
              <a:ea typeface="Meiryo" panose="020B0604030504040204" pitchFamily="34" charset="-128"/>
            </a:endParaRPr>
          </a:p>
          <a:p>
            <a:pPr eaLnBrk="1" hangingPunct="1">
              <a:lnSpc>
                <a:spcPct val="114000"/>
              </a:lnSpc>
            </a:pPr>
            <a:r>
              <a:rPr lang="ja-JP" altLang="en-US" sz="1800" dirty="0">
                <a:latin typeface="Meiryo" panose="020B0604030504040204" pitchFamily="34" charset="-128"/>
                <a:ea typeface="Meiryo" panose="020B0604030504040204" pitchFamily="34" charset="-128"/>
              </a:rPr>
              <a:t>○ 多くの場合は挿入が簡便</a:t>
            </a:r>
            <a:endParaRPr lang="en-US" altLang="ja-JP" sz="1800" dirty="0">
              <a:latin typeface="Meiryo" panose="020B0604030504040204" pitchFamily="34" charset="-128"/>
              <a:ea typeface="Meiryo" panose="020B0604030504040204" pitchFamily="34" charset="-128"/>
            </a:endParaRPr>
          </a:p>
          <a:p>
            <a:pPr eaLnBrk="1" hangingPunct="1">
              <a:lnSpc>
                <a:spcPct val="114000"/>
              </a:lnSpc>
            </a:pPr>
            <a:r>
              <a:rPr lang="ja-JP" altLang="en-US" sz="1800" dirty="0">
                <a:latin typeface="Meiryo" panose="020B0604030504040204" pitchFamily="34" charset="-128"/>
                <a:ea typeface="Meiryo" panose="020B0604030504040204" pitchFamily="34" charset="-128"/>
              </a:rPr>
              <a:t>● 鼻腔から胃までの挿入が困難</a:t>
            </a:r>
            <a:endParaRPr lang="en-US" altLang="ja-JP" sz="1800" dirty="0">
              <a:latin typeface="Meiryo" panose="020B0604030504040204" pitchFamily="34" charset="-128"/>
              <a:ea typeface="Meiryo" panose="020B0604030504040204" pitchFamily="34" charset="-128"/>
            </a:endParaRPr>
          </a:p>
          <a:p>
            <a:pPr eaLnBrk="1" hangingPunct="1">
              <a:lnSpc>
                <a:spcPct val="114000"/>
              </a:lnSpc>
            </a:pPr>
            <a:r>
              <a:rPr lang="ja-JP" altLang="en-US" sz="1800" dirty="0">
                <a:latin typeface="Meiryo" panose="020B0604030504040204" pitchFamily="34" charset="-128"/>
                <a:ea typeface="Meiryo" panose="020B0604030504040204" pitchFamily="34" charset="-128"/>
              </a:rPr>
              <a:t>　</a:t>
            </a:r>
            <a:r>
              <a:rPr lang="en-US" altLang="ja-JP" sz="1800" dirty="0">
                <a:latin typeface="Meiryo" panose="020B0604030504040204" pitchFamily="34" charset="-128"/>
                <a:ea typeface="Meiryo" panose="020B0604030504040204" pitchFamily="34" charset="-128"/>
              </a:rPr>
              <a:t> </a:t>
            </a:r>
            <a:r>
              <a:rPr lang="ja-JP" altLang="en-US" sz="1800" dirty="0">
                <a:latin typeface="Meiryo" panose="020B0604030504040204" pitchFamily="34" charset="-128"/>
                <a:ea typeface="Meiryo" panose="020B0604030504040204" pitchFamily="34" charset="-128"/>
              </a:rPr>
              <a:t>な場合がある</a:t>
            </a:r>
            <a:endParaRPr lang="en-US" altLang="ja-JP" sz="1800" dirty="0">
              <a:latin typeface="Meiryo" panose="020B0604030504040204" pitchFamily="34" charset="-128"/>
              <a:ea typeface="Meiryo" panose="020B0604030504040204" pitchFamily="34" charset="-128"/>
            </a:endParaRPr>
          </a:p>
          <a:p>
            <a:pPr eaLnBrk="1" hangingPunct="1">
              <a:lnSpc>
                <a:spcPct val="114000"/>
              </a:lnSpc>
            </a:pPr>
            <a:r>
              <a:rPr lang="ja-JP" altLang="en-US" sz="1800" dirty="0">
                <a:latin typeface="Meiryo" panose="020B0604030504040204" pitchFamily="34" charset="-128"/>
                <a:ea typeface="Meiryo" panose="020B0604030504040204" pitchFamily="34" charset="-128"/>
              </a:rPr>
              <a:t>● </a:t>
            </a:r>
            <a:r>
              <a:rPr lang="en-US" altLang="ja-JP" sz="1800" dirty="0">
                <a:latin typeface="Meiryo" panose="020B0604030504040204" pitchFamily="34" charset="-128"/>
                <a:ea typeface="Meiryo" panose="020B0604030504040204" pitchFamily="34" charset="-128"/>
              </a:rPr>
              <a:t>1</a:t>
            </a:r>
            <a:r>
              <a:rPr lang="ja-JP" altLang="en-US" sz="1800" dirty="0">
                <a:latin typeface="Meiryo" panose="020B0604030504040204" pitchFamily="34" charset="-128"/>
                <a:ea typeface="Meiryo" panose="020B0604030504040204" pitchFamily="34" charset="-128"/>
              </a:rPr>
              <a:t>～</a:t>
            </a:r>
            <a:r>
              <a:rPr lang="en-US" altLang="ja-JP" sz="1800" dirty="0">
                <a:latin typeface="Meiryo" panose="020B0604030504040204" pitchFamily="34" charset="-128"/>
                <a:ea typeface="Meiryo" panose="020B0604030504040204" pitchFamily="34" charset="-128"/>
              </a:rPr>
              <a:t>2</a:t>
            </a:r>
            <a:r>
              <a:rPr lang="ja-JP" altLang="en-US" sz="1800" dirty="0">
                <a:latin typeface="Meiryo" panose="020B0604030504040204" pitchFamily="34" charset="-128"/>
                <a:ea typeface="Meiryo" panose="020B0604030504040204" pitchFamily="34" charset="-128"/>
              </a:rPr>
              <a:t>週間毎交換が必要</a:t>
            </a:r>
            <a:endParaRPr lang="en-US" altLang="ja-JP" sz="1800" dirty="0">
              <a:latin typeface="Meiryo" panose="020B0604030504040204" pitchFamily="34" charset="-128"/>
              <a:ea typeface="Meiryo" panose="020B0604030504040204" pitchFamily="34" charset="-128"/>
            </a:endParaRPr>
          </a:p>
          <a:p>
            <a:pPr eaLnBrk="1" hangingPunct="1">
              <a:lnSpc>
                <a:spcPct val="114000"/>
              </a:lnSpc>
            </a:pPr>
            <a:r>
              <a:rPr lang="ja-JP" altLang="en-US" sz="1800" dirty="0">
                <a:latin typeface="Meiryo" panose="020B0604030504040204" pitchFamily="34" charset="-128"/>
                <a:ea typeface="Meiryo" panose="020B0604030504040204" pitchFamily="34" charset="-128"/>
              </a:rPr>
              <a:t>● 管が胃ろうよりも細いので</a:t>
            </a:r>
            <a:endParaRPr lang="en-US" altLang="ja-JP" sz="1800" dirty="0">
              <a:latin typeface="Meiryo" panose="020B0604030504040204" pitchFamily="34" charset="-128"/>
              <a:ea typeface="Meiryo" panose="020B0604030504040204" pitchFamily="34" charset="-128"/>
            </a:endParaRPr>
          </a:p>
          <a:p>
            <a:pPr eaLnBrk="1" hangingPunct="1">
              <a:lnSpc>
                <a:spcPct val="114000"/>
              </a:lnSpc>
            </a:pPr>
            <a:r>
              <a:rPr lang="ja-JP" altLang="en-US" sz="1800" dirty="0">
                <a:latin typeface="Meiryo" panose="020B0604030504040204" pitchFamily="34" charset="-128"/>
                <a:ea typeface="Meiryo" panose="020B0604030504040204" pitchFamily="34" charset="-128"/>
              </a:rPr>
              <a:t>　</a:t>
            </a:r>
            <a:r>
              <a:rPr lang="en-US" altLang="ja-JP" sz="1800" dirty="0">
                <a:latin typeface="Meiryo" panose="020B0604030504040204" pitchFamily="34" charset="-128"/>
                <a:ea typeface="Meiryo" panose="020B0604030504040204" pitchFamily="34" charset="-128"/>
              </a:rPr>
              <a:t> </a:t>
            </a:r>
            <a:r>
              <a:rPr lang="ja-JP" altLang="en-US" sz="1800" dirty="0">
                <a:latin typeface="Meiryo" panose="020B0604030504040204" pitchFamily="34" charset="-128"/>
                <a:ea typeface="Meiryo" panose="020B0604030504040204" pitchFamily="34" charset="-128"/>
              </a:rPr>
              <a:t>栄養剤等が詰まりやすい</a:t>
            </a:r>
            <a:endParaRPr lang="en-US" altLang="ja-JP" sz="1800" dirty="0">
              <a:latin typeface="Meiryo" panose="020B0604030504040204" pitchFamily="34" charset="-128"/>
              <a:ea typeface="Meiryo" panose="020B0604030504040204" pitchFamily="34" charset="-128"/>
            </a:endParaRPr>
          </a:p>
          <a:p>
            <a:pPr eaLnBrk="1" hangingPunct="1">
              <a:lnSpc>
                <a:spcPct val="114000"/>
              </a:lnSpc>
            </a:pPr>
            <a:r>
              <a:rPr lang="ja-JP" altLang="en-US" sz="1800" dirty="0">
                <a:latin typeface="Meiryo" panose="020B0604030504040204" pitchFamily="34" charset="-128"/>
                <a:ea typeface="Meiryo" panose="020B0604030504040204" pitchFamily="34" charset="-128"/>
              </a:rPr>
              <a:t>● 管が抜けやすい</a:t>
            </a:r>
            <a:endParaRPr lang="en-US" altLang="ja-JP" sz="1800" dirty="0">
              <a:latin typeface="Meiryo" panose="020B0604030504040204" pitchFamily="34" charset="-128"/>
              <a:ea typeface="Meiryo" panose="020B0604030504040204" pitchFamily="34" charset="-128"/>
            </a:endParaRPr>
          </a:p>
          <a:p>
            <a:pPr eaLnBrk="1" hangingPunct="1">
              <a:lnSpc>
                <a:spcPct val="114000"/>
              </a:lnSpc>
            </a:pPr>
            <a:r>
              <a:rPr lang="ja-JP" altLang="en-US" sz="1800" dirty="0">
                <a:latin typeface="Meiryo" panose="020B0604030504040204" pitchFamily="34" charset="-128"/>
                <a:ea typeface="Meiryo" panose="020B0604030504040204" pitchFamily="34" charset="-128"/>
              </a:rPr>
              <a:t>●</a:t>
            </a:r>
            <a:r>
              <a:rPr lang="en-US" altLang="ja-JP" sz="1800" dirty="0">
                <a:latin typeface="Meiryo" panose="020B0604030504040204" pitchFamily="34" charset="-128"/>
                <a:ea typeface="Meiryo" panose="020B0604030504040204" pitchFamily="34" charset="-128"/>
              </a:rPr>
              <a:t> </a:t>
            </a:r>
            <a:r>
              <a:rPr lang="ja-JP" altLang="en-US" sz="1800" dirty="0">
                <a:latin typeface="Meiryo" panose="020B0604030504040204" pitchFamily="34" charset="-128"/>
                <a:ea typeface="Meiryo" panose="020B0604030504040204" pitchFamily="34" charset="-128"/>
              </a:rPr>
              <a:t>注入中に管が抜けかかると</a:t>
            </a:r>
            <a:endParaRPr lang="en-US" altLang="ja-JP" sz="1800" dirty="0">
              <a:latin typeface="Meiryo" panose="020B0604030504040204" pitchFamily="34" charset="-128"/>
              <a:ea typeface="Meiryo" panose="020B0604030504040204" pitchFamily="34" charset="-128"/>
            </a:endParaRPr>
          </a:p>
          <a:p>
            <a:pPr eaLnBrk="1" hangingPunct="1">
              <a:lnSpc>
                <a:spcPct val="114000"/>
              </a:lnSpc>
            </a:pPr>
            <a:r>
              <a:rPr lang="ja-JP" altLang="en-US" sz="1800" dirty="0">
                <a:latin typeface="Meiryo" panose="020B0604030504040204" pitchFamily="34" charset="-128"/>
                <a:ea typeface="Meiryo" panose="020B0604030504040204" pitchFamily="34" charset="-128"/>
              </a:rPr>
              <a:t>　</a:t>
            </a:r>
            <a:r>
              <a:rPr lang="en-US" altLang="ja-JP" sz="1800" dirty="0">
                <a:latin typeface="Meiryo" panose="020B0604030504040204" pitchFamily="34" charset="-128"/>
                <a:ea typeface="Meiryo" panose="020B0604030504040204" pitchFamily="34" charset="-128"/>
              </a:rPr>
              <a:t> </a:t>
            </a:r>
            <a:r>
              <a:rPr lang="ja-JP" altLang="en-US" sz="1800" dirty="0">
                <a:latin typeface="Meiryo" panose="020B0604030504040204" pitchFamily="34" charset="-128"/>
                <a:ea typeface="Meiryo" panose="020B0604030504040204" pitchFamily="34" charset="-128"/>
              </a:rPr>
              <a:t>重大な事故につながりやすい</a:t>
            </a:r>
            <a:endParaRPr lang="en-US" altLang="ja-JP" sz="1800" dirty="0">
              <a:latin typeface="Meiryo" panose="020B0604030504040204" pitchFamily="34" charset="-128"/>
              <a:ea typeface="Meiryo" panose="020B0604030504040204" pitchFamily="34" charset="-128"/>
            </a:endParaRPr>
          </a:p>
        </p:txBody>
      </p:sp>
      <p:sp>
        <p:nvSpPr>
          <p:cNvPr id="17" name="テキスト ボックス 4">
            <a:extLst>
              <a:ext uri="{FF2B5EF4-FFF2-40B4-BE49-F238E27FC236}">
                <a16:creationId xmlns:a16="http://schemas.microsoft.com/office/drawing/2014/main" id="{CFFAEBD1-8822-45DD-BAA7-EC2018461D30}"/>
              </a:ext>
            </a:extLst>
          </p:cNvPr>
          <p:cNvSpPr txBox="1">
            <a:spLocks noChangeArrowheads="1"/>
          </p:cNvSpPr>
          <p:nvPr/>
        </p:nvSpPr>
        <p:spPr bwMode="auto">
          <a:xfrm>
            <a:off x="5778266" y="1584119"/>
            <a:ext cx="3459397" cy="230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marL="265113" indent="-265113" algn="just" eaLnBrk="1" hangingPunct="1">
              <a:lnSpc>
                <a:spcPct val="114000"/>
              </a:lnSpc>
            </a:pPr>
            <a:r>
              <a:rPr lang="ja-JP" altLang="en-US" sz="1800" b="1" dirty="0">
                <a:solidFill>
                  <a:srgbClr val="000090"/>
                </a:solidFill>
                <a:latin typeface="Meiryo" panose="020B0604030504040204" pitchFamily="34" charset="-128"/>
                <a:ea typeface="Meiryo" panose="020B0604030504040204" pitchFamily="34" charset="-128"/>
              </a:rPr>
              <a:t>胃ろう</a:t>
            </a:r>
            <a:endParaRPr lang="en-US" altLang="ja-JP" sz="1800" b="1" dirty="0">
              <a:latin typeface="Meiryo" panose="020B0604030504040204" pitchFamily="34" charset="-128"/>
              <a:ea typeface="Meiryo" panose="020B0604030504040204" pitchFamily="34" charset="-128"/>
            </a:endParaRPr>
          </a:p>
          <a:p>
            <a:pPr marL="265113" indent="-265113" algn="just" eaLnBrk="1" hangingPunct="1">
              <a:lnSpc>
                <a:spcPct val="114000"/>
              </a:lnSpc>
            </a:pPr>
            <a:r>
              <a:rPr lang="ja-JP" altLang="en-US" sz="1800" dirty="0">
                <a:latin typeface="Meiryo" panose="020B0604030504040204" pitchFamily="34" charset="-128"/>
                <a:ea typeface="Meiryo" panose="020B0604030504040204" pitchFamily="34" charset="-128"/>
              </a:rPr>
              <a:t>○抜けにくい</a:t>
            </a:r>
            <a:endParaRPr lang="en-US" altLang="ja-JP" sz="1800" dirty="0">
              <a:latin typeface="Meiryo" panose="020B0604030504040204" pitchFamily="34" charset="-128"/>
              <a:ea typeface="Meiryo" panose="020B0604030504040204" pitchFamily="34" charset="-128"/>
            </a:endParaRPr>
          </a:p>
          <a:p>
            <a:pPr marL="265113" indent="-265113" algn="just" eaLnBrk="1" hangingPunct="1">
              <a:lnSpc>
                <a:spcPct val="114000"/>
              </a:lnSpc>
            </a:pPr>
            <a:r>
              <a:rPr lang="ja-JP" altLang="en-US" sz="1800" dirty="0">
                <a:latin typeface="Meiryo" panose="020B0604030504040204" pitchFamily="34" charset="-128"/>
                <a:ea typeface="Meiryo" panose="020B0604030504040204" pitchFamily="34" charset="-128"/>
              </a:rPr>
              <a:t>○胃ろうボタンや胃ろうチューブの交換が</a:t>
            </a:r>
            <a:r>
              <a:rPr lang="en-US" altLang="ja-JP" sz="1800" dirty="0">
                <a:latin typeface="Meiryo" panose="020B0604030504040204" pitchFamily="34" charset="-128"/>
                <a:ea typeface="Meiryo" panose="020B0604030504040204" pitchFamily="34" charset="-128"/>
              </a:rPr>
              <a:t>3-6</a:t>
            </a:r>
            <a:r>
              <a:rPr lang="ja-JP" altLang="en-US" sz="1800" dirty="0">
                <a:latin typeface="Meiryo" panose="020B0604030504040204" pitchFamily="34" charset="-128"/>
                <a:ea typeface="Meiryo" panose="020B0604030504040204" pitchFamily="34" charset="-128"/>
              </a:rPr>
              <a:t>ヶ月毎でよい</a:t>
            </a:r>
            <a:endParaRPr lang="en-US" altLang="ja-JP" sz="1800" dirty="0">
              <a:latin typeface="Meiryo" panose="020B0604030504040204" pitchFamily="34" charset="-128"/>
              <a:ea typeface="Meiryo" panose="020B0604030504040204" pitchFamily="34" charset="-128"/>
            </a:endParaRPr>
          </a:p>
          <a:p>
            <a:pPr marL="265113" indent="-265113" algn="just" eaLnBrk="1" hangingPunct="1">
              <a:lnSpc>
                <a:spcPct val="114000"/>
              </a:lnSpc>
            </a:pPr>
            <a:r>
              <a:rPr lang="ja-JP" altLang="en-US" sz="1800" dirty="0">
                <a:latin typeface="Meiryo" panose="020B0604030504040204" pitchFamily="34" charset="-128"/>
                <a:ea typeface="Meiryo" panose="020B0604030504040204" pitchFamily="34" charset="-128"/>
              </a:rPr>
              <a:t>●造設時に手術が必要</a:t>
            </a:r>
            <a:endParaRPr lang="en-US" altLang="ja-JP" sz="1800" dirty="0">
              <a:latin typeface="Meiryo" panose="020B0604030504040204" pitchFamily="34" charset="-128"/>
              <a:ea typeface="Meiryo" panose="020B0604030504040204" pitchFamily="34" charset="-128"/>
            </a:endParaRPr>
          </a:p>
          <a:p>
            <a:pPr marL="265113" indent="-265113" algn="just" eaLnBrk="1" hangingPunct="1">
              <a:lnSpc>
                <a:spcPct val="114000"/>
              </a:lnSpc>
            </a:pPr>
            <a:r>
              <a:rPr lang="ja-JP" altLang="en-US" sz="1800" dirty="0">
                <a:latin typeface="Meiryo" panose="020B0604030504040204" pitchFamily="34" charset="-128"/>
                <a:ea typeface="Meiryo" panose="020B0604030504040204" pitchFamily="34" charset="-128"/>
              </a:rPr>
              <a:t>●合併症（皮膚のトラブルや腹膜炎等）のリスクがある</a:t>
            </a:r>
          </a:p>
        </p:txBody>
      </p:sp>
      <p:sp>
        <p:nvSpPr>
          <p:cNvPr id="21" name="テキスト ボックス 20">
            <a:extLst>
              <a:ext uri="{FF2B5EF4-FFF2-40B4-BE49-F238E27FC236}">
                <a16:creationId xmlns:a16="http://schemas.microsoft.com/office/drawing/2014/main" id="{8E360BA8-39D9-4DC6-8818-8A10767DE7F5}"/>
              </a:ext>
            </a:extLst>
          </p:cNvPr>
          <p:cNvSpPr txBox="1">
            <a:spLocks noChangeArrowheads="1"/>
          </p:cNvSpPr>
          <p:nvPr/>
        </p:nvSpPr>
        <p:spPr bwMode="auto">
          <a:xfrm>
            <a:off x="668337" y="1568010"/>
            <a:ext cx="3505457" cy="1015663"/>
          </a:xfrm>
          <a:prstGeom prst="rect">
            <a:avLst/>
          </a:prstGeom>
          <a:solidFill>
            <a:srgbClr val="A3D8FF"/>
          </a:solidFill>
          <a:ln w="9525">
            <a:noFill/>
            <a:miter lim="800000"/>
            <a:headEnd/>
            <a:tailEnd/>
          </a:ln>
          <a:effectLst>
            <a:outerShdw blurRad="40000" dist="20000" dir="5400000" rotWithShape="0">
              <a:srgbClr val="808080">
                <a:alpha val="37999"/>
              </a:srgbClr>
            </a:outerShdw>
          </a:effectLst>
        </p:spPr>
        <p:txBody>
          <a:bodyPr wrap="square" bIns="0" anchor="ctr" anchorCtr="0">
            <a:noAutofit/>
          </a:bodyPr>
          <a:lstStyle/>
          <a:p>
            <a:pPr algn="just">
              <a:defRPr/>
            </a:pPr>
            <a:r>
              <a:rPr lang="ja-JP" altLang="en-US" sz="2000" dirty="0">
                <a:latin typeface="Meiryo" panose="020B0604030504040204" pitchFamily="34" charset="-128"/>
                <a:ea typeface="Meiryo" panose="020B0604030504040204" pitchFamily="34" charset="-128"/>
              </a:rPr>
              <a:t>病院以外の場で生活する場合</a:t>
            </a:r>
            <a:endParaRPr lang="en-US" altLang="ja-JP" sz="2000" dirty="0">
              <a:latin typeface="Meiryo" panose="020B0604030504040204" pitchFamily="34" charset="-128"/>
              <a:ea typeface="Meiryo" panose="020B0604030504040204" pitchFamily="34" charset="-128"/>
            </a:endParaRPr>
          </a:p>
          <a:p>
            <a:pPr algn="just">
              <a:defRPr/>
            </a:pPr>
            <a:r>
              <a:rPr lang="ja-JP" altLang="en-US" sz="2000" dirty="0">
                <a:latin typeface="Meiryo" panose="020B0604030504040204" pitchFamily="34" charset="-128"/>
                <a:ea typeface="Meiryo" panose="020B0604030504040204" pitchFamily="34" charset="-128"/>
              </a:rPr>
              <a:t>胃ろうの方が管理しやすく</a:t>
            </a:r>
            <a:endParaRPr lang="en-US" altLang="ja-JP" sz="2000" dirty="0">
              <a:latin typeface="Meiryo" panose="020B0604030504040204" pitchFamily="34" charset="-128"/>
              <a:ea typeface="Meiryo" panose="020B0604030504040204" pitchFamily="34" charset="-128"/>
            </a:endParaRPr>
          </a:p>
          <a:p>
            <a:pPr algn="just">
              <a:defRPr/>
            </a:pPr>
            <a:r>
              <a:rPr lang="ja-JP" altLang="en-US" sz="2000" dirty="0">
                <a:latin typeface="Meiryo" panose="020B0604030504040204" pitchFamily="34" charset="-128"/>
                <a:ea typeface="Meiryo" panose="020B0604030504040204" pitchFamily="34" charset="-128"/>
              </a:rPr>
              <a:t>支援者からの受け入れが良い</a:t>
            </a:r>
          </a:p>
        </p:txBody>
      </p:sp>
      <p:sp>
        <p:nvSpPr>
          <p:cNvPr id="12"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237</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7561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ー 22">
            <a:extLst>
              <a:ext uri="{FF2B5EF4-FFF2-40B4-BE49-F238E27FC236}">
                <a16:creationId xmlns:a16="http://schemas.microsoft.com/office/drawing/2014/main" id="{4699989B-E5FE-6142-A35B-3C567A8C91F2}"/>
              </a:ext>
            </a:extLst>
          </p:cNvPr>
          <p:cNvSpPr>
            <a:spLocks noGrp="1"/>
          </p:cNvSpPr>
          <p:nvPr>
            <p:ph type="body" sz="quarter" idx="10"/>
          </p:nvPr>
        </p:nvSpPr>
        <p:spPr/>
        <p:txBody>
          <a:bodyPr/>
          <a:lstStyle/>
          <a:p>
            <a:r>
              <a:rPr lang="en-US" altLang="ja-JP" dirty="0"/>
              <a:t>5-2. </a:t>
            </a:r>
            <a:r>
              <a:rPr lang="ja-JP" altLang="en-US" dirty="0"/>
              <a:t>経鼻経管栄養の管理と留意点</a:t>
            </a: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経鼻胃管の抜去防止</a:t>
            </a:r>
            <a:endParaRPr lang="en-US" altLang="ja-JP" sz="2800" dirty="0"/>
          </a:p>
        </p:txBody>
      </p:sp>
      <p:sp>
        <p:nvSpPr>
          <p:cNvPr id="5" name="正方形/長方形 4">
            <a:extLst>
              <a:ext uri="{FF2B5EF4-FFF2-40B4-BE49-F238E27FC236}">
                <a16:creationId xmlns:a16="http://schemas.microsoft.com/office/drawing/2014/main" id="{62D6C742-4E5F-4272-8C41-0D7AC6D97933}"/>
              </a:ext>
            </a:extLst>
          </p:cNvPr>
          <p:cNvSpPr>
            <a:spLocks noChangeArrowheads="1"/>
          </p:cNvSpPr>
          <p:nvPr/>
        </p:nvSpPr>
        <p:spPr bwMode="auto">
          <a:xfrm>
            <a:off x="681039" y="2674131"/>
            <a:ext cx="8593136" cy="1616948"/>
          </a:xfrm>
          <a:prstGeom prst="rect">
            <a:avLst/>
          </a:prstGeom>
          <a:solidFill>
            <a:schemeClr val="accent6">
              <a:lumMod val="20000"/>
              <a:lumOff val="80000"/>
            </a:schemeClr>
          </a:solidFill>
          <a:ln w="9525">
            <a:solidFill>
              <a:srgbClr val="0070C0"/>
            </a:solidFill>
            <a:miter lim="800000"/>
            <a:headEnd/>
            <a:tailEnd/>
          </a:ln>
          <a:effectLst/>
        </p:spPr>
        <p:txBody>
          <a:bodyPr tIns="0" bIns="0" anchor="ctr"/>
          <a:lstStyle/>
          <a:p>
            <a:pPr marL="176213" indent="-176213" algn="just">
              <a:lnSpc>
                <a:spcPct val="114000"/>
              </a:lnSpc>
              <a:spcAft>
                <a:spcPts val="600"/>
              </a:spcAft>
              <a:buFont typeface="Wingdings" charset="2"/>
              <a:buChar char="l"/>
              <a:defRPr/>
            </a:pPr>
            <a:r>
              <a:rPr lang="ja-JP" altLang="en-US" sz="1500" dirty="0">
                <a:solidFill>
                  <a:srgbClr val="000090"/>
                </a:solidFill>
                <a:latin typeface="Meiryo" panose="020B0604030504040204" pitchFamily="34" charset="-128"/>
                <a:ea typeface="Meiryo" panose="020B0604030504040204" pitchFamily="34" charset="-128"/>
                <a:cs typeface="ＭＳ ゴシック" charset="0"/>
              </a:rPr>
              <a:t>経鼻胃管先端をブラブラさせておくと</a:t>
            </a:r>
            <a:r>
              <a:rPr lang="ja-JP" altLang="en-US" sz="1500" b="1" dirty="0">
                <a:solidFill>
                  <a:srgbClr val="000090"/>
                </a:solidFill>
                <a:latin typeface="Meiryo" panose="020B0604030504040204" pitchFamily="34" charset="-128"/>
                <a:ea typeface="Meiryo" panose="020B0604030504040204" pitchFamily="34" charset="-128"/>
                <a:cs typeface="ＭＳ ゴシック" charset="0"/>
              </a:rPr>
              <a:t>更衣の時</a:t>
            </a:r>
            <a:r>
              <a:rPr lang="ja-JP" altLang="en-US" sz="1500" dirty="0">
                <a:solidFill>
                  <a:srgbClr val="000090"/>
                </a:solidFill>
                <a:latin typeface="Meiryo" panose="020B0604030504040204" pitchFamily="34" charset="-128"/>
                <a:ea typeface="Meiryo" panose="020B0604030504040204" pitchFamily="34" charset="-128"/>
                <a:cs typeface="ＭＳ ゴシック" charset="0"/>
              </a:rPr>
              <a:t>などに引っ掛けて抜け易いので、経鼻胃管を束ねて頭や本人の衣類に留めておくとよいです。</a:t>
            </a:r>
            <a:endParaRPr lang="en-US" altLang="ja-JP" sz="1500" dirty="0">
              <a:solidFill>
                <a:srgbClr val="000090"/>
              </a:solidFill>
              <a:latin typeface="Meiryo" panose="020B0604030504040204" pitchFamily="34" charset="-128"/>
              <a:ea typeface="Meiryo" panose="020B0604030504040204" pitchFamily="34" charset="-128"/>
              <a:cs typeface="ＭＳ ゴシック" charset="0"/>
            </a:endParaRPr>
          </a:p>
          <a:p>
            <a:pPr marL="176213" indent="-176213" algn="just">
              <a:lnSpc>
                <a:spcPct val="114000"/>
              </a:lnSpc>
              <a:spcAft>
                <a:spcPts val="600"/>
              </a:spcAft>
              <a:buFont typeface="Wingdings" charset="2"/>
              <a:buChar char="l"/>
              <a:defRPr/>
            </a:pPr>
            <a:r>
              <a:rPr lang="ja-JP" altLang="en-US" sz="1500" b="1" dirty="0">
                <a:solidFill>
                  <a:srgbClr val="000090"/>
                </a:solidFill>
                <a:latin typeface="Meiryo" panose="020B0604030504040204" pitchFamily="34" charset="-128"/>
                <a:ea typeface="Meiryo" panose="020B0604030504040204" pitchFamily="34" charset="-128"/>
                <a:cs typeface="ＭＳ ゴシック" charset="0"/>
              </a:rPr>
              <a:t>鼻の分泌物が多い時</a:t>
            </a:r>
            <a:r>
              <a:rPr lang="ja-JP" altLang="en-US" sz="1500" dirty="0">
                <a:solidFill>
                  <a:srgbClr val="000090"/>
                </a:solidFill>
                <a:latin typeface="Meiryo" panose="020B0604030504040204" pitchFamily="34" charset="-128"/>
                <a:ea typeface="Meiryo" panose="020B0604030504040204" pitchFamily="34" charset="-128"/>
                <a:cs typeface="ＭＳ ゴシック" charset="0"/>
              </a:rPr>
              <a:t>にはテープが剥がれやすいの注意します。</a:t>
            </a:r>
            <a:endParaRPr lang="en-US" altLang="ja-JP" sz="1500" dirty="0">
              <a:solidFill>
                <a:srgbClr val="000090"/>
              </a:solidFill>
              <a:latin typeface="Meiryo" panose="020B0604030504040204" pitchFamily="34" charset="-128"/>
              <a:ea typeface="Meiryo" panose="020B0604030504040204" pitchFamily="34" charset="-128"/>
              <a:cs typeface="ＭＳ ゴシック" charset="0"/>
            </a:endParaRPr>
          </a:p>
          <a:p>
            <a:pPr marL="176213" indent="-176213" algn="just">
              <a:lnSpc>
                <a:spcPct val="114000"/>
              </a:lnSpc>
              <a:spcAft>
                <a:spcPts val="600"/>
              </a:spcAft>
              <a:buFont typeface="Wingdings" charset="2"/>
              <a:buChar char="l"/>
              <a:defRPr/>
            </a:pPr>
            <a:r>
              <a:rPr lang="ja-JP" altLang="en-US" sz="1500" b="1" dirty="0">
                <a:solidFill>
                  <a:srgbClr val="000090"/>
                </a:solidFill>
                <a:latin typeface="Meiryo" panose="020B0604030504040204" pitchFamily="34" charset="-128"/>
                <a:ea typeface="Meiryo" panose="020B0604030504040204" pitchFamily="34" charset="-128"/>
                <a:cs typeface="ＭＳ ゴシック" charset="0"/>
              </a:rPr>
              <a:t>自分で抜く</a:t>
            </a:r>
            <a:r>
              <a:rPr lang="ja-JP" altLang="en-US" sz="1500" dirty="0">
                <a:solidFill>
                  <a:srgbClr val="000090"/>
                </a:solidFill>
                <a:latin typeface="Meiryo" panose="020B0604030504040204" pitchFamily="34" charset="-128"/>
                <a:ea typeface="Meiryo" panose="020B0604030504040204" pitchFamily="34" charset="-128"/>
                <a:cs typeface="ＭＳ ゴシック" charset="0"/>
              </a:rPr>
              <a:t>可能性のある子どもでは、手に</a:t>
            </a:r>
            <a:r>
              <a:rPr lang="ja-JP" altLang="en-US" sz="1500" b="1" dirty="0">
                <a:solidFill>
                  <a:srgbClr val="000090"/>
                </a:solidFill>
                <a:latin typeface="Meiryo" panose="020B0604030504040204" pitchFamily="34" charset="-128"/>
                <a:ea typeface="Meiryo" panose="020B0604030504040204" pitchFamily="34" charset="-128"/>
                <a:cs typeface="ＭＳ ゴシック" charset="0"/>
              </a:rPr>
              <a:t>ミトン手袋</a:t>
            </a:r>
            <a:r>
              <a:rPr lang="ja-JP" altLang="en-US" sz="1500" dirty="0">
                <a:solidFill>
                  <a:srgbClr val="000090"/>
                </a:solidFill>
                <a:latin typeface="Meiryo" panose="020B0604030504040204" pitchFamily="34" charset="-128"/>
                <a:ea typeface="Meiryo" panose="020B0604030504040204" pitchFamily="34" charset="-128"/>
                <a:cs typeface="ＭＳ ゴシック" charset="0"/>
              </a:rPr>
              <a:t>を着けるなどして指先が利かないようにしたり、</a:t>
            </a:r>
            <a:r>
              <a:rPr lang="ja-JP" altLang="en-US" sz="1500" b="1" dirty="0">
                <a:solidFill>
                  <a:srgbClr val="000090"/>
                </a:solidFill>
                <a:latin typeface="Meiryo" panose="020B0604030504040204" pitchFamily="34" charset="-128"/>
                <a:ea typeface="Meiryo" panose="020B0604030504040204" pitchFamily="34" charset="-128"/>
                <a:cs typeface="ＭＳ ゴシック" charset="0"/>
              </a:rPr>
              <a:t>小鼻の脇に経鼻胃管の隙間ができない</a:t>
            </a:r>
            <a:r>
              <a:rPr lang="ja-JP" altLang="en-US" sz="1500" dirty="0">
                <a:solidFill>
                  <a:srgbClr val="000090"/>
                </a:solidFill>
                <a:latin typeface="Meiryo" panose="020B0604030504040204" pitchFamily="34" charset="-128"/>
                <a:ea typeface="Meiryo" panose="020B0604030504040204" pitchFamily="34" charset="-128"/>
                <a:cs typeface="ＭＳ ゴシック" charset="0"/>
              </a:rPr>
              <a:t>ようにテープ固定をするなどの工夫が必要です。</a:t>
            </a:r>
            <a:endParaRPr lang="ja-JP" altLang="en-US" sz="1500" dirty="0">
              <a:solidFill>
                <a:srgbClr val="000090"/>
              </a:solidFill>
              <a:latin typeface="Meiryo" panose="020B0604030504040204" pitchFamily="34" charset="-128"/>
              <a:ea typeface="Meiryo" panose="020B0604030504040204" pitchFamily="34" charset="-128"/>
              <a:cs typeface="ＭＳ Ｐゴシック" charset="0"/>
            </a:endParaRPr>
          </a:p>
        </p:txBody>
      </p:sp>
      <p:sp>
        <p:nvSpPr>
          <p:cNvPr id="6" name="テキスト ボックス 34">
            <a:extLst>
              <a:ext uri="{FF2B5EF4-FFF2-40B4-BE49-F238E27FC236}">
                <a16:creationId xmlns:a16="http://schemas.microsoft.com/office/drawing/2014/main" id="{5F74AD45-F1C9-4771-9F2C-2E057871B81E}"/>
              </a:ext>
            </a:extLst>
          </p:cNvPr>
          <p:cNvSpPr txBox="1">
            <a:spLocks noChangeArrowheads="1"/>
          </p:cNvSpPr>
          <p:nvPr/>
        </p:nvSpPr>
        <p:spPr bwMode="auto">
          <a:xfrm>
            <a:off x="681039" y="1737194"/>
            <a:ext cx="8593136" cy="1116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marL="265113" indent="-265113" algn="just" eaLnBrk="1" hangingPunct="1">
              <a:lnSpc>
                <a:spcPct val="114000"/>
              </a:lnSpc>
              <a:spcAft>
                <a:spcPts val="300"/>
              </a:spcAft>
              <a:buFont typeface="Wingdings" pitchFamily="2" charset="2"/>
              <a:buChar char="u"/>
            </a:pPr>
            <a:r>
              <a:rPr lang="ja-JP" altLang="en-US" sz="1600" dirty="0">
                <a:solidFill>
                  <a:srgbClr val="000000"/>
                </a:solidFill>
                <a:latin typeface="Meiryo" panose="020B0604030504040204" pitchFamily="34" charset="-128"/>
                <a:ea typeface="Meiryo" panose="020B0604030504040204" pitchFamily="34" charset="-128"/>
              </a:rPr>
              <a:t>注入中に抜けると、注入物の誤嚥の危険性が生じます。</a:t>
            </a:r>
            <a:endParaRPr lang="en-US" altLang="ja-JP" sz="1600" dirty="0">
              <a:solidFill>
                <a:srgbClr val="000000"/>
              </a:solidFill>
              <a:latin typeface="Meiryo" panose="020B0604030504040204" pitchFamily="34" charset="-128"/>
              <a:ea typeface="Meiryo" panose="020B0604030504040204" pitchFamily="34" charset="-128"/>
            </a:endParaRPr>
          </a:p>
          <a:p>
            <a:pPr marL="265113" indent="-265113" algn="just">
              <a:lnSpc>
                <a:spcPct val="114000"/>
              </a:lnSpc>
              <a:spcAft>
                <a:spcPts val="300"/>
              </a:spcAft>
              <a:buFont typeface="Wingdings" pitchFamily="2" charset="2"/>
              <a:buChar char="u"/>
            </a:pPr>
            <a:r>
              <a:rPr lang="ja-JP" altLang="en-US" sz="1600" dirty="0">
                <a:solidFill>
                  <a:srgbClr val="000000"/>
                </a:solidFill>
                <a:latin typeface="Meiryo" panose="020B0604030504040204" pitchFamily="34" charset="-128"/>
                <a:ea typeface="Meiryo" panose="020B0604030504040204" pitchFamily="34" charset="-128"/>
              </a:rPr>
              <a:t>経鼻胃管は挿入が困難なケースがあるので、注入していない時でも経鼻胃管が抜けないように充分に注意します。</a:t>
            </a:r>
            <a:endParaRPr lang="en-US" altLang="ja-JP" sz="1600" dirty="0">
              <a:solidFill>
                <a:srgbClr val="000000"/>
              </a:solidFill>
              <a:latin typeface="Meiryo" panose="020B0604030504040204" pitchFamily="34" charset="-128"/>
              <a:ea typeface="Meiryo" panose="020B0604030504040204" pitchFamily="34" charset="-128"/>
            </a:endParaRPr>
          </a:p>
        </p:txBody>
      </p:sp>
      <p:sp>
        <p:nvSpPr>
          <p:cNvPr id="7" name="テキスト ボックス 4">
            <a:extLst>
              <a:ext uri="{FF2B5EF4-FFF2-40B4-BE49-F238E27FC236}">
                <a16:creationId xmlns:a16="http://schemas.microsoft.com/office/drawing/2014/main" id="{FBA68696-1384-4625-8548-36538F39F68C}"/>
              </a:ext>
            </a:extLst>
          </p:cNvPr>
          <p:cNvSpPr txBox="1">
            <a:spLocks noChangeArrowheads="1"/>
          </p:cNvSpPr>
          <p:nvPr/>
        </p:nvSpPr>
        <p:spPr bwMode="auto">
          <a:xfrm>
            <a:off x="668338" y="1348553"/>
            <a:ext cx="48013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sz="2000" dirty="0">
                <a:solidFill>
                  <a:srgbClr val="FF0066"/>
                </a:solidFill>
                <a:latin typeface="Meiryo" panose="020B0604030504040204" pitchFamily="34" charset="-128"/>
                <a:ea typeface="Meiryo" panose="020B0604030504040204" pitchFamily="34" charset="-128"/>
              </a:rPr>
              <a:t>経鼻胃管（チューブ）が抜けないように気をつけます</a:t>
            </a:r>
            <a:endParaRPr lang="en-US" altLang="ja-JP" sz="2000" dirty="0">
              <a:solidFill>
                <a:srgbClr val="FF0066"/>
              </a:solidFill>
              <a:latin typeface="Meiryo" panose="020B0604030504040204" pitchFamily="34" charset="-128"/>
              <a:ea typeface="Meiryo" panose="020B0604030504040204" pitchFamily="34" charset="-128"/>
            </a:endParaRPr>
          </a:p>
        </p:txBody>
      </p:sp>
      <p:grpSp>
        <p:nvGrpSpPr>
          <p:cNvPr id="3" name="グループ化 2">
            <a:extLst>
              <a:ext uri="{FF2B5EF4-FFF2-40B4-BE49-F238E27FC236}">
                <a16:creationId xmlns:a16="http://schemas.microsoft.com/office/drawing/2014/main" id="{5CDF3FF5-5E99-4C57-8BDD-C1C019134555}"/>
              </a:ext>
            </a:extLst>
          </p:cNvPr>
          <p:cNvGrpSpPr/>
          <p:nvPr/>
        </p:nvGrpSpPr>
        <p:grpSpPr>
          <a:xfrm>
            <a:off x="4993241" y="4571815"/>
            <a:ext cx="2458605" cy="1769991"/>
            <a:chOff x="4764990" y="4571815"/>
            <a:chExt cx="2458605" cy="1769991"/>
          </a:xfrm>
        </p:grpSpPr>
        <p:pic>
          <p:nvPicPr>
            <p:cNvPr id="9" name="図 26">
              <a:extLst>
                <a:ext uri="{FF2B5EF4-FFF2-40B4-BE49-F238E27FC236}">
                  <a16:creationId xmlns:a16="http://schemas.microsoft.com/office/drawing/2014/main" id="{0DDFC66E-8132-41A3-AEC9-F1877F21A162}"/>
                </a:ext>
              </a:extLst>
            </p:cNvPr>
            <p:cNvPicPr>
              <a:picLocks noChangeAspect="1"/>
            </p:cNvPicPr>
            <p:nvPr/>
          </p:nvPicPr>
          <p:blipFill rotWithShape="1">
            <a:blip r:embed="rId3">
              <a:extLst>
                <a:ext uri="{28A0092B-C50C-407E-A947-70E740481C1C}">
                  <a14:useLocalDpi xmlns:a14="http://schemas.microsoft.com/office/drawing/2010/main"/>
                </a:ext>
              </a:extLst>
            </a:blip>
            <a:srcRect l="4737" b="8494"/>
            <a:stretch/>
          </p:blipFill>
          <p:spPr bwMode="auto">
            <a:xfrm>
              <a:off x="4764990" y="4571815"/>
              <a:ext cx="2458605" cy="1769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平行四辺形 9">
              <a:extLst>
                <a:ext uri="{FF2B5EF4-FFF2-40B4-BE49-F238E27FC236}">
                  <a16:creationId xmlns:a16="http://schemas.microsoft.com/office/drawing/2014/main" id="{93960B16-F68D-4C26-AFD0-69AD43FE6D37}"/>
                </a:ext>
              </a:extLst>
            </p:cNvPr>
            <p:cNvSpPr/>
            <p:nvPr/>
          </p:nvSpPr>
          <p:spPr bwMode="auto">
            <a:xfrm rot="225527">
              <a:off x="5956688" y="4707095"/>
              <a:ext cx="253607" cy="726041"/>
            </a:xfrm>
            <a:prstGeom prst="parallelogram">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ja-JP" altLang="en-US">
                <a:latin typeface="メイリオ" panose="020B0604030504040204" pitchFamily="50" charset="-128"/>
                <a:ea typeface="メイリオ" panose="020B0604030504040204" pitchFamily="50" charset="-128"/>
              </a:endParaRPr>
            </a:p>
          </p:txBody>
        </p:sp>
      </p:grpSp>
      <p:sp>
        <p:nvSpPr>
          <p:cNvPr id="11" name="正方形/長方形 35">
            <a:extLst>
              <a:ext uri="{FF2B5EF4-FFF2-40B4-BE49-F238E27FC236}">
                <a16:creationId xmlns:a16="http://schemas.microsoft.com/office/drawing/2014/main" id="{136570F2-47E5-411A-A106-25456F8699AB}"/>
              </a:ext>
            </a:extLst>
          </p:cNvPr>
          <p:cNvSpPr>
            <a:spLocks noChangeArrowheads="1"/>
          </p:cNvSpPr>
          <p:nvPr/>
        </p:nvSpPr>
        <p:spPr bwMode="auto">
          <a:xfrm>
            <a:off x="4669150" y="5950347"/>
            <a:ext cx="1665578" cy="539352"/>
          </a:xfrm>
          <a:prstGeom prst="rect">
            <a:avLst/>
          </a:prstGeom>
          <a:solidFill>
            <a:srgbClr val="FFFFFF"/>
          </a:solidFill>
          <a:ln>
            <a:solidFill>
              <a:srgbClr val="0C53FF"/>
            </a:solidFill>
          </a:ln>
          <a:extLst>
            <a:ext uri="{91240B29-F687-4f45-9708-019B960494DF}">
              <a14:hiddenLine xmlns:a14="http://schemas.microsoft.com/office/drawing/2010/main" xmlns="" w="9525">
                <a:solidFill>
                  <a:srgbClr val="000000"/>
                </a:solidFill>
                <a:miter lim="800000"/>
                <a:headEnd/>
                <a:tailEnd/>
              </a14:hiddenLine>
            </a:ext>
          </a:extLst>
        </p:spPr>
        <p:txBody>
          <a:bodyPr wrap="square"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a:r>
              <a:rPr lang="ja-JP" altLang="en-US" sz="1600" dirty="0">
                <a:solidFill>
                  <a:srgbClr val="000000"/>
                </a:solidFill>
                <a:latin typeface="メイリオ" panose="020B0604030504040204" pitchFamily="50" charset="-128"/>
                <a:ea typeface="メイリオ" panose="020B0604030504040204" pitchFamily="50" charset="-128"/>
              </a:rPr>
              <a:t>経鼻胃管</a:t>
            </a:r>
            <a:r>
              <a:rPr lang="ja-JP" altLang="en-US" sz="1600" dirty="0">
                <a:latin typeface="メイリオ" panose="020B0604030504040204" pitchFamily="50" charset="-128"/>
                <a:ea typeface="メイリオ" panose="020B0604030504040204" pitchFamily="50" charset="-128"/>
              </a:rPr>
              <a:t>先端を頭に留めておく</a:t>
            </a:r>
          </a:p>
        </p:txBody>
      </p:sp>
      <p:pic>
        <p:nvPicPr>
          <p:cNvPr id="13" name="図 28">
            <a:extLst>
              <a:ext uri="{FF2B5EF4-FFF2-40B4-BE49-F238E27FC236}">
                <a16:creationId xmlns:a16="http://schemas.microsoft.com/office/drawing/2014/main" id="{15CD4176-67F3-44DB-9D81-644D0D2EC9F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70578" y="4567735"/>
            <a:ext cx="2604074" cy="1921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正方形/長方形 32">
            <a:extLst>
              <a:ext uri="{FF2B5EF4-FFF2-40B4-BE49-F238E27FC236}">
                <a16:creationId xmlns:a16="http://schemas.microsoft.com/office/drawing/2014/main" id="{5A44B4C6-D00F-402D-ABC4-33B909BBE442}"/>
              </a:ext>
            </a:extLst>
          </p:cNvPr>
          <p:cNvSpPr>
            <a:spLocks noChangeArrowheads="1"/>
          </p:cNvSpPr>
          <p:nvPr/>
        </p:nvSpPr>
        <p:spPr bwMode="auto">
          <a:xfrm>
            <a:off x="2726239" y="4397561"/>
            <a:ext cx="1670397" cy="584775"/>
          </a:xfrm>
          <a:prstGeom prst="rect">
            <a:avLst/>
          </a:prstGeom>
          <a:solidFill>
            <a:srgbClr val="FFFFFF"/>
          </a:solidFill>
          <a:ln>
            <a:solidFill>
              <a:srgbClr val="0C53FF"/>
            </a:solidFill>
          </a:ln>
          <a:extLst>
            <a:ext uri="{91240B29-F687-4f45-9708-019B960494DF}">
              <a14:hiddenLine xmlns:a14="http://schemas.microsoft.com/office/drawing/2010/main" xmlns="" w="9525">
                <a:solidFill>
                  <a:srgbClr val="000000"/>
                </a:solidFill>
                <a:miter lim="800000"/>
                <a:headEnd/>
                <a:tailEnd/>
              </a14:hiddenLine>
            </a:ext>
          </a:extLst>
        </p:spPr>
        <p:txBody>
          <a:bodyPr wrap="square"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eaLnBrk="1" hangingPunct="1"/>
            <a:r>
              <a:rPr lang="ja-JP" altLang="en-US" sz="1600" dirty="0">
                <a:solidFill>
                  <a:srgbClr val="000000"/>
                </a:solidFill>
                <a:latin typeface="メイリオ" panose="020B0604030504040204" pitchFamily="50" charset="-128"/>
                <a:ea typeface="メイリオ" panose="020B0604030504040204" pitchFamily="50" charset="-128"/>
              </a:rPr>
              <a:t>経鼻胃管先端をまとめておく</a:t>
            </a:r>
          </a:p>
        </p:txBody>
      </p:sp>
      <p:sp>
        <p:nvSpPr>
          <p:cNvPr id="15" name="正方形/長方形 14">
            <a:extLst>
              <a:ext uri="{FF2B5EF4-FFF2-40B4-BE49-F238E27FC236}">
                <a16:creationId xmlns:a16="http://schemas.microsoft.com/office/drawing/2014/main" id="{0551FDB7-ABB5-4CD4-AC60-8922B59BA685}"/>
              </a:ext>
            </a:extLst>
          </p:cNvPr>
          <p:cNvSpPr/>
          <p:nvPr/>
        </p:nvSpPr>
        <p:spPr>
          <a:xfrm>
            <a:off x="7187690" y="4397561"/>
            <a:ext cx="1813935" cy="830997"/>
          </a:xfrm>
          <a:prstGeom prst="rect">
            <a:avLst/>
          </a:prstGeom>
          <a:solidFill>
            <a:schemeClr val="bg1"/>
          </a:solidFill>
          <a:ln>
            <a:solidFill>
              <a:srgbClr val="0C53FF"/>
            </a:solidFill>
          </a:ln>
        </p:spPr>
        <p:txBody>
          <a:bodyPr wrap="square" bIns="0" anchor="ctr" anchorCtr="0">
            <a:noAutofit/>
          </a:bodyPr>
          <a:lstStyle/>
          <a:p>
            <a:pPr algn="just"/>
            <a:r>
              <a:rPr lang="ja-JP" altLang="en-US" sz="1600" dirty="0">
                <a:latin typeface="Meiryo" panose="020B0604030504040204" pitchFamily="34" charset="-128"/>
                <a:ea typeface="Meiryo" panose="020B0604030504040204" pitchFamily="34" charset="-128"/>
                <a:cs typeface="ＭＳ ゴシック" charset="0"/>
              </a:rPr>
              <a:t>小鼻の脇に隙間ができないように固定する</a:t>
            </a:r>
            <a:endParaRPr lang="ja-JP" altLang="en-US" sz="1600" dirty="0"/>
          </a:p>
        </p:txBody>
      </p:sp>
      <p:sp>
        <p:nvSpPr>
          <p:cNvPr id="1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238</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4183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横たわる, 座る, 犬 が含まれている画像&#10;&#10;自動的に生成された説明">
            <a:extLst>
              <a:ext uri="{FF2B5EF4-FFF2-40B4-BE49-F238E27FC236}">
                <a16:creationId xmlns:a16="http://schemas.microsoft.com/office/drawing/2014/main" id="{F1E1DAF2-22F4-4A44-BF97-6DC4325B6207}"/>
              </a:ext>
            </a:extLst>
          </p:cNvPr>
          <p:cNvPicPr>
            <a:picLocks noChangeAspect="1"/>
          </p:cNvPicPr>
          <p:nvPr/>
        </p:nvPicPr>
        <p:blipFill>
          <a:blip r:embed="rId3"/>
          <a:stretch>
            <a:fillRect/>
          </a:stretch>
        </p:blipFill>
        <p:spPr>
          <a:xfrm>
            <a:off x="1181976" y="3972479"/>
            <a:ext cx="3383000" cy="2023705"/>
          </a:xfrm>
          <a:prstGeom prst="rect">
            <a:avLst/>
          </a:prstGeom>
        </p:spPr>
      </p:pic>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＜参考＞経鼻胃管の先端の位置確認（</a:t>
            </a:r>
            <a:r>
              <a:rPr lang="en-US" altLang="ja-JP" sz="2800" dirty="0"/>
              <a:t>1</a:t>
            </a:r>
            <a:r>
              <a:rPr lang="ja-JP" altLang="en-US" sz="2800" dirty="0"/>
              <a:t>）</a:t>
            </a:r>
            <a:endParaRPr lang="en-US" altLang="ja-JP" sz="2800" dirty="0"/>
          </a:p>
        </p:txBody>
      </p:sp>
      <p:sp>
        <p:nvSpPr>
          <p:cNvPr id="6" name="テキスト ボックス 34">
            <a:extLst>
              <a:ext uri="{FF2B5EF4-FFF2-40B4-BE49-F238E27FC236}">
                <a16:creationId xmlns:a16="http://schemas.microsoft.com/office/drawing/2014/main" id="{5F74AD45-F1C9-4771-9F2C-2E057871B81E}"/>
              </a:ext>
            </a:extLst>
          </p:cNvPr>
          <p:cNvSpPr txBox="1">
            <a:spLocks noChangeArrowheads="1"/>
          </p:cNvSpPr>
          <p:nvPr/>
        </p:nvSpPr>
        <p:spPr bwMode="auto">
          <a:xfrm>
            <a:off x="681039" y="2200749"/>
            <a:ext cx="8593136" cy="1116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marL="258763" indent="-258763" algn="just">
              <a:lnSpc>
                <a:spcPct val="114000"/>
              </a:lnSpc>
              <a:buFont typeface="Wingdings" pitchFamily="2" charset="2"/>
              <a:buChar char="l"/>
            </a:pPr>
            <a:r>
              <a:rPr lang="ja-JP" altLang="en-US" sz="1800" dirty="0">
                <a:latin typeface="Meiryo" panose="020B0604030504040204" pitchFamily="34" charset="-128"/>
                <a:ea typeface="Meiryo" panose="020B0604030504040204" pitchFamily="34" charset="-128"/>
              </a:rPr>
              <a:t>あらかじめ空気を入れておいた</a:t>
            </a:r>
            <a:r>
              <a:rPr lang="en-US" altLang="ja-JP" sz="1800" dirty="0">
                <a:latin typeface="Meiryo" panose="020B0604030504040204" pitchFamily="34" charset="-128"/>
                <a:ea typeface="Meiryo" panose="020B0604030504040204" pitchFamily="34" charset="-128"/>
              </a:rPr>
              <a:t>10〜20ml</a:t>
            </a:r>
            <a:r>
              <a:rPr lang="ja-JP" altLang="en-US" sz="1800" dirty="0">
                <a:latin typeface="Meiryo" panose="020B0604030504040204" pitchFamily="34" charset="-128"/>
                <a:ea typeface="Meiryo" panose="020B0604030504040204" pitchFamily="34" charset="-128"/>
              </a:rPr>
              <a:t>の注射器を経鼻胃管に接続します</a:t>
            </a:r>
            <a:endParaRPr lang="en-US" altLang="ja-JP" sz="1800" dirty="0">
              <a:latin typeface="Meiryo" panose="020B0604030504040204" pitchFamily="34" charset="-128"/>
              <a:ea typeface="Meiryo" panose="020B0604030504040204" pitchFamily="34" charset="-128"/>
            </a:endParaRPr>
          </a:p>
          <a:p>
            <a:pPr marL="258763" indent="-258763" algn="just">
              <a:lnSpc>
                <a:spcPct val="114000"/>
              </a:lnSpc>
              <a:buFont typeface="Wingdings" pitchFamily="2" charset="2"/>
              <a:buChar char="l"/>
            </a:pPr>
            <a:r>
              <a:rPr lang="en-US" altLang="ja-JP" sz="1800" dirty="0">
                <a:latin typeface="Meiryo" panose="020B0604030504040204" pitchFamily="34" charset="-128"/>
                <a:ea typeface="Meiryo" panose="020B0604030504040204" pitchFamily="34" charset="-128"/>
              </a:rPr>
              <a:t>5〜10ml</a:t>
            </a:r>
            <a:r>
              <a:rPr lang="ja-JP" altLang="en-US" sz="1800" dirty="0">
                <a:latin typeface="Meiryo" panose="020B0604030504040204" pitchFamily="34" charset="-128"/>
                <a:ea typeface="Meiryo" panose="020B0604030504040204" pitchFamily="34" charset="-128"/>
              </a:rPr>
              <a:t>の空気</a:t>
            </a:r>
            <a:r>
              <a:rPr lang="ja-JP" altLang="en-US" sz="1800">
                <a:latin typeface="Meiryo" panose="020B0604030504040204" pitchFamily="34" charset="-128"/>
                <a:ea typeface="Meiryo" panose="020B0604030504040204" pitchFamily="34" charset="-128"/>
              </a:rPr>
              <a:t>をシュ一</a:t>
            </a:r>
            <a:r>
              <a:rPr lang="ja-JP" altLang="en-US" sz="1800" dirty="0">
                <a:latin typeface="Meiryo" panose="020B0604030504040204" pitchFamily="34" charset="-128"/>
                <a:ea typeface="Meiryo" panose="020B0604030504040204" pitchFamily="34" charset="-128"/>
              </a:rPr>
              <a:t>ッと速く入れます。</a:t>
            </a:r>
            <a:endParaRPr lang="en-US" altLang="ja-JP" sz="1800" dirty="0">
              <a:latin typeface="Meiryo" panose="020B0604030504040204" pitchFamily="34" charset="-128"/>
              <a:ea typeface="Meiryo" panose="020B0604030504040204" pitchFamily="34" charset="-128"/>
            </a:endParaRPr>
          </a:p>
          <a:p>
            <a:pPr marL="258763" indent="-258763" algn="just">
              <a:lnSpc>
                <a:spcPct val="114000"/>
              </a:lnSpc>
              <a:buFont typeface="Wingdings" pitchFamily="2" charset="2"/>
              <a:buChar char="l"/>
            </a:pPr>
            <a:r>
              <a:rPr lang="ja-JP" altLang="en-US" sz="1800" dirty="0">
                <a:latin typeface="Meiryo" panose="020B0604030504040204" pitchFamily="34" charset="-128"/>
                <a:ea typeface="Meiryo" panose="020B0604030504040204" pitchFamily="34" charset="-128"/>
              </a:rPr>
              <a:t>空気が胃に入る音を、腹部にあてた聴診器で確認します。</a:t>
            </a:r>
            <a:endParaRPr lang="en-US" altLang="ja-JP" sz="1800" dirty="0">
              <a:latin typeface="Meiryo" panose="020B0604030504040204" pitchFamily="34" charset="-128"/>
              <a:ea typeface="Meiryo" panose="020B0604030504040204" pitchFamily="34" charset="-128"/>
            </a:endParaRPr>
          </a:p>
        </p:txBody>
      </p:sp>
      <p:sp>
        <p:nvSpPr>
          <p:cNvPr id="7" name="テキスト ボックス 4">
            <a:extLst>
              <a:ext uri="{FF2B5EF4-FFF2-40B4-BE49-F238E27FC236}">
                <a16:creationId xmlns:a16="http://schemas.microsoft.com/office/drawing/2014/main" id="{FBA68696-1384-4625-8548-36538F39F68C}"/>
              </a:ext>
            </a:extLst>
          </p:cNvPr>
          <p:cNvSpPr txBox="1">
            <a:spLocks noChangeArrowheads="1"/>
          </p:cNvSpPr>
          <p:nvPr/>
        </p:nvSpPr>
        <p:spPr bwMode="auto">
          <a:xfrm>
            <a:off x="668337" y="1348553"/>
            <a:ext cx="8605837" cy="104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nSpc>
                <a:spcPct val="125000"/>
              </a:lnSpc>
            </a:pPr>
            <a:r>
              <a:rPr lang="ja-JP" altLang="en-US" sz="2000" dirty="0">
                <a:solidFill>
                  <a:srgbClr val="000000"/>
                </a:solidFill>
                <a:latin typeface="Meiryo" panose="020B0604030504040204" pitchFamily="34" charset="-128"/>
                <a:ea typeface="Meiryo" panose="020B0604030504040204" pitchFamily="34" charset="-128"/>
              </a:rPr>
              <a:t>経鼻胃管の先端が胃の中にあることの確認</a:t>
            </a:r>
          </a:p>
          <a:p>
            <a:pPr>
              <a:lnSpc>
                <a:spcPct val="125000"/>
              </a:lnSpc>
            </a:pPr>
            <a:r>
              <a:rPr lang="ja-JP" altLang="en-US" sz="2000" b="1" dirty="0">
                <a:solidFill>
                  <a:srgbClr val="FF0066"/>
                </a:solidFill>
                <a:latin typeface="Meiryo" panose="020B0604030504040204" pitchFamily="34" charset="-128"/>
                <a:ea typeface="Meiryo" panose="020B0604030504040204" pitchFamily="34" charset="-128"/>
              </a:rPr>
              <a:t>空気注入音の確認</a:t>
            </a:r>
            <a:endParaRPr lang="ja-JP" altLang="en-US" sz="2000" dirty="0">
              <a:solidFill>
                <a:srgbClr val="FF0066"/>
              </a:solidFill>
              <a:latin typeface="Meiryo" panose="020B0604030504040204" pitchFamily="34" charset="-128"/>
              <a:ea typeface="Meiryo" panose="020B0604030504040204" pitchFamily="34" charset="-128"/>
            </a:endParaRPr>
          </a:p>
        </p:txBody>
      </p:sp>
      <p:sp>
        <p:nvSpPr>
          <p:cNvPr id="16" name="Text Box 4">
            <a:extLst>
              <a:ext uri="{FF2B5EF4-FFF2-40B4-BE49-F238E27FC236}">
                <a16:creationId xmlns:a16="http://schemas.microsoft.com/office/drawing/2014/main" id="{148479AC-D3CE-4A15-9DC3-E99A7938ACDC}"/>
              </a:ext>
            </a:extLst>
          </p:cNvPr>
          <p:cNvSpPr txBox="1">
            <a:spLocks noChangeArrowheads="1"/>
          </p:cNvSpPr>
          <p:nvPr/>
        </p:nvSpPr>
        <p:spPr bwMode="auto">
          <a:xfrm>
            <a:off x="5885549" y="5480286"/>
            <a:ext cx="2838476" cy="744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just" eaLnBrk="1" hangingPunct="1"/>
            <a:r>
              <a:rPr lang="en-US" altLang="ja-JP" sz="1600" b="1" dirty="0">
                <a:latin typeface="Meiryo" panose="020B0604030504040204" pitchFamily="34" charset="-128"/>
                <a:ea typeface="Meiryo" panose="020B0604030504040204" pitchFamily="34" charset="-128"/>
              </a:rPr>
              <a:t>【2</a:t>
            </a:r>
            <a:r>
              <a:rPr lang="ja-JP" altLang="en-US" sz="1600" b="1" dirty="0">
                <a:latin typeface="Meiryo" panose="020B0604030504040204" pitchFamily="34" charset="-128"/>
                <a:ea typeface="Meiryo" panose="020B0604030504040204" pitchFamily="34" charset="-128"/>
              </a:rPr>
              <a:t>人用聴診器</a:t>
            </a:r>
            <a:r>
              <a:rPr lang="en-US" altLang="ja-JP" sz="1600" b="1" dirty="0">
                <a:latin typeface="Meiryo" panose="020B0604030504040204" pitchFamily="34" charset="-128"/>
                <a:ea typeface="Meiryo" panose="020B0604030504040204" pitchFamily="34" charset="-128"/>
              </a:rPr>
              <a:t>】</a:t>
            </a:r>
          </a:p>
          <a:p>
            <a:pPr marL="88900" algn="just" eaLnBrk="1" hangingPunct="1"/>
            <a:r>
              <a:rPr lang="ja-JP" altLang="en-US" sz="1600" dirty="0">
                <a:latin typeface="Meiryo" panose="020B0604030504040204" pitchFamily="34" charset="-128"/>
                <a:ea typeface="Meiryo" panose="020B0604030504040204" pitchFamily="34" charset="-128"/>
              </a:rPr>
              <a:t>同じ部位に当てて</a:t>
            </a:r>
            <a:r>
              <a:rPr lang="en-US" altLang="ja-JP" sz="1600" dirty="0">
                <a:latin typeface="Meiryo" panose="020B0604030504040204" pitchFamily="34" charset="-128"/>
                <a:ea typeface="Meiryo" panose="020B0604030504040204" pitchFamily="34" charset="-128"/>
              </a:rPr>
              <a:t>2</a:t>
            </a:r>
            <a:r>
              <a:rPr lang="ja-JP" altLang="en-US" sz="1600" dirty="0">
                <a:latin typeface="Meiryo" panose="020B0604030504040204" pitchFamily="34" charset="-128"/>
                <a:ea typeface="Meiryo" panose="020B0604030504040204" pitchFamily="34" charset="-128"/>
              </a:rPr>
              <a:t>人で同時に確認することができるます。</a:t>
            </a:r>
          </a:p>
        </p:txBody>
      </p:sp>
      <p:sp>
        <p:nvSpPr>
          <p:cNvPr id="17" name="テキスト ボックス 5">
            <a:extLst>
              <a:ext uri="{FF2B5EF4-FFF2-40B4-BE49-F238E27FC236}">
                <a16:creationId xmlns:a16="http://schemas.microsoft.com/office/drawing/2014/main" id="{12134E38-7E6C-4947-AE3C-001F9558D983}"/>
              </a:ext>
            </a:extLst>
          </p:cNvPr>
          <p:cNvSpPr txBox="1">
            <a:spLocks noChangeArrowheads="1"/>
          </p:cNvSpPr>
          <p:nvPr/>
        </p:nvSpPr>
        <p:spPr bwMode="auto">
          <a:xfrm>
            <a:off x="1016103" y="3322041"/>
            <a:ext cx="3994150" cy="58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sz="2400">
                <a:solidFill>
                  <a:schemeClr val="tx1"/>
                </a:solidFill>
                <a:latin typeface="Arial" panose="020B0604020202020204" pitchFamily="34" charset="0"/>
                <a:ea typeface="ＭＳ Ｐ明朝" panose="02020600040205080304" pitchFamily="18" charset="-128"/>
              </a:defRPr>
            </a:lvl1pPr>
            <a:lvl2pPr>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marL="0" indent="0" algn="just" eaLnBrk="1" hangingPunct="1">
              <a:lnSpc>
                <a:spcPct val="114000"/>
              </a:lnSpc>
            </a:pPr>
            <a:r>
              <a:rPr lang="en-US" altLang="ja-JP" sz="1600" b="1" dirty="0">
                <a:latin typeface="Meiryo" panose="020B0604030504040204" pitchFamily="34" charset="-128"/>
                <a:ea typeface="Meiryo" panose="020B0604030504040204" pitchFamily="34" charset="-128"/>
              </a:rPr>
              <a:t>【</a:t>
            </a:r>
            <a:r>
              <a:rPr lang="ja-JP" altLang="en-US" sz="1600" b="1" dirty="0">
                <a:latin typeface="Meiryo" panose="020B0604030504040204" pitchFamily="34" charset="-128"/>
                <a:ea typeface="Meiryo" panose="020B0604030504040204" pitchFamily="34" charset="-128"/>
              </a:rPr>
              <a:t>聴診器をあてる場所</a:t>
            </a:r>
            <a:r>
              <a:rPr lang="en-US" altLang="ja-JP" sz="1600" b="1" dirty="0">
                <a:latin typeface="Meiryo" panose="020B0604030504040204" pitchFamily="34" charset="-128"/>
                <a:ea typeface="Meiryo" panose="020B0604030504040204" pitchFamily="34" charset="-128"/>
              </a:rPr>
              <a:t>】</a:t>
            </a:r>
          </a:p>
          <a:p>
            <a:pPr marL="139700" indent="0" algn="just" eaLnBrk="1" hangingPunct="1">
              <a:lnSpc>
                <a:spcPct val="114000"/>
              </a:lnSpc>
            </a:pPr>
            <a:r>
              <a:rPr lang="ja-JP" altLang="en-US" sz="1600" dirty="0">
                <a:latin typeface="Meiryo" panose="020B0604030504040204" pitchFamily="34" charset="-128"/>
                <a:ea typeface="Meiryo" panose="020B0604030504040204" pitchFamily="34" charset="-128"/>
              </a:rPr>
              <a:t>左の上腹部で、臍と左の肋弓の間です。</a:t>
            </a:r>
            <a:endParaRPr lang="en-US" altLang="ja-JP" sz="1600" dirty="0">
              <a:latin typeface="Meiryo" panose="020B0604030504040204" pitchFamily="34" charset="-128"/>
              <a:ea typeface="Meiryo" panose="020B0604030504040204" pitchFamily="34" charset="-128"/>
            </a:endParaRPr>
          </a:p>
        </p:txBody>
      </p:sp>
      <p:pic>
        <p:nvPicPr>
          <p:cNvPr id="18" name="図 17">
            <a:extLst>
              <a:ext uri="{FF2B5EF4-FFF2-40B4-BE49-F238E27FC236}">
                <a16:creationId xmlns:a16="http://schemas.microsoft.com/office/drawing/2014/main" id="{3FB52E0C-081A-4D66-B3FF-AA6541B76A2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a:off x="6281913" y="3184150"/>
            <a:ext cx="2026918" cy="2454963"/>
          </a:xfrm>
          <a:prstGeom prst="rect">
            <a:avLst/>
          </a:prstGeom>
        </p:spPr>
      </p:pic>
      <p:sp>
        <p:nvSpPr>
          <p:cNvPr id="21" name="テキスト ボックス 3">
            <a:extLst>
              <a:ext uri="{FF2B5EF4-FFF2-40B4-BE49-F238E27FC236}">
                <a16:creationId xmlns:a16="http://schemas.microsoft.com/office/drawing/2014/main" id="{69222295-87A7-48D6-8357-4871E0D048C8}"/>
              </a:ext>
            </a:extLst>
          </p:cNvPr>
          <p:cNvSpPr txBox="1">
            <a:spLocks noChangeArrowheads="1"/>
          </p:cNvSpPr>
          <p:nvPr/>
        </p:nvSpPr>
        <p:spPr bwMode="auto">
          <a:xfrm>
            <a:off x="681039" y="6224380"/>
            <a:ext cx="8593136" cy="265319"/>
          </a:xfrm>
          <a:prstGeom prst="rect">
            <a:avLst/>
          </a:prstGeom>
          <a:solidFill>
            <a:srgbClr val="FF9400"/>
          </a:solidFill>
          <a:ln w="9525">
            <a:solidFill>
              <a:srgbClr val="F69240"/>
            </a:solidFill>
            <a:miter lim="800000"/>
            <a:headEnd/>
            <a:tailEnd/>
          </a:ln>
          <a:effectLst/>
        </p:spPr>
        <p:txBody>
          <a:bodyPr wrap="square" bIns="0" anchor="ctr" anchorCtr="0">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37931725" indent="-37474525">
              <a:defRPr kumimoji="1" sz="2400">
                <a:solidFill>
                  <a:schemeClr val="tx1"/>
                </a:solidFill>
                <a:latin typeface="Arial" panose="020B0604020202020204" pitchFamily="34" charset="0"/>
                <a:ea typeface="ＭＳ Ｐ明朝" panose="02020600040205080304" pitchFamily="18" charset="-128"/>
              </a:defRPr>
            </a:lvl2pPr>
            <a:lvl3pPr>
              <a:defRPr kumimoji="1" sz="2400">
                <a:solidFill>
                  <a:schemeClr val="tx1"/>
                </a:solidFill>
                <a:latin typeface="Arial" panose="020B0604020202020204" pitchFamily="34" charset="0"/>
                <a:ea typeface="ＭＳ Ｐ明朝" panose="02020600040205080304" pitchFamily="18" charset="-128"/>
              </a:defRPr>
            </a:lvl3pPr>
            <a:lvl4pPr>
              <a:defRPr kumimoji="1" sz="2400">
                <a:solidFill>
                  <a:schemeClr val="tx1"/>
                </a:solidFill>
                <a:latin typeface="Arial" panose="020B0604020202020204" pitchFamily="34" charset="0"/>
                <a:ea typeface="ＭＳ Ｐ明朝" panose="02020600040205080304" pitchFamily="18" charset="-128"/>
              </a:defRPr>
            </a:lvl4pPr>
            <a:lvl5pPr>
              <a:defRPr kumimoji="1" sz="2400">
                <a:solidFill>
                  <a:schemeClr val="tx1"/>
                </a:solidFill>
                <a:latin typeface="Arial" panose="020B0604020202020204" pitchFamily="34" charset="0"/>
                <a:ea typeface="ＭＳ Ｐ明朝" panose="02020600040205080304" pitchFamily="18" charset="-128"/>
              </a:defRPr>
            </a:lvl5pPr>
            <a:lvl6pPr marL="4572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9144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1371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18288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ctr"/>
            <a:r>
              <a:rPr lang="ja-JP" altLang="en-US" sz="1400" b="1" dirty="0">
                <a:solidFill>
                  <a:srgbClr val="FFFFFF"/>
                </a:solidFill>
                <a:latin typeface="メイリオ" panose="020B0604030504040204" pitchFamily="50" charset="-128"/>
                <a:ea typeface="メイリオ" panose="020B0604030504040204" pitchFamily="50" charset="-128"/>
              </a:rPr>
              <a:t>この手技は看護師等が行います。</a:t>
            </a:r>
          </a:p>
        </p:txBody>
      </p:sp>
      <p:sp>
        <p:nvSpPr>
          <p:cNvPr id="10"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239</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73439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8A8FC218-5B9A-46E1-A2CF-02A5A3219F52}"/>
              </a:ext>
            </a:extLst>
          </p:cNvPr>
          <p:cNvSpPr>
            <a:spLocks noGrp="1"/>
          </p:cNvSpPr>
          <p:nvPr>
            <p:ph type="title"/>
          </p:nvPr>
        </p:nvSpPr>
        <p:spPr/>
        <p:txBody>
          <a:bodyPr>
            <a:normAutofit/>
          </a:bodyPr>
          <a:lstStyle/>
          <a:p>
            <a:r>
              <a:rPr lang="ja-JP" altLang="en-US" sz="2800" dirty="0"/>
              <a:t>上気道と下気道</a:t>
            </a:r>
          </a:p>
        </p:txBody>
      </p:sp>
      <p:pic>
        <p:nvPicPr>
          <p:cNvPr id="11" name="Picture 21">
            <a:extLst>
              <a:ext uri="{FF2B5EF4-FFF2-40B4-BE49-F238E27FC236}">
                <a16:creationId xmlns:a16="http://schemas.microsoft.com/office/drawing/2014/main" id="{1E55D337-E8AE-41C8-807B-9A887980D4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2217" y="1263651"/>
            <a:ext cx="7924800" cy="518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5">
            <a:extLst>
              <a:ext uri="{FF2B5EF4-FFF2-40B4-BE49-F238E27FC236}">
                <a16:creationId xmlns:a16="http://schemas.microsoft.com/office/drawing/2014/main" id="{80E4CE93-488D-4EAE-ABC6-7CD424612A8E}"/>
              </a:ext>
            </a:extLst>
          </p:cNvPr>
          <p:cNvSpPr txBox="1">
            <a:spLocks noChangeArrowheads="1"/>
          </p:cNvSpPr>
          <p:nvPr/>
        </p:nvSpPr>
        <p:spPr bwMode="auto">
          <a:xfrm>
            <a:off x="7358266" y="6226470"/>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24</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4545355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＜参考＞経鼻胃管の先端の位置確認（</a:t>
            </a:r>
            <a:r>
              <a:rPr lang="en-US" altLang="ja-JP" sz="2800" dirty="0"/>
              <a:t>2</a:t>
            </a:r>
            <a:r>
              <a:rPr lang="ja-JP" altLang="en-US" sz="2800" dirty="0"/>
              <a:t>）</a:t>
            </a:r>
          </a:p>
        </p:txBody>
      </p:sp>
      <p:sp>
        <p:nvSpPr>
          <p:cNvPr id="7" name="テキスト ボックス 4">
            <a:extLst>
              <a:ext uri="{FF2B5EF4-FFF2-40B4-BE49-F238E27FC236}">
                <a16:creationId xmlns:a16="http://schemas.microsoft.com/office/drawing/2014/main" id="{FBA68696-1384-4625-8548-36538F39F68C}"/>
              </a:ext>
            </a:extLst>
          </p:cNvPr>
          <p:cNvSpPr txBox="1">
            <a:spLocks noChangeArrowheads="1"/>
          </p:cNvSpPr>
          <p:nvPr/>
        </p:nvSpPr>
        <p:spPr bwMode="auto">
          <a:xfrm>
            <a:off x="668337" y="1348553"/>
            <a:ext cx="8605837" cy="124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nSpc>
                <a:spcPct val="125000"/>
              </a:lnSpc>
            </a:pPr>
            <a:r>
              <a:rPr lang="ja-JP" altLang="en-US" sz="2000" b="1" dirty="0">
                <a:solidFill>
                  <a:srgbClr val="FF0066"/>
                </a:solidFill>
                <a:latin typeface="Meiryo" panose="020B0604030504040204" pitchFamily="34" charset="-128"/>
                <a:ea typeface="Meiryo" panose="020B0604030504040204" pitchFamily="34" charset="-128"/>
              </a:rPr>
              <a:t>空気注入音の確認</a:t>
            </a:r>
            <a:endParaRPr lang="en-US" altLang="ja-JP" sz="2000" b="1" dirty="0">
              <a:solidFill>
                <a:srgbClr val="FF0066"/>
              </a:solidFill>
              <a:latin typeface="Meiryo" panose="020B0604030504040204" pitchFamily="34" charset="-128"/>
              <a:ea typeface="Meiryo" panose="020B0604030504040204" pitchFamily="34" charset="-128"/>
            </a:endParaRPr>
          </a:p>
          <a:p>
            <a:pPr algn="just"/>
            <a:r>
              <a:rPr lang="ja-JP" altLang="en-US" sz="1800" dirty="0">
                <a:latin typeface="Meiryo" panose="020B0604030504040204" pitchFamily="34" charset="-128"/>
                <a:ea typeface="Meiryo" panose="020B0604030504040204" pitchFamily="34" charset="-128"/>
              </a:rPr>
              <a:t>経鼻胃管の先が気管に入っていたり、食道に戻っている場合でも、</a:t>
            </a:r>
            <a:endParaRPr lang="en-US" altLang="ja-JP" sz="1800" dirty="0">
              <a:latin typeface="Meiryo" panose="020B0604030504040204" pitchFamily="34" charset="-128"/>
              <a:ea typeface="Meiryo" panose="020B0604030504040204" pitchFamily="34" charset="-128"/>
            </a:endParaRPr>
          </a:p>
          <a:p>
            <a:pPr algn="just"/>
            <a:r>
              <a:rPr lang="ja-JP" altLang="en-US" sz="1800" dirty="0">
                <a:latin typeface="Meiryo" panose="020B0604030504040204" pitchFamily="34" charset="-128"/>
                <a:ea typeface="Meiryo" panose="020B0604030504040204" pitchFamily="34" charset="-128"/>
              </a:rPr>
              <a:t>空気を注入した音が左上腹部で聞こえることがあることがあります。</a:t>
            </a:r>
            <a:endParaRPr lang="en-US" altLang="ja-JP" sz="1800" dirty="0">
              <a:latin typeface="Meiryo" panose="020B0604030504040204" pitchFamily="34" charset="-128"/>
              <a:ea typeface="Meiryo" panose="020B0604030504040204" pitchFamily="34" charset="-128"/>
            </a:endParaRPr>
          </a:p>
          <a:p>
            <a:pPr algn="just"/>
            <a:r>
              <a:rPr lang="ja-JP" altLang="en-US" sz="1800" dirty="0">
                <a:latin typeface="Meiryo" panose="020B0604030504040204" pitchFamily="34" charset="-128"/>
                <a:ea typeface="Meiryo" panose="020B0604030504040204" pitchFamily="34" charset="-128"/>
              </a:rPr>
              <a:t>このような時は音の聞こえ方が普段と違って弱く、しっかり聞こえません。</a:t>
            </a:r>
          </a:p>
          <a:p>
            <a:pPr>
              <a:lnSpc>
                <a:spcPct val="125000"/>
              </a:lnSpc>
            </a:pPr>
            <a:endParaRPr lang="ja-JP" altLang="en-US" sz="2000" dirty="0">
              <a:solidFill>
                <a:srgbClr val="FF0066"/>
              </a:solidFill>
              <a:latin typeface="Meiryo" panose="020B0604030504040204" pitchFamily="34" charset="-128"/>
              <a:ea typeface="Meiryo" panose="020B0604030504040204" pitchFamily="34" charset="-128"/>
            </a:endParaRPr>
          </a:p>
        </p:txBody>
      </p:sp>
      <p:sp>
        <p:nvSpPr>
          <p:cNvPr id="21" name="テキスト ボックス 3">
            <a:extLst>
              <a:ext uri="{FF2B5EF4-FFF2-40B4-BE49-F238E27FC236}">
                <a16:creationId xmlns:a16="http://schemas.microsoft.com/office/drawing/2014/main" id="{69222295-87A7-48D6-8357-4871E0D048C8}"/>
              </a:ext>
            </a:extLst>
          </p:cNvPr>
          <p:cNvSpPr txBox="1">
            <a:spLocks noChangeArrowheads="1"/>
          </p:cNvSpPr>
          <p:nvPr/>
        </p:nvSpPr>
        <p:spPr bwMode="auto">
          <a:xfrm>
            <a:off x="681039" y="6224380"/>
            <a:ext cx="8593136" cy="265319"/>
          </a:xfrm>
          <a:prstGeom prst="rect">
            <a:avLst/>
          </a:prstGeom>
          <a:solidFill>
            <a:srgbClr val="FF9400"/>
          </a:solidFill>
          <a:ln w="9525">
            <a:solidFill>
              <a:srgbClr val="F69240"/>
            </a:solidFill>
            <a:miter lim="800000"/>
            <a:headEnd/>
            <a:tailEnd/>
          </a:ln>
          <a:effectLst/>
        </p:spPr>
        <p:txBody>
          <a:bodyPr wrap="square" bIns="0" anchor="ctr" anchorCtr="0">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37931725" indent="-37474525">
              <a:defRPr kumimoji="1" sz="2400">
                <a:solidFill>
                  <a:schemeClr val="tx1"/>
                </a:solidFill>
                <a:latin typeface="Arial" panose="020B0604020202020204" pitchFamily="34" charset="0"/>
                <a:ea typeface="ＭＳ Ｐ明朝" panose="02020600040205080304" pitchFamily="18" charset="-128"/>
              </a:defRPr>
            </a:lvl2pPr>
            <a:lvl3pPr>
              <a:defRPr kumimoji="1" sz="2400">
                <a:solidFill>
                  <a:schemeClr val="tx1"/>
                </a:solidFill>
                <a:latin typeface="Arial" panose="020B0604020202020204" pitchFamily="34" charset="0"/>
                <a:ea typeface="ＭＳ Ｐ明朝" panose="02020600040205080304" pitchFamily="18" charset="-128"/>
              </a:defRPr>
            </a:lvl3pPr>
            <a:lvl4pPr>
              <a:defRPr kumimoji="1" sz="2400">
                <a:solidFill>
                  <a:schemeClr val="tx1"/>
                </a:solidFill>
                <a:latin typeface="Arial" panose="020B0604020202020204" pitchFamily="34" charset="0"/>
                <a:ea typeface="ＭＳ Ｐ明朝" panose="02020600040205080304" pitchFamily="18" charset="-128"/>
              </a:defRPr>
            </a:lvl4pPr>
            <a:lvl5pPr>
              <a:defRPr kumimoji="1" sz="2400">
                <a:solidFill>
                  <a:schemeClr val="tx1"/>
                </a:solidFill>
                <a:latin typeface="Arial" panose="020B0604020202020204" pitchFamily="34" charset="0"/>
                <a:ea typeface="ＭＳ Ｐ明朝" panose="02020600040205080304" pitchFamily="18" charset="-128"/>
              </a:defRPr>
            </a:lvl5pPr>
            <a:lvl6pPr marL="4572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9144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1371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18288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ctr"/>
            <a:r>
              <a:rPr lang="ja-JP" altLang="en-US" sz="1400" b="1" dirty="0">
                <a:solidFill>
                  <a:srgbClr val="FFFFFF"/>
                </a:solidFill>
                <a:latin typeface="メイリオ" panose="020B0604030504040204" pitchFamily="50" charset="-128"/>
                <a:ea typeface="メイリオ" panose="020B0604030504040204" pitchFamily="50" charset="-128"/>
              </a:rPr>
              <a:t>この手技は看護師等が行います。</a:t>
            </a:r>
          </a:p>
        </p:txBody>
      </p:sp>
      <p:pic>
        <p:nvPicPr>
          <p:cNvPr id="13" name="Picture 3">
            <a:extLst>
              <a:ext uri="{FF2B5EF4-FFF2-40B4-BE49-F238E27FC236}">
                <a16:creationId xmlns:a16="http://schemas.microsoft.com/office/drawing/2014/main" id="{9A4C3426-896E-4534-AC06-2A97BD1CA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8173" y="2815471"/>
            <a:ext cx="3786790" cy="2812868"/>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4" name="Text Box 17">
            <a:extLst>
              <a:ext uri="{FF2B5EF4-FFF2-40B4-BE49-F238E27FC236}">
                <a16:creationId xmlns:a16="http://schemas.microsoft.com/office/drawing/2014/main" id="{F991AD4F-5F82-4944-9181-8E99AFCCBF15}"/>
              </a:ext>
            </a:extLst>
          </p:cNvPr>
          <p:cNvSpPr txBox="1">
            <a:spLocks noChangeArrowheads="1"/>
          </p:cNvSpPr>
          <p:nvPr/>
        </p:nvSpPr>
        <p:spPr bwMode="auto">
          <a:xfrm>
            <a:off x="6253472" y="2875557"/>
            <a:ext cx="1828643" cy="3163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72000" bIns="0" anchor="ctr" anchorCtr="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sz="1400" dirty="0">
                <a:latin typeface="Meiryo" panose="020B0604030504040204" pitchFamily="34" charset="-128"/>
                <a:ea typeface="Meiryo" panose="020B0604030504040204" pitchFamily="34" charset="-128"/>
              </a:rPr>
              <a:t>聴診器をあてる位置</a:t>
            </a:r>
          </a:p>
        </p:txBody>
      </p:sp>
      <p:sp>
        <p:nvSpPr>
          <p:cNvPr id="15" name="テキスト ボックス 9">
            <a:extLst>
              <a:ext uri="{FF2B5EF4-FFF2-40B4-BE49-F238E27FC236}">
                <a16:creationId xmlns:a16="http://schemas.microsoft.com/office/drawing/2014/main" id="{56EDC25E-FA86-41A7-AEBF-D28608CF68C5}"/>
              </a:ext>
            </a:extLst>
          </p:cNvPr>
          <p:cNvSpPr txBox="1">
            <a:spLocks noChangeArrowheads="1"/>
          </p:cNvSpPr>
          <p:nvPr/>
        </p:nvSpPr>
        <p:spPr bwMode="auto">
          <a:xfrm>
            <a:off x="681039" y="4926086"/>
            <a:ext cx="4399780"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buClr>
                <a:schemeClr val="accent2"/>
              </a:buClr>
            </a:pPr>
            <a:r>
              <a:rPr lang="ja-JP" altLang="en-US" sz="1800" dirty="0">
                <a:latin typeface="Meiryo" panose="020B0604030504040204" pitchFamily="34" charset="-128"/>
                <a:ea typeface="Meiryo" panose="020B0604030504040204" pitchFamily="34" charset="-128"/>
              </a:rPr>
              <a:t>頸部・上胸部・下胸部・心窩部で注入音を聞き比べ、胃に相当しない部位に最強点があれば先端が胃ではないと判断します。</a:t>
            </a:r>
            <a:endParaRPr lang="en-US" altLang="ja-JP" sz="1800" dirty="0">
              <a:latin typeface="Meiryo" panose="020B0604030504040204" pitchFamily="34" charset="-128"/>
              <a:ea typeface="Meiryo" panose="020B0604030504040204" pitchFamily="34" charset="-128"/>
            </a:endParaRPr>
          </a:p>
        </p:txBody>
      </p:sp>
      <p:sp>
        <p:nvSpPr>
          <p:cNvPr id="19" name="Text Box 3">
            <a:extLst>
              <a:ext uri="{FF2B5EF4-FFF2-40B4-BE49-F238E27FC236}">
                <a16:creationId xmlns:a16="http://schemas.microsoft.com/office/drawing/2014/main" id="{21D500CD-4450-4F5F-ACAB-67625A56E322}"/>
              </a:ext>
            </a:extLst>
          </p:cNvPr>
          <p:cNvSpPr txBox="1">
            <a:spLocks noChangeArrowheads="1"/>
          </p:cNvSpPr>
          <p:nvPr/>
        </p:nvSpPr>
        <p:spPr bwMode="auto">
          <a:xfrm>
            <a:off x="690000" y="2895479"/>
            <a:ext cx="4263000" cy="1647730"/>
          </a:xfrm>
          <a:prstGeom prst="rect">
            <a:avLst/>
          </a:prstGeom>
          <a:solidFill>
            <a:srgbClr val="C5E6FF"/>
          </a:solidFill>
          <a:ln w="9525">
            <a:noFill/>
            <a:miter lim="800000"/>
            <a:headEnd/>
            <a:tailEnd/>
          </a:ln>
          <a:effectLst/>
        </p:spPr>
        <p:txBody>
          <a:bodyPr wrap="square">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algn="just" eaLnBrk="1" hangingPunct="1">
              <a:lnSpc>
                <a:spcPct val="114000"/>
              </a:lnSpc>
              <a:defRPr/>
            </a:pPr>
            <a:r>
              <a:rPr lang="ja-JP" altLang="en-US" sz="1800" dirty="0">
                <a:solidFill>
                  <a:srgbClr val="000000"/>
                </a:solidFill>
                <a:latin typeface="Meiryo" panose="020B0604030504040204" pitchFamily="34" charset="-128"/>
                <a:ea typeface="Meiryo" panose="020B0604030504040204" pitchFamily="34" charset="-128"/>
                <a:cs typeface="ＭＳ ゴシック" charset="0"/>
              </a:rPr>
              <a:t>空気の注入音が、Ａの部分でしっかり聴こえにくい時は、Ｂの部分と聴き比べて、Ｂでの音の方が大きければ、食道か気管に経鼻胃管先端が入っている可能性があります。</a:t>
            </a:r>
          </a:p>
        </p:txBody>
      </p:sp>
      <p:sp>
        <p:nvSpPr>
          <p:cNvPr id="3" name="正方形/長方形 2">
            <a:extLst>
              <a:ext uri="{FF2B5EF4-FFF2-40B4-BE49-F238E27FC236}">
                <a16:creationId xmlns:a16="http://schemas.microsoft.com/office/drawing/2014/main" id="{9D5649ED-8A36-4C23-A888-23FCEE3FB071}"/>
              </a:ext>
            </a:extLst>
          </p:cNvPr>
          <p:cNvSpPr/>
          <p:nvPr/>
        </p:nvSpPr>
        <p:spPr>
          <a:xfrm>
            <a:off x="690000" y="5898248"/>
            <a:ext cx="8584174" cy="369332"/>
          </a:xfrm>
          <a:prstGeom prst="rect">
            <a:avLst/>
          </a:prstGeom>
        </p:spPr>
        <p:txBody>
          <a:bodyPr wrap="square" lIns="0" tIns="0" rIns="0" bIns="0">
            <a:noAutofit/>
          </a:bodyPr>
          <a:lstStyle/>
          <a:p>
            <a:pPr>
              <a:buClr>
                <a:schemeClr val="accent2"/>
              </a:buClr>
            </a:pPr>
            <a:r>
              <a:rPr lang="ja-JP" altLang="en-US" dirty="0">
                <a:solidFill>
                  <a:srgbClr val="1022FF"/>
                </a:solidFill>
                <a:latin typeface="Meiryo" panose="020B0604030504040204" pitchFamily="34" charset="-128"/>
                <a:ea typeface="Meiryo" panose="020B0604030504040204" pitchFamily="34" charset="-128"/>
              </a:rPr>
              <a:t>先端が確実に胃内にある時に予め個々の最強点を把握しておくとよいです。</a:t>
            </a:r>
            <a:endParaRPr lang="en-US" altLang="ja-JP" dirty="0">
              <a:solidFill>
                <a:srgbClr val="1022FF"/>
              </a:solidFill>
              <a:latin typeface="Meiryo" panose="020B0604030504040204" pitchFamily="34" charset="-128"/>
              <a:ea typeface="Meiryo" panose="020B0604030504040204" pitchFamily="34" charset="-128"/>
            </a:endParaRPr>
          </a:p>
        </p:txBody>
      </p:sp>
      <p:sp>
        <p:nvSpPr>
          <p:cNvPr id="10"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240</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035590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＜参考＞経鼻胃管先端の位置確認（</a:t>
            </a:r>
            <a:r>
              <a:rPr lang="en-US" altLang="ja-JP" sz="2800" dirty="0"/>
              <a:t>3</a:t>
            </a:r>
            <a:r>
              <a:rPr lang="ja-JP" altLang="en-US" sz="2800" dirty="0"/>
              <a:t>）</a:t>
            </a:r>
          </a:p>
        </p:txBody>
      </p:sp>
      <p:sp>
        <p:nvSpPr>
          <p:cNvPr id="7" name="テキスト ボックス 4">
            <a:extLst>
              <a:ext uri="{FF2B5EF4-FFF2-40B4-BE49-F238E27FC236}">
                <a16:creationId xmlns:a16="http://schemas.microsoft.com/office/drawing/2014/main" id="{FBA68696-1384-4625-8548-36538F39F68C}"/>
              </a:ext>
            </a:extLst>
          </p:cNvPr>
          <p:cNvSpPr txBox="1">
            <a:spLocks noChangeArrowheads="1"/>
          </p:cNvSpPr>
          <p:nvPr/>
        </p:nvSpPr>
        <p:spPr bwMode="auto">
          <a:xfrm>
            <a:off x="668337" y="1348553"/>
            <a:ext cx="8605837" cy="124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spcBef>
                <a:spcPts val="600"/>
              </a:spcBef>
            </a:pPr>
            <a:r>
              <a:rPr lang="ja-JP" altLang="en-US" sz="2000" b="1" dirty="0">
                <a:latin typeface="メイリオ" panose="020B0604030504040204" pitchFamily="50" charset="-128"/>
                <a:ea typeface="メイリオ" panose="020B0604030504040204" pitchFamily="50" charset="-128"/>
              </a:rPr>
              <a:t>空気注入音の聴取位置</a:t>
            </a:r>
            <a:r>
              <a:rPr lang="ja-JP" altLang="en-US" sz="1800" b="1" dirty="0">
                <a:latin typeface="メイリオ" panose="020B0604030504040204" pitchFamily="50" charset="-128"/>
                <a:ea typeface="メイリオ" panose="020B0604030504040204" pitchFamily="50" charset="-128"/>
              </a:rPr>
              <a:t>（胃の上方偏位）</a:t>
            </a:r>
            <a:endParaRPr lang="en-US" altLang="ja-JP" sz="1800" b="1" dirty="0">
              <a:latin typeface="メイリオ" panose="020B0604030504040204" pitchFamily="50" charset="-128"/>
              <a:ea typeface="メイリオ" panose="020B0604030504040204" pitchFamily="50" charset="-128"/>
            </a:endParaRPr>
          </a:p>
        </p:txBody>
      </p:sp>
      <p:pic>
        <p:nvPicPr>
          <p:cNvPr id="8" name="図 7">
            <a:extLst>
              <a:ext uri="{FF2B5EF4-FFF2-40B4-BE49-F238E27FC236}">
                <a16:creationId xmlns:a16="http://schemas.microsoft.com/office/drawing/2014/main" id="{301037F4-DC52-4E84-9FE8-960583B2E6FC}"/>
              </a:ext>
            </a:extLst>
          </p:cNvPr>
          <p:cNvPicPr>
            <a:picLocks noChangeAspect="1"/>
          </p:cNvPicPr>
          <p:nvPr/>
        </p:nvPicPr>
        <p:blipFill rotWithShape="1">
          <a:blip r:embed="rId3"/>
          <a:srcRect t="4728" b="22072"/>
          <a:stretch/>
        </p:blipFill>
        <p:spPr>
          <a:xfrm>
            <a:off x="681037" y="1765151"/>
            <a:ext cx="8593137" cy="2895339"/>
          </a:xfrm>
          <a:prstGeom prst="rect">
            <a:avLst/>
          </a:prstGeom>
        </p:spPr>
      </p:pic>
      <p:sp>
        <p:nvSpPr>
          <p:cNvPr id="27" name="正方形/長方形 8">
            <a:extLst>
              <a:ext uri="{FF2B5EF4-FFF2-40B4-BE49-F238E27FC236}">
                <a16:creationId xmlns:a16="http://schemas.microsoft.com/office/drawing/2014/main" id="{0A270706-922E-4413-A33A-BD73939CFB39}"/>
              </a:ext>
            </a:extLst>
          </p:cNvPr>
          <p:cNvSpPr>
            <a:spLocks noChangeArrowheads="1"/>
          </p:cNvSpPr>
          <p:nvPr/>
        </p:nvSpPr>
        <p:spPr bwMode="auto">
          <a:xfrm>
            <a:off x="681036" y="4881716"/>
            <a:ext cx="8605837" cy="1976284"/>
          </a:xfrm>
          <a:prstGeom prst="rect">
            <a:avLst/>
          </a:prstGeom>
          <a:noFill/>
          <a:ln>
            <a:noFill/>
          </a:ln>
          <a:effectLst/>
        </p:spPr>
        <p:txBody>
          <a:bodyPr lIns="0" tIns="0" rIns="0" bIns="0"/>
          <a:lstStyle/>
          <a:p>
            <a:pPr algn="ctr" eaLnBrk="1" hangingPunct="1">
              <a:defRPr/>
            </a:pPr>
            <a:r>
              <a:rPr lang="ja-JP" altLang="en-US" dirty="0">
                <a:solidFill>
                  <a:srgbClr val="4F844F"/>
                </a:solidFill>
                <a:latin typeface="Meiryo" panose="020B0604030504040204" pitchFamily="34" charset="-128"/>
                <a:ea typeface="Meiryo" panose="020B0604030504040204" pitchFamily="34" charset="-128"/>
                <a:cs typeface="ＭＳ ゴシック" charset="0"/>
              </a:rPr>
              <a:t>肋骨弓に銅線をおいて胃を造影したレントゲン写真</a:t>
            </a:r>
            <a:endParaRPr lang="en-US" altLang="ja-JP" dirty="0">
              <a:solidFill>
                <a:srgbClr val="4F844F"/>
              </a:solidFill>
              <a:latin typeface="Meiryo" panose="020B0604030504040204" pitchFamily="34" charset="-128"/>
              <a:ea typeface="Meiryo" panose="020B0604030504040204" pitchFamily="34" charset="-128"/>
              <a:cs typeface="ＭＳ ゴシック" charset="0"/>
            </a:endParaRPr>
          </a:p>
          <a:p>
            <a:pPr algn="ctr" eaLnBrk="1" hangingPunct="1">
              <a:defRPr/>
            </a:pPr>
            <a:r>
              <a:rPr lang="ja-JP" altLang="en-US" dirty="0">
                <a:solidFill>
                  <a:srgbClr val="000000"/>
                </a:solidFill>
                <a:latin typeface="Meiryo" panose="020B0604030504040204" pitchFamily="34" charset="-128"/>
                <a:ea typeface="Meiryo" panose="020B0604030504040204" pitchFamily="34" charset="-128"/>
                <a:cs typeface="ＭＳ ゴシック" charset="0"/>
              </a:rPr>
              <a:t>重症心障害児者では胃がかなり</a:t>
            </a:r>
            <a:r>
              <a:rPr lang="ja-JP" altLang="en-US" dirty="0">
                <a:solidFill>
                  <a:srgbClr val="FF0000"/>
                </a:solidFill>
                <a:latin typeface="Meiryo" panose="020B0604030504040204" pitchFamily="34" charset="-128"/>
                <a:ea typeface="Meiryo" panose="020B0604030504040204" pitchFamily="34" charset="-128"/>
                <a:cs typeface="ＭＳ ゴシック" charset="0"/>
              </a:rPr>
              <a:t>上に偏位</a:t>
            </a:r>
            <a:r>
              <a:rPr lang="ja-JP" altLang="en-US" dirty="0">
                <a:solidFill>
                  <a:srgbClr val="000000"/>
                </a:solidFill>
                <a:latin typeface="Meiryo" panose="020B0604030504040204" pitchFamily="34" charset="-128"/>
                <a:ea typeface="Meiryo" panose="020B0604030504040204" pitchFamily="34" charset="-128"/>
                <a:cs typeface="ＭＳ ゴシック" charset="0"/>
              </a:rPr>
              <a:t>していることが多く、</a:t>
            </a:r>
            <a:endParaRPr lang="en-US" altLang="ja-JP" dirty="0">
              <a:solidFill>
                <a:srgbClr val="000000"/>
              </a:solidFill>
              <a:latin typeface="Meiryo" panose="020B0604030504040204" pitchFamily="34" charset="-128"/>
              <a:ea typeface="Meiryo" panose="020B0604030504040204" pitchFamily="34" charset="-128"/>
              <a:cs typeface="ＭＳ ゴシック" charset="0"/>
            </a:endParaRPr>
          </a:p>
          <a:p>
            <a:pPr algn="ctr" eaLnBrk="1" hangingPunct="1">
              <a:spcAft>
                <a:spcPts val="1200"/>
              </a:spcAft>
              <a:defRPr/>
            </a:pPr>
            <a:r>
              <a:rPr lang="ja-JP" altLang="en-US" dirty="0">
                <a:solidFill>
                  <a:srgbClr val="000000"/>
                </a:solidFill>
                <a:latin typeface="Meiryo" panose="020B0604030504040204" pitchFamily="34" charset="-128"/>
                <a:ea typeface="Meiryo" panose="020B0604030504040204" pitchFamily="34" charset="-128"/>
                <a:cs typeface="ＭＳ ゴシック" charset="0"/>
              </a:rPr>
              <a:t>特に</a:t>
            </a:r>
            <a:r>
              <a:rPr lang="ja-JP" altLang="en-US" dirty="0">
                <a:solidFill>
                  <a:srgbClr val="FF0000"/>
                </a:solidFill>
                <a:latin typeface="Meiryo" panose="020B0604030504040204" pitchFamily="34" charset="-128"/>
                <a:ea typeface="Meiryo" panose="020B0604030504040204" pitchFamily="34" charset="-128"/>
                <a:cs typeface="ＭＳ ゴシック" charset="0"/>
              </a:rPr>
              <a:t>左凸側彎</a:t>
            </a:r>
            <a:r>
              <a:rPr lang="ja-JP" altLang="en-US" dirty="0">
                <a:solidFill>
                  <a:srgbClr val="000000"/>
                </a:solidFill>
                <a:latin typeface="Meiryo" panose="020B0604030504040204" pitchFamily="34" charset="-128"/>
                <a:ea typeface="Meiryo" panose="020B0604030504040204" pitchFamily="34" charset="-128"/>
                <a:cs typeface="ＭＳ ゴシック" charset="0"/>
              </a:rPr>
              <a:t>の症例では胃は</a:t>
            </a:r>
            <a:r>
              <a:rPr lang="ja-JP" altLang="en-US" dirty="0">
                <a:solidFill>
                  <a:srgbClr val="FF0000"/>
                </a:solidFill>
                <a:latin typeface="Meiryo" panose="020B0604030504040204" pitchFamily="34" charset="-128"/>
                <a:ea typeface="Meiryo" panose="020B0604030504040204" pitchFamily="34" charset="-128"/>
                <a:cs typeface="ＭＳ ゴシック" charset="0"/>
              </a:rPr>
              <a:t>左上方に偏位</a:t>
            </a:r>
            <a:r>
              <a:rPr lang="ja-JP" altLang="en-US" dirty="0">
                <a:solidFill>
                  <a:srgbClr val="000000"/>
                </a:solidFill>
                <a:latin typeface="Meiryo" panose="020B0604030504040204" pitchFamily="34" charset="-128"/>
                <a:ea typeface="Meiryo" panose="020B0604030504040204" pitchFamily="34" charset="-128"/>
                <a:cs typeface="ＭＳ ゴシック" charset="0"/>
              </a:rPr>
              <a:t>していることが多いです。</a:t>
            </a:r>
            <a:endParaRPr lang="en-US" altLang="ja-JP" dirty="0">
              <a:solidFill>
                <a:srgbClr val="000000"/>
              </a:solidFill>
              <a:latin typeface="Meiryo" panose="020B0604030504040204" pitchFamily="34" charset="-128"/>
              <a:ea typeface="Meiryo" panose="020B0604030504040204" pitchFamily="34" charset="-128"/>
              <a:cs typeface="ＭＳ ゴシック" charset="0"/>
            </a:endParaRPr>
          </a:p>
          <a:p>
            <a:pPr algn="ctr" eaLnBrk="1" hangingPunct="1">
              <a:defRPr/>
            </a:pPr>
            <a:r>
              <a:rPr lang="ja-JP" altLang="en-US" sz="2400" dirty="0">
                <a:latin typeface="Meiryo" panose="020B0604030504040204" pitchFamily="34" charset="-128"/>
                <a:ea typeface="Meiryo" panose="020B0604030504040204" pitchFamily="34" charset="-128"/>
                <a:cs typeface="ＭＳ ゴシック" charset="0"/>
              </a:rPr>
              <a:t>空気注入音（気胞音）</a:t>
            </a:r>
            <a:r>
              <a:rPr lang="ja-JP" altLang="en-US" sz="2400" dirty="0">
                <a:solidFill>
                  <a:srgbClr val="000000"/>
                </a:solidFill>
                <a:latin typeface="Meiryo" panose="020B0604030504040204" pitchFamily="34" charset="-128"/>
                <a:ea typeface="Meiryo" panose="020B0604030504040204" pitchFamily="34" charset="-128"/>
                <a:cs typeface="ＭＳ ゴシック" charset="0"/>
              </a:rPr>
              <a:t>は</a:t>
            </a:r>
            <a:endParaRPr lang="en-US" altLang="ja-JP" sz="2400" dirty="0">
              <a:solidFill>
                <a:srgbClr val="000000"/>
              </a:solidFill>
              <a:latin typeface="Meiryo" panose="020B0604030504040204" pitchFamily="34" charset="-128"/>
              <a:ea typeface="Meiryo" panose="020B0604030504040204" pitchFamily="34" charset="-128"/>
              <a:cs typeface="ＭＳ ゴシック" charset="0"/>
            </a:endParaRPr>
          </a:p>
          <a:p>
            <a:pPr algn="ctr" eaLnBrk="1" hangingPunct="1">
              <a:defRPr/>
            </a:pPr>
            <a:r>
              <a:rPr lang="ja-JP" altLang="en-US" sz="2000" b="1" dirty="0">
                <a:solidFill>
                  <a:srgbClr val="0000FF"/>
                </a:solidFill>
                <a:latin typeface="Meiryo" panose="020B0604030504040204" pitchFamily="34" charset="-128"/>
                <a:ea typeface="Meiryo" panose="020B0604030504040204" pitchFamily="34" charset="-128"/>
                <a:cs typeface="ＭＳ ゴシック" charset="0"/>
              </a:rPr>
              <a:t>心窩部</a:t>
            </a:r>
            <a:r>
              <a:rPr lang="ja-JP" altLang="en-US" dirty="0">
                <a:latin typeface="Meiryo" panose="020B0604030504040204" pitchFamily="34" charset="-128"/>
                <a:ea typeface="Meiryo" panose="020B0604030504040204" pitchFamily="34" charset="-128"/>
                <a:cs typeface="ＭＳ ゴシック" charset="0"/>
              </a:rPr>
              <a:t>よりも</a:t>
            </a:r>
            <a:r>
              <a:rPr lang="ja-JP" altLang="en-US" sz="2400" b="1" dirty="0">
                <a:solidFill>
                  <a:srgbClr val="0000FF"/>
                </a:solidFill>
                <a:latin typeface="Meiryo" panose="020B0604030504040204" pitchFamily="34" charset="-128"/>
                <a:ea typeface="Meiryo" panose="020B0604030504040204" pitchFamily="34" charset="-128"/>
                <a:cs typeface="ＭＳ ゴシック" charset="0"/>
              </a:rPr>
              <a:t>左下胸部</a:t>
            </a:r>
            <a:r>
              <a:rPr lang="ja-JP" altLang="en-US" dirty="0">
                <a:solidFill>
                  <a:srgbClr val="000000"/>
                </a:solidFill>
                <a:latin typeface="Meiryo" panose="020B0604030504040204" pitchFamily="34" charset="-128"/>
                <a:ea typeface="Meiryo" panose="020B0604030504040204" pitchFamily="34" charset="-128"/>
                <a:cs typeface="ＭＳ ゴシック" charset="0"/>
              </a:rPr>
              <a:t>でよく聞こえることもあります。</a:t>
            </a:r>
            <a:endParaRPr lang="en-US" altLang="ja-JP" dirty="0">
              <a:solidFill>
                <a:srgbClr val="000000"/>
              </a:solidFill>
              <a:latin typeface="Meiryo" panose="020B0604030504040204" pitchFamily="34" charset="-128"/>
              <a:ea typeface="Meiryo" panose="020B0604030504040204" pitchFamily="34" charset="-128"/>
              <a:cs typeface="ＭＳ ゴシック" charset="0"/>
            </a:endParaRPr>
          </a:p>
        </p:txBody>
      </p:sp>
      <p:sp>
        <p:nvSpPr>
          <p:cNvPr id="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241</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8092636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＜参考＞空気注入音の確認困難の原因</a:t>
            </a:r>
          </a:p>
        </p:txBody>
      </p:sp>
      <p:grpSp>
        <p:nvGrpSpPr>
          <p:cNvPr id="9" name="図形グループ 1">
            <a:extLst>
              <a:ext uri="{FF2B5EF4-FFF2-40B4-BE49-F238E27FC236}">
                <a16:creationId xmlns:a16="http://schemas.microsoft.com/office/drawing/2014/main" id="{F358442D-37BC-4B37-A238-F18EE4CA0D48}"/>
              </a:ext>
            </a:extLst>
          </p:cNvPr>
          <p:cNvGrpSpPr>
            <a:grpSpLocks/>
          </p:cNvGrpSpPr>
          <p:nvPr/>
        </p:nvGrpSpPr>
        <p:grpSpPr bwMode="auto">
          <a:xfrm>
            <a:off x="1288325" y="1373976"/>
            <a:ext cx="6915310" cy="1916905"/>
            <a:chOff x="206375" y="620713"/>
            <a:chExt cx="8813800" cy="2443195"/>
          </a:xfrm>
        </p:grpSpPr>
        <p:grpSp>
          <p:nvGrpSpPr>
            <p:cNvPr id="10" name="図形グループ 14">
              <a:extLst>
                <a:ext uri="{FF2B5EF4-FFF2-40B4-BE49-F238E27FC236}">
                  <a16:creationId xmlns:a16="http://schemas.microsoft.com/office/drawing/2014/main" id="{298677B0-3504-4CD4-A4FA-F562163B0E1A}"/>
                </a:ext>
              </a:extLst>
            </p:cNvPr>
            <p:cNvGrpSpPr>
              <a:grpSpLocks/>
            </p:cNvGrpSpPr>
            <p:nvPr/>
          </p:nvGrpSpPr>
          <p:grpSpPr bwMode="auto">
            <a:xfrm>
              <a:off x="4633913" y="620713"/>
              <a:ext cx="4386262" cy="2414552"/>
              <a:chOff x="4644164" y="243728"/>
              <a:chExt cx="4499836" cy="2149573"/>
            </a:xfrm>
          </p:grpSpPr>
          <p:pic>
            <p:nvPicPr>
              <p:cNvPr id="18" name="図 5" descr="NGチューブ８.jpg">
                <a:extLst>
                  <a:ext uri="{FF2B5EF4-FFF2-40B4-BE49-F238E27FC236}">
                    <a16:creationId xmlns:a16="http://schemas.microsoft.com/office/drawing/2014/main" id="{7230C915-1168-4B0D-ABE7-2EEED000A7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4164" y="243728"/>
                <a:ext cx="4499836" cy="2149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0">
                <a:extLst>
                  <a:ext uri="{FF2B5EF4-FFF2-40B4-BE49-F238E27FC236}">
                    <a16:creationId xmlns:a16="http://schemas.microsoft.com/office/drawing/2014/main" id="{44D0E5D0-A414-46C4-A4A7-C970B6F3F15B}"/>
                  </a:ext>
                </a:extLst>
              </p:cNvPr>
              <p:cNvSpPr txBox="1">
                <a:spLocks noChangeArrowheads="1"/>
              </p:cNvSpPr>
              <p:nvPr/>
            </p:nvSpPr>
            <p:spPr bwMode="auto">
              <a:xfrm>
                <a:off x="5171628" y="299593"/>
                <a:ext cx="459439" cy="419073"/>
              </a:xfrm>
              <a:prstGeom prst="rect">
                <a:avLst/>
              </a:prstGeom>
              <a:solidFill>
                <a:srgbClr val="8EB4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r>
                  <a:rPr lang="en-US" altLang="ja-JP" sz="1800" dirty="0">
                    <a:solidFill>
                      <a:srgbClr val="000000"/>
                    </a:solidFill>
                    <a:ea typeface="メイリオ" panose="020B0604030504040204" pitchFamily="50" charset="-128"/>
                  </a:rPr>
                  <a:t>D</a:t>
                </a:r>
                <a:endParaRPr lang="ja-JP" altLang="en-US" sz="1800" dirty="0">
                  <a:solidFill>
                    <a:srgbClr val="000000"/>
                  </a:solidFill>
                  <a:ea typeface="メイリオ" panose="020B0604030504040204" pitchFamily="50" charset="-128"/>
                </a:endParaRPr>
              </a:p>
            </p:txBody>
          </p:sp>
          <p:sp>
            <p:nvSpPr>
              <p:cNvPr id="20" name="テキスト ボックス 11">
                <a:extLst>
                  <a:ext uri="{FF2B5EF4-FFF2-40B4-BE49-F238E27FC236}">
                    <a16:creationId xmlns:a16="http://schemas.microsoft.com/office/drawing/2014/main" id="{337E9E5E-9E76-450C-82AE-BC0E8160F29E}"/>
                  </a:ext>
                </a:extLst>
              </p:cNvPr>
              <p:cNvSpPr txBox="1">
                <a:spLocks noChangeArrowheads="1"/>
              </p:cNvSpPr>
              <p:nvPr/>
            </p:nvSpPr>
            <p:spPr bwMode="auto">
              <a:xfrm>
                <a:off x="6649078" y="307812"/>
                <a:ext cx="442672" cy="419073"/>
              </a:xfrm>
              <a:prstGeom prst="rect">
                <a:avLst/>
              </a:prstGeom>
              <a:solidFill>
                <a:srgbClr val="8EB4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r>
                  <a:rPr lang="en-US" altLang="ja-JP" sz="1800" dirty="0">
                    <a:solidFill>
                      <a:srgbClr val="000000"/>
                    </a:solidFill>
                    <a:ea typeface="メイリオ" panose="020B0604030504040204" pitchFamily="50" charset="-128"/>
                  </a:rPr>
                  <a:t>E</a:t>
                </a:r>
                <a:endParaRPr lang="ja-JP" altLang="en-US" sz="1800" dirty="0">
                  <a:solidFill>
                    <a:srgbClr val="000000"/>
                  </a:solidFill>
                  <a:ea typeface="メイリオ" panose="020B0604030504040204" pitchFamily="50" charset="-128"/>
                </a:endParaRPr>
              </a:p>
            </p:txBody>
          </p:sp>
          <p:sp>
            <p:nvSpPr>
              <p:cNvPr id="21" name="テキスト ボックス 12">
                <a:extLst>
                  <a:ext uri="{FF2B5EF4-FFF2-40B4-BE49-F238E27FC236}">
                    <a16:creationId xmlns:a16="http://schemas.microsoft.com/office/drawing/2014/main" id="{839FA6B3-49C1-4AC2-B9B1-08C5221FE93B}"/>
                  </a:ext>
                </a:extLst>
              </p:cNvPr>
              <p:cNvSpPr txBox="1">
                <a:spLocks noChangeArrowheads="1"/>
              </p:cNvSpPr>
              <p:nvPr/>
            </p:nvSpPr>
            <p:spPr bwMode="auto">
              <a:xfrm>
                <a:off x="8235662" y="299593"/>
                <a:ext cx="425904" cy="419073"/>
              </a:xfrm>
              <a:prstGeom prst="rect">
                <a:avLst/>
              </a:prstGeom>
              <a:solidFill>
                <a:srgbClr val="B3A2C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r>
                  <a:rPr lang="en-US" altLang="ja-JP" sz="1800" dirty="0">
                    <a:solidFill>
                      <a:srgbClr val="000000"/>
                    </a:solidFill>
                    <a:ea typeface="メイリオ" panose="020B0604030504040204" pitchFamily="50" charset="-128"/>
                  </a:rPr>
                  <a:t>F</a:t>
                </a:r>
                <a:endParaRPr lang="ja-JP" altLang="en-US" sz="1800" dirty="0">
                  <a:solidFill>
                    <a:srgbClr val="000000"/>
                  </a:solidFill>
                  <a:ea typeface="メイリオ" panose="020B0604030504040204" pitchFamily="50" charset="-128"/>
                </a:endParaRPr>
              </a:p>
            </p:txBody>
          </p:sp>
        </p:grpSp>
        <p:grpSp>
          <p:nvGrpSpPr>
            <p:cNvPr id="11" name="グループ化 2">
              <a:extLst>
                <a:ext uri="{FF2B5EF4-FFF2-40B4-BE49-F238E27FC236}">
                  <a16:creationId xmlns:a16="http://schemas.microsoft.com/office/drawing/2014/main" id="{4436E035-2F45-4FAD-93FF-03E45BF14323}"/>
                </a:ext>
              </a:extLst>
            </p:cNvPr>
            <p:cNvGrpSpPr>
              <a:grpSpLocks/>
            </p:cNvGrpSpPr>
            <p:nvPr/>
          </p:nvGrpSpPr>
          <p:grpSpPr bwMode="auto">
            <a:xfrm>
              <a:off x="206375" y="641350"/>
              <a:ext cx="4435475" cy="2422558"/>
              <a:chOff x="206650" y="641384"/>
              <a:chExt cx="4434698" cy="2422759"/>
            </a:xfrm>
          </p:grpSpPr>
          <p:grpSp>
            <p:nvGrpSpPr>
              <p:cNvPr id="12" name="グループ化 1">
                <a:extLst>
                  <a:ext uri="{FF2B5EF4-FFF2-40B4-BE49-F238E27FC236}">
                    <a16:creationId xmlns:a16="http://schemas.microsoft.com/office/drawing/2014/main" id="{E7E2DAB5-92A7-46D3-861D-1C3927B5D3F9}"/>
                  </a:ext>
                </a:extLst>
              </p:cNvPr>
              <p:cNvGrpSpPr>
                <a:grpSpLocks/>
              </p:cNvGrpSpPr>
              <p:nvPr/>
            </p:nvGrpSpPr>
            <p:grpSpPr bwMode="auto">
              <a:xfrm>
                <a:off x="206650" y="641384"/>
                <a:ext cx="4434698" cy="2422759"/>
                <a:chOff x="206650" y="641384"/>
                <a:chExt cx="4434698" cy="2422759"/>
              </a:xfrm>
            </p:grpSpPr>
            <p:pic>
              <p:nvPicPr>
                <p:cNvPr id="16" name="図 4" descr="NGチューブ７.jpg">
                  <a:extLst>
                    <a:ext uri="{FF2B5EF4-FFF2-40B4-BE49-F238E27FC236}">
                      <a16:creationId xmlns:a16="http://schemas.microsoft.com/office/drawing/2014/main" id="{DDD96A1C-8F33-4099-8E9F-A75CEA03D25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3327" y="641384"/>
                  <a:ext cx="2898021" cy="237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17" descr="NGチューブ７.jpg">
                  <a:extLst>
                    <a:ext uri="{FF2B5EF4-FFF2-40B4-BE49-F238E27FC236}">
                      <a16:creationId xmlns:a16="http://schemas.microsoft.com/office/drawing/2014/main" id="{104B91E1-B07F-45BA-B63B-F64C19810C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6650" y="686453"/>
                  <a:ext cx="1431820" cy="23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テキスト ボックス 18">
                <a:extLst>
                  <a:ext uri="{FF2B5EF4-FFF2-40B4-BE49-F238E27FC236}">
                    <a16:creationId xmlns:a16="http://schemas.microsoft.com/office/drawing/2014/main" id="{25C07B4F-FC59-440C-A6D0-7DC313FDF361}"/>
                  </a:ext>
                </a:extLst>
              </p:cNvPr>
              <p:cNvSpPr txBox="1">
                <a:spLocks noChangeArrowheads="1"/>
              </p:cNvSpPr>
              <p:nvPr/>
            </p:nvSpPr>
            <p:spPr bwMode="auto">
              <a:xfrm>
                <a:off x="684405" y="692189"/>
                <a:ext cx="431423" cy="470772"/>
              </a:xfrm>
              <a:prstGeom prst="rect">
                <a:avLst/>
              </a:prstGeom>
              <a:solidFill>
                <a:schemeClr val="accent2">
                  <a:lumMod val="60000"/>
                  <a:lumOff val="40000"/>
                </a:schemeClr>
              </a:solidFill>
              <a:ln>
                <a:noFill/>
              </a:ln>
            </p:spPr>
            <p:txBody>
              <a:bodyPr wrap="none">
                <a:sp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eaLnBrk="1" hangingPunct="1">
                  <a:defRPr/>
                </a:pPr>
                <a:r>
                  <a:rPr lang="en-US" altLang="ja-JP" sz="1800" dirty="0">
                    <a:latin typeface="Arial" charset="0"/>
                    <a:ea typeface="メイリオ" panose="020B0604030504040204" pitchFamily="50" charset="-128"/>
                    <a:cs typeface="ＭＳ Ｐ明朝" charset="0"/>
                  </a:rPr>
                  <a:t>A</a:t>
                </a:r>
                <a:endParaRPr lang="ja-JP" altLang="en-US" sz="1800" dirty="0">
                  <a:latin typeface="Arial" charset="0"/>
                  <a:ea typeface="メイリオ" panose="020B0604030504040204" pitchFamily="50" charset="-128"/>
                  <a:cs typeface="ＭＳ Ｐ明朝" charset="0"/>
                </a:endParaRPr>
              </a:p>
            </p:txBody>
          </p:sp>
          <p:sp>
            <p:nvSpPr>
              <p:cNvPr id="14" name="テキスト ボックス 19">
                <a:extLst>
                  <a:ext uri="{FF2B5EF4-FFF2-40B4-BE49-F238E27FC236}">
                    <a16:creationId xmlns:a16="http://schemas.microsoft.com/office/drawing/2014/main" id="{071BDE13-5F82-4DC2-A13C-DA9EA4FA8BB7}"/>
                  </a:ext>
                </a:extLst>
              </p:cNvPr>
              <p:cNvSpPr txBox="1">
                <a:spLocks noChangeArrowheads="1"/>
              </p:cNvSpPr>
              <p:nvPr/>
            </p:nvSpPr>
            <p:spPr bwMode="auto">
              <a:xfrm>
                <a:off x="2268452" y="692189"/>
                <a:ext cx="431423" cy="470772"/>
              </a:xfrm>
              <a:prstGeom prst="rect">
                <a:avLst/>
              </a:prstGeom>
              <a:solidFill>
                <a:schemeClr val="accent3">
                  <a:lumMod val="60000"/>
                  <a:lumOff val="40000"/>
                </a:schemeClr>
              </a:solidFill>
              <a:ln>
                <a:noFill/>
              </a:ln>
            </p:spPr>
            <p:txBody>
              <a:bodyPr wrap="none">
                <a:sp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eaLnBrk="1" hangingPunct="1">
                  <a:defRPr/>
                </a:pPr>
                <a:r>
                  <a:rPr lang="en-US" altLang="ja-JP" sz="1800" dirty="0">
                    <a:solidFill>
                      <a:srgbClr val="000000"/>
                    </a:solidFill>
                    <a:latin typeface="Arial" charset="0"/>
                    <a:ea typeface="メイリオ" panose="020B0604030504040204" pitchFamily="50" charset="-128"/>
                    <a:cs typeface="ＭＳ Ｐ明朝" charset="0"/>
                  </a:rPr>
                  <a:t>B</a:t>
                </a:r>
                <a:endParaRPr lang="ja-JP" altLang="en-US" sz="1800" dirty="0">
                  <a:solidFill>
                    <a:srgbClr val="000000"/>
                  </a:solidFill>
                  <a:latin typeface="Arial" charset="0"/>
                  <a:ea typeface="メイリオ" panose="020B0604030504040204" pitchFamily="50" charset="-128"/>
                  <a:cs typeface="ＭＳ Ｐ明朝" charset="0"/>
                </a:endParaRPr>
              </a:p>
            </p:txBody>
          </p:sp>
          <p:sp>
            <p:nvSpPr>
              <p:cNvPr id="15" name="テキスト ボックス 20">
                <a:extLst>
                  <a:ext uri="{FF2B5EF4-FFF2-40B4-BE49-F238E27FC236}">
                    <a16:creationId xmlns:a16="http://schemas.microsoft.com/office/drawing/2014/main" id="{B0F3CF83-820D-48A0-AE2B-704891A76E00}"/>
                  </a:ext>
                </a:extLst>
              </p:cNvPr>
              <p:cNvSpPr txBox="1">
                <a:spLocks noChangeArrowheads="1"/>
              </p:cNvSpPr>
              <p:nvPr/>
            </p:nvSpPr>
            <p:spPr bwMode="auto">
              <a:xfrm>
                <a:off x="3708062" y="692189"/>
                <a:ext cx="447765" cy="470772"/>
              </a:xfrm>
              <a:prstGeom prst="rect">
                <a:avLst/>
              </a:prstGeom>
              <a:solidFill>
                <a:schemeClr val="tx2">
                  <a:lumMod val="40000"/>
                  <a:lumOff val="60000"/>
                </a:schemeClr>
              </a:solidFill>
              <a:ln>
                <a:noFill/>
              </a:ln>
            </p:spPr>
            <p:txBody>
              <a:bodyPr wrap="none">
                <a:sp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eaLnBrk="1" hangingPunct="1">
                  <a:defRPr/>
                </a:pPr>
                <a:r>
                  <a:rPr lang="en-US" altLang="ja-JP" sz="1800" dirty="0">
                    <a:latin typeface="Arial" charset="0"/>
                    <a:ea typeface="メイリオ" panose="020B0604030504040204" pitchFamily="50" charset="-128"/>
                    <a:cs typeface="ＭＳ Ｐ明朝" charset="0"/>
                  </a:rPr>
                  <a:t>C</a:t>
                </a:r>
                <a:endParaRPr lang="ja-JP" altLang="en-US" sz="1800" dirty="0">
                  <a:latin typeface="Arial" charset="0"/>
                  <a:ea typeface="メイリオ" panose="020B0604030504040204" pitchFamily="50" charset="-128"/>
                  <a:cs typeface="ＭＳ Ｐ明朝" charset="0"/>
                </a:endParaRPr>
              </a:p>
            </p:txBody>
          </p:sp>
        </p:grpSp>
      </p:grpSp>
      <p:sp>
        <p:nvSpPr>
          <p:cNvPr id="22" name="テキスト ボックス 6">
            <a:extLst>
              <a:ext uri="{FF2B5EF4-FFF2-40B4-BE49-F238E27FC236}">
                <a16:creationId xmlns:a16="http://schemas.microsoft.com/office/drawing/2014/main" id="{4594439F-472F-4940-B08E-E07EBB96E7CD}"/>
              </a:ext>
            </a:extLst>
          </p:cNvPr>
          <p:cNvSpPr txBox="1">
            <a:spLocks noChangeArrowheads="1"/>
          </p:cNvSpPr>
          <p:nvPr/>
        </p:nvSpPr>
        <p:spPr bwMode="auto">
          <a:xfrm>
            <a:off x="730250" y="3347359"/>
            <a:ext cx="8543925" cy="331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marL="265113" indent="-265113" algn="just" eaLnBrk="1" hangingPunct="1">
              <a:lnSpc>
                <a:spcPct val="120000"/>
              </a:lnSpc>
              <a:spcAft>
                <a:spcPts val="600"/>
              </a:spcAft>
            </a:pPr>
            <a:r>
              <a:rPr lang="en-US" altLang="ja-JP" sz="1800" b="1" dirty="0">
                <a:solidFill>
                  <a:srgbClr val="FF1A75"/>
                </a:solidFill>
                <a:latin typeface="Meiryo" panose="020B0604030504040204" pitchFamily="34" charset="-128"/>
                <a:ea typeface="Meiryo" panose="020B0604030504040204" pitchFamily="34" charset="-128"/>
              </a:rPr>
              <a:t>A: </a:t>
            </a:r>
            <a:r>
              <a:rPr lang="ja-JP" altLang="en-US" sz="1800" b="1" dirty="0">
                <a:solidFill>
                  <a:srgbClr val="FF1A75"/>
                </a:solidFill>
                <a:latin typeface="Meiryo" panose="020B0604030504040204" pitchFamily="34" charset="-128"/>
                <a:ea typeface="Meiryo" panose="020B0604030504040204" pitchFamily="34" charset="-128"/>
              </a:rPr>
              <a:t>経鼻胃管が気管内に入っている　</a:t>
            </a:r>
            <a:r>
              <a:rPr lang="ja-JP" altLang="en-US" sz="1600" dirty="0">
                <a:solidFill>
                  <a:srgbClr val="FF1A75"/>
                </a:solidFill>
                <a:latin typeface="Meiryo" panose="020B0604030504040204" pitchFamily="34" charset="-128"/>
                <a:ea typeface="Meiryo" panose="020B0604030504040204" pitchFamily="34" charset="-128"/>
              </a:rPr>
              <a:t>気管内に挿入されていてもむせないことがあります</a:t>
            </a:r>
            <a:endParaRPr lang="en-US" altLang="ja-JP" sz="1400" dirty="0">
              <a:solidFill>
                <a:srgbClr val="FF1A75"/>
              </a:solidFill>
              <a:latin typeface="Meiryo" panose="020B0604030504040204" pitchFamily="34" charset="-128"/>
              <a:ea typeface="Meiryo" panose="020B0604030504040204" pitchFamily="34" charset="-128"/>
            </a:endParaRPr>
          </a:p>
          <a:p>
            <a:pPr marL="265113" indent="-265113" algn="just" eaLnBrk="1" hangingPunct="1">
              <a:lnSpc>
                <a:spcPct val="120000"/>
              </a:lnSpc>
              <a:spcAft>
                <a:spcPts val="600"/>
              </a:spcAft>
            </a:pPr>
            <a:r>
              <a:rPr lang="en-US" altLang="ja-JP" sz="1800" b="1" dirty="0">
                <a:solidFill>
                  <a:srgbClr val="007D00"/>
                </a:solidFill>
                <a:latin typeface="Meiryo" panose="020B0604030504040204" pitchFamily="34" charset="-128"/>
                <a:ea typeface="Meiryo" panose="020B0604030504040204" pitchFamily="34" charset="-128"/>
              </a:rPr>
              <a:t>B: </a:t>
            </a:r>
            <a:r>
              <a:rPr lang="ja-JP" altLang="en-US" sz="1800" b="1" dirty="0">
                <a:solidFill>
                  <a:srgbClr val="007D00"/>
                </a:solidFill>
                <a:latin typeface="Meiryo" panose="020B0604030504040204" pitchFamily="34" charset="-128"/>
                <a:ea typeface="Meiryo" panose="020B0604030504040204" pitchFamily="34" charset="-128"/>
              </a:rPr>
              <a:t>経鼻胃管挿入が浅い　</a:t>
            </a:r>
            <a:r>
              <a:rPr lang="ja-JP" altLang="en-US" sz="1600" dirty="0">
                <a:solidFill>
                  <a:srgbClr val="007D00"/>
                </a:solidFill>
                <a:latin typeface="Meiryo" panose="020B0604030504040204" pitchFamily="34" charset="-128"/>
                <a:ea typeface="Meiryo" panose="020B0604030504040204" pitchFamily="34" charset="-128"/>
              </a:rPr>
              <a:t>子どもの体が大きくなっているのに長さの変更をしていないことがあります</a:t>
            </a:r>
            <a:endParaRPr lang="en-US" altLang="ja-JP" sz="1400" dirty="0">
              <a:solidFill>
                <a:srgbClr val="007D00"/>
              </a:solidFill>
              <a:latin typeface="Meiryo" panose="020B0604030504040204" pitchFamily="34" charset="-128"/>
              <a:ea typeface="Meiryo" panose="020B0604030504040204" pitchFamily="34" charset="-128"/>
            </a:endParaRPr>
          </a:p>
          <a:p>
            <a:pPr marL="265113" indent="-265113" algn="just" eaLnBrk="1" hangingPunct="1">
              <a:lnSpc>
                <a:spcPct val="120000"/>
              </a:lnSpc>
              <a:spcAft>
                <a:spcPts val="600"/>
              </a:spcAft>
            </a:pPr>
            <a:r>
              <a:rPr lang="en-US" altLang="ja-JP" sz="1800" b="1" dirty="0">
                <a:solidFill>
                  <a:srgbClr val="000090"/>
                </a:solidFill>
                <a:latin typeface="Meiryo" panose="020B0604030504040204" pitchFamily="34" charset="-128"/>
                <a:ea typeface="Meiryo" panose="020B0604030504040204" pitchFamily="34" charset="-128"/>
              </a:rPr>
              <a:t>C: </a:t>
            </a:r>
            <a:r>
              <a:rPr lang="ja-JP" altLang="en-US" sz="1800" b="1" dirty="0">
                <a:solidFill>
                  <a:srgbClr val="000090"/>
                </a:solidFill>
                <a:latin typeface="Meiryo" panose="020B0604030504040204" pitchFamily="34" charset="-128"/>
                <a:ea typeface="Meiryo" panose="020B0604030504040204" pitchFamily="34" charset="-128"/>
              </a:rPr>
              <a:t>経鼻胃管が咽頭部でとぐろを巻いている</a:t>
            </a:r>
            <a:endParaRPr lang="en-US" altLang="ja-JP" sz="1800" b="1" dirty="0">
              <a:solidFill>
                <a:srgbClr val="000090"/>
              </a:solidFill>
              <a:latin typeface="Meiryo" panose="020B0604030504040204" pitchFamily="34" charset="-128"/>
              <a:ea typeface="Meiryo" panose="020B0604030504040204" pitchFamily="34" charset="-128"/>
            </a:endParaRPr>
          </a:p>
          <a:p>
            <a:pPr marL="265113" indent="-265113" algn="just" eaLnBrk="1" hangingPunct="1">
              <a:lnSpc>
                <a:spcPct val="120000"/>
              </a:lnSpc>
              <a:spcAft>
                <a:spcPts val="600"/>
              </a:spcAft>
            </a:pPr>
            <a:r>
              <a:rPr lang="en-US" altLang="ja-JP" sz="1800" b="1" dirty="0">
                <a:solidFill>
                  <a:srgbClr val="000090"/>
                </a:solidFill>
                <a:latin typeface="Meiryo" panose="020B0604030504040204" pitchFamily="34" charset="-128"/>
                <a:ea typeface="Meiryo" panose="020B0604030504040204" pitchFamily="34" charset="-128"/>
              </a:rPr>
              <a:t>D: </a:t>
            </a:r>
            <a:r>
              <a:rPr lang="ja-JP" altLang="en-US" sz="1800" b="1" dirty="0">
                <a:solidFill>
                  <a:srgbClr val="000090"/>
                </a:solidFill>
                <a:latin typeface="Meiryo" panose="020B0604030504040204" pitchFamily="34" charset="-128"/>
                <a:ea typeface="Meiryo" panose="020B0604030504040204" pitchFamily="34" charset="-128"/>
              </a:rPr>
              <a:t>胃の手前で</a:t>
            </a:r>
            <a:r>
              <a:rPr lang="en-US" altLang="ja-JP" sz="1800" b="1" dirty="0">
                <a:solidFill>
                  <a:srgbClr val="000090"/>
                </a:solidFill>
                <a:latin typeface="Meiryo" panose="020B0604030504040204" pitchFamily="34" charset="-128"/>
                <a:ea typeface="Meiryo" panose="020B0604030504040204" pitchFamily="34" charset="-128"/>
              </a:rPr>
              <a:t>U</a:t>
            </a:r>
            <a:r>
              <a:rPr lang="ja-JP" altLang="en-US" sz="1800" b="1" dirty="0">
                <a:solidFill>
                  <a:srgbClr val="000090"/>
                </a:solidFill>
                <a:latin typeface="Meiryo" panose="020B0604030504040204" pitchFamily="34" charset="-128"/>
                <a:ea typeface="Meiryo" panose="020B0604030504040204" pitchFamily="34" charset="-128"/>
              </a:rPr>
              <a:t>ターンして先端が食道内にある</a:t>
            </a:r>
            <a:endParaRPr lang="en-US" altLang="ja-JP" sz="1800" b="1" dirty="0">
              <a:solidFill>
                <a:srgbClr val="000090"/>
              </a:solidFill>
              <a:latin typeface="Meiryo" panose="020B0604030504040204" pitchFamily="34" charset="-128"/>
              <a:ea typeface="Meiryo" panose="020B0604030504040204" pitchFamily="34" charset="-128"/>
            </a:endParaRPr>
          </a:p>
          <a:p>
            <a:pPr marL="265113" indent="-265113" algn="just" eaLnBrk="1" hangingPunct="1">
              <a:lnSpc>
                <a:spcPct val="120000"/>
              </a:lnSpc>
              <a:spcAft>
                <a:spcPts val="600"/>
              </a:spcAft>
            </a:pPr>
            <a:r>
              <a:rPr lang="en-US" altLang="ja-JP" sz="1800" b="1" dirty="0">
                <a:solidFill>
                  <a:srgbClr val="000090"/>
                </a:solidFill>
                <a:latin typeface="Meiryo" panose="020B0604030504040204" pitchFamily="34" charset="-128"/>
                <a:ea typeface="Meiryo" panose="020B0604030504040204" pitchFamily="34" charset="-128"/>
              </a:rPr>
              <a:t>E: </a:t>
            </a:r>
            <a:r>
              <a:rPr lang="ja-JP" altLang="en-US" sz="1800" b="1" dirty="0">
                <a:solidFill>
                  <a:srgbClr val="000090"/>
                </a:solidFill>
                <a:latin typeface="Meiryo" panose="020B0604030504040204" pitchFamily="34" charset="-128"/>
                <a:ea typeface="Meiryo" panose="020B0604030504040204" pitchFamily="34" charset="-128"/>
              </a:rPr>
              <a:t>挿入が深過ぎて</a:t>
            </a:r>
            <a:r>
              <a:rPr lang="en-US" altLang="ja-JP" sz="1800" b="1" dirty="0">
                <a:solidFill>
                  <a:srgbClr val="000090"/>
                </a:solidFill>
                <a:latin typeface="Meiryo" panose="020B0604030504040204" pitchFamily="34" charset="-128"/>
                <a:ea typeface="Meiryo" panose="020B0604030504040204" pitchFamily="34" charset="-128"/>
              </a:rPr>
              <a:t>U</a:t>
            </a:r>
            <a:r>
              <a:rPr lang="ja-JP" altLang="en-US" sz="1800" b="1" dirty="0">
                <a:solidFill>
                  <a:srgbClr val="000090"/>
                </a:solidFill>
                <a:latin typeface="Meiryo" panose="020B0604030504040204" pitchFamily="34" charset="-128"/>
                <a:ea typeface="Meiryo" panose="020B0604030504040204" pitchFamily="34" charset="-128"/>
              </a:rPr>
              <a:t>ターンして食道に戻っている　</a:t>
            </a:r>
            <a:r>
              <a:rPr lang="ja-JP" altLang="en-US" sz="1600" dirty="0">
                <a:solidFill>
                  <a:srgbClr val="000090"/>
                </a:solidFill>
                <a:latin typeface="Meiryo" panose="020B0604030504040204" pitchFamily="34" charset="-128"/>
                <a:ea typeface="Meiryo" panose="020B0604030504040204" pitchFamily="34" charset="-128"/>
              </a:rPr>
              <a:t>あわてて経鼻胃管の入れ替えをした後は要注意です</a:t>
            </a:r>
            <a:endParaRPr lang="en-US" altLang="ja-JP" sz="1400" dirty="0">
              <a:solidFill>
                <a:srgbClr val="000090"/>
              </a:solidFill>
              <a:latin typeface="Meiryo" panose="020B0604030504040204" pitchFamily="34" charset="-128"/>
              <a:ea typeface="Meiryo" panose="020B0604030504040204" pitchFamily="34" charset="-128"/>
            </a:endParaRPr>
          </a:p>
          <a:p>
            <a:pPr marL="265113" indent="-265113" algn="just" eaLnBrk="1" hangingPunct="1">
              <a:lnSpc>
                <a:spcPct val="120000"/>
              </a:lnSpc>
              <a:spcAft>
                <a:spcPts val="600"/>
              </a:spcAft>
            </a:pPr>
            <a:r>
              <a:rPr lang="en-US" altLang="ja-JP" sz="1800" b="1" dirty="0">
                <a:solidFill>
                  <a:srgbClr val="660066"/>
                </a:solidFill>
                <a:latin typeface="Meiryo" panose="020B0604030504040204" pitchFamily="34" charset="-128"/>
                <a:ea typeface="Meiryo" panose="020B0604030504040204" pitchFamily="34" charset="-128"/>
              </a:rPr>
              <a:t>F: </a:t>
            </a:r>
            <a:r>
              <a:rPr lang="ja-JP" altLang="en-US" sz="1800" b="1" dirty="0">
                <a:solidFill>
                  <a:srgbClr val="660066"/>
                </a:solidFill>
                <a:latin typeface="Meiryo" panose="020B0604030504040204" pitchFamily="34" charset="-128"/>
                <a:ea typeface="Meiryo" panose="020B0604030504040204" pitchFamily="34" charset="-128"/>
              </a:rPr>
              <a:t>胃内に空気が充満して空気音が聞こえない</a:t>
            </a:r>
            <a:r>
              <a:rPr lang="ja-JP" altLang="en-US" sz="1600" b="1" dirty="0">
                <a:solidFill>
                  <a:srgbClr val="660066"/>
                </a:solidFill>
                <a:latin typeface="Meiryo" panose="020B0604030504040204" pitchFamily="34" charset="-128"/>
                <a:ea typeface="Meiryo" panose="020B0604030504040204" pitchFamily="34" charset="-128"/>
              </a:rPr>
              <a:t>　</a:t>
            </a:r>
            <a:r>
              <a:rPr lang="ja-JP" altLang="en-US" sz="1600" dirty="0">
                <a:solidFill>
                  <a:srgbClr val="660066"/>
                </a:solidFill>
                <a:latin typeface="Meiryo" panose="020B0604030504040204" pitchFamily="34" charset="-128"/>
                <a:ea typeface="Meiryo" panose="020B0604030504040204" pitchFamily="34" charset="-128"/>
              </a:rPr>
              <a:t>上腹部が膨満している時には先に胃内容を吸引してみましょう</a:t>
            </a:r>
            <a:endParaRPr lang="en-US" altLang="ja-JP" sz="1600" dirty="0">
              <a:solidFill>
                <a:srgbClr val="660066"/>
              </a:solidFill>
              <a:latin typeface="Meiryo" panose="020B0604030504040204" pitchFamily="34" charset="-128"/>
              <a:ea typeface="Meiryo" panose="020B0604030504040204" pitchFamily="34" charset="-128"/>
            </a:endParaRPr>
          </a:p>
        </p:txBody>
      </p:sp>
      <p:sp>
        <p:nvSpPr>
          <p:cNvPr id="23"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242</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5316873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＜参考＞空気注入音が明瞭に聞こえない場合の対応</a:t>
            </a:r>
          </a:p>
        </p:txBody>
      </p:sp>
      <p:sp>
        <p:nvSpPr>
          <p:cNvPr id="7" name="テキスト ボックス 4">
            <a:extLst>
              <a:ext uri="{FF2B5EF4-FFF2-40B4-BE49-F238E27FC236}">
                <a16:creationId xmlns:a16="http://schemas.microsoft.com/office/drawing/2014/main" id="{FBA68696-1384-4625-8548-36538F39F68C}"/>
              </a:ext>
            </a:extLst>
          </p:cNvPr>
          <p:cNvSpPr txBox="1">
            <a:spLocks noChangeArrowheads="1"/>
          </p:cNvSpPr>
          <p:nvPr/>
        </p:nvSpPr>
        <p:spPr bwMode="auto">
          <a:xfrm>
            <a:off x="668337" y="1592263"/>
            <a:ext cx="8605837" cy="503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marL="342900" indent="-342900">
              <a:lnSpc>
                <a:spcPct val="125000"/>
              </a:lnSpc>
              <a:spcAft>
                <a:spcPts val="1800"/>
              </a:spcAft>
              <a:buFont typeface="Wingdings" panose="05000000000000000000" pitchFamily="2" charset="2"/>
              <a:buChar char="u"/>
            </a:pPr>
            <a:r>
              <a:rPr lang="ja-JP" altLang="en-US" sz="2000" dirty="0">
                <a:latin typeface="Meiryo" panose="020B0604030504040204" pitchFamily="34" charset="-128"/>
                <a:ea typeface="Meiryo" panose="020B0604030504040204" pitchFamily="34" charset="-128"/>
              </a:rPr>
              <a:t>複数のスタッフで一緒に確認します。</a:t>
            </a:r>
            <a:endParaRPr lang="en-US" altLang="ja-JP" sz="2000" dirty="0">
              <a:latin typeface="Meiryo" panose="020B0604030504040204" pitchFamily="34" charset="-128"/>
              <a:ea typeface="Meiryo" panose="020B0604030504040204" pitchFamily="34" charset="-128"/>
            </a:endParaRPr>
          </a:p>
          <a:p>
            <a:pPr marL="342900" indent="-342900">
              <a:lnSpc>
                <a:spcPct val="125000"/>
              </a:lnSpc>
              <a:buFont typeface="Wingdings" panose="05000000000000000000" pitchFamily="2" charset="2"/>
              <a:buChar char="u"/>
              <a:defRPr/>
            </a:pPr>
            <a:r>
              <a:rPr lang="ja-JP" altLang="en-US" sz="2000" dirty="0">
                <a:latin typeface="Meiryo" panose="020B0604030504040204" pitchFamily="34" charset="-128"/>
                <a:ea typeface="Meiryo" panose="020B0604030504040204" pitchFamily="34" charset="-128"/>
                <a:cs typeface="ＭＳ ゴシック" charset="0"/>
              </a:rPr>
              <a:t>空気注入音が明瞭に聞こえなかったり、胃に相当しない部位に最強点があれば、先端が胃ではないと判断し、</a:t>
            </a:r>
            <a:endParaRPr lang="en-US" altLang="ja-JP" sz="2000" dirty="0">
              <a:latin typeface="Meiryo" panose="020B0604030504040204" pitchFamily="34" charset="-128"/>
              <a:ea typeface="Meiryo" panose="020B0604030504040204" pitchFamily="34" charset="-128"/>
              <a:cs typeface="ＭＳ ゴシック" charset="0"/>
            </a:endParaRPr>
          </a:p>
          <a:p>
            <a:pPr>
              <a:lnSpc>
                <a:spcPct val="125000"/>
              </a:lnSpc>
              <a:defRPr/>
            </a:pPr>
            <a:r>
              <a:rPr lang="ja-JP" altLang="en-US" sz="2800" dirty="0">
                <a:solidFill>
                  <a:srgbClr val="FF0066"/>
                </a:solidFill>
                <a:latin typeface="Meiryo" panose="020B0604030504040204" pitchFamily="34" charset="-128"/>
                <a:ea typeface="Meiryo" panose="020B0604030504040204" pitchFamily="34" charset="-128"/>
                <a:cs typeface="ＭＳ ゴシック" charset="0"/>
              </a:rPr>
              <a:t>　</a:t>
            </a:r>
            <a:r>
              <a:rPr lang="ja-JP" altLang="en-US" sz="2800" b="1" dirty="0">
                <a:solidFill>
                  <a:srgbClr val="FF0066"/>
                </a:solidFill>
                <a:latin typeface="Meiryo" panose="020B0604030504040204" pitchFamily="34" charset="-128"/>
                <a:ea typeface="Meiryo" panose="020B0604030504040204" pitchFamily="34" charset="-128"/>
                <a:cs typeface="ＭＳ ゴシック" charset="0"/>
              </a:rPr>
              <a:t>注入は中止し、経鼻胃管の入れ替えをします。</a:t>
            </a:r>
            <a:endParaRPr lang="en-US" altLang="ja-JP" sz="2800" b="1" dirty="0">
              <a:solidFill>
                <a:srgbClr val="FF0066"/>
              </a:solidFill>
              <a:latin typeface="Meiryo" panose="020B0604030504040204" pitchFamily="34" charset="-128"/>
              <a:ea typeface="Meiryo" panose="020B0604030504040204" pitchFamily="34" charset="-128"/>
              <a:cs typeface="ＭＳ ゴシック" charset="0"/>
            </a:endParaRPr>
          </a:p>
          <a:p>
            <a:pPr>
              <a:lnSpc>
                <a:spcPct val="125000"/>
              </a:lnSpc>
              <a:defRPr/>
            </a:pPr>
            <a:r>
              <a:rPr lang="ja-JP" altLang="en-US" sz="1800" dirty="0">
                <a:latin typeface="Meiryo" panose="020B0604030504040204" pitchFamily="34" charset="-128"/>
                <a:ea typeface="Meiryo" panose="020B0604030504040204" pitchFamily="34" charset="-128"/>
                <a:cs typeface="ＭＳ ゴシック" charset="0"/>
              </a:rPr>
              <a:t>　　</a:t>
            </a:r>
            <a:r>
              <a:rPr lang="ja-JP" altLang="en-US" sz="1800" dirty="0">
                <a:solidFill>
                  <a:srgbClr val="0C53FF"/>
                </a:solidFill>
                <a:latin typeface="Meiryo" panose="020B0604030504040204" pitchFamily="34" charset="-128"/>
                <a:ea typeface="Meiryo" panose="020B0604030504040204" pitchFamily="34" charset="-128"/>
                <a:cs typeface="ＭＳ ゴシック" charset="0"/>
              </a:rPr>
              <a:t>一度で確認できない時は繰り返し確認します。</a:t>
            </a:r>
            <a:endParaRPr lang="en-US" altLang="ja-JP" sz="1800" dirty="0">
              <a:solidFill>
                <a:srgbClr val="0C53FF"/>
              </a:solidFill>
              <a:latin typeface="Meiryo" panose="020B0604030504040204" pitchFamily="34" charset="-128"/>
              <a:ea typeface="Meiryo" panose="020B0604030504040204" pitchFamily="34" charset="-128"/>
              <a:cs typeface="ＭＳ ゴシック" charset="0"/>
            </a:endParaRPr>
          </a:p>
          <a:p>
            <a:pPr>
              <a:lnSpc>
                <a:spcPct val="125000"/>
              </a:lnSpc>
              <a:defRPr/>
            </a:pPr>
            <a:r>
              <a:rPr lang="ja-JP" altLang="en-US" sz="1800" dirty="0">
                <a:solidFill>
                  <a:srgbClr val="0C53FF"/>
                </a:solidFill>
                <a:latin typeface="Meiryo" panose="020B0604030504040204" pitchFamily="34" charset="-128"/>
                <a:ea typeface="Meiryo" panose="020B0604030504040204" pitchFamily="34" charset="-128"/>
                <a:cs typeface="ＭＳ ゴシック" charset="0"/>
              </a:rPr>
              <a:t>　　確認のため多めに空気が入ってもほとんど間題はありません。</a:t>
            </a:r>
            <a:endParaRPr lang="en-US" altLang="ja-JP" sz="1800" dirty="0">
              <a:solidFill>
                <a:srgbClr val="0C53FF"/>
              </a:solidFill>
              <a:latin typeface="Meiryo" panose="020B0604030504040204" pitchFamily="34" charset="-128"/>
              <a:ea typeface="Meiryo" panose="020B0604030504040204" pitchFamily="34" charset="-128"/>
              <a:cs typeface="ＭＳ ゴシック" charset="0"/>
            </a:endParaRPr>
          </a:p>
          <a:p>
            <a:pPr>
              <a:lnSpc>
                <a:spcPct val="125000"/>
              </a:lnSpc>
              <a:spcAft>
                <a:spcPts val="1800"/>
              </a:spcAft>
              <a:defRPr/>
            </a:pPr>
            <a:r>
              <a:rPr lang="ja-JP" altLang="en-US" sz="1800" dirty="0">
                <a:solidFill>
                  <a:srgbClr val="0C53FF"/>
                </a:solidFill>
                <a:latin typeface="Meiryo" panose="020B0604030504040204" pitchFamily="34" charset="-128"/>
                <a:ea typeface="Meiryo" panose="020B0604030504040204" pitchFamily="34" charset="-128"/>
                <a:cs typeface="ＭＳ ゴシック" charset="0"/>
              </a:rPr>
              <a:t>　　確認が不完全のままに注入することは絶対に避けます。</a:t>
            </a:r>
            <a:endParaRPr lang="en-US" altLang="ja-JP" sz="1800" dirty="0">
              <a:solidFill>
                <a:srgbClr val="0C53FF"/>
              </a:solidFill>
              <a:latin typeface="Meiryo" panose="020B0604030504040204" pitchFamily="34" charset="-128"/>
              <a:ea typeface="Meiryo" panose="020B0604030504040204" pitchFamily="34" charset="-128"/>
              <a:cs typeface="ＭＳ ゴシック" charset="0"/>
            </a:endParaRPr>
          </a:p>
          <a:p>
            <a:pPr marL="342900" indent="-342900" algn="just">
              <a:lnSpc>
                <a:spcPct val="125000"/>
              </a:lnSpc>
              <a:spcAft>
                <a:spcPts val="600"/>
              </a:spcAft>
              <a:buFont typeface="Wingdings" panose="05000000000000000000" pitchFamily="2" charset="2"/>
              <a:buChar char="u"/>
            </a:pPr>
            <a:r>
              <a:rPr lang="ja-JP" altLang="en-US" sz="2000" dirty="0">
                <a:solidFill>
                  <a:srgbClr val="000000"/>
                </a:solidFill>
                <a:latin typeface="Meiryo" panose="020B0604030504040204" pitchFamily="34" charset="-128"/>
                <a:ea typeface="Meiryo" panose="020B0604030504040204" pitchFamily="34" charset="-128"/>
              </a:rPr>
              <a:t>おそらく大丈夫だが、少々不安が残るという場合は、栄養剤や薬剤を注入する前に、生理食塩水や湯冷ましを</a:t>
            </a:r>
            <a:r>
              <a:rPr lang="en-US" altLang="ja-JP" sz="2000" dirty="0">
                <a:solidFill>
                  <a:srgbClr val="000000"/>
                </a:solidFill>
                <a:latin typeface="Meiryo" panose="020B0604030504040204" pitchFamily="34" charset="-128"/>
                <a:ea typeface="Meiryo" panose="020B0604030504040204" pitchFamily="34" charset="-128"/>
              </a:rPr>
              <a:t>10ml</a:t>
            </a:r>
            <a:r>
              <a:rPr lang="ja-JP" altLang="en-US" sz="2000" dirty="0">
                <a:solidFill>
                  <a:srgbClr val="000000"/>
                </a:solidFill>
                <a:latin typeface="Meiryo" panose="020B0604030504040204" pitchFamily="34" charset="-128"/>
                <a:ea typeface="Meiryo" panose="020B0604030504040204" pitchFamily="34" charset="-128"/>
              </a:rPr>
              <a:t>注入し、子どもの状態を観察し、胸部聴診をしてから、栄養剤や薬剤の注入を行います。</a:t>
            </a:r>
            <a:endParaRPr lang="ja-JP" altLang="en-US" sz="2000" dirty="0">
              <a:latin typeface="Meiryo" panose="020B0604030504040204" pitchFamily="34" charset="-128"/>
              <a:ea typeface="Meiryo" panose="020B0604030504040204" pitchFamily="34" charset="-128"/>
            </a:endParaRPr>
          </a:p>
        </p:txBody>
      </p:sp>
      <p:sp>
        <p:nvSpPr>
          <p:cNvPr id="21" name="テキスト ボックス 3">
            <a:extLst>
              <a:ext uri="{FF2B5EF4-FFF2-40B4-BE49-F238E27FC236}">
                <a16:creationId xmlns:a16="http://schemas.microsoft.com/office/drawing/2014/main" id="{69222295-87A7-48D6-8357-4871E0D048C8}"/>
              </a:ext>
            </a:extLst>
          </p:cNvPr>
          <p:cNvSpPr txBox="1">
            <a:spLocks noChangeArrowheads="1"/>
          </p:cNvSpPr>
          <p:nvPr/>
        </p:nvSpPr>
        <p:spPr bwMode="auto">
          <a:xfrm>
            <a:off x="681039" y="6224380"/>
            <a:ext cx="8593136" cy="265319"/>
          </a:xfrm>
          <a:prstGeom prst="rect">
            <a:avLst/>
          </a:prstGeom>
          <a:solidFill>
            <a:srgbClr val="FF9400"/>
          </a:solidFill>
          <a:ln w="9525">
            <a:solidFill>
              <a:srgbClr val="F69240"/>
            </a:solidFill>
            <a:miter lim="800000"/>
            <a:headEnd/>
            <a:tailEnd/>
          </a:ln>
          <a:effectLst/>
        </p:spPr>
        <p:txBody>
          <a:bodyPr wrap="square" bIns="0" anchor="ctr" anchorCtr="0">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37931725" indent="-37474525">
              <a:defRPr kumimoji="1" sz="2400">
                <a:solidFill>
                  <a:schemeClr val="tx1"/>
                </a:solidFill>
                <a:latin typeface="Arial" panose="020B0604020202020204" pitchFamily="34" charset="0"/>
                <a:ea typeface="ＭＳ Ｐ明朝" panose="02020600040205080304" pitchFamily="18" charset="-128"/>
              </a:defRPr>
            </a:lvl2pPr>
            <a:lvl3pPr>
              <a:defRPr kumimoji="1" sz="2400">
                <a:solidFill>
                  <a:schemeClr val="tx1"/>
                </a:solidFill>
                <a:latin typeface="Arial" panose="020B0604020202020204" pitchFamily="34" charset="0"/>
                <a:ea typeface="ＭＳ Ｐ明朝" panose="02020600040205080304" pitchFamily="18" charset="-128"/>
              </a:defRPr>
            </a:lvl3pPr>
            <a:lvl4pPr>
              <a:defRPr kumimoji="1" sz="2400">
                <a:solidFill>
                  <a:schemeClr val="tx1"/>
                </a:solidFill>
                <a:latin typeface="Arial" panose="020B0604020202020204" pitchFamily="34" charset="0"/>
                <a:ea typeface="ＭＳ Ｐ明朝" panose="02020600040205080304" pitchFamily="18" charset="-128"/>
              </a:defRPr>
            </a:lvl4pPr>
            <a:lvl5pPr>
              <a:defRPr kumimoji="1" sz="2400">
                <a:solidFill>
                  <a:schemeClr val="tx1"/>
                </a:solidFill>
                <a:latin typeface="Arial" panose="020B0604020202020204" pitchFamily="34" charset="0"/>
                <a:ea typeface="ＭＳ Ｐ明朝" panose="02020600040205080304" pitchFamily="18" charset="-128"/>
              </a:defRPr>
            </a:lvl5pPr>
            <a:lvl6pPr marL="4572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9144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1371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18288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ctr"/>
            <a:r>
              <a:rPr lang="ja-JP" altLang="en-US" sz="1400" b="1" dirty="0">
                <a:solidFill>
                  <a:srgbClr val="FFFFFF"/>
                </a:solidFill>
                <a:latin typeface="メイリオ" panose="020B0604030504040204" pitchFamily="50" charset="-128"/>
                <a:ea typeface="メイリオ" panose="020B0604030504040204" pitchFamily="50" charset="-128"/>
              </a:rPr>
              <a:t>この手技は看護師等が行います。</a:t>
            </a:r>
          </a:p>
        </p:txBody>
      </p:sp>
      <p:sp>
        <p:nvSpPr>
          <p:cNvPr id="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243</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8124100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ー 22">
            <a:extLst>
              <a:ext uri="{FF2B5EF4-FFF2-40B4-BE49-F238E27FC236}">
                <a16:creationId xmlns:a16="http://schemas.microsoft.com/office/drawing/2014/main" id="{4699989B-E5FE-6142-A35B-3C567A8C91F2}"/>
              </a:ext>
            </a:extLst>
          </p:cNvPr>
          <p:cNvSpPr>
            <a:spLocks noGrp="1"/>
          </p:cNvSpPr>
          <p:nvPr>
            <p:ph type="body" sz="quarter" idx="10"/>
          </p:nvPr>
        </p:nvSpPr>
        <p:spPr/>
        <p:txBody>
          <a:bodyPr/>
          <a:lstStyle/>
          <a:p>
            <a:r>
              <a:rPr lang="en-US" altLang="ja-JP" dirty="0"/>
              <a:t>5-3. </a:t>
            </a:r>
            <a:r>
              <a:rPr lang="ja-JP" altLang="en-US" dirty="0"/>
              <a:t>胃ろうの管理と留意点</a:t>
            </a: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a:t>胃ろう造設の適応</a:t>
            </a:r>
            <a:endParaRPr lang="en-US" altLang="ja-JP" sz="2800" dirty="0"/>
          </a:p>
        </p:txBody>
      </p:sp>
      <p:sp>
        <p:nvSpPr>
          <p:cNvPr id="41" name="Rectangle 6">
            <a:extLst>
              <a:ext uri="{FF2B5EF4-FFF2-40B4-BE49-F238E27FC236}">
                <a16:creationId xmlns:a16="http://schemas.microsoft.com/office/drawing/2014/main" id="{0C2311C5-3718-428F-B7C5-75F47C4E3E70}"/>
              </a:ext>
            </a:extLst>
          </p:cNvPr>
          <p:cNvSpPr txBox="1">
            <a:spLocks noChangeArrowheads="1"/>
          </p:cNvSpPr>
          <p:nvPr/>
        </p:nvSpPr>
        <p:spPr bwMode="auto">
          <a:xfrm>
            <a:off x="5080819" y="1649896"/>
            <a:ext cx="4193356" cy="2789369"/>
          </a:xfrm>
          <a:prstGeom prst="rect">
            <a:avLst/>
          </a:prstGeom>
          <a:noFill/>
          <a:ln>
            <a:noFill/>
            <a:headEnd/>
            <a:tailEnd/>
          </a:ln>
          <a:effectLst/>
        </p:spPr>
        <p:style>
          <a:lnRef idx="0">
            <a:schemeClr val="accent6"/>
          </a:lnRef>
          <a:fillRef idx="3">
            <a:schemeClr val="accent6"/>
          </a:fillRef>
          <a:effectRef idx="3">
            <a:schemeClr val="accent6"/>
          </a:effectRef>
          <a:fontRef idx="minor">
            <a:schemeClr val="lt1"/>
          </a:fontRef>
        </p:style>
        <p:txBody>
          <a:bodyPr wrap="square" lIns="0" tIns="0" rIns="0" bIns="0">
            <a:noAutofit/>
          </a:bodyPr>
          <a:lstStyle/>
          <a:p>
            <a:pPr marL="342900" indent="-342900">
              <a:lnSpc>
                <a:spcPct val="125000"/>
              </a:lnSpc>
              <a:spcAft>
                <a:spcPts val="600"/>
              </a:spcAft>
              <a:buFont typeface="Wingdings" pitchFamily="1" charset="2"/>
              <a:buChar char="l"/>
              <a:defRPr/>
            </a:pPr>
            <a:r>
              <a:rPr lang="ja-JP" altLang="en-US" sz="2000" dirty="0">
                <a:solidFill>
                  <a:schemeClr val="tx1"/>
                </a:solidFill>
                <a:latin typeface="Meiryo" panose="020B0604030504040204" pitchFamily="34" charset="-128"/>
                <a:ea typeface="Meiryo" panose="020B0604030504040204" pitchFamily="34" charset="-128"/>
              </a:rPr>
              <a:t>経口摂取が不可能であったり、必要十分な量の経口摂取ができなかったり、誤嚥がかなりあるため、永続的に経管栄養が必要な場合。</a:t>
            </a:r>
            <a:endParaRPr lang="en-US" altLang="ja-JP" sz="2000" dirty="0">
              <a:solidFill>
                <a:schemeClr val="tx1"/>
              </a:solidFill>
              <a:latin typeface="Meiryo" panose="020B0604030504040204" pitchFamily="34" charset="-128"/>
              <a:ea typeface="Meiryo" panose="020B0604030504040204" pitchFamily="34" charset="-128"/>
            </a:endParaRPr>
          </a:p>
          <a:p>
            <a:pPr marL="342900" indent="-342900">
              <a:lnSpc>
                <a:spcPct val="125000"/>
              </a:lnSpc>
              <a:spcAft>
                <a:spcPts val="600"/>
              </a:spcAft>
              <a:buFont typeface="Wingdings" pitchFamily="1" charset="2"/>
              <a:buChar char="l"/>
              <a:defRPr/>
            </a:pPr>
            <a:r>
              <a:rPr lang="ja-JP" altLang="en-US" sz="2000" dirty="0">
                <a:solidFill>
                  <a:schemeClr val="tx1"/>
                </a:solidFill>
                <a:latin typeface="Meiryo" panose="020B0604030504040204" pitchFamily="34" charset="-128"/>
                <a:ea typeface="Meiryo" panose="020B0604030504040204" pitchFamily="34" charset="-128"/>
              </a:rPr>
              <a:t>経鼻胃管の挿入が容易ではない場合や、誤って気管内に管が挿入されてしまう可能性が高い場合。</a:t>
            </a:r>
          </a:p>
        </p:txBody>
      </p:sp>
      <p:sp>
        <p:nvSpPr>
          <p:cNvPr id="5" name="正方形/長方形 4">
            <a:extLst>
              <a:ext uri="{FF2B5EF4-FFF2-40B4-BE49-F238E27FC236}">
                <a16:creationId xmlns:a16="http://schemas.microsoft.com/office/drawing/2014/main" id="{62D6C742-4E5F-4272-8C41-0D7AC6D97933}"/>
              </a:ext>
            </a:extLst>
          </p:cNvPr>
          <p:cNvSpPr>
            <a:spLocks noChangeArrowheads="1"/>
          </p:cNvSpPr>
          <p:nvPr/>
        </p:nvSpPr>
        <p:spPr bwMode="auto">
          <a:xfrm>
            <a:off x="681039" y="5208104"/>
            <a:ext cx="8593136" cy="1272070"/>
          </a:xfrm>
          <a:prstGeom prst="rect">
            <a:avLst/>
          </a:prstGeom>
          <a:solidFill>
            <a:schemeClr val="accent6">
              <a:lumMod val="20000"/>
              <a:lumOff val="80000"/>
            </a:schemeClr>
          </a:solidFill>
          <a:ln w="9525">
            <a:solidFill>
              <a:srgbClr val="0070C0"/>
            </a:solidFill>
            <a:miter lim="800000"/>
            <a:headEnd/>
            <a:tailEnd/>
          </a:ln>
          <a:effectLst/>
        </p:spPr>
        <p:txBody>
          <a:bodyPr anchor="ctr"/>
          <a:lstStyle/>
          <a:p>
            <a:pPr indent="627063">
              <a:defRPr/>
            </a:pPr>
            <a:r>
              <a:rPr lang="ja-JP" altLang="en-US" sz="2200" dirty="0">
                <a:latin typeface="Meiryo" panose="020B0604030504040204" pitchFamily="34" charset="-128"/>
                <a:ea typeface="Meiryo" panose="020B0604030504040204" pitchFamily="34" charset="-128"/>
                <a:cs typeface="ＭＳ ゴシック" charset="0"/>
              </a:rPr>
              <a:t>腹壁から胃の中まで連なる孔を</a:t>
            </a:r>
            <a:r>
              <a:rPr lang="ja-JP" altLang="en-US" sz="2200" b="1" dirty="0" err="1">
                <a:solidFill>
                  <a:srgbClr val="FF0066"/>
                </a:solidFill>
                <a:latin typeface="Meiryo" panose="020B0604030504040204" pitchFamily="34" charset="-128"/>
                <a:ea typeface="Meiryo" panose="020B0604030504040204" pitchFamily="34" charset="-128"/>
                <a:cs typeface="ＭＳ ゴシック" charset="0"/>
              </a:rPr>
              <a:t>ろう</a:t>
            </a:r>
            <a:r>
              <a:rPr lang="ja-JP" altLang="en-US" sz="2200" b="1" dirty="0">
                <a:solidFill>
                  <a:srgbClr val="FF0066"/>
                </a:solidFill>
                <a:latin typeface="Meiryo" panose="020B0604030504040204" pitchFamily="34" charset="-128"/>
                <a:ea typeface="Meiryo" panose="020B0604030504040204" pitchFamily="34" charset="-128"/>
                <a:cs typeface="ＭＳ ゴシック" charset="0"/>
              </a:rPr>
              <a:t>孔</a:t>
            </a:r>
            <a:r>
              <a:rPr lang="ja-JP" altLang="en-US" sz="2200" dirty="0">
                <a:latin typeface="Meiryo" panose="020B0604030504040204" pitchFamily="34" charset="-128"/>
                <a:ea typeface="Meiryo" panose="020B0604030504040204" pitchFamily="34" charset="-128"/>
                <a:cs typeface="ＭＳ ゴシック" charset="0"/>
              </a:rPr>
              <a:t>といいます。</a:t>
            </a:r>
            <a:endParaRPr lang="en-US" altLang="ja-JP" sz="2200" dirty="0">
              <a:latin typeface="Meiryo" panose="020B0604030504040204" pitchFamily="34" charset="-128"/>
              <a:ea typeface="Meiryo" panose="020B0604030504040204" pitchFamily="34" charset="-128"/>
              <a:cs typeface="ＭＳ ゴシック" charset="0"/>
            </a:endParaRPr>
          </a:p>
          <a:p>
            <a:pPr indent="627063">
              <a:defRPr/>
            </a:pPr>
            <a:r>
              <a:rPr lang="ja-JP" altLang="en-US" sz="2200" dirty="0">
                <a:latin typeface="Meiryo" panose="020B0604030504040204" pitchFamily="34" charset="-128"/>
                <a:ea typeface="Meiryo" panose="020B0604030504040204" pitchFamily="34" charset="-128"/>
                <a:cs typeface="ＭＳ ゴシック" charset="0"/>
              </a:rPr>
              <a:t>腹壁の外と胃の内部を直接つなぐために、</a:t>
            </a:r>
            <a:endParaRPr lang="en-US" altLang="ja-JP" sz="2200" dirty="0">
              <a:latin typeface="Meiryo" panose="020B0604030504040204" pitchFamily="34" charset="-128"/>
              <a:ea typeface="Meiryo" panose="020B0604030504040204" pitchFamily="34" charset="-128"/>
              <a:cs typeface="ＭＳ ゴシック" charset="0"/>
            </a:endParaRPr>
          </a:p>
          <a:p>
            <a:pPr indent="627063">
              <a:defRPr/>
            </a:pPr>
            <a:r>
              <a:rPr lang="ja-JP" altLang="en-US" sz="2200" dirty="0" err="1">
                <a:latin typeface="Meiryo" panose="020B0604030504040204" pitchFamily="34" charset="-128"/>
                <a:ea typeface="Meiryo" panose="020B0604030504040204" pitchFamily="34" charset="-128"/>
                <a:cs typeface="ＭＳ ゴシック" charset="0"/>
              </a:rPr>
              <a:t>ろう</a:t>
            </a:r>
            <a:r>
              <a:rPr lang="ja-JP" altLang="en-US" sz="2200" dirty="0">
                <a:latin typeface="Meiryo" panose="020B0604030504040204" pitchFamily="34" charset="-128"/>
                <a:ea typeface="Meiryo" panose="020B0604030504040204" pitchFamily="34" charset="-128"/>
                <a:cs typeface="ＭＳ ゴシック" charset="0"/>
              </a:rPr>
              <a:t>孔には必ず</a:t>
            </a:r>
            <a:r>
              <a:rPr lang="ja-JP" altLang="en-US" sz="2200" b="1" dirty="0">
                <a:solidFill>
                  <a:srgbClr val="FF0066"/>
                </a:solidFill>
                <a:latin typeface="Meiryo" panose="020B0604030504040204" pitchFamily="34" charset="-128"/>
                <a:ea typeface="Meiryo" panose="020B0604030504040204" pitchFamily="34" charset="-128"/>
                <a:cs typeface="ＭＳ ゴシック" charset="0"/>
              </a:rPr>
              <a:t>胃ろうカテーテル</a:t>
            </a:r>
            <a:r>
              <a:rPr lang="ja-JP" altLang="en-US" sz="2200" dirty="0">
                <a:latin typeface="Meiryo" panose="020B0604030504040204" pitchFamily="34" charset="-128"/>
                <a:ea typeface="Meiryo" panose="020B0604030504040204" pitchFamily="34" charset="-128"/>
                <a:cs typeface="ＭＳ ゴシック" charset="0"/>
              </a:rPr>
              <a:t>を挿入しておきます。</a:t>
            </a:r>
          </a:p>
        </p:txBody>
      </p:sp>
      <p:grpSp>
        <p:nvGrpSpPr>
          <p:cNvPr id="3" name="グループ化 2">
            <a:extLst>
              <a:ext uri="{FF2B5EF4-FFF2-40B4-BE49-F238E27FC236}">
                <a16:creationId xmlns:a16="http://schemas.microsoft.com/office/drawing/2014/main" id="{6502AE28-222A-44B0-961D-CD361F9ACB1E}"/>
              </a:ext>
            </a:extLst>
          </p:cNvPr>
          <p:cNvGrpSpPr/>
          <p:nvPr/>
        </p:nvGrpSpPr>
        <p:grpSpPr>
          <a:xfrm>
            <a:off x="879767" y="1613247"/>
            <a:ext cx="3718866" cy="3292224"/>
            <a:chOff x="179388" y="1252538"/>
            <a:chExt cx="4248150" cy="3760787"/>
          </a:xfrm>
        </p:grpSpPr>
        <p:pic>
          <p:nvPicPr>
            <p:cNvPr id="6" name="Picture 7">
              <a:extLst>
                <a:ext uri="{FF2B5EF4-FFF2-40B4-BE49-F238E27FC236}">
                  <a16:creationId xmlns:a16="http://schemas.microsoft.com/office/drawing/2014/main" id="{065E2D6D-B5C3-45E5-9A24-E9251B3AF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252538"/>
              <a:ext cx="4248150" cy="376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a:extLst>
                <a:ext uri="{FF2B5EF4-FFF2-40B4-BE49-F238E27FC236}">
                  <a16:creationId xmlns:a16="http://schemas.microsoft.com/office/drawing/2014/main" id="{ADCB6039-1B72-45F1-8811-25445938B689}"/>
                </a:ext>
              </a:extLst>
            </p:cNvPr>
            <p:cNvSpPr txBox="1"/>
            <p:nvPr/>
          </p:nvSpPr>
          <p:spPr>
            <a:xfrm>
              <a:off x="1761337" y="4267200"/>
              <a:ext cx="796917" cy="457055"/>
            </a:xfrm>
            <a:prstGeom prst="rect">
              <a:avLst/>
            </a:prstGeom>
            <a:solidFill>
              <a:schemeClr val="bg1">
                <a:lumMod val="95000"/>
              </a:schemeClr>
            </a:solidFill>
          </p:spPr>
          <p:txBody>
            <a:bodyPr wrap="none">
              <a:spAutoFit/>
            </a:bodyPr>
            <a:lstStyle>
              <a:lvl1pPr>
                <a:defRPr kumimoji="1" sz="2400">
                  <a:solidFill>
                    <a:schemeClr val="tx1"/>
                  </a:solidFill>
                  <a:latin typeface="Arial" charset="0"/>
                  <a:ea typeface="ＭＳ Ｐ明朝" charset="0"/>
                  <a:cs typeface="ＭＳ Ｐ明朝" charset="0"/>
                </a:defRPr>
              </a:lvl1pPr>
              <a:lvl2pPr marL="37931725" indent="-37474525">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algn="ctr" eaLnBrk="1" hangingPunct="1">
                <a:defRPr/>
              </a:pPr>
              <a:r>
                <a:rPr lang="ja-JP" altLang="en-US" sz="2000" dirty="0">
                  <a:latin typeface="Meiryo" panose="020B0604030504040204" pitchFamily="34" charset="-128"/>
                  <a:ea typeface="Meiryo" panose="020B0604030504040204" pitchFamily="34" charset="-128"/>
                  <a:cs typeface="ＭＳ Ｐゴシック" charset="0"/>
                </a:rPr>
                <a:t>胃内</a:t>
              </a:r>
            </a:p>
          </p:txBody>
        </p:sp>
        <p:sp>
          <p:nvSpPr>
            <p:cNvPr id="8" name="テキスト ボックス 21">
              <a:extLst>
                <a:ext uri="{FF2B5EF4-FFF2-40B4-BE49-F238E27FC236}">
                  <a16:creationId xmlns:a16="http://schemas.microsoft.com/office/drawing/2014/main" id="{E6878630-0F61-4690-949B-4739AA03E56F}"/>
                </a:ext>
              </a:extLst>
            </p:cNvPr>
            <p:cNvSpPr txBox="1">
              <a:spLocks noChangeArrowheads="1"/>
            </p:cNvSpPr>
            <p:nvPr/>
          </p:nvSpPr>
          <p:spPr bwMode="auto">
            <a:xfrm>
              <a:off x="3635375" y="3268663"/>
              <a:ext cx="698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sz="2000">
                  <a:latin typeface="Meiryo" panose="020B0604030504040204" pitchFamily="34" charset="-128"/>
                  <a:ea typeface="Meiryo" panose="020B0604030504040204" pitchFamily="34" charset="-128"/>
                </a:rPr>
                <a:t>腹腔</a:t>
              </a:r>
            </a:p>
          </p:txBody>
        </p:sp>
        <p:sp>
          <p:nvSpPr>
            <p:cNvPr id="9" name="テキスト ボックス 8">
              <a:extLst>
                <a:ext uri="{FF2B5EF4-FFF2-40B4-BE49-F238E27FC236}">
                  <a16:creationId xmlns:a16="http://schemas.microsoft.com/office/drawing/2014/main" id="{FA2933A9-B520-4EA1-84D8-801F4C006036}"/>
                </a:ext>
              </a:extLst>
            </p:cNvPr>
            <p:cNvSpPr txBox="1"/>
            <p:nvPr/>
          </p:nvSpPr>
          <p:spPr>
            <a:xfrm>
              <a:off x="3276600" y="3771900"/>
              <a:ext cx="701697" cy="808635"/>
            </a:xfrm>
            <a:prstGeom prst="rect">
              <a:avLst/>
            </a:prstGeom>
            <a:noFill/>
          </p:spPr>
          <p:txBody>
            <a:bodyPr wrap="none">
              <a:spAutoFit/>
            </a:bodyPr>
            <a:lstStyle/>
            <a:p>
              <a:pPr eaLnBrk="1" hangingPunct="1">
                <a:defRPr/>
              </a:pPr>
              <a:r>
                <a:rPr lang="ja-JP" altLang="en-US" sz="2000" dirty="0">
                  <a:latin typeface="Meiryo" panose="020B0604030504040204" pitchFamily="34" charset="-128"/>
                  <a:ea typeface="Meiryo" panose="020B0604030504040204" pitchFamily="34" charset="-128"/>
                  <a:cs typeface="ＭＳ Ｐ明朝" charset="0"/>
                </a:rPr>
                <a:t>胃</a:t>
              </a:r>
              <a:endParaRPr lang="en-US" altLang="ja-JP" sz="2000" dirty="0">
                <a:latin typeface="Meiryo" panose="020B0604030504040204" pitchFamily="34" charset="-128"/>
                <a:ea typeface="Meiryo" panose="020B0604030504040204" pitchFamily="34" charset="-128"/>
                <a:cs typeface="ＭＳ Ｐ明朝" charset="0"/>
              </a:endParaRPr>
            </a:p>
            <a:p>
              <a:pPr eaLnBrk="1" hangingPunct="1">
                <a:defRPr/>
              </a:pPr>
              <a:r>
                <a:rPr lang="en-US" altLang="ja-JP" sz="2000" dirty="0">
                  <a:latin typeface="Meiryo" panose="020B0604030504040204" pitchFamily="34" charset="-128"/>
                  <a:ea typeface="Meiryo" panose="020B0604030504040204" pitchFamily="34" charset="-128"/>
                  <a:cs typeface="ＭＳ Ｐ明朝" charset="0"/>
                </a:rPr>
                <a:t>  </a:t>
              </a:r>
              <a:r>
                <a:rPr lang="ja-JP" altLang="en-US" sz="2000" dirty="0">
                  <a:latin typeface="Meiryo" panose="020B0604030504040204" pitchFamily="34" charset="-128"/>
                  <a:ea typeface="Meiryo" panose="020B0604030504040204" pitchFamily="34" charset="-128"/>
                  <a:cs typeface="ＭＳ Ｐ明朝" charset="0"/>
                </a:rPr>
                <a:t>壁</a:t>
              </a:r>
            </a:p>
          </p:txBody>
        </p:sp>
        <p:grpSp>
          <p:nvGrpSpPr>
            <p:cNvPr id="10" name="図形グループ 10">
              <a:extLst>
                <a:ext uri="{FF2B5EF4-FFF2-40B4-BE49-F238E27FC236}">
                  <a16:creationId xmlns:a16="http://schemas.microsoft.com/office/drawing/2014/main" id="{9267A03E-5AF5-4ED4-AC59-AC593579F98C}"/>
                </a:ext>
              </a:extLst>
            </p:cNvPr>
            <p:cNvGrpSpPr>
              <a:grpSpLocks/>
            </p:cNvGrpSpPr>
            <p:nvPr/>
          </p:nvGrpSpPr>
          <p:grpSpPr bwMode="auto">
            <a:xfrm>
              <a:off x="1692275" y="2332038"/>
              <a:ext cx="1231900" cy="838200"/>
              <a:chOff x="1828800" y="5257800"/>
              <a:chExt cx="1232354" cy="837996"/>
            </a:xfrm>
          </p:grpSpPr>
          <p:sp>
            <p:nvSpPr>
              <p:cNvPr id="11" name="円/楕円 13">
                <a:extLst>
                  <a:ext uri="{FF2B5EF4-FFF2-40B4-BE49-F238E27FC236}">
                    <a16:creationId xmlns:a16="http://schemas.microsoft.com/office/drawing/2014/main" id="{001E146F-67E0-4A36-A611-1E8D3CED6221}"/>
                  </a:ext>
                </a:extLst>
              </p:cNvPr>
              <p:cNvSpPr/>
              <p:nvPr/>
            </p:nvSpPr>
            <p:spPr>
              <a:xfrm>
                <a:off x="1828800" y="5257800"/>
                <a:ext cx="838509" cy="837996"/>
              </a:xfrm>
              <a:prstGeom prst="ellipse">
                <a:avLst/>
              </a:prstGeom>
              <a:noFill/>
              <a:ln w="19050" cap="flat" cmpd="sng" algn="ctr">
                <a:solidFill>
                  <a:schemeClr val="tx1"/>
                </a:solidFill>
                <a:prstDash val="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ja-JP" altLang="en-US">
                  <a:latin typeface="Meiryo" panose="020B0604030504040204" pitchFamily="34" charset="-128"/>
                  <a:ea typeface="Meiryo" panose="020B0604030504040204" pitchFamily="34" charset="-128"/>
                </a:endParaRPr>
              </a:p>
            </p:txBody>
          </p:sp>
          <p:sp>
            <p:nvSpPr>
              <p:cNvPr id="12" name="テキスト ボックス 9">
                <a:extLst>
                  <a:ext uri="{FF2B5EF4-FFF2-40B4-BE49-F238E27FC236}">
                    <a16:creationId xmlns:a16="http://schemas.microsoft.com/office/drawing/2014/main" id="{E9EA885B-AE4D-4B8D-991E-9C738D394C60}"/>
                  </a:ext>
                </a:extLst>
              </p:cNvPr>
              <p:cNvSpPr txBox="1">
                <a:spLocks noChangeArrowheads="1"/>
              </p:cNvSpPr>
              <p:nvPr/>
            </p:nvSpPr>
            <p:spPr bwMode="auto">
              <a:xfrm>
                <a:off x="2260879" y="5473771"/>
                <a:ext cx="800275" cy="46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a:latin typeface="Meiryo" panose="020B0604030504040204" pitchFamily="34" charset="-128"/>
                    <a:ea typeface="Meiryo" panose="020B0604030504040204" pitchFamily="34" charset="-128"/>
                  </a:rPr>
                  <a:t>瘻孔</a:t>
                </a:r>
              </a:p>
            </p:txBody>
          </p:sp>
        </p:grpSp>
      </p:grpSp>
      <p:sp>
        <p:nvSpPr>
          <p:cNvPr id="13" name="テキスト ボックス 12">
            <a:extLst>
              <a:ext uri="{FF2B5EF4-FFF2-40B4-BE49-F238E27FC236}">
                <a16:creationId xmlns:a16="http://schemas.microsoft.com/office/drawing/2014/main" id="{637FAC78-4B11-4635-994E-37A96451FEDD}"/>
              </a:ext>
            </a:extLst>
          </p:cNvPr>
          <p:cNvSpPr txBox="1"/>
          <p:nvPr/>
        </p:nvSpPr>
        <p:spPr>
          <a:xfrm>
            <a:off x="3106994" y="1997140"/>
            <a:ext cx="1491639" cy="261610"/>
          </a:xfrm>
          <a:prstGeom prst="rect">
            <a:avLst/>
          </a:prstGeom>
          <a:solidFill>
            <a:schemeClr val="bg1"/>
          </a:solidFill>
        </p:spPr>
        <p:txBody>
          <a:bodyPr wrap="square" lIns="72000" rIns="72000" bIns="0" rtlCol="0" anchor="ctr" anchorCtr="0">
            <a:spAutoFit/>
          </a:bodyPr>
          <a:lstStyle/>
          <a:p>
            <a:pPr algn="ctr"/>
            <a:r>
              <a:rPr kumimoji="1" lang="ja-JP" altLang="en-US" sz="1400" dirty="0">
                <a:latin typeface="メイリオ" panose="020B0604030504040204" pitchFamily="50" charset="-128"/>
                <a:ea typeface="メイリオ" panose="020B0604030504040204" pitchFamily="50" charset="-128"/>
              </a:rPr>
              <a:t>胃ろうのボタン</a:t>
            </a:r>
          </a:p>
        </p:txBody>
      </p:sp>
      <p:sp>
        <p:nvSpPr>
          <p:cNvPr id="1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244</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8068485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胃</a:t>
            </a:r>
            <a:r>
              <a:rPr lang="ja-JP" altLang="en-US" sz="2800" dirty="0" err="1"/>
              <a:t>ろう</a:t>
            </a:r>
            <a:r>
              <a:rPr lang="ja-JP" altLang="en-US" sz="2800" dirty="0"/>
              <a:t>カテーテルの種類と特徴</a:t>
            </a:r>
            <a:endParaRPr lang="en-US" altLang="ja-JP" sz="2800" dirty="0"/>
          </a:p>
        </p:txBody>
      </p:sp>
      <p:sp>
        <p:nvSpPr>
          <p:cNvPr id="14" name="テキスト ボックス 13">
            <a:extLst>
              <a:ext uri="{FF2B5EF4-FFF2-40B4-BE49-F238E27FC236}">
                <a16:creationId xmlns:a16="http://schemas.microsoft.com/office/drawing/2014/main" id="{D36F12D7-CC1E-4E98-8D14-C659C3C6195C}"/>
              </a:ext>
            </a:extLst>
          </p:cNvPr>
          <p:cNvSpPr txBox="1"/>
          <p:nvPr/>
        </p:nvSpPr>
        <p:spPr>
          <a:xfrm>
            <a:off x="681029" y="5780598"/>
            <a:ext cx="8593146" cy="709102"/>
          </a:xfrm>
          <a:prstGeom prst="rect">
            <a:avLst/>
          </a:prstGeom>
          <a:noFill/>
        </p:spPr>
        <p:txBody>
          <a:bodyPr wrap="square" lIns="0" tIns="0" rIns="0" bIns="0" rtlCol="0">
            <a:noAutofit/>
          </a:bodyPr>
          <a:lstStyle/>
          <a:p>
            <a:pPr algn="just">
              <a:spcAft>
                <a:spcPts val="600"/>
              </a:spcAft>
            </a:pPr>
            <a:r>
              <a:rPr kumimoji="1" lang="ja-JP" altLang="en-US" sz="1400" spc="-50" dirty="0">
                <a:latin typeface="Meiryo" panose="020B0604030504040204" pitchFamily="34" charset="-128"/>
                <a:ea typeface="Meiryo" panose="020B0604030504040204" pitchFamily="34" charset="-128"/>
              </a:rPr>
              <a:t>注入方法や注入内容に応じて胃瘻の種類や太さを選択し、腹壁の厚さを考慮してシャフトの長さを選択します。</a:t>
            </a:r>
            <a:endParaRPr kumimoji="1" lang="en-US" altLang="ja-JP" sz="1400" spc="-50" dirty="0">
              <a:latin typeface="Meiryo" panose="020B0604030504040204" pitchFamily="34" charset="-128"/>
              <a:ea typeface="Meiryo" panose="020B0604030504040204" pitchFamily="34" charset="-128"/>
            </a:endParaRPr>
          </a:p>
          <a:p>
            <a:pPr algn="just"/>
            <a:r>
              <a:rPr lang="ja-JP" altLang="en-US" sz="1400" dirty="0">
                <a:solidFill>
                  <a:srgbClr val="FF0000"/>
                </a:solidFill>
                <a:latin typeface="Meiryo" panose="020B0604030504040204" pitchFamily="34" charset="-128"/>
                <a:ea typeface="Meiryo" panose="020B0604030504040204" pitchFamily="34" charset="-128"/>
              </a:rPr>
              <a:t>子</a:t>
            </a:r>
            <a:r>
              <a:rPr kumimoji="1" lang="ja-JP" altLang="en-US" sz="1400" dirty="0">
                <a:solidFill>
                  <a:srgbClr val="FF0000"/>
                </a:solidFill>
                <a:latin typeface="Meiryo" panose="020B0604030504040204" pitchFamily="34" charset="-128"/>
                <a:ea typeface="Meiryo" panose="020B0604030504040204" pitchFamily="34" charset="-128"/>
              </a:rPr>
              <a:t>どもは栄養状態の改善や成長に伴い腹壁が厚くなるため、サイズが適切か常に評価し変更していく必要があります。</a:t>
            </a:r>
          </a:p>
        </p:txBody>
      </p:sp>
      <p:sp>
        <p:nvSpPr>
          <p:cNvPr id="15" name="テキスト ボックス 14">
            <a:extLst>
              <a:ext uri="{FF2B5EF4-FFF2-40B4-BE49-F238E27FC236}">
                <a16:creationId xmlns:a16="http://schemas.microsoft.com/office/drawing/2014/main" id="{DDE2BF46-E825-4B40-9E7B-D2676CC48719}"/>
              </a:ext>
            </a:extLst>
          </p:cNvPr>
          <p:cNvSpPr txBox="1"/>
          <p:nvPr/>
        </p:nvSpPr>
        <p:spPr>
          <a:xfrm>
            <a:off x="6218099" y="6363929"/>
            <a:ext cx="3153427" cy="174384"/>
          </a:xfrm>
          <a:prstGeom prst="rect">
            <a:avLst/>
          </a:prstGeom>
          <a:noFill/>
        </p:spPr>
        <p:txBody>
          <a:bodyPr wrap="none" lIns="0" tIns="0" rIns="0" bIns="0" rtlCol="0">
            <a:noAutofit/>
          </a:bodyPr>
          <a:lstStyle/>
          <a:p>
            <a:r>
              <a:rPr lang="en-US" altLang="ja-JP" sz="900" dirty="0">
                <a:latin typeface="メイリオ" panose="020B0604030504040204" pitchFamily="50" charset="-128"/>
                <a:ea typeface="メイリオ" panose="020B0604030504040204" pitchFamily="50" charset="-128"/>
              </a:rPr>
              <a:t>NPO</a:t>
            </a:r>
            <a:r>
              <a:rPr lang="ja-JP" altLang="en-US" sz="900" dirty="0">
                <a:latin typeface="メイリオ" panose="020B0604030504040204" pitchFamily="50" charset="-128"/>
                <a:ea typeface="メイリオ" panose="020B0604030504040204" pitchFamily="50" charset="-128"/>
              </a:rPr>
              <a:t>法人　</a:t>
            </a:r>
            <a:r>
              <a:rPr lang="en-US" altLang="ja-JP" sz="900" dirty="0">
                <a:latin typeface="メイリオ" panose="020B0604030504040204" pitchFamily="50" charset="-128"/>
                <a:ea typeface="メイリオ" panose="020B0604030504040204" pitchFamily="50" charset="-128"/>
              </a:rPr>
              <a:t>Patient </a:t>
            </a:r>
            <a:r>
              <a:rPr lang="en-US" altLang="ja-JP" sz="900" dirty="0" err="1">
                <a:latin typeface="メイリオ" panose="020B0604030504040204" pitchFamily="50" charset="-128"/>
                <a:ea typeface="メイリオ" panose="020B0604030504040204" pitchFamily="50" charset="-128"/>
              </a:rPr>
              <a:t>Dctors</a:t>
            </a:r>
            <a:r>
              <a:rPr lang="en-US" altLang="ja-JP" sz="900" dirty="0">
                <a:latin typeface="メイリオ" panose="020B0604030504040204" pitchFamily="50" charset="-128"/>
                <a:ea typeface="メイリオ" panose="020B0604030504040204" pitchFamily="50" charset="-128"/>
              </a:rPr>
              <a:t> Network </a:t>
            </a:r>
            <a:r>
              <a:rPr lang="ja-JP" altLang="en-US" sz="900" dirty="0">
                <a:latin typeface="メイリオ" panose="020B0604030504040204" pitchFamily="50" charset="-128"/>
                <a:ea typeface="メイリオ" panose="020B0604030504040204" pitchFamily="50" charset="-128"/>
              </a:rPr>
              <a:t>　ホームページより</a:t>
            </a:r>
            <a:endParaRPr lang="en-US" altLang="ja-JP" sz="900" dirty="0">
              <a:latin typeface="メイリオ" panose="020B0604030504040204" pitchFamily="50" charset="-128"/>
              <a:ea typeface="メイリオ" panose="020B0604030504040204" pitchFamily="50" charset="-128"/>
            </a:endParaRPr>
          </a:p>
        </p:txBody>
      </p:sp>
      <p:pic>
        <p:nvPicPr>
          <p:cNvPr id="16" name="Picture 4" descr="C:\Users\Shin\Pictures\4タイプ.jpg">
            <a:extLst>
              <a:ext uri="{FF2B5EF4-FFF2-40B4-BE49-F238E27FC236}">
                <a16:creationId xmlns:a16="http://schemas.microsoft.com/office/drawing/2014/main" id="{A2AAB8CD-9A67-4225-AAF5-6F40E242FA0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216" t="333" r="712" b="1"/>
          <a:stretch/>
        </p:blipFill>
        <p:spPr bwMode="auto">
          <a:xfrm>
            <a:off x="4038600" y="1477016"/>
            <a:ext cx="1702427" cy="1557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C:\Users\Shin\Pictures\4タイプ.jpg">
            <a:extLst>
              <a:ext uri="{FF2B5EF4-FFF2-40B4-BE49-F238E27FC236}">
                <a16:creationId xmlns:a16="http://schemas.microsoft.com/office/drawing/2014/main" id="{4099AB2C-D0E9-4699-BFAC-73A52681434A}"/>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285674" y="1481294"/>
            <a:ext cx="1724524" cy="154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C:\Users\Shin\Pictures\4タイプ.jpg">
            <a:extLst>
              <a:ext uri="{FF2B5EF4-FFF2-40B4-BE49-F238E27FC236}">
                <a16:creationId xmlns:a16="http://schemas.microsoft.com/office/drawing/2014/main" id="{5BE51A35-CF2F-49E6-97F5-E6EDCE69B569}"/>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803" t="2001"/>
          <a:stretch/>
        </p:blipFill>
        <p:spPr bwMode="auto">
          <a:xfrm>
            <a:off x="5769429" y="1477016"/>
            <a:ext cx="1723526" cy="154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Users\Shin\Pictures\4タイプ.jpg">
            <a:extLst>
              <a:ext uri="{FF2B5EF4-FFF2-40B4-BE49-F238E27FC236}">
                <a16:creationId xmlns:a16="http://schemas.microsoft.com/office/drawing/2014/main" id="{3ECA4A30-5427-4A8A-85D8-94917D3DF9AA}"/>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t="1852" b="1961"/>
          <a:stretch/>
        </p:blipFill>
        <p:spPr bwMode="auto">
          <a:xfrm>
            <a:off x="7517505" y="1477016"/>
            <a:ext cx="1756668" cy="154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 name="表 21">
            <a:extLst>
              <a:ext uri="{FF2B5EF4-FFF2-40B4-BE49-F238E27FC236}">
                <a16:creationId xmlns:a16="http://schemas.microsoft.com/office/drawing/2014/main" id="{FF61F94E-A946-4C99-ABA2-F923C58DC4E3}"/>
              </a:ext>
            </a:extLst>
          </p:cNvPr>
          <p:cNvGraphicFramePr>
            <a:graphicFrameLocks noGrp="1"/>
          </p:cNvGraphicFramePr>
          <p:nvPr/>
        </p:nvGraphicFramePr>
        <p:xfrm>
          <a:off x="681029" y="3022770"/>
          <a:ext cx="8593145" cy="2558158"/>
        </p:xfrm>
        <a:graphic>
          <a:graphicData uri="http://schemas.openxmlformats.org/drawingml/2006/table">
            <a:tbl>
              <a:tblPr firstRow="1" bandRow="1">
                <a:tableStyleId>{2D5ABB26-0587-4C30-8999-92F81FD0307C}</a:tableStyleId>
              </a:tblPr>
              <a:tblGrid>
                <a:gridCol w="1590215">
                  <a:extLst>
                    <a:ext uri="{9D8B030D-6E8A-4147-A177-3AD203B41FA5}">
                      <a16:colId xmlns:a16="http://schemas.microsoft.com/office/drawing/2014/main" val="20000"/>
                    </a:ext>
                  </a:extLst>
                </a:gridCol>
                <a:gridCol w="1755066">
                  <a:extLst>
                    <a:ext uri="{9D8B030D-6E8A-4147-A177-3AD203B41FA5}">
                      <a16:colId xmlns:a16="http://schemas.microsoft.com/office/drawing/2014/main" val="20001"/>
                    </a:ext>
                  </a:extLst>
                </a:gridCol>
                <a:gridCol w="1725561">
                  <a:extLst>
                    <a:ext uri="{9D8B030D-6E8A-4147-A177-3AD203B41FA5}">
                      <a16:colId xmlns:a16="http://schemas.microsoft.com/office/drawing/2014/main" val="20002"/>
                    </a:ext>
                  </a:extLst>
                </a:gridCol>
                <a:gridCol w="1755058">
                  <a:extLst>
                    <a:ext uri="{9D8B030D-6E8A-4147-A177-3AD203B41FA5}">
                      <a16:colId xmlns:a16="http://schemas.microsoft.com/office/drawing/2014/main" val="20003"/>
                    </a:ext>
                  </a:extLst>
                </a:gridCol>
                <a:gridCol w="1767245">
                  <a:extLst>
                    <a:ext uri="{9D8B030D-6E8A-4147-A177-3AD203B41FA5}">
                      <a16:colId xmlns:a16="http://schemas.microsoft.com/office/drawing/2014/main" val="20004"/>
                    </a:ext>
                  </a:extLst>
                </a:gridCol>
              </a:tblGrid>
              <a:tr h="350737">
                <a:tc>
                  <a:txBody>
                    <a:bodyPr/>
                    <a:lstStyle/>
                    <a:p>
                      <a:endParaRPr kumimoji="1" lang="ja-JP" altLang="en-US" sz="1400" dirty="0">
                        <a:latin typeface="メイリオ" panose="020B0604030504040204" pitchFamily="50" charset="-128"/>
                        <a:ea typeface="メイリオ" panose="020B0604030504040204" pitchFamily="50" charset="-128"/>
                      </a:endParaRP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r>
                        <a:rPr kumimoji="1" lang="ja-JP" altLang="en-US" sz="1400" b="1" dirty="0">
                          <a:latin typeface="メイリオ" panose="020B0604030504040204" pitchFamily="50" charset="-128"/>
                          <a:ea typeface="メイリオ" panose="020B0604030504040204" pitchFamily="50" charset="-128"/>
                        </a:rPr>
                        <a:t>バルーンボタン</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r>
                        <a:rPr kumimoji="1" lang="ja-JP" altLang="en-US" sz="1400" b="1" spc="-150" dirty="0">
                          <a:latin typeface="メイリオ" panose="020B0604030504040204" pitchFamily="50" charset="-128"/>
                          <a:ea typeface="メイリオ" panose="020B0604030504040204" pitchFamily="50" charset="-128"/>
                        </a:rPr>
                        <a:t>バルーンチューブ</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r>
                        <a:rPr kumimoji="1" lang="ja-JP" altLang="en-US" sz="1400" b="1" dirty="0">
                          <a:latin typeface="メイリオ" panose="020B0604030504040204" pitchFamily="50" charset="-128"/>
                          <a:ea typeface="メイリオ" panose="020B0604030504040204" pitchFamily="50" charset="-128"/>
                        </a:rPr>
                        <a:t>バンパーボタン</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r>
                        <a:rPr kumimoji="1" lang="ja-JP" altLang="en-US" sz="1400" b="1" spc="-150" dirty="0">
                          <a:latin typeface="メイリオ" panose="020B0604030504040204" pitchFamily="50" charset="-128"/>
                          <a:ea typeface="メイリオ" panose="020B0604030504040204" pitchFamily="50" charset="-128"/>
                        </a:rPr>
                        <a:t>バンパーチューブ</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519717">
                <a:tc>
                  <a:txBody>
                    <a:bodyPr/>
                    <a:lstStyle/>
                    <a:p>
                      <a:r>
                        <a:rPr kumimoji="1" lang="ja-JP" altLang="en-US" sz="1400" dirty="0">
                          <a:latin typeface="メイリオ" panose="020B0604030504040204" pitchFamily="50" charset="-128"/>
                          <a:ea typeface="メイリオ" panose="020B0604030504040204" pitchFamily="50" charset="-128"/>
                        </a:rPr>
                        <a:t>交換時期</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r>
                        <a:rPr kumimoji="1" lang="ja-JP" altLang="en-US" sz="1400" dirty="0">
                          <a:latin typeface="メイリオ" panose="020B0604030504040204" pitchFamily="50" charset="-128"/>
                          <a:ea typeface="メイリオ" panose="020B0604030504040204" pitchFamily="50" charset="-128"/>
                        </a:rPr>
                        <a:t>短い</a:t>
                      </a:r>
                      <a:r>
                        <a:rPr kumimoji="1" lang="en-US" altLang="ja-JP" sz="1400" dirty="0">
                          <a:latin typeface="メイリオ" panose="020B0604030504040204" pitchFamily="50" charset="-128"/>
                          <a:ea typeface="メイリオ" panose="020B0604030504040204" pitchFamily="50" charset="-128"/>
                        </a:rPr>
                        <a:t>(〜</a:t>
                      </a:r>
                      <a:r>
                        <a:rPr kumimoji="1" lang="ja-JP" altLang="en-US" sz="1400" dirty="0">
                          <a:latin typeface="メイリオ" panose="020B0604030504040204" pitchFamily="50" charset="-128"/>
                          <a:ea typeface="メイリオ" panose="020B0604030504040204" pitchFamily="50" charset="-128"/>
                        </a:rPr>
                        <a:t>数ヶ月</a:t>
                      </a:r>
                      <a:r>
                        <a:rPr kumimoji="1" lang="en-US" altLang="ja-JP" sz="1400" dirty="0">
                          <a:latin typeface="メイリオ" panose="020B0604030504040204" pitchFamily="50" charset="-128"/>
                          <a:ea typeface="メイリオ" panose="020B0604030504040204" pitchFamily="50" charset="-128"/>
                        </a:rPr>
                        <a:t>)</a:t>
                      </a:r>
                    </a:p>
                    <a:p>
                      <a:r>
                        <a:rPr kumimoji="1" lang="ja-JP" altLang="en-US" sz="1400" dirty="0">
                          <a:latin typeface="メイリオ" panose="020B0604030504040204" pitchFamily="50" charset="-128"/>
                          <a:ea typeface="メイリオ" panose="020B0604030504040204" pitchFamily="50" charset="-128"/>
                        </a:rPr>
                        <a:t>破損あり</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r>
                        <a:rPr kumimoji="1" lang="ja-JP" altLang="en-US" sz="1400" dirty="0">
                          <a:latin typeface="メイリオ" panose="020B0604030504040204" pitchFamily="50" charset="-128"/>
                          <a:ea typeface="メイリオ" panose="020B0604030504040204" pitchFamily="50" charset="-128"/>
                        </a:rPr>
                        <a:t>短い</a:t>
                      </a:r>
                      <a:r>
                        <a:rPr kumimoji="1" lang="en-US" altLang="ja-JP" sz="1400" dirty="0">
                          <a:latin typeface="メイリオ" panose="020B0604030504040204" pitchFamily="50" charset="-128"/>
                          <a:ea typeface="メイリオ" panose="020B0604030504040204" pitchFamily="50" charset="-128"/>
                        </a:rPr>
                        <a:t>(〜</a:t>
                      </a:r>
                      <a:r>
                        <a:rPr kumimoji="1" lang="ja-JP" altLang="en-US" sz="1400" dirty="0">
                          <a:latin typeface="メイリオ" panose="020B0604030504040204" pitchFamily="50" charset="-128"/>
                          <a:ea typeface="メイリオ" panose="020B0604030504040204" pitchFamily="50" charset="-128"/>
                        </a:rPr>
                        <a:t>数ヶ月</a:t>
                      </a:r>
                      <a:r>
                        <a:rPr kumimoji="1" lang="en-US" altLang="ja-JP" sz="1400" dirty="0">
                          <a:latin typeface="メイリオ" panose="020B0604030504040204" pitchFamily="50" charset="-128"/>
                          <a:ea typeface="メイリオ" panose="020B0604030504040204" pitchFamily="50" charset="-128"/>
                        </a:rPr>
                        <a:t>)</a:t>
                      </a:r>
                    </a:p>
                    <a:p>
                      <a:r>
                        <a:rPr kumimoji="1" lang="ja-JP" altLang="en-US" sz="1400" dirty="0">
                          <a:latin typeface="メイリオ" panose="020B0604030504040204" pitchFamily="50" charset="-128"/>
                          <a:ea typeface="メイリオ" panose="020B0604030504040204" pitchFamily="50" charset="-128"/>
                        </a:rPr>
                        <a:t>破損あり</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r>
                        <a:rPr kumimoji="1" lang="ja-JP" altLang="en-US" sz="1400" dirty="0">
                          <a:latin typeface="メイリオ" panose="020B0604030504040204" pitchFamily="50" charset="-128"/>
                          <a:ea typeface="メイリオ" panose="020B0604030504040204" pitchFamily="50" charset="-128"/>
                        </a:rPr>
                        <a:t>長い</a:t>
                      </a:r>
                      <a:r>
                        <a:rPr kumimoji="1" lang="en-US" altLang="ja-JP" sz="1400" dirty="0">
                          <a:latin typeface="メイリオ" panose="020B0604030504040204" pitchFamily="50" charset="-128"/>
                          <a:ea typeface="メイリオ" panose="020B0604030504040204" pitchFamily="50" charset="-128"/>
                        </a:rPr>
                        <a:t>(</a:t>
                      </a:r>
                      <a:r>
                        <a:rPr kumimoji="1" lang="ja-JP" altLang="en-US" sz="1400" dirty="0">
                          <a:latin typeface="メイリオ" panose="020B0604030504040204" pitchFamily="50" charset="-128"/>
                          <a:ea typeface="メイリオ" panose="020B0604030504040204" pitchFamily="50" charset="-128"/>
                        </a:rPr>
                        <a:t>４</a:t>
                      </a:r>
                      <a:r>
                        <a:rPr kumimoji="1" lang="en-US" altLang="ja-JP" sz="1400" dirty="0">
                          <a:latin typeface="メイリオ" panose="020B0604030504040204" pitchFamily="50" charset="-128"/>
                          <a:ea typeface="メイリオ" panose="020B0604030504040204" pitchFamily="50" charset="-128"/>
                        </a:rPr>
                        <a:t>〜6</a:t>
                      </a:r>
                      <a:r>
                        <a:rPr kumimoji="1" lang="ja-JP" altLang="en-US" sz="1400" dirty="0">
                          <a:latin typeface="メイリオ" panose="020B0604030504040204" pitchFamily="50" charset="-128"/>
                          <a:ea typeface="メイリオ" panose="020B0604030504040204" pitchFamily="50" charset="-128"/>
                        </a:rPr>
                        <a:t>ヶ月</a:t>
                      </a:r>
                      <a:r>
                        <a:rPr kumimoji="1" lang="en-US" altLang="ja-JP" sz="1400" dirty="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メイリオ" panose="020B0604030504040204" pitchFamily="50" charset="-128"/>
                          <a:ea typeface="メイリオ" panose="020B0604030504040204" pitchFamily="50" charset="-128"/>
                        </a:rPr>
                        <a:t>長い</a:t>
                      </a:r>
                      <a:r>
                        <a:rPr kumimoji="1" lang="en-US" altLang="ja-JP" sz="1400" dirty="0">
                          <a:latin typeface="メイリオ" panose="020B0604030504040204" pitchFamily="50" charset="-128"/>
                          <a:ea typeface="メイリオ" panose="020B0604030504040204" pitchFamily="50" charset="-128"/>
                        </a:rPr>
                        <a:t>(</a:t>
                      </a:r>
                      <a:r>
                        <a:rPr kumimoji="1" lang="ja-JP" altLang="en-US" sz="1400" dirty="0">
                          <a:latin typeface="メイリオ" panose="020B0604030504040204" pitchFamily="50" charset="-128"/>
                          <a:ea typeface="メイリオ" panose="020B0604030504040204" pitchFamily="50" charset="-128"/>
                        </a:rPr>
                        <a:t>４</a:t>
                      </a:r>
                      <a:r>
                        <a:rPr kumimoji="1" lang="en-US" altLang="ja-JP" sz="1400" dirty="0">
                          <a:latin typeface="メイリオ" panose="020B0604030504040204" pitchFamily="50" charset="-128"/>
                          <a:ea typeface="メイリオ" panose="020B0604030504040204" pitchFamily="50" charset="-128"/>
                        </a:rPr>
                        <a:t>〜6</a:t>
                      </a:r>
                      <a:r>
                        <a:rPr kumimoji="1" lang="ja-JP" altLang="en-US" sz="1400" dirty="0">
                          <a:latin typeface="メイリオ" panose="020B0604030504040204" pitchFamily="50" charset="-128"/>
                          <a:ea typeface="メイリオ" panose="020B0604030504040204" pitchFamily="50" charset="-128"/>
                        </a:rPr>
                        <a:t>ヶ月</a:t>
                      </a:r>
                      <a:r>
                        <a:rPr kumimoji="1" lang="en-US" altLang="ja-JP" sz="1400" dirty="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a:p>
                      <a:endParaRPr kumimoji="1" lang="ja-JP" altLang="en-US" sz="1400" dirty="0">
                        <a:latin typeface="メイリオ" panose="020B0604030504040204" pitchFamily="50" charset="-128"/>
                        <a:ea typeface="メイリオ" panose="020B0604030504040204" pitchFamily="50" charset="-128"/>
                      </a:endParaRP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48144">
                <a:tc>
                  <a:txBody>
                    <a:bodyPr/>
                    <a:lstStyle/>
                    <a:p>
                      <a:r>
                        <a:rPr kumimoji="1" lang="ja-JP" altLang="en-US" sz="1400" dirty="0">
                          <a:latin typeface="メイリオ" panose="020B0604030504040204" pitchFamily="50" charset="-128"/>
                          <a:ea typeface="メイリオ" panose="020B0604030504040204" pitchFamily="50" charset="-128"/>
                        </a:rPr>
                        <a:t>交換</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r>
                        <a:rPr kumimoji="1" lang="ja-JP" altLang="en-US" sz="1400" dirty="0">
                          <a:latin typeface="メイリオ" panose="020B0604030504040204" pitchFamily="50" charset="-128"/>
                          <a:ea typeface="メイリオ" panose="020B0604030504040204" pitchFamily="50" charset="-128"/>
                        </a:rPr>
                        <a:t>容易</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ja-JP" altLang="en-US" sz="1400" dirty="0">
                          <a:latin typeface="メイリオ" panose="020B0604030504040204" pitchFamily="50" charset="-128"/>
                          <a:ea typeface="メイリオ" panose="020B0604030504040204" pitchFamily="50" charset="-128"/>
                        </a:rPr>
                        <a:t>容易</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ja-JP" altLang="en-US" sz="1400" dirty="0">
                          <a:latin typeface="メイリオ" panose="020B0604030504040204" pitchFamily="50" charset="-128"/>
                          <a:ea typeface="メイリオ" panose="020B0604030504040204" pitchFamily="50" charset="-128"/>
                        </a:rPr>
                        <a:t>痛みや圧迫感</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メイリオ" panose="020B0604030504040204" pitchFamily="50" charset="-128"/>
                          <a:ea typeface="メイリオ" panose="020B0604030504040204" pitchFamily="50" charset="-128"/>
                        </a:rPr>
                        <a:t>痛みや圧迫感</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358001">
                <a:tc>
                  <a:txBody>
                    <a:bodyPr/>
                    <a:lstStyle/>
                    <a:p>
                      <a:r>
                        <a:rPr kumimoji="1" lang="ja-JP" altLang="en-US" sz="1400" dirty="0">
                          <a:latin typeface="メイリオ" panose="020B0604030504040204" pitchFamily="50" charset="-128"/>
                          <a:ea typeface="メイリオ" panose="020B0604030504040204" pitchFamily="50" charset="-128"/>
                        </a:rPr>
                        <a:t>自己抜去</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r>
                        <a:rPr kumimoji="1" lang="ja-JP" altLang="en-US" sz="1400" dirty="0">
                          <a:latin typeface="メイリオ" panose="020B0604030504040204" pitchFamily="50" charset="-128"/>
                          <a:ea typeface="メイリオ" panose="020B0604030504040204" pitchFamily="50" charset="-128"/>
                        </a:rPr>
                        <a:t>ほとんどない</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ja-JP" altLang="en-US" sz="1400" dirty="0">
                          <a:latin typeface="メイリオ" panose="020B0604030504040204" pitchFamily="50" charset="-128"/>
                          <a:ea typeface="メイリオ" panose="020B0604030504040204" pitchFamily="50" charset="-128"/>
                        </a:rPr>
                        <a:t>引っ張りやすい</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メイリオ" panose="020B0604030504040204" pitchFamily="50" charset="-128"/>
                          <a:ea typeface="メイリオ" panose="020B0604030504040204" pitchFamily="50" charset="-128"/>
                        </a:rPr>
                        <a:t>ほとんどない</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メイリオ" panose="020B0604030504040204" pitchFamily="50" charset="-128"/>
                          <a:ea typeface="メイリオ" panose="020B0604030504040204" pitchFamily="50" charset="-128"/>
                        </a:rPr>
                        <a:t>引っ張りやすい</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324286">
                <a:tc>
                  <a:txBody>
                    <a:bodyPr/>
                    <a:lstStyle/>
                    <a:p>
                      <a:r>
                        <a:rPr kumimoji="1" lang="ja-JP" altLang="en-US" sz="1400" dirty="0">
                          <a:latin typeface="メイリオ" panose="020B0604030504040204" pitchFamily="50" charset="-128"/>
                          <a:ea typeface="メイリオ" panose="020B0604030504040204" pitchFamily="50" charset="-128"/>
                        </a:rPr>
                        <a:t>チューブ汚染</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r>
                        <a:rPr kumimoji="1" lang="ja-JP" altLang="en-US" sz="1400" dirty="0">
                          <a:latin typeface="メイリオ" panose="020B0604030504040204" pitchFamily="50" charset="-128"/>
                          <a:ea typeface="メイリオ" panose="020B0604030504040204" pitchFamily="50" charset="-128"/>
                        </a:rPr>
                        <a:t>少ない</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ja-JP" altLang="en-US" sz="1400" dirty="0">
                          <a:latin typeface="メイリオ" panose="020B0604030504040204" pitchFamily="50" charset="-128"/>
                          <a:ea typeface="メイリオ" panose="020B0604030504040204" pitchFamily="50" charset="-128"/>
                        </a:rPr>
                        <a:t>多い</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c>
                  <a:txBody>
                    <a:bodyPr/>
                    <a:lstStyle/>
                    <a:p>
                      <a:r>
                        <a:rPr kumimoji="1" lang="ja-JP" altLang="en-US" sz="1400" dirty="0">
                          <a:latin typeface="メイリオ" panose="020B0604030504040204" pitchFamily="50" charset="-128"/>
                          <a:ea typeface="メイリオ" panose="020B0604030504040204" pitchFamily="50" charset="-128"/>
                        </a:rPr>
                        <a:t>少ない</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ja-JP" altLang="en-US" sz="1400" dirty="0">
                          <a:latin typeface="メイリオ" panose="020B0604030504040204" pitchFamily="50" charset="-128"/>
                          <a:ea typeface="メイリオ" panose="020B0604030504040204" pitchFamily="50" charset="-128"/>
                        </a:rPr>
                        <a:t>多い</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extLst>
                  <a:ext uri="{0D108BD9-81ED-4DB2-BD59-A6C34878D82A}">
                    <a16:rowId xmlns:a16="http://schemas.microsoft.com/office/drawing/2014/main" val="10004"/>
                  </a:ext>
                </a:extLst>
              </a:tr>
              <a:tr h="332987">
                <a:tc>
                  <a:txBody>
                    <a:bodyPr/>
                    <a:lstStyle/>
                    <a:p>
                      <a:r>
                        <a:rPr kumimoji="1" lang="ja-JP" altLang="en-US" sz="1400" dirty="0">
                          <a:latin typeface="メイリオ" panose="020B0604030504040204" pitchFamily="50" charset="-128"/>
                          <a:ea typeface="メイリオ" panose="020B0604030504040204" pitchFamily="50" charset="-128"/>
                        </a:rPr>
                        <a:t>逆流防止機構</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r>
                        <a:rPr kumimoji="1" lang="ja-JP" altLang="en-US" sz="1400" dirty="0">
                          <a:latin typeface="メイリオ" panose="020B0604030504040204" pitchFamily="50" charset="-128"/>
                          <a:ea typeface="メイリオ" panose="020B0604030504040204" pitchFamily="50" charset="-128"/>
                        </a:rPr>
                        <a:t>あり</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ja-JP" altLang="en-US" sz="1400" dirty="0">
                          <a:latin typeface="メイリオ" panose="020B0604030504040204" pitchFamily="50" charset="-128"/>
                          <a:ea typeface="メイリオ" panose="020B0604030504040204" pitchFamily="50" charset="-128"/>
                        </a:rPr>
                        <a:t>あり</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ja-JP" altLang="en-US" sz="1400" dirty="0">
                          <a:latin typeface="メイリオ" panose="020B0604030504040204" pitchFamily="50" charset="-128"/>
                          <a:ea typeface="メイリオ" panose="020B0604030504040204" pitchFamily="50" charset="-128"/>
                        </a:rPr>
                        <a:t>なし</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ja-JP" altLang="en-US" sz="1400" dirty="0">
                          <a:latin typeface="メイリオ" panose="020B0604030504040204" pitchFamily="50" charset="-128"/>
                          <a:ea typeface="メイリオ" panose="020B0604030504040204" pitchFamily="50" charset="-128"/>
                        </a:rPr>
                        <a:t>なし</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324286">
                <a:tc>
                  <a:txBody>
                    <a:bodyPr/>
                    <a:lstStyle/>
                    <a:p>
                      <a:r>
                        <a:rPr kumimoji="1" lang="ja-JP" altLang="en-US" sz="1400" dirty="0">
                          <a:latin typeface="メイリオ" panose="020B0604030504040204" pitchFamily="50" charset="-128"/>
                          <a:ea typeface="メイリオ" panose="020B0604030504040204" pitchFamily="50" charset="-128"/>
                        </a:rPr>
                        <a:t>ルート接続</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r>
                        <a:rPr kumimoji="1" lang="ja-JP" altLang="en-US" sz="1400" dirty="0">
                          <a:latin typeface="メイリオ" panose="020B0604030504040204" pitchFamily="50" charset="-128"/>
                          <a:ea typeface="メイリオ" panose="020B0604030504040204" pitchFamily="50" charset="-128"/>
                        </a:rPr>
                        <a:t>慣れが必要</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c>
                  <a:txBody>
                    <a:bodyPr/>
                    <a:lstStyle/>
                    <a:p>
                      <a:r>
                        <a:rPr kumimoji="1" lang="ja-JP" altLang="en-US" sz="1400" dirty="0">
                          <a:latin typeface="メイリオ" panose="020B0604030504040204" pitchFamily="50" charset="-128"/>
                          <a:ea typeface="メイリオ" panose="020B0604030504040204" pitchFamily="50" charset="-128"/>
                        </a:rPr>
                        <a:t>容易</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メイリオ" panose="020B0604030504040204" pitchFamily="50" charset="-128"/>
                          <a:ea typeface="メイリオ" panose="020B0604030504040204" pitchFamily="50" charset="-128"/>
                        </a:rPr>
                        <a:t>慣れが必要</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c>
                  <a:txBody>
                    <a:bodyPr/>
                    <a:lstStyle/>
                    <a:p>
                      <a:r>
                        <a:rPr kumimoji="1" lang="ja-JP" altLang="en-US" sz="1400" dirty="0">
                          <a:latin typeface="メイリオ" panose="020B0604030504040204" pitchFamily="50" charset="-128"/>
                          <a:ea typeface="メイリオ" panose="020B0604030504040204" pitchFamily="50" charset="-128"/>
                        </a:rPr>
                        <a:t>容易</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4" name="角丸四角形 9">
            <a:extLst>
              <a:ext uri="{FF2B5EF4-FFF2-40B4-BE49-F238E27FC236}">
                <a16:creationId xmlns:a16="http://schemas.microsoft.com/office/drawing/2014/main" id="{36912F20-AE19-4081-8206-ED2FA30BA2A3}"/>
              </a:ext>
            </a:extLst>
          </p:cNvPr>
          <p:cNvSpPr/>
          <p:nvPr/>
        </p:nvSpPr>
        <p:spPr>
          <a:xfrm>
            <a:off x="2268359" y="1475523"/>
            <a:ext cx="1770241" cy="4105406"/>
          </a:xfrm>
          <a:prstGeom prst="roundRect">
            <a:avLst>
              <a:gd name="adj" fmla="val 6703"/>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p>
        </p:txBody>
      </p:sp>
      <p:sp>
        <p:nvSpPr>
          <p:cNvPr id="12"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245</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7269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4"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胃ろうの日常的な観察のポイント</a:t>
            </a:r>
            <a:r>
              <a:rPr lang="en-US" altLang="ja-JP" sz="2800" dirty="0"/>
              <a:t>(1) </a:t>
            </a:r>
          </a:p>
        </p:txBody>
      </p:sp>
      <p:grpSp>
        <p:nvGrpSpPr>
          <p:cNvPr id="12" name="グループ化 11">
            <a:extLst>
              <a:ext uri="{FF2B5EF4-FFF2-40B4-BE49-F238E27FC236}">
                <a16:creationId xmlns:a16="http://schemas.microsoft.com/office/drawing/2014/main" id="{F62E14F8-137B-49E8-8EB9-F8DDF7C76E0D}"/>
              </a:ext>
            </a:extLst>
          </p:cNvPr>
          <p:cNvGrpSpPr/>
          <p:nvPr/>
        </p:nvGrpSpPr>
        <p:grpSpPr>
          <a:xfrm>
            <a:off x="1004046" y="3106493"/>
            <a:ext cx="7917902" cy="3412385"/>
            <a:chOff x="1184711" y="3155658"/>
            <a:chExt cx="7917902" cy="3412385"/>
          </a:xfrm>
        </p:grpSpPr>
        <p:sp>
          <p:nvSpPr>
            <p:cNvPr id="13" name="角丸四角形 5">
              <a:extLst>
                <a:ext uri="{FF2B5EF4-FFF2-40B4-BE49-F238E27FC236}">
                  <a16:creationId xmlns:a16="http://schemas.microsoft.com/office/drawing/2014/main" id="{6EFC017F-BDC8-4BF4-B25F-FBC7C26F02E2}"/>
                </a:ext>
              </a:extLst>
            </p:cNvPr>
            <p:cNvSpPr/>
            <p:nvPr/>
          </p:nvSpPr>
          <p:spPr>
            <a:xfrm>
              <a:off x="2481394" y="5046382"/>
              <a:ext cx="2633815" cy="379760"/>
            </a:xfrm>
            <a:prstGeom prst="roundRect">
              <a:avLst/>
            </a:prstGeom>
            <a:solidFill>
              <a:srgbClr val="FFEFBD"/>
            </a:solidFill>
            <a:ln w="12700">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8" name="角丸四角形 6">
              <a:extLst>
                <a:ext uri="{FF2B5EF4-FFF2-40B4-BE49-F238E27FC236}">
                  <a16:creationId xmlns:a16="http://schemas.microsoft.com/office/drawing/2014/main" id="{4EDDF185-3D06-4D7B-BCBA-DEE7D7574276}"/>
                </a:ext>
              </a:extLst>
            </p:cNvPr>
            <p:cNvSpPr/>
            <p:nvPr/>
          </p:nvSpPr>
          <p:spPr>
            <a:xfrm>
              <a:off x="5663614" y="5080996"/>
              <a:ext cx="3438999" cy="345146"/>
            </a:xfrm>
            <a:prstGeom prst="roundRect">
              <a:avLst/>
            </a:prstGeom>
            <a:solidFill>
              <a:srgbClr val="FFEFBD"/>
            </a:solidFill>
            <a:ln w="12700">
              <a:solidFill>
                <a:srgbClr val="FFC00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9" name="アーチ 18">
              <a:extLst>
                <a:ext uri="{FF2B5EF4-FFF2-40B4-BE49-F238E27FC236}">
                  <a16:creationId xmlns:a16="http://schemas.microsoft.com/office/drawing/2014/main" id="{7A40684E-2425-44A9-B8BF-4BB84C83A03C}"/>
                </a:ext>
              </a:extLst>
            </p:cNvPr>
            <p:cNvSpPr/>
            <p:nvPr/>
          </p:nvSpPr>
          <p:spPr>
            <a:xfrm rot="1260692">
              <a:off x="5508192" y="5551453"/>
              <a:ext cx="2434750" cy="867462"/>
            </a:xfrm>
            <a:prstGeom prst="blockArc">
              <a:avLst>
                <a:gd name="adj1" fmla="val 11169465"/>
                <a:gd name="adj2" fmla="val 21523188"/>
                <a:gd name="adj3" fmla="val 19615"/>
              </a:avLst>
            </a:prstGeom>
            <a:solidFill>
              <a:srgbClr val="FFD3BD"/>
            </a:solidFill>
            <a:ln w="12700">
              <a:solidFill>
                <a:srgbClr val="FF94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solidFill>
                  <a:schemeClr val="tx1"/>
                </a:solidFill>
                <a:latin typeface="Meiryo" panose="020B0604030504040204" pitchFamily="34" charset="-128"/>
                <a:ea typeface="Meiryo" panose="020B0604030504040204" pitchFamily="34" charset="-128"/>
              </a:endParaRPr>
            </a:p>
          </p:txBody>
        </p:sp>
        <p:sp>
          <p:nvSpPr>
            <p:cNvPr id="25" name="アーチ 24">
              <a:extLst>
                <a:ext uri="{FF2B5EF4-FFF2-40B4-BE49-F238E27FC236}">
                  <a16:creationId xmlns:a16="http://schemas.microsoft.com/office/drawing/2014/main" id="{1B7F8376-142B-4969-B8F2-1F6C5775FB62}"/>
                </a:ext>
              </a:extLst>
            </p:cNvPr>
            <p:cNvSpPr/>
            <p:nvPr/>
          </p:nvSpPr>
          <p:spPr>
            <a:xfrm rot="20339308" flipH="1">
              <a:off x="2994186" y="5547711"/>
              <a:ext cx="2326241" cy="805619"/>
            </a:xfrm>
            <a:prstGeom prst="blockArc">
              <a:avLst>
                <a:gd name="adj1" fmla="val 11169465"/>
                <a:gd name="adj2" fmla="val 21523188"/>
                <a:gd name="adj3" fmla="val 19615"/>
              </a:avLst>
            </a:prstGeom>
            <a:solidFill>
              <a:srgbClr val="FFD3BD"/>
            </a:solidFill>
            <a:ln w="12700">
              <a:solidFill>
                <a:srgbClr val="FF94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solidFill>
                  <a:schemeClr val="tx1"/>
                </a:solidFill>
                <a:latin typeface="Meiryo" panose="020B0604030504040204" pitchFamily="34" charset="-128"/>
                <a:ea typeface="Meiryo" panose="020B0604030504040204" pitchFamily="34" charset="-128"/>
              </a:endParaRPr>
            </a:p>
          </p:txBody>
        </p:sp>
        <p:sp>
          <p:nvSpPr>
            <p:cNvPr id="26" name="円/楕円 9">
              <a:extLst>
                <a:ext uri="{FF2B5EF4-FFF2-40B4-BE49-F238E27FC236}">
                  <a16:creationId xmlns:a16="http://schemas.microsoft.com/office/drawing/2014/main" id="{DDCEBD6A-95B1-4671-9BB6-0BF43B136150}"/>
                </a:ext>
              </a:extLst>
            </p:cNvPr>
            <p:cNvSpPr/>
            <p:nvPr/>
          </p:nvSpPr>
          <p:spPr>
            <a:xfrm rot="1166036">
              <a:off x="4516561" y="5546493"/>
              <a:ext cx="1147054" cy="99110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7" name="弦 26">
              <a:extLst>
                <a:ext uri="{FF2B5EF4-FFF2-40B4-BE49-F238E27FC236}">
                  <a16:creationId xmlns:a16="http://schemas.microsoft.com/office/drawing/2014/main" id="{97D2CA1D-78CB-4AD0-94F7-47A40066FE18}"/>
                </a:ext>
              </a:extLst>
            </p:cNvPr>
            <p:cNvSpPr/>
            <p:nvPr/>
          </p:nvSpPr>
          <p:spPr>
            <a:xfrm rot="16200000">
              <a:off x="5745757" y="4919133"/>
              <a:ext cx="212799" cy="467299"/>
            </a:xfrm>
            <a:prstGeom prst="chord">
              <a:avLst/>
            </a:prstGeom>
            <a:solidFill>
              <a:srgbClr val="FFBA5D"/>
            </a:solidFill>
            <a:ln>
              <a:solidFill>
                <a:srgbClr val="FF94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8" name="角丸四角形 11">
              <a:extLst>
                <a:ext uri="{FF2B5EF4-FFF2-40B4-BE49-F238E27FC236}">
                  <a16:creationId xmlns:a16="http://schemas.microsoft.com/office/drawing/2014/main" id="{E8B504E7-0BBE-4905-A0D1-107BBE8C1030}"/>
                </a:ext>
              </a:extLst>
            </p:cNvPr>
            <p:cNvSpPr/>
            <p:nvPr/>
          </p:nvSpPr>
          <p:spPr>
            <a:xfrm rot="1385049">
              <a:off x="5279291" y="3663954"/>
              <a:ext cx="437770" cy="2904089"/>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9" name="稲妻 28">
              <a:extLst>
                <a:ext uri="{FF2B5EF4-FFF2-40B4-BE49-F238E27FC236}">
                  <a16:creationId xmlns:a16="http://schemas.microsoft.com/office/drawing/2014/main" id="{969DABA7-7591-4CC5-8D55-27929C7E0BD6}"/>
                </a:ext>
              </a:extLst>
            </p:cNvPr>
            <p:cNvSpPr/>
            <p:nvPr/>
          </p:nvSpPr>
          <p:spPr>
            <a:xfrm rot="20797877">
              <a:off x="4060064" y="3288075"/>
              <a:ext cx="1500088" cy="741086"/>
            </a:xfrm>
            <a:prstGeom prst="lightningBolt">
              <a:avLst/>
            </a:prstGeom>
            <a:ln w="9525"/>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dirty="0">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247978DD-3593-4749-8330-A9377006A660}"/>
                </a:ext>
              </a:extLst>
            </p:cNvPr>
            <p:cNvSpPr txBox="1"/>
            <p:nvPr/>
          </p:nvSpPr>
          <p:spPr>
            <a:xfrm>
              <a:off x="1184711" y="3155658"/>
              <a:ext cx="2659485" cy="646331"/>
            </a:xfrm>
            <a:prstGeom prst="rect">
              <a:avLst/>
            </a:prstGeom>
            <a:noFill/>
          </p:spPr>
          <p:txBody>
            <a:bodyPr wrap="square" rtlCol="0">
              <a:spAutoFit/>
            </a:bodyPr>
            <a:lstStyle/>
            <a:p>
              <a:pPr algn="just"/>
              <a:r>
                <a:rPr lang="ja-JP" altLang="en-US" dirty="0">
                  <a:latin typeface="Meiryo" panose="020B0604030504040204" pitchFamily="34" charset="-128"/>
                  <a:ea typeface="Meiryo" panose="020B0604030504040204" pitchFamily="34" charset="-128"/>
                </a:rPr>
                <a:t>胃</a:t>
              </a:r>
              <a:r>
                <a:rPr lang="ja-JP" altLang="en-US" dirty="0" err="1">
                  <a:latin typeface="Meiryo" panose="020B0604030504040204" pitchFamily="34" charset="-128"/>
                  <a:ea typeface="Meiryo" panose="020B0604030504040204" pitchFamily="34" charset="-128"/>
                </a:rPr>
                <a:t>ろう</a:t>
              </a:r>
              <a:r>
                <a:rPr lang="ja-JP" altLang="en-US" dirty="0">
                  <a:latin typeface="Meiryo" panose="020B0604030504040204" pitchFamily="34" charset="-128"/>
                  <a:ea typeface="Meiryo" panose="020B0604030504040204" pitchFamily="34" charset="-128"/>
                </a:rPr>
                <a:t>カテーテル</a:t>
              </a:r>
              <a:r>
                <a:rPr kumimoji="1" lang="ja-JP" altLang="en-US" dirty="0">
                  <a:latin typeface="Meiryo" panose="020B0604030504040204" pitchFamily="34" charset="-128"/>
                  <a:ea typeface="Meiryo" panose="020B0604030504040204" pitchFamily="34" charset="-128"/>
                </a:rPr>
                <a:t>側方からの持続的外力</a:t>
              </a:r>
            </a:p>
          </p:txBody>
        </p:sp>
        <p:sp>
          <p:nvSpPr>
            <p:cNvPr id="31" name="角丸四角形 14">
              <a:extLst>
                <a:ext uri="{FF2B5EF4-FFF2-40B4-BE49-F238E27FC236}">
                  <a16:creationId xmlns:a16="http://schemas.microsoft.com/office/drawing/2014/main" id="{303AED51-6E0F-4122-B2DB-2D1F742C0D7A}"/>
                </a:ext>
              </a:extLst>
            </p:cNvPr>
            <p:cNvSpPr/>
            <p:nvPr/>
          </p:nvSpPr>
          <p:spPr>
            <a:xfrm rot="1410833">
              <a:off x="5400926" y="4183324"/>
              <a:ext cx="867683" cy="24988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32" name="角丸四角形 15">
              <a:extLst>
                <a:ext uri="{FF2B5EF4-FFF2-40B4-BE49-F238E27FC236}">
                  <a16:creationId xmlns:a16="http://schemas.microsoft.com/office/drawing/2014/main" id="{8A2423E5-D925-40B7-BF6B-6AE6C004A56A}"/>
                </a:ext>
              </a:extLst>
            </p:cNvPr>
            <p:cNvSpPr/>
            <p:nvPr/>
          </p:nvSpPr>
          <p:spPr>
            <a:xfrm rot="1289885">
              <a:off x="4960240" y="4314747"/>
              <a:ext cx="1592398" cy="49156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33" name="雲 32">
              <a:extLst>
                <a:ext uri="{FF2B5EF4-FFF2-40B4-BE49-F238E27FC236}">
                  <a16:creationId xmlns:a16="http://schemas.microsoft.com/office/drawing/2014/main" id="{2AD4C4A2-94A1-4072-B982-523F9E3569B1}"/>
                </a:ext>
              </a:extLst>
            </p:cNvPr>
            <p:cNvSpPr/>
            <p:nvPr/>
          </p:nvSpPr>
          <p:spPr>
            <a:xfrm rot="17357315">
              <a:off x="5481555" y="5047588"/>
              <a:ext cx="508478" cy="233255"/>
            </a:xfrm>
            <a:prstGeom prst="cloud">
              <a:avLst/>
            </a:prstGeom>
            <a:solidFill>
              <a:srgbClr val="FF94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cxnSp>
          <p:nvCxnSpPr>
            <p:cNvPr id="34" name="直線矢印コネクタ 33">
              <a:extLst>
                <a:ext uri="{FF2B5EF4-FFF2-40B4-BE49-F238E27FC236}">
                  <a16:creationId xmlns:a16="http://schemas.microsoft.com/office/drawing/2014/main" id="{448512D3-28CD-47BE-804F-9F6779D257D7}"/>
                </a:ext>
              </a:extLst>
            </p:cNvPr>
            <p:cNvCxnSpPr/>
            <p:nvPr/>
          </p:nvCxnSpPr>
          <p:spPr>
            <a:xfrm>
              <a:off x="5408337" y="4987845"/>
              <a:ext cx="304758" cy="188627"/>
            </a:xfrm>
            <a:prstGeom prst="straightConnector1">
              <a:avLst/>
            </a:prstGeom>
            <a:ln w="76200" cmpd="sng">
              <a:headEnd type="none"/>
              <a:tailEnd type="triangle"/>
            </a:ln>
          </p:spPr>
          <p:style>
            <a:lnRef idx="3">
              <a:schemeClr val="dk1"/>
            </a:lnRef>
            <a:fillRef idx="0">
              <a:schemeClr val="dk1"/>
            </a:fillRef>
            <a:effectRef idx="2">
              <a:schemeClr val="dk1"/>
            </a:effectRef>
            <a:fontRef idx="minor">
              <a:schemeClr val="tx1"/>
            </a:fontRef>
          </p:style>
        </p:cxnSp>
        <p:sp>
          <p:nvSpPr>
            <p:cNvPr id="35" name="テキスト ボックス 34">
              <a:extLst>
                <a:ext uri="{FF2B5EF4-FFF2-40B4-BE49-F238E27FC236}">
                  <a16:creationId xmlns:a16="http://schemas.microsoft.com/office/drawing/2014/main" id="{47015B18-4DAB-4857-9798-D7302E4B4DF0}"/>
                </a:ext>
              </a:extLst>
            </p:cNvPr>
            <p:cNvSpPr txBox="1"/>
            <p:nvPr/>
          </p:nvSpPr>
          <p:spPr>
            <a:xfrm>
              <a:off x="2507024" y="5091330"/>
              <a:ext cx="646331" cy="369332"/>
            </a:xfrm>
            <a:prstGeom prst="rect">
              <a:avLst/>
            </a:prstGeom>
            <a:noFill/>
          </p:spPr>
          <p:txBody>
            <a:bodyPr wrap="none" rtlCol="0">
              <a:spAutoFit/>
            </a:bodyPr>
            <a:lstStyle/>
            <a:p>
              <a:r>
                <a:rPr kumimoji="1" lang="ja-JP" altLang="en-US" dirty="0">
                  <a:latin typeface="Meiryo" panose="020B0604030504040204" pitchFamily="34" charset="-128"/>
                  <a:ea typeface="Meiryo" panose="020B0604030504040204" pitchFamily="34" charset="-128"/>
                </a:rPr>
                <a:t>腹壁</a:t>
              </a:r>
            </a:p>
          </p:txBody>
        </p:sp>
        <p:sp>
          <p:nvSpPr>
            <p:cNvPr id="36" name="テキスト ボックス 35">
              <a:extLst>
                <a:ext uri="{FF2B5EF4-FFF2-40B4-BE49-F238E27FC236}">
                  <a16:creationId xmlns:a16="http://schemas.microsoft.com/office/drawing/2014/main" id="{6DBED7B0-65A5-4891-907E-8663FB9CDB68}"/>
                </a:ext>
              </a:extLst>
            </p:cNvPr>
            <p:cNvSpPr txBox="1"/>
            <p:nvPr/>
          </p:nvSpPr>
          <p:spPr>
            <a:xfrm>
              <a:off x="3697983" y="5446698"/>
              <a:ext cx="646331" cy="369332"/>
            </a:xfrm>
            <a:prstGeom prst="rect">
              <a:avLst/>
            </a:prstGeom>
            <a:noFill/>
          </p:spPr>
          <p:txBody>
            <a:bodyPr wrap="none" rtlCol="0">
              <a:spAutoFit/>
            </a:bodyPr>
            <a:lstStyle/>
            <a:p>
              <a:r>
                <a:rPr kumimoji="1" lang="ja-JP" altLang="en-US" dirty="0">
                  <a:latin typeface="Meiryo" panose="020B0604030504040204" pitchFamily="34" charset="-128"/>
                  <a:ea typeface="Meiryo" panose="020B0604030504040204" pitchFamily="34" charset="-128"/>
                </a:rPr>
                <a:t>胃壁</a:t>
              </a:r>
            </a:p>
          </p:txBody>
        </p:sp>
        <p:sp>
          <p:nvSpPr>
            <p:cNvPr id="37" name="弦 36">
              <a:extLst>
                <a:ext uri="{FF2B5EF4-FFF2-40B4-BE49-F238E27FC236}">
                  <a16:creationId xmlns:a16="http://schemas.microsoft.com/office/drawing/2014/main" id="{B6165C18-255E-4AEA-836E-E77FDC18F5B9}"/>
                </a:ext>
              </a:extLst>
            </p:cNvPr>
            <p:cNvSpPr/>
            <p:nvPr/>
          </p:nvSpPr>
          <p:spPr>
            <a:xfrm rot="5400000" flipV="1">
              <a:off x="4824597" y="5272689"/>
              <a:ext cx="193509" cy="387714"/>
            </a:xfrm>
            <a:prstGeom prst="chord">
              <a:avLst/>
            </a:prstGeom>
            <a:solidFill>
              <a:srgbClr val="FFBA5D"/>
            </a:solidFill>
            <a:ln>
              <a:solidFill>
                <a:srgbClr val="FF94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dirty="0">
                <a:latin typeface="Meiryo" panose="020B0604030504040204" pitchFamily="34" charset="-128"/>
                <a:ea typeface="Meiryo" panose="020B0604030504040204" pitchFamily="34" charset="-128"/>
              </a:endParaRPr>
            </a:p>
          </p:txBody>
        </p:sp>
        <p:cxnSp>
          <p:nvCxnSpPr>
            <p:cNvPr id="38" name="直線矢印コネクタ 37">
              <a:extLst>
                <a:ext uri="{FF2B5EF4-FFF2-40B4-BE49-F238E27FC236}">
                  <a16:creationId xmlns:a16="http://schemas.microsoft.com/office/drawing/2014/main" id="{8C74384A-40A1-4530-81CF-59EC3C827EA6}"/>
                </a:ext>
              </a:extLst>
            </p:cNvPr>
            <p:cNvCxnSpPr/>
            <p:nvPr/>
          </p:nvCxnSpPr>
          <p:spPr>
            <a:xfrm flipH="1" flipV="1">
              <a:off x="5044656" y="5433291"/>
              <a:ext cx="328336" cy="183444"/>
            </a:xfrm>
            <a:prstGeom prst="straightConnector1">
              <a:avLst/>
            </a:prstGeom>
            <a:ln w="76200" cmpd="sng">
              <a:headEnd type="none"/>
              <a:tailEnd type="triangle"/>
            </a:ln>
          </p:spPr>
          <p:style>
            <a:lnRef idx="3">
              <a:schemeClr val="dk1"/>
            </a:lnRef>
            <a:fillRef idx="0">
              <a:schemeClr val="dk1"/>
            </a:fillRef>
            <a:effectRef idx="2">
              <a:schemeClr val="dk1"/>
            </a:effectRef>
            <a:fontRef idx="minor">
              <a:schemeClr val="tx1"/>
            </a:fontRef>
          </p:style>
        </p:cxnSp>
        <p:sp>
          <p:nvSpPr>
            <p:cNvPr id="39" name="テキスト ボックス 38">
              <a:extLst>
                <a:ext uri="{FF2B5EF4-FFF2-40B4-BE49-F238E27FC236}">
                  <a16:creationId xmlns:a16="http://schemas.microsoft.com/office/drawing/2014/main" id="{CF43B1B5-DA67-4441-9D44-D894B71884D9}"/>
                </a:ext>
              </a:extLst>
            </p:cNvPr>
            <p:cNvSpPr txBox="1"/>
            <p:nvPr/>
          </p:nvSpPr>
          <p:spPr>
            <a:xfrm>
              <a:off x="2114475" y="4102399"/>
              <a:ext cx="2492990" cy="707886"/>
            </a:xfrm>
            <a:prstGeom prst="rect">
              <a:avLst/>
            </a:prstGeom>
            <a:noFill/>
            <a:ln w="12700">
              <a:solidFill>
                <a:srgbClr val="FF9400"/>
              </a:solidFill>
            </a:ln>
          </p:spPr>
          <p:txBody>
            <a:bodyPr wrap="square" bIns="0" rtlCol="0" anchor="ctr" anchorCtr="0">
              <a:noAutofit/>
            </a:bodyPr>
            <a:lstStyle/>
            <a:p>
              <a:pPr algn="ctr"/>
              <a:r>
                <a:rPr kumimoji="1" lang="ja-JP" altLang="en-US" dirty="0">
                  <a:latin typeface="Meiryo" panose="020B0604030504040204" pitchFamily="34" charset="-128"/>
                  <a:ea typeface="Meiryo" panose="020B0604030504040204" pitchFamily="34" charset="-128"/>
                </a:rPr>
                <a:t>圧迫による胃粘膜の</a:t>
              </a:r>
              <a:endParaRPr kumimoji="1" lang="en-US" altLang="ja-JP" dirty="0">
                <a:latin typeface="Meiryo" panose="020B0604030504040204" pitchFamily="34" charset="-128"/>
                <a:ea typeface="Meiryo" panose="020B0604030504040204" pitchFamily="34" charset="-128"/>
              </a:endParaRPr>
            </a:p>
            <a:p>
              <a:r>
                <a:rPr kumimoji="1" lang="ja-JP" altLang="en-US" dirty="0">
                  <a:latin typeface="Meiryo" panose="020B0604030504040204" pitchFamily="34" charset="-128"/>
                  <a:ea typeface="Meiryo" panose="020B0604030504040204" pitchFamily="34" charset="-128"/>
                </a:rPr>
                <a:t>炎症・潰瘍</a:t>
              </a:r>
            </a:p>
          </p:txBody>
        </p:sp>
        <p:cxnSp>
          <p:nvCxnSpPr>
            <p:cNvPr id="40" name="直線コネクタ 39">
              <a:extLst>
                <a:ext uri="{FF2B5EF4-FFF2-40B4-BE49-F238E27FC236}">
                  <a16:creationId xmlns:a16="http://schemas.microsoft.com/office/drawing/2014/main" id="{4ACBB36A-E8E6-49C1-937D-C7B6B91DB8B8}"/>
                </a:ext>
              </a:extLst>
            </p:cNvPr>
            <p:cNvCxnSpPr>
              <a:cxnSpLocks/>
            </p:cNvCxnSpPr>
            <p:nvPr/>
          </p:nvCxnSpPr>
          <p:spPr>
            <a:xfrm>
              <a:off x="4607465" y="4745585"/>
              <a:ext cx="318094" cy="624206"/>
            </a:xfrm>
            <a:prstGeom prst="line">
              <a:avLst/>
            </a:prstGeom>
            <a:ln w="12700">
              <a:solidFill>
                <a:srgbClr val="FF9400"/>
              </a:solidFill>
            </a:ln>
          </p:spPr>
          <p:style>
            <a:lnRef idx="1">
              <a:schemeClr val="accent2"/>
            </a:lnRef>
            <a:fillRef idx="0">
              <a:schemeClr val="accent2"/>
            </a:fillRef>
            <a:effectRef idx="0">
              <a:schemeClr val="accent2"/>
            </a:effectRef>
            <a:fontRef idx="minor">
              <a:schemeClr val="tx1"/>
            </a:fontRef>
          </p:style>
        </p:cxnSp>
        <p:sp>
          <p:nvSpPr>
            <p:cNvPr id="41" name="テキスト ボックス 40">
              <a:extLst>
                <a:ext uri="{FF2B5EF4-FFF2-40B4-BE49-F238E27FC236}">
                  <a16:creationId xmlns:a16="http://schemas.microsoft.com/office/drawing/2014/main" id="{C3D8FA5F-D991-4F94-96BF-757A1F749BAE}"/>
                </a:ext>
              </a:extLst>
            </p:cNvPr>
            <p:cNvSpPr txBox="1"/>
            <p:nvPr/>
          </p:nvSpPr>
          <p:spPr>
            <a:xfrm>
              <a:off x="6587319" y="3757684"/>
              <a:ext cx="1836591" cy="638291"/>
            </a:xfrm>
            <a:prstGeom prst="rect">
              <a:avLst/>
            </a:prstGeom>
            <a:noFill/>
            <a:ln w="12700">
              <a:solidFill>
                <a:srgbClr val="FF9400"/>
              </a:solidFill>
            </a:ln>
          </p:spPr>
          <p:txBody>
            <a:bodyPr wrap="square" bIns="0" rtlCol="0" anchor="ctr" anchorCtr="0">
              <a:noAutofit/>
            </a:bodyPr>
            <a:lstStyle/>
            <a:p>
              <a:pPr algn="just"/>
              <a:r>
                <a:rPr kumimoji="1" lang="ja-JP" altLang="en-US" dirty="0">
                  <a:latin typeface="Meiryo" panose="020B0604030504040204" pitchFamily="34" charset="-128"/>
                  <a:ea typeface="Meiryo" panose="020B0604030504040204" pitchFamily="34" charset="-128"/>
                </a:rPr>
                <a:t>物理的刺激による肉芽形成</a:t>
              </a:r>
            </a:p>
          </p:txBody>
        </p:sp>
        <p:cxnSp>
          <p:nvCxnSpPr>
            <p:cNvPr id="42" name="直線コネクタ 41">
              <a:extLst>
                <a:ext uri="{FF2B5EF4-FFF2-40B4-BE49-F238E27FC236}">
                  <a16:creationId xmlns:a16="http://schemas.microsoft.com/office/drawing/2014/main" id="{AE663A8B-1CF6-41DD-86BE-DD6964F4C1D6}"/>
                </a:ext>
              </a:extLst>
            </p:cNvPr>
            <p:cNvCxnSpPr>
              <a:cxnSpLocks/>
              <a:stCxn id="41" idx="1"/>
            </p:cNvCxnSpPr>
            <p:nvPr/>
          </p:nvCxnSpPr>
          <p:spPr>
            <a:xfrm flipH="1">
              <a:off x="5776019" y="4076830"/>
              <a:ext cx="811300" cy="969552"/>
            </a:xfrm>
            <a:prstGeom prst="line">
              <a:avLst/>
            </a:prstGeom>
            <a:ln w="12700">
              <a:solidFill>
                <a:srgbClr val="FF0000"/>
              </a:solidFill>
            </a:ln>
          </p:spPr>
          <p:style>
            <a:lnRef idx="1">
              <a:schemeClr val="accent6"/>
            </a:lnRef>
            <a:fillRef idx="0">
              <a:schemeClr val="accent6"/>
            </a:fillRef>
            <a:effectRef idx="0">
              <a:schemeClr val="accent6"/>
            </a:effectRef>
            <a:fontRef idx="minor">
              <a:schemeClr val="tx1"/>
            </a:fontRef>
          </p:style>
        </p:cxnSp>
        <p:sp>
          <p:nvSpPr>
            <p:cNvPr id="43" name="テキスト ボックス 42">
              <a:extLst>
                <a:ext uri="{FF2B5EF4-FFF2-40B4-BE49-F238E27FC236}">
                  <a16:creationId xmlns:a16="http://schemas.microsoft.com/office/drawing/2014/main" id="{BE99F5B1-B69A-434B-B587-23B25FE9911D}"/>
                </a:ext>
              </a:extLst>
            </p:cNvPr>
            <p:cNvSpPr txBox="1"/>
            <p:nvPr/>
          </p:nvSpPr>
          <p:spPr>
            <a:xfrm>
              <a:off x="6596799" y="4583647"/>
              <a:ext cx="2492990" cy="404198"/>
            </a:xfrm>
            <a:prstGeom prst="rect">
              <a:avLst/>
            </a:prstGeom>
            <a:noFill/>
            <a:ln w="12700">
              <a:solidFill>
                <a:srgbClr val="FF9400"/>
              </a:solidFill>
            </a:ln>
          </p:spPr>
          <p:txBody>
            <a:bodyPr wrap="none" bIns="0" rtlCol="0" anchor="ctr" anchorCtr="0">
              <a:noAutofit/>
            </a:bodyPr>
            <a:lstStyle/>
            <a:p>
              <a:r>
                <a:rPr kumimoji="1" lang="ja-JP" altLang="en-US" dirty="0">
                  <a:latin typeface="Meiryo" panose="020B0604030504040204" pitchFamily="34" charset="-128"/>
                  <a:ea typeface="Meiryo" panose="020B0604030504040204" pitchFamily="34" charset="-128"/>
                </a:rPr>
                <a:t>皮膚のびらん・潰瘍</a:t>
              </a:r>
            </a:p>
          </p:txBody>
        </p:sp>
        <p:cxnSp>
          <p:nvCxnSpPr>
            <p:cNvPr id="44" name="直線コネクタ 43">
              <a:extLst>
                <a:ext uri="{FF2B5EF4-FFF2-40B4-BE49-F238E27FC236}">
                  <a16:creationId xmlns:a16="http://schemas.microsoft.com/office/drawing/2014/main" id="{43C8E15D-3BDF-41A6-85B7-FCE46C03E76E}"/>
                </a:ext>
              </a:extLst>
            </p:cNvPr>
            <p:cNvCxnSpPr>
              <a:cxnSpLocks/>
              <a:stCxn id="43" idx="1"/>
            </p:cNvCxnSpPr>
            <p:nvPr/>
          </p:nvCxnSpPr>
          <p:spPr>
            <a:xfrm flipH="1">
              <a:off x="6006223" y="4785746"/>
              <a:ext cx="590576" cy="371704"/>
            </a:xfrm>
            <a:prstGeom prst="line">
              <a:avLst/>
            </a:prstGeom>
            <a:ln w="12700">
              <a:solidFill>
                <a:srgbClr val="FF9400"/>
              </a:solidFill>
            </a:ln>
          </p:spPr>
          <p:style>
            <a:lnRef idx="1">
              <a:schemeClr val="accent2"/>
            </a:lnRef>
            <a:fillRef idx="0">
              <a:schemeClr val="accent2"/>
            </a:fillRef>
            <a:effectRef idx="0">
              <a:schemeClr val="accent2"/>
            </a:effectRef>
            <a:fontRef idx="minor">
              <a:schemeClr val="tx1"/>
            </a:fontRef>
          </p:style>
        </p:cxnSp>
      </p:grpSp>
      <p:sp>
        <p:nvSpPr>
          <p:cNvPr id="45" name="正方形/長方形 44">
            <a:extLst>
              <a:ext uri="{FF2B5EF4-FFF2-40B4-BE49-F238E27FC236}">
                <a16:creationId xmlns:a16="http://schemas.microsoft.com/office/drawing/2014/main" id="{DAFA5054-34C9-45EF-B1F1-849217504DA0}"/>
              </a:ext>
            </a:extLst>
          </p:cNvPr>
          <p:cNvSpPr/>
          <p:nvPr/>
        </p:nvSpPr>
        <p:spPr>
          <a:xfrm>
            <a:off x="681039" y="1591796"/>
            <a:ext cx="8593136" cy="1255808"/>
          </a:xfrm>
          <a:prstGeom prst="rect">
            <a:avLst/>
          </a:prstGeom>
          <a:solidFill>
            <a:srgbClr val="FFEFBD"/>
          </a:solidFill>
          <a:ln w="19050">
            <a:solidFill>
              <a:srgbClr val="FF9400"/>
            </a:solidFill>
          </a:ln>
        </p:spPr>
        <p:style>
          <a:lnRef idx="1">
            <a:schemeClr val="accent6"/>
          </a:lnRef>
          <a:fillRef idx="2">
            <a:schemeClr val="accent6"/>
          </a:fillRef>
          <a:effectRef idx="1">
            <a:schemeClr val="accent6"/>
          </a:effectRef>
          <a:fontRef idx="minor">
            <a:schemeClr val="dk1"/>
          </a:fontRef>
        </p:style>
        <p:txBody>
          <a:bodyPr wrap="square" bIns="0" anchor="ctr">
            <a:noAutofit/>
          </a:bodyPr>
          <a:lstStyle/>
          <a:p>
            <a:pPr marL="266700" algn="just">
              <a:lnSpc>
                <a:spcPct val="125000"/>
              </a:lnSpc>
              <a:spcAft>
                <a:spcPts val="0"/>
              </a:spcAft>
            </a:pPr>
            <a:r>
              <a:rPr lang="ja-JP" altLang="ja-JP" kern="100" dirty="0">
                <a:latin typeface="Meiryo" panose="020B0604030504040204" pitchFamily="34" charset="-128"/>
                <a:ea typeface="Meiryo" panose="020B0604030504040204" pitchFamily="34" charset="-128"/>
                <a:cs typeface="Times New Roman" panose="02020603050405020304" pitchFamily="18" charset="0"/>
              </a:rPr>
              <a:t>皮膚トラブルがないか？　</a:t>
            </a:r>
            <a:endParaRPr lang="en-US" altLang="ja-JP" kern="100" dirty="0">
              <a:latin typeface="Meiryo" panose="020B0604030504040204" pitchFamily="34" charset="-128"/>
              <a:ea typeface="Meiryo" panose="020B0604030504040204" pitchFamily="34" charset="-128"/>
              <a:cs typeface="Times New Roman" panose="02020603050405020304" pitchFamily="18" charset="0"/>
            </a:endParaRPr>
          </a:p>
          <a:p>
            <a:pPr marL="266700" algn="just">
              <a:lnSpc>
                <a:spcPct val="125000"/>
              </a:lnSpc>
              <a:spcAft>
                <a:spcPts val="0"/>
              </a:spcAft>
            </a:pPr>
            <a:r>
              <a:rPr lang="ja-JP" altLang="ja-JP" kern="100" dirty="0">
                <a:latin typeface="Meiryo" panose="020B0604030504040204" pitchFamily="34" charset="-128"/>
                <a:ea typeface="Meiryo" panose="020B0604030504040204" pitchFamily="34" charset="-128"/>
                <a:cs typeface="Times New Roman" panose="02020603050405020304" pitchFamily="18" charset="0"/>
              </a:rPr>
              <a:t>肉芽形成がないか？</a:t>
            </a:r>
          </a:p>
          <a:p>
            <a:pPr marL="266700">
              <a:lnSpc>
                <a:spcPct val="125000"/>
              </a:lnSpc>
            </a:pPr>
            <a:r>
              <a:rPr lang="ja-JP" altLang="en-US" dirty="0">
                <a:latin typeface="Meiryo" panose="020B0604030504040204" pitchFamily="34" charset="-128"/>
                <a:ea typeface="Meiryo" panose="020B0604030504040204" pitchFamily="34" charset="-128"/>
                <a:cs typeface="Times New Roman" panose="02020603050405020304" pitchFamily="18" charset="0"/>
              </a:rPr>
              <a:t>胃</a:t>
            </a:r>
            <a:r>
              <a:rPr lang="ja-JP" altLang="en-US" dirty="0" err="1">
                <a:latin typeface="Meiryo" panose="020B0604030504040204" pitchFamily="34" charset="-128"/>
                <a:ea typeface="Meiryo" panose="020B0604030504040204" pitchFamily="34" charset="-128"/>
                <a:cs typeface="Times New Roman" panose="02020603050405020304" pitchFamily="18" charset="0"/>
              </a:rPr>
              <a:t>ろう</a:t>
            </a:r>
            <a:r>
              <a:rPr lang="ja-JP" altLang="en-US" dirty="0">
                <a:solidFill>
                  <a:schemeClr val="tx1"/>
                </a:solidFill>
                <a:latin typeface="Meiryo" panose="020B0604030504040204" pitchFamily="34" charset="-128"/>
                <a:ea typeface="Meiryo" panose="020B0604030504040204" pitchFamily="34" charset="-128"/>
                <a:cs typeface="Times New Roman" panose="02020603050405020304" pitchFamily="18" charset="0"/>
              </a:rPr>
              <a:t>カテーテル</a:t>
            </a:r>
            <a:r>
              <a:rPr lang="ja-JP" altLang="ja-JP" dirty="0">
                <a:latin typeface="Meiryo" panose="020B0604030504040204" pitchFamily="34" charset="-128"/>
                <a:ea typeface="Meiryo" panose="020B0604030504040204" pitchFamily="34" charset="-128"/>
                <a:cs typeface="Times New Roman" panose="02020603050405020304" pitchFamily="18" charset="0"/>
              </a:rPr>
              <a:t>は皮膚に対して垂直か？</a:t>
            </a:r>
            <a:r>
              <a:rPr lang="ja-JP" altLang="ja-JP" dirty="0">
                <a:latin typeface="Meiryo" panose="020B0604030504040204" pitchFamily="34" charset="-128"/>
                <a:ea typeface="Meiryo" panose="020B0604030504040204" pitchFamily="34" charset="-128"/>
              </a:rPr>
              <a:t> </a:t>
            </a:r>
            <a:endParaRPr lang="en-US" altLang="ja-JP" dirty="0">
              <a:latin typeface="Meiryo" panose="020B0604030504040204" pitchFamily="34" charset="-128"/>
              <a:ea typeface="Meiryo" panose="020B0604030504040204" pitchFamily="34" charset="-128"/>
            </a:endParaRPr>
          </a:p>
        </p:txBody>
      </p:sp>
      <p:sp>
        <p:nvSpPr>
          <p:cNvPr id="4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246</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7840041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胃ろうの日常的な観察のポイント</a:t>
            </a:r>
            <a:r>
              <a:rPr lang="en-US" altLang="ja-JP" sz="2800" dirty="0"/>
              <a:t>(2) </a:t>
            </a:r>
          </a:p>
        </p:txBody>
      </p:sp>
      <p:sp>
        <p:nvSpPr>
          <p:cNvPr id="45" name="正方形/長方形 44">
            <a:extLst>
              <a:ext uri="{FF2B5EF4-FFF2-40B4-BE49-F238E27FC236}">
                <a16:creationId xmlns:a16="http://schemas.microsoft.com/office/drawing/2014/main" id="{DAFA5054-34C9-45EF-B1F1-849217504DA0}"/>
              </a:ext>
            </a:extLst>
          </p:cNvPr>
          <p:cNvSpPr/>
          <p:nvPr/>
        </p:nvSpPr>
        <p:spPr>
          <a:xfrm>
            <a:off x="681039" y="1591796"/>
            <a:ext cx="8593136" cy="1255808"/>
          </a:xfrm>
          <a:prstGeom prst="rect">
            <a:avLst/>
          </a:prstGeom>
          <a:solidFill>
            <a:srgbClr val="FFEFBD"/>
          </a:solidFill>
          <a:ln w="19050">
            <a:solidFill>
              <a:srgbClr val="FF9400"/>
            </a:solidFill>
          </a:ln>
        </p:spPr>
        <p:style>
          <a:lnRef idx="1">
            <a:schemeClr val="accent6"/>
          </a:lnRef>
          <a:fillRef idx="2">
            <a:schemeClr val="accent6"/>
          </a:fillRef>
          <a:effectRef idx="1">
            <a:schemeClr val="accent6"/>
          </a:effectRef>
          <a:fontRef idx="minor">
            <a:schemeClr val="dk1"/>
          </a:fontRef>
        </p:style>
        <p:txBody>
          <a:bodyPr wrap="square" bIns="0" anchor="ctr">
            <a:noAutofit/>
          </a:bodyPr>
          <a:lstStyle/>
          <a:p>
            <a:pPr marL="361950">
              <a:lnSpc>
                <a:spcPct val="125000"/>
              </a:lnSpc>
            </a:pPr>
            <a:r>
              <a:rPr lang="ja-JP" altLang="en-US" dirty="0">
                <a:solidFill>
                  <a:schemeClr val="tx1"/>
                </a:solidFill>
                <a:latin typeface="Meiryo" panose="020B0604030504040204" pitchFamily="34" charset="-128"/>
                <a:ea typeface="Meiryo" panose="020B0604030504040204" pitchFamily="34" charset="-128"/>
              </a:rPr>
              <a:t>胃</a:t>
            </a:r>
            <a:r>
              <a:rPr lang="ja-JP" altLang="en-US" dirty="0" err="1">
                <a:solidFill>
                  <a:schemeClr val="tx1"/>
                </a:solidFill>
                <a:latin typeface="Meiryo" panose="020B0604030504040204" pitchFamily="34" charset="-128"/>
                <a:ea typeface="Meiryo" panose="020B0604030504040204" pitchFamily="34" charset="-128"/>
              </a:rPr>
              <a:t>ろう</a:t>
            </a:r>
            <a:r>
              <a:rPr lang="ja-JP" altLang="en-US" dirty="0">
                <a:solidFill>
                  <a:schemeClr val="tx1"/>
                </a:solidFill>
                <a:latin typeface="Meiryo" panose="020B0604030504040204" pitchFamily="34" charset="-128"/>
                <a:ea typeface="Meiryo" panose="020B0604030504040204" pitchFamily="34" charset="-128"/>
              </a:rPr>
              <a:t>カテーテル</a:t>
            </a:r>
            <a:r>
              <a:rPr lang="ja-JP" altLang="ja-JP" dirty="0">
                <a:latin typeface="Meiryo" panose="020B0604030504040204" pitchFamily="34" charset="-128"/>
                <a:ea typeface="Meiryo" panose="020B0604030504040204" pitchFamily="34" charset="-128"/>
              </a:rPr>
              <a:t>のストッパーがきつくないか</a:t>
            </a:r>
            <a:r>
              <a:rPr lang="ja-JP" altLang="en-US" dirty="0">
                <a:latin typeface="Meiryo" panose="020B0604030504040204" pitchFamily="34" charset="-128"/>
                <a:ea typeface="Meiryo" panose="020B0604030504040204" pitchFamily="34" charset="-128"/>
              </a:rPr>
              <a:t>？</a:t>
            </a:r>
            <a:endParaRPr lang="ja-JP" altLang="ja-JP" dirty="0">
              <a:latin typeface="Meiryo" panose="020B0604030504040204" pitchFamily="34" charset="-128"/>
              <a:ea typeface="Meiryo" panose="020B0604030504040204" pitchFamily="34" charset="-128"/>
            </a:endParaRPr>
          </a:p>
          <a:p>
            <a:pPr marL="361950">
              <a:lnSpc>
                <a:spcPct val="125000"/>
              </a:lnSpc>
            </a:pPr>
            <a:r>
              <a:rPr lang="ja-JP" altLang="en-US" dirty="0">
                <a:solidFill>
                  <a:schemeClr val="tx1"/>
                </a:solidFill>
                <a:latin typeface="Meiryo" panose="020B0604030504040204" pitchFamily="34" charset="-128"/>
                <a:ea typeface="Meiryo" panose="020B0604030504040204" pitchFamily="34" charset="-128"/>
              </a:rPr>
              <a:t>胃</a:t>
            </a:r>
            <a:r>
              <a:rPr lang="ja-JP" altLang="en-US" dirty="0" err="1">
                <a:solidFill>
                  <a:schemeClr val="tx1"/>
                </a:solidFill>
                <a:latin typeface="Meiryo" panose="020B0604030504040204" pitchFamily="34" charset="-128"/>
                <a:ea typeface="Meiryo" panose="020B0604030504040204" pitchFamily="34" charset="-128"/>
              </a:rPr>
              <a:t>ろう</a:t>
            </a:r>
            <a:r>
              <a:rPr lang="ja-JP" altLang="en-US" dirty="0">
                <a:solidFill>
                  <a:schemeClr val="tx1"/>
                </a:solidFill>
                <a:latin typeface="Meiryo" panose="020B0604030504040204" pitchFamily="34" charset="-128"/>
                <a:ea typeface="Meiryo" panose="020B0604030504040204" pitchFamily="34" charset="-128"/>
              </a:rPr>
              <a:t>カテーテル</a:t>
            </a:r>
            <a:r>
              <a:rPr lang="ja-JP" altLang="ja-JP" dirty="0">
                <a:latin typeface="Meiryo" panose="020B0604030504040204" pitchFamily="34" charset="-128"/>
                <a:ea typeface="Meiryo" panose="020B0604030504040204" pitchFamily="34" charset="-128"/>
              </a:rPr>
              <a:t>はスムーズに回転するか</a:t>
            </a:r>
            <a:r>
              <a:rPr lang="ja-JP" altLang="en-US" dirty="0">
                <a:latin typeface="Meiryo" panose="020B0604030504040204" pitchFamily="34" charset="-128"/>
                <a:ea typeface="Meiryo" panose="020B0604030504040204" pitchFamily="34" charset="-128"/>
              </a:rPr>
              <a:t>？</a:t>
            </a:r>
            <a:r>
              <a:rPr lang="ja-JP" altLang="ja-JP" sz="2400" dirty="0">
                <a:latin typeface="Meiryo" panose="020B0604030504040204" pitchFamily="34" charset="-128"/>
                <a:ea typeface="Meiryo" panose="020B0604030504040204" pitchFamily="34" charset="-128"/>
              </a:rPr>
              <a:t> </a:t>
            </a:r>
            <a:endParaRPr lang="en-US" altLang="ja-JP" sz="2400" dirty="0">
              <a:latin typeface="Meiryo" panose="020B0604030504040204" pitchFamily="34" charset="-128"/>
              <a:ea typeface="Meiryo" panose="020B0604030504040204" pitchFamily="34" charset="-128"/>
            </a:endParaRPr>
          </a:p>
          <a:p>
            <a:pPr marL="361950">
              <a:lnSpc>
                <a:spcPct val="125000"/>
              </a:lnSpc>
            </a:pPr>
            <a:r>
              <a:rPr lang="ja-JP" altLang="en-US" sz="1600" dirty="0">
                <a:latin typeface="Meiryo" panose="020B0604030504040204" pitchFamily="34" charset="-128"/>
                <a:ea typeface="Meiryo" panose="020B0604030504040204" pitchFamily="34" charset="-128"/>
              </a:rPr>
              <a:t>（ストッパーと皮膚の間には</a:t>
            </a:r>
            <a:r>
              <a:rPr lang="en-US" altLang="ja-JP" sz="1600" dirty="0">
                <a:latin typeface="Meiryo" panose="020B0604030504040204" pitchFamily="34" charset="-128"/>
                <a:ea typeface="Meiryo" panose="020B0604030504040204" pitchFamily="34" charset="-128"/>
              </a:rPr>
              <a:t>0.5〜1.0cm</a:t>
            </a:r>
            <a:r>
              <a:rPr lang="ja-JP" altLang="en-US" sz="1600" dirty="0">
                <a:latin typeface="Meiryo" panose="020B0604030504040204" pitchFamily="34" charset="-128"/>
                <a:ea typeface="Meiryo" panose="020B0604030504040204" pitchFamily="34" charset="-128"/>
              </a:rPr>
              <a:t>程度のゆとりが必要）</a:t>
            </a:r>
          </a:p>
        </p:txBody>
      </p:sp>
      <p:pic>
        <p:nvPicPr>
          <p:cNvPr id="47" name="図 46">
            <a:extLst>
              <a:ext uri="{FF2B5EF4-FFF2-40B4-BE49-F238E27FC236}">
                <a16:creationId xmlns:a16="http://schemas.microsoft.com/office/drawing/2014/main" id="{6D642175-7107-4C29-96C2-C58021D289EB}"/>
              </a:ext>
            </a:extLst>
          </p:cNvPr>
          <p:cNvPicPr/>
          <p:nvPr/>
        </p:nvPicPr>
        <p:blipFill>
          <a:blip r:embed="rId3">
            <a:extLst>
              <a:ext uri="{28A0092B-C50C-407E-A947-70E740481C1C}">
                <a14:useLocalDpi xmlns:a14="http://schemas.microsoft.com/office/drawing/2010/main" val="0"/>
              </a:ext>
            </a:extLst>
          </a:blip>
          <a:stretch>
            <a:fillRect/>
          </a:stretch>
        </p:blipFill>
        <p:spPr>
          <a:xfrm>
            <a:off x="691209" y="4709611"/>
            <a:ext cx="4399406" cy="1313069"/>
          </a:xfrm>
          <a:prstGeom prst="rect">
            <a:avLst/>
          </a:prstGeom>
        </p:spPr>
      </p:pic>
      <p:pic>
        <p:nvPicPr>
          <p:cNvPr id="48" name="図 47">
            <a:extLst>
              <a:ext uri="{FF2B5EF4-FFF2-40B4-BE49-F238E27FC236}">
                <a16:creationId xmlns:a16="http://schemas.microsoft.com/office/drawing/2014/main" id="{443666E0-A502-4C35-8823-B7E44FBA6B14}"/>
              </a:ext>
            </a:extLst>
          </p:cNvPr>
          <p:cNvPicPr/>
          <p:nvPr/>
        </p:nvPicPr>
        <p:blipFill>
          <a:blip r:embed="rId4">
            <a:extLst>
              <a:ext uri="{28A0092B-C50C-407E-A947-70E740481C1C}">
                <a14:useLocalDpi xmlns:a14="http://schemas.microsoft.com/office/drawing/2010/main" val="0"/>
              </a:ext>
            </a:extLst>
          </a:blip>
          <a:stretch>
            <a:fillRect/>
          </a:stretch>
        </p:blipFill>
        <p:spPr>
          <a:xfrm>
            <a:off x="5527343" y="4694997"/>
            <a:ext cx="3439611" cy="1794703"/>
          </a:xfrm>
          <a:prstGeom prst="rect">
            <a:avLst/>
          </a:prstGeom>
        </p:spPr>
      </p:pic>
      <p:sp>
        <p:nvSpPr>
          <p:cNvPr id="50" name="正方形/長方形 49">
            <a:extLst>
              <a:ext uri="{FF2B5EF4-FFF2-40B4-BE49-F238E27FC236}">
                <a16:creationId xmlns:a16="http://schemas.microsoft.com/office/drawing/2014/main" id="{37FC4DD8-8429-4507-8FDB-0CC31A3D7078}"/>
              </a:ext>
            </a:extLst>
          </p:cNvPr>
          <p:cNvSpPr/>
          <p:nvPr/>
        </p:nvSpPr>
        <p:spPr>
          <a:xfrm>
            <a:off x="543402" y="3091858"/>
            <a:ext cx="2616101" cy="276999"/>
          </a:xfrm>
          <a:prstGeom prst="rect">
            <a:avLst/>
          </a:prstGeom>
        </p:spPr>
        <p:txBody>
          <a:bodyPr wrap="square" lIns="0" tIns="0" rIns="0" bIns="0">
            <a:spAutoFit/>
          </a:bodyPr>
          <a:lstStyle/>
          <a:p>
            <a:r>
              <a:rPr lang="en-US" altLang="ja-JP" b="1" dirty="0">
                <a:latin typeface="Meiryo" panose="020B0604030504040204" pitchFamily="34" charset="-128"/>
                <a:ea typeface="Meiryo" panose="020B0604030504040204" pitchFamily="34" charset="-128"/>
                <a:cs typeface="Times New Roman" panose="02020603050405020304" pitchFamily="18" charset="0"/>
              </a:rPr>
              <a:t>【</a:t>
            </a:r>
            <a:r>
              <a:rPr lang="ja-JP" altLang="ja-JP" b="1" dirty="0">
                <a:latin typeface="Meiryo" panose="020B0604030504040204" pitchFamily="34" charset="-128"/>
                <a:ea typeface="Meiryo" panose="020B0604030504040204" pitchFamily="34" charset="-128"/>
                <a:cs typeface="Times New Roman" panose="02020603050405020304" pitchFamily="18" charset="0"/>
              </a:rPr>
              <a:t>バンパー埋没症候群</a:t>
            </a:r>
            <a:r>
              <a:rPr lang="en-US" altLang="ja-JP" b="1" dirty="0">
                <a:latin typeface="Meiryo" panose="020B0604030504040204" pitchFamily="34" charset="-128"/>
                <a:ea typeface="Meiryo" panose="020B0604030504040204" pitchFamily="34" charset="-128"/>
                <a:cs typeface="Times New Roman" panose="02020603050405020304" pitchFamily="18" charset="0"/>
              </a:rPr>
              <a:t>】</a:t>
            </a:r>
            <a:r>
              <a:rPr lang="ja-JP" altLang="ja-JP" b="1" dirty="0">
                <a:latin typeface="Meiryo" panose="020B0604030504040204" pitchFamily="34" charset="-128"/>
                <a:ea typeface="Meiryo" panose="020B0604030504040204" pitchFamily="34" charset="-128"/>
              </a:rPr>
              <a:t> </a:t>
            </a:r>
            <a:endParaRPr lang="ja-JP" altLang="en-US" b="1" dirty="0">
              <a:latin typeface="Meiryo" panose="020B0604030504040204" pitchFamily="34" charset="-128"/>
              <a:ea typeface="Meiryo" panose="020B0604030504040204" pitchFamily="34" charset="-128"/>
            </a:endParaRPr>
          </a:p>
        </p:txBody>
      </p:sp>
      <p:pic>
        <p:nvPicPr>
          <p:cNvPr id="46" name="図 45">
            <a:extLst>
              <a:ext uri="{FF2B5EF4-FFF2-40B4-BE49-F238E27FC236}">
                <a16:creationId xmlns:a16="http://schemas.microsoft.com/office/drawing/2014/main" id="{B6E6E9CD-6570-4EF1-A538-8D053E5C8AF8}"/>
              </a:ext>
            </a:extLst>
          </p:cNvPr>
          <p:cNvPicPr/>
          <p:nvPr/>
        </p:nvPicPr>
        <p:blipFill>
          <a:blip r:embed="rId5">
            <a:extLst>
              <a:ext uri="{28A0092B-C50C-407E-A947-70E740481C1C}">
                <a14:useLocalDpi xmlns:a14="http://schemas.microsoft.com/office/drawing/2010/main" val="0"/>
              </a:ext>
            </a:extLst>
          </a:blip>
          <a:stretch>
            <a:fillRect/>
          </a:stretch>
        </p:blipFill>
        <p:spPr>
          <a:xfrm>
            <a:off x="3370053" y="3020036"/>
            <a:ext cx="2235597" cy="1383303"/>
          </a:xfrm>
          <a:prstGeom prst="rect">
            <a:avLst/>
          </a:prstGeom>
        </p:spPr>
      </p:pic>
      <p:pic>
        <p:nvPicPr>
          <p:cNvPr id="49" name="図 48">
            <a:extLst>
              <a:ext uri="{FF2B5EF4-FFF2-40B4-BE49-F238E27FC236}">
                <a16:creationId xmlns:a16="http://schemas.microsoft.com/office/drawing/2014/main" id="{D471390A-0235-453F-9B82-5784FA1F4858}"/>
              </a:ext>
            </a:extLst>
          </p:cNvPr>
          <p:cNvPicPr/>
          <p:nvPr/>
        </p:nvPicPr>
        <p:blipFill>
          <a:blip r:embed="rId6">
            <a:extLst>
              <a:ext uri="{28A0092B-C50C-407E-A947-70E740481C1C}">
                <a14:useLocalDpi xmlns:a14="http://schemas.microsoft.com/office/drawing/2010/main" val="0"/>
              </a:ext>
            </a:extLst>
          </a:blip>
          <a:stretch>
            <a:fillRect/>
          </a:stretch>
        </p:blipFill>
        <p:spPr>
          <a:xfrm>
            <a:off x="6497375" y="2973500"/>
            <a:ext cx="2298882" cy="1214858"/>
          </a:xfrm>
          <a:prstGeom prst="rect">
            <a:avLst/>
          </a:prstGeom>
        </p:spPr>
      </p:pic>
      <p:sp>
        <p:nvSpPr>
          <p:cNvPr id="51" name="右矢印 4">
            <a:extLst>
              <a:ext uri="{FF2B5EF4-FFF2-40B4-BE49-F238E27FC236}">
                <a16:creationId xmlns:a16="http://schemas.microsoft.com/office/drawing/2014/main" id="{4DAF13FF-C119-4C25-B5F2-85C0D1691D4F}"/>
              </a:ext>
            </a:extLst>
          </p:cNvPr>
          <p:cNvSpPr/>
          <p:nvPr/>
        </p:nvSpPr>
        <p:spPr>
          <a:xfrm>
            <a:off x="5713959" y="3368857"/>
            <a:ext cx="675107" cy="342831"/>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sz="1400">
              <a:latin typeface="Meiryo" panose="020B0604030504040204" pitchFamily="34" charset="-128"/>
              <a:ea typeface="Meiryo" panose="020B0604030504040204" pitchFamily="34" charset="-128"/>
            </a:endParaRPr>
          </a:p>
        </p:txBody>
      </p:sp>
      <p:sp>
        <p:nvSpPr>
          <p:cNvPr id="52" name="正方形/長方形 51">
            <a:extLst>
              <a:ext uri="{FF2B5EF4-FFF2-40B4-BE49-F238E27FC236}">
                <a16:creationId xmlns:a16="http://schemas.microsoft.com/office/drawing/2014/main" id="{2525E67D-103B-412A-B235-D81B8F346FEE}"/>
              </a:ext>
            </a:extLst>
          </p:cNvPr>
          <p:cNvSpPr/>
          <p:nvPr/>
        </p:nvSpPr>
        <p:spPr>
          <a:xfrm>
            <a:off x="543402" y="4403339"/>
            <a:ext cx="2616101" cy="276999"/>
          </a:xfrm>
          <a:prstGeom prst="rect">
            <a:avLst/>
          </a:prstGeom>
        </p:spPr>
        <p:txBody>
          <a:bodyPr wrap="square" lIns="0" tIns="0" rIns="0" bIns="0">
            <a:spAutoFit/>
          </a:bodyPr>
          <a:lstStyle/>
          <a:p>
            <a:r>
              <a:rPr lang="en-US" altLang="ja-JP" b="1" dirty="0">
                <a:latin typeface="Meiryo" panose="020B0604030504040204" pitchFamily="34" charset="-128"/>
                <a:ea typeface="Meiryo" panose="020B0604030504040204" pitchFamily="34" charset="-128"/>
                <a:cs typeface="Times New Roman" panose="02020603050405020304" pitchFamily="18" charset="0"/>
              </a:rPr>
              <a:t>【</a:t>
            </a:r>
            <a:r>
              <a:rPr lang="ja-JP" altLang="ja-JP" b="1" dirty="0">
                <a:latin typeface="Meiryo" panose="020B0604030504040204" pitchFamily="34" charset="-128"/>
                <a:ea typeface="Meiryo" panose="020B0604030504040204" pitchFamily="34" charset="-128"/>
                <a:cs typeface="Times New Roman" panose="02020603050405020304" pitchFamily="18" charset="0"/>
              </a:rPr>
              <a:t>ボールバルブ症候群</a:t>
            </a:r>
            <a:r>
              <a:rPr lang="en-US" altLang="ja-JP" b="1" dirty="0">
                <a:latin typeface="Meiryo" panose="020B0604030504040204" pitchFamily="34" charset="-128"/>
                <a:ea typeface="Meiryo" panose="020B0604030504040204" pitchFamily="34" charset="-128"/>
                <a:cs typeface="Times New Roman" panose="02020603050405020304" pitchFamily="18" charset="0"/>
              </a:rPr>
              <a:t>】</a:t>
            </a:r>
            <a:r>
              <a:rPr lang="ja-JP" altLang="ja-JP" b="1" dirty="0">
                <a:latin typeface="Meiryo" panose="020B0604030504040204" pitchFamily="34" charset="-128"/>
                <a:ea typeface="Meiryo" panose="020B0604030504040204" pitchFamily="34" charset="-128"/>
              </a:rPr>
              <a:t> </a:t>
            </a:r>
            <a:endParaRPr lang="ja-JP" altLang="en-US" b="1" dirty="0">
              <a:latin typeface="Meiryo" panose="020B0604030504040204" pitchFamily="34" charset="-128"/>
              <a:ea typeface="Meiryo" panose="020B0604030504040204" pitchFamily="34" charset="-128"/>
            </a:endParaRPr>
          </a:p>
        </p:txBody>
      </p:sp>
      <p:sp>
        <p:nvSpPr>
          <p:cNvPr id="53" name="正方形/長方形 4">
            <a:extLst>
              <a:ext uri="{FF2B5EF4-FFF2-40B4-BE49-F238E27FC236}">
                <a16:creationId xmlns:a16="http://schemas.microsoft.com/office/drawing/2014/main" id="{4635FF51-ECA5-4B52-B2AD-7F7066F75635}"/>
              </a:ext>
            </a:extLst>
          </p:cNvPr>
          <p:cNvSpPr>
            <a:spLocks noChangeArrowheads="1"/>
          </p:cNvSpPr>
          <p:nvPr/>
        </p:nvSpPr>
        <p:spPr bwMode="auto">
          <a:xfrm>
            <a:off x="8170652" y="6358261"/>
            <a:ext cx="12330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115000"/>
              <a:buFont typeface="Wingdings" pitchFamily="2" charset="2"/>
              <a:buChar char="§"/>
              <a:defRPr kumimoji="1" sz="3200">
                <a:solidFill>
                  <a:schemeClr val="tx1"/>
                </a:solidFill>
                <a:latin typeface="HGP創英角ﾎﾟｯﾌﾟ体" pitchFamily="50" charset="-128"/>
                <a:ea typeface="HGP創英角ﾎﾟｯﾌﾟ体" pitchFamily="50" charset="-128"/>
              </a:defRPr>
            </a:lvl1pPr>
            <a:lvl2pPr marL="742950" indent="-285750">
              <a:spcBef>
                <a:spcPct val="20000"/>
              </a:spcBef>
              <a:buFont typeface="Wingdings" pitchFamily="2" charset="2"/>
              <a:buChar char="§"/>
              <a:defRPr kumimoji="1" sz="2800">
                <a:solidFill>
                  <a:schemeClr val="tx1"/>
                </a:solidFill>
                <a:latin typeface="HGP創英角ﾎﾟｯﾌﾟ体" pitchFamily="50" charset="-128"/>
                <a:ea typeface="HGP創英角ﾎﾟｯﾌﾟ体" pitchFamily="50" charset="-128"/>
              </a:defRPr>
            </a:lvl2pPr>
            <a:lvl3pPr marL="1143000" indent="-228600">
              <a:spcBef>
                <a:spcPct val="20000"/>
              </a:spcBef>
              <a:buClr>
                <a:schemeClr val="tx2"/>
              </a:buClr>
              <a:buSzPct val="115000"/>
              <a:buFont typeface="Wingdings" pitchFamily="2" charset="2"/>
              <a:buChar char="§"/>
              <a:defRPr kumimoji="1" sz="2400">
                <a:solidFill>
                  <a:schemeClr val="tx1"/>
                </a:solidFill>
                <a:latin typeface="HGP創英角ﾎﾟｯﾌﾟ体" pitchFamily="50" charset="-128"/>
                <a:ea typeface="HGP創英角ﾎﾟｯﾌﾟ体" pitchFamily="50" charset="-128"/>
              </a:defRPr>
            </a:lvl3pPr>
            <a:lvl4pPr marL="1600200" indent="-228600">
              <a:spcBef>
                <a:spcPct val="20000"/>
              </a:spcBef>
              <a:buFont typeface="Wingdings" pitchFamily="2" charset="2"/>
              <a:buChar char="§"/>
              <a:defRPr kumimoji="1" sz="2000">
                <a:solidFill>
                  <a:schemeClr val="tx1"/>
                </a:solidFill>
                <a:latin typeface="HGP創英角ﾎﾟｯﾌﾟ体" pitchFamily="50" charset="-128"/>
                <a:ea typeface="HGP創英角ﾎﾟｯﾌﾟ体" pitchFamily="50" charset="-128"/>
              </a:defRPr>
            </a:lvl4pPr>
            <a:lvl5pPr marL="2057400" indent="-228600">
              <a:spcBef>
                <a:spcPct val="20000"/>
              </a:spcBef>
              <a:buClr>
                <a:schemeClr val="tx2"/>
              </a:buClr>
              <a:buSzPct val="115000"/>
              <a:buFont typeface="Wingdings" pitchFamily="2" charset="2"/>
              <a:buChar char="§"/>
              <a:defRPr kumimoji="1" sz="2000">
                <a:solidFill>
                  <a:schemeClr val="tx1"/>
                </a:solidFill>
                <a:latin typeface="HGP創英角ﾎﾟｯﾌﾟ体" pitchFamily="50" charset="-128"/>
                <a:ea typeface="HGP創英角ﾎﾟｯﾌﾟ体" pitchFamily="50" charset="-128"/>
              </a:defRPr>
            </a:lvl5pPr>
            <a:lvl6pPr marL="25146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HGP創英角ﾎﾟｯﾌﾟ体" pitchFamily="50" charset="-128"/>
                <a:ea typeface="HGP創英角ﾎﾟｯﾌﾟ体" pitchFamily="50" charset="-128"/>
              </a:defRPr>
            </a:lvl6pPr>
            <a:lvl7pPr marL="29718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HGP創英角ﾎﾟｯﾌﾟ体" pitchFamily="50" charset="-128"/>
                <a:ea typeface="HGP創英角ﾎﾟｯﾌﾟ体" pitchFamily="50" charset="-128"/>
              </a:defRPr>
            </a:lvl7pPr>
            <a:lvl8pPr marL="34290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HGP創英角ﾎﾟｯﾌﾟ体" pitchFamily="50" charset="-128"/>
                <a:ea typeface="HGP創英角ﾎﾟｯﾌﾟ体" pitchFamily="50" charset="-128"/>
              </a:defRPr>
            </a:lvl8pPr>
            <a:lvl9pPr marL="38862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HGP創英角ﾎﾟｯﾌﾟ体" pitchFamily="50" charset="-128"/>
                <a:ea typeface="HGP創英角ﾎﾟｯﾌﾟ体" pitchFamily="50" charset="-128"/>
              </a:defRPr>
            </a:lvl9pPr>
          </a:lstStyle>
          <a:p>
            <a:pPr eaLnBrk="1" hangingPunct="1">
              <a:spcBef>
                <a:spcPct val="0"/>
              </a:spcBef>
              <a:buClrTx/>
              <a:buSzTx/>
              <a:buFontTx/>
              <a:buNone/>
            </a:pPr>
            <a:r>
              <a:rPr lang="en-US" altLang="ja-JP" sz="900" dirty="0">
                <a:latin typeface="Meiryo" panose="020B0604030504040204" pitchFamily="34" charset="-128"/>
                <a:ea typeface="Meiryo" panose="020B0604030504040204" pitchFamily="34" charset="-128"/>
              </a:rPr>
              <a:t>PDN</a:t>
            </a:r>
            <a:r>
              <a:rPr lang="ja-JP" altLang="en-US" sz="900" dirty="0">
                <a:latin typeface="Meiryo" panose="020B0604030504040204" pitchFamily="34" charset="-128"/>
                <a:ea typeface="Meiryo" panose="020B0604030504040204" pitchFamily="34" charset="-128"/>
              </a:rPr>
              <a:t>レクチャーより</a:t>
            </a:r>
          </a:p>
        </p:txBody>
      </p:sp>
      <p:sp>
        <p:nvSpPr>
          <p:cNvPr id="54" name="正方形/長方形 53">
            <a:extLst>
              <a:ext uri="{FF2B5EF4-FFF2-40B4-BE49-F238E27FC236}">
                <a16:creationId xmlns:a16="http://schemas.microsoft.com/office/drawing/2014/main" id="{6B962AC1-A846-4C07-98D7-D917BC273E5F}"/>
              </a:ext>
            </a:extLst>
          </p:cNvPr>
          <p:cNvSpPr/>
          <p:nvPr/>
        </p:nvSpPr>
        <p:spPr>
          <a:xfrm>
            <a:off x="668339" y="6148576"/>
            <a:ext cx="4695232" cy="523220"/>
          </a:xfrm>
          <a:prstGeom prst="rect">
            <a:avLst/>
          </a:prstGeom>
        </p:spPr>
        <p:txBody>
          <a:bodyPr wrap="square" lIns="0" tIns="0" rIns="0" bIns="0">
            <a:noAutofit/>
          </a:bodyPr>
          <a:lstStyle/>
          <a:p>
            <a:r>
              <a:rPr lang="ja-JP" altLang="en-US" sz="1400" dirty="0">
                <a:latin typeface="Meiryo" panose="020B0604030504040204" pitchFamily="34" charset="-128"/>
                <a:ea typeface="Meiryo" panose="020B0604030504040204" pitchFamily="34" charset="-128"/>
              </a:rPr>
              <a:t>バルーンが幽門に嵌まり込むと胃液が排出できず</a:t>
            </a:r>
          </a:p>
          <a:p>
            <a:r>
              <a:rPr lang="ja-JP" altLang="en-US" sz="1400" dirty="0">
                <a:latin typeface="Meiryo" panose="020B0604030504040204" pitchFamily="34" charset="-128"/>
                <a:ea typeface="Meiryo" panose="020B0604030504040204" pitchFamily="34" charset="-128"/>
              </a:rPr>
              <a:t>胃拡張、</a:t>
            </a:r>
            <a:r>
              <a:rPr lang="ja-JP" altLang="en-US" sz="1400" dirty="0" err="1">
                <a:latin typeface="Meiryo" panose="020B0604030504040204" pitchFamily="34" charset="-128"/>
                <a:ea typeface="Meiryo" panose="020B0604030504040204" pitchFamily="34" charset="-128"/>
              </a:rPr>
              <a:t>ろう</a:t>
            </a:r>
            <a:r>
              <a:rPr lang="ja-JP" altLang="en-US" sz="1400" dirty="0">
                <a:latin typeface="Meiryo" panose="020B0604030504040204" pitchFamily="34" charset="-128"/>
                <a:ea typeface="Meiryo" panose="020B0604030504040204" pitchFamily="34" charset="-128"/>
              </a:rPr>
              <a:t>孔の漏れ、突然の嘔吐などの症状が生じます。</a:t>
            </a:r>
          </a:p>
        </p:txBody>
      </p:sp>
      <p:sp>
        <p:nvSpPr>
          <p:cNvPr id="55" name="正方形/長方形 54">
            <a:extLst>
              <a:ext uri="{FF2B5EF4-FFF2-40B4-BE49-F238E27FC236}">
                <a16:creationId xmlns:a16="http://schemas.microsoft.com/office/drawing/2014/main" id="{A1D452B0-5C1C-4D5C-983F-829B5EEAA0D9}"/>
              </a:ext>
            </a:extLst>
          </p:cNvPr>
          <p:cNvSpPr/>
          <p:nvPr/>
        </p:nvSpPr>
        <p:spPr>
          <a:xfrm>
            <a:off x="3370053" y="4107976"/>
            <a:ext cx="2235597" cy="285270"/>
          </a:xfrm>
          <a:prstGeom prst="rect">
            <a:avLst/>
          </a:prstGeom>
          <a:solidFill>
            <a:schemeClr val="bg1"/>
          </a:solidFill>
        </p:spPr>
        <p:txBody>
          <a:bodyPr wrap="square" lIns="0" tIns="0" rIns="0" bIns="72000" anchor="b">
            <a:noAutofit/>
          </a:bodyPr>
          <a:lstStyle/>
          <a:p>
            <a:pPr algn="ctr"/>
            <a:r>
              <a:rPr lang="ja-JP" altLang="en-US" sz="1100" b="1" dirty="0">
                <a:latin typeface="Meiryo" panose="020B0604030504040204" pitchFamily="34" charset="-128"/>
                <a:ea typeface="Meiryo" panose="020B0604030504040204" pitchFamily="34" charset="-128"/>
              </a:rPr>
              <a:t>締め過ぎによる血流障害が発生</a:t>
            </a:r>
          </a:p>
        </p:txBody>
      </p:sp>
      <p:sp>
        <p:nvSpPr>
          <p:cNvPr id="56" name="正方形/長方形 55">
            <a:extLst>
              <a:ext uri="{FF2B5EF4-FFF2-40B4-BE49-F238E27FC236}">
                <a16:creationId xmlns:a16="http://schemas.microsoft.com/office/drawing/2014/main" id="{EC034A37-F8D3-4656-9B7B-6DD1A18A50B5}"/>
              </a:ext>
            </a:extLst>
          </p:cNvPr>
          <p:cNvSpPr/>
          <p:nvPr/>
        </p:nvSpPr>
        <p:spPr>
          <a:xfrm>
            <a:off x="6551570" y="3916908"/>
            <a:ext cx="2235597" cy="476340"/>
          </a:xfrm>
          <a:prstGeom prst="rect">
            <a:avLst/>
          </a:prstGeom>
          <a:solidFill>
            <a:schemeClr val="bg1"/>
          </a:solidFill>
        </p:spPr>
        <p:txBody>
          <a:bodyPr wrap="square" lIns="0" tIns="0" rIns="0" bIns="72000" anchor="b">
            <a:noAutofit/>
          </a:bodyPr>
          <a:lstStyle/>
          <a:p>
            <a:pPr algn="ctr"/>
            <a:r>
              <a:rPr lang="ja-JP" altLang="en-US" sz="1100" b="1" dirty="0">
                <a:latin typeface="Meiryo" panose="020B0604030504040204" pitchFamily="34" charset="-128"/>
                <a:ea typeface="Meiryo" panose="020B0604030504040204" pitchFamily="34" charset="-128"/>
              </a:rPr>
              <a:t>バンパーの埋没発生</a:t>
            </a:r>
          </a:p>
        </p:txBody>
      </p:sp>
      <p:sp>
        <p:nvSpPr>
          <p:cNvPr id="1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247</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5520283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胃ろうの日常的管理のまとめ</a:t>
            </a:r>
            <a:endParaRPr lang="en-US" altLang="ja-JP" sz="2800" dirty="0"/>
          </a:p>
        </p:txBody>
      </p:sp>
      <p:sp>
        <p:nvSpPr>
          <p:cNvPr id="16" name="テキスト ボックス 4">
            <a:extLst>
              <a:ext uri="{FF2B5EF4-FFF2-40B4-BE49-F238E27FC236}">
                <a16:creationId xmlns:a16="http://schemas.microsoft.com/office/drawing/2014/main" id="{4599D473-76A0-435D-9380-D39E74D69D05}"/>
              </a:ext>
            </a:extLst>
          </p:cNvPr>
          <p:cNvSpPr txBox="1">
            <a:spLocks noChangeArrowheads="1"/>
          </p:cNvSpPr>
          <p:nvPr/>
        </p:nvSpPr>
        <p:spPr bwMode="auto">
          <a:xfrm>
            <a:off x="668337" y="1592263"/>
            <a:ext cx="8605837" cy="503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marL="287338" indent="-287338" algn="just">
              <a:lnSpc>
                <a:spcPct val="110000"/>
              </a:lnSpc>
              <a:spcAft>
                <a:spcPts val="1200"/>
              </a:spcAft>
            </a:pPr>
            <a:r>
              <a:rPr lang="ja-JP" altLang="en-US" sz="1700" dirty="0">
                <a:latin typeface="Meiryo" panose="020B0604030504040204" pitchFamily="34" charset="-128"/>
                <a:ea typeface="Meiryo" panose="020B0604030504040204" pitchFamily="34" charset="-128"/>
              </a:rPr>
              <a:t>◆ 胃</a:t>
            </a:r>
            <a:r>
              <a:rPr lang="ja-JP" altLang="en-US" sz="1700" dirty="0" err="1">
                <a:latin typeface="Meiryo" panose="020B0604030504040204" pitchFamily="34" charset="-128"/>
                <a:ea typeface="Meiryo" panose="020B0604030504040204" pitchFamily="34" charset="-128"/>
              </a:rPr>
              <a:t>ろう</a:t>
            </a:r>
            <a:r>
              <a:rPr lang="ja-JP" altLang="en-US" sz="1700" dirty="0">
                <a:latin typeface="Meiryo" panose="020B0604030504040204" pitchFamily="34" charset="-128"/>
                <a:ea typeface="Meiryo" panose="020B0604030504040204" pitchFamily="34" charset="-128"/>
              </a:rPr>
              <a:t>カテーテルは基本的には</a:t>
            </a:r>
            <a:r>
              <a:rPr lang="ja-JP" altLang="en-US" sz="1700" b="1" dirty="0">
                <a:solidFill>
                  <a:srgbClr val="000090"/>
                </a:solidFill>
                <a:latin typeface="Meiryo" panose="020B0604030504040204" pitchFamily="34" charset="-128"/>
                <a:ea typeface="Meiryo" panose="020B0604030504040204" pitchFamily="34" charset="-128"/>
              </a:rPr>
              <a:t>腹壁と垂直</a:t>
            </a:r>
            <a:r>
              <a:rPr lang="ja-JP" altLang="en-US" sz="1700" dirty="0">
                <a:latin typeface="Meiryo" panose="020B0604030504040204" pitchFamily="34" charset="-128"/>
                <a:ea typeface="Meiryo" panose="020B0604030504040204" pitchFamily="34" charset="-128"/>
              </a:rPr>
              <a:t>に入っている状態を保ちます。</a:t>
            </a:r>
          </a:p>
          <a:p>
            <a:pPr marL="287338" indent="-287338" algn="just">
              <a:lnSpc>
                <a:spcPct val="110000"/>
              </a:lnSpc>
              <a:spcAft>
                <a:spcPts val="1200"/>
              </a:spcAft>
            </a:pPr>
            <a:r>
              <a:rPr lang="ja-JP" altLang="en-US" sz="1700" dirty="0">
                <a:latin typeface="Meiryo" panose="020B0604030504040204" pitchFamily="34" charset="-128"/>
                <a:ea typeface="Meiryo" panose="020B0604030504040204" pitchFamily="34" charset="-128"/>
              </a:rPr>
              <a:t>◆ 胃</a:t>
            </a:r>
            <a:r>
              <a:rPr lang="ja-JP" altLang="en-US" sz="1700" dirty="0" err="1">
                <a:latin typeface="Meiryo" panose="020B0604030504040204" pitchFamily="34" charset="-128"/>
                <a:ea typeface="Meiryo" panose="020B0604030504040204" pitchFamily="34" charset="-128"/>
              </a:rPr>
              <a:t>ろう</a:t>
            </a:r>
            <a:r>
              <a:rPr lang="ja-JP" altLang="en-US" sz="1700" dirty="0">
                <a:latin typeface="Meiryo" panose="020B0604030504040204" pitchFamily="34" charset="-128"/>
                <a:ea typeface="Meiryo" panose="020B0604030504040204" pitchFamily="34" charset="-128"/>
              </a:rPr>
              <a:t>カテーテルは</a:t>
            </a:r>
            <a:r>
              <a:rPr lang="ja-JP" altLang="en-US" sz="1700" b="1" dirty="0">
                <a:solidFill>
                  <a:srgbClr val="000090"/>
                </a:solidFill>
                <a:latin typeface="Meiryo" panose="020B0604030504040204" pitchFamily="34" charset="-128"/>
                <a:ea typeface="Meiryo" panose="020B0604030504040204" pitchFamily="34" charset="-128"/>
              </a:rPr>
              <a:t>スムーズに回転</a:t>
            </a:r>
            <a:r>
              <a:rPr lang="ja-JP" altLang="en-US" sz="1700" dirty="0">
                <a:latin typeface="Meiryo" panose="020B0604030504040204" pitchFamily="34" charset="-128"/>
                <a:ea typeface="Meiryo" panose="020B0604030504040204" pitchFamily="34" charset="-128"/>
              </a:rPr>
              <a:t>する状態が良い状態です。</a:t>
            </a:r>
          </a:p>
          <a:p>
            <a:pPr marL="287338" indent="-287338" algn="just">
              <a:lnSpc>
                <a:spcPct val="110000"/>
              </a:lnSpc>
              <a:spcAft>
                <a:spcPts val="1200"/>
              </a:spcAft>
            </a:pPr>
            <a:r>
              <a:rPr lang="ja-JP" altLang="en-US" sz="1700" dirty="0">
                <a:latin typeface="Meiryo" panose="020B0604030504040204" pitchFamily="34" charset="-128"/>
                <a:ea typeface="Meiryo" panose="020B0604030504040204" pitchFamily="34" charset="-128"/>
              </a:rPr>
              <a:t>◆ 胃ろう周囲に液漏れや炎症がある場合には</a:t>
            </a:r>
            <a:r>
              <a:rPr lang="ja-JP" altLang="en-US" sz="1700" b="1" dirty="0">
                <a:solidFill>
                  <a:srgbClr val="000090"/>
                </a:solidFill>
                <a:latin typeface="Meiryo" panose="020B0604030504040204" pitchFamily="34" charset="-128"/>
                <a:ea typeface="Meiryo" panose="020B0604030504040204" pitchFamily="34" charset="-128"/>
              </a:rPr>
              <a:t>切り込みガーゼ</a:t>
            </a:r>
            <a:r>
              <a:rPr lang="ja-JP" altLang="en-US" sz="1700" dirty="0">
                <a:latin typeface="Meiryo" panose="020B0604030504040204" pitchFamily="34" charset="-128"/>
                <a:ea typeface="Meiryo" panose="020B0604030504040204" pitchFamily="34" charset="-128"/>
              </a:rPr>
              <a:t>を挟み込み、ガーゼが汚染していたら適宜交換をします。</a:t>
            </a:r>
          </a:p>
          <a:p>
            <a:pPr marL="287338" indent="-287338" algn="just">
              <a:lnSpc>
                <a:spcPct val="110000"/>
              </a:lnSpc>
              <a:spcAft>
                <a:spcPts val="1200"/>
              </a:spcAft>
            </a:pPr>
            <a:r>
              <a:rPr lang="ja-JP" altLang="en-US" sz="1700" dirty="0">
                <a:latin typeface="Meiryo" panose="020B0604030504040204" pitchFamily="34" charset="-128"/>
                <a:ea typeface="Meiryo" panose="020B0604030504040204" pitchFamily="34" charset="-128"/>
              </a:rPr>
              <a:t>◆ガーゼの代わりに、</a:t>
            </a:r>
            <a:r>
              <a:rPr lang="ja-JP" altLang="en-US" sz="1700" b="1" dirty="0">
                <a:solidFill>
                  <a:srgbClr val="000090"/>
                </a:solidFill>
                <a:latin typeface="Meiryo" panose="020B0604030504040204" pitchFamily="34" charset="-128"/>
                <a:ea typeface="Meiryo" panose="020B0604030504040204" pitchFamily="34" charset="-128"/>
              </a:rPr>
              <a:t>こより状にしたティッシュ</a:t>
            </a:r>
            <a:r>
              <a:rPr lang="ja-JP" altLang="en-US" sz="1700" dirty="0">
                <a:latin typeface="Meiryo" panose="020B0604030504040204" pitchFamily="34" charset="-128"/>
                <a:ea typeface="Meiryo" panose="020B0604030504040204" pitchFamily="34" charset="-128"/>
              </a:rPr>
              <a:t>を胃ろうカテーテルの根本に巻き付け胃ろうカテーテルを垂直に保持する方法もあります。　</a:t>
            </a:r>
          </a:p>
          <a:p>
            <a:pPr marL="287338" indent="-287338" algn="just">
              <a:lnSpc>
                <a:spcPct val="110000"/>
              </a:lnSpc>
              <a:spcAft>
                <a:spcPts val="1200"/>
              </a:spcAft>
            </a:pPr>
            <a:r>
              <a:rPr lang="ja-JP" altLang="en-US" sz="1700" dirty="0">
                <a:latin typeface="Meiryo" panose="020B0604030504040204" pitchFamily="34" charset="-128"/>
                <a:ea typeface="Meiryo" panose="020B0604030504040204" pitchFamily="34" charset="-128"/>
              </a:rPr>
              <a:t>◆胃ろうのバルーンの固定がきつ過ぎたり、胃ろうのボタンが短すぎると、</a:t>
            </a:r>
            <a:r>
              <a:rPr lang="ja-JP" altLang="en-US" sz="1700" b="1" dirty="0">
                <a:solidFill>
                  <a:srgbClr val="000090"/>
                </a:solidFill>
                <a:latin typeface="Meiryo" panose="020B0604030504040204" pitchFamily="34" charset="-128"/>
                <a:ea typeface="Meiryo" panose="020B0604030504040204" pitchFamily="34" charset="-128"/>
              </a:rPr>
              <a:t>胃壁の損傷</a:t>
            </a:r>
            <a:r>
              <a:rPr lang="ja-JP" altLang="en-US" sz="1700" dirty="0">
                <a:latin typeface="Meiryo" panose="020B0604030504040204" pitchFamily="34" charset="-128"/>
                <a:ea typeface="Meiryo" panose="020B0604030504040204" pitchFamily="34" charset="-128"/>
              </a:rPr>
              <a:t>を生じたり、</a:t>
            </a:r>
            <a:r>
              <a:rPr lang="ja-JP" altLang="en-US" sz="1700" b="1" dirty="0">
                <a:solidFill>
                  <a:srgbClr val="000090"/>
                </a:solidFill>
                <a:latin typeface="Meiryo" panose="020B0604030504040204" pitchFamily="34" charset="-128"/>
                <a:ea typeface="Meiryo" panose="020B0604030504040204" pitchFamily="34" charset="-128"/>
              </a:rPr>
              <a:t>肉芽の原因</a:t>
            </a:r>
            <a:r>
              <a:rPr lang="ja-JP" altLang="en-US" sz="1700" dirty="0">
                <a:latin typeface="Meiryo" panose="020B0604030504040204" pitchFamily="34" charset="-128"/>
                <a:ea typeface="Meiryo" panose="020B0604030504040204" pitchFamily="34" charset="-128"/>
              </a:rPr>
              <a:t>になる可能性があります。胃ろうのボタンやチューブのストッパーと皮膚の間には</a:t>
            </a:r>
            <a:r>
              <a:rPr lang="en-US" altLang="ja-JP" sz="1700" dirty="0">
                <a:latin typeface="Meiryo" panose="020B0604030504040204" pitchFamily="34" charset="-128"/>
                <a:ea typeface="Meiryo" panose="020B0604030504040204" pitchFamily="34" charset="-128"/>
              </a:rPr>
              <a:t>0.5〜1.0cm</a:t>
            </a:r>
            <a:r>
              <a:rPr lang="ja-JP" altLang="en-US" sz="1700" dirty="0">
                <a:latin typeface="Meiryo" panose="020B0604030504040204" pitchFamily="34" charset="-128"/>
                <a:ea typeface="Meiryo" panose="020B0604030504040204" pitchFamily="34" charset="-128"/>
              </a:rPr>
              <a:t>程度のゆとりが必要です。</a:t>
            </a:r>
          </a:p>
          <a:p>
            <a:pPr marL="287338" indent="-287338" algn="just">
              <a:lnSpc>
                <a:spcPct val="110000"/>
              </a:lnSpc>
              <a:spcAft>
                <a:spcPts val="1200"/>
              </a:spcAft>
            </a:pPr>
            <a:r>
              <a:rPr lang="ja-JP" altLang="en-US" sz="1700" dirty="0">
                <a:latin typeface="Meiryo" panose="020B0604030504040204" pitchFamily="34" charset="-128"/>
                <a:ea typeface="Meiryo" panose="020B0604030504040204" pitchFamily="34" charset="-128"/>
              </a:rPr>
              <a:t>◆ バルーンの水は時間が経つと減少するので、定期的に</a:t>
            </a:r>
            <a:r>
              <a:rPr lang="ja-JP" altLang="en-US" sz="1700" b="1" dirty="0">
                <a:solidFill>
                  <a:srgbClr val="000090"/>
                </a:solidFill>
                <a:latin typeface="Meiryo" panose="020B0604030504040204" pitchFamily="34" charset="-128"/>
                <a:ea typeface="Meiryo" panose="020B0604030504040204" pitchFamily="34" charset="-128"/>
              </a:rPr>
              <a:t>バルーン水の量の確認と補充</a:t>
            </a:r>
            <a:r>
              <a:rPr lang="ja-JP" altLang="en-US" sz="1700" dirty="0">
                <a:latin typeface="Meiryo" panose="020B0604030504040204" pitchFamily="34" charset="-128"/>
                <a:ea typeface="Meiryo" panose="020B0604030504040204" pitchFamily="34" charset="-128"/>
              </a:rPr>
              <a:t>をする必要があります。</a:t>
            </a:r>
          </a:p>
          <a:p>
            <a:pPr marL="287338" indent="-287338" algn="just">
              <a:lnSpc>
                <a:spcPct val="110000"/>
              </a:lnSpc>
              <a:spcAft>
                <a:spcPts val="1200"/>
              </a:spcAft>
            </a:pPr>
            <a:r>
              <a:rPr lang="ja-JP" altLang="en-US" sz="1700" dirty="0">
                <a:latin typeface="Meiryo" panose="020B0604030504040204" pitchFamily="34" charset="-128"/>
                <a:ea typeface="Meiryo" panose="020B0604030504040204" pitchFamily="34" charset="-128"/>
              </a:rPr>
              <a:t>◆ </a:t>
            </a:r>
            <a:r>
              <a:rPr lang="ja-JP" altLang="en-US" sz="1700" b="1" dirty="0">
                <a:solidFill>
                  <a:srgbClr val="000090"/>
                </a:solidFill>
                <a:latin typeface="Meiryo" panose="020B0604030504040204" pitchFamily="34" charset="-128"/>
                <a:ea typeface="Meiryo" panose="020B0604030504040204" pitchFamily="34" charset="-128"/>
              </a:rPr>
              <a:t>入浴やプール遊びの時</a:t>
            </a:r>
            <a:r>
              <a:rPr lang="ja-JP" altLang="en-US" sz="1700" dirty="0">
                <a:latin typeface="Meiryo" panose="020B0604030504040204" pitchFamily="34" charset="-128"/>
                <a:ea typeface="Meiryo" panose="020B0604030504040204" pitchFamily="34" charset="-128"/>
              </a:rPr>
              <a:t>は、固定をしっかりしておけばそのまま入ってかまいません。出てきてから胃ろう部の観察を行い、必要があればガーゼやこよりティッシュの交換を行います。</a:t>
            </a:r>
          </a:p>
        </p:txBody>
      </p:sp>
      <p:sp>
        <p:nvSpPr>
          <p:cNvPr id="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248</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6769866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胃ろう周囲からの液漏れの原因</a:t>
            </a:r>
            <a:endParaRPr lang="en-US" altLang="ja-JP" sz="2800" dirty="0"/>
          </a:p>
        </p:txBody>
      </p:sp>
      <p:sp>
        <p:nvSpPr>
          <p:cNvPr id="5" name="テキスト ボックス 4">
            <a:extLst>
              <a:ext uri="{FF2B5EF4-FFF2-40B4-BE49-F238E27FC236}">
                <a16:creationId xmlns:a16="http://schemas.microsoft.com/office/drawing/2014/main" id="{A3EB4FE3-C97D-4F98-953E-E4E0F331AC71}"/>
              </a:ext>
            </a:extLst>
          </p:cNvPr>
          <p:cNvSpPr txBox="1">
            <a:spLocks noChangeArrowheads="1"/>
          </p:cNvSpPr>
          <p:nvPr/>
        </p:nvSpPr>
        <p:spPr bwMode="auto">
          <a:xfrm>
            <a:off x="600004" y="1426894"/>
            <a:ext cx="8674171"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800100" indent="-34290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0" indent="0" algn="just" eaLnBrk="1" hangingPunct="1">
              <a:lnSpc>
                <a:spcPct val="125000"/>
              </a:lnSpc>
              <a:buClr>
                <a:srgbClr val="0000FF"/>
              </a:buClr>
            </a:pPr>
            <a:r>
              <a:rPr lang="en-US" altLang="ja-JP" sz="1600" b="1" dirty="0">
                <a:solidFill>
                  <a:srgbClr val="002060"/>
                </a:solidFill>
                <a:latin typeface="Meiryo" panose="020B0604030504040204" pitchFamily="34" charset="-128"/>
                <a:ea typeface="Meiryo" panose="020B0604030504040204" pitchFamily="34" charset="-128"/>
              </a:rPr>
              <a:t>A.</a:t>
            </a:r>
            <a:r>
              <a:rPr lang="ja-JP" altLang="en-US" sz="1600" b="1" dirty="0">
                <a:solidFill>
                  <a:srgbClr val="002060"/>
                </a:solidFill>
                <a:latin typeface="Meiryo" panose="020B0604030504040204" pitchFamily="34" charset="-128"/>
                <a:ea typeface="Meiryo" panose="020B0604030504040204" pitchFamily="34" charset="-128"/>
              </a:rPr>
              <a:t>胃</a:t>
            </a:r>
            <a:r>
              <a:rPr lang="ja-JP" altLang="en-US" sz="1600" b="1" dirty="0" err="1">
                <a:solidFill>
                  <a:srgbClr val="002060"/>
                </a:solidFill>
                <a:latin typeface="Meiryo" panose="020B0604030504040204" pitchFamily="34" charset="-128"/>
                <a:ea typeface="Meiryo" panose="020B0604030504040204" pitchFamily="34" charset="-128"/>
              </a:rPr>
              <a:t>ろう</a:t>
            </a:r>
            <a:r>
              <a:rPr lang="ja-JP" altLang="en-US" sz="1600" b="1" dirty="0">
                <a:solidFill>
                  <a:srgbClr val="002060"/>
                </a:solidFill>
                <a:latin typeface="Meiryo" panose="020B0604030504040204" pitchFamily="34" charset="-128"/>
                <a:ea typeface="Meiryo" panose="020B0604030504040204" pitchFamily="34" charset="-128"/>
              </a:rPr>
              <a:t>カテーテルの圧迫</a:t>
            </a:r>
            <a:endParaRPr lang="en-US" altLang="ja-JP" sz="1600" b="1" dirty="0">
              <a:solidFill>
                <a:srgbClr val="002060"/>
              </a:solidFill>
              <a:latin typeface="Meiryo" panose="020B0604030504040204" pitchFamily="34" charset="-128"/>
              <a:ea typeface="Meiryo" panose="020B0604030504040204" pitchFamily="34" charset="-128"/>
            </a:endParaRPr>
          </a:p>
          <a:p>
            <a:pPr lvl="1" algn="just" eaLnBrk="1" hangingPunct="1">
              <a:lnSpc>
                <a:spcPct val="125000"/>
              </a:lnSpc>
              <a:buClr>
                <a:schemeClr val="tx1"/>
              </a:buClr>
              <a:buFont typeface="Wingdings" panose="05000000000000000000" pitchFamily="2" charset="2"/>
              <a:buChar char="l"/>
            </a:pPr>
            <a:r>
              <a:rPr lang="ja-JP" altLang="en-US" sz="1600" b="1" dirty="0">
                <a:solidFill>
                  <a:srgbClr val="000090"/>
                </a:solidFill>
                <a:latin typeface="Meiryo" panose="020B0604030504040204" pitchFamily="34" charset="-128"/>
                <a:ea typeface="Meiryo" panose="020B0604030504040204" pitchFamily="34" charset="-128"/>
              </a:rPr>
              <a:t>腹臥位姿勢</a:t>
            </a:r>
            <a:r>
              <a:rPr lang="ja-JP" altLang="en-US" sz="1600" dirty="0">
                <a:solidFill>
                  <a:srgbClr val="000090"/>
                </a:solidFill>
                <a:latin typeface="Meiryo" panose="020B0604030504040204" pitchFamily="34" charset="-128"/>
                <a:ea typeface="Meiryo" panose="020B0604030504040204" pitchFamily="34" charset="-128"/>
              </a:rPr>
              <a:t>や、</a:t>
            </a:r>
            <a:r>
              <a:rPr lang="ja-JP" altLang="en-US" sz="1600" b="1" dirty="0">
                <a:solidFill>
                  <a:srgbClr val="000090"/>
                </a:solidFill>
                <a:latin typeface="Meiryo" panose="020B0604030504040204" pitchFamily="34" charset="-128"/>
                <a:ea typeface="Meiryo" panose="020B0604030504040204" pitchFamily="34" charset="-128"/>
              </a:rPr>
              <a:t>体幹装具や車椅子のベルト</a:t>
            </a:r>
            <a:r>
              <a:rPr lang="ja-JP" altLang="en-US" sz="1600" dirty="0">
                <a:latin typeface="Meiryo" panose="020B0604030504040204" pitchFamily="34" charset="-128"/>
                <a:ea typeface="Meiryo" panose="020B0604030504040204" pitchFamily="34" charset="-128"/>
              </a:rPr>
              <a:t>などによる胃ろう部の圧迫。腹臥位姿勢をとる時には液漏れだけでなく、胃ろうボタンが抜けやすいことにも留意。</a:t>
            </a:r>
            <a:endParaRPr lang="en-US" altLang="ja-JP" sz="1600" dirty="0">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47C9B3E4-1C7E-4434-BADD-35172DA33483}"/>
              </a:ext>
            </a:extLst>
          </p:cNvPr>
          <p:cNvSpPr txBox="1">
            <a:spLocks noChangeArrowheads="1"/>
          </p:cNvSpPr>
          <p:nvPr/>
        </p:nvSpPr>
        <p:spPr bwMode="auto">
          <a:xfrm>
            <a:off x="600004" y="2454828"/>
            <a:ext cx="8674171" cy="1615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800100" indent="-34290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0" indent="0" algn="just" eaLnBrk="1" hangingPunct="1">
              <a:lnSpc>
                <a:spcPct val="125000"/>
              </a:lnSpc>
              <a:buClr>
                <a:srgbClr val="0000FF"/>
              </a:buClr>
            </a:pPr>
            <a:r>
              <a:rPr lang="en-US" altLang="ja-JP" sz="1600" b="1" dirty="0">
                <a:solidFill>
                  <a:srgbClr val="000090"/>
                </a:solidFill>
                <a:latin typeface="Meiryo" panose="020B0604030504040204" pitchFamily="34" charset="-128"/>
                <a:ea typeface="Meiryo" panose="020B0604030504040204" pitchFamily="34" charset="-128"/>
              </a:rPr>
              <a:t>B.</a:t>
            </a:r>
            <a:r>
              <a:rPr lang="ja-JP" altLang="en-US" sz="1600" b="1" dirty="0">
                <a:solidFill>
                  <a:srgbClr val="000090"/>
                </a:solidFill>
                <a:latin typeface="Meiryo" panose="020B0604030504040204" pitchFamily="34" charset="-128"/>
                <a:ea typeface="Meiryo" panose="020B0604030504040204" pitchFamily="34" charset="-128"/>
              </a:rPr>
              <a:t>腹圧の上昇</a:t>
            </a:r>
            <a:endParaRPr lang="en-US" altLang="ja-JP" sz="1600" b="1" dirty="0">
              <a:solidFill>
                <a:srgbClr val="000090"/>
              </a:solidFill>
              <a:latin typeface="Meiryo" panose="020B0604030504040204" pitchFamily="34" charset="-128"/>
              <a:ea typeface="Meiryo" panose="020B0604030504040204" pitchFamily="34" charset="-128"/>
            </a:endParaRPr>
          </a:p>
          <a:p>
            <a:pPr lvl="1" algn="just" eaLnBrk="1" hangingPunct="1">
              <a:lnSpc>
                <a:spcPct val="125000"/>
              </a:lnSpc>
              <a:buFont typeface="Wingdings" panose="05000000000000000000" pitchFamily="2" charset="2"/>
              <a:buChar char="l"/>
            </a:pPr>
            <a:r>
              <a:rPr lang="ja-JP" altLang="en-US" sz="1600" dirty="0">
                <a:solidFill>
                  <a:srgbClr val="000000"/>
                </a:solidFill>
                <a:latin typeface="Meiryo" panose="020B0604030504040204" pitchFamily="34" charset="-128"/>
                <a:ea typeface="Meiryo" panose="020B0604030504040204" pitchFamily="34" charset="-128"/>
              </a:rPr>
              <a:t>腹圧が上昇するような</a:t>
            </a:r>
            <a:r>
              <a:rPr lang="ja-JP" altLang="en-US" sz="1600" b="1" dirty="0">
                <a:solidFill>
                  <a:srgbClr val="000090"/>
                </a:solidFill>
                <a:latin typeface="Meiryo" panose="020B0604030504040204" pitchFamily="34" charset="-128"/>
                <a:ea typeface="Meiryo" panose="020B0604030504040204" pitchFamily="34" charset="-128"/>
              </a:rPr>
              <a:t>座位姿勢</a:t>
            </a:r>
            <a:r>
              <a:rPr lang="ja-JP" altLang="en-US" sz="1600" dirty="0">
                <a:solidFill>
                  <a:srgbClr val="000000"/>
                </a:solidFill>
                <a:latin typeface="Meiryo" panose="020B0604030504040204" pitchFamily="34" charset="-128"/>
                <a:ea typeface="Meiryo" panose="020B0604030504040204" pitchFamily="34" charset="-128"/>
              </a:rPr>
              <a:t>や</a:t>
            </a:r>
            <a:r>
              <a:rPr lang="ja-JP" altLang="en-US" sz="1600" b="1" dirty="0">
                <a:solidFill>
                  <a:srgbClr val="000090"/>
                </a:solidFill>
                <a:latin typeface="Meiryo" panose="020B0604030504040204" pitchFamily="34" charset="-128"/>
                <a:ea typeface="Meiryo" panose="020B0604030504040204" pitchFamily="34" charset="-128"/>
              </a:rPr>
              <a:t>前屈姿勢を長時間とる。</a:t>
            </a:r>
            <a:endParaRPr lang="en-US" altLang="ja-JP" sz="1600" b="1" dirty="0">
              <a:solidFill>
                <a:srgbClr val="000090"/>
              </a:solidFill>
              <a:latin typeface="Meiryo" panose="020B0604030504040204" pitchFamily="34" charset="-128"/>
              <a:ea typeface="Meiryo" panose="020B0604030504040204" pitchFamily="34" charset="-128"/>
            </a:endParaRPr>
          </a:p>
          <a:p>
            <a:pPr lvl="1" algn="just" eaLnBrk="1" hangingPunct="1">
              <a:lnSpc>
                <a:spcPct val="125000"/>
              </a:lnSpc>
              <a:buFont typeface="Wingdings" panose="05000000000000000000" pitchFamily="2" charset="2"/>
              <a:buChar char="l"/>
            </a:pPr>
            <a:r>
              <a:rPr lang="ja-JP" altLang="en-US" sz="1600" dirty="0">
                <a:solidFill>
                  <a:srgbClr val="000000"/>
                </a:solidFill>
                <a:latin typeface="Meiryo" panose="020B0604030504040204" pitchFamily="34" charset="-128"/>
                <a:ea typeface="Meiryo" panose="020B0604030504040204" pitchFamily="34" charset="-128"/>
              </a:rPr>
              <a:t>注入の</a:t>
            </a:r>
            <a:r>
              <a:rPr lang="ja-JP" altLang="en-US" sz="1600" dirty="0">
                <a:latin typeface="Meiryo" panose="020B0604030504040204" pitchFamily="34" charset="-128"/>
                <a:ea typeface="Meiryo" panose="020B0604030504040204" pitchFamily="34" charset="-128"/>
              </a:rPr>
              <a:t>滴下速度</a:t>
            </a:r>
            <a:r>
              <a:rPr lang="ja-JP" altLang="en-US" sz="1600" dirty="0">
                <a:solidFill>
                  <a:srgbClr val="000000"/>
                </a:solidFill>
                <a:latin typeface="Meiryo" panose="020B0604030504040204" pitchFamily="34" charset="-128"/>
                <a:ea typeface="Meiryo" panose="020B0604030504040204" pitchFamily="34" charset="-128"/>
              </a:rPr>
              <a:t>が速すぎる。</a:t>
            </a:r>
            <a:endParaRPr lang="en-US" altLang="ja-JP" sz="1600" dirty="0">
              <a:solidFill>
                <a:srgbClr val="000000"/>
              </a:solidFill>
              <a:latin typeface="Meiryo" panose="020B0604030504040204" pitchFamily="34" charset="-128"/>
              <a:ea typeface="Meiryo" panose="020B0604030504040204" pitchFamily="34" charset="-128"/>
            </a:endParaRPr>
          </a:p>
          <a:p>
            <a:pPr lvl="1" algn="just" eaLnBrk="1" hangingPunct="1">
              <a:lnSpc>
                <a:spcPct val="125000"/>
              </a:lnSpc>
              <a:buFont typeface="Wingdings" panose="05000000000000000000" pitchFamily="2" charset="2"/>
              <a:buChar char="l"/>
            </a:pPr>
            <a:r>
              <a:rPr lang="ja-JP" altLang="en-US" sz="1600" dirty="0">
                <a:solidFill>
                  <a:srgbClr val="000000"/>
                </a:solidFill>
                <a:latin typeface="Meiryo" panose="020B0604030504040204" pitchFamily="34" charset="-128"/>
                <a:ea typeface="Meiryo" panose="020B0604030504040204" pitchFamily="34" charset="-128"/>
              </a:rPr>
              <a:t>注射器での注入のスピードが速すぎる。</a:t>
            </a:r>
            <a:endParaRPr lang="en-US" altLang="ja-JP" sz="1600" dirty="0">
              <a:solidFill>
                <a:srgbClr val="000000"/>
              </a:solidFill>
              <a:latin typeface="Meiryo" panose="020B0604030504040204" pitchFamily="34" charset="-128"/>
              <a:ea typeface="Meiryo" panose="020B0604030504040204" pitchFamily="34" charset="-128"/>
            </a:endParaRPr>
          </a:p>
          <a:p>
            <a:pPr lvl="1" algn="just" eaLnBrk="1" hangingPunct="1">
              <a:lnSpc>
                <a:spcPct val="125000"/>
              </a:lnSpc>
              <a:buFont typeface="Wingdings" panose="05000000000000000000" pitchFamily="2" charset="2"/>
              <a:buChar char="l"/>
            </a:pPr>
            <a:r>
              <a:rPr lang="ja-JP" altLang="en-US" sz="1600" dirty="0">
                <a:solidFill>
                  <a:srgbClr val="000000"/>
                </a:solidFill>
                <a:latin typeface="Meiryo" panose="020B0604030504040204" pitchFamily="34" charset="-128"/>
                <a:ea typeface="Meiryo" panose="020B0604030504040204" pitchFamily="34" charset="-128"/>
              </a:rPr>
              <a:t>半固形栄養剤の</a:t>
            </a:r>
            <a:r>
              <a:rPr lang="ja-JP" altLang="en-US" sz="1600" dirty="0">
                <a:latin typeface="Meiryo" panose="020B0604030504040204" pitchFamily="34" charset="-128"/>
                <a:ea typeface="Meiryo" panose="020B0604030504040204" pitchFamily="34" charset="-128"/>
              </a:rPr>
              <a:t>加圧バッグの圧</a:t>
            </a:r>
            <a:r>
              <a:rPr lang="ja-JP" altLang="en-US" sz="1600" dirty="0">
                <a:solidFill>
                  <a:srgbClr val="000000"/>
                </a:solidFill>
                <a:latin typeface="Meiryo" panose="020B0604030504040204" pitchFamily="34" charset="-128"/>
                <a:ea typeface="Meiryo" panose="020B0604030504040204" pitchFamily="34" charset="-128"/>
              </a:rPr>
              <a:t>が高すぎる。</a:t>
            </a:r>
            <a:endParaRPr lang="en-US" altLang="ja-JP" sz="1600" dirty="0">
              <a:solidFill>
                <a:srgbClr val="000000"/>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80333982-D83A-4718-AF35-ABE19A93D659}"/>
              </a:ext>
            </a:extLst>
          </p:cNvPr>
          <p:cNvSpPr txBox="1">
            <a:spLocks noChangeArrowheads="1"/>
          </p:cNvSpPr>
          <p:nvPr/>
        </p:nvSpPr>
        <p:spPr bwMode="auto">
          <a:xfrm>
            <a:off x="600004" y="4157916"/>
            <a:ext cx="8674171"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800100" indent="-34290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0" indent="0" algn="just" eaLnBrk="1" hangingPunct="1">
              <a:lnSpc>
                <a:spcPct val="125000"/>
              </a:lnSpc>
              <a:buClr>
                <a:srgbClr val="0000FF"/>
              </a:buClr>
            </a:pPr>
            <a:r>
              <a:rPr lang="en-US" altLang="ja-JP" sz="1600" b="1" dirty="0">
                <a:solidFill>
                  <a:srgbClr val="000090"/>
                </a:solidFill>
                <a:latin typeface="Meiryo" panose="020B0604030504040204" pitchFamily="34" charset="-128"/>
                <a:ea typeface="Meiryo" panose="020B0604030504040204" pitchFamily="34" charset="-128"/>
              </a:rPr>
              <a:t>C.</a:t>
            </a:r>
            <a:r>
              <a:rPr lang="ja-JP" altLang="en-US" sz="1600" b="1" dirty="0">
                <a:solidFill>
                  <a:srgbClr val="000090"/>
                </a:solidFill>
                <a:latin typeface="Meiryo" panose="020B0604030504040204" pitchFamily="34" charset="-128"/>
                <a:ea typeface="Meiryo" panose="020B0604030504040204" pitchFamily="34" charset="-128"/>
              </a:rPr>
              <a:t>胃</a:t>
            </a:r>
            <a:r>
              <a:rPr lang="ja-JP" altLang="en-US" sz="1600" b="1" dirty="0" err="1">
                <a:solidFill>
                  <a:srgbClr val="000090"/>
                </a:solidFill>
                <a:latin typeface="Meiryo" panose="020B0604030504040204" pitchFamily="34" charset="-128"/>
                <a:ea typeface="Meiryo" panose="020B0604030504040204" pitchFamily="34" charset="-128"/>
              </a:rPr>
              <a:t>ろうの</a:t>
            </a:r>
            <a:r>
              <a:rPr lang="ja-JP" altLang="en-US" sz="1600" b="1" dirty="0">
                <a:solidFill>
                  <a:srgbClr val="000090"/>
                </a:solidFill>
                <a:latin typeface="Meiryo" panose="020B0604030504040204" pitchFamily="34" charset="-128"/>
                <a:ea typeface="Meiryo" panose="020B0604030504040204" pitchFamily="34" charset="-128"/>
              </a:rPr>
              <a:t>チューブサイズの不適合</a:t>
            </a:r>
            <a:endParaRPr lang="en-US" altLang="ja-JP" sz="1600" b="1" dirty="0">
              <a:solidFill>
                <a:srgbClr val="000090"/>
              </a:solidFill>
              <a:latin typeface="Meiryo" panose="020B0604030504040204" pitchFamily="34" charset="-128"/>
              <a:ea typeface="Meiryo" panose="020B0604030504040204" pitchFamily="34" charset="-128"/>
            </a:endParaRPr>
          </a:p>
          <a:p>
            <a:pPr lvl="1" algn="just" eaLnBrk="1" hangingPunct="1">
              <a:lnSpc>
                <a:spcPct val="125000"/>
              </a:lnSpc>
              <a:buFont typeface="Wingdings" panose="05000000000000000000" pitchFamily="2" charset="2"/>
              <a:buChar char="l"/>
            </a:pPr>
            <a:r>
              <a:rPr lang="ja-JP" altLang="en-US" sz="1600" dirty="0">
                <a:solidFill>
                  <a:srgbClr val="000000"/>
                </a:solidFill>
                <a:latin typeface="Meiryo" panose="020B0604030504040204" pitchFamily="34" charset="-128"/>
                <a:ea typeface="Meiryo" panose="020B0604030504040204" pitchFamily="34" charset="-128"/>
              </a:rPr>
              <a:t>シャフトが</a:t>
            </a:r>
            <a:r>
              <a:rPr lang="ja-JP" altLang="en-US" sz="1600" b="1" dirty="0">
                <a:solidFill>
                  <a:srgbClr val="000090"/>
                </a:solidFill>
                <a:latin typeface="Meiryo" panose="020B0604030504040204" pitchFamily="34" charset="-128"/>
                <a:ea typeface="Meiryo" panose="020B0604030504040204" pitchFamily="34" charset="-128"/>
              </a:rPr>
              <a:t>長すぎる。</a:t>
            </a:r>
            <a:endParaRPr lang="en-US" altLang="ja-JP" sz="1600" dirty="0">
              <a:solidFill>
                <a:srgbClr val="000000"/>
              </a:solidFill>
              <a:latin typeface="Meiryo" panose="020B0604030504040204" pitchFamily="34" charset="-128"/>
              <a:ea typeface="Meiryo" panose="020B0604030504040204" pitchFamily="34" charset="-128"/>
            </a:endParaRPr>
          </a:p>
          <a:p>
            <a:pPr lvl="1" algn="just" eaLnBrk="1" hangingPunct="1">
              <a:lnSpc>
                <a:spcPct val="125000"/>
              </a:lnSpc>
              <a:buFont typeface="Wingdings" panose="05000000000000000000" pitchFamily="2" charset="2"/>
              <a:buChar char="l"/>
            </a:pPr>
            <a:r>
              <a:rPr lang="ja-JP" altLang="en-US" sz="1600" dirty="0">
                <a:solidFill>
                  <a:srgbClr val="000000"/>
                </a:solidFill>
                <a:latin typeface="Meiryo" panose="020B0604030504040204" pitchFamily="34" charset="-128"/>
                <a:ea typeface="Meiryo" panose="020B0604030504040204" pitchFamily="34" charset="-128"/>
              </a:rPr>
              <a:t>シャフトの太さが</a:t>
            </a:r>
            <a:r>
              <a:rPr lang="ja-JP" altLang="en-US" sz="1600" dirty="0" err="1">
                <a:solidFill>
                  <a:srgbClr val="000000"/>
                </a:solidFill>
                <a:latin typeface="Meiryo" panose="020B0604030504040204" pitchFamily="34" charset="-128"/>
                <a:ea typeface="Meiryo" panose="020B0604030504040204" pitchFamily="34" charset="-128"/>
              </a:rPr>
              <a:t>ろう</a:t>
            </a:r>
            <a:r>
              <a:rPr lang="ja-JP" altLang="en-US" sz="1600" dirty="0">
                <a:solidFill>
                  <a:srgbClr val="000000"/>
                </a:solidFill>
                <a:latin typeface="Meiryo" panose="020B0604030504040204" pitchFamily="34" charset="-128"/>
                <a:ea typeface="Meiryo" panose="020B0604030504040204" pitchFamily="34" charset="-128"/>
              </a:rPr>
              <a:t>孔に比して</a:t>
            </a:r>
            <a:r>
              <a:rPr lang="ja-JP" altLang="en-US" sz="1600" b="1" dirty="0">
                <a:solidFill>
                  <a:srgbClr val="000090"/>
                </a:solidFill>
                <a:latin typeface="Meiryo" panose="020B0604030504040204" pitchFamily="34" charset="-128"/>
                <a:ea typeface="Meiryo" panose="020B0604030504040204" pitchFamily="34" charset="-128"/>
              </a:rPr>
              <a:t>細すぎる。</a:t>
            </a:r>
            <a:endParaRPr lang="en-US" altLang="ja-JP" sz="1600" b="1" dirty="0">
              <a:solidFill>
                <a:srgbClr val="000090"/>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14067822-28F8-4102-86AD-3CAB44495433}"/>
              </a:ext>
            </a:extLst>
          </p:cNvPr>
          <p:cNvSpPr txBox="1">
            <a:spLocks noChangeArrowheads="1"/>
          </p:cNvSpPr>
          <p:nvPr/>
        </p:nvSpPr>
        <p:spPr bwMode="auto">
          <a:xfrm>
            <a:off x="600004" y="5289652"/>
            <a:ext cx="8674171"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800100" indent="-34290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0" indent="0" algn="just" eaLnBrk="1" hangingPunct="1">
              <a:lnSpc>
                <a:spcPct val="125000"/>
              </a:lnSpc>
              <a:buClr>
                <a:srgbClr val="0000FF"/>
              </a:buClr>
            </a:pPr>
            <a:r>
              <a:rPr lang="en-US" altLang="ja-JP" sz="1600" b="1" dirty="0">
                <a:solidFill>
                  <a:srgbClr val="000090"/>
                </a:solidFill>
                <a:latin typeface="Meiryo" panose="020B0604030504040204" pitchFamily="34" charset="-128"/>
                <a:ea typeface="Meiryo" panose="020B0604030504040204" pitchFamily="34" charset="-128"/>
              </a:rPr>
              <a:t>D.</a:t>
            </a:r>
            <a:r>
              <a:rPr lang="ja-JP" altLang="en-US" sz="1600" b="1" dirty="0">
                <a:solidFill>
                  <a:srgbClr val="000090"/>
                </a:solidFill>
                <a:latin typeface="Meiryo" panose="020B0604030504040204" pitchFamily="34" charset="-128"/>
                <a:ea typeface="Meiryo" panose="020B0604030504040204" pitchFamily="34" charset="-128"/>
              </a:rPr>
              <a:t>胃内容の排出障害</a:t>
            </a:r>
            <a:endParaRPr lang="en-US" altLang="ja-JP" sz="1600" b="1" dirty="0">
              <a:solidFill>
                <a:srgbClr val="000090"/>
              </a:solidFill>
              <a:latin typeface="Meiryo" panose="020B0604030504040204" pitchFamily="34" charset="-128"/>
              <a:ea typeface="Meiryo" panose="020B0604030504040204" pitchFamily="34" charset="-128"/>
            </a:endParaRPr>
          </a:p>
          <a:p>
            <a:pPr lvl="1" algn="just" eaLnBrk="1" hangingPunct="1">
              <a:lnSpc>
                <a:spcPct val="125000"/>
              </a:lnSpc>
              <a:buFont typeface="Wingdings" panose="05000000000000000000" pitchFamily="2" charset="2"/>
              <a:buChar char="l"/>
            </a:pPr>
            <a:r>
              <a:rPr lang="ja-JP" altLang="en-US" sz="1600" dirty="0">
                <a:solidFill>
                  <a:srgbClr val="000000"/>
                </a:solidFill>
                <a:latin typeface="Meiryo" panose="020B0604030504040204" pitchFamily="34" charset="-128"/>
                <a:ea typeface="Meiryo" panose="020B0604030504040204" pitchFamily="34" charset="-128"/>
              </a:rPr>
              <a:t>様々な要因によって</a:t>
            </a:r>
            <a:r>
              <a:rPr lang="ja-JP" altLang="en-US" sz="1600" b="1" dirty="0">
                <a:solidFill>
                  <a:srgbClr val="000090"/>
                </a:solidFill>
                <a:latin typeface="Meiryo" panose="020B0604030504040204" pitchFamily="34" charset="-128"/>
                <a:ea typeface="Meiryo" panose="020B0604030504040204" pitchFamily="34" charset="-128"/>
              </a:rPr>
              <a:t>消化管蠕動運動が低下</a:t>
            </a:r>
            <a:r>
              <a:rPr lang="ja-JP" altLang="en-US" sz="1600" dirty="0">
                <a:solidFill>
                  <a:srgbClr val="000000"/>
                </a:solidFill>
                <a:latin typeface="Meiryo" panose="020B0604030504040204" pitchFamily="34" charset="-128"/>
                <a:ea typeface="Meiryo" panose="020B0604030504040204" pitchFamily="34" charset="-128"/>
              </a:rPr>
              <a:t>している。</a:t>
            </a:r>
            <a:endParaRPr lang="en-US" altLang="ja-JP" sz="1600" dirty="0">
              <a:solidFill>
                <a:srgbClr val="000000"/>
              </a:solidFill>
              <a:latin typeface="Meiryo" panose="020B0604030504040204" pitchFamily="34" charset="-128"/>
              <a:ea typeface="Meiryo" panose="020B0604030504040204" pitchFamily="34" charset="-128"/>
            </a:endParaRPr>
          </a:p>
          <a:p>
            <a:pPr lvl="1" algn="just" eaLnBrk="1" hangingPunct="1">
              <a:lnSpc>
                <a:spcPct val="125000"/>
              </a:lnSpc>
              <a:buFont typeface="Wingdings" panose="05000000000000000000" pitchFamily="2" charset="2"/>
              <a:buChar char="l"/>
            </a:pPr>
            <a:r>
              <a:rPr lang="ja-JP" altLang="en-US" sz="1600" dirty="0">
                <a:latin typeface="Meiryo" panose="020B0604030504040204" pitchFamily="34" charset="-128"/>
                <a:ea typeface="Meiryo" panose="020B0604030504040204" pitchFamily="34" charset="-128"/>
              </a:rPr>
              <a:t>バルーンタイプの胃</a:t>
            </a:r>
            <a:r>
              <a:rPr lang="ja-JP" altLang="en-US" sz="1600" dirty="0" err="1">
                <a:latin typeface="Meiryo" panose="020B0604030504040204" pitchFamily="34" charset="-128"/>
                <a:ea typeface="Meiryo" panose="020B0604030504040204" pitchFamily="34" charset="-128"/>
              </a:rPr>
              <a:t>ろう</a:t>
            </a:r>
            <a:r>
              <a:rPr lang="ja-JP" altLang="en-US" sz="1600" dirty="0">
                <a:latin typeface="Meiryo" panose="020B0604030504040204" pitchFamily="34" charset="-128"/>
                <a:ea typeface="Meiryo" panose="020B0604030504040204" pitchFamily="34" charset="-128"/>
              </a:rPr>
              <a:t>カテーテル</a:t>
            </a:r>
            <a:r>
              <a:rPr lang="ja-JP" altLang="en-US" sz="1600" dirty="0">
                <a:solidFill>
                  <a:srgbClr val="000000"/>
                </a:solidFill>
                <a:latin typeface="Meiryo" panose="020B0604030504040204" pitchFamily="34" charset="-128"/>
                <a:ea typeface="Meiryo" panose="020B0604030504040204" pitchFamily="34" charset="-128"/>
              </a:rPr>
              <a:t>が</a:t>
            </a:r>
            <a:r>
              <a:rPr lang="ja-JP" altLang="en-US" sz="1600" dirty="0">
                <a:latin typeface="Meiryo" panose="020B0604030504040204" pitchFamily="34" charset="-128"/>
                <a:ea typeface="Meiryo" panose="020B0604030504040204" pitchFamily="34" charset="-128"/>
              </a:rPr>
              <a:t>深く入り過ぎたり、バルーンの固定水が多すぎて</a:t>
            </a:r>
            <a:r>
              <a:rPr lang="ja-JP" altLang="en-US" sz="1600" b="1" dirty="0">
                <a:solidFill>
                  <a:srgbClr val="000090"/>
                </a:solidFill>
                <a:latin typeface="Meiryo" panose="020B0604030504040204" pitchFamily="34" charset="-128"/>
                <a:ea typeface="Meiryo" panose="020B0604030504040204" pitchFamily="34" charset="-128"/>
              </a:rPr>
              <a:t>バルーンが胃内容の排出を阻害</a:t>
            </a:r>
            <a:r>
              <a:rPr lang="ja-JP" altLang="en-US" sz="1600" dirty="0">
                <a:latin typeface="Meiryo" panose="020B0604030504040204" pitchFamily="34" charset="-128"/>
                <a:ea typeface="Meiryo" panose="020B0604030504040204" pitchFamily="34" charset="-128"/>
              </a:rPr>
              <a:t>している</a:t>
            </a:r>
            <a:r>
              <a:rPr lang="ja-JP" altLang="en-US" sz="1600" dirty="0">
                <a:solidFill>
                  <a:srgbClr val="000090"/>
                </a:solidFill>
                <a:latin typeface="Meiryo" panose="020B0604030504040204" pitchFamily="34" charset="-128"/>
                <a:ea typeface="Meiryo" panose="020B0604030504040204" pitchFamily="34" charset="-128"/>
              </a:rPr>
              <a:t>。</a:t>
            </a:r>
            <a:endParaRPr lang="en-US" altLang="ja-JP" sz="1600" dirty="0">
              <a:solidFill>
                <a:srgbClr val="000090"/>
              </a:solidFill>
              <a:latin typeface="Meiryo" panose="020B0604030504040204" pitchFamily="34" charset="-128"/>
              <a:ea typeface="Meiryo" panose="020B0604030504040204" pitchFamily="34" charset="-128"/>
            </a:endParaRPr>
          </a:p>
        </p:txBody>
      </p:sp>
      <p:sp>
        <p:nvSpPr>
          <p:cNvPr id="9"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249</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0180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8A8FC218-5B9A-46E1-A2CF-02A5A3219F52}"/>
              </a:ext>
            </a:extLst>
          </p:cNvPr>
          <p:cNvSpPr>
            <a:spLocks noGrp="1"/>
          </p:cNvSpPr>
          <p:nvPr>
            <p:ph type="title"/>
          </p:nvPr>
        </p:nvSpPr>
        <p:spPr/>
        <p:txBody>
          <a:bodyPr>
            <a:normAutofit/>
          </a:bodyPr>
          <a:lstStyle/>
          <a:p>
            <a:r>
              <a:rPr lang="ja-JP" altLang="en-US" sz="2800" dirty="0"/>
              <a:t>喀痰吸引を行う時の留意点</a:t>
            </a:r>
          </a:p>
        </p:txBody>
      </p:sp>
      <p:sp>
        <p:nvSpPr>
          <p:cNvPr id="10" name="二等辺三角形 9">
            <a:extLst>
              <a:ext uri="{FF2B5EF4-FFF2-40B4-BE49-F238E27FC236}">
                <a16:creationId xmlns:a16="http://schemas.microsoft.com/office/drawing/2014/main" id="{57CE2C91-386C-4225-80FD-4266014CCA19}"/>
              </a:ext>
            </a:extLst>
          </p:cNvPr>
          <p:cNvSpPr/>
          <p:nvPr/>
        </p:nvSpPr>
        <p:spPr>
          <a:xfrm>
            <a:off x="1567545" y="3895924"/>
            <a:ext cx="1169888" cy="860325"/>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63">
              <a:solidFill>
                <a:prstClr val="white"/>
              </a:solidFill>
            </a:endParaRPr>
          </a:p>
        </p:txBody>
      </p:sp>
      <p:sp>
        <p:nvSpPr>
          <p:cNvPr id="13" name="Text Box 2">
            <a:extLst>
              <a:ext uri="{FF2B5EF4-FFF2-40B4-BE49-F238E27FC236}">
                <a16:creationId xmlns:a16="http://schemas.microsoft.com/office/drawing/2014/main" id="{D703DCAA-F0EC-4494-858F-BAFFD6F3CFF3}"/>
              </a:ext>
            </a:extLst>
          </p:cNvPr>
          <p:cNvSpPr txBox="1">
            <a:spLocks noChangeArrowheads="1"/>
          </p:cNvSpPr>
          <p:nvPr/>
        </p:nvSpPr>
        <p:spPr bwMode="auto">
          <a:xfrm>
            <a:off x="1482031" y="2213786"/>
            <a:ext cx="7010301" cy="1079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0906" tIns="35453" rIns="70906" bIns="35453">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en-US" altLang="ja-JP" sz="2519" dirty="0">
                <a:solidFill>
                  <a:srgbClr val="000000"/>
                </a:solidFill>
                <a:latin typeface="メイリオ" panose="020B0604030504040204" pitchFamily="50" charset="-128"/>
              </a:rPr>
              <a:t>●</a:t>
            </a:r>
            <a:r>
              <a:rPr lang="ja-JP" altLang="en-US" sz="2519" dirty="0">
                <a:solidFill>
                  <a:srgbClr val="000000"/>
                </a:solidFill>
                <a:latin typeface="メイリオ" panose="020B0604030504040204" pitchFamily="50" charset="-128"/>
              </a:rPr>
              <a:t>鼻腔・口腔内吸引は、清潔に行う</a:t>
            </a:r>
          </a:p>
          <a:p>
            <a:pPr eaLnBrk="1" hangingPunct="1">
              <a:lnSpc>
                <a:spcPct val="60000"/>
              </a:lnSpc>
              <a:spcBef>
                <a:spcPct val="0"/>
              </a:spcBef>
              <a:buFontTx/>
              <a:buNone/>
            </a:pPr>
            <a:endParaRPr lang="ja-JP" altLang="en-US" sz="2519" dirty="0">
              <a:solidFill>
                <a:srgbClr val="000000"/>
              </a:solidFill>
              <a:latin typeface="メイリオ" panose="020B0604030504040204" pitchFamily="50" charset="-128"/>
            </a:endParaRPr>
          </a:p>
          <a:p>
            <a:pPr eaLnBrk="1" hangingPunct="1">
              <a:spcBef>
                <a:spcPct val="0"/>
              </a:spcBef>
              <a:buFontTx/>
              <a:buNone/>
            </a:pPr>
            <a:r>
              <a:rPr lang="ja-JP" altLang="en-US" sz="2519" dirty="0">
                <a:solidFill>
                  <a:srgbClr val="000000"/>
                </a:solidFill>
                <a:latin typeface="メイリオ" panose="020B0604030504040204" pitchFamily="50" charset="-128"/>
              </a:rPr>
              <a:t>●気管カニューレ内吸引は、</a:t>
            </a:r>
            <a:r>
              <a:rPr lang="ja-JP" altLang="en-US" sz="2519" u="sng" dirty="0">
                <a:solidFill>
                  <a:schemeClr val="accent2">
                    <a:lumMod val="75000"/>
                  </a:schemeClr>
                </a:solidFill>
                <a:latin typeface="メイリオ" panose="020B0604030504040204" pitchFamily="50" charset="-128"/>
              </a:rPr>
              <a:t>より清潔に行う</a:t>
            </a:r>
          </a:p>
        </p:txBody>
      </p:sp>
      <p:sp>
        <p:nvSpPr>
          <p:cNvPr id="14" name="Text Box 3">
            <a:extLst>
              <a:ext uri="{FF2B5EF4-FFF2-40B4-BE49-F238E27FC236}">
                <a16:creationId xmlns:a16="http://schemas.microsoft.com/office/drawing/2014/main" id="{981E19DF-0D94-4747-AD5C-6D3B24B73708}"/>
              </a:ext>
            </a:extLst>
          </p:cNvPr>
          <p:cNvSpPr txBox="1">
            <a:spLocks noChangeArrowheads="1"/>
          </p:cNvSpPr>
          <p:nvPr/>
        </p:nvSpPr>
        <p:spPr bwMode="auto">
          <a:xfrm>
            <a:off x="1742964" y="4288036"/>
            <a:ext cx="1169888" cy="43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0906" tIns="35453" rIns="70906" bIns="35453">
            <a:spAutoFit/>
          </a:bodyPr>
          <a:lstStyle>
            <a:lvl1pPr marL="1223963" indent="-1223963"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a:spcBef>
                <a:spcPct val="0"/>
              </a:spcBef>
              <a:buNone/>
              <a:defRPr/>
            </a:pPr>
            <a:r>
              <a:rPr lang="ja-JP" altLang="en-US" sz="2356" dirty="0">
                <a:solidFill>
                  <a:prstClr val="black"/>
                </a:solidFill>
                <a:latin typeface="Segoe UI" panose="020B0502040204020203" pitchFamily="34" charset="0"/>
                <a:ea typeface="メイリオ" panose="020B0604030504040204" pitchFamily="50" charset="-128"/>
              </a:rPr>
              <a:t>注</a:t>
            </a:r>
            <a:r>
              <a:rPr lang="ja-JP" altLang="en-US" sz="2356" spc="-406" dirty="0">
                <a:solidFill>
                  <a:prstClr val="black"/>
                </a:solidFill>
                <a:latin typeface="Segoe UI" panose="020B0502040204020203" pitchFamily="34" charset="0"/>
                <a:ea typeface="メイリオ" panose="020B0604030504040204" pitchFamily="50" charset="-128"/>
              </a:rPr>
              <a:t>意</a:t>
            </a:r>
            <a:r>
              <a:rPr lang="ja-JP" altLang="en-US" sz="2356" dirty="0">
                <a:solidFill>
                  <a:prstClr val="black"/>
                </a:solidFill>
                <a:latin typeface="Segoe UI" panose="020B0502040204020203" pitchFamily="34" charset="0"/>
                <a:ea typeface="メイリオ" panose="020B0604030504040204" pitchFamily="50" charset="-128"/>
              </a:rPr>
              <a:t> ！</a:t>
            </a:r>
          </a:p>
        </p:txBody>
      </p:sp>
      <p:sp>
        <p:nvSpPr>
          <p:cNvPr id="15" name="テキスト ボックス 7">
            <a:extLst>
              <a:ext uri="{FF2B5EF4-FFF2-40B4-BE49-F238E27FC236}">
                <a16:creationId xmlns:a16="http://schemas.microsoft.com/office/drawing/2014/main" id="{734B46E1-0A35-47F9-B61E-7B6DFF461E26}"/>
              </a:ext>
            </a:extLst>
          </p:cNvPr>
          <p:cNvSpPr txBox="1">
            <a:spLocks noChangeArrowheads="1"/>
          </p:cNvSpPr>
          <p:nvPr/>
        </p:nvSpPr>
        <p:spPr bwMode="auto">
          <a:xfrm>
            <a:off x="7358266" y="6190531"/>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16" name="Text Box 3">
            <a:extLst>
              <a:ext uri="{FF2B5EF4-FFF2-40B4-BE49-F238E27FC236}">
                <a16:creationId xmlns:a16="http://schemas.microsoft.com/office/drawing/2014/main" id="{FD2DBF0B-744C-4986-90A1-CB5BF87E47BC}"/>
              </a:ext>
            </a:extLst>
          </p:cNvPr>
          <p:cNvSpPr txBox="1">
            <a:spLocks noChangeArrowheads="1"/>
          </p:cNvSpPr>
          <p:nvPr/>
        </p:nvSpPr>
        <p:spPr bwMode="auto">
          <a:xfrm>
            <a:off x="2812980" y="4239023"/>
            <a:ext cx="5679351" cy="119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0906" tIns="35453" rIns="70906" bIns="35453">
            <a:spAutoFit/>
          </a:bodyPr>
          <a:lstStyle>
            <a:lvl1pPr marL="1223963" indent="-1223963"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indent="0" algn="just">
              <a:lnSpc>
                <a:spcPct val="125000"/>
              </a:lnSpc>
              <a:spcBef>
                <a:spcPct val="0"/>
              </a:spcBef>
              <a:buNone/>
              <a:defRPr/>
            </a:pPr>
            <a:r>
              <a:rPr lang="ja-JP" altLang="en-US" sz="1950" dirty="0">
                <a:solidFill>
                  <a:prstClr val="black"/>
                </a:solidFill>
                <a:latin typeface="Segoe UI" panose="020B0502040204020203" pitchFamily="34" charset="0"/>
                <a:ea typeface="メイリオ" panose="020B0604030504040204" pitchFamily="50" charset="-128"/>
              </a:rPr>
              <a:t>気管カニューレ内吸引に用いた吸引チューブは、表面をアルコールなどで拭いて鼻腔内・口腔内吸引に用いることが出来るが、その逆は禁止。</a:t>
            </a:r>
          </a:p>
        </p:txBody>
      </p:sp>
      <p:sp>
        <p:nvSpPr>
          <p:cNvPr id="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25</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76395962"/>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ボタン型胃</a:t>
            </a:r>
            <a:r>
              <a:rPr lang="ja-JP" altLang="en-US" sz="2800" dirty="0" err="1"/>
              <a:t>ろうの</a:t>
            </a:r>
            <a:r>
              <a:rPr lang="ja-JP" altLang="en-US" sz="2800" dirty="0"/>
              <a:t>劣化や不良 </a:t>
            </a:r>
            <a:endParaRPr lang="en-US" altLang="ja-JP" sz="2800" dirty="0"/>
          </a:p>
        </p:txBody>
      </p:sp>
      <p:sp>
        <p:nvSpPr>
          <p:cNvPr id="9" name="正方形/長方形 8">
            <a:extLst>
              <a:ext uri="{FF2B5EF4-FFF2-40B4-BE49-F238E27FC236}">
                <a16:creationId xmlns:a16="http://schemas.microsoft.com/office/drawing/2014/main" id="{E35162C9-11F7-401C-BD12-93A620B82FE5}"/>
              </a:ext>
            </a:extLst>
          </p:cNvPr>
          <p:cNvSpPr/>
          <p:nvPr/>
        </p:nvSpPr>
        <p:spPr>
          <a:xfrm>
            <a:off x="869666" y="1615632"/>
            <a:ext cx="8208962" cy="1268448"/>
          </a:xfrm>
          <a:prstGeom prst="rect">
            <a:avLst/>
          </a:prstGeom>
        </p:spPr>
        <p:txBody>
          <a:bodyPr wrap="square" lIns="0" tIns="0" rIns="0" bIns="0">
            <a:noAutofit/>
          </a:bodyPr>
          <a:lstStyle/>
          <a:p>
            <a:pPr algn="just">
              <a:lnSpc>
                <a:spcPct val="125000"/>
              </a:lnSpc>
              <a:spcAft>
                <a:spcPts val="0"/>
              </a:spcAft>
              <a:tabLst>
                <a:tab pos="3678555" algn="l"/>
              </a:tabLst>
            </a:pPr>
            <a:r>
              <a:rPr lang="ja-JP" altLang="ja-JP" sz="2000" kern="100" dirty="0">
                <a:latin typeface="Meiryo" panose="020B0604030504040204" pitchFamily="34" charset="-128"/>
                <a:ea typeface="Meiryo" panose="020B0604030504040204" pitchFamily="34" charset="-128"/>
                <a:cs typeface="Times New Roman" panose="02020603050405020304" pitchFamily="18" charset="0"/>
              </a:rPr>
              <a:t>ボタン</a:t>
            </a:r>
            <a:r>
              <a:rPr lang="ja-JP" altLang="en-US" sz="2000" kern="100" dirty="0">
                <a:latin typeface="Meiryo" panose="020B0604030504040204" pitchFamily="34" charset="-128"/>
                <a:ea typeface="Meiryo" panose="020B0604030504040204" pitchFamily="34" charset="-128"/>
                <a:cs typeface="Times New Roman" panose="02020603050405020304" pitchFamily="18" charset="0"/>
              </a:rPr>
              <a:t>型胃</a:t>
            </a:r>
            <a:r>
              <a:rPr lang="ja-JP" altLang="en-US" sz="2000" kern="100" dirty="0" err="1">
                <a:latin typeface="Meiryo" panose="020B0604030504040204" pitchFamily="34" charset="-128"/>
                <a:ea typeface="Meiryo" panose="020B0604030504040204" pitchFamily="34" charset="-128"/>
                <a:cs typeface="Times New Roman" panose="02020603050405020304" pitchFamily="18" charset="0"/>
              </a:rPr>
              <a:t>ろう</a:t>
            </a:r>
            <a:r>
              <a:rPr lang="ja-JP" altLang="ja-JP" sz="2000" kern="100" dirty="0" err="1">
                <a:latin typeface="Meiryo" panose="020B0604030504040204" pitchFamily="34" charset="-128"/>
                <a:ea typeface="Meiryo" panose="020B0604030504040204" pitchFamily="34" charset="-128"/>
                <a:cs typeface="Times New Roman" panose="02020603050405020304" pitchFamily="18" charset="0"/>
              </a:rPr>
              <a:t>の</a:t>
            </a:r>
            <a:r>
              <a:rPr lang="ja-JP" altLang="ja-JP" sz="2000" kern="100" dirty="0">
                <a:latin typeface="Meiryo" panose="020B0604030504040204" pitchFamily="34" charset="-128"/>
                <a:ea typeface="Meiryo" panose="020B0604030504040204" pitchFamily="34" charset="-128"/>
                <a:cs typeface="Times New Roman" panose="02020603050405020304" pitchFamily="18" charset="0"/>
              </a:rPr>
              <a:t>交換は通常３〜６ヶ月每ですが、下記のような場合は劣化や不良品の可能性が</a:t>
            </a:r>
            <a:r>
              <a:rPr lang="ja-JP" altLang="ja-JP" sz="2000" kern="100">
                <a:latin typeface="Meiryo" panose="020B0604030504040204" pitchFamily="34" charset="-128"/>
                <a:ea typeface="Meiryo" panose="020B0604030504040204" pitchFamily="34" charset="-128"/>
                <a:cs typeface="Times New Roman" panose="02020603050405020304" pitchFamily="18" charset="0"/>
              </a:rPr>
              <a:t>あるため早め</a:t>
            </a:r>
            <a:r>
              <a:rPr lang="ja-JP" altLang="ja-JP" sz="2000" kern="100" dirty="0">
                <a:latin typeface="Meiryo" panose="020B0604030504040204" pitchFamily="34" charset="-128"/>
                <a:ea typeface="Meiryo" panose="020B0604030504040204" pitchFamily="34" charset="-128"/>
                <a:cs typeface="Times New Roman" panose="02020603050405020304" pitchFamily="18" charset="0"/>
              </a:rPr>
              <a:t>に交換してもらうとよいでしょう。</a:t>
            </a:r>
          </a:p>
        </p:txBody>
      </p:sp>
      <p:sp>
        <p:nvSpPr>
          <p:cNvPr id="10" name="正方形/長方形 9">
            <a:extLst>
              <a:ext uri="{FF2B5EF4-FFF2-40B4-BE49-F238E27FC236}">
                <a16:creationId xmlns:a16="http://schemas.microsoft.com/office/drawing/2014/main" id="{DC80BB4E-FB73-46C7-9BE5-70DFA32C0F94}"/>
              </a:ext>
            </a:extLst>
          </p:cNvPr>
          <p:cNvSpPr/>
          <p:nvPr/>
        </p:nvSpPr>
        <p:spPr>
          <a:xfrm>
            <a:off x="723332" y="3033519"/>
            <a:ext cx="8501631" cy="2732660"/>
          </a:xfrm>
          <a:prstGeom prst="rect">
            <a:avLst/>
          </a:prstGeom>
          <a:solidFill>
            <a:srgbClr val="FFEFBD"/>
          </a:solidFill>
          <a:ln w="12700">
            <a:solidFill>
              <a:srgbClr val="FF9400"/>
            </a:solidFill>
          </a:ln>
        </p:spPr>
        <p:style>
          <a:lnRef idx="1">
            <a:schemeClr val="accent2"/>
          </a:lnRef>
          <a:fillRef idx="2">
            <a:schemeClr val="accent2"/>
          </a:fillRef>
          <a:effectRef idx="1">
            <a:schemeClr val="accent2"/>
          </a:effectRef>
          <a:fontRef idx="minor">
            <a:schemeClr val="dk1"/>
          </a:fontRef>
        </p:style>
        <p:txBody>
          <a:bodyPr wrap="square" bIns="0" anchor="ctr" anchorCtr="0">
            <a:noAutofit/>
          </a:bodyPr>
          <a:lstStyle/>
          <a:p>
            <a:pPr marL="177800" algn="just">
              <a:lnSpc>
                <a:spcPct val="150000"/>
              </a:lnSpc>
              <a:spcAft>
                <a:spcPts val="0"/>
              </a:spcAft>
              <a:tabLst>
                <a:tab pos="3678555" algn="l"/>
              </a:tabLst>
            </a:pPr>
            <a:r>
              <a:rPr lang="ja-JP" altLang="ja-JP" sz="2000" kern="100" dirty="0">
                <a:latin typeface="Meiryo" panose="020B0604030504040204" pitchFamily="34" charset="-128"/>
                <a:ea typeface="Meiryo" panose="020B0604030504040204" pitchFamily="34" charset="-128"/>
                <a:cs typeface="Times New Roman" panose="02020603050405020304" pitchFamily="18" charset="0"/>
              </a:rPr>
              <a:t>蓋が自然に開いてしまう（蓋の劣化）</a:t>
            </a:r>
          </a:p>
          <a:p>
            <a:pPr marL="177800" algn="just">
              <a:lnSpc>
                <a:spcPct val="150000"/>
              </a:lnSpc>
              <a:spcAft>
                <a:spcPts val="0"/>
              </a:spcAft>
              <a:tabLst>
                <a:tab pos="3678555" algn="l"/>
              </a:tabLst>
            </a:pPr>
            <a:r>
              <a:rPr lang="ja-JP" altLang="ja-JP" sz="2000" kern="100" dirty="0">
                <a:latin typeface="Meiryo" panose="020B0604030504040204" pitchFamily="34" charset="-128"/>
                <a:ea typeface="Meiryo" panose="020B0604030504040204" pitchFamily="34" charset="-128"/>
                <a:cs typeface="Times New Roman" panose="02020603050405020304" pitchFamily="18" charset="0"/>
              </a:rPr>
              <a:t>蓋を開けると</a:t>
            </a:r>
            <a:r>
              <a:rPr lang="ja-JP" altLang="en-US" sz="2000" kern="100" dirty="0">
                <a:latin typeface="Meiryo" panose="020B0604030504040204" pitchFamily="34" charset="-128"/>
                <a:ea typeface="Meiryo" panose="020B0604030504040204" pitchFamily="34" charset="-128"/>
                <a:cs typeface="Times New Roman" panose="02020603050405020304" pitchFamily="18" charset="0"/>
              </a:rPr>
              <a:t>胃ろう</a:t>
            </a:r>
            <a:r>
              <a:rPr lang="ja-JP" altLang="en-US" sz="2000" kern="100" dirty="0">
                <a:solidFill>
                  <a:schemeClr val="tx1"/>
                </a:solidFill>
                <a:latin typeface="Meiryo" panose="020B0604030504040204" pitchFamily="34" charset="-128"/>
                <a:ea typeface="Meiryo" panose="020B0604030504040204" pitchFamily="34" charset="-128"/>
                <a:cs typeface="Times New Roman" panose="02020603050405020304" pitchFamily="18" charset="0"/>
              </a:rPr>
              <a:t>の</a:t>
            </a:r>
            <a:r>
              <a:rPr lang="ja-JP" altLang="en-US" sz="2000" kern="100" dirty="0">
                <a:latin typeface="Meiryo" panose="020B0604030504040204" pitchFamily="34" charset="-128"/>
                <a:ea typeface="Meiryo" panose="020B0604030504040204" pitchFamily="34" charset="-128"/>
                <a:cs typeface="Times New Roman" panose="02020603050405020304" pitchFamily="18" charset="0"/>
              </a:rPr>
              <a:t>ボタン</a:t>
            </a:r>
            <a:r>
              <a:rPr lang="ja-JP" altLang="ja-JP" sz="2000" kern="100" dirty="0">
                <a:latin typeface="Meiryo" panose="020B0604030504040204" pitchFamily="34" charset="-128"/>
                <a:ea typeface="Meiryo" panose="020B0604030504040204" pitchFamily="34" charset="-128"/>
                <a:cs typeface="Times New Roman" panose="02020603050405020304" pitchFamily="18" charset="0"/>
              </a:rPr>
              <a:t>内部から液漏れする（逆流防止弁の劣化）</a:t>
            </a:r>
          </a:p>
          <a:p>
            <a:pPr marL="177800" algn="just">
              <a:lnSpc>
                <a:spcPct val="150000"/>
              </a:lnSpc>
              <a:spcAft>
                <a:spcPts val="0"/>
              </a:spcAft>
              <a:tabLst>
                <a:tab pos="3678555" algn="l"/>
              </a:tabLst>
            </a:pPr>
            <a:r>
              <a:rPr lang="ja-JP" altLang="ja-JP" sz="2000" kern="100" dirty="0">
                <a:latin typeface="Meiryo" panose="020B0604030504040204" pitchFamily="34" charset="-128"/>
                <a:ea typeface="Meiryo" panose="020B0604030504040204" pitchFamily="34" charset="-128"/>
                <a:cs typeface="Times New Roman" panose="02020603050405020304" pitchFamily="18" charset="0"/>
              </a:rPr>
              <a:t>接続チューブがロックされない（</a:t>
            </a:r>
            <a:r>
              <a:rPr lang="ja-JP" altLang="en-US" sz="2000" kern="100" dirty="0">
                <a:latin typeface="Meiryo" panose="020B0604030504040204" pitchFamily="34" charset="-128"/>
                <a:ea typeface="Meiryo" panose="020B0604030504040204" pitchFamily="34" charset="-128"/>
                <a:cs typeface="Times New Roman" panose="02020603050405020304" pitchFamily="18" charset="0"/>
              </a:rPr>
              <a:t>胃ろう</a:t>
            </a:r>
            <a:r>
              <a:rPr lang="ja-JP" altLang="en-US" sz="2000" kern="100" dirty="0">
                <a:solidFill>
                  <a:schemeClr val="tx1"/>
                </a:solidFill>
                <a:latin typeface="Meiryo" panose="020B0604030504040204" pitchFamily="34" charset="-128"/>
                <a:ea typeface="Meiryo" panose="020B0604030504040204" pitchFamily="34" charset="-128"/>
                <a:cs typeface="Times New Roman" panose="02020603050405020304" pitchFamily="18" charset="0"/>
              </a:rPr>
              <a:t>の</a:t>
            </a:r>
            <a:r>
              <a:rPr lang="ja-JP" altLang="ja-JP" sz="2000" kern="100" dirty="0">
                <a:latin typeface="Meiryo" panose="020B0604030504040204" pitchFamily="34" charset="-128"/>
                <a:ea typeface="Meiryo" panose="020B0604030504040204" pitchFamily="34" charset="-128"/>
                <a:cs typeface="Times New Roman" panose="02020603050405020304" pitchFamily="18" charset="0"/>
              </a:rPr>
              <a:t>ボタンの劣化・不良）</a:t>
            </a:r>
          </a:p>
          <a:p>
            <a:pPr marL="177800" algn="just">
              <a:lnSpc>
                <a:spcPct val="150000"/>
              </a:lnSpc>
              <a:spcAft>
                <a:spcPts val="0"/>
              </a:spcAft>
              <a:tabLst>
                <a:tab pos="3678555" algn="l"/>
              </a:tabLst>
            </a:pPr>
            <a:r>
              <a:rPr lang="ja-JP" altLang="ja-JP" sz="2000" kern="100" dirty="0">
                <a:latin typeface="Meiryo" panose="020B0604030504040204" pitchFamily="34" charset="-128"/>
                <a:ea typeface="Meiryo" panose="020B0604030504040204" pitchFamily="34" charset="-128"/>
                <a:cs typeface="Times New Roman" panose="02020603050405020304" pitchFamily="18" charset="0"/>
              </a:rPr>
              <a:t>接続チューブが自然に外れてしまう（</a:t>
            </a:r>
            <a:r>
              <a:rPr lang="ja-JP" altLang="en-US" sz="2000" kern="100" dirty="0">
                <a:latin typeface="Meiryo" panose="020B0604030504040204" pitchFamily="34" charset="-128"/>
                <a:ea typeface="Meiryo" panose="020B0604030504040204" pitchFamily="34" charset="-128"/>
                <a:cs typeface="Times New Roman" panose="02020603050405020304" pitchFamily="18" charset="0"/>
              </a:rPr>
              <a:t>胃ろう</a:t>
            </a:r>
            <a:r>
              <a:rPr lang="ja-JP" altLang="en-US" sz="2000" kern="100" dirty="0">
                <a:solidFill>
                  <a:schemeClr val="tx1"/>
                </a:solidFill>
                <a:latin typeface="Meiryo" panose="020B0604030504040204" pitchFamily="34" charset="-128"/>
                <a:ea typeface="Meiryo" panose="020B0604030504040204" pitchFamily="34" charset="-128"/>
                <a:cs typeface="Times New Roman" panose="02020603050405020304" pitchFamily="18" charset="0"/>
              </a:rPr>
              <a:t>の</a:t>
            </a:r>
            <a:r>
              <a:rPr lang="ja-JP" altLang="ja-JP" sz="2000" kern="100" dirty="0">
                <a:latin typeface="Meiryo" panose="020B0604030504040204" pitchFamily="34" charset="-128"/>
                <a:ea typeface="Meiryo" panose="020B0604030504040204" pitchFamily="34" charset="-128"/>
                <a:cs typeface="Times New Roman" panose="02020603050405020304" pitchFamily="18" charset="0"/>
              </a:rPr>
              <a:t>ボタンの劣化・不良）</a:t>
            </a:r>
          </a:p>
          <a:p>
            <a:pPr marL="177800" algn="just">
              <a:lnSpc>
                <a:spcPct val="150000"/>
              </a:lnSpc>
              <a:spcAft>
                <a:spcPts val="0"/>
              </a:spcAft>
              <a:tabLst>
                <a:tab pos="1329055" algn="l"/>
              </a:tabLst>
            </a:pPr>
            <a:r>
              <a:rPr lang="ja-JP" altLang="ja-JP" sz="2000" kern="100" dirty="0">
                <a:latin typeface="Meiryo" panose="020B0604030504040204" pitchFamily="34" charset="-128"/>
                <a:ea typeface="Meiryo" panose="020B0604030504040204" pitchFamily="34" charset="-128"/>
                <a:cs typeface="Times New Roman" panose="02020603050405020304" pitchFamily="18" charset="0"/>
              </a:rPr>
              <a:t>バルーン水が抜けてしまう（バルーンやシャフトの劣化）</a:t>
            </a:r>
          </a:p>
        </p:txBody>
      </p:sp>
      <p:sp>
        <p:nvSpPr>
          <p:cNvPr id="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250</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4502786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＜参考＞胃ろうカテーテルの事故抜去への対応</a:t>
            </a:r>
            <a:endParaRPr lang="en-US" altLang="ja-JP" sz="2800" dirty="0"/>
          </a:p>
        </p:txBody>
      </p:sp>
      <p:sp>
        <p:nvSpPr>
          <p:cNvPr id="6" name="テキスト ボックス 3">
            <a:extLst>
              <a:ext uri="{FF2B5EF4-FFF2-40B4-BE49-F238E27FC236}">
                <a16:creationId xmlns:a16="http://schemas.microsoft.com/office/drawing/2014/main" id="{1C5CA755-9D8A-4088-95DF-1C51788401A5}"/>
              </a:ext>
            </a:extLst>
          </p:cNvPr>
          <p:cNvSpPr txBox="1">
            <a:spLocks noChangeArrowheads="1"/>
          </p:cNvSpPr>
          <p:nvPr/>
        </p:nvSpPr>
        <p:spPr bwMode="auto">
          <a:xfrm>
            <a:off x="681039" y="6224380"/>
            <a:ext cx="8593136" cy="265319"/>
          </a:xfrm>
          <a:prstGeom prst="rect">
            <a:avLst/>
          </a:prstGeom>
          <a:solidFill>
            <a:srgbClr val="FF9400"/>
          </a:solidFill>
          <a:ln w="9525">
            <a:solidFill>
              <a:srgbClr val="F69240"/>
            </a:solidFill>
            <a:miter lim="800000"/>
            <a:headEnd/>
            <a:tailEnd/>
          </a:ln>
          <a:effectLst/>
        </p:spPr>
        <p:txBody>
          <a:bodyPr wrap="square" bIns="0" anchor="ctr" anchorCtr="0">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37931725" indent="-37474525">
              <a:defRPr kumimoji="1" sz="2400">
                <a:solidFill>
                  <a:schemeClr val="tx1"/>
                </a:solidFill>
                <a:latin typeface="Arial" panose="020B0604020202020204" pitchFamily="34" charset="0"/>
                <a:ea typeface="ＭＳ Ｐ明朝" panose="02020600040205080304" pitchFamily="18" charset="-128"/>
              </a:defRPr>
            </a:lvl2pPr>
            <a:lvl3pPr>
              <a:defRPr kumimoji="1" sz="2400">
                <a:solidFill>
                  <a:schemeClr val="tx1"/>
                </a:solidFill>
                <a:latin typeface="Arial" panose="020B0604020202020204" pitchFamily="34" charset="0"/>
                <a:ea typeface="ＭＳ Ｐ明朝" panose="02020600040205080304" pitchFamily="18" charset="-128"/>
              </a:defRPr>
            </a:lvl3pPr>
            <a:lvl4pPr>
              <a:defRPr kumimoji="1" sz="2400">
                <a:solidFill>
                  <a:schemeClr val="tx1"/>
                </a:solidFill>
                <a:latin typeface="Arial" panose="020B0604020202020204" pitchFamily="34" charset="0"/>
                <a:ea typeface="ＭＳ Ｐ明朝" panose="02020600040205080304" pitchFamily="18" charset="-128"/>
              </a:defRPr>
            </a:lvl4pPr>
            <a:lvl5pPr>
              <a:defRPr kumimoji="1" sz="2400">
                <a:solidFill>
                  <a:schemeClr val="tx1"/>
                </a:solidFill>
                <a:latin typeface="Arial" panose="020B0604020202020204" pitchFamily="34" charset="0"/>
                <a:ea typeface="ＭＳ Ｐ明朝" panose="02020600040205080304" pitchFamily="18" charset="-128"/>
              </a:defRPr>
            </a:lvl5pPr>
            <a:lvl6pPr marL="4572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9144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1371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18288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ctr"/>
            <a:r>
              <a:rPr lang="ja-JP" altLang="en-US" sz="1400" b="1" dirty="0">
                <a:solidFill>
                  <a:srgbClr val="FFFFFF"/>
                </a:solidFill>
                <a:latin typeface="メイリオ" panose="020B0604030504040204" pitchFamily="50" charset="-128"/>
                <a:ea typeface="メイリオ" panose="020B0604030504040204" pitchFamily="50" charset="-128"/>
              </a:rPr>
              <a:t>この対応は看護師等が行います。</a:t>
            </a:r>
          </a:p>
        </p:txBody>
      </p:sp>
      <p:sp>
        <p:nvSpPr>
          <p:cNvPr id="7" name="正方形/長方形 1">
            <a:extLst>
              <a:ext uri="{FF2B5EF4-FFF2-40B4-BE49-F238E27FC236}">
                <a16:creationId xmlns:a16="http://schemas.microsoft.com/office/drawing/2014/main" id="{964C993C-FD23-4BB0-AD57-DCF941383AE5}"/>
              </a:ext>
            </a:extLst>
          </p:cNvPr>
          <p:cNvSpPr>
            <a:spLocks noChangeArrowheads="1"/>
          </p:cNvSpPr>
          <p:nvPr/>
        </p:nvSpPr>
        <p:spPr bwMode="auto">
          <a:xfrm>
            <a:off x="631825" y="2406013"/>
            <a:ext cx="9128252"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buClr>
                <a:srgbClr val="000090"/>
              </a:buClr>
              <a:buFont typeface="ＭＳ Ｐゴシック" panose="020B0600070205080204" pitchFamily="50" charset="-128"/>
              <a:buChar char="◆"/>
            </a:pPr>
            <a:r>
              <a:rPr lang="ja-JP" altLang="en-US" b="1" dirty="0">
                <a:solidFill>
                  <a:srgbClr val="002060"/>
                </a:solidFill>
                <a:latin typeface="Meiryo" panose="020B0604030504040204" pitchFamily="34" charset="-128"/>
                <a:ea typeface="Meiryo" panose="020B0604030504040204" pitchFamily="34" charset="-128"/>
              </a:rPr>
              <a:t>胃</a:t>
            </a:r>
            <a:r>
              <a:rPr lang="ja-JP" altLang="en-US" b="1" dirty="0" err="1">
                <a:solidFill>
                  <a:srgbClr val="002060"/>
                </a:solidFill>
                <a:latin typeface="Meiryo" panose="020B0604030504040204" pitchFamily="34" charset="-128"/>
                <a:ea typeface="Meiryo" panose="020B0604030504040204" pitchFamily="34" charset="-128"/>
              </a:rPr>
              <a:t>ろう</a:t>
            </a:r>
            <a:r>
              <a:rPr lang="ja-JP" altLang="en-US" b="1" dirty="0">
                <a:solidFill>
                  <a:srgbClr val="002060"/>
                </a:solidFill>
                <a:latin typeface="Meiryo" panose="020B0604030504040204" pitchFamily="34" charset="-128"/>
                <a:ea typeface="Meiryo" panose="020B0604030504040204" pitchFamily="34" charset="-128"/>
              </a:rPr>
              <a:t>カテーテル</a:t>
            </a:r>
            <a:r>
              <a:rPr lang="ja-JP" altLang="en-US" b="1" dirty="0">
                <a:solidFill>
                  <a:srgbClr val="000090"/>
                </a:solidFill>
                <a:latin typeface="Meiryo" panose="020B0604030504040204" pitchFamily="34" charset="-128"/>
                <a:ea typeface="Meiryo" panose="020B0604030504040204" pitchFamily="34" charset="-128"/>
              </a:rPr>
              <a:t>が抜けた時の対応</a:t>
            </a:r>
            <a:endParaRPr lang="en-US" altLang="ja-JP" sz="1600" b="1" dirty="0">
              <a:solidFill>
                <a:srgbClr val="000090"/>
              </a:solidFill>
              <a:latin typeface="Meiryo" panose="020B0604030504040204" pitchFamily="34" charset="-128"/>
              <a:ea typeface="Meiryo" panose="020B0604030504040204" pitchFamily="34" charset="-128"/>
            </a:endParaRPr>
          </a:p>
          <a:p>
            <a:pPr eaLnBrk="1" hangingPunct="1">
              <a:buClr>
                <a:schemeClr val="accent2"/>
              </a:buClr>
            </a:pPr>
            <a:r>
              <a:rPr lang="ja-JP" altLang="en-US" sz="1400" dirty="0">
                <a:latin typeface="Meiryo" panose="020B0604030504040204" pitchFamily="34" charset="-128"/>
                <a:ea typeface="Meiryo" panose="020B0604030504040204" pitchFamily="34" charset="-128"/>
              </a:rPr>
              <a:t>　</a:t>
            </a:r>
            <a:r>
              <a:rPr lang="ja-JP" altLang="en-US" sz="1600" dirty="0">
                <a:latin typeface="Meiryo" panose="020B0604030504040204" pitchFamily="34" charset="-128"/>
                <a:ea typeface="Meiryo" panose="020B0604030504040204" pitchFamily="34" charset="-128"/>
              </a:rPr>
              <a:t>抜けたままにしておいて時間が経ってしまうと、胃ろうの穴が狭くなり、</a:t>
            </a:r>
            <a:endParaRPr lang="en-US" altLang="ja-JP" sz="1600" dirty="0">
              <a:latin typeface="Meiryo" panose="020B0604030504040204" pitchFamily="34" charset="-128"/>
              <a:ea typeface="Meiryo" panose="020B0604030504040204" pitchFamily="34" charset="-128"/>
            </a:endParaRPr>
          </a:p>
          <a:p>
            <a:pPr eaLnBrk="1" hangingPunct="1">
              <a:buClr>
                <a:schemeClr val="accent2"/>
              </a:buClr>
            </a:pPr>
            <a:r>
              <a:rPr lang="ja-JP" altLang="en-US" sz="1600" dirty="0">
                <a:latin typeface="Meiryo" panose="020B0604030504040204" pitchFamily="34" charset="-128"/>
                <a:ea typeface="Meiryo" panose="020B0604030504040204" pitchFamily="34" charset="-128"/>
              </a:rPr>
              <a:t>　同じサイズの胃</a:t>
            </a:r>
            <a:r>
              <a:rPr lang="ja-JP" altLang="en-US" sz="1600" dirty="0" err="1">
                <a:latin typeface="Meiryo" panose="020B0604030504040204" pitchFamily="34" charset="-128"/>
                <a:ea typeface="Meiryo" panose="020B0604030504040204" pitchFamily="34" charset="-128"/>
              </a:rPr>
              <a:t>ろう</a:t>
            </a:r>
            <a:r>
              <a:rPr lang="ja-JP" altLang="en-US" sz="1600" dirty="0">
                <a:latin typeface="Meiryo" panose="020B0604030504040204" pitchFamily="34" charset="-128"/>
                <a:ea typeface="Meiryo" panose="020B0604030504040204" pitchFamily="34" charset="-128"/>
              </a:rPr>
              <a:t>カテーテルが入らなくなることがあります。</a:t>
            </a:r>
            <a:endParaRPr lang="en-US" altLang="ja-JP" sz="1600" dirty="0">
              <a:latin typeface="Meiryo" panose="020B0604030504040204" pitchFamily="34" charset="-128"/>
              <a:ea typeface="Meiryo" panose="020B0604030504040204" pitchFamily="34" charset="-128"/>
            </a:endParaRPr>
          </a:p>
        </p:txBody>
      </p:sp>
      <p:sp>
        <p:nvSpPr>
          <p:cNvPr id="8" name="テキスト ボックス 4">
            <a:extLst>
              <a:ext uri="{FF2B5EF4-FFF2-40B4-BE49-F238E27FC236}">
                <a16:creationId xmlns:a16="http://schemas.microsoft.com/office/drawing/2014/main" id="{E842FF58-8980-42BB-AAE7-2304D34C39BB}"/>
              </a:ext>
            </a:extLst>
          </p:cNvPr>
          <p:cNvSpPr txBox="1">
            <a:spLocks noChangeArrowheads="1"/>
          </p:cNvSpPr>
          <p:nvPr/>
        </p:nvSpPr>
        <p:spPr bwMode="auto">
          <a:xfrm>
            <a:off x="654050" y="1501277"/>
            <a:ext cx="8960404"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buClr>
                <a:srgbClr val="000090"/>
              </a:buClr>
              <a:buFont typeface="Wingdings" panose="05000000000000000000" pitchFamily="2" charset="2"/>
              <a:buChar char="u"/>
            </a:pPr>
            <a:r>
              <a:rPr lang="ja-JP" altLang="en-US" b="1" dirty="0">
                <a:solidFill>
                  <a:srgbClr val="002060"/>
                </a:solidFill>
                <a:latin typeface="Meiryo" panose="020B0604030504040204" pitchFamily="34" charset="-128"/>
                <a:ea typeface="Meiryo" panose="020B0604030504040204" pitchFamily="34" charset="-128"/>
              </a:rPr>
              <a:t>胃</a:t>
            </a:r>
            <a:r>
              <a:rPr lang="ja-JP" altLang="en-US" b="1" dirty="0" err="1">
                <a:solidFill>
                  <a:srgbClr val="002060"/>
                </a:solidFill>
                <a:latin typeface="Meiryo" panose="020B0604030504040204" pitchFamily="34" charset="-128"/>
                <a:ea typeface="Meiryo" panose="020B0604030504040204" pitchFamily="34" charset="-128"/>
              </a:rPr>
              <a:t>ろう</a:t>
            </a:r>
            <a:r>
              <a:rPr lang="ja-JP" altLang="en-US" b="1" dirty="0">
                <a:solidFill>
                  <a:srgbClr val="002060"/>
                </a:solidFill>
                <a:latin typeface="Meiryo" panose="020B0604030504040204" pitchFamily="34" charset="-128"/>
                <a:ea typeface="Meiryo" panose="020B0604030504040204" pitchFamily="34" charset="-128"/>
              </a:rPr>
              <a:t>カテーテル</a:t>
            </a:r>
            <a:r>
              <a:rPr lang="ja-JP" altLang="en-US" b="1" dirty="0">
                <a:solidFill>
                  <a:srgbClr val="000090"/>
                </a:solidFill>
                <a:latin typeface="Meiryo" panose="020B0604030504040204" pitchFamily="34" charset="-128"/>
                <a:ea typeface="Meiryo" panose="020B0604030504040204" pitchFamily="34" charset="-128"/>
              </a:rPr>
              <a:t>の事故抜去の原因と対策</a:t>
            </a:r>
            <a:endParaRPr lang="en-US" altLang="ja-JP" b="1" dirty="0">
              <a:solidFill>
                <a:srgbClr val="000090"/>
              </a:solidFill>
              <a:latin typeface="Meiryo" panose="020B0604030504040204" pitchFamily="34" charset="-128"/>
              <a:ea typeface="Meiryo" panose="020B0604030504040204" pitchFamily="34" charset="-128"/>
            </a:endParaRPr>
          </a:p>
          <a:p>
            <a:pPr eaLnBrk="1" hangingPunct="1">
              <a:buClr>
                <a:schemeClr val="accent2"/>
              </a:buClr>
            </a:pPr>
            <a:r>
              <a:rPr lang="ja-JP" altLang="en-US" dirty="0">
                <a:latin typeface="Meiryo" panose="020B0604030504040204" pitchFamily="34" charset="-128"/>
                <a:ea typeface="Meiryo" panose="020B0604030504040204" pitchFamily="34" charset="-128"/>
              </a:rPr>
              <a:t>　</a:t>
            </a:r>
            <a:r>
              <a:rPr lang="en-US" altLang="ja-JP" sz="1600" dirty="0">
                <a:latin typeface="Meiryo" panose="020B0604030504040204" pitchFamily="34" charset="-128"/>
                <a:ea typeface="Meiryo" panose="020B0604030504040204" pitchFamily="34" charset="-128"/>
              </a:rPr>
              <a:t>①</a:t>
            </a:r>
            <a:r>
              <a:rPr lang="ja-JP" altLang="en-US" sz="1600" dirty="0">
                <a:latin typeface="Meiryo" panose="020B0604030504040204" pitchFamily="34" charset="-128"/>
                <a:ea typeface="Meiryo" panose="020B0604030504040204" pitchFamily="34" charset="-128"/>
              </a:rPr>
              <a:t>胃ろうのバルーンの水の減少→ </a:t>
            </a:r>
            <a:r>
              <a:rPr lang="ja-JP" altLang="en-US" sz="1600" dirty="0">
                <a:solidFill>
                  <a:srgbClr val="FF0000"/>
                </a:solidFill>
                <a:latin typeface="Meiryo" panose="020B0604030504040204" pitchFamily="34" charset="-128"/>
                <a:ea typeface="Meiryo" panose="020B0604030504040204" pitchFamily="34" charset="-128"/>
              </a:rPr>
              <a:t>バルーンの水を確認</a:t>
            </a:r>
            <a:r>
              <a:rPr lang="ja-JP" altLang="en-US" sz="1600" dirty="0">
                <a:latin typeface="Meiryo" panose="020B0604030504040204" pitchFamily="34" charset="-128"/>
                <a:ea typeface="Meiryo" panose="020B0604030504040204" pitchFamily="34" charset="-128"/>
              </a:rPr>
              <a:t>し補充します。</a:t>
            </a:r>
            <a:endParaRPr lang="en-US" altLang="ja-JP" sz="1600" dirty="0">
              <a:latin typeface="Meiryo" panose="020B0604030504040204" pitchFamily="34" charset="-128"/>
              <a:ea typeface="Meiryo" panose="020B0604030504040204" pitchFamily="34" charset="-128"/>
            </a:endParaRPr>
          </a:p>
          <a:p>
            <a:pPr>
              <a:buClr>
                <a:schemeClr val="accent2"/>
              </a:buClr>
            </a:pPr>
            <a:r>
              <a:rPr lang="ja-JP" altLang="en-US" sz="1600" dirty="0">
                <a:latin typeface="Meiryo" panose="020B0604030504040204" pitchFamily="34" charset="-128"/>
                <a:ea typeface="Meiryo" panose="020B0604030504040204" pitchFamily="34" charset="-128"/>
              </a:rPr>
              <a:t>　</a:t>
            </a:r>
            <a:r>
              <a:rPr lang="en-US" altLang="ja-JP" sz="1600" dirty="0">
                <a:latin typeface="Meiryo" panose="020B0604030504040204" pitchFamily="34" charset="-128"/>
                <a:ea typeface="Meiryo" panose="020B0604030504040204" pitchFamily="34" charset="-128"/>
              </a:rPr>
              <a:t>②</a:t>
            </a:r>
            <a:r>
              <a:rPr lang="ja-JP" altLang="en-US" sz="1600" dirty="0">
                <a:latin typeface="Meiryo" panose="020B0604030504040204" pitchFamily="34" charset="-128"/>
                <a:ea typeface="Meiryo" panose="020B0604030504040204" pitchFamily="34" charset="-128"/>
              </a:rPr>
              <a:t>無理な力が加わる  →</a:t>
            </a:r>
            <a:r>
              <a:rPr lang="en-US" altLang="ja-JP" sz="1600" dirty="0">
                <a:latin typeface="Meiryo" panose="020B0604030504040204" pitchFamily="34" charset="-128"/>
                <a:ea typeface="Meiryo" panose="020B0604030504040204" pitchFamily="34" charset="-128"/>
              </a:rPr>
              <a:t> </a:t>
            </a:r>
            <a:r>
              <a:rPr lang="ja-JP" altLang="en-US" sz="1600" dirty="0">
                <a:solidFill>
                  <a:srgbClr val="FF0000"/>
                </a:solidFill>
                <a:latin typeface="Meiryo" panose="020B0604030504040204" pitchFamily="34" charset="-128"/>
                <a:ea typeface="Meiryo" panose="020B0604030504040204" pitchFamily="34" charset="-128"/>
              </a:rPr>
              <a:t>腹臥位の取り方</a:t>
            </a:r>
            <a:r>
              <a:rPr lang="ja-JP" altLang="en-US" sz="1600" dirty="0">
                <a:latin typeface="Meiryo" panose="020B0604030504040204" pitchFamily="34" charset="-128"/>
                <a:ea typeface="Meiryo" panose="020B0604030504040204" pitchFamily="34" charset="-128"/>
              </a:rPr>
              <a:t>などに注意します。</a:t>
            </a:r>
            <a:endParaRPr lang="en-US" altLang="ja-JP" sz="1600" dirty="0">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C745903F-36DF-4614-BD8E-5E8BD51879AE}"/>
              </a:ext>
            </a:extLst>
          </p:cNvPr>
          <p:cNvSpPr txBox="1">
            <a:spLocks noChangeArrowheads="1"/>
          </p:cNvSpPr>
          <p:nvPr/>
        </p:nvSpPr>
        <p:spPr bwMode="auto">
          <a:xfrm>
            <a:off x="681039" y="3487848"/>
            <a:ext cx="8593136" cy="2021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608013" indent="-608013">
              <a:lnSpc>
                <a:spcPct val="110000"/>
              </a:lnSpc>
              <a:spcAft>
                <a:spcPts val="600"/>
              </a:spcAft>
              <a:buClr>
                <a:schemeClr val="accent2"/>
              </a:buClr>
            </a:pPr>
            <a:r>
              <a:rPr lang="ja-JP" altLang="en-US" sz="1600" dirty="0">
                <a:latin typeface="Meiryo" panose="020B0604030504040204" pitchFamily="34" charset="-128"/>
                <a:ea typeface="Meiryo" panose="020B0604030504040204" pitchFamily="34" charset="-128"/>
              </a:rPr>
              <a:t>例１：バルーンタイプの胃</a:t>
            </a:r>
            <a:r>
              <a:rPr lang="ja-JP" altLang="en-US" sz="1600" dirty="0" err="1">
                <a:latin typeface="Meiryo" panose="020B0604030504040204" pitchFamily="34" charset="-128"/>
                <a:ea typeface="Meiryo" panose="020B0604030504040204" pitchFamily="34" charset="-128"/>
              </a:rPr>
              <a:t>ろう</a:t>
            </a:r>
            <a:r>
              <a:rPr lang="ja-JP" altLang="en-US" sz="1600" dirty="0">
                <a:latin typeface="Meiryo" panose="020B0604030504040204" pitchFamily="34" charset="-128"/>
                <a:ea typeface="Meiryo" panose="020B0604030504040204" pitchFamily="34" charset="-128"/>
              </a:rPr>
              <a:t>カテーテルであれば、バルーンの水を全部抜いてそれを再挿入しておいて受診します。</a:t>
            </a:r>
            <a:br>
              <a:rPr lang="en-US" altLang="ja-JP" sz="1600" dirty="0">
                <a:latin typeface="Meiryo" panose="020B0604030504040204" pitchFamily="34" charset="-128"/>
                <a:ea typeface="Meiryo" panose="020B0604030504040204" pitchFamily="34" charset="-128"/>
              </a:rPr>
            </a:br>
            <a:r>
              <a:rPr lang="ja-JP" altLang="en-US" sz="1600" dirty="0" err="1">
                <a:latin typeface="Meiryo" panose="020B0604030504040204" pitchFamily="34" charset="-128"/>
                <a:ea typeface="Meiryo" panose="020B0604030504040204" pitchFamily="34" charset="-128"/>
              </a:rPr>
              <a:t>ろう</a:t>
            </a:r>
            <a:r>
              <a:rPr lang="ja-JP" altLang="ja-JP" sz="1600" dirty="0">
                <a:latin typeface="Meiryo" panose="020B0604030504040204" pitchFamily="34" charset="-128"/>
                <a:ea typeface="Meiryo" panose="020B0604030504040204" pitchFamily="34" charset="-128"/>
              </a:rPr>
              <a:t>孔</a:t>
            </a:r>
            <a:r>
              <a:rPr lang="ja-JP" altLang="en-US" sz="1600" dirty="0">
                <a:latin typeface="Meiryo" panose="020B0604030504040204" pitchFamily="34" charset="-128"/>
                <a:ea typeface="Meiryo" panose="020B0604030504040204" pitchFamily="34" charset="-128"/>
              </a:rPr>
              <a:t>に押し込む時に、シャフトの部分が折れ曲がって挿入できないことがあり、シャフトの部分が曲がらないよう保持して挿入します。</a:t>
            </a:r>
            <a:endParaRPr lang="en-US" altLang="ja-JP" sz="1600" dirty="0">
              <a:latin typeface="Meiryo" panose="020B0604030504040204" pitchFamily="34" charset="-128"/>
              <a:ea typeface="Meiryo" panose="020B0604030504040204" pitchFamily="34" charset="-128"/>
            </a:endParaRPr>
          </a:p>
          <a:p>
            <a:pPr marL="608013" indent="-608013">
              <a:lnSpc>
                <a:spcPct val="110000"/>
              </a:lnSpc>
              <a:spcAft>
                <a:spcPts val="600"/>
              </a:spcAft>
              <a:buClr>
                <a:schemeClr val="accent2"/>
              </a:buClr>
            </a:pPr>
            <a:r>
              <a:rPr lang="ja-JP" altLang="en-US" sz="1600" dirty="0">
                <a:latin typeface="Meiryo" panose="020B0604030504040204" pitchFamily="34" charset="-128"/>
                <a:ea typeface="Meiryo" panose="020B0604030504040204" pitchFamily="34" charset="-128"/>
              </a:rPr>
              <a:t>例２：より少し細めのチューブ（ネラトン胃</a:t>
            </a:r>
            <a:r>
              <a:rPr lang="ja-JP" altLang="en-US" sz="1600" dirty="0" err="1">
                <a:latin typeface="Meiryo" panose="020B0604030504040204" pitchFamily="34" charset="-128"/>
                <a:ea typeface="Meiryo" panose="020B0604030504040204" pitchFamily="34" charset="-128"/>
              </a:rPr>
              <a:t>ろう</a:t>
            </a:r>
            <a:r>
              <a:rPr lang="ja-JP" altLang="en-US" sz="1600" dirty="0">
                <a:latin typeface="Meiryo" panose="020B0604030504040204" pitchFamily="34" charset="-128"/>
                <a:ea typeface="Meiryo" panose="020B0604030504040204" pitchFamily="34" charset="-128"/>
              </a:rPr>
              <a:t>カテーテルが挿入できない状態であれば、入っている胃ろうカテーテルチューブ、吸引チューブ、導尿用チューブなど</a:t>
            </a:r>
            <a:r>
              <a:rPr lang="en-US" altLang="ja-JP" sz="1600" dirty="0">
                <a:latin typeface="Meiryo" panose="020B0604030504040204" pitchFamily="34" charset="-128"/>
                <a:ea typeface="Meiryo" panose="020B0604030504040204" pitchFamily="34" charset="-128"/>
              </a:rPr>
              <a:t>)</a:t>
            </a:r>
            <a:r>
              <a:rPr lang="ja-JP" altLang="en-US" sz="1600" dirty="0">
                <a:latin typeface="Meiryo" panose="020B0604030504040204" pitchFamily="34" charset="-128"/>
                <a:ea typeface="Meiryo" panose="020B0604030504040204" pitchFamily="34" charset="-128"/>
              </a:rPr>
              <a:t>を５</a:t>
            </a:r>
            <a:r>
              <a:rPr lang="en-US" altLang="ja-JP" sz="1600" dirty="0">
                <a:latin typeface="Meiryo" panose="020B0604030504040204" pitchFamily="34" charset="-128"/>
                <a:ea typeface="Meiryo" panose="020B0604030504040204" pitchFamily="34" charset="-128"/>
              </a:rPr>
              <a:t>cm</a:t>
            </a:r>
            <a:r>
              <a:rPr lang="ja-JP" altLang="en-US" sz="1600" dirty="0">
                <a:latin typeface="Meiryo" panose="020B0604030504040204" pitchFamily="34" charset="-128"/>
                <a:ea typeface="Meiryo" panose="020B0604030504040204" pitchFamily="34" charset="-128"/>
              </a:rPr>
              <a:t>程度挿入しテープで固定しておいて受診します。</a:t>
            </a:r>
            <a:endParaRPr lang="en-US" altLang="ja-JP" sz="1600" dirty="0">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273D4D90-061A-4B7F-B8DB-AEB747C30A4D}"/>
              </a:ext>
            </a:extLst>
          </p:cNvPr>
          <p:cNvSpPr/>
          <p:nvPr/>
        </p:nvSpPr>
        <p:spPr>
          <a:xfrm>
            <a:off x="681040" y="5551646"/>
            <a:ext cx="8593136" cy="584775"/>
          </a:xfrm>
          <a:prstGeom prst="rect">
            <a:avLst/>
          </a:prstGeom>
          <a:solidFill>
            <a:srgbClr val="FFEFBD"/>
          </a:solidFill>
        </p:spPr>
        <p:txBody>
          <a:bodyPr wrap="square">
            <a:spAutoFit/>
          </a:bodyPr>
          <a:lstStyle/>
          <a:p>
            <a:pPr algn="just"/>
            <a:r>
              <a:rPr kumimoji="1" lang="ja-JP" altLang="ja-JP" sz="1600" dirty="0">
                <a:latin typeface="Meiryo" panose="020B0604030504040204" pitchFamily="34" charset="-128"/>
                <a:ea typeface="Meiryo" panose="020B0604030504040204" pitchFamily="34" charset="-128"/>
              </a:rPr>
              <a:t>胃ろう造設後間もない時期には、</a:t>
            </a:r>
            <a:r>
              <a:rPr kumimoji="1" lang="ja-JP" altLang="en-US" sz="1600" dirty="0">
                <a:latin typeface="Meiryo" panose="020B0604030504040204" pitchFamily="34" charset="-128"/>
                <a:ea typeface="Meiryo" panose="020B0604030504040204" pitchFamily="34" charset="-128"/>
              </a:rPr>
              <a:t>ろう</a:t>
            </a:r>
            <a:r>
              <a:rPr kumimoji="1" lang="ja-JP" altLang="ja-JP" sz="1600" dirty="0">
                <a:latin typeface="Meiryo" panose="020B0604030504040204" pitchFamily="34" charset="-128"/>
                <a:ea typeface="Meiryo" panose="020B0604030504040204" pitchFamily="34" charset="-128"/>
              </a:rPr>
              <a:t>孔が不安定な状態な</a:t>
            </a:r>
            <a:r>
              <a:rPr kumimoji="1" lang="ja-JP" altLang="en-US" sz="1600" dirty="0">
                <a:latin typeface="Meiryo" panose="020B0604030504040204" pitchFamily="34" charset="-128"/>
                <a:ea typeface="Meiryo" panose="020B0604030504040204" pitchFamily="34" charset="-128"/>
              </a:rPr>
              <a:t>ため、</a:t>
            </a:r>
            <a:r>
              <a:rPr kumimoji="1" lang="ja-JP" altLang="ja-JP" sz="1600" dirty="0">
                <a:latin typeface="Meiryo" panose="020B0604030504040204" pitchFamily="34" charset="-128"/>
                <a:ea typeface="Meiryo" panose="020B0604030504040204" pitchFamily="34" charset="-128"/>
              </a:rPr>
              <a:t>何も挿入せずに</a:t>
            </a:r>
            <a:r>
              <a:rPr kumimoji="1" lang="ja-JP" altLang="en-US" sz="1600" dirty="0">
                <a:latin typeface="Meiryo" panose="020B0604030504040204" pitchFamily="34" charset="-128"/>
                <a:ea typeface="Meiryo" panose="020B0604030504040204" pitchFamily="34" charset="-128"/>
              </a:rPr>
              <a:t>ろう</a:t>
            </a:r>
            <a:r>
              <a:rPr kumimoji="1" lang="ja-JP" altLang="ja-JP" sz="1600" dirty="0">
                <a:latin typeface="Meiryo" panose="020B0604030504040204" pitchFamily="34" charset="-128"/>
                <a:ea typeface="Meiryo" panose="020B0604030504040204" pitchFamily="34" charset="-128"/>
              </a:rPr>
              <a:t>孔から胃内容が漏れないように</a:t>
            </a:r>
            <a:r>
              <a:rPr kumimoji="1" lang="ja-JP" altLang="en-US" sz="1600" dirty="0">
                <a:latin typeface="Meiryo" panose="020B0604030504040204" pitchFamily="34" charset="-128"/>
                <a:ea typeface="Meiryo" panose="020B0604030504040204" pitchFamily="34" charset="-128"/>
              </a:rPr>
              <a:t>ろう</a:t>
            </a:r>
            <a:r>
              <a:rPr kumimoji="1" lang="ja-JP" altLang="ja-JP" sz="1600" dirty="0">
                <a:latin typeface="Meiryo" panose="020B0604030504040204" pitchFamily="34" charset="-128"/>
                <a:ea typeface="Meiryo" panose="020B0604030504040204" pitchFamily="34" charset="-128"/>
              </a:rPr>
              <a:t>孔をガーゼで覆って受診</a:t>
            </a:r>
            <a:r>
              <a:rPr kumimoji="1" lang="ja-JP" altLang="en-US" sz="1600" dirty="0">
                <a:latin typeface="Meiryo" panose="020B0604030504040204" pitchFamily="34" charset="-128"/>
                <a:ea typeface="Meiryo" panose="020B0604030504040204" pitchFamily="34" charset="-128"/>
              </a:rPr>
              <a:t>しましょう。</a:t>
            </a:r>
            <a:endParaRPr lang="ja-JP" altLang="en-US" sz="1600" dirty="0">
              <a:latin typeface="Meiryo" panose="020B0604030504040204" pitchFamily="34" charset="-128"/>
              <a:ea typeface="Meiryo" panose="020B0604030504040204" pitchFamily="34" charset="-128"/>
            </a:endParaRPr>
          </a:p>
        </p:txBody>
      </p:sp>
      <p:sp>
        <p:nvSpPr>
          <p:cNvPr id="9"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251</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1724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3"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fontScale="90000"/>
          </a:bodyPr>
          <a:lstStyle/>
          <a:p>
            <a:r>
              <a:rPr lang="ja-JP" altLang="en-US" sz="2400" dirty="0"/>
              <a:t>＜参考＞ボタン型胃ろうカテーテルが</a:t>
            </a:r>
            <a:br>
              <a:rPr lang="ja-JP" altLang="en-US" sz="2400" dirty="0"/>
            </a:br>
            <a:r>
              <a:rPr lang="ja-JP" altLang="en-US" sz="2400" dirty="0"/>
              <a:t>　　　　バルーンが膨らんだまま抜けた時の対応</a:t>
            </a:r>
            <a:endParaRPr lang="en-US" altLang="ja-JP" sz="2400" dirty="0"/>
          </a:p>
        </p:txBody>
      </p:sp>
      <p:sp>
        <p:nvSpPr>
          <p:cNvPr id="6" name="テキスト ボックス 3">
            <a:extLst>
              <a:ext uri="{FF2B5EF4-FFF2-40B4-BE49-F238E27FC236}">
                <a16:creationId xmlns:a16="http://schemas.microsoft.com/office/drawing/2014/main" id="{1C5CA755-9D8A-4088-95DF-1C51788401A5}"/>
              </a:ext>
            </a:extLst>
          </p:cNvPr>
          <p:cNvSpPr txBox="1">
            <a:spLocks noChangeArrowheads="1"/>
          </p:cNvSpPr>
          <p:nvPr/>
        </p:nvSpPr>
        <p:spPr bwMode="auto">
          <a:xfrm>
            <a:off x="681039" y="6224380"/>
            <a:ext cx="8593136" cy="265319"/>
          </a:xfrm>
          <a:prstGeom prst="rect">
            <a:avLst/>
          </a:prstGeom>
          <a:solidFill>
            <a:srgbClr val="FF9400"/>
          </a:solidFill>
          <a:ln w="9525">
            <a:solidFill>
              <a:srgbClr val="F69240"/>
            </a:solidFill>
            <a:miter lim="800000"/>
            <a:headEnd/>
            <a:tailEnd/>
          </a:ln>
          <a:effectLst/>
        </p:spPr>
        <p:txBody>
          <a:bodyPr wrap="square" bIns="0" anchor="ctr" anchorCtr="0">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37931725" indent="-37474525">
              <a:defRPr kumimoji="1" sz="2400">
                <a:solidFill>
                  <a:schemeClr val="tx1"/>
                </a:solidFill>
                <a:latin typeface="Arial" panose="020B0604020202020204" pitchFamily="34" charset="0"/>
                <a:ea typeface="ＭＳ Ｐ明朝" panose="02020600040205080304" pitchFamily="18" charset="-128"/>
              </a:defRPr>
            </a:lvl2pPr>
            <a:lvl3pPr>
              <a:defRPr kumimoji="1" sz="2400">
                <a:solidFill>
                  <a:schemeClr val="tx1"/>
                </a:solidFill>
                <a:latin typeface="Arial" panose="020B0604020202020204" pitchFamily="34" charset="0"/>
                <a:ea typeface="ＭＳ Ｐ明朝" panose="02020600040205080304" pitchFamily="18" charset="-128"/>
              </a:defRPr>
            </a:lvl3pPr>
            <a:lvl4pPr>
              <a:defRPr kumimoji="1" sz="2400">
                <a:solidFill>
                  <a:schemeClr val="tx1"/>
                </a:solidFill>
                <a:latin typeface="Arial" panose="020B0604020202020204" pitchFamily="34" charset="0"/>
                <a:ea typeface="ＭＳ Ｐ明朝" panose="02020600040205080304" pitchFamily="18" charset="-128"/>
              </a:defRPr>
            </a:lvl4pPr>
            <a:lvl5pPr>
              <a:defRPr kumimoji="1" sz="2400">
                <a:solidFill>
                  <a:schemeClr val="tx1"/>
                </a:solidFill>
                <a:latin typeface="Arial" panose="020B0604020202020204" pitchFamily="34" charset="0"/>
                <a:ea typeface="ＭＳ Ｐ明朝" panose="02020600040205080304" pitchFamily="18" charset="-128"/>
              </a:defRPr>
            </a:lvl5pPr>
            <a:lvl6pPr marL="4572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9144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1371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18288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ctr"/>
            <a:r>
              <a:rPr lang="ja-JP" altLang="en-US" sz="1400" b="1" dirty="0">
                <a:solidFill>
                  <a:srgbClr val="FFFFFF"/>
                </a:solidFill>
                <a:latin typeface="メイリオ" panose="020B0604030504040204" pitchFamily="50" charset="-128"/>
                <a:ea typeface="メイリオ" panose="020B0604030504040204" pitchFamily="50" charset="-128"/>
              </a:rPr>
              <a:t>この対応は看護師等が行います。</a:t>
            </a:r>
          </a:p>
        </p:txBody>
      </p:sp>
      <p:sp>
        <p:nvSpPr>
          <p:cNvPr id="12" name="テキスト ボックス 11">
            <a:extLst>
              <a:ext uri="{FF2B5EF4-FFF2-40B4-BE49-F238E27FC236}">
                <a16:creationId xmlns:a16="http://schemas.microsoft.com/office/drawing/2014/main" id="{C745903F-36DF-4614-BD8E-5E8BD51879AE}"/>
              </a:ext>
            </a:extLst>
          </p:cNvPr>
          <p:cNvSpPr txBox="1">
            <a:spLocks noChangeArrowheads="1"/>
          </p:cNvSpPr>
          <p:nvPr/>
        </p:nvSpPr>
        <p:spPr bwMode="auto">
          <a:xfrm>
            <a:off x="681039" y="3204926"/>
            <a:ext cx="8593136" cy="2686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608013" indent="-608013">
              <a:lnSpc>
                <a:spcPct val="110000"/>
              </a:lnSpc>
              <a:spcAft>
                <a:spcPts val="600"/>
              </a:spcAft>
              <a:buClr>
                <a:schemeClr val="accent2"/>
              </a:buClr>
            </a:pPr>
            <a:r>
              <a:rPr lang="ja-JP" altLang="en-US" sz="1600" dirty="0">
                <a:latin typeface="Meiryo" panose="020B0604030504040204" pitchFamily="34" charset="-128"/>
                <a:ea typeface="Meiryo" panose="020B0604030504040204" pitchFamily="34" charset="-128"/>
              </a:rPr>
              <a:t>図１：胃ろうの</a:t>
            </a:r>
            <a:r>
              <a:rPr lang="ja-JP" altLang="en-US" sz="1600" spc="-50" dirty="0">
                <a:latin typeface="Meiryo" panose="020B0604030504040204" pitchFamily="34" charset="-128"/>
                <a:ea typeface="Meiryo" panose="020B0604030504040204" pitchFamily="34" charset="-128"/>
              </a:rPr>
              <a:t>ボタンの側面にあるバルーン水注入孔にシリンジを接続しバルーンの水を完全に抜きます。</a:t>
            </a:r>
          </a:p>
          <a:p>
            <a:pPr marL="608013" indent="-608013">
              <a:lnSpc>
                <a:spcPct val="110000"/>
              </a:lnSpc>
              <a:spcAft>
                <a:spcPts val="600"/>
              </a:spcAft>
              <a:buClr>
                <a:schemeClr val="accent2"/>
              </a:buClr>
            </a:pPr>
            <a:r>
              <a:rPr lang="ja-JP" altLang="en-US" sz="1600" dirty="0">
                <a:latin typeface="Meiryo" panose="020B0604030504040204" pitchFamily="34" charset="-128"/>
                <a:ea typeface="Meiryo" panose="020B0604030504040204" pitchFamily="34" charset="-128"/>
              </a:rPr>
              <a:t>図２：抜けた直後のろう孔はしっかりと開いていますが時間と共に狭くなってきます。</a:t>
            </a:r>
          </a:p>
          <a:p>
            <a:pPr marL="608013" indent="-608013">
              <a:lnSpc>
                <a:spcPct val="110000"/>
              </a:lnSpc>
              <a:spcAft>
                <a:spcPts val="600"/>
              </a:spcAft>
              <a:buClr>
                <a:schemeClr val="accent2"/>
              </a:buClr>
            </a:pPr>
            <a:r>
              <a:rPr lang="ja-JP" altLang="en-US" sz="1600" dirty="0">
                <a:latin typeface="Meiryo" panose="020B0604030504040204" pitchFamily="34" charset="-128"/>
                <a:ea typeface="Meiryo" panose="020B0604030504040204" pitchFamily="34" charset="-128"/>
              </a:rPr>
              <a:t>図３：</a:t>
            </a:r>
            <a:r>
              <a:rPr lang="ja-JP" altLang="en-US" sz="1600" dirty="0" err="1">
                <a:latin typeface="Meiryo" panose="020B0604030504040204" pitchFamily="34" charset="-128"/>
                <a:ea typeface="Meiryo" panose="020B0604030504040204" pitchFamily="34" charset="-128"/>
              </a:rPr>
              <a:t>ろう</a:t>
            </a:r>
            <a:r>
              <a:rPr lang="ja-JP" altLang="en-US" sz="1600" dirty="0">
                <a:latin typeface="Meiryo" panose="020B0604030504040204" pitchFamily="34" charset="-128"/>
                <a:ea typeface="Meiryo" panose="020B0604030504040204" pitchFamily="34" charset="-128"/>
              </a:rPr>
              <a:t>孔にゼリーを塗り、バルーンの水を抜いた胃ろうカテーテルをろう孔に垂直に</a:t>
            </a:r>
            <a:endParaRPr lang="en-US" altLang="ja-JP" sz="1600" dirty="0">
              <a:latin typeface="Meiryo" panose="020B0604030504040204" pitchFamily="34" charset="-128"/>
              <a:ea typeface="Meiryo" panose="020B0604030504040204" pitchFamily="34" charset="-128"/>
            </a:endParaRPr>
          </a:p>
          <a:p>
            <a:pPr marL="608013" indent="-608013">
              <a:lnSpc>
                <a:spcPct val="110000"/>
              </a:lnSpc>
              <a:spcAft>
                <a:spcPts val="600"/>
              </a:spcAft>
              <a:buClr>
                <a:schemeClr val="accent2"/>
              </a:buClr>
            </a:pPr>
            <a:r>
              <a:rPr lang="ja-JP" altLang="en-US" sz="1600" dirty="0">
                <a:latin typeface="Meiryo" panose="020B0604030504040204" pitchFamily="34" charset="-128"/>
                <a:ea typeface="Meiryo" panose="020B0604030504040204" pitchFamily="34" charset="-128"/>
              </a:rPr>
              <a:t>　　　根本まで挿入します。挿入し難い時には、右の写真のようにシャフト</a:t>
            </a:r>
            <a:endParaRPr lang="en-US" altLang="ja-JP" sz="1600" dirty="0">
              <a:latin typeface="Meiryo" panose="020B0604030504040204" pitchFamily="34" charset="-128"/>
              <a:ea typeface="Meiryo" panose="020B0604030504040204" pitchFamily="34" charset="-128"/>
            </a:endParaRPr>
          </a:p>
          <a:p>
            <a:pPr marL="608013" indent="-608013">
              <a:lnSpc>
                <a:spcPct val="110000"/>
              </a:lnSpc>
              <a:spcAft>
                <a:spcPts val="600"/>
              </a:spcAft>
              <a:buClr>
                <a:schemeClr val="accent2"/>
              </a:buClr>
            </a:pPr>
            <a:r>
              <a:rPr lang="ja-JP" altLang="en-US" sz="1600" dirty="0">
                <a:latin typeface="Meiryo" panose="020B0604030504040204" pitchFamily="34" charset="-128"/>
                <a:ea typeface="Meiryo" panose="020B0604030504040204" pitchFamily="34" charset="-128"/>
              </a:rPr>
              <a:t>　　　をしっかり保持しながら挿入します。</a:t>
            </a:r>
          </a:p>
          <a:p>
            <a:pPr marL="608013" indent="-608013">
              <a:lnSpc>
                <a:spcPct val="110000"/>
              </a:lnSpc>
              <a:spcAft>
                <a:spcPts val="600"/>
              </a:spcAft>
              <a:buClr>
                <a:schemeClr val="accent2"/>
              </a:buClr>
            </a:pPr>
            <a:r>
              <a:rPr lang="ja-JP" altLang="en-US" sz="1600" dirty="0">
                <a:latin typeface="Meiryo" panose="020B0604030504040204" pitchFamily="34" charset="-128"/>
                <a:ea typeface="Meiryo" panose="020B0604030504040204" pitchFamily="34" charset="-128"/>
              </a:rPr>
              <a:t>図４：バルーン水を注入し、シリンジを外します。</a:t>
            </a:r>
          </a:p>
          <a:p>
            <a:pPr marL="608013" indent="-608013">
              <a:lnSpc>
                <a:spcPct val="110000"/>
              </a:lnSpc>
              <a:spcAft>
                <a:spcPts val="600"/>
              </a:spcAft>
              <a:buClr>
                <a:schemeClr val="accent2"/>
              </a:buClr>
            </a:pPr>
            <a:r>
              <a:rPr lang="ja-JP" altLang="en-US" sz="1600" dirty="0">
                <a:latin typeface="Meiryo" panose="020B0604030504040204" pitchFamily="34" charset="-128"/>
                <a:ea typeface="Meiryo" panose="020B0604030504040204" pitchFamily="34" charset="-128"/>
              </a:rPr>
              <a:t>図５：胃ろうのボタンがろう孔内でスムーズに回れば正しく挿入されている</a:t>
            </a:r>
          </a:p>
          <a:p>
            <a:pPr marL="608013" indent="-608013">
              <a:lnSpc>
                <a:spcPct val="110000"/>
              </a:lnSpc>
              <a:spcAft>
                <a:spcPts val="600"/>
              </a:spcAft>
              <a:buClr>
                <a:schemeClr val="accent2"/>
              </a:buClr>
            </a:pPr>
            <a:r>
              <a:rPr lang="ja-JP" altLang="en-US" sz="1600" dirty="0">
                <a:latin typeface="Meiryo" panose="020B0604030504040204" pitchFamily="34" charset="-128"/>
                <a:ea typeface="Meiryo" panose="020B0604030504040204" pitchFamily="34" charset="-128"/>
              </a:rPr>
              <a:t>　　　可能性が高いのですが、その後必ず医療機関を受診してください。</a:t>
            </a:r>
            <a:endParaRPr lang="en-US" altLang="ja-JP" sz="1600" dirty="0">
              <a:latin typeface="Meiryo" panose="020B0604030504040204" pitchFamily="34" charset="-128"/>
              <a:ea typeface="Meiryo" panose="020B0604030504040204" pitchFamily="34" charset="-128"/>
            </a:endParaRPr>
          </a:p>
        </p:txBody>
      </p:sp>
      <p:pic>
        <p:nvPicPr>
          <p:cNvPr id="9" name="図 5">
            <a:extLst>
              <a:ext uri="{FF2B5EF4-FFF2-40B4-BE49-F238E27FC236}">
                <a16:creationId xmlns:a16="http://schemas.microsoft.com/office/drawing/2014/main" id="{8B8F8042-BA92-4AEC-BAEB-FFAE940456A8}"/>
              </a:ext>
            </a:extLst>
          </p:cNvPr>
          <p:cNvPicPr>
            <a:picLocks noChangeAspect="1"/>
          </p:cNvPicPr>
          <p:nvPr/>
        </p:nvPicPr>
        <p:blipFill rotWithShape="1">
          <a:blip r:embed="rId3" cstate="print">
            <a:lum bright="-10000"/>
            <a:extLst>
              <a:ext uri="{28A0092B-C50C-407E-A947-70E740481C1C}">
                <a14:useLocalDpi xmlns:a14="http://schemas.microsoft.com/office/drawing/2010/main" val="0"/>
              </a:ext>
            </a:extLst>
          </a:blip>
          <a:srcRect t="4620" r="11252" b="3559"/>
          <a:stretch/>
        </p:blipFill>
        <p:spPr bwMode="auto">
          <a:xfrm>
            <a:off x="7735037" y="4404851"/>
            <a:ext cx="1539138" cy="1720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グループ化 23">
            <a:extLst>
              <a:ext uri="{FF2B5EF4-FFF2-40B4-BE49-F238E27FC236}">
                <a16:creationId xmlns:a16="http://schemas.microsoft.com/office/drawing/2014/main" id="{D0C602A1-8BEC-4CEF-90BC-6F4009D0C679}"/>
              </a:ext>
            </a:extLst>
          </p:cNvPr>
          <p:cNvGrpSpPr/>
          <p:nvPr/>
        </p:nvGrpSpPr>
        <p:grpSpPr>
          <a:xfrm>
            <a:off x="668338" y="1577976"/>
            <a:ext cx="1559466" cy="1290336"/>
            <a:chOff x="793206" y="1582058"/>
            <a:chExt cx="1559466" cy="1290336"/>
          </a:xfrm>
        </p:grpSpPr>
        <p:pic>
          <p:nvPicPr>
            <p:cNvPr id="10" name="図 9">
              <a:extLst>
                <a:ext uri="{FF2B5EF4-FFF2-40B4-BE49-F238E27FC236}">
                  <a16:creationId xmlns:a16="http://schemas.microsoft.com/office/drawing/2014/main" id="{2FBF7177-AF41-4E34-B05E-3DCB11F906A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3206" y="1582058"/>
              <a:ext cx="1559466" cy="1290336"/>
            </a:xfrm>
            <a:prstGeom prst="rect">
              <a:avLst/>
            </a:prstGeom>
          </p:spPr>
        </p:pic>
        <p:sp>
          <p:nvSpPr>
            <p:cNvPr id="15" name="テキスト ボックス 14">
              <a:extLst>
                <a:ext uri="{FF2B5EF4-FFF2-40B4-BE49-F238E27FC236}">
                  <a16:creationId xmlns:a16="http://schemas.microsoft.com/office/drawing/2014/main" id="{2F67E269-306D-4683-8E3A-E49BB8E453D9}"/>
                </a:ext>
              </a:extLst>
            </p:cNvPr>
            <p:cNvSpPr txBox="1"/>
            <p:nvPr/>
          </p:nvSpPr>
          <p:spPr>
            <a:xfrm>
              <a:off x="1850138" y="2555807"/>
              <a:ext cx="502533" cy="307777"/>
            </a:xfrm>
            <a:prstGeom prst="rect">
              <a:avLst/>
            </a:prstGeom>
            <a:noFill/>
          </p:spPr>
          <p:txBody>
            <a:bodyPr wrap="square" lIns="0" tIns="0" rIns="0" bIns="0" rtlCol="0" anchor="b">
              <a:noAutofit/>
            </a:bodyPr>
            <a:lstStyle/>
            <a:p>
              <a:pPr algn="r"/>
              <a:r>
                <a:rPr kumimoji="1" lang="ja-JP" altLang="en-US" sz="1400" dirty="0">
                  <a:solidFill>
                    <a:schemeClr val="bg1"/>
                  </a:solidFill>
                  <a:latin typeface="メイリオ" panose="020B0604030504040204" pitchFamily="50" charset="-128"/>
                  <a:ea typeface="メイリオ" panose="020B0604030504040204" pitchFamily="50" charset="-128"/>
                </a:rPr>
                <a:t>図１</a:t>
              </a:r>
            </a:p>
          </p:txBody>
        </p:sp>
      </p:grpSp>
      <p:grpSp>
        <p:nvGrpSpPr>
          <p:cNvPr id="22" name="グループ化 21">
            <a:extLst>
              <a:ext uri="{FF2B5EF4-FFF2-40B4-BE49-F238E27FC236}">
                <a16:creationId xmlns:a16="http://schemas.microsoft.com/office/drawing/2014/main" id="{E097F582-4BBE-4DBE-842F-96D6C1353556}"/>
              </a:ext>
            </a:extLst>
          </p:cNvPr>
          <p:cNvGrpSpPr/>
          <p:nvPr/>
        </p:nvGrpSpPr>
        <p:grpSpPr>
          <a:xfrm>
            <a:off x="2409330" y="1577976"/>
            <a:ext cx="1474782" cy="1290336"/>
            <a:chOff x="2453891" y="1592263"/>
            <a:chExt cx="1474782" cy="1290336"/>
          </a:xfrm>
        </p:grpSpPr>
        <p:pic>
          <p:nvPicPr>
            <p:cNvPr id="11" name="図 10">
              <a:extLst>
                <a:ext uri="{FF2B5EF4-FFF2-40B4-BE49-F238E27FC236}">
                  <a16:creationId xmlns:a16="http://schemas.microsoft.com/office/drawing/2014/main" id="{76981EFC-B412-400E-88B7-BE34AFE7E32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453891" y="1592263"/>
              <a:ext cx="1474781" cy="1290336"/>
            </a:xfrm>
            <a:prstGeom prst="rect">
              <a:avLst/>
            </a:prstGeom>
          </p:spPr>
        </p:pic>
        <p:sp>
          <p:nvSpPr>
            <p:cNvPr id="16" name="テキスト ボックス 15">
              <a:extLst>
                <a:ext uri="{FF2B5EF4-FFF2-40B4-BE49-F238E27FC236}">
                  <a16:creationId xmlns:a16="http://schemas.microsoft.com/office/drawing/2014/main" id="{D0A822B2-F793-4585-B82D-EC7875B02F5D}"/>
                </a:ext>
              </a:extLst>
            </p:cNvPr>
            <p:cNvSpPr txBox="1"/>
            <p:nvPr/>
          </p:nvSpPr>
          <p:spPr>
            <a:xfrm>
              <a:off x="3441741" y="2564617"/>
              <a:ext cx="486932" cy="307777"/>
            </a:xfrm>
            <a:prstGeom prst="rect">
              <a:avLst/>
            </a:prstGeom>
            <a:noFill/>
          </p:spPr>
          <p:txBody>
            <a:bodyPr wrap="none" lIns="0" tIns="0" rIns="0" bIns="0" rtlCol="0" anchor="b">
              <a:noAutofit/>
            </a:bodyPr>
            <a:lstStyle/>
            <a:p>
              <a:pPr algn="r"/>
              <a:r>
                <a:rPr kumimoji="1" lang="ja-JP" altLang="en-US" sz="1400" dirty="0">
                  <a:solidFill>
                    <a:schemeClr val="bg1"/>
                  </a:solidFill>
                  <a:latin typeface="メイリオ" panose="020B0604030504040204" pitchFamily="50" charset="-128"/>
                  <a:ea typeface="メイリオ" panose="020B0604030504040204" pitchFamily="50" charset="-128"/>
                </a:rPr>
                <a:t>図２</a:t>
              </a:r>
            </a:p>
          </p:txBody>
        </p:sp>
      </p:grpSp>
      <p:grpSp>
        <p:nvGrpSpPr>
          <p:cNvPr id="8" name="グループ化 7">
            <a:extLst>
              <a:ext uri="{FF2B5EF4-FFF2-40B4-BE49-F238E27FC236}">
                <a16:creationId xmlns:a16="http://schemas.microsoft.com/office/drawing/2014/main" id="{E053B45D-2B55-4665-AB1E-CDF379C339E9}"/>
              </a:ext>
            </a:extLst>
          </p:cNvPr>
          <p:cNvGrpSpPr/>
          <p:nvPr/>
        </p:nvGrpSpPr>
        <p:grpSpPr>
          <a:xfrm>
            <a:off x="4065639" y="1577976"/>
            <a:ext cx="1633911" cy="1290336"/>
            <a:chOff x="4049805" y="1592263"/>
            <a:chExt cx="1633911" cy="1290336"/>
          </a:xfrm>
        </p:grpSpPr>
        <p:pic>
          <p:nvPicPr>
            <p:cNvPr id="14" name="図 13" descr="IMG_0714.JPG">
              <a:extLst>
                <a:ext uri="{FF2B5EF4-FFF2-40B4-BE49-F238E27FC236}">
                  <a16:creationId xmlns:a16="http://schemas.microsoft.com/office/drawing/2014/main" id="{CD307097-34C6-4859-9D04-BBC71453B3D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049805" y="1592263"/>
              <a:ext cx="1633910" cy="1290336"/>
            </a:xfrm>
            <a:prstGeom prst="rect">
              <a:avLst/>
            </a:prstGeom>
          </p:spPr>
        </p:pic>
        <p:sp>
          <p:nvSpPr>
            <p:cNvPr id="17" name="テキスト ボックス 16">
              <a:extLst>
                <a:ext uri="{FF2B5EF4-FFF2-40B4-BE49-F238E27FC236}">
                  <a16:creationId xmlns:a16="http://schemas.microsoft.com/office/drawing/2014/main" id="{CC6444FB-972A-4276-9064-A98EC81D4B36}"/>
                </a:ext>
              </a:extLst>
            </p:cNvPr>
            <p:cNvSpPr txBox="1"/>
            <p:nvPr/>
          </p:nvSpPr>
          <p:spPr>
            <a:xfrm>
              <a:off x="5196784" y="2578904"/>
              <a:ext cx="486932" cy="303695"/>
            </a:xfrm>
            <a:prstGeom prst="rect">
              <a:avLst/>
            </a:prstGeom>
            <a:noFill/>
          </p:spPr>
          <p:txBody>
            <a:bodyPr wrap="none" lIns="0" tIns="0" rIns="0" bIns="0" rtlCol="0" anchor="b">
              <a:noAutofit/>
            </a:bodyPr>
            <a:lstStyle/>
            <a:p>
              <a:pPr algn="r"/>
              <a:r>
                <a:rPr kumimoji="1" lang="ja-JP" altLang="en-US" sz="1400" dirty="0">
                  <a:solidFill>
                    <a:schemeClr val="bg1"/>
                  </a:solidFill>
                  <a:latin typeface="メイリオ" panose="020B0604030504040204" pitchFamily="50" charset="-128"/>
                  <a:ea typeface="メイリオ" panose="020B0604030504040204" pitchFamily="50" charset="-128"/>
                </a:rPr>
                <a:t>図３</a:t>
              </a:r>
            </a:p>
          </p:txBody>
        </p:sp>
      </p:grpSp>
      <p:grpSp>
        <p:nvGrpSpPr>
          <p:cNvPr id="5" name="グループ化 4">
            <a:extLst>
              <a:ext uri="{FF2B5EF4-FFF2-40B4-BE49-F238E27FC236}">
                <a16:creationId xmlns:a16="http://schemas.microsoft.com/office/drawing/2014/main" id="{DBB46C4C-DC38-469C-A381-E47A658533AB}"/>
              </a:ext>
            </a:extLst>
          </p:cNvPr>
          <p:cNvGrpSpPr/>
          <p:nvPr/>
        </p:nvGrpSpPr>
        <p:grpSpPr>
          <a:xfrm>
            <a:off x="7620440" y="1577976"/>
            <a:ext cx="1630949" cy="1294418"/>
            <a:chOff x="7488690" y="1577976"/>
            <a:chExt cx="1630949" cy="1294418"/>
          </a:xfrm>
        </p:grpSpPr>
        <p:pic>
          <p:nvPicPr>
            <p:cNvPr id="18" name="図 17">
              <a:extLst>
                <a:ext uri="{FF2B5EF4-FFF2-40B4-BE49-F238E27FC236}">
                  <a16:creationId xmlns:a16="http://schemas.microsoft.com/office/drawing/2014/main" id="{20E55300-8D8E-46B6-879B-BCDD6AA62AA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488690" y="1577976"/>
              <a:ext cx="1630948" cy="1294418"/>
            </a:xfrm>
            <a:prstGeom prst="rect">
              <a:avLst/>
            </a:prstGeom>
          </p:spPr>
        </p:pic>
        <p:sp>
          <p:nvSpPr>
            <p:cNvPr id="19" name="テキスト ボックス 18">
              <a:extLst>
                <a:ext uri="{FF2B5EF4-FFF2-40B4-BE49-F238E27FC236}">
                  <a16:creationId xmlns:a16="http://schemas.microsoft.com/office/drawing/2014/main" id="{F55E1245-0088-462B-A6AC-94E4252F3A06}"/>
                </a:ext>
              </a:extLst>
            </p:cNvPr>
            <p:cNvSpPr txBox="1"/>
            <p:nvPr/>
          </p:nvSpPr>
          <p:spPr>
            <a:xfrm>
              <a:off x="8632707" y="2568961"/>
              <a:ext cx="486932" cy="294624"/>
            </a:xfrm>
            <a:prstGeom prst="rect">
              <a:avLst/>
            </a:prstGeom>
            <a:noFill/>
          </p:spPr>
          <p:txBody>
            <a:bodyPr wrap="none" lIns="0" tIns="0" rIns="0" bIns="0" rtlCol="0" anchor="b">
              <a:noAutofit/>
            </a:bodyPr>
            <a:lstStyle/>
            <a:p>
              <a:pPr algn="r"/>
              <a:r>
                <a:rPr kumimoji="1" lang="ja-JP" altLang="en-US" sz="1400" dirty="0">
                  <a:solidFill>
                    <a:schemeClr val="bg1"/>
                  </a:solidFill>
                  <a:latin typeface="メイリオ" panose="020B0604030504040204" pitchFamily="50" charset="-128"/>
                  <a:ea typeface="メイリオ" panose="020B0604030504040204" pitchFamily="50" charset="-128"/>
                </a:rPr>
                <a:t>図５</a:t>
              </a:r>
            </a:p>
          </p:txBody>
        </p:sp>
      </p:grpSp>
      <p:grpSp>
        <p:nvGrpSpPr>
          <p:cNvPr id="7" name="グループ化 6">
            <a:extLst>
              <a:ext uri="{FF2B5EF4-FFF2-40B4-BE49-F238E27FC236}">
                <a16:creationId xmlns:a16="http://schemas.microsoft.com/office/drawing/2014/main" id="{9C245162-6BB0-46F6-B05E-9AA7A445FA6E}"/>
              </a:ext>
            </a:extLst>
          </p:cNvPr>
          <p:cNvGrpSpPr/>
          <p:nvPr/>
        </p:nvGrpSpPr>
        <p:grpSpPr>
          <a:xfrm>
            <a:off x="5881077" y="1577976"/>
            <a:ext cx="1557837" cy="1308966"/>
            <a:chOff x="5818687" y="1592263"/>
            <a:chExt cx="1557837" cy="1308966"/>
          </a:xfrm>
        </p:grpSpPr>
        <p:pic>
          <p:nvPicPr>
            <p:cNvPr id="20" name="図 19" descr="IMG_0716.JPG">
              <a:extLst>
                <a:ext uri="{FF2B5EF4-FFF2-40B4-BE49-F238E27FC236}">
                  <a16:creationId xmlns:a16="http://schemas.microsoft.com/office/drawing/2014/main" id="{565309DE-A149-4BC2-A4C1-3DC512BA409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818687" y="1592263"/>
              <a:ext cx="1557836" cy="1300541"/>
            </a:xfrm>
            <a:prstGeom prst="rect">
              <a:avLst/>
            </a:prstGeom>
          </p:spPr>
        </p:pic>
        <p:sp>
          <p:nvSpPr>
            <p:cNvPr id="21" name="テキスト ボックス 20">
              <a:extLst>
                <a:ext uri="{FF2B5EF4-FFF2-40B4-BE49-F238E27FC236}">
                  <a16:creationId xmlns:a16="http://schemas.microsoft.com/office/drawing/2014/main" id="{CC3D18D4-B508-4A51-951E-0024366A807B}"/>
                </a:ext>
              </a:extLst>
            </p:cNvPr>
            <p:cNvSpPr txBox="1"/>
            <p:nvPr/>
          </p:nvSpPr>
          <p:spPr>
            <a:xfrm>
              <a:off x="6889592" y="2593452"/>
              <a:ext cx="486932" cy="307777"/>
            </a:xfrm>
            <a:prstGeom prst="rect">
              <a:avLst/>
            </a:prstGeom>
            <a:noFill/>
          </p:spPr>
          <p:txBody>
            <a:bodyPr wrap="none" lIns="0" tIns="0" rIns="0" bIns="0" rtlCol="0" anchor="b">
              <a:noAutofit/>
            </a:bodyPr>
            <a:lstStyle/>
            <a:p>
              <a:pPr algn="r"/>
              <a:r>
                <a:rPr kumimoji="1" lang="ja-JP" altLang="en-US" sz="1400" dirty="0">
                  <a:solidFill>
                    <a:schemeClr val="bg1"/>
                  </a:solidFill>
                  <a:latin typeface="メイリオ" panose="020B0604030504040204" pitchFamily="50" charset="-128"/>
                  <a:ea typeface="メイリオ" panose="020B0604030504040204" pitchFamily="50" charset="-128"/>
                </a:rPr>
                <a:t>図４</a:t>
              </a:r>
            </a:p>
          </p:txBody>
        </p:sp>
      </p:grpSp>
      <p:sp>
        <p:nvSpPr>
          <p:cNvPr id="23"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252</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9435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9" descr="2_2p195用">
            <a:extLst>
              <a:ext uri="{FF2B5EF4-FFF2-40B4-BE49-F238E27FC236}">
                <a16:creationId xmlns:a16="http://schemas.microsoft.com/office/drawing/2014/main" id="{0F3B55CD-5D39-417B-96A2-37971270C5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48" t="31793" r="13508" b="-1"/>
          <a:stretch/>
        </p:blipFill>
        <p:spPr bwMode="auto">
          <a:xfrm>
            <a:off x="5542384" y="2133600"/>
            <a:ext cx="3408329" cy="15278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テキスト プレースホルダー 22">
            <a:extLst>
              <a:ext uri="{FF2B5EF4-FFF2-40B4-BE49-F238E27FC236}">
                <a16:creationId xmlns:a16="http://schemas.microsoft.com/office/drawing/2014/main" id="{4699989B-E5FE-6142-A35B-3C567A8C91F2}"/>
              </a:ext>
            </a:extLst>
          </p:cNvPr>
          <p:cNvSpPr>
            <a:spLocks noGrp="1"/>
          </p:cNvSpPr>
          <p:nvPr>
            <p:ph type="body" sz="quarter" idx="10"/>
          </p:nvPr>
        </p:nvSpPr>
        <p:spPr/>
        <p:txBody>
          <a:bodyPr/>
          <a:lstStyle/>
          <a:p>
            <a:r>
              <a:rPr lang="en-US" altLang="ja-JP" dirty="0"/>
              <a:t>5-4. </a:t>
            </a:r>
            <a:r>
              <a:rPr lang="ja-JP" altLang="en-US" dirty="0"/>
              <a:t>経管栄養の物品</a:t>
            </a: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経管栄養に使用される用具の名称</a:t>
            </a:r>
            <a:endParaRPr lang="en-US" altLang="ja-JP" sz="2800" dirty="0"/>
          </a:p>
        </p:txBody>
      </p:sp>
      <p:pic>
        <p:nvPicPr>
          <p:cNvPr id="32" name="Picture 38">
            <a:extLst>
              <a:ext uri="{FF2B5EF4-FFF2-40B4-BE49-F238E27FC236}">
                <a16:creationId xmlns:a16="http://schemas.microsoft.com/office/drawing/2014/main" id="{55889CEA-D985-417F-8FA9-855A295D2A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436" y="2125822"/>
            <a:ext cx="2522217" cy="4363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7">
            <a:extLst>
              <a:ext uri="{FF2B5EF4-FFF2-40B4-BE49-F238E27FC236}">
                <a16:creationId xmlns:a16="http://schemas.microsoft.com/office/drawing/2014/main" id="{34941FA2-EC6C-4EF0-9768-42BC09B923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1362" y="2133600"/>
            <a:ext cx="1359845" cy="43413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pic>
      <p:sp>
        <p:nvSpPr>
          <p:cNvPr id="42" name="Text Box 13">
            <a:extLst>
              <a:ext uri="{FF2B5EF4-FFF2-40B4-BE49-F238E27FC236}">
                <a16:creationId xmlns:a16="http://schemas.microsoft.com/office/drawing/2014/main" id="{14704404-A40E-435D-AB2E-CE61BA65FBD6}"/>
              </a:ext>
            </a:extLst>
          </p:cNvPr>
          <p:cNvSpPr txBox="1">
            <a:spLocks noChangeArrowheads="1"/>
          </p:cNvSpPr>
          <p:nvPr/>
        </p:nvSpPr>
        <p:spPr bwMode="auto">
          <a:xfrm>
            <a:off x="2086966" y="2762281"/>
            <a:ext cx="114764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dirty="0">
                <a:solidFill>
                  <a:srgbClr val="FFFF00"/>
                </a:solidFill>
                <a:latin typeface="Meiryo" panose="020B0604030504040204" pitchFamily="34" charset="-128"/>
                <a:ea typeface="Meiryo" panose="020B0604030504040204" pitchFamily="34" charset="-128"/>
              </a:rPr>
              <a:t>ボトル</a:t>
            </a:r>
          </a:p>
        </p:txBody>
      </p:sp>
      <p:sp>
        <p:nvSpPr>
          <p:cNvPr id="43" name="Text Box 17">
            <a:extLst>
              <a:ext uri="{FF2B5EF4-FFF2-40B4-BE49-F238E27FC236}">
                <a16:creationId xmlns:a16="http://schemas.microsoft.com/office/drawing/2014/main" id="{0DFFCF13-14B5-41BA-BFA0-3B6F6AF4B9A4}"/>
              </a:ext>
            </a:extLst>
          </p:cNvPr>
          <p:cNvSpPr txBox="1">
            <a:spLocks noChangeArrowheads="1"/>
          </p:cNvSpPr>
          <p:nvPr/>
        </p:nvSpPr>
        <p:spPr bwMode="auto">
          <a:xfrm>
            <a:off x="780402" y="4323185"/>
            <a:ext cx="461665" cy="1557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square">
            <a:sp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dirty="0">
                <a:solidFill>
                  <a:srgbClr val="FFFF00"/>
                </a:solidFill>
                <a:latin typeface="Meiryo" panose="020B0604030504040204" pitchFamily="34" charset="-128"/>
                <a:ea typeface="Meiryo" panose="020B0604030504040204" pitchFamily="34" charset="-128"/>
              </a:rPr>
              <a:t>栄養チューブ</a:t>
            </a:r>
          </a:p>
        </p:txBody>
      </p:sp>
      <p:sp>
        <p:nvSpPr>
          <p:cNvPr id="44" name="AutoShape 18">
            <a:extLst>
              <a:ext uri="{FF2B5EF4-FFF2-40B4-BE49-F238E27FC236}">
                <a16:creationId xmlns:a16="http://schemas.microsoft.com/office/drawing/2014/main" id="{E0251C83-D711-4E3F-B073-203922C0C865}"/>
              </a:ext>
            </a:extLst>
          </p:cNvPr>
          <p:cNvSpPr>
            <a:spLocks/>
          </p:cNvSpPr>
          <p:nvPr/>
        </p:nvSpPr>
        <p:spPr bwMode="auto">
          <a:xfrm>
            <a:off x="1256567" y="4049035"/>
            <a:ext cx="124682" cy="2306621"/>
          </a:xfrm>
          <a:prstGeom prst="leftBrace">
            <a:avLst>
              <a:gd name="adj1" fmla="val 154167"/>
              <a:gd name="adj2" fmla="val 50000"/>
            </a:avLst>
          </a:prstGeom>
          <a:noFill/>
          <a:ln w="1905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endParaRPr lang="ja-JP" altLang="en-US">
              <a:latin typeface="Meiryo" panose="020B0604030504040204" pitchFamily="34" charset="-128"/>
              <a:ea typeface="Meiryo" panose="020B0604030504040204" pitchFamily="34" charset="-128"/>
            </a:endParaRPr>
          </a:p>
        </p:txBody>
      </p:sp>
      <p:sp>
        <p:nvSpPr>
          <p:cNvPr id="45" name="Text Box 19">
            <a:extLst>
              <a:ext uri="{FF2B5EF4-FFF2-40B4-BE49-F238E27FC236}">
                <a16:creationId xmlns:a16="http://schemas.microsoft.com/office/drawing/2014/main" id="{CFF2E258-380F-4316-84EF-4E65283F42B4}"/>
              </a:ext>
            </a:extLst>
          </p:cNvPr>
          <p:cNvSpPr txBox="1">
            <a:spLocks noChangeArrowheads="1"/>
          </p:cNvSpPr>
          <p:nvPr/>
        </p:nvSpPr>
        <p:spPr bwMode="auto">
          <a:xfrm>
            <a:off x="1792739" y="4738150"/>
            <a:ext cx="139253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sz="1600" dirty="0">
                <a:solidFill>
                  <a:srgbClr val="FFFF00"/>
                </a:solidFill>
                <a:latin typeface="Meiryo" panose="020B0604030504040204" pitchFamily="34" charset="-128"/>
                <a:ea typeface="Meiryo" panose="020B0604030504040204" pitchFamily="34" charset="-128"/>
              </a:rPr>
              <a:t>ドリップ</a:t>
            </a:r>
            <a:endParaRPr lang="en-US" altLang="ja-JP" sz="1600" dirty="0">
              <a:solidFill>
                <a:srgbClr val="FFFF00"/>
              </a:solidFill>
              <a:latin typeface="Meiryo" panose="020B0604030504040204" pitchFamily="34" charset="-128"/>
              <a:ea typeface="Meiryo" panose="020B0604030504040204" pitchFamily="34" charset="-128"/>
            </a:endParaRPr>
          </a:p>
          <a:p>
            <a:pPr eaLnBrk="1" hangingPunct="1"/>
            <a:r>
              <a:rPr lang="ja-JP" altLang="en-US" sz="1600" dirty="0">
                <a:solidFill>
                  <a:srgbClr val="FFFF00"/>
                </a:solidFill>
                <a:latin typeface="Meiryo" panose="020B0604030504040204" pitchFamily="34" charset="-128"/>
                <a:ea typeface="Meiryo" panose="020B0604030504040204" pitchFamily="34" charset="-128"/>
              </a:rPr>
              <a:t>チャンバー</a:t>
            </a:r>
            <a:endParaRPr lang="en-US" altLang="ja-JP" sz="1600" dirty="0">
              <a:solidFill>
                <a:srgbClr val="FFFF00"/>
              </a:solidFill>
              <a:latin typeface="Meiryo" panose="020B0604030504040204" pitchFamily="34" charset="-128"/>
              <a:ea typeface="Meiryo" panose="020B0604030504040204" pitchFamily="34" charset="-128"/>
            </a:endParaRPr>
          </a:p>
          <a:p>
            <a:pPr eaLnBrk="1" hangingPunct="1"/>
            <a:r>
              <a:rPr lang="en-US" altLang="ja-JP" sz="1600" dirty="0">
                <a:solidFill>
                  <a:srgbClr val="FFFF00"/>
                </a:solidFill>
                <a:latin typeface="Meiryo" panose="020B0604030504040204" pitchFamily="34" charset="-128"/>
                <a:ea typeface="Meiryo" panose="020B0604030504040204" pitchFamily="34" charset="-128"/>
              </a:rPr>
              <a:t>(</a:t>
            </a:r>
            <a:r>
              <a:rPr lang="ja-JP" altLang="en-US" sz="1600" dirty="0">
                <a:solidFill>
                  <a:srgbClr val="FFFF00"/>
                </a:solidFill>
                <a:latin typeface="Meiryo" panose="020B0604030504040204" pitchFamily="34" charset="-128"/>
                <a:ea typeface="Meiryo" panose="020B0604030504040204" pitchFamily="34" charset="-128"/>
              </a:rPr>
              <a:t>滴下筒</a:t>
            </a:r>
            <a:r>
              <a:rPr lang="en-US" altLang="ja-JP" sz="1600" dirty="0">
                <a:solidFill>
                  <a:srgbClr val="FFFF00"/>
                </a:solidFill>
                <a:latin typeface="Meiryo" panose="020B0604030504040204" pitchFamily="34" charset="-128"/>
                <a:ea typeface="Meiryo" panose="020B0604030504040204" pitchFamily="34" charset="-128"/>
              </a:rPr>
              <a:t>)</a:t>
            </a:r>
          </a:p>
        </p:txBody>
      </p:sp>
      <p:sp>
        <p:nvSpPr>
          <p:cNvPr id="47" name="Text Box 20">
            <a:extLst>
              <a:ext uri="{FF2B5EF4-FFF2-40B4-BE49-F238E27FC236}">
                <a16:creationId xmlns:a16="http://schemas.microsoft.com/office/drawing/2014/main" id="{F7625024-657A-44B3-BEBB-7F359D5C447C}"/>
              </a:ext>
            </a:extLst>
          </p:cNvPr>
          <p:cNvSpPr txBox="1">
            <a:spLocks noChangeArrowheads="1"/>
          </p:cNvSpPr>
          <p:nvPr/>
        </p:nvSpPr>
        <p:spPr bwMode="auto">
          <a:xfrm>
            <a:off x="1706263" y="5818433"/>
            <a:ext cx="139339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ctr" eaLnBrk="1" hangingPunct="1"/>
            <a:r>
              <a:rPr lang="ja-JP" altLang="en-US" sz="1600" dirty="0">
                <a:solidFill>
                  <a:srgbClr val="FFFF00"/>
                </a:solidFill>
                <a:latin typeface="Meiryo" panose="020B0604030504040204" pitchFamily="34" charset="-128"/>
                <a:ea typeface="Meiryo" panose="020B0604030504040204" pitchFamily="34" charset="-128"/>
              </a:rPr>
              <a:t>クレンメ</a:t>
            </a:r>
            <a:endParaRPr lang="en-US" altLang="ja-JP" sz="1600" dirty="0">
              <a:solidFill>
                <a:srgbClr val="FFFF00"/>
              </a:solidFill>
              <a:latin typeface="Meiryo" panose="020B0604030504040204" pitchFamily="34" charset="-128"/>
              <a:ea typeface="Meiryo" panose="020B0604030504040204" pitchFamily="34" charset="-128"/>
            </a:endParaRPr>
          </a:p>
          <a:p>
            <a:pPr algn="ctr" eaLnBrk="1" hangingPunct="1"/>
            <a:r>
              <a:rPr lang="en-US" altLang="ja-JP" sz="1600" dirty="0">
                <a:solidFill>
                  <a:srgbClr val="FFFF00"/>
                </a:solidFill>
                <a:latin typeface="Meiryo" panose="020B0604030504040204" pitchFamily="34" charset="-128"/>
                <a:ea typeface="Meiryo" panose="020B0604030504040204" pitchFamily="34" charset="-128"/>
              </a:rPr>
              <a:t>(</a:t>
            </a:r>
            <a:r>
              <a:rPr lang="ja-JP" altLang="en-US" sz="1600" dirty="0">
                <a:solidFill>
                  <a:srgbClr val="FFFF00"/>
                </a:solidFill>
                <a:latin typeface="Meiryo" panose="020B0604030504040204" pitchFamily="34" charset="-128"/>
                <a:ea typeface="Meiryo" panose="020B0604030504040204" pitchFamily="34" charset="-128"/>
              </a:rPr>
              <a:t>滴下調節部</a:t>
            </a:r>
            <a:r>
              <a:rPr lang="en-US" altLang="ja-JP" sz="1600" dirty="0">
                <a:solidFill>
                  <a:srgbClr val="FFFF00"/>
                </a:solidFill>
                <a:latin typeface="Meiryo" panose="020B0604030504040204" pitchFamily="34" charset="-128"/>
                <a:ea typeface="Meiryo" panose="020B0604030504040204" pitchFamily="34" charset="-128"/>
              </a:rPr>
              <a:t>)</a:t>
            </a:r>
          </a:p>
        </p:txBody>
      </p:sp>
      <p:sp>
        <p:nvSpPr>
          <p:cNvPr id="48" name="Line 21">
            <a:extLst>
              <a:ext uri="{FF2B5EF4-FFF2-40B4-BE49-F238E27FC236}">
                <a16:creationId xmlns:a16="http://schemas.microsoft.com/office/drawing/2014/main" id="{0EA41707-4E39-419E-81B8-59CD7CF11045}"/>
              </a:ext>
            </a:extLst>
          </p:cNvPr>
          <p:cNvSpPr>
            <a:spLocks noChangeShapeType="1"/>
          </p:cNvSpPr>
          <p:nvPr/>
        </p:nvSpPr>
        <p:spPr bwMode="auto">
          <a:xfrm flipV="1">
            <a:off x="2808753" y="3631945"/>
            <a:ext cx="1236721" cy="1101402"/>
          </a:xfrm>
          <a:prstGeom prst="line">
            <a:avLst/>
          </a:prstGeom>
          <a:noFill/>
          <a:ln w="76200">
            <a:solidFill>
              <a:srgbClr val="F9FF69"/>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ja-JP" altLang="en-US">
              <a:latin typeface="Meiryo" panose="020B0604030504040204" pitchFamily="34" charset="-128"/>
              <a:ea typeface="Meiryo" panose="020B0604030504040204" pitchFamily="34" charset="-128"/>
            </a:endParaRPr>
          </a:p>
        </p:txBody>
      </p:sp>
      <p:sp>
        <p:nvSpPr>
          <p:cNvPr id="49" name="Line 22">
            <a:extLst>
              <a:ext uri="{FF2B5EF4-FFF2-40B4-BE49-F238E27FC236}">
                <a16:creationId xmlns:a16="http://schemas.microsoft.com/office/drawing/2014/main" id="{923E6992-3F15-4E29-8CAF-0FC8CB0BFDDF}"/>
              </a:ext>
            </a:extLst>
          </p:cNvPr>
          <p:cNvSpPr>
            <a:spLocks noChangeShapeType="1"/>
          </p:cNvSpPr>
          <p:nvPr/>
        </p:nvSpPr>
        <p:spPr bwMode="auto">
          <a:xfrm flipV="1">
            <a:off x="3099660" y="5749812"/>
            <a:ext cx="956185" cy="203714"/>
          </a:xfrm>
          <a:prstGeom prst="line">
            <a:avLst/>
          </a:prstGeom>
          <a:noFill/>
          <a:ln w="76200">
            <a:solidFill>
              <a:srgbClr val="F9FF69"/>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ja-JP" altLang="en-US">
              <a:latin typeface="Meiryo" panose="020B0604030504040204" pitchFamily="34" charset="-128"/>
              <a:ea typeface="Meiryo" panose="020B0604030504040204" pitchFamily="34" charset="-128"/>
            </a:endParaRPr>
          </a:p>
        </p:txBody>
      </p:sp>
      <p:sp>
        <p:nvSpPr>
          <p:cNvPr id="50" name="テキスト ボックス 13">
            <a:extLst>
              <a:ext uri="{FF2B5EF4-FFF2-40B4-BE49-F238E27FC236}">
                <a16:creationId xmlns:a16="http://schemas.microsoft.com/office/drawing/2014/main" id="{68484E96-8E82-41DC-B5E1-F7412FBD8AE6}"/>
              </a:ext>
            </a:extLst>
          </p:cNvPr>
          <p:cNvSpPr txBox="1">
            <a:spLocks noChangeArrowheads="1"/>
          </p:cNvSpPr>
          <p:nvPr/>
        </p:nvSpPr>
        <p:spPr bwMode="auto">
          <a:xfrm>
            <a:off x="5360666" y="3637320"/>
            <a:ext cx="3776660" cy="24897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eaLnBrk="1" hangingPunct="1">
              <a:lnSpc>
                <a:spcPct val="114000"/>
              </a:lnSpc>
              <a:spcAft>
                <a:spcPts val="600"/>
              </a:spcAft>
            </a:pPr>
            <a:r>
              <a:rPr lang="en-US" altLang="ja-JP" sz="1600" b="1" dirty="0">
                <a:latin typeface="Meiryo" panose="020B0604030504040204" pitchFamily="34" charset="-128"/>
                <a:ea typeface="Meiryo" panose="020B0604030504040204" pitchFamily="34" charset="-128"/>
              </a:rPr>
              <a:t>【</a:t>
            </a:r>
            <a:r>
              <a:rPr lang="ja-JP" altLang="en-US" sz="1600" b="1" dirty="0">
                <a:latin typeface="Meiryo" panose="020B0604030504040204" pitchFamily="34" charset="-128"/>
                <a:ea typeface="Meiryo" panose="020B0604030504040204" pitchFamily="34" charset="-128"/>
              </a:rPr>
              <a:t>栄養チューブへの接続</a:t>
            </a:r>
            <a:r>
              <a:rPr lang="en-US" altLang="ja-JP" sz="1600" b="1" dirty="0">
                <a:latin typeface="Meiryo" panose="020B0604030504040204" pitchFamily="34" charset="-128"/>
                <a:ea typeface="Meiryo" panose="020B0604030504040204" pitchFamily="34" charset="-128"/>
              </a:rPr>
              <a:t>】</a:t>
            </a:r>
            <a:endParaRPr lang="ja-JP" altLang="en-US" sz="1600" b="1" dirty="0">
              <a:latin typeface="Meiryo" panose="020B0604030504040204" pitchFamily="34" charset="-128"/>
              <a:ea typeface="Meiryo" panose="020B0604030504040204" pitchFamily="34" charset="-128"/>
            </a:endParaRPr>
          </a:p>
          <a:p>
            <a:pPr marL="117475" algn="just" eaLnBrk="1" hangingPunct="1">
              <a:lnSpc>
                <a:spcPct val="114000"/>
              </a:lnSpc>
              <a:spcAft>
                <a:spcPts val="600"/>
              </a:spcAft>
            </a:pPr>
            <a:r>
              <a:rPr lang="ja-JP" altLang="en-US" sz="1600" dirty="0">
                <a:latin typeface="Meiryo" panose="020B0604030504040204" pitchFamily="34" charset="-128"/>
                <a:ea typeface="Meiryo" panose="020B0604030504040204" pitchFamily="34" charset="-128"/>
              </a:rPr>
              <a:t>栄養チューブの接続部は、</a:t>
            </a:r>
            <a:r>
              <a:rPr lang="ja-JP" altLang="en-US" sz="1600" dirty="0">
                <a:solidFill>
                  <a:srgbClr val="FF0000"/>
                </a:solidFill>
                <a:latin typeface="Meiryo" panose="020B0604030504040204" pitchFamily="34" charset="-128"/>
                <a:ea typeface="Meiryo" panose="020B0604030504040204" pitchFamily="34" charset="-128"/>
              </a:rPr>
              <a:t>注入用接続の太いサイズの接続タイプ</a:t>
            </a:r>
            <a:r>
              <a:rPr lang="ja-JP" altLang="en-US" sz="1600" dirty="0">
                <a:latin typeface="Meiryo" panose="020B0604030504040204" pitchFamily="34" charset="-128"/>
                <a:ea typeface="Meiryo" panose="020B0604030504040204" pitchFamily="34" charset="-128"/>
              </a:rPr>
              <a:t>になっています。</a:t>
            </a:r>
          </a:p>
          <a:p>
            <a:pPr marL="117475" algn="just" eaLnBrk="1" hangingPunct="1">
              <a:lnSpc>
                <a:spcPct val="114000"/>
              </a:lnSpc>
              <a:spcAft>
                <a:spcPts val="600"/>
              </a:spcAft>
            </a:pPr>
            <a:r>
              <a:rPr lang="ja-JP" altLang="en-US" sz="1600" spc="20" dirty="0">
                <a:latin typeface="Meiryo" panose="020B0604030504040204" pitchFamily="34" charset="-128"/>
                <a:ea typeface="Meiryo" panose="020B0604030504040204" pitchFamily="34" charset="-128"/>
              </a:rPr>
              <a:t>また、栄養チューブに接続する注射器も、先端の太い栄養注入用の</a:t>
            </a:r>
            <a:r>
              <a:rPr lang="ja-JP" altLang="en-US" sz="1600" spc="20" dirty="0">
                <a:solidFill>
                  <a:srgbClr val="FF0000"/>
                </a:solidFill>
                <a:latin typeface="Meiryo" panose="020B0604030504040204" pitchFamily="34" charset="-128"/>
                <a:ea typeface="Meiryo" panose="020B0604030504040204" pitchFamily="34" charset="-128"/>
              </a:rPr>
              <a:t>カテーテルチップ型シリンジ</a:t>
            </a:r>
            <a:r>
              <a:rPr lang="en-US" altLang="ja-JP" sz="1600" spc="20" dirty="0">
                <a:solidFill>
                  <a:srgbClr val="FF0000"/>
                </a:solidFill>
                <a:latin typeface="Meiryo" panose="020B0604030504040204" pitchFamily="34" charset="-128"/>
                <a:ea typeface="Meiryo" panose="020B0604030504040204" pitchFamily="34" charset="-128"/>
              </a:rPr>
              <a:t>(</a:t>
            </a:r>
            <a:r>
              <a:rPr lang="ja-JP" altLang="en-US" sz="1600" spc="20" dirty="0">
                <a:solidFill>
                  <a:srgbClr val="FF0000"/>
                </a:solidFill>
                <a:latin typeface="Meiryo" panose="020B0604030504040204" pitchFamily="34" charset="-128"/>
                <a:ea typeface="Meiryo" panose="020B0604030504040204" pitchFamily="34" charset="-128"/>
              </a:rPr>
              <a:t>注射器</a:t>
            </a:r>
            <a:r>
              <a:rPr lang="en-US" altLang="ja-JP" sz="1600" spc="20" dirty="0">
                <a:solidFill>
                  <a:srgbClr val="FF0000"/>
                </a:solidFill>
                <a:latin typeface="Meiryo" panose="020B0604030504040204" pitchFamily="34" charset="-128"/>
                <a:ea typeface="Meiryo" panose="020B0604030504040204" pitchFamily="34" charset="-128"/>
              </a:rPr>
              <a:t>)</a:t>
            </a:r>
            <a:r>
              <a:rPr lang="en-US" altLang="ja-JP" sz="1600" spc="20" dirty="0">
                <a:latin typeface="Meiryo" panose="020B0604030504040204" pitchFamily="34" charset="-128"/>
                <a:ea typeface="Meiryo" panose="020B0604030504040204" pitchFamily="34" charset="-128"/>
              </a:rPr>
              <a:t>[</a:t>
            </a:r>
            <a:r>
              <a:rPr lang="ja-JP" altLang="en-US" sz="1600" spc="20" dirty="0">
                <a:latin typeface="Meiryo" panose="020B0604030504040204" pitchFamily="34" charset="-128"/>
                <a:ea typeface="Meiryo" panose="020B0604030504040204" pitchFamily="34" charset="-128"/>
              </a:rPr>
              <a:t>上図</a:t>
            </a:r>
            <a:r>
              <a:rPr lang="en-US" altLang="ja-JP" sz="1600" spc="20" dirty="0">
                <a:latin typeface="Meiryo" panose="020B0604030504040204" pitchFamily="34" charset="-128"/>
                <a:ea typeface="Meiryo" panose="020B0604030504040204" pitchFamily="34" charset="-128"/>
              </a:rPr>
              <a:t>]</a:t>
            </a:r>
            <a:r>
              <a:rPr lang="ja-JP" altLang="en-US" sz="1600" spc="20" dirty="0">
                <a:latin typeface="Meiryo" panose="020B0604030504040204" pitchFamily="34" charset="-128"/>
                <a:ea typeface="Meiryo" panose="020B0604030504040204" pitchFamily="34" charset="-128"/>
              </a:rPr>
              <a:t>を使用します。</a:t>
            </a:r>
          </a:p>
        </p:txBody>
      </p:sp>
      <p:sp>
        <p:nvSpPr>
          <p:cNvPr id="53" name="テキスト ボックス 13">
            <a:extLst>
              <a:ext uri="{FF2B5EF4-FFF2-40B4-BE49-F238E27FC236}">
                <a16:creationId xmlns:a16="http://schemas.microsoft.com/office/drawing/2014/main" id="{53794C48-3FA7-405F-B2E9-0770401E70CC}"/>
              </a:ext>
            </a:extLst>
          </p:cNvPr>
          <p:cNvSpPr txBox="1">
            <a:spLocks noChangeArrowheads="1"/>
          </p:cNvSpPr>
          <p:nvPr/>
        </p:nvSpPr>
        <p:spPr bwMode="auto">
          <a:xfrm>
            <a:off x="5396918" y="1592263"/>
            <a:ext cx="3740408" cy="353755"/>
          </a:xfrm>
          <a:prstGeom prst="rect">
            <a:avLst/>
          </a:prstGeom>
          <a:noFill/>
          <a:ln>
            <a:solidFill>
              <a:srgbClr val="FF000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ctr" eaLnBrk="1" hangingPunct="1">
              <a:lnSpc>
                <a:spcPct val="114000"/>
              </a:lnSpc>
              <a:spcAft>
                <a:spcPts val="600"/>
              </a:spcAft>
            </a:pPr>
            <a:r>
              <a:rPr lang="ja-JP" altLang="en-US" sz="1500" b="1" dirty="0">
                <a:latin typeface="Meiryo" panose="020B0604030504040204" pitchFamily="34" charset="-128"/>
                <a:ea typeface="Meiryo" panose="020B0604030504040204" pitchFamily="34" charset="-128"/>
              </a:rPr>
              <a:t>カテーテルチップ型シリンジ（注射器）</a:t>
            </a:r>
            <a:endParaRPr lang="ja-JP" altLang="en-US" sz="1500" dirty="0">
              <a:latin typeface="Meiryo" panose="020B0604030504040204" pitchFamily="34" charset="-128"/>
              <a:ea typeface="Meiryo" panose="020B0604030504040204" pitchFamily="34" charset="-128"/>
            </a:endParaRPr>
          </a:p>
        </p:txBody>
      </p:sp>
      <p:sp>
        <p:nvSpPr>
          <p:cNvPr id="55" name="テキスト ボックス 13">
            <a:extLst>
              <a:ext uri="{FF2B5EF4-FFF2-40B4-BE49-F238E27FC236}">
                <a16:creationId xmlns:a16="http://schemas.microsoft.com/office/drawing/2014/main" id="{3870141E-59E1-4DB2-AACD-1FBA8C12C090}"/>
              </a:ext>
            </a:extLst>
          </p:cNvPr>
          <p:cNvSpPr txBox="1">
            <a:spLocks noChangeArrowheads="1"/>
          </p:cNvSpPr>
          <p:nvPr/>
        </p:nvSpPr>
        <p:spPr bwMode="auto">
          <a:xfrm>
            <a:off x="854436" y="1594806"/>
            <a:ext cx="4026771" cy="353755"/>
          </a:xfrm>
          <a:prstGeom prst="rect">
            <a:avLst/>
          </a:prstGeom>
          <a:noFill/>
          <a:ln>
            <a:solidFill>
              <a:srgbClr val="FF000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ctr" eaLnBrk="1" hangingPunct="1">
              <a:lnSpc>
                <a:spcPct val="114000"/>
              </a:lnSpc>
              <a:spcAft>
                <a:spcPts val="600"/>
              </a:spcAft>
            </a:pPr>
            <a:r>
              <a:rPr lang="ja-JP" altLang="en-US" sz="1500" b="1" dirty="0">
                <a:latin typeface="Meiryo" panose="020B0604030504040204" pitchFamily="34" charset="-128"/>
                <a:ea typeface="Meiryo" panose="020B0604030504040204" pitchFamily="34" charset="-128"/>
              </a:rPr>
              <a:t>注入ボトル</a:t>
            </a:r>
            <a:endParaRPr lang="ja-JP" altLang="en-US" sz="1500" dirty="0">
              <a:latin typeface="Meiryo" panose="020B0604030504040204" pitchFamily="34" charset="-128"/>
              <a:ea typeface="Meiryo" panose="020B0604030504040204" pitchFamily="34" charset="-128"/>
            </a:endParaRPr>
          </a:p>
        </p:txBody>
      </p:sp>
      <p:sp>
        <p:nvSpPr>
          <p:cNvPr id="1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253</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8062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3" grpId="0" animBg="1"/>
      <p:bldP spid="55"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ー 22">
            <a:extLst>
              <a:ext uri="{FF2B5EF4-FFF2-40B4-BE49-F238E27FC236}">
                <a16:creationId xmlns:a16="http://schemas.microsoft.com/office/drawing/2014/main" id="{4699989B-E5FE-6142-A35B-3C567A8C91F2}"/>
              </a:ext>
            </a:extLst>
          </p:cNvPr>
          <p:cNvSpPr>
            <a:spLocks noGrp="1"/>
          </p:cNvSpPr>
          <p:nvPr>
            <p:ph type="body" sz="quarter" idx="10"/>
          </p:nvPr>
        </p:nvSpPr>
        <p:spPr/>
        <p:txBody>
          <a:bodyPr/>
          <a:lstStyle/>
          <a:p>
            <a:r>
              <a:rPr lang="en-US" altLang="ja-JP" dirty="0"/>
              <a:t>5-5. </a:t>
            </a:r>
            <a:r>
              <a:rPr lang="ja-JP" altLang="en-US" dirty="0"/>
              <a:t>演習の手順</a:t>
            </a:r>
            <a:r>
              <a:rPr lang="en-US" altLang="ja-JP" dirty="0"/>
              <a:t>-</a:t>
            </a:r>
            <a:r>
              <a:rPr lang="ja-JP" altLang="en-US" dirty="0"/>
              <a:t>経鼻経管栄養</a:t>
            </a: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経鼻胃管からの注入手順</a:t>
            </a:r>
            <a:endParaRPr lang="en-US" altLang="ja-JP" sz="2800" dirty="0"/>
          </a:p>
        </p:txBody>
      </p:sp>
      <p:grpSp>
        <p:nvGrpSpPr>
          <p:cNvPr id="54" name="グループ化 53">
            <a:extLst>
              <a:ext uri="{FF2B5EF4-FFF2-40B4-BE49-F238E27FC236}">
                <a16:creationId xmlns:a16="http://schemas.microsoft.com/office/drawing/2014/main" id="{3ED1AF2C-4756-449A-BDEE-CD084F87746B}"/>
              </a:ext>
            </a:extLst>
          </p:cNvPr>
          <p:cNvGrpSpPr/>
          <p:nvPr/>
        </p:nvGrpSpPr>
        <p:grpSpPr>
          <a:xfrm>
            <a:off x="560874" y="1741553"/>
            <a:ext cx="4012681" cy="4485076"/>
            <a:chOff x="310503" y="1741553"/>
            <a:chExt cx="4012681" cy="4485076"/>
          </a:xfrm>
        </p:grpSpPr>
        <p:graphicFrame>
          <p:nvGraphicFramePr>
            <p:cNvPr id="3" name="図表 2">
              <a:extLst>
                <a:ext uri="{FF2B5EF4-FFF2-40B4-BE49-F238E27FC236}">
                  <a16:creationId xmlns:a16="http://schemas.microsoft.com/office/drawing/2014/main" id="{8778FC27-BF2F-4E87-899E-78664745C4FD}"/>
                </a:ext>
              </a:extLst>
            </p:cNvPr>
            <p:cNvGraphicFramePr/>
            <p:nvPr/>
          </p:nvGraphicFramePr>
          <p:xfrm>
            <a:off x="310503" y="1741553"/>
            <a:ext cx="1468534" cy="4485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テキスト ボックス 21">
              <a:extLst>
                <a:ext uri="{FF2B5EF4-FFF2-40B4-BE49-F238E27FC236}">
                  <a16:creationId xmlns:a16="http://schemas.microsoft.com/office/drawing/2014/main" id="{7C3136C5-0F98-405E-9FE3-5607146BE9EC}"/>
                </a:ext>
              </a:extLst>
            </p:cNvPr>
            <p:cNvSpPr txBox="1">
              <a:spLocks noChangeArrowheads="1"/>
            </p:cNvSpPr>
            <p:nvPr/>
          </p:nvSpPr>
          <p:spPr bwMode="auto">
            <a:xfrm>
              <a:off x="1554324" y="1804069"/>
              <a:ext cx="2768860" cy="3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ja-JP" sz="1600" dirty="0">
                  <a:latin typeface="Meiryo" panose="020B0604030504040204" pitchFamily="34" charset="-128"/>
                  <a:ea typeface="Meiryo" panose="020B0604030504040204" pitchFamily="34" charset="-128"/>
                </a:rPr>
                <a:t>必要物品</a:t>
              </a:r>
              <a:r>
                <a:rPr lang="ja-JP" altLang="en-US" sz="1600" dirty="0">
                  <a:latin typeface="Meiryo" panose="020B0604030504040204" pitchFamily="34" charset="-128"/>
                  <a:ea typeface="Meiryo" panose="020B0604030504040204" pitchFamily="34" charset="-128"/>
                </a:rPr>
                <a:t>や</a:t>
              </a:r>
              <a:r>
                <a:rPr lang="ja-JP" altLang="ja-JP" sz="1600" dirty="0">
                  <a:latin typeface="Meiryo" panose="020B0604030504040204" pitchFamily="34" charset="-128"/>
                  <a:ea typeface="Meiryo" panose="020B0604030504040204" pitchFamily="34" charset="-128"/>
                </a:rPr>
                <a:t>栄養剤</a:t>
              </a:r>
              <a:r>
                <a:rPr lang="ja-JP" altLang="en-US" sz="1600" dirty="0">
                  <a:latin typeface="Meiryo" panose="020B0604030504040204" pitchFamily="34" charset="-128"/>
                  <a:ea typeface="Meiryo" panose="020B0604030504040204" pitchFamily="34" charset="-128"/>
                </a:rPr>
                <a:t>の確認</a:t>
              </a:r>
              <a:endParaRPr lang="en-US" altLang="ja-JP" sz="1600" dirty="0">
                <a:latin typeface="Meiryo" panose="020B0604030504040204" pitchFamily="34" charset="-128"/>
                <a:ea typeface="Meiryo" panose="020B0604030504040204" pitchFamily="34" charset="-128"/>
                <a:cs typeface="ＭＳ Ｐ明朝" charset="0"/>
              </a:endParaRPr>
            </a:p>
          </p:txBody>
        </p:sp>
        <p:sp>
          <p:nvSpPr>
            <p:cNvPr id="24" name="テキスト ボックス 23">
              <a:extLst>
                <a:ext uri="{FF2B5EF4-FFF2-40B4-BE49-F238E27FC236}">
                  <a16:creationId xmlns:a16="http://schemas.microsoft.com/office/drawing/2014/main" id="{AEB7F4A3-A311-413F-B02A-FD8FB209B587}"/>
                </a:ext>
              </a:extLst>
            </p:cNvPr>
            <p:cNvSpPr txBox="1">
              <a:spLocks noChangeArrowheads="1"/>
            </p:cNvSpPr>
            <p:nvPr/>
          </p:nvSpPr>
          <p:spPr bwMode="auto">
            <a:xfrm>
              <a:off x="1554324" y="2373982"/>
              <a:ext cx="2768860" cy="3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ja-JP" sz="1600" dirty="0">
                  <a:latin typeface="Meiryo" panose="020B0604030504040204" pitchFamily="34" charset="-128"/>
                  <a:ea typeface="Meiryo" panose="020B0604030504040204" pitchFamily="34" charset="-128"/>
                </a:rPr>
                <a:t>個別マニュアル等で</a:t>
              </a:r>
              <a:br>
                <a:rPr lang="en-US" altLang="ja-JP" sz="1600" dirty="0">
                  <a:latin typeface="Meiryo" panose="020B0604030504040204" pitchFamily="34" charset="-128"/>
                  <a:ea typeface="Meiryo" panose="020B0604030504040204" pitchFamily="34" charset="-128"/>
                </a:rPr>
              </a:br>
              <a:r>
                <a:rPr lang="ja-JP" altLang="ja-JP" sz="1600" dirty="0">
                  <a:latin typeface="Meiryo" panose="020B0604030504040204" pitchFamily="34" charset="-128"/>
                  <a:ea typeface="Meiryo" panose="020B0604030504040204" pitchFamily="34" charset="-128"/>
                </a:rPr>
                <a:t>注入指示</a:t>
              </a:r>
              <a:r>
                <a:rPr lang="ja-JP" altLang="en-US" sz="1600" dirty="0">
                  <a:latin typeface="Meiryo" panose="020B0604030504040204" pitchFamily="34" charset="-128"/>
                  <a:ea typeface="Meiryo" panose="020B0604030504040204" pitchFamily="34" charset="-128"/>
                </a:rPr>
                <a:t>の</a:t>
              </a:r>
              <a:r>
                <a:rPr lang="ja-JP" altLang="ja-JP" sz="1600" dirty="0">
                  <a:latin typeface="Meiryo" panose="020B0604030504040204" pitchFamily="34" charset="-128"/>
                  <a:ea typeface="Meiryo" panose="020B0604030504040204" pitchFamily="34" charset="-128"/>
                </a:rPr>
                <a:t>確認</a:t>
              </a:r>
              <a:endParaRPr lang="en-US" altLang="ja-JP" sz="1600" dirty="0">
                <a:latin typeface="Meiryo" panose="020B0604030504040204" pitchFamily="34" charset="-128"/>
                <a:ea typeface="Meiryo" panose="020B0604030504040204" pitchFamily="34" charset="-128"/>
                <a:cs typeface="ＭＳ Ｐ明朝" charset="0"/>
              </a:endParaRPr>
            </a:p>
          </p:txBody>
        </p:sp>
        <p:sp>
          <p:nvSpPr>
            <p:cNvPr id="25" name="テキスト ボックス 24">
              <a:extLst>
                <a:ext uri="{FF2B5EF4-FFF2-40B4-BE49-F238E27FC236}">
                  <a16:creationId xmlns:a16="http://schemas.microsoft.com/office/drawing/2014/main" id="{1EC5AC54-3641-480E-A5DC-F4CD065F9344}"/>
                </a:ext>
              </a:extLst>
            </p:cNvPr>
            <p:cNvSpPr txBox="1">
              <a:spLocks noChangeArrowheads="1"/>
            </p:cNvSpPr>
            <p:nvPr/>
          </p:nvSpPr>
          <p:spPr bwMode="auto">
            <a:xfrm>
              <a:off x="1554324" y="2943895"/>
              <a:ext cx="2768860" cy="328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en-US" sz="1600" dirty="0">
                  <a:latin typeface="Meiryo" panose="020B0604030504040204" pitchFamily="34" charset="-128"/>
                  <a:ea typeface="Meiryo" panose="020B0604030504040204" pitchFamily="34" charset="-128"/>
                </a:rPr>
                <a:t>手洗い</a:t>
              </a:r>
              <a:endParaRPr lang="en-US" altLang="ja-JP" sz="1600" dirty="0">
                <a:latin typeface="Meiryo" panose="020B0604030504040204" pitchFamily="34" charset="-128"/>
                <a:ea typeface="Meiryo" panose="020B0604030504040204" pitchFamily="34" charset="-128"/>
                <a:cs typeface="ＭＳ Ｐ明朝" charset="0"/>
              </a:endParaRPr>
            </a:p>
          </p:txBody>
        </p:sp>
        <p:sp>
          <p:nvSpPr>
            <p:cNvPr id="26" name="テキスト ボックス 25">
              <a:extLst>
                <a:ext uri="{FF2B5EF4-FFF2-40B4-BE49-F238E27FC236}">
                  <a16:creationId xmlns:a16="http://schemas.microsoft.com/office/drawing/2014/main" id="{447C3C01-BF89-4AC2-9980-47D003EA65AD}"/>
                </a:ext>
              </a:extLst>
            </p:cNvPr>
            <p:cNvSpPr txBox="1">
              <a:spLocks noChangeArrowheads="1"/>
            </p:cNvSpPr>
            <p:nvPr/>
          </p:nvSpPr>
          <p:spPr bwMode="auto">
            <a:xfrm>
              <a:off x="1554324" y="3541795"/>
              <a:ext cx="2768860" cy="328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ja-JP" sz="1600" dirty="0">
                  <a:latin typeface="Meiryo" panose="020B0604030504040204" pitchFamily="34" charset="-128"/>
                  <a:ea typeface="Meiryo" panose="020B0604030504040204" pitchFamily="34" charset="-128"/>
                </a:rPr>
                <a:t>注入することを伝え</a:t>
              </a:r>
              <a:br>
                <a:rPr lang="en-US" altLang="ja-JP" sz="1600" dirty="0">
                  <a:latin typeface="Meiryo" panose="020B0604030504040204" pitchFamily="34" charset="-128"/>
                  <a:ea typeface="Meiryo" panose="020B0604030504040204" pitchFamily="34" charset="-128"/>
                </a:rPr>
              </a:br>
              <a:r>
                <a:rPr lang="ja-JP" altLang="en-US" sz="1600" dirty="0">
                  <a:latin typeface="Meiryo" panose="020B0604030504040204" pitchFamily="34" charset="-128"/>
                  <a:ea typeface="Meiryo" panose="020B0604030504040204" pitchFamily="34" charset="-128"/>
                </a:rPr>
                <a:t>対象児</a:t>
              </a:r>
              <a:r>
                <a:rPr lang="ja-JP" altLang="ja-JP" sz="1600" dirty="0">
                  <a:latin typeface="Meiryo" panose="020B0604030504040204" pitchFamily="34" charset="-128"/>
                  <a:ea typeface="Meiryo" panose="020B0604030504040204" pitchFamily="34" charset="-128"/>
                </a:rPr>
                <a:t>の意思</a:t>
              </a:r>
              <a:r>
                <a:rPr lang="ja-JP" altLang="en-US" sz="1600" dirty="0">
                  <a:latin typeface="Meiryo" panose="020B0604030504040204" pitchFamily="34" charset="-128"/>
                  <a:ea typeface="Meiryo" panose="020B0604030504040204" pitchFamily="34" charset="-128"/>
                </a:rPr>
                <a:t>確認</a:t>
              </a:r>
              <a:endParaRPr lang="en-US" altLang="ja-JP" sz="1600" dirty="0">
                <a:latin typeface="Meiryo" panose="020B0604030504040204" pitchFamily="34" charset="-128"/>
                <a:ea typeface="Meiryo" panose="020B0604030504040204" pitchFamily="34" charset="-128"/>
                <a:cs typeface="ＭＳ Ｐ明朝" charset="0"/>
              </a:endParaRPr>
            </a:p>
          </p:txBody>
        </p:sp>
        <p:sp>
          <p:nvSpPr>
            <p:cNvPr id="27" name="テキスト ボックス 26">
              <a:extLst>
                <a:ext uri="{FF2B5EF4-FFF2-40B4-BE49-F238E27FC236}">
                  <a16:creationId xmlns:a16="http://schemas.microsoft.com/office/drawing/2014/main" id="{29D02C41-4220-47C7-AFC8-49B304A4E214}"/>
                </a:ext>
              </a:extLst>
            </p:cNvPr>
            <p:cNvSpPr txBox="1">
              <a:spLocks noChangeArrowheads="1"/>
            </p:cNvSpPr>
            <p:nvPr/>
          </p:nvSpPr>
          <p:spPr bwMode="auto">
            <a:xfrm>
              <a:off x="1554324" y="4139695"/>
              <a:ext cx="2768860" cy="31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ja-JP" sz="1600" dirty="0">
                  <a:latin typeface="Meiryo" panose="020B0604030504040204" pitchFamily="34" charset="-128"/>
                  <a:ea typeface="Meiryo" panose="020B0604030504040204" pitchFamily="34" charset="-128"/>
                </a:rPr>
                <a:t>呼吸や腹部の状態確認</a:t>
              </a:r>
              <a:r>
                <a:rPr lang="ja-JP" altLang="en-US" sz="1600" dirty="0">
                  <a:latin typeface="Meiryo" panose="020B0604030504040204" pitchFamily="34" charset="-128"/>
                  <a:ea typeface="Meiryo" panose="020B0604030504040204" pitchFamily="34" charset="-128"/>
                </a:rPr>
                <a:t>と</a:t>
              </a:r>
              <a:br>
                <a:rPr lang="en-US" altLang="ja-JP" sz="1600" dirty="0">
                  <a:latin typeface="Meiryo" panose="020B0604030504040204" pitchFamily="34" charset="-128"/>
                  <a:ea typeface="Meiryo" panose="020B0604030504040204" pitchFamily="34" charset="-128"/>
                </a:rPr>
              </a:br>
              <a:r>
                <a:rPr lang="ja-JP" altLang="ja-JP" sz="1600" dirty="0">
                  <a:latin typeface="Meiryo" panose="020B0604030504040204" pitchFamily="34" charset="-128"/>
                  <a:ea typeface="Meiryo" panose="020B0604030504040204" pitchFamily="34" charset="-128"/>
                </a:rPr>
                <a:t>姿勢</a:t>
              </a:r>
              <a:r>
                <a:rPr lang="ja-JP" altLang="en-US" sz="1600" dirty="0">
                  <a:latin typeface="Meiryo" panose="020B0604030504040204" pitchFamily="34" charset="-128"/>
                  <a:ea typeface="Meiryo" panose="020B0604030504040204" pitchFamily="34" charset="-128"/>
                </a:rPr>
                <a:t>調整</a:t>
              </a:r>
              <a:endParaRPr lang="en-US" altLang="ja-JP" sz="1600" dirty="0">
                <a:latin typeface="Meiryo" panose="020B0604030504040204" pitchFamily="34" charset="-128"/>
                <a:ea typeface="Meiryo" panose="020B0604030504040204" pitchFamily="34" charset="-128"/>
                <a:cs typeface="ＭＳ Ｐ明朝" charset="0"/>
              </a:endParaRPr>
            </a:p>
          </p:txBody>
        </p:sp>
        <p:sp>
          <p:nvSpPr>
            <p:cNvPr id="28" name="テキスト ボックス 27">
              <a:extLst>
                <a:ext uri="{FF2B5EF4-FFF2-40B4-BE49-F238E27FC236}">
                  <a16:creationId xmlns:a16="http://schemas.microsoft.com/office/drawing/2014/main" id="{D9C8958C-D22C-419B-AC21-459A0ED7AC99}"/>
                </a:ext>
              </a:extLst>
            </p:cNvPr>
            <p:cNvSpPr txBox="1">
              <a:spLocks noChangeArrowheads="1"/>
            </p:cNvSpPr>
            <p:nvPr/>
          </p:nvSpPr>
          <p:spPr bwMode="auto">
            <a:xfrm>
              <a:off x="1554324" y="4725083"/>
              <a:ext cx="2768860" cy="315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ja-JP" sz="1400" dirty="0">
                  <a:latin typeface="Meiryo" panose="020B0604030504040204" pitchFamily="34" charset="-128"/>
                  <a:ea typeface="Meiryo" panose="020B0604030504040204" pitchFamily="34" charset="-128"/>
                </a:rPr>
                <a:t>経鼻胃</a:t>
              </a:r>
              <a:r>
                <a:rPr lang="ja-JP" altLang="en-US" sz="1400" dirty="0">
                  <a:latin typeface="Meiryo" panose="020B0604030504040204" pitchFamily="34" charset="-128"/>
                  <a:ea typeface="Meiryo" panose="020B0604030504040204" pitchFamily="34" charset="-128"/>
                </a:rPr>
                <a:t>管</a:t>
              </a:r>
              <a:r>
                <a:rPr lang="ja-JP" altLang="ja-JP" sz="1400" dirty="0">
                  <a:latin typeface="Meiryo" panose="020B0604030504040204" pitchFamily="34" charset="-128"/>
                  <a:ea typeface="Meiryo" panose="020B0604030504040204" pitchFamily="34" charset="-128"/>
                </a:rPr>
                <a:t>の固定と</a:t>
              </a:r>
              <a:br>
                <a:rPr lang="en-US" altLang="ja-JP" sz="1400" dirty="0">
                  <a:latin typeface="Meiryo" panose="020B0604030504040204" pitchFamily="34" charset="-128"/>
                  <a:ea typeface="Meiryo" panose="020B0604030504040204" pitchFamily="34" charset="-128"/>
                </a:rPr>
              </a:br>
              <a:r>
                <a:rPr lang="ja-JP" altLang="ja-JP" sz="1400" dirty="0">
                  <a:latin typeface="Meiryo" panose="020B0604030504040204" pitchFamily="34" charset="-128"/>
                  <a:ea typeface="Meiryo" panose="020B0604030504040204" pitchFamily="34" charset="-128"/>
                </a:rPr>
                <a:t>経鼻胃</a:t>
              </a:r>
              <a:r>
                <a:rPr lang="ja-JP" altLang="en-US" sz="1400" dirty="0">
                  <a:latin typeface="Meiryo" panose="020B0604030504040204" pitchFamily="34" charset="-128"/>
                  <a:ea typeface="Meiryo" panose="020B0604030504040204" pitchFamily="34" charset="-128"/>
                </a:rPr>
                <a:t>管</a:t>
              </a:r>
              <a:r>
                <a:rPr lang="ja-JP" altLang="ja-JP" sz="1400" dirty="0">
                  <a:latin typeface="Meiryo" panose="020B0604030504040204" pitchFamily="34" charset="-128"/>
                  <a:ea typeface="Meiryo" panose="020B0604030504040204" pitchFamily="34" charset="-128"/>
                </a:rPr>
                <a:t>先端</a:t>
              </a:r>
              <a:r>
                <a:rPr lang="ja-JP" altLang="en-US" sz="1400" dirty="0">
                  <a:latin typeface="Meiryo" panose="020B0604030504040204" pitchFamily="34" charset="-128"/>
                  <a:ea typeface="Meiryo" panose="020B0604030504040204" pitchFamily="34" charset="-128"/>
                </a:rPr>
                <a:t>の位置確認</a:t>
              </a:r>
              <a:endParaRPr lang="en-US" altLang="ja-JP" sz="1400" dirty="0">
                <a:latin typeface="Meiryo" panose="020B0604030504040204" pitchFamily="34" charset="-128"/>
                <a:ea typeface="Meiryo" panose="020B0604030504040204" pitchFamily="34" charset="-128"/>
                <a:cs typeface="ＭＳ Ｐ明朝" charset="0"/>
              </a:endParaRPr>
            </a:p>
          </p:txBody>
        </p:sp>
        <p:sp>
          <p:nvSpPr>
            <p:cNvPr id="29" name="テキスト ボックス 28">
              <a:extLst>
                <a:ext uri="{FF2B5EF4-FFF2-40B4-BE49-F238E27FC236}">
                  <a16:creationId xmlns:a16="http://schemas.microsoft.com/office/drawing/2014/main" id="{EB4B467A-7870-4BA0-BE06-DFE4D10902A0}"/>
                </a:ext>
              </a:extLst>
            </p:cNvPr>
            <p:cNvSpPr txBox="1">
              <a:spLocks noChangeArrowheads="1"/>
            </p:cNvSpPr>
            <p:nvPr/>
          </p:nvSpPr>
          <p:spPr bwMode="auto">
            <a:xfrm>
              <a:off x="1554324" y="5310472"/>
              <a:ext cx="2768860" cy="298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ja-JP" sz="1600" dirty="0">
                  <a:latin typeface="Meiryo" panose="020B0604030504040204" pitchFamily="34" charset="-128"/>
                  <a:ea typeface="Meiryo" panose="020B0604030504040204" pitchFamily="34" charset="-128"/>
                </a:rPr>
                <a:t>注入前の胃内容</a:t>
              </a:r>
              <a:r>
                <a:rPr lang="ja-JP" altLang="en-US" sz="1600" dirty="0">
                  <a:latin typeface="Meiryo" panose="020B0604030504040204" pitchFamily="34" charset="-128"/>
                  <a:ea typeface="Meiryo" panose="020B0604030504040204" pitchFamily="34" charset="-128"/>
                </a:rPr>
                <a:t>の</a:t>
              </a:r>
              <a:r>
                <a:rPr lang="ja-JP" altLang="ja-JP" sz="1600" dirty="0">
                  <a:latin typeface="Meiryo" panose="020B0604030504040204" pitchFamily="34" charset="-128"/>
                  <a:ea typeface="Meiryo" panose="020B0604030504040204" pitchFamily="34" charset="-128"/>
                </a:rPr>
                <a:t>確認</a:t>
              </a:r>
              <a:endParaRPr lang="en-US" altLang="ja-JP" sz="1600" dirty="0">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45A77043-1915-43EA-B050-D66358086342}"/>
                </a:ext>
              </a:extLst>
            </p:cNvPr>
            <p:cNvSpPr txBox="1">
              <a:spLocks noChangeArrowheads="1"/>
            </p:cNvSpPr>
            <p:nvPr/>
          </p:nvSpPr>
          <p:spPr bwMode="auto">
            <a:xfrm>
              <a:off x="1554324" y="5878511"/>
              <a:ext cx="2768860" cy="298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en-US" sz="1600" dirty="0">
                  <a:latin typeface="Meiryo" panose="020B0604030504040204" pitchFamily="34" charset="-128"/>
                  <a:ea typeface="Meiryo" panose="020B0604030504040204" pitchFamily="34" charset="-128"/>
                </a:rPr>
                <a:t>注入物の準備</a:t>
              </a:r>
              <a:endParaRPr lang="en-US" altLang="ja-JP" sz="1600" dirty="0">
                <a:latin typeface="Meiryo" panose="020B0604030504040204" pitchFamily="34" charset="-128"/>
                <a:ea typeface="Meiryo" panose="020B0604030504040204" pitchFamily="34" charset="-128"/>
                <a:cs typeface="ＭＳ Ｐ明朝" charset="0"/>
              </a:endParaRPr>
            </a:p>
          </p:txBody>
        </p:sp>
      </p:grpSp>
      <p:grpSp>
        <p:nvGrpSpPr>
          <p:cNvPr id="46" name="グループ化 45">
            <a:extLst>
              <a:ext uri="{FF2B5EF4-FFF2-40B4-BE49-F238E27FC236}">
                <a16:creationId xmlns:a16="http://schemas.microsoft.com/office/drawing/2014/main" id="{975DE391-B4FE-46E4-9656-93C1974CCE59}"/>
              </a:ext>
            </a:extLst>
          </p:cNvPr>
          <p:cNvGrpSpPr/>
          <p:nvPr/>
        </p:nvGrpSpPr>
        <p:grpSpPr>
          <a:xfrm>
            <a:off x="4857620" y="2307236"/>
            <a:ext cx="4012681" cy="3867273"/>
            <a:chOff x="5249507" y="2359356"/>
            <a:chExt cx="4012681" cy="3867273"/>
          </a:xfrm>
        </p:grpSpPr>
        <p:graphicFrame>
          <p:nvGraphicFramePr>
            <p:cNvPr id="31" name="図表 30">
              <a:extLst>
                <a:ext uri="{FF2B5EF4-FFF2-40B4-BE49-F238E27FC236}">
                  <a16:creationId xmlns:a16="http://schemas.microsoft.com/office/drawing/2014/main" id="{B80CE2B8-ED59-423A-9C75-FEAD14BDBEC3}"/>
                </a:ext>
              </a:extLst>
            </p:cNvPr>
            <p:cNvGraphicFramePr/>
            <p:nvPr/>
          </p:nvGraphicFramePr>
          <p:xfrm>
            <a:off x="5249507" y="2359356"/>
            <a:ext cx="1468534" cy="386727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3" name="テキスト ボックス 32">
              <a:extLst>
                <a:ext uri="{FF2B5EF4-FFF2-40B4-BE49-F238E27FC236}">
                  <a16:creationId xmlns:a16="http://schemas.microsoft.com/office/drawing/2014/main" id="{9CA49DC6-41D3-4D5F-95FA-C315B8DF241E}"/>
                </a:ext>
              </a:extLst>
            </p:cNvPr>
            <p:cNvSpPr txBox="1">
              <a:spLocks noChangeArrowheads="1"/>
            </p:cNvSpPr>
            <p:nvPr/>
          </p:nvSpPr>
          <p:spPr bwMode="auto">
            <a:xfrm>
              <a:off x="6493328" y="2373982"/>
              <a:ext cx="2768860" cy="3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ja-JP" sz="1600" dirty="0">
                  <a:latin typeface="Meiryo" panose="020B0604030504040204" pitchFamily="34" charset="-128"/>
                  <a:ea typeface="Meiryo" panose="020B0604030504040204" pitchFamily="34" charset="-128"/>
                </a:rPr>
                <a:t>栄養チューブ</a:t>
              </a:r>
              <a:r>
                <a:rPr lang="ja-JP" altLang="en-US" sz="1600" dirty="0">
                  <a:latin typeface="Meiryo" panose="020B0604030504040204" pitchFamily="34" charset="-128"/>
                  <a:ea typeface="Meiryo" panose="020B0604030504040204" pitchFamily="34" charset="-128"/>
                </a:rPr>
                <a:t>へ注入物</a:t>
              </a:r>
              <a:r>
                <a:rPr lang="ja-JP" altLang="ja-JP" sz="1600" dirty="0">
                  <a:latin typeface="Meiryo" panose="020B0604030504040204" pitchFamily="34" charset="-128"/>
                  <a:ea typeface="Meiryo" panose="020B0604030504040204" pitchFamily="34" charset="-128"/>
                </a:rPr>
                <a:t>を</a:t>
              </a:r>
              <a:r>
                <a:rPr lang="ja-JP" altLang="en-US" sz="1600" dirty="0">
                  <a:latin typeface="Meiryo" panose="020B0604030504040204" pitchFamily="34" charset="-128"/>
                  <a:ea typeface="Meiryo" panose="020B0604030504040204" pitchFamily="34" charset="-128"/>
                </a:rPr>
                <a:t>充填</a:t>
              </a:r>
              <a:endParaRPr lang="en-US" altLang="ja-JP" sz="1600" dirty="0">
                <a:latin typeface="Meiryo" panose="020B0604030504040204" pitchFamily="34" charset="-128"/>
                <a:ea typeface="Meiryo" panose="020B0604030504040204" pitchFamily="34" charset="-128"/>
                <a:cs typeface="ＭＳ Ｐ明朝" charset="0"/>
              </a:endParaRPr>
            </a:p>
          </p:txBody>
        </p:sp>
        <p:sp>
          <p:nvSpPr>
            <p:cNvPr id="34" name="テキスト ボックス 33">
              <a:extLst>
                <a:ext uri="{FF2B5EF4-FFF2-40B4-BE49-F238E27FC236}">
                  <a16:creationId xmlns:a16="http://schemas.microsoft.com/office/drawing/2014/main" id="{BB015866-7BC3-4635-85E3-621534762D96}"/>
                </a:ext>
              </a:extLst>
            </p:cNvPr>
            <p:cNvSpPr txBox="1">
              <a:spLocks noChangeArrowheads="1"/>
            </p:cNvSpPr>
            <p:nvPr/>
          </p:nvSpPr>
          <p:spPr bwMode="auto">
            <a:xfrm>
              <a:off x="6493328" y="2943895"/>
              <a:ext cx="2768860" cy="328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ja-JP" sz="1600" dirty="0">
                  <a:latin typeface="Meiryo" panose="020B0604030504040204" pitchFamily="34" charset="-128"/>
                  <a:ea typeface="Meiryo" panose="020B0604030504040204" pitchFamily="34" charset="-128"/>
                </a:rPr>
                <a:t>栄養チューブと</a:t>
              </a:r>
              <a:br>
                <a:rPr lang="en-US" altLang="ja-JP" sz="1600" dirty="0">
                  <a:latin typeface="Meiryo" panose="020B0604030504040204" pitchFamily="34" charset="-128"/>
                  <a:ea typeface="Meiryo" panose="020B0604030504040204" pitchFamily="34" charset="-128"/>
                </a:rPr>
              </a:br>
              <a:r>
                <a:rPr lang="ja-JP" altLang="ja-JP" sz="1600" dirty="0">
                  <a:latin typeface="Meiryo" panose="020B0604030504040204" pitchFamily="34" charset="-128"/>
                  <a:ea typeface="Meiryo" panose="020B0604030504040204" pitchFamily="34" charset="-128"/>
                </a:rPr>
                <a:t>経鼻胃</a:t>
              </a:r>
              <a:r>
                <a:rPr lang="ja-JP" altLang="en-US" sz="1600" dirty="0">
                  <a:latin typeface="Meiryo" panose="020B0604030504040204" pitchFamily="34" charset="-128"/>
                  <a:ea typeface="Meiryo" panose="020B0604030504040204" pitchFamily="34" charset="-128"/>
                </a:rPr>
                <a:t>管の接続</a:t>
              </a:r>
              <a:endParaRPr lang="en-US" altLang="ja-JP" sz="1600" dirty="0">
                <a:latin typeface="Meiryo" panose="020B0604030504040204" pitchFamily="34" charset="-128"/>
                <a:ea typeface="Meiryo" panose="020B0604030504040204" pitchFamily="34" charset="-128"/>
                <a:cs typeface="ＭＳ Ｐ明朝" charset="0"/>
              </a:endParaRPr>
            </a:p>
          </p:txBody>
        </p:sp>
        <p:sp>
          <p:nvSpPr>
            <p:cNvPr id="35" name="テキスト ボックス 34">
              <a:extLst>
                <a:ext uri="{FF2B5EF4-FFF2-40B4-BE49-F238E27FC236}">
                  <a16:creationId xmlns:a16="http://schemas.microsoft.com/office/drawing/2014/main" id="{ECD77AB9-77B7-494B-AD6B-B474E1B3C48A}"/>
                </a:ext>
              </a:extLst>
            </p:cNvPr>
            <p:cNvSpPr txBox="1">
              <a:spLocks noChangeArrowheads="1"/>
            </p:cNvSpPr>
            <p:nvPr/>
          </p:nvSpPr>
          <p:spPr bwMode="auto">
            <a:xfrm>
              <a:off x="6493328" y="3541795"/>
              <a:ext cx="2768860" cy="328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en-US" sz="1600" dirty="0">
                  <a:latin typeface="Meiryo" panose="020B0604030504040204" pitchFamily="34" charset="-128"/>
                  <a:ea typeface="Meiryo" panose="020B0604030504040204" pitchFamily="34" charset="-128"/>
                </a:rPr>
                <a:t>滴下速度の調整と滴下開始</a:t>
              </a:r>
              <a:endParaRPr lang="en-US" altLang="ja-JP" sz="1600" dirty="0">
                <a:latin typeface="Meiryo" panose="020B0604030504040204" pitchFamily="34" charset="-128"/>
                <a:ea typeface="Meiryo" panose="020B0604030504040204" pitchFamily="34" charset="-128"/>
                <a:cs typeface="ＭＳ Ｐ明朝" charset="0"/>
              </a:endParaRPr>
            </a:p>
          </p:txBody>
        </p:sp>
        <p:sp>
          <p:nvSpPr>
            <p:cNvPr id="36" name="テキスト ボックス 35">
              <a:extLst>
                <a:ext uri="{FF2B5EF4-FFF2-40B4-BE49-F238E27FC236}">
                  <a16:creationId xmlns:a16="http://schemas.microsoft.com/office/drawing/2014/main" id="{99C8EDF7-A831-4615-B6D0-F7F1D957706A}"/>
                </a:ext>
              </a:extLst>
            </p:cNvPr>
            <p:cNvSpPr txBox="1">
              <a:spLocks noChangeArrowheads="1"/>
            </p:cNvSpPr>
            <p:nvPr/>
          </p:nvSpPr>
          <p:spPr bwMode="auto">
            <a:xfrm>
              <a:off x="6493328" y="4139695"/>
              <a:ext cx="2768860" cy="31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ja-JP" sz="1600" dirty="0">
                  <a:latin typeface="Meiryo" panose="020B0604030504040204" pitchFamily="34" charset="-128"/>
                  <a:ea typeface="Meiryo" panose="020B0604030504040204" pitchFamily="34" charset="-128"/>
                </a:rPr>
                <a:t>注入中の状態</a:t>
              </a:r>
              <a:r>
                <a:rPr lang="ja-JP" altLang="en-US" sz="1600" dirty="0">
                  <a:latin typeface="Meiryo" panose="020B0604030504040204" pitchFamily="34" charset="-128"/>
                  <a:ea typeface="Meiryo" panose="020B0604030504040204" pitchFamily="34" charset="-128"/>
                </a:rPr>
                <a:t>観察</a:t>
              </a:r>
              <a:endParaRPr lang="en-US" altLang="ja-JP" sz="1600" dirty="0">
                <a:latin typeface="Meiryo" panose="020B0604030504040204" pitchFamily="34" charset="-128"/>
                <a:ea typeface="Meiryo" panose="020B0604030504040204" pitchFamily="34" charset="-128"/>
                <a:cs typeface="ＭＳ Ｐ明朝" charset="0"/>
              </a:endParaRPr>
            </a:p>
          </p:txBody>
        </p:sp>
        <p:sp>
          <p:nvSpPr>
            <p:cNvPr id="37" name="テキスト ボックス 36">
              <a:extLst>
                <a:ext uri="{FF2B5EF4-FFF2-40B4-BE49-F238E27FC236}">
                  <a16:creationId xmlns:a16="http://schemas.microsoft.com/office/drawing/2014/main" id="{5818B6D0-2ACD-4561-ACCC-FD0848E966B9}"/>
                </a:ext>
              </a:extLst>
            </p:cNvPr>
            <p:cNvSpPr txBox="1">
              <a:spLocks noChangeArrowheads="1"/>
            </p:cNvSpPr>
            <p:nvPr/>
          </p:nvSpPr>
          <p:spPr bwMode="auto">
            <a:xfrm>
              <a:off x="6493328" y="4725083"/>
              <a:ext cx="2768860" cy="315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ja-JP" sz="1600" dirty="0">
                  <a:latin typeface="Meiryo" panose="020B0604030504040204" pitchFamily="34" charset="-128"/>
                  <a:ea typeface="Meiryo" panose="020B0604030504040204" pitchFamily="34" charset="-128"/>
                </a:rPr>
                <a:t>経鼻胃</a:t>
              </a:r>
              <a:r>
                <a:rPr lang="ja-JP" altLang="en-US" sz="1600" dirty="0">
                  <a:latin typeface="Meiryo" panose="020B0604030504040204" pitchFamily="34" charset="-128"/>
                  <a:ea typeface="Meiryo" panose="020B0604030504040204" pitchFamily="34" charset="-128"/>
                </a:rPr>
                <a:t>管</a:t>
              </a:r>
              <a:r>
                <a:rPr lang="ja-JP" altLang="ja-JP" sz="1600" dirty="0">
                  <a:latin typeface="Meiryo" panose="020B0604030504040204" pitchFamily="34" charset="-128"/>
                  <a:ea typeface="Meiryo" panose="020B0604030504040204" pitchFamily="34" charset="-128"/>
                </a:rPr>
                <a:t>に白湯を流</a:t>
              </a:r>
              <a:r>
                <a:rPr lang="ja-JP" altLang="en-US" sz="1600" dirty="0">
                  <a:latin typeface="Meiryo" panose="020B0604030504040204" pitchFamily="34" charset="-128"/>
                  <a:ea typeface="Meiryo" panose="020B0604030504040204" pitchFamily="34" charset="-128"/>
                </a:rPr>
                <a:t>す</a:t>
              </a:r>
              <a:endParaRPr lang="en-US" altLang="ja-JP" sz="1600" dirty="0">
                <a:latin typeface="Meiryo" panose="020B0604030504040204" pitchFamily="34" charset="-128"/>
                <a:ea typeface="Meiryo" panose="020B0604030504040204" pitchFamily="34" charset="-128"/>
                <a:cs typeface="ＭＳ Ｐ明朝" charset="0"/>
              </a:endParaRPr>
            </a:p>
          </p:txBody>
        </p:sp>
        <p:sp>
          <p:nvSpPr>
            <p:cNvPr id="38" name="テキスト ボックス 37">
              <a:extLst>
                <a:ext uri="{FF2B5EF4-FFF2-40B4-BE49-F238E27FC236}">
                  <a16:creationId xmlns:a16="http://schemas.microsoft.com/office/drawing/2014/main" id="{AA06DFCB-6402-4F54-9960-87BE2503987A}"/>
                </a:ext>
              </a:extLst>
            </p:cNvPr>
            <p:cNvSpPr txBox="1">
              <a:spLocks noChangeArrowheads="1"/>
            </p:cNvSpPr>
            <p:nvPr/>
          </p:nvSpPr>
          <p:spPr bwMode="auto">
            <a:xfrm>
              <a:off x="6493328" y="5310472"/>
              <a:ext cx="2768860" cy="298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ja-JP" sz="1600" dirty="0">
                  <a:latin typeface="Meiryo" panose="020B0604030504040204" pitchFamily="34" charset="-128"/>
                  <a:ea typeface="Meiryo" panose="020B0604030504040204" pitchFamily="34" charset="-128"/>
                </a:rPr>
                <a:t>注入後の観察と記録</a:t>
              </a:r>
              <a:endParaRPr lang="en-US" altLang="ja-JP" sz="1600" dirty="0">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15C8A7F3-4543-4439-9591-C24CAA3E20FE}"/>
                </a:ext>
              </a:extLst>
            </p:cNvPr>
            <p:cNvSpPr txBox="1">
              <a:spLocks noChangeArrowheads="1"/>
            </p:cNvSpPr>
            <p:nvPr/>
          </p:nvSpPr>
          <p:spPr bwMode="auto">
            <a:xfrm>
              <a:off x="6493328" y="5878511"/>
              <a:ext cx="2768860" cy="298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ja-JP" sz="1600" dirty="0">
                  <a:latin typeface="Meiryo" panose="020B0604030504040204" pitchFamily="34" charset="-128"/>
                  <a:ea typeface="Meiryo" panose="020B0604030504040204" pitchFamily="34" charset="-128"/>
                </a:rPr>
                <a:t>後片付け</a:t>
              </a:r>
              <a:endParaRPr lang="en-US" altLang="ja-JP" sz="1600" dirty="0">
                <a:latin typeface="Meiryo" panose="020B0604030504040204" pitchFamily="34" charset="-128"/>
                <a:ea typeface="Meiryo" panose="020B0604030504040204" pitchFamily="34" charset="-128"/>
                <a:cs typeface="ＭＳ Ｐ明朝" charset="0"/>
              </a:endParaRPr>
            </a:p>
          </p:txBody>
        </p:sp>
      </p:grpSp>
      <p:cxnSp>
        <p:nvCxnSpPr>
          <p:cNvPr id="5" name="コネクタ: カギ線 4">
            <a:extLst>
              <a:ext uri="{FF2B5EF4-FFF2-40B4-BE49-F238E27FC236}">
                <a16:creationId xmlns:a16="http://schemas.microsoft.com/office/drawing/2014/main" id="{C6D91A0B-6CD9-4C93-B69B-CB9D3F7FB13C}"/>
              </a:ext>
            </a:extLst>
          </p:cNvPr>
          <p:cNvCxnSpPr>
            <a:cxnSpLocks/>
            <a:stCxn id="3" idx="2"/>
            <a:endCxn id="31" idx="0"/>
          </p:cNvCxnSpPr>
          <p:nvPr/>
        </p:nvCxnSpPr>
        <p:spPr>
          <a:xfrm rot="5400000" flipH="1" flipV="1">
            <a:off x="1483817" y="2118560"/>
            <a:ext cx="3919393" cy="4296746"/>
          </a:xfrm>
          <a:prstGeom prst="bentConnector5">
            <a:avLst>
              <a:gd name="adj1" fmla="val -5833"/>
              <a:gd name="adj2" fmla="val 77108"/>
              <a:gd name="adj3" fmla="val 115276"/>
            </a:avLst>
          </a:prstGeom>
          <a:ln w="76200">
            <a:solidFill>
              <a:srgbClr val="A6F0B8"/>
            </a:solidFill>
            <a:tailEnd type="triangle"/>
          </a:ln>
        </p:spPr>
        <p:style>
          <a:lnRef idx="1">
            <a:schemeClr val="accent1"/>
          </a:lnRef>
          <a:fillRef idx="0">
            <a:schemeClr val="accent1"/>
          </a:fillRef>
          <a:effectRef idx="0">
            <a:schemeClr val="accent1"/>
          </a:effectRef>
          <a:fontRef idx="minor">
            <a:schemeClr val="tx1"/>
          </a:fontRef>
        </p:style>
      </p:cxnSp>
      <p:sp>
        <p:nvSpPr>
          <p:cNvPr id="32"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254</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282504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7" descr="no4">
            <a:extLst>
              <a:ext uri="{FF2B5EF4-FFF2-40B4-BE49-F238E27FC236}">
                <a16:creationId xmlns:a16="http://schemas.microsoft.com/office/drawing/2014/main" id="{94E4E353-55CD-4256-9F08-7C4ABEACA9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20828" y="4685156"/>
            <a:ext cx="2247636" cy="1856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 name="Text Box 6">
            <a:extLst>
              <a:ext uri="{FF2B5EF4-FFF2-40B4-BE49-F238E27FC236}">
                <a16:creationId xmlns:a16="http://schemas.microsoft.com/office/drawing/2014/main" id="{8B6D8C54-B03E-4105-867A-B405E813A152}"/>
              </a:ext>
            </a:extLst>
          </p:cNvPr>
          <p:cNvSpPr txBox="1">
            <a:spLocks noChangeArrowheads="1"/>
          </p:cNvSpPr>
          <p:nvPr/>
        </p:nvSpPr>
        <p:spPr bwMode="auto">
          <a:xfrm>
            <a:off x="937536" y="5631833"/>
            <a:ext cx="5009911" cy="800219"/>
          </a:xfrm>
          <a:prstGeom prst="rect">
            <a:avLst/>
          </a:prstGeom>
          <a:noFill/>
          <a:ln>
            <a:noFill/>
          </a:ln>
        </p:spPr>
        <p:txBody>
          <a:bodyPr wrap="square">
            <a:spAutoFit/>
          </a:bodyPr>
          <a:lstStyle>
            <a:lvl1pPr marL="266700" indent="-266700">
              <a:defRPr kumimoji="1" sz="2400">
                <a:solidFill>
                  <a:schemeClr val="tx1"/>
                </a:solidFill>
                <a:latin typeface="Arial" charset="0"/>
                <a:ea typeface="ＭＳ Ｐ明朝" charset="0"/>
                <a:cs typeface="ＭＳ Ｐ明朝" charset="0"/>
              </a:defRPr>
            </a:lvl1pPr>
            <a:lvl2pPr marL="742950" indent="-285750">
              <a:defRPr kumimoji="1" sz="2400">
                <a:solidFill>
                  <a:schemeClr val="tx1"/>
                </a:solidFill>
                <a:latin typeface="Arial" charset="0"/>
                <a:ea typeface="ＭＳ Ｐ明朝" charset="0"/>
                <a:cs typeface="ＭＳ Ｐ明朝" charset="0"/>
              </a:defRPr>
            </a:lvl2pPr>
            <a:lvl3pPr marL="1143000" indent="-228600">
              <a:defRPr kumimoji="1" sz="2400">
                <a:solidFill>
                  <a:schemeClr val="tx1"/>
                </a:solidFill>
                <a:latin typeface="Arial" charset="0"/>
                <a:ea typeface="ＭＳ Ｐ明朝" charset="0"/>
                <a:cs typeface="ＭＳ Ｐ明朝" charset="0"/>
              </a:defRPr>
            </a:lvl3pPr>
            <a:lvl4pPr marL="1600200" indent="-228600">
              <a:defRPr kumimoji="1" sz="2400">
                <a:solidFill>
                  <a:schemeClr val="tx1"/>
                </a:solidFill>
                <a:latin typeface="Arial" charset="0"/>
                <a:ea typeface="ＭＳ Ｐ明朝" charset="0"/>
                <a:cs typeface="ＭＳ Ｐ明朝" charset="0"/>
              </a:defRPr>
            </a:lvl4pPr>
            <a:lvl5pPr marL="2057400" indent="-228600">
              <a:defRPr kumimoji="1" sz="2400">
                <a:solidFill>
                  <a:schemeClr val="tx1"/>
                </a:solidFill>
                <a:latin typeface="Arial" charset="0"/>
                <a:ea typeface="ＭＳ Ｐ明朝" charset="0"/>
                <a:cs typeface="ＭＳ Ｐ明朝" charset="0"/>
              </a:defRPr>
            </a:lvl5pPr>
            <a:lvl6pPr marL="2514600" indent="-228600" fontAlgn="base">
              <a:spcBef>
                <a:spcPct val="0"/>
              </a:spcBef>
              <a:spcAft>
                <a:spcPct val="0"/>
              </a:spcAft>
              <a:defRPr kumimoji="1" sz="2400">
                <a:solidFill>
                  <a:schemeClr val="tx1"/>
                </a:solidFill>
                <a:latin typeface="Arial" charset="0"/>
                <a:ea typeface="ＭＳ Ｐ明朝" charset="0"/>
                <a:cs typeface="ＭＳ Ｐ明朝" charset="0"/>
              </a:defRPr>
            </a:lvl6pPr>
            <a:lvl7pPr marL="2971800" indent="-228600" fontAlgn="base">
              <a:spcBef>
                <a:spcPct val="0"/>
              </a:spcBef>
              <a:spcAft>
                <a:spcPct val="0"/>
              </a:spcAft>
              <a:defRPr kumimoji="1" sz="2400">
                <a:solidFill>
                  <a:schemeClr val="tx1"/>
                </a:solidFill>
                <a:latin typeface="Arial" charset="0"/>
                <a:ea typeface="ＭＳ Ｐ明朝" charset="0"/>
                <a:cs typeface="ＭＳ Ｐ明朝" charset="0"/>
              </a:defRPr>
            </a:lvl7pPr>
            <a:lvl8pPr marL="3429000" indent="-228600" fontAlgn="base">
              <a:spcBef>
                <a:spcPct val="0"/>
              </a:spcBef>
              <a:spcAft>
                <a:spcPct val="0"/>
              </a:spcAft>
              <a:defRPr kumimoji="1" sz="2400">
                <a:solidFill>
                  <a:schemeClr val="tx1"/>
                </a:solidFill>
                <a:latin typeface="Arial" charset="0"/>
                <a:ea typeface="ＭＳ Ｐ明朝" charset="0"/>
                <a:cs typeface="ＭＳ Ｐ明朝" charset="0"/>
              </a:defRPr>
            </a:lvl8pPr>
            <a:lvl9pPr marL="3886200" indent="-2286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eaLnBrk="1" hangingPunct="1">
              <a:lnSpc>
                <a:spcPct val="150000"/>
              </a:lnSpc>
              <a:buFont typeface="Wingdings" charset="2"/>
              <a:buChar char="l"/>
              <a:defRPr/>
            </a:pPr>
            <a:r>
              <a:rPr lang="ja-JP" altLang="en-US" sz="1600" dirty="0">
                <a:latin typeface="Meiryo" panose="020B0604030504040204" pitchFamily="34" charset="-128"/>
                <a:ea typeface="Meiryo" panose="020B0604030504040204" pitchFamily="34" charset="-128"/>
                <a:cs typeface="ＭＳ ゴシック" charset="0"/>
              </a:rPr>
              <a:t>流水と石けんで手を洗います。</a:t>
            </a:r>
            <a:br>
              <a:rPr lang="en-US" altLang="ja-JP" sz="1600" dirty="0">
                <a:latin typeface="Meiryo" panose="020B0604030504040204" pitchFamily="34" charset="-128"/>
                <a:ea typeface="Meiryo" panose="020B0604030504040204" pitchFamily="34" charset="-128"/>
                <a:cs typeface="ＭＳ ゴシック" charset="0"/>
              </a:rPr>
            </a:br>
            <a:r>
              <a:rPr lang="ja-JP" altLang="en-US" sz="1600" dirty="0">
                <a:latin typeface="Meiryo" panose="020B0604030504040204" pitchFamily="34" charset="-128"/>
                <a:ea typeface="Meiryo" panose="020B0604030504040204" pitchFamily="34" charset="-128"/>
                <a:cs typeface="ＭＳ ゴシック" charset="0"/>
              </a:rPr>
              <a:t>速乾性擦式手指消毒剤での手洗いでもよいです。</a:t>
            </a:r>
          </a:p>
        </p:txBody>
      </p:sp>
      <p:sp>
        <p:nvSpPr>
          <p:cNvPr id="58" name="Rectangle 5">
            <a:extLst>
              <a:ext uri="{FF2B5EF4-FFF2-40B4-BE49-F238E27FC236}">
                <a16:creationId xmlns:a16="http://schemas.microsoft.com/office/drawing/2014/main" id="{5AD3877C-2919-48B0-9AC6-A97DB4DE0563}"/>
              </a:ext>
            </a:extLst>
          </p:cNvPr>
          <p:cNvSpPr txBox="1">
            <a:spLocks noChangeArrowheads="1"/>
          </p:cNvSpPr>
          <p:nvPr/>
        </p:nvSpPr>
        <p:spPr>
          <a:xfrm>
            <a:off x="937535" y="1226167"/>
            <a:ext cx="5279109" cy="377026"/>
          </a:xfrm>
          <a:prstGeom prst="rect">
            <a:avLst/>
          </a:prstGeom>
          <a:solidFill>
            <a:srgbClr val="FFB001"/>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準備①：必要物品、栄養剤を確認します</a:t>
            </a:r>
          </a:p>
        </p:txBody>
      </p:sp>
      <p:sp>
        <p:nvSpPr>
          <p:cNvPr id="59" name="Rectangle 5">
            <a:extLst>
              <a:ext uri="{FF2B5EF4-FFF2-40B4-BE49-F238E27FC236}">
                <a16:creationId xmlns:a16="http://schemas.microsoft.com/office/drawing/2014/main" id="{D05EB73C-4AEB-487F-BD1D-0F8A5F3CD3CE}"/>
              </a:ext>
            </a:extLst>
          </p:cNvPr>
          <p:cNvSpPr txBox="1">
            <a:spLocks noChangeArrowheads="1"/>
          </p:cNvSpPr>
          <p:nvPr/>
        </p:nvSpPr>
        <p:spPr bwMode="auto">
          <a:xfrm>
            <a:off x="937536" y="5244463"/>
            <a:ext cx="5279108" cy="400110"/>
          </a:xfrm>
          <a:prstGeom prst="rect">
            <a:avLst/>
          </a:prstGeom>
          <a:solidFill>
            <a:srgbClr val="FFB001"/>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eaLnBrk="1" hangingPunct="1">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準備③：手洗いをします</a:t>
            </a:r>
          </a:p>
        </p:txBody>
      </p:sp>
      <p:sp>
        <p:nvSpPr>
          <p:cNvPr id="60" name="角丸四角形 6">
            <a:extLst>
              <a:ext uri="{FF2B5EF4-FFF2-40B4-BE49-F238E27FC236}">
                <a16:creationId xmlns:a16="http://schemas.microsoft.com/office/drawing/2014/main" id="{CF306777-B51E-47C4-BFF0-C4A9319A427E}"/>
              </a:ext>
            </a:extLst>
          </p:cNvPr>
          <p:cNvSpPr/>
          <p:nvPr/>
        </p:nvSpPr>
        <p:spPr>
          <a:xfrm>
            <a:off x="937536" y="1774342"/>
            <a:ext cx="5279108" cy="1877961"/>
          </a:xfrm>
          <a:prstGeom prst="roundRect">
            <a:avLst/>
          </a:prstGeom>
          <a:noFill/>
          <a:ln w="28575" cap="flat" cmpd="sng" algn="ctr">
            <a:solidFill>
              <a:srgbClr val="FF860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square" lIns="180000" bIns="0" anchor="ctr" anchorCtr="0">
            <a:noAutofit/>
          </a:bodyPr>
          <a:lstStyle/>
          <a:p>
            <a:pPr eaLnBrk="1" hangingPunct="1">
              <a:lnSpc>
                <a:spcPct val="80000"/>
              </a:lnSpc>
              <a:spcAft>
                <a:spcPts val="600"/>
              </a:spcAft>
              <a:defRPr/>
            </a:pPr>
            <a:r>
              <a:rPr lang="ja-JP" altLang="en-US" sz="1600" dirty="0">
                <a:solidFill>
                  <a:schemeClr val="tx1"/>
                </a:solidFill>
                <a:latin typeface="Meiryo" panose="020B0604030504040204" pitchFamily="34" charset="-128"/>
                <a:ea typeface="Meiryo" panose="020B0604030504040204" pitchFamily="34" charset="-128"/>
                <a:cs typeface="ＭＳ ゴシック" charset="0"/>
              </a:rPr>
              <a:t>栄養剤、湯冷まし、薬</a:t>
            </a:r>
            <a:endParaRPr lang="en-US" altLang="ja-JP" sz="1600" dirty="0">
              <a:solidFill>
                <a:schemeClr val="tx1"/>
              </a:solidFill>
              <a:latin typeface="Meiryo" panose="020B0604030504040204" pitchFamily="34" charset="-128"/>
              <a:ea typeface="Meiryo" panose="020B0604030504040204" pitchFamily="34" charset="-128"/>
              <a:cs typeface="ＭＳ ゴシック" charset="0"/>
            </a:endParaRPr>
          </a:p>
          <a:p>
            <a:pPr eaLnBrk="1" hangingPunct="1">
              <a:lnSpc>
                <a:spcPct val="80000"/>
              </a:lnSpc>
              <a:spcAft>
                <a:spcPts val="600"/>
              </a:spcAft>
              <a:defRPr/>
            </a:pPr>
            <a:r>
              <a:rPr lang="ja-JP" altLang="en-US" sz="1600" dirty="0">
                <a:solidFill>
                  <a:schemeClr val="tx1"/>
                </a:solidFill>
                <a:latin typeface="Meiryo" panose="020B0604030504040204" pitchFamily="34" charset="-128"/>
                <a:ea typeface="Meiryo" panose="020B0604030504040204" pitchFamily="34" charset="-128"/>
                <a:cs typeface="ＭＳ ゴシック" charset="0"/>
              </a:rPr>
              <a:t>注入用フックあるいはスタンド、注入用ボトル</a:t>
            </a:r>
            <a:endParaRPr lang="en-US" altLang="ja-JP" sz="1600" dirty="0">
              <a:solidFill>
                <a:schemeClr val="tx1"/>
              </a:solidFill>
              <a:latin typeface="Meiryo" panose="020B0604030504040204" pitchFamily="34" charset="-128"/>
              <a:ea typeface="Meiryo" panose="020B0604030504040204" pitchFamily="34" charset="-128"/>
              <a:cs typeface="ＭＳ ゴシック" charset="0"/>
            </a:endParaRPr>
          </a:p>
          <a:p>
            <a:pPr eaLnBrk="1" hangingPunct="1">
              <a:lnSpc>
                <a:spcPct val="80000"/>
              </a:lnSpc>
              <a:spcAft>
                <a:spcPts val="600"/>
              </a:spcAft>
              <a:defRPr/>
            </a:pPr>
            <a:r>
              <a:rPr lang="ja-JP" altLang="en-US" sz="1600" dirty="0">
                <a:solidFill>
                  <a:schemeClr val="tx1"/>
                </a:solidFill>
                <a:latin typeface="Meiryo" panose="020B0604030504040204" pitchFamily="34" charset="-128"/>
                <a:ea typeface="Meiryo" panose="020B0604030504040204" pitchFamily="34" charset="-128"/>
                <a:cs typeface="ＭＳ ゴシック" charset="0"/>
              </a:rPr>
              <a:t>シリンジ（注射器）</a:t>
            </a:r>
            <a:endParaRPr lang="en-US" altLang="ja-JP" sz="1600" dirty="0">
              <a:solidFill>
                <a:schemeClr val="tx1"/>
              </a:solidFill>
              <a:latin typeface="Meiryo" panose="020B0604030504040204" pitchFamily="34" charset="-128"/>
              <a:ea typeface="Meiryo" panose="020B0604030504040204" pitchFamily="34" charset="-128"/>
              <a:cs typeface="ＭＳ ゴシック" charset="0"/>
            </a:endParaRPr>
          </a:p>
          <a:p>
            <a:pPr eaLnBrk="1" hangingPunct="1">
              <a:lnSpc>
                <a:spcPct val="80000"/>
              </a:lnSpc>
              <a:spcAft>
                <a:spcPts val="600"/>
              </a:spcAft>
              <a:defRPr/>
            </a:pPr>
            <a:r>
              <a:rPr lang="ja-JP" altLang="en-US" sz="1600" dirty="0">
                <a:solidFill>
                  <a:schemeClr val="tx1"/>
                </a:solidFill>
                <a:latin typeface="Meiryo" panose="020B0604030504040204" pitchFamily="34" charset="-128"/>
                <a:ea typeface="Meiryo" panose="020B0604030504040204" pitchFamily="34" charset="-128"/>
                <a:cs typeface="ＭＳ ゴシック" charset="0"/>
              </a:rPr>
              <a:t>薬用カップ、耐熱カップ、計量カップ</a:t>
            </a:r>
            <a:endParaRPr lang="en-US" altLang="ja-JP" sz="1600" dirty="0">
              <a:solidFill>
                <a:schemeClr val="tx1"/>
              </a:solidFill>
              <a:latin typeface="Meiryo" panose="020B0604030504040204" pitchFamily="34" charset="-128"/>
              <a:ea typeface="Meiryo" panose="020B0604030504040204" pitchFamily="34" charset="-128"/>
              <a:cs typeface="ＭＳ ゴシック" charset="0"/>
            </a:endParaRPr>
          </a:p>
          <a:p>
            <a:pPr eaLnBrk="1" hangingPunct="1">
              <a:lnSpc>
                <a:spcPct val="80000"/>
              </a:lnSpc>
              <a:spcAft>
                <a:spcPts val="600"/>
              </a:spcAft>
              <a:defRPr/>
            </a:pPr>
            <a:r>
              <a:rPr lang="ja-JP" altLang="en-US" sz="1600" dirty="0">
                <a:solidFill>
                  <a:schemeClr val="tx1"/>
                </a:solidFill>
                <a:latin typeface="Meiryo" panose="020B0604030504040204" pitchFamily="34" charset="-128"/>
                <a:ea typeface="Meiryo" panose="020B0604030504040204" pitchFamily="34" charset="-128"/>
                <a:cs typeface="ＭＳ ゴシック" charset="0"/>
              </a:rPr>
              <a:t>時計（メトロノーム）</a:t>
            </a:r>
            <a:endParaRPr lang="en-US" altLang="ja-JP" sz="1600" dirty="0">
              <a:solidFill>
                <a:schemeClr val="tx1"/>
              </a:solidFill>
              <a:latin typeface="Meiryo" panose="020B0604030504040204" pitchFamily="34" charset="-128"/>
              <a:ea typeface="Meiryo" panose="020B0604030504040204" pitchFamily="34" charset="-128"/>
              <a:cs typeface="ＭＳ ゴシック" charset="0"/>
            </a:endParaRPr>
          </a:p>
          <a:p>
            <a:pPr eaLnBrk="1" hangingPunct="1">
              <a:lnSpc>
                <a:spcPct val="80000"/>
              </a:lnSpc>
              <a:spcAft>
                <a:spcPts val="600"/>
              </a:spcAft>
              <a:defRPr/>
            </a:pPr>
            <a:r>
              <a:rPr lang="ja-JP" altLang="en-US" sz="1600" dirty="0">
                <a:solidFill>
                  <a:schemeClr val="tx1"/>
                </a:solidFill>
                <a:latin typeface="Meiryo" panose="020B0604030504040204" pitchFamily="34" charset="-128"/>
                <a:ea typeface="Meiryo" panose="020B0604030504040204" pitchFamily="34" charset="-128"/>
                <a:cs typeface="ＭＳ ゴシック" charset="0"/>
              </a:rPr>
              <a:t>個別マニュアル（チェックカード）</a:t>
            </a:r>
            <a:endParaRPr lang="en-US" altLang="ja-JP" sz="1600" dirty="0">
              <a:solidFill>
                <a:schemeClr val="tx1"/>
              </a:solidFill>
              <a:latin typeface="Meiryo" panose="020B0604030504040204" pitchFamily="34" charset="-128"/>
              <a:ea typeface="Meiryo" panose="020B0604030504040204" pitchFamily="34" charset="-128"/>
              <a:cs typeface="ＭＳ ゴシック" charset="0"/>
            </a:endParaRPr>
          </a:p>
        </p:txBody>
      </p:sp>
      <p:sp>
        <p:nvSpPr>
          <p:cNvPr id="61" name="Rectangle 5">
            <a:extLst>
              <a:ext uri="{FF2B5EF4-FFF2-40B4-BE49-F238E27FC236}">
                <a16:creationId xmlns:a16="http://schemas.microsoft.com/office/drawing/2014/main" id="{C390C2AA-86E2-4ED1-A9D3-DB3EFC10193B}"/>
              </a:ext>
            </a:extLst>
          </p:cNvPr>
          <p:cNvSpPr txBox="1">
            <a:spLocks noChangeArrowheads="1"/>
          </p:cNvSpPr>
          <p:nvPr/>
        </p:nvSpPr>
        <p:spPr bwMode="auto">
          <a:xfrm>
            <a:off x="937536" y="3943203"/>
            <a:ext cx="5279108" cy="400110"/>
          </a:xfrm>
          <a:prstGeom prst="rect">
            <a:avLst/>
          </a:prstGeom>
          <a:solidFill>
            <a:srgbClr val="FFB001"/>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eaLnBrk="1" hangingPunct="1">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準備②：注入指示等を確認します</a:t>
            </a:r>
          </a:p>
        </p:txBody>
      </p:sp>
      <p:sp>
        <p:nvSpPr>
          <p:cNvPr id="62" name="Text Box 6">
            <a:extLst>
              <a:ext uri="{FF2B5EF4-FFF2-40B4-BE49-F238E27FC236}">
                <a16:creationId xmlns:a16="http://schemas.microsoft.com/office/drawing/2014/main" id="{D63EF926-F249-4F96-8895-3275F5510268}"/>
              </a:ext>
            </a:extLst>
          </p:cNvPr>
          <p:cNvSpPr txBox="1">
            <a:spLocks noChangeArrowheads="1"/>
          </p:cNvSpPr>
          <p:nvPr/>
        </p:nvSpPr>
        <p:spPr bwMode="auto">
          <a:xfrm>
            <a:off x="937536" y="4343313"/>
            <a:ext cx="5592476" cy="7140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266700" indent="-266700" eaLnBrk="1" hangingPunct="1">
              <a:lnSpc>
                <a:spcPct val="130000"/>
              </a:lnSpc>
              <a:buFont typeface="Wingdings" panose="05000000000000000000" pitchFamily="2" charset="2"/>
              <a:buChar char="l"/>
            </a:pPr>
            <a:r>
              <a:rPr lang="ja-JP" altLang="en-US" sz="1600" dirty="0">
                <a:latin typeface="Meiryo" panose="020B0604030504040204" pitchFamily="34" charset="-128"/>
                <a:ea typeface="Meiryo" panose="020B0604030504040204" pitchFamily="34" charset="-128"/>
              </a:rPr>
              <a:t>個別のマニュアル等で注入指示を確認します。</a:t>
            </a:r>
          </a:p>
          <a:p>
            <a:pPr marL="266700" indent="-266700" eaLnBrk="1" hangingPunct="1">
              <a:lnSpc>
                <a:spcPct val="130000"/>
              </a:lnSpc>
              <a:buFont typeface="Wingdings" panose="05000000000000000000" pitchFamily="2" charset="2"/>
              <a:buChar char="l"/>
            </a:pPr>
            <a:r>
              <a:rPr lang="ja-JP" altLang="en-US" sz="1600" dirty="0">
                <a:latin typeface="Meiryo" panose="020B0604030504040204" pitchFamily="34" charset="-128"/>
                <a:ea typeface="Meiryo" panose="020B0604030504040204" pitchFamily="34" charset="-128"/>
              </a:rPr>
              <a:t>保護者からの連絡帳で家庭の注入状況を確認します。</a:t>
            </a:r>
          </a:p>
        </p:txBody>
      </p:sp>
      <p:sp>
        <p:nvSpPr>
          <p:cNvPr id="63" name="円形吹き出し 9">
            <a:extLst>
              <a:ext uri="{FF2B5EF4-FFF2-40B4-BE49-F238E27FC236}">
                <a16:creationId xmlns:a16="http://schemas.microsoft.com/office/drawing/2014/main" id="{DA00FD20-6D43-4188-A10F-BC462EE1E9EC}"/>
              </a:ext>
            </a:extLst>
          </p:cNvPr>
          <p:cNvSpPr>
            <a:spLocks noChangeArrowheads="1"/>
          </p:cNvSpPr>
          <p:nvPr/>
        </p:nvSpPr>
        <p:spPr bwMode="auto">
          <a:xfrm>
            <a:off x="6878451" y="1226167"/>
            <a:ext cx="2346512" cy="1487156"/>
          </a:xfrm>
          <a:prstGeom prst="wedgeEllipseCallout">
            <a:avLst>
              <a:gd name="adj1" fmla="val -73654"/>
              <a:gd name="adj2" fmla="val 38119"/>
            </a:avLst>
          </a:prstGeom>
          <a:solidFill>
            <a:srgbClr val="92CFEE"/>
          </a:solidFill>
          <a:ln w="57150">
            <a:solidFill>
              <a:srgbClr val="0070C0"/>
            </a:solidFill>
            <a:miter lim="800000"/>
            <a:headEnd/>
            <a:tailEnd/>
          </a:ln>
          <a:effectLst>
            <a:outerShdw blurRad="40000" dist="20000" dir="5400000" rotWithShape="0">
              <a:srgbClr val="808080">
                <a:alpha val="37999"/>
              </a:srgbClr>
            </a:outerShdw>
          </a:effectLst>
        </p:spPr>
        <p:txBody>
          <a:bodyPr anchor="ctr"/>
          <a:lstStyle/>
          <a:p>
            <a:pPr algn="ctr" eaLnBrk="1" hangingPunct="1">
              <a:lnSpc>
                <a:spcPct val="150000"/>
              </a:lnSpc>
              <a:defRPr/>
            </a:pPr>
            <a:r>
              <a:rPr lang="ja-JP" altLang="en-US" b="1" spc="30" dirty="0">
                <a:solidFill>
                  <a:schemeClr val="dk1"/>
                </a:solidFill>
                <a:latin typeface="Meiryo" panose="020B0604030504040204" pitchFamily="34" charset="-128"/>
                <a:ea typeface="Meiryo" panose="020B0604030504040204" pitchFamily="34" charset="-128"/>
              </a:rPr>
              <a:t>清潔に乾燥</a:t>
            </a:r>
            <a:endParaRPr lang="en-US" altLang="ja-JP" b="1" spc="30" dirty="0">
              <a:solidFill>
                <a:schemeClr val="dk1"/>
              </a:solidFill>
              <a:latin typeface="Meiryo" panose="020B0604030504040204" pitchFamily="34" charset="-128"/>
              <a:ea typeface="Meiryo" panose="020B0604030504040204" pitchFamily="34" charset="-128"/>
            </a:endParaRPr>
          </a:p>
          <a:p>
            <a:pPr algn="ctr" eaLnBrk="1" hangingPunct="1">
              <a:lnSpc>
                <a:spcPct val="150000"/>
              </a:lnSpc>
              <a:defRPr/>
            </a:pPr>
            <a:r>
              <a:rPr lang="ja-JP" altLang="en-US" b="1" spc="30" dirty="0">
                <a:solidFill>
                  <a:schemeClr val="dk1"/>
                </a:solidFill>
                <a:latin typeface="Meiryo" panose="020B0604030504040204" pitchFamily="34" charset="-128"/>
                <a:ea typeface="Meiryo" panose="020B0604030504040204" pitchFamily="34" charset="-128"/>
              </a:rPr>
              <a:t>しているか？</a:t>
            </a:r>
          </a:p>
        </p:txBody>
      </p:sp>
      <p:sp>
        <p:nvSpPr>
          <p:cNvPr id="64" name="Rectangle 5">
            <a:extLst>
              <a:ext uri="{FF2B5EF4-FFF2-40B4-BE49-F238E27FC236}">
                <a16:creationId xmlns:a16="http://schemas.microsoft.com/office/drawing/2014/main" id="{7FC5F4B9-248B-4496-903C-28B5AE266E5F}"/>
              </a:ext>
            </a:extLst>
          </p:cNvPr>
          <p:cNvSpPr txBox="1">
            <a:spLocks noChangeArrowheads="1"/>
          </p:cNvSpPr>
          <p:nvPr/>
        </p:nvSpPr>
        <p:spPr>
          <a:xfrm>
            <a:off x="668338" y="1226167"/>
            <a:ext cx="210893" cy="377026"/>
          </a:xfrm>
          <a:prstGeom prst="rect">
            <a:avLst/>
          </a:prstGeom>
          <a:solidFill>
            <a:srgbClr val="FF8601"/>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65" name="Rectangle 5">
            <a:extLst>
              <a:ext uri="{FF2B5EF4-FFF2-40B4-BE49-F238E27FC236}">
                <a16:creationId xmlns:a16="http://schemas.microsoft.com/office/drawing/2014/main" id="{58E0A320-3FA0-4FCE-9DBA-57275C490EF3}"/>
              </a:ext>
            </a:extLst>
          </p:cNvPr>
          <p:cNvSpPr txBox="1">
            <a:spLocks noChangeArrowheads="1"/>
          </p:cNvSpPr>
          <p:nvPr/>
        </p:nvSpPr>
        <p:spPr bwMode="auto">
          <a:xfrm>
            <a:off x="668339" y="5244463"/>
            <a:ext cx="210893" cy="400110"/>
          </a:xfrm>
          <a:prstGeom prst="rect">
            <a:avLst/>
          </a:prstGeom>
          <a:solidFill>
            <a:srgbClr val="FF8601"/>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eaLnBrk="1" hangingPunct="1">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66" name="Rectangle 5">
            <a:extLst>
              <a:ext uri="{FF2B5EF4-FFF2-40B4-BE49-F238E27FC236}">
                <a16:creationId xmlns:a16="http://schemas.microsoft.com/office/drawing/2014/main" id="{087CDFD1-6768-4B3F-8C7D-9E9389B8DF1F}"/>
              </a:ext>
            </a:extLst>
          </p:cNvPr>
          <p:cNvSpPr txBox="1">
            <a:spLocks noChangeArrowheads="1"/>
          </p:cNvSpPr>
          <p:nvPr/>
        </p:nvSpPr>
        <p:spPr bwMode="auto">
          <a:xfrm>
            <a:off x="668339" y="3943203"/>
            <a:ext cx="210893" cy="400110"/>
          </a:xfrm>
          <a:prstGeom prst="rect">
            <a:avLst/>
          </a:prstGeom>
          <a:solidFill>
            <a:srgbClr val="FF8601"/>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eaLnBrk="1" hangingPunct="1">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14"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255</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5600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0"/>
                                        </p:tgtEl>
                                        <p:attrNameLst>
                                          <p:attrName>style.visibility</p:attrName>
                                        </p:attrNameLst>
                                      </p:cBhvr>
                                      <p:to>
                                        <p:strVal val="visible"/>
                                      </p:to>
                                    </p:set>
                                    <p:anim calcmode="lin" valueType="num">
                                      <p:cBhvr additive="base">
                                        <p:cTn id="12" dur="500" fill="hold"/>
                                        <p:tgtEl>
                                          <p:spTgt spid="60"/>
                                        </p:tgtEl>
                                        <p:attrNameLst>
                                          <p:attrName>ppt_x</p:attrName>
                                        </p:attrNameLst>
                                      </p:cBhvr>
                                      <p:tavLst>
                                        <p:tav tm="0">
                                          <p:val>
                                            <p:strVal val="#ppt_x"/>
                                          </p:val>
                                        </p:tav>
                                        <p:tav tm="100000">
                                          <p:val>
                                            <p:strVal val="#ppt_x"/>
                                          </p:val>
                                        </p:tav>
                                      </p:tavLst>
                                    </p:anim>
                                    <p:anim calcmode="lin" valueType="num">
                                      <p:cBhvr additive="base">
                                        <p:cTn id="13" dur="500" fill="hold"/>
                                        <p:tgtEl>
                                          <p:spTgt spid="6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cBhvr additive="base">
                                        <p:cTn id="22" dur="500" fill="hold"/>
                                        <p:tgtEl>
                                          <p:spTgt spid="61"/>
                                        </p:tgtEl>
                                        <p:attrNameLst>
                                          <p:attrName>ppt_x</p:attrName>
                                        </p:attrNameLst>
                                      </p:cBhvr>
                                      <p:tavLst>
                                        <p:tav tm="0">
                                          <p:val>
                                            <p:strVal val="#ppt_x"/>
                                          </p:val>
                                        </p:tav>
                                        <p:tav tm="100000">
                                          <p:val>
                                            <p:strVal val="#ppt_x"/>
                                          </p:val>
                                        </p:tav>
                                      </p:tavLst>
                                    </p:anim>
                                    <p:anim calcmode="lin" valueType="num">
                                      <p:cBhvr additive="base">
                                        <p:cTn id="23" dur="500" fill="hold"/>
                                        <p:tgtEl>
                                          <p:spTgt spid="61"/>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62"/>
                                        </p:tgtEl>
                                        <p:attrNameLst>
                                          <p:attrName>style.visibility</p:attrName>
                                        </p:attrNameLst>
                                      </p:cBhvr>
                                      <p:to>
                                        <p:strVal val="visible"/>
                                      </p:to>
                                    </p:set>
                                    <p:anim calcmode="lin" valueType="num">
                                      <p:cBhvr additive="base">
                                        <p:cTn id="27" dur="500" fill="hold"/>
                                        <p:tgtEl>
                                          <p:spTgt spid="62"/>
                                        </p:tgtEl>
                                        <p:attrNameLst>
                                          <p:attrName>ppt_x</p:attrName>
                                        </p:attrNameLst>
                                      </p:cBhvr>
                                      <p:tavLst>
                                        <p:tav tm="0">
                                          <p:val>
                                            <p:strVal val="#ppt_x"/>
                                          </p:val>
                                        </p:tav>
                                        <p:tav tm="100000">
                                          <p:val>
                                            <p:strVal val="#ppt_x"/>
                                          </p:val>
                                        </p:tav>
                                      </p:tavLst>
                                    </p:anim>
                                    <p:anim calcmode="lin" valueType="num">
                                      <p:cBhvr additive="base">
                                        <p:cTn id="28"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9"/>
                                        </p:tgtEl>
                                        <p:attrNameLst>
                                          <p:attrName>style.visibility</p:attrName>
                                        </p:attrNameLst>
                                      </p:cBhvr>
                                      <p:to>
                                        <p:strVal val="visible"/>
                                      </p:to>
                                    </p:set>
                                    <p:anim calcmode="lin" valueType="num">
                                      <p:cBhvr additive="base">
                                        <p:cTn id="33" dur="500" fill="hold"/>
                                        <p:tgtEl>
                                          <p:spTgt spid="59"/>
                                        </p:tgtEl>
                                        <p:attrNameLst>
                                          <p:attrName>ppt_x</p:attrName>
                                        </p:attrNameLst>
                                      </p:cBhvr>
                                      <p:tavLst>
                                        <p:tav tm="0">
                                          <p:val>
                                            <p:strVal val="#ppt_x"/>
                                          </p:val>
                                        </p:tav>
                                        <p:tav tm="100000">
                                          <p:val>
                                            <p:strVal val="#ppt_x"/>
                                          </p:val>
                                        </p:tav>
                                      </p:tavLst>
                                    </p:anim>
                                    <p:anim calcmode="lin" valueType="num">
                                      <p:cBhvr additive="base">
                                        <p:cTn id="34" dur="500" fill="hold"/>
                                        <p:tgtEl>
                                          <p:spTgt spid="59"/>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4" fill="hold" grpId="0" nodeType="afterEffect">
                                  <p:stCondLst>
                                    <p:cond delay="0"/>
                                  </p:stCondLst>
                                  <p:childTnLst>
                                    <p:set>
                                      <p:cBhvr>
                                        <p:cTn id="37" dur="1" fill="hold">
                                          <p:stCondLst>
                                            <p:cond delay="0"/>
                                          </p:stCondLst>
                                        </p:cTn>
                                        <p:tgtEl>
                                          <p:spTgt spid="57"/>
                                        </p:tgtEl>
                                        <p:attrNameLst>
                                          <p:attrName>style.visibility</p:attrName>
                                        </p:attrNameLst>
                                      </p:cBhvr>
                                      <p:to>
                                        <p:strVal val="visible"/>
                                      </p:to>
                                    </p:set>
                                    <p:anim calcmode="lin" valueType="num">
                                      <p:cBhvr additive="base">
                                        <p:cTn id="38" dur="500" fill="hold"/>
                                        <p:tgtEl>
                                          <p:spTgt spid="57"/>
                                        </p:tgtEl>
                                        <p:attrNameLst>
                                          <p:attrName>ppt_x</p:attrName>
                                        </p:attrNameLst>
                                      </p:cBhvr>
                                      <p:tavLst>
                                        <p:tav tm="0">
                                          <p:val>
                                            <p:strVal val="#ppt_x"/>
                                          </p:val>
                                        </p:tav>
                                        <p:tav tm="100000">
                                          <p:val>
                                            <p:strVal val="#ppt_x"/>
                                          </p:val>
                                        </p:tav>
                                      </p:tavLst>
                                    </p:anim>
                                    <p:anim calcmode="lin" valueType="num">
                                      <p:cBhvr additive="base">
                                        <p:cTn id="39" dur="500" fill="hold"/>
                                        <p:tgtEl>
                                          <p:spTgt spid="57"/>
                                        </p:tgtEl>
                                        <p:attrNameLst>
                                          <p:attrName>ppt_y</p:attrName>
                                        </p:attrNameLst>
                                      </p:cBhvr>
                                      <p:tavLst>
                                        <p:tav tm="0">
                                          <p:val>
                                            <p:strVal val="1+#ppt_h/2"/>
                                          </p:val>
                                        </p:tav>
                                        <p:tav tm="100000">
                                          <p:val>
                                            <p:strVal val="#ppt_y"/>
                                          </p:val>
                                        </p:tav>
                                      </p:tavLst>
                                    </p:anim>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500"/>
                                        <p:tgtEl>
                                          <p:spTgt spid="56"/>
                                        </p:tgtEl>
                                      </p:cBhvr>
                                    </p:animEffect>
                                  </p:childTnLst>
                                </p:cTn>
                              </p:par>
                              <p:par>
                                <p:cTn id="44" presetID="2" presetClass="entr" presetSubtype="4" fill="hold" grpId="0" nodeType="withEffect">
                                  <p:stCondLst>
                                    <p:cond delay="0"/>
                                  </p:stCondLst>
                                  <p:childTnLst>
                                    <p:set>
                                      <p:cBhvr>
                                        <p:cTn id="45" dur="1" fill="hold">
                                          <p:stCondLst>
                                            <p:cond delay="0"/>
                                          </p:stCondLst>
                                        </p:cTn>
                                        <p:tgtEl>
                                          <p:spTgt spid="64"/>
                                        </p:tgtEl>
                                        <p:attrNameLst>
                                          <p:attrName>style.visibility</p:attrName>
                                        </p:attrNameLst>
                                      </p:cBhvr>
                                      <p:to>
                                        <p:strVal val="visible"/>
                                      </p:to>
                                    </p:set>
                                    <p:anim calcmode="lin" valueType="num">
                                      <p:cBhvr additive="base">
                                        <p:cTn id="46" dur="500" fill="hold"/>
                                        <p:tgtEl>
                                          <p:spTgt spid="64"/>
                                        </p:tgtEl>
                                        <p:attrNameLst>
                                          <p:attrName>ppt_x</p:attrName>
                                        </p:attrNameLst>
                                      </p:cBhvr>
                                      <p:tavLst>
                                        <p:tav tm="0">
                                          <p:val>
                                            <p:strVal val="#ppt_x"/>
                                          </p:val>
                                        </p:tav>
                                        <p:tav tm="100000">
                                          <p:val>
                                            <p:strVal val="#ppt_x"/>
                                          </p:val>
                                        </p:tav>
                                      </p:tavLst>
                                    </p:anim>
                                    <p:anim calcmode="lin" valueType="num">
                                      <p:cBhvr additive="base">
                                        <p:cTn id="47"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66"/>
                                        </p:tgtEl>
                                        <p:attrNameLst>
                                          <p:attrName>style.visibility</p:attrName>
                                        </p:attrNameLst>
                                      </p:cBhvr>
                                      <p:to>
                                        <p:strVal val="visible"/>
                                      </p:to>
                                    </p:set>
                                    <p:anim calcmode="lin" valueType="num">
                                      <p:cBhvr additive="base">
                                        <p:cTn id="52" dur="500" fill="hold"/>
                                        <p:tgtEl>
                                          <p:spTgt spid="66"/>
                                        </p:tgtEl>
                                        <p:attrNameLst>
                                          <p:attrName>ppt_x</p:attrName>
                                        </p:attrNameLst>
                                      </p:cBhvr>
                                      <p:tavLst>
                                        <p:tav tm="0">
                                          <p:val>
                                            <p:strVal val="#ppt_x"/>
                                          </p:val>
                                        </p:tav>
                                        <p:tav tm="100000">
                                          <p:val>
                                            <p:strVal val="#ppt_x"/>
                                          </p:val>
                                        </p:tav>
                                      </p:tavLst>
                                    </p:anim>
                                    <p:anim calcmode="lin" valueType="num">
                                      <p:cBhvr additive="base">
                                        <p:cTn id="53"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65"/>
                                        </p:tgtEl>
                                        <p:attrNameLst>
                                          <p:attrName>style.visibility</p:attrName>
                                        </p:attrNameLst>
                                      </p:cBhvr>
                                      <p:to>
                                        <p:strVal val="visible"/>
                                      </p:to>
                                    </p:set>
                                    <p:anim calcmode="lin" valueType="num">
                                      <p:cBhvr additive="base">
                                        <p:cTn id="58" dur="500" fill="hold"/>
                                        <p:tgtEl>
                                          <p:spTgt spid="65"/>
                                        </p:tgtEl>
                                        <p:attrNameLst>
                                          <p:attrName>ppt_x</p:attrName>
                                        </p:attrNameLst>
                                      </p:cBhvr>
                                      <p:tavLst>
                                        <p:tav tm="0">
                                          <p:val>
                                            <p:strVal val="#ppt_x"/>
                                          </p:val>
                                        </p:tav>
                                        <p:tav tm="100000">
                                          <p:val>
                                            <p:strVal val="#ppt_x"/>
                                          </p:val>
                                        </p:tav>
                                      </p:tavLst>
                                    </p:anim>
                                    <p:anim calcmode="lin" valueType="num">
                                      <p:cBhvr additive="base">
                                        <p:cTn id="59"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animBg="1"/>
      <p:bldP spid="59" grpId="0" animBg="1"/>
      <p:bldP spid="60" grpId="0" animBg="1"/>
      <p:bldP spid="61" grpId="0" animBg="1"/>
      <p:bldP spid="62" grpId="0"/>
      <p:bldP spid="63" grpId="0" animBg="1"/>
      <p:bldP spid="64" grpId="0" animBg="1"/>
      <p:bldP spid="65" grpId="0" animBg="1"/>
      <p:bldP spid="66"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
            <a:extLst>
              <a:ext uri="{FF2B5EF4-FFF2-40B4-BE49-F238E27FC236}">
                <a16:creationId xmlns:a16="http://schemas.microsoft.com/office/drawing/2014/main" id="{5AD3877C-2919-48B0-9AC6-A97DB4DE0563}"/>
              </a:ext>
            </a:extLst>
          </p:cNvPr>
          <p:cNvSpPr txBox="1">
            <a:spLocks noChangeArrowheads="1"/>
          </p:cNvSpPr>
          <p:nvPr/>
        </p:nvSpPr>
        <p:spPr>
          <a:xfrm>
            <a:off x="937534" y="908050"/>
            <a:ext cx="6120000" cy="377026"/>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手順①：注入についての対象児の意思を確認します</a:t>
            </a:r>
          </a:p>
        </p:txBody>
      </p:sp>
      <p:sp>
        <p:nvSpPr>
          <p:cNvPr id="61" name="Rectangle 5">
            <a:extLst>
              <a:ext uri="{FF2B5EF4-FFF2-40B4-BE49-F238E27FC236}">
                <a16:creationId xmlns:a16="http://schemas.microsoft.com/office/drawing/2014/main" id="{C390C2AA-86E2-4ED1-A9D3-DB3EFC10193B}"/>
              </a:ext>
            </a:extLst>
          </p:cNvPr>
          <p:cNvSpPr txBox="1">
            <a:spLocks noChangeArrowheads="1"/>
          </p:cNvSpPr>
          <p:nvPr/>
        </p:nvSpPr>
        <p:spPr bwMode="auto">
          <a:xfrm>
            <a:off x="937536" y="2061329"/>
            <a:ext cx="6120000" cy="400110"/>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手順②：呼吸や腹部</a:t>
            </a:r>
            <a:r>
              <a:rPr lang="ja-JP" altLang="en-US" sz="2000" b="1">
                <a:solidFill>
                  <a:srgbClr val="FFFFFF"/>
                </a:solidFill>
                <a:latin typeface="Meiryo" panose="020B0604030504040204" pitchFamily="34" charset="-128"/>
                <a:ea typeface="Meiryo" panose="020B0604030504040204" pitchFamily="34" charset="-128"/>
                <a:cs typeface="ＭＳ ゴシック" charset="0"/>
              </a:rPr>
              <a:t>の状態を確認</a:t>
            </a: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し姿勢を整えます</a:t>
            </a:r>
          </a:p>
        </p:txBody>
      </p:sp>
      <p:sp>
        <p:nvSpPr>
          <p:cNvPr id="64" name="Rectangle 5">
            <a:extLst>
              <a:ext uri="{FF2B5EF4-FFF2-40B4-BE49-F238E27FC236}">
                <a16:creationId xmlns:a16="http://schemas.microsoft.com/office/drawing/2014/main" id="{7FC5F4B9-248B-4496-903C-28B5AE266E5F}"/>
              </a:ext>
            </a:extLst>
          </p:cNvPr>
          <p:cNvSpPr txBox="1">
            <a:spLocks noChangeArrowheads="1"/>
          </p:cNvSpPr>
          <p:nvPr/>
        </p:nvSpPr>
        <p:spPr>
          <a:xfrm>
            <a:off x="668338" y="908050"/>
            <a:ext cx="210893" cy="377026"/>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66" name="Rectangle 5">
            <a:extLst>
              <a:ext uri="{FF2B5EF4-FFF2-40B4-BE49-F238E27FC236}">
                <a16:creationId xmlns:a16="http://schemas.microsoft.com/office/drawing/2014/main" id="{087CDFD1-6768-4B3F-8C7D-9E9389B8DF1F}"/>
              </a:ext>
            </a:extLst>
          </p:cNvPr>
          <p:cNvSpPr txBox="1">
            <a:spLocks noChangeArrowheads="1"/>
          </p:cNvSpPr>
          <p:nvPr/>
        </p:nvSpPr>
        <p:spPr bwMode="auto">
          <a:xfrm>
            <a:off x="668339" y="2061329"/>
            <a:ext cx="210893" cy="400110"/>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eaLnBrk="1" hangingPunct="1">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14" name="Text Box 6">
            <a:extLst>
              <a:ext uri="{FF2B5EF4-FFF2-40B4-BE49-F238E27FC236}">
                <a16:creationId xmlns:a16="http://schemas.microsoft.com/office/drawing/2014/main" id="{09DE4E5B-1FF4-4820-B5E1-A7A41C4B33D0}"/>
              </a:ext>
            </a:extLst>
          </p:cNvPr>
          <p:cNvSpPr txBox="1">
            <a:spLocks noChangeArrowheads="1"/>
          </p:cNvSpPr>
          <p:nvPr/>
        </p:nvSpPr>
        <p:spPr bwMode="auto">
          <a:xfrm>
            <a:off x="937535" y="1285074"/>
            <a:ext cx="8336639" cy="1047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266700" indent="-266700">
              <a:lnSpc>
                <a:spcPct val="130000"/>
              </a:lnSpc>
              <a:buFont typeface="Wingdings" panose="05000000000000000000" pitchFamily="2" charset="2"/>
              <a:buChar char="l"/>
            </a:pPr>
            <a:r>
              <a:rPr lang="ja-JP" altLang="en-US" sz="1600" dirty="0">
                <a:latin typeface="Meiryo" panose="020B0604030504040204" pitchFamily="34" charset="-128"/>
                <a:ea typeface="Meiryo" panose="020B0604030504040204" pitchFamily="34" charset="-128"/>
              </a:rPr>
              <a:t>注入することを本人に伝え、本人の意思の表出を確認します。</a:t>
            </a:r>
          </a:p>
          <a:p>
            <a:pPr marL="266700" indent="-266700">
              <a:lnSpc>
                <a:spcPct val="130000"/>
              </a:lnSpc>
              <a:buFont typeface="Wingdings" panose="05000000000000000000" pitchFamily="2" charset="2"/>
              <a:buChar char="l"/>
            </a:pPr>
            <a:r>
              <a:rPr lang="ja-JP" altLang="en-US" sz="1600" dirty="0">
                <a:latin typeface="Meiryo" panose="020B0604030504040204" pitchFamily="34" charset="-128"/>
                <a:ea typeface="Meiryo" panose="020B0604030504040204" pitchFamily="34" charset="-128"/>
              </a:rPr>
              <a:t>注入の準備をすることを伝えます。</a:t>
            </a:r>
          </a:p>
        </p:txBody>
      </p:sp>
      <p:sp>
        <p:nvSpPr>
          <p:cNvPr id="15" name="Text Box 6">
            <a:extLst>
              <a:ext uri="{FF2B5EF4-FFF2-40B4-BE49-F238E27FC236}">
                <a16:creationId xmlns:a16="http://schemas.microsoft.com/office/drawing/2014/main" id="{F3E4BEB0-A078-4016-9C1D-A0A926E39400}"/>
              </a:ext>
            </a:extLst>
          </p:cNvPr>
          <p:cNvSpPr txBox="1">
            <a:spLocks noChangeArrowheads="1"/>
          </p:cNvSpPr>
          <p:nvPr/>
        </p:nvSpPr>
        <p:spPr bwMode="auto">
          <a:xfrm>
            <a:off x="937535" y="2557606"/>
            <a:ext cx="8336639" cy="39822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0" indent="0" algn="just">
              <a:lnSpc>
                <a:spcPct val="114000"/>
              </a:lnSpc>
            </a:pPr>
            <a:r>
              <a:rPr lang="ja-JP" altLang="en-US" sz="1500" b="1" dirty="0">
                <a:solidFill>
                  <a:srgbClr val="002060"/>
                </a:solidFill>
                <a:latin typeface="Meiryo" panose="020B0604030504040204" pitchFamily="34" charset="-128"/>
                <a:ea typeface="Meiryo" panose="020B0604030504040204" pitchFamily="34" charset="-128"/>
              </a:rPr>
              <a:t>呼吸状態が落ち着いているか？</a:t>
            </a:r>
          </a:p>
          <a:p>
            <a:pPr marL="266700" indent="-266700" algn="just">
              <a:lnSpc>
                <a:spcPct val="114000"/>
              </a:lnSpc>
              <a:buFont typeface="Wingdings" panose="05000000000000000000" pitchFamily="2" charset="2"/>
              <a:buChar char="l"/>
            </a:pPr>
            <a:r>
              <a:rPr lang="ja-JP" altLang="en-US" sz="1500" spc="-70" dirty="0">
                <a:latin typeface="Meiryo" panose="020B0604030504040204" pitchFamily="34" charset="-128"/>
                <a:ea typeface="Meiryo" panose="020B0604030504040204" pitchFamily="34" charset="-128"/>
              </a:rPr>
              <a:t>ゼロゼロ、ゼコゼコという喘鳴が強いままで注入を開始すると、注入の途中で咳込んだりしてトラブルになるので、姿勢の調節や吸引によって、たんのたまりが改善してから注入を始めます。</a:t>
            </a:r>
          </a:p>
          <a:p>
            <a:pPr marL="266700" indent="-266700" algn="just">
              <a:lnSpc>
                <a:spcPct val="114000"/>
              </a:lnSpc>
              <a:buFont typeface="Wingdings" panose="05000000000000000000" pitchFamily="2" charset="2"/>
              <a:buChar char="l"/>
            </a:pPr>
            <a:r>
              <a:rPr lang="ja-JP" altLang="en-US" sz="1500" dirty="0">
                <a:latin typeface="Meiryo" panose="020B0604030504040204" pitchFamily="34" charset="-128"/>
                <a:ea typeface="Meiryo" panose="020B0604030504040204" pitchFamily="34" charset="-128"/>
              </a:rPr>
              <a:t>上気道の狭窄による喘鳴や陥没呼吸が強いままで注入すると、注入したものが胃から食道に逆流しやすくなるので、姿勢を調節してリラックスさせます。</a:t>
            </a:r>
            <a:endParaRPr lang="en-US" altLang="ja-JP" sz="1500" dirty="0">
              <a:latin typeface="Meiryo" panose="020B0604030504040204" pitchFamily="34" charset="-128"/>
              <a:ea typeface="Meiryo" panose="020B0604030504040204" pitchFamily="34" charset="-128"/>
            </a:endParaRPr>
          </a:p>
          <a:p>
            <a:pPr marL="0" indent="0" algn="just">
              <a:lnSpc>
                <a:spcPct val="114000"/>
              </a:lnSpc>
              <a:spcBef>
                <a:spcPts val="600"/>
              </a:spcBef>
            </a:pPr>
            <a:r>
              <a:rPr lang="ja-JP" altLang="en-US" sz="1500" b="1" dirty="0">
                <a:solidFill>
                  <a:srgbClr val="002060"/>
                </a:solidFill>
                <a:latin typeface="Meiryo" panose="020B0604030504040204" pitchFamily="34" charset="-128"/>
                <a:ea typeface="Meiryo" panose="020B0604030504040204" pitchFamily="34" charset="-128"/>
              </a:rPr>
              <a:t>腹部が張っていないか？</a:t>
            </a:r>
          </a:p>
          <a:p>
            <a:pPr marL="266700" indent="-266700" algn="just">
              <a:lnSpc>
                <a:spcPct val="114000"/>
              </a:lnSpc>
              <a:buFont typeface="Wingdings" panose="05000000000000000000" pitchFamily="2" charset="2"/>
              <a:buChar char="l"/>
            </a:pPr>
            <a:r>
              <a:rPr lang="ja-JP" altLang="en-US" sz="1500" dirty="0">
                <a:latin typeface="Meiryo" panose="020B0604030504040204" pitchFamily="34" charset="-128"/>
                <a:ea typeface="Meiryo" panose="020B0604030504040204" pitchFamily="34" charset="-128"/>
              </a:rPr>
              <a:t>お腹が張っているときは気胞音を確認する前に前吸引を行います。</a:t>
            </a:r>
          </a:p>
          <a:p>
            <a:pPr marL="266700" indent="-266700" algn="just">
              <a:lnSpc>
                <a:spcPct val="114000"/>
              </a:lnSpc>
              <a:buFont typeface="Wingdings" panose="05000000000000000000" pitchFamily="2" charset="2"/>
              <a:buChar char="l"/>
            </a:pPr>
            <a:r>
              <a:rPr lang="ja-JP" altLang="en-US" sz="1500" dirty="0">
                <a:latin typeface="Meiryo" panose="020B0604030504040204" pitchFamily="34" charset="-128"/>
                <a:ea typeface="Meiryo" panose="020B0604030504040204" pitchFamily="34" charset="-128"/>
              </a:rPr>
              <a:t>温かくした手（手掌を擦り合わせて）で軽くさわってみて硬い感じで張っているときには特に慎重に考えます。</a:t>
            </a:r>
            <a:endParaRPr lang="en-US" altLang="ja-JP" sz="1500" dirty="0">
              <a:latin typeface="Meiryo" panose="020B0604030504040204" pitchFamily="34" charset="-128"/>
              <a:ea typeface="Meiryo" panose="020B0604030504040204" pitchFamily="34" charset="-128"/>
            </a:endParaRPr>
          </a:p>
          <a:p>
            <a:pPr marL="0" indent="0" algn="just">
              <a:lnSpc>
                <a:spcPct val="114000"/>
              </a:lnSpc>
              <a:spcBef>
                <a:spcPts val="600"/>
              </a:spcBef>
            </a:pPr>
            <a:r>
              <a:rPr lang="ja-JP" altLang="en-US" sz="1500" b="1" dirty="0">
                <a:solidFill>
                  <a:srgbClr val="002060"/>
                </a:solidFill>
                <a:latin typeface="Meiryo" panose="020B0604030504040204" pitchFamily="34" charset="-128"/>
                <a:ea typeface="Meiryo" panose="020B0604030504040204" pitchFamily="34" charset="-128"/>
              </a:rPr>
              <a:t>姿勢を整えます</a:t>
            </a:r>
          </a:p>
          <a:p>
            <a:pPr marL="266700" indent="-266700" algn="just">
              <a:lnSpc>
                <a:spcPct val="114000"/>
              </a:lnSpc>
              <a:buFont typeface="Wingdings" panose="05000000000000000000" pitchFamily="2" charset="2"/>
              <a:buChar char="l"/>
            </a:pPr>
            <a:r>
              <a:rPr lang="ja-JP" altLang="en-US" sz="1500" dirty="0">
                <a:latin typeface="Meiryo" panose="020B0604030504040204" pitchFamily="34" charset="-128"/>
                <a:ea typeface="Meiryo" panose="020B0604030504040204" pitchFamily="34" charset="-128"/>
              </a:rPr>
              <a:t>胃から食道への逆流を防ぎます。（上体を高く、側臥位や腹臥位など）</a:t>
            </a:r>
          </a:p>
          <a:p>
            <a:pPr marL="266700" indent="-266700" algn="just">
              <a:lnSpc>
                <a:spcPct val="114000"/>
              </a:lnSpc>
              <a:buFont typeface="Wingdings" panose="05000000000000000000" pitchFamily="2" charset="2"/>
              <a:buChar char="l"/>
            </a:pPr>
            <a:r>
              <a:rPr lang="ja-JP" altLang="en-US" sz="1500" dirty="0">
                <a:latin typeface="Meiryo" panose="020B0604030504040204" pitchFamily="34" charset="-128"/>
                <a:ea typeface="Meiryo" panose="020B0604030504040204" pitchFamily="34" charset="-128"/>
              </a:rPr>
              <a:t>緊張の亢進を抑制し、呼吸を楽にします。（抱っこ、腹臥位など）</a:t>
            </a:r>
            <a:endParaRPr lang="en-US" altLang="ja-JP" sz="1500" dirty="0">
              <a:latin typeface="Meiryo" panose="020B0604030504040204" pitchFamily="34" charset="-128"/>
              <a:ea typeface="Meiryo" panose="020B0604030504040204" pitchFamily="34" charset="-128"/>
            </a:endParaRPr>
          </a:p>
          <a:p>
            <a:pPr marL="0" indent="0" algn="just">
              <a:lnSpc>
                <a:spcPct val="114000"/>
              </a:lnSpc>
              <a:spcBef>
                <a:spcPts val="600"/>
              </a:spcBef>
            </a:pPr>
            <a:r>
              <a:rPr lang="ja-JP" altLang="en-US" sz="1500" b="1" dirty="0">
                <a:solidFill>
                  <a:srgbClr val="002060"/>
                </a:solidFill>
                <a:latin typeface="Meiryo" panose="020B0604030504040204" pitchFamily="34" charset="-128"/>
                <a:ea typeface="Meiryo" panose="020B0604030504040204" pitchFamily="34" charset="-128"/>
              </a:rPr>
              <a:t>注入前の状態の記録</a:t>
            </a:r>
          </a:p>
          <a:p>
            <a:pPr marL="266700" indent="-266700" algn="just">
              <a:lnSpc>
                <a:spcPct val="114000"/>
              </a:lnSpc>
              <a:buFont typeface="Wingdings" panose="05000000000000000000" pitchFamily="2" charset="2"/>
              <a:buChar char="l"/>
            </a:pPr>
            <a:r>
              <a:rPr lang="ja-JP" altLang="en-US" sz="1500" dirty="0">
                <a:latin typeface="Meiryo" panose="020B0604030504040204" pitchFamily="34" charset="-128"/>
                <a:ea typeface="Meiryo" panose="020B0604030504040204" pitchFamily="34" charset="-128"/>
              </a:rPr>
              <a:t>体温、心拍数、酸素飽和度、呼吸や腹部の状態などを記録しておきます。</a:t>
            </a:r>
          </a:p>
        </p:txBody>
      </p:sp>
      <p:sp>
        <p:nvSpPr>
          <p:cNvPr id="9"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256</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5747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additive="base">
                                        <p:cTn id="13" dur="500" fill="hold"/>
                                        <p:tgtEl>
                                          <p:spTgt spid="61"/>
                                        </p:tgtEl>
                                        <p:attrNameLst>
                                          <p:attrName>ppt_x</p:attrName>
                                        </p:attrNameLst>
                                      </p:cBhvr>
                                      <p:tavLst>
                                        <p:tav tm="0">
                                          <p:val>
                                            <p:strVal val="#ppt_x"/>
                                          </p:val>
                                        </p:tav>
                                        <p:tav tm="100000">
                                          <p:val>
                                            <p:strVal val="#ppt_x"/>
                                          </p:val>
                                        </p:tav>
                                      </p:tavLst>
                                    </p:anim>
                                    <p:anim calcmode="lin" valueType="num">
                                      <p:cBhvr additive="base">
                                        <p:cTn id="14" dur="500" fill="hold"/>
                                        <p:tgtEl>
                                          <p:spTgt spid="6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500" fill="hold"/>
                                        <p:tgtEl>
                                          <p:spTgt spid="64"/>
                                        </p:tgtEl>
                                        <p:attrNameLst>
                                          <p:attrName>ppt_x</p:attrName>
                                        </p:attrNameLst>
                                      </p:cBhvr>
                                      <p:tavLst>
                                        <p:tav tm="0">
                                          <p:val>
                                            <p:strVal val="#ppt_x"/>
                                          </p:val>
                                        </p:tav>
                                        <p:tav tm="100000">
                                          <p:val>
                                            <p:strVal val="#ppt_x"/>
                                          </p:val>
                                        </p:tav>
                                      </p:tavLst>
                                    </p:anim>
                                    <p:anim calcmode="lin" valueType="num">
                                      <p:cBhvr additive="base">
                                        <p:cTn id="1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anim calcmode="lin" valueType="num">
                                      <p:cBhvr additive="base">
                                        <p:cTn id="23" dur="500" fill="hold"/>
                                        <p:tgtEl>
                                          <p:spTgt spid="66"/>
                                        </p:tgtEl>
                                        <p:attrNameLst>
                                          <p:attrName>ppt_x</p:attrName>
                                        </p:attrNameLst>
                                      </p:cBhvr>
                                      <p:tavLst>
                                        <p:tav tm="0">
                                          <p:val>
                                            <p:strVal val="#ppt_x"/>
                                          </p:val>
                                        </p:tav>
                                        <p:tav tm="100000">
                                          <p:val>
                                            <p:strVal val="#ppt_x"/>
                                          </p:val>
                                        </p:tav>
                                      </p:tavLst>
                                    </p:anim>
                                    <p:anim calcmode="lin" valueType="num">
                                      <p:cBhvr additive="base">
                                        <p:cTn id="24" dur="500" fill="hold"/>
                                        <p:tgtEl>
                                          <p:spTgt spid="66"/>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1" grpId="0" animBg="1"/>
      <p:bldP spid="64" grpId="0" animBg="1"/>
      <p:bldP spid="66" grpId="0" animBg="1"/>
      <p:bldP spid="14" grpId="0"/>
      <p:bldP spid="15"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横たわる, 座る, 犬 が含まれている画像&#10;&#10;自動的に生成された説明">
            <a:extLst>
              <a:ext uri="{FF2B5EF4-FFF2-40B4-BE49-F238E27FC236}">
                <a16:creationId xmlns:a16="http://schemas.microsoft.com/office/drawing/2014/main" id="{0209B4BB-6B04-443E-B3C1-E12A5233D6AB}"/>
              </a:ext>
            </a:extLst>
          </p:cNvPr>
          <p:cNvPicPr>
            <a:picLocks noChangeAspect="1"/>
          </p:cNvPicPr>
          <p:nvPr/>
        </p:nvPicPr>
        <p:blipFill>
          <a:blip r:embed="rId3"/>
          <a:stretch>
            <a:fillRect/>
          </a:stretch>
        </p:blipFill>
        <p:spPr>
          <a:xfrm>
            <a:off x="4483442" y="3429000"/>
            <a:ext cx="4012420" cy="2400223"/>
          </a:xfrm>
          <a:prstGeom prst="rect">
            <a:avLst/>
          </a:prstGeom>
        </p:spPr>
      </p:pic>
      <p:sp>
        <p:nvSpPr>
          <p:cNvPr id="58" name="Rectangle 5">
            <a:extLst>
              <a:ext uri="{FF2B5EF4-FFF2-40B4-BE49-F238E27FC236}">
                <a16:creationId xmlns:a16="http://schemas.microsoft.com/office/drawing/2014/main" id="{5AD3877C-2919-48B0-9AC6-A97DB4DE0563}"/>
              </a:ext>
            </a:extLst>
          </p:cNvPr>
          <p:cNvSpPr txBox="1">
            <a:spLocks noChangeArrowheads="1"/>
          </p:cNvSpPr>
          <p:nvPr/>
        </p:nvSpPr>
        <p:spPr>
          <a:xfrm>
            <a:off x="937533" y="908050"/>
            <a:ext cx="8336641" cy="377026"/>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1600" b="1" dirty="0">
                <a:solidFill>
                  <a:srgbClr val="FFFFFF"/>
                </a:solidFill>
                <a:latin typeface="Meiryo" panose="020B0604030504040204" pitchFamily="34" charset="-128"/>
                <a:ea typeface="Meiryo" panose="020B0604030504040204" pitchFamily="34" charset="-128"/>
                <a:cs typeface="ＭＳ ゴシック" charset="0"/>
              </a:rPr>
              <a:t>＜参考＞手順③：経鼻胃管の固定と経鼻胃管先端が胃内にあることを確認します</a:t>
            </a:r>
          </a:p>
        </p:txBody>
      </p:sp>
      <p:sp>
        <p:nvSpPr>
          <p:cNvPr id="64" name="Rectangle 5">
            <a:extLst>
              <a:ext uri="{FF2B5EF4-FFF2-40B4-BE49-F238E27FC236}">
                <a16:creationId xmlns:a16="http://schemas.microsoft.com/office/drawing/2014/main" id="{7FC5F4B9-248B-4496-903C-28B5AE266E5F}"/>
              </a:ext>
            </a:extLst>
          </p:cNvPr>
          <p:cNvSpPr txBox="1">
            <a:spLocks noChangeArrowheads="1"/>
          </p:cNvSpPr>
          <p:nvPr/>
        </p:nvSpPr>
        <p:spPr>
          <a:xfrm>
            <a:off x="668338" y="908050"/>
            <a:ext cx="210893" cy="377026"/>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15" name="Text Box 6">
            <a:extLst>
              <a:ext uri="{FF2B5EF4-FFF2-40B4-BE49-F238E27FC236}">
                <a16:creationId xmlns:a16="http://schemas.microsoft.com/office/drawing/2014/main" id="{F3E4BEB0-A078-4016-9C1D-A0A926E39400}"/>
              </a:ext>
            </a:extLst>
          </p:cNvPr>
          <p:cNvSpPr txBox="1">
            <a:spLocks noChangeArrowheads="1"/>
          </p:cNvSpPr>
          <p:nvPr/>
        </p:nvSpPr>
        <p:spPr bwMode="auto">
          <a:xfrm>
            <a:off x="937535" y="1364911"/>
            <a:ext cx="8336639" cy="2398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0" indent="0" algn="just">
              <a:lnSpc>
                <a:spcPct val="114000"/>
              </a:lnSpc>
            </a:pPr>
            <a:r>
              <a:rPr lang="ja-JP" altLang="en-US" sz="1500" b="1" dirty="0">
                <a:solidFill>
                  <a:srgbClr val="002060"/>
                </a:solidFill>
                <a:latin typeface="Meiryo" panose="020B0604030504040204" pitchFamily="34" charset="-128"/>
                <a:ea typeface="Meiryo" panose="020B0604030504040204" pitchFamily="34" charset="-128"/>
              </a:rPr>
              <a:t>経鼻胃管の固定位置</a:t>
            </a:r>
          </a:p>
          <a:p>
            <a:pPr marL="266700" indent="-266700" algn="just">
              <a:lnSpc>
                <a:spcPct val="114000"/>
              </a:lnSpc>
              <a:buFont typeface="Wingdings" panose="05000000000000000000" pitchFamily="2" charset="2"/>
              <a:buChar char="l"/>
            </a:pPr>
            <a:r>
              <a:rPr lang="ja-JP" altLang="en-US" sz="1500" dirty="0">
                <a:latin typeface="Meiryo" panose="020B0604030504040204" pitchFamily="34" charset="-128"/>
                <a:ea typeface="Meiryo" panose="020B0604030504040204" pitchFamily="34" charset="-128"/>
              </a:rPr>
              <a:t>経鼻胃管が絆創膏でしっかり固定されていて、経鼻胃管の鼻孔出口に付けられた印がずれていないか確認します。</a:t>
            </a:r>
          </a:p>
          <a:p>
            <a:pPr marL="0" indent="0" algn="just">
              <a:lnSpc>
                <a:spcPct val="114000"/>
              </a:lnSpc>
              <a:spcBef>
                <a:spcPts val="600"/>
              </a:spcBef>
            </a:pPr>
            <a:r>
              <a:rPr lang="ja-JP" altLang="en-US" sz="1500" b="1" dirty="0">
                <a:solidFill>
                  <a:srgbClr val="002060"/>
                </a:solidFill>
                <a:latin typeface="Meiryo" panose="020B0604030504040204" pitchFamily="34" charset="-128"/>
                <a:ea typeface="Meiryo" panose="020B0604030504040204" pitchFamily="34" charset="-128"/>
              </a:rPr>
              <a:t>空気注入音の確認</a:t>
            </a:r>
          </a:p>
          <a:p>
            <a:pPr marL="266700" indent="-266700" algn="just">
              <a:lnSpc>
                <a:spcPct val="114000"/>
              </a:lnSpc>
              <a:buFont typeface="Wingdings" panose="05000000000000000000" pitchFamily="2" charset="2"/>
              <a:buChar char="l"/>
            </a:pPr>
            <a:r>
              <a:rPr lang="ja-JP" altLang="en-US" sz="1500" dirty="0">
                <a:latin typeface="Meiryo" panose="020B0604030504040204" pitchFamily="34" charset="-128"/>
                <a:ea typeface="Meiryo" panose="020B0604030504040204" pitchFamily="34" charset="-128"/>
              </a:rPr>
              <a:t>あらかじめ空気を入れておいた</a:t>
            </a:r>
            <a:r>
              <a:rPr lang="en-US" altLang="ja-JP" sz="1500" dirty="0">
                <a:latin typeface="Meiryo" panose="020B0604030504040204" pitchFamily="34" charset="-128"/>
                <a:ea typeface="Meiryo" panose="020B0604030504040204" pitchFamily="34" charset="-128"/>
              </a:rPr>
              <a:t>10〜20ml</a:t>
            </a:r>
            <a:r>
              <a:rPr lang="ja-JP" altLang="en-US" sz="1500" dirty="0">
                <a:latin typeface="Meiryo" panose="020B0604030504040204" pitchFamily="34" charset="-128"/>
                <a:ea typeface="Meiryo" panose="020B0604030504040204" pitchFamily="34" charset="-128"/>
              </a:rPr>
              <a:t>の注射器を経鼻胃管に接続し、</a:t>
            </a:r>
          </a:p>
          <a:p>
            <a:pPr marL="266700" indent="-266700" algn="just">
              <a:lnSpc>
                <a:spcPct val="114000"/>
              </a:lnSpc>
              <a:buFont typeface="Wingdings" panose="05000000000000000000" pitchFamily="2" charset="2"/>
              <a:buChar char="l"/>
            </a:pPr>
            <a:r>
              <a:rPr lang="en-US" altLang="ja-JP" sz="1500" dirty="0">
                <a:latin typeface="Meiryo" panose="020B0604030504040204" pitchFamily="34" charset="-128"/>
                <a:ea typeface="Meiryo" panose="020B0604030504040204" pitchFamily="34" charset="-128"/>
              </a:rPr>
              <a:t>5〜10ml</a:t>
            </a:r>
            <a:r>
              <a:rPr lang="ja-JP" altLang="en-US" sz="1500" dirty="0">
                <a:latin typeface="Meiryo" panose="020B0604030504040204" pitchFamily="34" charset="-128"/>
                <a:ea typeface="Meiryo" panose="020B0604030504040204" pitchFamily="34" charset="-128"/>
              </a:rPr>
              <a:t>の空気をシュ一ッと速く入れ、空気が胃に入る音を</a:t>
            </a:r>
            <a:r>
              <a:rPr lang="ja-JP" altLang="en-US" sz="1500" u="sng" dirty="0">
                <a:latin typeface="Meiryo" panose="020B0604030504040204" pitchFamily="34" charset="-128"/>
                <a:ea typeface="Meiryo" panose="020B0604030504040204" pitchFamily="34" charset="-128"/>
              </a:rPr>
              <a:t>腹部</a:t>
            </a:r>
            <a:r>
              <a:rPr lang="en-US" altLang="ja-JP" sz="1500" u="sng" dirty="0">
                <a:latin typeface="Meiryo" panose="020B0604030504040204" pitchFamily="34" charset="-128"/>
                <a:ea typeface="Meiryo" panose="020B0604030504040204" pitchFamily="34" charset="-128"/>
              </a:rPr>
              <a:t>(</a:t>
            </a:r>
            <a:r>
              <a:rPr lang="ja-JP" altLang="en-US" sz="1500" u="sng" dirty="0">
                <a:latin typeface="Meiryo" panose="020B0604030504040204" pitchFamily="34" charset="-128"/>
                <a:ea typeface="Meiryo" panose="020B0604030504040204" pitchFamily="34" charset="-128"/>
              </a:rPr>
              <a:t>心窩部</a:t>
            </a:r>
            <a:r>
              <a:rPr lang="en-US" altLang="ja-JP" sz="1500" u="sng" dirty="0">
                <a:latin typeface="Meiryo" panose="020B0604030504040204" pitchFamily="34" charset="-128"/>
                <a:ea typeface="Meiryo" panose="020B0604030504040204" pitchFamily="34" charset="-128"/>
              </a:rPr>
              <a:t>)</a:t>
            </a:r>
            <a:r>
              <a:rPr lang="ja-JP" altLang="en-US" sz="1500" dirty="0">
                <a:latin typeface="Meiryo" panose="020B0604030504040204" pitchFamily="34" charset="-128"/>
                <a:ea typeface="Meiryo" panose="020B0604030504040204" pitchFamily="34" charset="-128"/>
              </a:rPr>
              <a:t>にあてた聴診器で確認します。</a:t>
            </a:r>
          </a:p>
        </p:txBody>
      </p:sp>
      <p:sp>
        <p:nvSpPr>
          <p:cNvPr id="9" name="テキスト ボックス 3">
            <a:extLst>
              <a:ext uri="{FF2B5EF4-FFF2-40B4-BE49-F238E27FC236}">
                <a16:creationId xmlns:a16="http://schemas.microsoft.com/office/drawing/2014/main" id="{D174B0C8-F80B-4BC9-B8E8-620F802FF37D}"/>
              </a:ext>
            </a:extLst>
          </p:cNvPr>
          <p:cNvSpPr txBox="1">
            <a:spLocks noChangeArrowheads="1"/>
          </p:cNvSpPr>
          <p:nvPr/>
        </p:nvSpPr>
        <p:spPr bwMode="auto">
          <a:xfrm>
            <a:off x="681039" y="6224380"/>
            <a:ext cx="8593136" cy="265319"/>
          </a:xfrm>
          <a:prstGeom prst="rect">
            <a:avLst/>
          </a:prstGeom>
          <a:solidFill>
            <a:srgbClr val="FF9400"/>
          </a:solidFill>
          <a:ln w="9525">
            <a:solidFill>
              <a:srgbClr val="F69240"/>
            </a:solidFill>
            <a:miter lim="800000"/>
            <a:headEnd/>
            <a:tailEnd/>
          </a:ln>
          <a:effectLst/>
        </p:spPr>
        <p:txBody>
          <a:bodyPr wrap="square" bIns="0" anchor="ctr" anchorCtr="0">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37931725" indent="-37474525">
              <a:defRPr kumimoji="1" sz="2400">
                <a:solidFill>
                  <a:schemeClr val="tx1"/>
                </a:solidFill>
                <a:latin typeface="Arial" panose="020B0604020202020204" pitchFamily="34" charset="0"/>
                <a:ea typeface="ＭＳ Ｐ明朝" panose="02020600040205080304" pitchFamily="18" charset="-128"/>
              </a:defRPr>
            </a:lvl2pPr>
            <a:lvl3pPr>
              <a:defRPr kumimoji="1" sz="2400">
                <a:solidFill>
                  <a:schemeClr val="tx1"/>
                </a:solidFill>
                <a:latin typeface="Arial" panose="020B0604020202020204" pitchFamily="34" charset="0"/>
                <a:ea typeface="ＭＳ Ｐ明朝" panose="02020600040205080304" pitchFamily="18" charset="-128"/>
              </a:defRPr>
            </a:lvl3pPr>
            <a:lvl4pPr>
              <a:defRPr kumimoji="1" sz="2400">
                <a:solidFill>
                  <a:schemeClr val="tx1"/>
                </a:solidFill>
                <a:latin typeface="Arial" panose="020B0604020202020204" pitchFamily="34" charset="0"/>
                <a:ea typeface="ＭＳ Ｐ明朝" panose="02020600040205080304" pitchFamily="18" charset="-128"/>
              </a:defRPr>
            </a:lvl4pPr>
            <a:lvl5pPr>
              <a:defRPr kumimoji="1" sz="2400">
                <a:solidFill>
                  <a:schemeClr val="tx1"/>
                </a:solidFill>
                <a:latin typeface="Arial" panose="020B0604020202020204" pitchFamily="34" charset="0"/>
                <a:ea typeface="ＭＳ Ｐ明朝" panose="02020600040205080304" pitchFamily="18" charset="-128"/>
              </a:defRPr>
            </a:lvl5pPr>
            <a:lvl6pPr marL="4572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9144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1371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18288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ctr"/>
            <a:r>
              <a:rPr lang="ja-JP" altLang="en-US" sz="1400" b="1" dirty="0">
                <a:solidFill>
                  <a:srgbClr val="FFFFFF"/>
                </a:solidFill>
                <a:latin typeface="メイリオ" panose="020B0604030504040204" pitchFamily="50" charset="-128"/>
                <a:ea typeface="メイリオ" panose="020B0604030504040204" pitchFamily="50" charset="-128"/>
              </a:rPr>
              <a:t>この手技は看護師等が行います。</a:t>
            </a:r>
          </a:p>
        </p:txBody>
      </p:sp>
      <p:sp>
        <p:nvSpPr>
          <p:cNvPr id="11" name="下矢印 8">
            <a:extLst>
              <a:ext uri="{FF2B5EF4-FFF2-40B4-BE49-F238E27FC236}">
                <a16:creationId xmlns:a16="http://schemas.microsoft.com/office/drawing/2014/main" id="{97B56415-012E-4235-89A2-FE8C57BA1FBC}"/>
              </a:ext>
            </a:extLst>
          </p:cNvPr>
          <p:cNvSpPr/>
          <p:nvPr/>
        </p:nvSpPr>
        <p:spPr>
          <a:xfrm rot="20252834">
            <a:off x="7392281" y="3126419"/>
            <a:ext cx="456319" cy="9054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Meiryo" panose="020B0604030504040204" pitchFamily="34" charset="-128"/>
              <a:ea typeface="Meiryo" panose="020B0604030504040204" pitchFamily="34" charset="-128"/>
            </a:endParaRPr>
          </a:p>
        </p:txBody>
      </p:sp>
      <p:sp>
        <p:nvSpPr>
          <p:cNvPr id="12" name="テキスト ボックス 4">
            <a:extLst>
              <a:ext uri="{FF2B5EF4-FFF2-40B4-BE49-F238E27FC236}">
                <a16:creationId xmlns:a16="http://schemas.microsoft.com/office/drawing/2014/main" id="{16CD2B55-1406-4101-8676-006EDE8EFF50}"/>
              </a:ext>
            </a:extLst>
          </p:cNvPr>
          <p:cNvSpPr txBox="1">
            <a:spLocks noChangeArrowheads="1"/>
          </p:cNvSpPr>
          <p:nvPr/>
        </p:nvSpPr>
        <p:spPr bwMode="auto">
          <a:xfrm>
            <a:off x="996397" y="5883965"/>
            <a:ext cx="4377360" cy="259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eaLnBrk="1" hangingPunct="1"/>
            <a:r>
              <a:rPr lang="en-US" altLang="ja-JP" sz="1400" b="1" dirty="0">
                <a:latin typeface="Meiryo" panose="020B0604030504040204" pitchFamily="34" charset="-128"/>
                <a:ea typeface="Meiryo" panose="020B0604030504040204" pitchFamily="34" charset="-128"/>
              </a:rPr>
              <a:t>【</a:t>
            </a:r>
            <a:r>
              <a:rPr lang="ja-JP" altLang="en-US" sz="1400" b="1" dirty="0">
                <a:latin typeface="Meiryo" panose="020B0604030504040204" pitchFamily="34" charset="-128"/>
                <a:ea typeface="Meiryo" panose="020B0604030504040204" pitchFamily="34" charset="-128"/>
              </a:rPr>
              <a:t>２人用聴診器</a:t>
            </a:r>
            <a:r>
              <a:rPr lang="en-US" altLang="ja-JP" sz="1400" b="1" dirty="0">
                <a:latin typeface="Meiryo" panose="020B0604030504040204" pitchFamily="34" charset="-128"/>
                <a:ea typeface="Meiryo" panose="020B0604030504040204" pitchFamily="34" charset="-128"/>
              </a:rPr>
              <a:t>】</a:t>
            </a:r>
            <a:r>
              <a:rPr lang="ja-JP" altLang="en-US" sz="1400" dirty="0">
                <a:latin typeface="Meiryo" panose="020B0604030504040204" pitchFamily="34" charset="-128"/>
                <a:ea typeface="Meiryo" panose="020B0604030504040204" pitchFamily="34" charset="-128"/>
              </a:rPr>
              <a:t>同じ部位に当てて２人で同時に確認</a:t>
            </a:r>
          </a:p>
        </p:txBody>
      </p:sp>
      <p:pic>
        <p:nvPicPr>
          <p:cNvPr id="13" name="図 12">
            <a:extLst>
              <a:ext uri="{FF2B5EF4-FFF2-40B4-BE49-F238E27FC236}">
                <a16:creationId xmlns:a16="http://schemas.microsoft.com/office/drawing/2014/main" id="{5DE0D082-22E0-4402-A16A-BC00C804929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a:off x="1392548" y="3103255"/>
            <a:ext cx="2400222" cy="3051712"/>
          </a:xfrm>
          <a:prstGeom prst="rect">
            <a:avLst/>
          </a:prstGeom>
        </p:spPr>
      </p:pic>
      <p:sp>
        <p:nvSpPr>
          <p:cNvPr id="10"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257</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0245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ppt_x"/>
                                          </p:val>
                                        </p:tav>
                                        <p:tav tm="100000">
                                          <p:val>
                                            <p:strVal val="#ppt_x"/>
                                          </p:val>
                                        </p:tav>
                                      </p:tavLst>
                                    </p:anim>
                                    <p:anim calcmode="lin" valueType="num">
                                      <p:cBhvr additive="base">
                                        <p:cTn id="12" dur="500" fill="hold"/>
                                        <p:tgtEl>
                                          <p:spTgt spid="6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4" grpId="0" animBg="1"/>
      <p:bldP spid="15"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
            <a:extLst>
              <a:ext uri="{FF2B5EF4-FFF2-40B4-BE49-F238E27FC236}">
                <a16:creationId xmlns:a16="http://schemas.microsoft.com/office/drawing/2014/main" id="{5AD3877C-2919-48B0-9AC6-A97DB4DE0563}"/>
              </a:ext>
            </a:extLst>
          </p:cNvPr>
          <p:cNvSpPr txBox="1">
            <a:spLocks noChangeArrowheads="1"/>
          </p:cNvSpPr>
          <p:nvPr/>
        </p:nvSpPr>
        <p:spPr>
          <a:xfrm>
            <a:off x="937533" y="908050"/>
            <a:ext cx="8336641" cy="377026"/>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＜参考＞手順④：注入前の胃内容を確認します</a:t>
            </a:r>
          </a:p>
        </p:txBody>
      </p:sp>
      <p:sp>
        <p:nvSpPr>
          <p:cNvPr id="64" name="Rectangle 5">
            <a:extLst>
              <a:ext uri="{FF2B5EF4-FFF2-40B4-BE49-F238E27FC236}">
                <a16:creationId xmlns:a16="http://schemas.microsoft.com/office/drawing/2014/main" id="{7FC5F4B9-248B-4496-903C-28B5AE266E5F}"/>
              </a:ext>
            </a:extLst>
          </p:cNvPr>
          <p:cNvSpPr txBox="1">
            <a:spLocks noChangeArrowheads="1"/>
          </p:cNvSpPr>
          <p:nvPr/>
        </p:nvSpPr>
        <p:spPr>
          <a:xfrm>
            <a:off x="668338" y="908050"/>
            <a:ext cx="210893" cy="377026"/>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15" name="Text Box 6">
            <a:extLst>
              <a:ext uri="{FF2B5EF4-FFF2-40B4-BE49-F238E27FC236}">
                <a16:creationId xmlns:a16="http://schemas.microsoft.com/office/drawing/2014/main" id="{F3E4BEB0-A078-4016-9C1D-A0A926E39400}"/>
              </a:ext>
            </a:extLst>
          </p:cNvPr>
          <p:cNvSpPr txBox="1">
            <a:spLocks noChangeArrowheads="1"/>
          </p:cNvSpPr>
          <p:nvPr/>
        </p:nvSpPr>
        <p:spPr bwMode="auto">
          <a:xfrm>
            <a:off x="937535" y="1404766"/>
            <a:ext cx="8336639" cy="41681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0" indent="0">
              <a:spcAft>
                <a:spcPts val="600"/>
              </a:spcAft>
            </a:pPr>
            <a:r>
              <a:rPr lang="ja-JP" altLang="en-US" sz="1500" b="1" dirty="0">
                <a:solidFill>
                  <a:srgbClr val="002060"/>
                </a:solidFill>
                <a:latin typeface="Meiryo" panose="020B0604030504040204" pitchFamily="34" charset="-128"/>
                <a:ea typeface="Meiryo" panose="020B0604030504040204" pitchFamily="34" charset="-128"/>
              </a:rPr>
              <a:t>前吸引</a:t>
            </a:r>
            <a:r>
              <a:rPr lang="en-US" altLang="ja-JP" sz="1500" b="1" dirty="0">
                <a:solidFill>
                  <a:srgbClr val="002060"/>
                </a:solidFill>
                <a:latin typeface="Meiryo" panose="020B0604030504040204" pitchFamily="34" charset="-128"/>
                <a:ea typeface="Meiryo" panose="020B0604030504040204" pitchFamily="34" charset="-128"/>
              </a:rPr>
              <a:t>:</a:t>
            </a:r>
            <a:r>
              <a:rPr lang="ja-JP" altLang="en-US" sz="1500" b="1" dirty="0">
                <a:solidFill>
                  <a:srgbClr val="002060"/>
                </a:solidFill>
                <a:latin typeface="Meiryo" panose="020B0604030504040204" pitchFamily="34" charset="-128"/>
                <a:ea typeface="Meiryo" panose="020B0604030504040204" pitchFamily="34" charset="-128"/>
              </a:rPr>
              <a:t>経鼻胃管に注射器をつけて胃内容を吸引します</a:t>
            </a:r>
            <a:br>
              <a:rPr lang="en-US" altLang="ja-JP" sz="1500" b="1" dirty="0">
                <a:solidFill>
                  <a:srgbClr val="002060"/>
                </a:solidFill>
                <a:latin typeface="Meiryo" panose="020B0604030504040204" pitchFamily="34" charset="-128"/>
                <a:ea typeface="Meiryo" panose="020B0604030504040204" pitchFamily="34" charset="-128"/>
              </a:rPr>
            </a:br>
            <a:r>
              <a:rPr lang="ja-JP" altLang="en-US" sz="1500" dirty="0">
                <a:latin typeface="Meiryo" panose="020B0604030504040204" pitchFamily="34" charset="-128"/>
                <a:ea typeface="Meiryo" panose="020B0604030504040204" pitchFamily="34" charset="-128"/>
              </a:rPr>
              <a:t>（胃壁を傷つけないよう無理のない力でゆっくり引きます）</a:t>
            </a:r>
          </a:p>
          <a:p>
            <a:pPr marL="266700" indent="-266700">
              <a:spcBef>
                <a:spcPts val="600"/>
              </a:spcBef>
              <a:spcAft>
                <a:spcPts val="600"/>
              </a:spcAft>
              <a:buFont typeface="Wingdings" panose="05000000000000000000" pitchFamily="2" charset="2"/>
              <a:buChar char="l"/>
            </a:pPr>
            <a:r>
              <a:rPr lang="ja-JP" altLang="en-US" sz="1500" dirty="0">
                <a:solidFill>
                  <a:srgbClr val="0070C0"/>
                </a:solidFill>
                <a:latin typeface="Meiryo" panose="020B0604030504040204" pitchFamily="34" charset="-128"/>
                <a:ea typeface="Meiryo" panose="020B0604030504040204" pitchFamily="34" charset="-128"/>
              </a:rPr>
              <a:t>空腹のはずなのに栄養剤や胃液が多量に引けてくる</a:t>
            </a:r>
            <a:br>
              <a:rPr lang="en-US" altLang="ja-JP" sz="1500" dirty="0">
                <a:latin typeface="Meiryo" panose="020B0604030504040204" pitchFamily="34" charset="-128"/>
                <a:ea typeface="Meiryo" panose="020B0604030504040204" pitchFamily="34" charset="-128"/>
              </a:rPr>
            </a:br>
            <a:r>
              <a:rPr lang="ja-JP" altLang="en-US" sz="1500" dirty="0">
                <a:latin typeface="Meiryo" panose="020B0604030504040204" pitchFamily="34" charset="-128"/>
                <a:ea typeface="Meiryo" panose="020B0604030504040204" pitchFamily="34" charset="-128"/>
              </a:rPr>
              <a:t>　　　　　　　　　　→胃や腸の調子が悪い。</a:t>
            </a:r>
          </a:p>
          <a:p>
            <a:pPr marL="266700" indent="-266700">
              <a:spcAft>
                <a:spcPts val="600"/>
              </a:spcAft>
              <a:buFont typeface="Wingdings" panose="05000000000000000000" pitchFamily="2" charset="2"/>
              <a:buChar char="l"/>
            </a:pPr>
            <a:r>
              <a:rPr lang="ja-JP" altLang="en-US" sz="1500" dirty="0">
                <a:solidFill>
                  <a:srgbClr val="0070C0"/>
                </a:solidFill>
                <a:latin typeface="Meiryo" panose="020B0604030504040204" pitchFamily="34" charset="-128"/>
                <a:ea typeface="Meiryo" panose="020B0604030504040204" pitchFamily="34" charset="-128"/>
              </a:rPr>
              <a:t>褐色の液が引かれる</a:t>
            </a:r>
            <a:r>
              <a:rPr lang="en-US" altLang="ja-JP" sz="1500" dirty="0">
                <a:solidFill>
                  <a:srgbClr val="0070C0"/>
                </a:solidFill>
                <a:latin typeface="Meiryo" panose="020B0604030504040204" pitchFamily="34" charset="-128"/>
                <a:ea typeface="Meiryo" panose="020B0604030504040204" pitchFamily="34" charset="-128"/>
              </a:rPr>
              <a:t>《</a:t>
            </a:r>
            <a:r>
              <a:rPr lang="ja-JP" altLang="en-US" sz="1500" dirty="0">
                <a:solidFill>
                  <a:srgbClr val="0070C0"/>
                </a:solidFill>
                <a:latin typeface="Meiryo" panose="020B0604030504040204" pitchFamily="34" charset="-128"/>
                <a:ea typeface="Meiryo" panose="020B0604030504040204" pitchFamily="34" charset="-128"/>
              </a:rPr>
              <a:t>血液は胃酸と反応して褐色になる</a:t>
            </a:r>
            <a:r>
              <a:rPr lang="en-US" altLang="ja-JP" sz="1500" dirty="0">
                <a:solidFill>
                  <a:srgbClr val="0070C0"/>
                </a:solidFill>
                <a:latin typeface="Meiryo" panose="020B0604030504040204" pitchFamily="34" charset="-128"/>
                <a:ea typeface="Meiryo" panose="020B0604030504040204" pitchFamily="34" charset="-128"/>
              </a:rPr>
              <a:t>》</a:t>
            </a:r>
            <a:br>
              <a:rPr lang="en-US" altLang="ja-JP" sz="1500" dirty="0">
                <a:latin typeface="Meiryo" panose="020B0604030504040204" pitchFamily="34" charset="-128"/>
                <a:ea typeface="Meiryo" panose="020B0604030504040204" pitchFamily="34" charset="-128"/>
              </a:rPr>
            </a:br>
            <a:r>
              <a:rPr lang="ja-JP" altLang="en-US" sz="1500" dirty="0">
                <a:latin typeface="Meiryo" panose="020B0604030504040204" pitchFamily="34" charset="-128"/>
                <a:ea typeface="Meiryo" panose="020B0604030504040204" pitchFamily="34" charset="-128"/>
              </a:rPr>
              <a:t>　　　　　　　　　　→胃からの出血、または逆流性食道炎による食道からの出血。</a:t>
            </a:r>
          </a:p>
          <a:p>
            <a:pPr marL="266700" indent="-266700">
              <a:spcAft>
                <a:spcPts val="600"/>
              </a:spcAft>
              <a:buFont typeface="Wingdings" panose="05000000000000000000" pitchFamily="2" charset="2"/>
              <a:buChar char="l"/>
            </a:pPr>
            <a:r>
              <a:rPr lang="ja-JP" altLang="en-US" sz="1500" dirty="0">
                <a:solidFill>
                  <a:srgbClr val="0070C0"/>
                </a:solidFill>
                <a:latin typeface="Meiryo" panose="020B0604030504040204" pitchFamily="34" charset="-128"/>
                <a:ea typeface="Meiryo" panose="020B0604030504040204" pitchFamily="34" charset="-128"/>
              </a:rPr>
              <a:t>黄色の液が引ける</a:t>
            </a:r>
            <a:r>
              <a:rPr lang="en-US" altLang="ja-JP" sz="1500" dirty="0">
                <a:solidFill>
                  <a:srgbClr val="0070C0"/>
                </a:solidFill>
                <a:latin typeface="Meiryo" panose="020B0604030504040204" pitchFamily="34" charset="-128"/>
                <a:ea typeface="Meiryo" panose="020B0604030504040204" pitchFamily="34" charset="-128"/>
              </a:rPr>
              <a:t>《</a:t>
            </a:r>
            <a:r>
              <a:rPr lang="ja-JP" altLang="en-US" sz="1500" dirty="0">
                <a:solidFill>
                  <a:srgbClr val="0070C0"/>
                </a:solidFill>
                <a:latin typeface="Meiryo" panose="020B0604030504040204" pitchFamily="34" charset="-128"/>
                <a:ea typeface="Meiryo" panose="020B0604030504040204" pitchFamily="34" charset="-128"/>
              </a:rPr>
              <a:t>胆汁を含む腸液が胃に逆流している</a:t>
            </a:r>
            <a:r>
              <a:rPr lang="en-US" altLang="ja-JP" sz="1500" dirty="0">
                <a:solidFill>
                  <a:srgbClr val="0070C0"/>
                </a:solidFill>
                <a:latin typeface="Meiryo" panose="020B0604030504040204" pitchFamily="34" charset="-128"/>
                <a:ea typeface="Meiryo" panose="020B0604030504040204" pitchFamily="34" charset="-128"/>
              </a:rPr>
              <a:t>》</a:t>
            </a:r>
            <a:br>
              <a:rPr lang="en-US" altLang="ja-JP" sz="1500" dirty="0">
                <a:latin typeface="Meiryo" panose="020B0604030504040204" pitchFamily="34" charset="-128"/>
                <a:ea typeface="Meiryo" panose="020B0604030504040204" pitchFamily="34" charset="-128"/>
              </a:rPr>
            </a:br>
            <a:r>
              <a:rPr lang="ja-JP" altLang="en-US" sz="1500" dirty="0">
                <a:latin typeface="Meiryo" panose="020B0604030504040204" pitchFamily="34" charset="-128"/>
                <a:ea typeface="Meiryo" panose="020B0604030504040204" pitchFamily="34" charset="-128"/>
              </a:rPr>
              <a:t>　　　　　　　　　　→腸の動きが悪い。</a:t>
            </a:r>
          </a:p>
          <a:p>
            <a:pPr marL="266700" indent="-266700">
              <a:spcAft>
                <a:spcPts val="600"/>
              </a:spcAft>
              <a:buFont typeface="Wingdings" panose="05000000000000000000" pitchFamily="2" charset="2"/>
              <a:buChar char="l"/>
            </a:pPr>
            <a:r>
              <a:rPr lang="ja-JP" altLang="en-US" sz="1500" dirty="0">
                <a:solidFill>
                  <a:srgbClr val="0070C0"/>
                </a:solidFill>
                <a:latin typeface="Meiryo" panose="020B0604030504040204" pitchFamily="34" charset="-128"/>
                <a:ea typeface="Meiryo" panose="020B0604030504040204" pitchFamily="34" charset="-128"/>
              </a:rPr>
              <a:t>空気が多量に引ける</a:t>
            </a:r>
            <a:r>
              <a:rPr lang="en-US" altLang="ja-JP" sz="1500" dirty="0">
                <a:solidFill>
                  <a:srgbClr val="0070C0"/>
                </a:solidFill>
                <a:latin typeface="Meiryo" panose="020B0604030504040204" pitchFamily="34" charset="-128"/>
                <a:ea typeface="Meiryo" panose="020B0604030504040204" pitchFamily="34" charset="-128"/>
              </a:rPr>
              <a:t>《</a:t>
            </a:r>
            <a:r>
              <a:rPr lang="ja-JP" altLang="en-US" sz="1500" dirty="0">
                <a:solidFill>
                  <a:srgbClr val="0070C0"/>
                </a:solidFill>
                <a:latin typeface="Meiryo" panose="020B0604030504040204" pitchFamily="34" charset="-128"/>
                <a:ea typeface="Meiryo" panose="020B0604030504040204" pitchFamily="34" charset="-128"/>
              </a:rPr>
              <a:t>空気を多量に飲み込んでいる</a:t>
            </a:r>
            <a:r>
              <a:rPr lang="en-US" altLang="ja-JP" sz="1500" dirty="0">
                <a:solidFill>
                  <a:srgbClr val="0070C0"/>
                </a:solidFill>
                <a:latin typeface="Meiryo" panose="020B0604030504040204" pitchFamily="34" charset="-128"/>
                <a:ea typeface="Meiryo" panose="020B0604030504040204" pitchFamily="34" charset="-128"/>
              </a:rPr>
              <a:t>》</a:t>
            </a:r>
            <a:br>
              <a:rPr lang="en-US" altLang="ja-JP" sz="1500" dirty="0">
                <a:latin typeface="Meiryo" panose="020B0604030504040204" pitchFamily="34" charset="-128"/>
                <a:ea typeface="Meiryo" panose="020B0604030504040204" pitchFamily="34" charset="-128"/>
              </a:rPr>
            </a:br>
            <a:r>
              <a:rPr lang="ja-JP" altLang="en-US" sz="1500" dirty="0">
                <a:latin typeface="Meiryo" panose="020B0604030504040204" pitchFamily="34" charset="-128"/>
                <a:ea typeface="Meiryo" panose="020B0604030504040204" pitchFamily="34" charset="-128"/>
              </a:rPr>
              <a:t>　　　　　　　　　　→引けるだけ引いておく。いつもより多い時は体調が悪いサイン。</a:t>
            </a:r>
          </a:p>
          <a:p>
            <a:pPr marL="266700" indent="-266700">
              <a:spcAft>
                <a:spcPts val="600"/>
              </a:spcAft>
              <a:buFont typeface="Wingdings" panose="05000000000000000000" pitchFamily="2" charset="2"/>
              <a:buChar char="l"/>
            </a:pPr>
            <a:r>
              <a:rPr lang="ja-JP" altLang="en-US" sz="1500" dirty="0">
                <a:solidFill>
                  <a:srgbClr val="0070C0"/>
                </a:solidFill>
                <a:latin typeface="Meiryo" panose="020B0604030504040204" pitchFamily="34" charset="-128"/>
                <a:ea typeface="Meiryo" panose="020B0604030504040204" pitchFamily="34" charset="-128"/>
              </a:rPr>
              <a:t>無限に空気が引けてくる</a:t>
            </a:r>
            <a:br>
              <a:rPr lang="en-US" altLang="ja-JP" sz="1500" dirty="0">
                <a:latin typeface="Meiryo" panose="020B0604030504040204" pitchFamily="34" charset="-128"/>
                <a:ea typeface="Meiryo" panose="020B0604030504040204" pitchFamily="34" charset="-128"/>
              </a:rPr>
            </a:br>
            <a:r>
              <a:rPr lang="ja-JP" altLang="en-US" sz="1500" dirty="0">
                <a:latin typeface="Meiryo" panose="020B0604030504040204" pitchFamily="34" charset="-128"/>
                <a:ea typeface="Meiryo" panose="020B0604030504040204" pitchFamily="34" charset="-128"/>
              </a:rPr>
              <a:t>　　　　　　　　　　→経鼻胃管が口に抜けてきているかもしれない</a:t>
            </a:r>
            <a:r>
              <a:rPr lang="en-US" altLang="ja-JP" sz="1500" dirty="0">
                <a:latin typeface="Meiryo" panose="020B0604030504040204" pitchFamily="34" charset="-128"/>
                <a:ea typeface="Meiryo" panose="020B0604030504040204" pitchFamily="34" charset="-128"/>
              </a:rPr>
              <a:t>‥</a:t>
            </a:r>
            <a:r>
              <a:rPr lang="ja-JP" altLang="en-US" sz="1500" dirty="0">
                <a:latin typeface="Meiryo" panose="020B0604030504040204" pitchFamily="34" charset="-128"/>
                <a:ea typeface="Meiryo" panose="020B0604030504040204" pitchFamily="34" charset="-128"/>
              </a:rPr>
              <a:t>。</a:t>
            </a:r>
          </a:p>
          <a:p>
            <a:pPr marL="266700" indent="-266700">
              <a:spcAft>
                <a:spcPts val="600"/>
              </a:spcAft>
              <a:buFont typeface="Wingdings" panose="05000000000000000000" pitchFamily="2" charset="2"/>
              <a:buChar char="l"/>
            </a:pPr>
            <a:r>
              <a:rPr lang="ja-JP" altLang="en-US" sz="1500" dirty="0">
                <a:solidFill>
                  <a:srgbClr val="0070C0"/>
                </a:solidFill>
                <a:latin typeface="Meiryo" panose="020B0604030504040204" pitchFamily="34" charset="-128"/>
                <a:ea typeface="Meiryo" panose="020B0604030504040204" pitchFamily="34" charset="-128"/>
              </a:rPr>
              <a:t>腹部が張っているのに何も出てこない</a:t>
            </a:r>
            <a:br>
              <a:rPr lang="en-US" altLang="ja-JP" sz="1500" dirty="0">
                <a:latin typeface="Meiryo" panose="020B0604030504040204" pitchFamily="34" charset="-128"/>
                <a:ea typeface="Meiryo" panose="020B0604030504040204" pitchFamily="34" charset="-128"/>
              </a:rPr>
            </a:br>
            <a:r>
              <a:rPr lang="ja-JP" altLang="en-US" sz="1500" dirty="0">
                <a:latin typeface="Meiryo" panose="020B0604030504040204" pitchFamily="34" charset="-128"/>
                <a:ea typeface="Meiryo" panose="020B0604030504040204" pitchFamily="34" charset="-128"/>
              </a:rPr>
              <a:t>　　　　　　　　　　→姿勢を変えて引くと、液や空気がかなり出てくることもあります。</a:t>
            </a:r>
            <a:br>
              <a:rPr lang="en-US" altLang="ja-JP" sz="1500" dirty="0">
                <a:latin typeface="Meiryo" panose="020B0604030504040204" pitchFamily="34" charset="-128"/>
                <a:ea typeface="Meiryo" panose="020B0604030504040204" pitchFamily="34" charset="-128"/>
              </a:rPr>
            </a:br>
            <a:r>
              <a:rPr lang="ja-JP" altLang="en-US" sz="1500" dirty="0">
                <a:latin typeface="Meiryo" panose="020B0604030504040204" pitchFamily="34" charset="-128"/>
                <a:ea typeface="Meiryo" panose="020B0604030504040204" pitchFamily="34" charset="-128"/>
              </a:rPr>
              <a:t>　　　　　　　　　　→経鼻胃管が胃に届いていない可能性もあります。</a:t>
            </a:r>
          </a:p>
        </p:txBody>
      </p:sp>
      <p:sp>
        <p:nvSpPr>
          <p:cNvPr id="9" name="テキスト ボックス 3">
            <a:extLst>
              <a:ext uri="{FF2B5EF4-FFF2-40B4-BE49-F238E27FC236}">
                <a16:creationId xmlns:a16="http://schemas.microsoft.com/office/drawing/2014/main" id="{D174B0C8-F80B-4BC9-B8E8-620F802FF37D}"/>
              </a:ext>
            </a:extLst>
          </p:cNvPr>
          <p:cNvSpPr txBox="1">
            <a:spLocks noChangeArrowheads="1"/>
          </p:cNvSpPr>
          <p:nvPr/>
        </p:nvSpPr>
        <p:spPr bwMode="auto">
          <a:xfrm>
            <a:off x="681039" y="6224380"/>
            <a:ext cx="8593136" cy="265319"/>
          </a:xfrm>
          <a:prstGeom prst="rect">
            <a:avLst/>
          </a:prstGeom>
          <a:solidFill>
            <a:srgbClr val="FF9400"/>
          </a:solidFill>
          <a:ln w="9525">
            <a:solidFill>
              <a:srgbClr val="F69240"/>
            </a:solidFill>
            <a:miter lim="800000"/>
            <a:headEnd/>
            <a:tailEnd/>
          </a:ln>
          <a:effectLst/>
        </p:spPr>
        <p:txBody>
          <a:bodyPr wrap="square" bIns="0" anchor="ctr" anchorCtr="0">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37931725" indent="-37474525">
              <a:defRPr kumimoji="1" sz="2400">
                <a:solidFill>
                  <a:schemeClr val="tx1"/>
                </a:solidFill>
                <a:latin typeface="Arial" panose="020B0604020202020204" pitchFamily="34" charset="0"/>
                <a:ea typeface="ＭＳ Ｐ明朝" panose="02020600040205080304" pitchFamily="18" charset="-128"/>
              </a:defRPr>
            </a:lvl2pPr>
            <a:lvl3pPr>
              <a:defRPr kumimoji="1" sz="2400">
                <a:solidFill>
                  <a:schemeClr val="tx1"/>
                </a:solidFill>
                <a:latin typeface="Arial" panose="020B0604020202020204" pitchFamily="34" charset="0"/>
                <a:ea typeface="ＭＳ Ｐ明朝" panose="02020600040205080304" pitchFamily="18" charset="-128"/>
              </a:defRPr>
            </a:lvl3pPr>
            <a:lvl4pPr>
              <a:defRPr kumimoji="1" sz="2400">
                <a:solidFill>
                  <a:schemeClr val="tx1"/>
                </a:solidFill>
                <a:latin typeface="Arial" panose="020B0604020202020204" pitchFamily="34" charset="0"/>
                <a:ea typeface="ＭＳ Ｐ明朝" panose="02020600040205080304" pitchFamily="18" charset="-128"/>
              </a:defRPr>
            </a:lvl4pPr>
            <a:lvl5pPr>
              <a:defRPr kumimoji="1" sz="2400">
                <a:solidFill>
                  <a:schemeClr val="tx1"/>
                </a:solidFill>
                <a:latin typeface="Arial" panose="020B0604020202020204" pitchFamily="34" charset="0"/>
                <a:ea typeface="ＭＳ Ｐ明朝" panose="02020600040205080304" pitchFamily="18" charset="-128"/>
              </a:defRPr>
            </a:lvl5pPr>
            <a:lvl6pPr marL="4572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9144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1371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18288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ctr"/>
            <a:r>
              <a:rPr lang="ja-JP" altLang="en-US" sz="1400" b="1" dirty="0">
                <a:solidFill>
                  <a:srgbClr val="FFFFFF"/>
                </a:solidFill>
                <a:latin typeface="メイリオ" panose="020B0604030504040204" pitchFamily="50" charset="-128"/>
                <a:ea typeface="メイリオ" panose="020B0604030504040204" pitchFamily="50" charset="-128"/>
              </a:rPr>
              <a:t>この手技は看護師等が行います。</a:t>
            </a:r>
          </a:p>
        </p:txBody>
      </p:sp>
      <p:sp>
        <p:nvSpPr>
          <p:cNvPr id="14" name="テキスト ボックス 13">
            <a:extLst>
              <a:ext uri="{FF2B5EF4-FFF2-40B4-BE49-F238E27FC236}">
                <a16:creationId xmlns:a16="http://schemas.microsoft.com/office/drawing/2014/main" id="{1BE31E73-B49C-45DE-9EA2-0E68E34B1075}"/>
              </a:ext>
            </a:extLst>
          </p:cNvPr>
          <p:cNvSpPr txBox="1">
            <a:spLocks noChangeArrowheads="1"/>
          </p:cNvSpPr>
          <p:nvPr/>
        </p:nvSpPr>
        <p:spPr bwMode="auto">
          <a:xfrm>
            <a:off x="704850" y="5519915"/>
            <a:ext cx="8569325" cy="584775"/>
          </a:xfrm>
          <a:prstGeom prst="rect">
            <a:avLst/>
          </a:prstGeom>
          <a:solidFill>
            <a:srgbClr val="FFC000"/>
          </a:solidFill>
          <a:ln w="9525">
            <a:noFill/>
            <a:miter lim="800000"/>
            <a:headEnd/>
            <a:tailEnd/>
          </a:ln>
          <a:effectLst/>
        </p:spPr>
        <p:txBody>
          <a:bodyPr wrap="square">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defRPr/>
            </a:pPr>
            <a:r>
              <a:rPr lang="ja-JP" altLang="en-US" sz="1600" dirty="0">
                <a:solidFill>
                  <a:srgbClr val="000000"/>
                </a:solidFill>
                <a:latin typeface="Meiryo" panose="020B0604030504040204" pitchFamily="34" charset="-128"/>
                <a:ea typeface="Meiryo" panose="020B0604030504040204" pitchFamily="34" charset="-128"/>
              </a:rPr>
              <a:t>前吸引に異常が認められた場合には、保護者に相談するか、主治医からあらかじめ受けておいた指示に従い、注入内容の変更や注入を中止します。</a:t>
            </a:r>
          </a:p>
        </p:txBody>
      </p:sp>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258</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162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ppt_x"/>
                                          </p:val>
                                        </p:tav>
                                        <p:tav tm="100000">
                                          <p:val>
                                            <p:strVal val="#ppt_x"/>
                                          </p:val>
                                        </p:tav>
                                      </p:tavLst>
                                    </p:anim>
                                    <p:anim calcmode="lin" valueType="num">
                                      <p:cBhvr additive="base">
                                        <p:cTn id="12" dur="500" fill="hold"/>
                                        <p:tgtEl>
                                          <p:spTgt spid="6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4" grpId="0" animBg="1"/>
      <p:bldP spid="15" grpId="0"/>
      <p:bldP spid="14" grpId="0"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57F2ECE-F195-4F5E-A2F9-2D1AE048DD48}"/>
              </a:ext>
            </a:extLst>
          </p:cNvPr>
          <p:cNvPicPr>
            <a:picLocks noChangeAspect="1"/>
          </p:cNvPicPr>
          <p:nvPr/>
        </p:nvPicPr>
        <p:blipFill rotWithShape="1">
          <a:blip r:embed="rId3"/>
          <a:srcRect l="7426"/>
          <a:stretch/>
        </p:blipFill>
        <p:spPr>
          <a:xfrm>
            <a:off x="668338" y="3936996"/>
            <a:ext cx="2827376" cy="2640045"/>
          </a:xfrm>
          <a:prstGeom prst="rect">
            <a:avLst/>
          </a:prstGeom>
        </p:spPr>
      </p:pic>
      <p:grpSp>
        <p:nvGrpSpPr>
          <p:cNvPr id="21" name="図形グループ 15">
            <a:extLst>
              <a:ext uri="{FF2B5EF4-FFF2-40B4-BE49-F238E27FC236}">
                <a16:creationId xmlns:a16="http://schemas.microsoft.com/office/drawing/2014/main" id="{2E359AD1-1787-4C10-9AF0-7DE004380CD8}"/>
              </a:ext>
            </a:extLst>
          </p:cNvPr>
          <p:cNvGrpSpPr>
            <a:grpSpLocks/>
          </p:cNvGrpSpPr>
          <p:nvPr/>
        </p:nvGrpSpPr>
        <p:grpSpPr bwMode="auto">
          <a:xfrm>
            <a:off x="5290880" y="4011136"/>
            <a:ext cx="1374001" cy="1556012"/>
            <a:chOff x="7164388" y="3138488"/>
            <a:chExt cx="1467691" cy="1662112"/>
          </a:xfrm>
        </p:grpSpPr>
        <p:pic>
          <p:nvPicPr>
            <p:cNvPr id="22" name="Picture 10" descr="no10-4チェンバー">
              <a:extLst>
                <a:ext uri="{FF2B5EF4-FFF2-40B4-BE49-F238E27FC236}">
                  <a16:creationId xmlns:a16="http://schemas.microsoft.com/office/drawing/2014/main" id="{0F838A45-5056-41D8-BE25-76A6204514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388" y="3138488"/>
              <a:ext cx="785812" cy="16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Text Box 10">
              <a:extLst>
                <a:ext uri="{FF2B5EF4-FFF2-40B4-BE49-F238E27FC236}">
                  <a16:creationId xmlns:a16="http://schemas.microsoft.com/office/drawing/2014/main" id="{31821636-088F-4664-BD56-683DEE00909E}"/>
                </a:ext>
              </a:extLst>
            </p:cNvPr>
            <p:cNvSpPr txBox="1">
              <a:spLocks noChangeArrowheads="1"/>
            </p:cNvSpPr>
            <p:nvPr/>
          </p:nvSpPr>
          <p:spPr bwMode="auto">
            <a:xfrm>
              <a:off x="7658736" y="3936927"/>
              <a:ext cx="97334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r>
                <a:rPr lang="en-US" altLang="ja-JP" sz="1400" dirty="0">
                  <a:latin typeface="Meiryo" panose="020B0604030504040204" pitchFamily="34" charset="-128"/>
                  <a:ea typeface="Meiryo" panose="020B0604030504040204" pitchFamily="34" charset="-128"/>
                </a:rPr>
                <a:t>1/3</a:t>
              </a:r>
              <a:r>
                <a:rPr lang="ja-JP" altLang="en-US" sz="1400" dirty="0">
                  <a:latin typeface="Meiryo" panose="020B0604030504040204" pitchFamily="34" charset="-128"/>
                  <a:ea typeface="Meiryo" panose="020B0604030504040204" pitchFamily="34" charset="-128"/>
                </a:rPr>
                <a:t>～</a:t>
              </a:r>
              <a:r>
                <a:rPr lang="en-US" altLang="ja-JP" sz="1400" dirty="0">
                  <a:latin typeface="Meiryo" panose="020B0604030504040204" pitchFamily="34" charset="-128"/>
                  <a:ea typeface="Meiryo" panose="020B0604030504040204" pitchFamily="34" charset="-128"/>
                </a:rPr>
                <a:t>1/2</a:t>
              </a:r>
            </a:p>
          </p:txBody>
        </p:sp>
      </p:grpSp>
      <p:pic>
        <p:nvPicPr>
          <p:cNvPr id="25" name="Picture 9" descr="no10-2親指で押しつぶす">
            <a:extLst>
              <a:ext uri="{FF2B5EF4-FFF2-40B4-BE49-F238E27FC236}">
                <a16:creationId xmlns:a16="http://schemas.microsoft.com/office/drawing/2014/main" id="{546855CC-3405-4FDC-B394-A9AD737F90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7428" y="4298050"/>
            <a:ext cx="1368425" cy="135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 name="Rectangle 5">
            <a:extLst>
              <a:ext uri="{FF2B5EF4-FFF2-40B4-BE49-F238E27FC236}">
                <a16:creationId xmlns:a16="http://schemas.microsoft.com/office/drawing/2014/main" id="{5AD3877C-2919-48B0-9AC6-A97DB4DE0563}"/>
              </a:ext>
            </a:extLst>
          </p:cNvPr>
          <p:cNvSpPr txBox="1">
            <a:spLocks noChangeArrowheads="1"/>
          </p:cNvSpPr>
          <p:nvPr/>
        </p:nvSpPr>
        <p:spPr>
          <a:xfrm>
            <a:off x="937533" y="908050"/>
            <a:ext cx="8336641" cy="377026"/>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手順⑤：栄養剤を用意し注入ボトルに入れ滴下筒に適量を満たします</a:t>
            </a:r>
          </a:p>
        </p:txBody>
      </p:sp>
      <p:sp>
        <p:nvSpPr>
          <p:cNvPr id="64" name="Rectangle 5">
            <a:extLst>
              <a:ext uri="{FF2B5EF4-FFF2-40B4-BE49-F238E27FC236}">
                <a16:creationId xmlns:a16="http://schemas.microsoft.com/office/drawing/2014/main" id="{7FC5F4B9-248B-4496-903C-28B5AE266E5F}"/>
              </a:ext>
            </a:extLst>
          </p:cNvPr>
          <p:cNvSpPr txBox="1">
            <a:spLocks noChangeArrowheads="1"/>
          </p:cNvSpPr>
          <p:nvPr/>
        </p:nvSpPr>
        <p:spPr>
          <a:xfrm>
            <a:off x="668338" y="908050"/>
            <a:ext cx="210893" cy="377026"/>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15" name="Text Box 6">
            <a:extLst>
              <a:ext uri="{FF2B5EF4-FFF2-40B4-BE49-F238E27FC236}">
                <a16:creationId xmlns:a16="http://schemas.microsoft.com/office/drawing/2014/main" id="{F3E4BEB0-A078-4016-9C1D-A0A926E39400}"/>
              </a:ext>
            </a:extLst>
          </p:cNvPr>
          <p:cNvSpPr txBox="1">
            <a:spLocks noChangeArrowheads="1"/>
          </p:cNvSpPr>
          <p:nvPr/>
        </p:nvSpPr>
        <p:spPr bwMode="auto">
          <a:xfrm>
            <a:off x="937536" y="1469177"/>
            <a:ext cx="8336639" cy="563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0" indent="0" algn="just">
              <a:lnSpc>
                <a:spcPct val="125000"/>
              </a:lnSpc>
              <a:spcAft>
                <a:spcPts val="600"/>
              </a:spcAft>
            </a:pPr>
            <a:r>
              <a:rPr lang="ja-JP" altLang="en-US" sz="1600" b="1" dirty="0">
                <a:solidFill>
                  <a:srgbClr val="002060"/>
                </a:solidFill>
                <a:latin typeface="Meiryo" panose="020B0604030504040204" pitchFamily="34" charset="-128"/>
                <a:ea typeface="Meiryo" panose="020B0604030504040204" pitchFamily="34" charset="-128"/>
              </a:rPr>
              <a:t>前吸引の内容や量に応じて、指示書の通りに栄養剤や湯を定量し調合します。必要であれば体温程度に温めます。</a:t>
            </a:r>
            <a:endParaRPr lang="ja-JP" altLang="en-US" sz="1600" dirty="0">
              <a:latin typeface="Meiryo" panose="020B0604030504040204" pitchFamily="34" charset="-128"/>
              <a:ea typeface="Meiryo" panose="020B0604030504040204" pitchFamily="34" charset="-128"/>
            </a:endParaRPr>
          </a:p>
        </p:txBody>
      </p:sp>
      <p:pic>
        <p:nvPicPr>
          <p:cNvPr id="11" name="Picture 8" descr="no10-1_クレンメ操作">
            <a:extLst>
              <a:ext uri="{FF2B5EF4-FFF2-40B4-BE49-F238E27FC236}">
                <a16:creationId xmlns:a16="http://schemas.microsoft.com/office/drawing/2014/main" id="{7F8BDB7A-0017-4D39-A191-3AC690BDEC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9231" y="2181128"/>
            <a:ext cx="1521043" cy="1654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 Box 6">
            <a:extLst>
              <a:ext uri="{FF2B5EF4-FFF2-40B4-BE49-F238E27FC236}">
                <a16:creationId xmlns:a16="http://schemas.microsoft.com/office/drawing/2014/main" id="{1F9AA809-EBA3-4B2A-A73D-AA297B8367E4}"/>
              </a:ext>
            </a:extLst>
          </p:cNvPr>
          <p:cNvSpPr txBox="1">
            <a:spLocks noChangeArrowheads="1"/>
          </p:cNvSpPr>
          <p:nvPr/>
        </p:nvSpPr>
        <p:spPr bwMode="auto">
          <a:xfrm>
            <a:off x="2180906" y="2371419"/>
            <a:ext cx="5849894" cy="103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0" indent="0" algn="just">
              <a:lnSpc>
                <a:spcPct val="114000"/>
              </a:lnSpc>
            </a:pPr>
            <a:r>
              <a:rPr lang="ja-JP" altLang="en-US" sz="1600" b="1" dirty="0">
                <a:solidFill>
                  <a:srgbClr val="002060"/>
                </a:solidFill>
                <a:latin typeface="Meiryo" panose="020B0604030504040204" pitchFamily="34" charset="-128"/>
                <a:ea typeface="Meiryo" panose="020B0604030504040204" pitchFamily="34" charset="-128"/>
              </a:rPr>
              <a:t>注入用ボトルをスタンドにかけ、クレンメを閉じます。</a:t>
            </a:r>
          </a:p>
          <a:p>
            <a:pPr marL="0" indent="0" algn="just">
              <a:lnSpc>
                <a:spcPct val="114000"/>
              </a:lnSpc>
            </a:pPr>
            <a:r>
              <a:rPr lang="ja-JP" altLang="en-US" sz="1600" dirty="0">
                <a:latin typeface="Meiryo" panose="020B0604030504040204" pitchFamily="34" charset="-128"/>
                <a:ea typeface="Meiryo" panose="020B0604030504040204" pitchFamily="34" charset="-128"/>
              </a:rPr>
              <a:t>栄養チューブの先端が汚れないようにスタンドにかけます。</a:t>
            </a:r>
          </a:p>
          <a:p>
            <a:pPr marL="0" indent="0" algn="just">
              <a:lnSpc>
                <a:spcPct val="114000"/>
              </a:lnSpc>
            </a:pPr>
            <a:r>
              <a:rPr lang="ja-JP" altLang="en-US" sz="1600" dirty="0">
                <a:latin typeface="Meiryo" panose="020B0604030504040204" pitchFamily="34" charset="-128"/>
                <a:ea typeface="Meiryo" panose="020B0604030504040204" pitchFamily="34" charset="-128"/>
              </a:rPr>
              <a:t>クレンメを操作しやすい位置に動かしクレンメを閉じます。</a:t>
            </a:r>
          </a:p>
        </p:txBody>
      </p:sp>
      <p:sp>
        <p:nvSpPr>
          <p:cNvPr id="18" name="Text Box 6">
            <a:extLst>
              <a:ext uri="{FF2B5EF4-FFF2-40B4-BE49-F238E27FC236}">
                <a16:creationId xmlns:a16="http://schemas.microsoft.com/office/drawing/2014/main" id="{C30257C6-A08D-4F9C-8C59-B645AB562FA1}"/>
              </a:ext>
            </a:extLst>
          </p:cNvPr>
          <p:cNvSpPr txBox="1">
            <a:spLocks noChangeArrowheads="1"/>
          </p:cNvSpPr>
          <p:nvPr/>
        </p:nvSpPr>
        <p:spPr bwMode="auto">
          <a:xfrm>
            <a:off x="968255" y="3936997"/>
            <a:ext cx="4026173" cy="5569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0" indent="0" algn="just">
              <a:lnSpc>
                <a:spcPct val="114000"/>
              </a:lnSpc>
            </a:pPr>
            <a:r>
              <a:rPr lang="ja-JP" altLang="en-US" sz="1600" b="1" dirty="0">
                <a:solidFill>
                  <a:srgbClr val="002060"/>
                </a:solidFill>
                <a:latin typeface="Meiryo" panose="020B0604030504040204" pitchFamily="34" charset="-128"/>
                <a:ea typeface="Meiryo" panose="020B0604030504040204" pitchFamily="34" charset="-128"/>
              </a:rPr>
              <a:t>調合した栄養剤を注入ボトルに入れます。</a:t>
            </a:r>
            <a:endParaRPr lang="ja-JP" altLang="en-US" sz="1600" dirty="0">
              <a:latin typeface="Meiryo" panose="020B0604030504040204" pitchFamily="34" charset="-128"/>
              <a:ea typeface="Meiryo" panose="020B0604030504040204" pitchFamily="34" charset="-128"/>
            </a:endParaRPr>
          </a:p>
        </p:txBody>
      </p:sp>
      <p:sp>
        <p:nvSpPr>
          <p:cNvPr id="19" name="Text Box 6">
            <a:extLst>
              <a:ext uri="{FF2B5EF4-FFF2-40B4-BE49-F238E27FC236}">
                <a16:creationId xmlns:a16="http://schemas.microsoft.com/office/drawing/2014/main" id="{35AA1B0D-00E0-4B0C-8271-7DD0A04D1890}"/>
              </a:ext>
            </a:extLst>
          </p:cNvPr>
          <p:cNvSpPr txBox="1">
            <a:spLocks noChangeArrowheads="1"/>
          </p:cNvSpPr>
          <p:nvPr/>
        </p:nvSpPr>
        <p:spPr bwMode="auto">
          <a:xfrm>
            <a:off x="3680741" y="5655363"/>
            <a:ext cx="3220278" cy="994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0" indent="0" algn="just">
              <a:lnSpc>
                <a:spcPct val="114000"/>
              </a:lnSpc>
            </a:pPr>
            <a:r>
              <a:rPr lang="ja-JP" altLang="en-US" sz="1600" b="1" dirty="0">
                <a:solidFill>
                  <a:srgbClr val="002060"/>
                </a:solidFill>
                <a:latin typeface="Meiryo" panose="020B0604030504040204" pitchFamily="34" charset="-128"/>
                <a:ea typeface="Meiryo" panose="020B0604030504040204" pitchFamily="34" charset="-128"/>
              </a:rPr>
              <a:t>滴下筒（ドリップチェンバー）を押してその中に栄養剤を適量（</a:t>
            </a:r>
            <a:r>
              <a:rPr lang="en-US" altLang="ja-JP" sz="1600" b="1" dirty="0">
                <a:solidFill>
                  <a:srgbClr val="002060"/>
                </a:solidFill>
                <a:latin typeface="Meiryo" panose="020B0604030504040204" pitchFamily="34" charset="-128"/>
                <a:ea typeface="Meiryo" panose="020B0604030504040204" pitchFamily="34" charset="-128"/>
              </a:rPr>
              <a:t>1/3〜1/2</a:t>
            </a:r>
            <a:r>
              <a:rPr lang="ja-JP" altLang="en-US" sz="1600" b="1" dirty="0">
                <a:solidFill>
                  <a:srgbClr val="002060"/>
                </a:solidFill>
                <a:latin typeface="Meiryo" panose="020B0604030504040204" pitchFamily="34" charset="-128"/>
                <a:ea typeface="Meiryo" panose="020B0604030504040204" pitchFamily="34" charset="-128"/>
              </a:rPr>
              <a:t>）満たします。</a:t>
            </a:r>
          </a:p>
        </p:txBody>
      </p:sp>
      <p:pic>
        <p:nvPicPr>
          <p:cNvPr id="20" name="図 8">
            <a:extLst>
              <a:ext uri="{FF2B5EF4-FFF2-40B4-BE49-F238E27FC236}">
                <a16:creationId xmlns:a16="http://schemas.microsoft.com/office/drawing/2014/main" id="{8E1935A5-398F-4A0D-B46E-3D3A5329539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36754" y="3429000"/>
            <a:ext cx="2037421" cy="306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259</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0038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ppt_x"/>
                                          </p:val>
                                        </p:tav>
                                        <p:tav tm="100000">
                                          <p:val>
                                            <p:strVal val="#ppt_x"/>
                                          </p:val>
                                        </p:tav>
                                      </p:tavLst>
                                    </p:anim>
                                    <p:anim calcmode="lin" valueType="num">
                                      <p:cBhvr additive="base">
                                        <p:cTn id="12" dur="500" fill="hold"/>
                                        <p:tgtEl>
                                          <p:spTgt spid="6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1000"/>
                            </p:stCondLst>
                            <p:childTnLst>
                              <p:par>
                                <p:cTn id="22" presetID="2" presetClass="entr" presetSubtype="4"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 presetClass="entr" presetSubtype="4"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 presetClass="entr" presetSubtype="4"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1+#ppt_h/2"/>
                                          </p:val>
                                        </p:tav>
                                        <p:tav tm="100000">
                                          <p:val>
                                            <p:strVal val="#ppt_y"/>
                                          </p:val>
                                        </p:tav>
                                      </p:tavLst>
                                    </p:anim>
                                  </p:childTnLst>
                                </p:cTn>
                              </p:par>
                              <p:par>
                                <p:cTn id="36" presetID="10"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4" grpId="0" animBg="1"/>
      <p:bldP spid="15" grpId="0"/>
      <p:bldP spid="17" grpId="0"/>
      <p:bldP spid="18"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8A8FC218-5B9A-46E1-A2CF-02A5A3219F52}"/>
              </a:ext>
            </a:extLst>
          </p:cNvPr>
          <p:cNvSpPr>
            <a:spLocks noGrp="1"/>
          </p:cNvSpPr>
          <p:nvPr>
            <p:ph type="title"/>
          </p:nvPr>
        </p:nvSpPr>
        <p:spPr/>
        <p:txBody>
          <a:bodyPr>
            <a:normAutofit/>
          </a:bodyPr>
          <a:lstStyle/>
          <a:p>
            <a:r>
              <a:rPr lang="ja-JP" altLang="en-US" sz="2800" dirty="0"/>
              <a:t>清潔と不潔の意識</a:t>
            </a:r>
          </a:p>
        </p:txBody>
      </p:sp>
      <p:sp>
        <p:nvSpPr>
          <p:cNvPr id="9" name="Text Box 2">
            <a:extLst>
              <a:ext uri="{FF2B5EF4-FFF2-40B4-BE49-F238E27FC236}">
                <a16:creationId xmlns:a16="http://schemas.microsoft.com/office/drawing/2014/main" id="{3EDCA429-8587-4FB8-BCC1-5661F1FFBB6C}"/>
              </a:ext>
            </a:extLst>
          </p:cNvPr>
          <p:cNvSpPr txBox="1">
            <a:spLocks noChangeArrowheads="1"/>
          </p:cNvSpPr>
          <p:nvPr/>
        </p:nvSpPr>
        <p:spPr bwMode="auto">
          <a:xfrm>
            <a:off x="1809877" y="2135457"/>
            <a:ext cx="5946180" cy="596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906" tIns="35453" rIns="70906" bIns="35453">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r>
              <a:rPr lang="ja-JP" altLang="en-US" sz="3413" b="1" dirty="0">
                <a:solidFill>
                  <a:prstClr val="black"/>
                </a:solidFill>
                <a:latin typeface="Segoe UI" panose="020B0502040204020203" pitchFamily="34" charset="0"/>
                <a:ea typeface="メイリオ" panose="020B0604030504040204" pitchFamily="50" charset="-128"/>
              </a:rPr>
              <a:t>清</a:t>
            </a:r>
            <a:r>
              <a:rPr lang="ja-JP" altLang="en-US" sz="3413" b="1" spc="244" dirty="0">
                <a:solidFill>
                  <a:prstClr val="black"/>
                </a:solidFill>
                <a:latin typeface="Segoe UI" panose="020B0502040204020203" pitchFamily="34" charset="0"/>
                <a:ea typeface="メイリオ" panose="020B0604030504040204" pitchFamily="50" charset="-128"/>
              </a:rPr>
              <a:t>潔</a:t>
            </a:r>
            <a:r>
              <a:rPr lang="ja-JP" altLang="en-US" sz="3088" spc="244" dirty="0">
                <a:solidFill>
                  <a:prstClr val="black"/>
                </a:solidFill>
                <a:latin typeface="Segoe UI" panose="020B0502040204020203" pitchFamily="34" charset="0"/>
                <a:ea typeface="メイリオ" panose="020B0604030504040204" pitchFamily="50" charset="-128"/>
              </a:rPr>
              <a:t>と</a:t>
            </a:r>
            <a:r>
              <a:rPr lang="ja-JP" altLang="en-US" sz="3413" b="1" dirty="0">
                <a:solidFill>
                  <a:prstClr val="black"/>
                </a:solidFill>
                <a:latin typeface="Segoe UI" panose="020B0502040204020203" pitchFamily="34" charset="0"/>
                <a:ea typeface="メイリオ" panose="020B0604030504040204" pitchFamily="50" charset="-128"/>
              </a:rPr>
              <a:t>不</a:t>
            </a:r>
            <a:r>
              <a:rPr lang="ja-JP" altLang="en-US" sz="3413" b="1" spc="244" dirty="0">
                <a:solidFill>
                  <a:prstClr val="black"/>
                </a:solidFill>
                <a:latin typeface="Segoe UI" panose="020B0502040204020203" pitchFamily="34" charset="0"/>
                <a:ea typeface="メイリオ" panose="020B0604030504040204" pitchFamily="50" charset="-128"/>
              </a:rPr>
              <a:t>潔</a:t>
            </a:r>
            <a:r>
              <a:rPr lang="ja-JP" altLang="en-US" sz="3088" dirty="0">
                <a:solidFill>
                  <a:prstClr val="black"/>
                </a:solidFill>
                <a:latin typeface="Segoe UI" panose="020B0502040204020203" pitchFamily="34" charset="0"/>
                <a:ea typeface="メイリオ" panose="020B0604030504040204" pitchFamily="50" charset="-128"/>
              </a:rPr>
              <a:t>の意識を常にも</a:t>
            </a:r>
            <a:r>
              <a:rPr lang="ja-JP" altLang="en-US" sz="3088" spc="-406" dirty="0">
                <a:solidFill>
                  <a:prstClr val="black"/>
                </a:solidFill>
                <a:latin typeface="Segoe UI" panose="020B0502040204020203" pitchFamily="34" charset="0"/>
                <a:ea typeface="メイリオ" panose="020B0604030504040204" pitchFamily="50" charset="-128"/>
              </a:rPr>
              <a:t>つ</a:t>
            </a:r>
            <a:r>
              <a:rPr lang="ja-JP" altLang="en-US" sz="3088" dirty="0">
                <a:solidFill>
                  <a:prstClr val="black"/>
                </a:solidFill>
                <a:latin typeface="Segoe UI" panose="020B0502040204020203" pitchFamily="34" charset="0"/>
                <a:ea typeface="メイリオ" panose="020B0604030504040204" pitchFamily="50" charset="-128"/>
              </a:rPr>
              <a:t>！</a:t>
            </a:r>
          </a:p>
        </p:txBody>
      </p:sp>
      <p:sp>
        <p:nvSpPr>
          <p:cNvPr id="11" name="Text Box 3">
            <a:extLst>
              <a:ext uri="{FF2B5EF4-FFF2-40B4-BE49-F238E27FC236}">
                <a16:creationId xmlns:a16="http://schemas.microsoft.com/office/drawing/2014/main" id="{6734A43D-D07D-4334-AD94-0855677CE2BA}"/>
              </a:ext>
            </a:extLst>
          </p:cNvPr>
          <p:cNvSpPr txBox="1">
            <a:spLocks noChangeArrowheads="1"/>
          </p:cNvSpPr>
          <p:nvPr/>
        </p:nvSpPr>
        <p:spPr bwMode="auto">
          <a:xfrm>
            <a:off x="1876948" y="2954507"/>
            <a:ext cx="5946180" cy="239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906" tIns="35453" rIns="70906" bIns="35453">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2519" dirty="0">
                <a:solidFill>
                  <a:srgbClr val="000000"/>
                </a:solidFill>
              </a:rPr>
              <a:t>滅菌や消毒されたもの ：　清潔</a:t>
            </a:r>
          </a:p>
          <a:p>
            <a:pPr eaLnBrk="1" hangingPunct="1">
              <a:spcBef>
                <a:spcPct val="0"/>
              </a:spcBef>
              <a:buFontTx/>
              <a:buNone/>
            </a:pPr>
            <a:endParaRPr lang="ja-JP" altLang="en-US" sz="2519" dirty="0">
              <a:solidFill>
                <a:srgbClr val="000000"/>
              </a:solidFill>
            </a:endParaRPr>
          </a:p>
          <a:p>
            <a:pPr eaLnBrk="1" hangingPunct="1">
              <a:spcBef>
                <a:spcPct val="0"/>
              </a:spcBef>
              <a:buFontTx/>
              <a:buNone/>
            </a:pPr>
            <a:r>
              <a:rPr lang="ja-JP" altLang="en-US" sz="2519" dirty="0">
                <a:solidFill>
                  <a:srgbClr val="000000"/>
                </a:solidFill>
              </a:rPr>
              <a:t>それ以外のもの            ：　不潔</a:t>
            </a:r>
          </a:p>
          <a:p>
            <a:pPr eaLnBrk="1" hangingPunct="1">
              <a:spcBef>
                <a:spcPct val="0"/>
              </a:spcBef>
              <a:buFontTx/>
              <a:buNone/>
            </a:pPr>
            <a:endParaRPr lang="ja-JP" altLang="en-US" sz="2519" dirty="0">
              <a:solidFill>
                <a:srgbClr val="000000"/>
              </a:solidFill>
            </a:endParaRPr>
          </a:p>
          <a:p>
            <a:pPr eaLnBrk="1" hangingPunct="1">
              <a:spcBef>
                <a:spcPct val="0"/>
              </a:spcBef>
              <a:buFontTx/>
              <a:buNone/>
            </a:pPr>
            <a:r>
              <a:rPr lang="ja-JP" altLang="en-US" sz="2519" dirty="0">
                <a:solidFill>
                  <a:srgbClr val="000000"/>
                </a:solidFill>
              </a:rPr>
              <a:t>清潔なものの一部を手に持って使う場合、手で握った部位は「不潔」となる。</a:t>
            </a:r>
          </a:p>
        </p:txBody>
      </p:sp>
      <p:sp>
        <p:nvSpPr>
          <p:cNvPr id="12" name="テキスト ボックス 7">
            <a:extLst>
              <a:ext uri="{FF2B5EF4-FFF2-40B4-BE49-F238E27FC236}">
                <a16:creationId xmlns:a16="http://schemas.microsoft.com/office/drawing/2014/main" id="{1B1F9FDB-EE0D-4372-BE5E-E4886689DCA1}"/>
              </a:ext>
            </a:extLst>
          </p:cNvPr>
          <p:cNvSpPr txBox="1">
            <a:spLocks noChangeArrowheads="1"/>
          </p:cNvSpPr>
          <p:nvPr/>
        </p:nvSpPr>
        <p:spPr bwMode="auto">
          <a:xfrm>
            <a:off x="7309054" y="6184080"/>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26</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2524358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
            <a:extLst>
              <a:ext uri="{FF2B5EF4-FFF2-40B4-BE49-F238E27FC236}">
                <a16:creationId xmlns:a16="http://schemas.microsoft.com/office/drawing/2014/main" id="{5AD3877C-2919-48B0-9AC6-A97DB4DE0563}"/>
              </a:ext>
            </a:extLst>
          </p:cNvPr>
          <p:cNvSpPr txBox="1">
            <a:spLocks noChangeArrowheads="1"/>
          </p:cNvSpPr>
          <p:nvPr/>
        </p:nvSpPr>
        <p:spPr>
          <a:xfrm>
            <a:off x="937533" y="908050"/>
            <a:ext cx="8336639" cy="377026"/>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手順⑥：栄養チューブの先端まで栄養剤を満たします</a:t>
            </a:r>
          </a:p>
        </p:txBody>
      </p:sp>
      <p:sp>
        <p:nvSpPr>
          <p:cNvPr id="61" name="Rectangle 5">
            <a:extLst>
              <a:ext uri="{FF2B5EF4-FFF2-40B4-BE49-F238E27FC236}">
                <a16:creationId xmlns:a16="http://schemas.microsoft.com/office/drawing/2014/main" id="{C390C2AA-86E2-4ED1-A9D3-DB3EFC10193B}"/>
              </a:ext>
            </a:extLst>
          </p:cNvPr>
          <p:cNvSpPr txBox="1">
            <a:spLocks noChangeArrowheads="1"/>
          </p:cNvSpPr>
          <p:nvPr/>
        </p:nvSpPr>
        <p:spPr bwMode="auto">
          <a:xfrm>
            <a:off x="937535" y="2656417"/>
            <a:ext cx="8336639" cy="400110"/>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手順⑦：栄養チューブと経鼻胃管をつなぎます</a:t>
            </a:r>
          </a:p>
        </p:txBody>
      </p:sp>
      <p:sp>
        <p:nvSpPr>
          <p:cNvPr id="64" name="Rectangle 5">
            <a:extLst>
              <a:ext uri="{FF2B5EF4-FFF2-40B4-BE49-F238E27FC236}">
                <a16:creationId xmlns:a16="http://schemas.microsoft.com/office/drawing/2014/main" id="{7FC5F4B9-248B-4496-903C-28B5AE266E5F}"/>
              </a:ext>
            </a:extLst>
          </p:cNvPr>
          <p:cNvSpPr txBox="1">
            <a:spLocks noChangeArrowheads="1"/>
          </p:cNvSpPr>
          <p:nvPr/>
        </p:nvSpPr>
        <p:spPr>
          <a:xfrm>
            <a:off x="668338" y="908050"/>
            <a:ext cx="210893" cy="377026"/>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66" name="Rectangle 5">
            <a:extLst>
              <a:ext uri="{FF2B5EF4-FFF2-40B4-BE49-F238E27FC236}">
                <a16:creationId xmlns:a16="http://schemas.microsoft.com/office/drawing/2014/main" id="{087CDFD1-6768-4B3F-8C7D-9E9389B8DF1F}"/>
              </a:ext>
            </a:extLst>
          </p:cNvPr>
          <p:cNvSpPr txBox="1">
            <a:spLocks noChangeArrowheads="1"/>
          </p:cNvSpPr>
          <p:nvPr/>
        </p:nvSpPr>
        <p:spPr bwMode="auto">
          <a:xfrm>
            <a:off x="668339" y="2656417"/>
            <a:ext cx="210893" cy="400110"/>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eaLnBrk="1" hangingPunct="1">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14" name="Text Box 6">
            <a:extLst>
              <a:ext uri="{FF2B5EF4-FFF2-40B4-BE49-F238E27FC236}">
                <a16:creationId xmlns:a16="http://schemas.microsoft.com/office/drawing/2014/main" id="{09DE4E5B-1FF4-4820-B5E1-A7A41C4B33D0}"/>
              </a:ext>
            </a:extLst>
          </p:cNvPr>
          <p:cNvSpPr txBox="1">
            <a:spLocks noChangeArrowheads="1"/>
          </p:cNvSpPr>
          <p:nvPr/>
        </p:nvSpPr>
        <p:spPr bwMode="auto">
          <a:xfrm>
            <a:off x="937535" y="1324833"/>
            <a:ext cx="8336639" cy="11400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266700" indent="-266700">
              <a:lnSpc>
                <a:spcPct val="125000"/>
              </a:lnSpc>
              <a:spcAft>
                <a:spcPts val="600"/>
              </a:spcAft>
              <a:buFont typeface="Wingdings" panose="05000000000000000000" pitchFamily="2" charset="2"/>
              <a:buChar char="l"/>
            </a:pPr>
            <a:r>
              <a:rPr lang="ja-JP" altLang="en-US" sz="1600" dirty="0">
                <a:latin typeface="Meiryo" panose="020B0604030504040204" pitchFamily="34" charset="-128"/>
                <a:ea typeface="Meiryo" panose="020B0604030504040204" pitchFamily="34" charset="-128"/>
              </a:rPr>
              <a:t>栄養チューブの先端をきれいなコップや計量カップに入れ、栄養チューブのクレンメを開け、栄養チューブに調合した栄養剤を満たします。</a:t>
            </a:r>
            <a:endParaRPr lang="en-US" altLang="ja-JP" sz="1600" dirty="0">
              <a:latin typeface="Meiryo" panose="020B0604030504040204" pitchFamily="34" charset="-128"/>
              <a:ea typeface="Meiryo" panose="020B0604030504040204" pitchFamily="34" charset="-128"/>
            </a:endParaRPr>
          </a:p>
          <a:p>
            <a:pPr marL="266700" indent="-266700">
              <a:lnSpc>
                <a:spcPct val="125000"/>
              </a:lnSpc>
              <a:spcAft>
                <a:spcPts val="600"/>
              </a:spcAft>
              <a:buFont typeface="Wingdings" panose="05000000000000000000" pitchFamily="2" charset="2"/>
              <a:buChar char="l"/>
            </a:pPr>
            <a:r>
              <a:rPr lang="ja-JP" altLang="en-US" sz="1600" dirty="0">
                <a:latin typeface="Meiryo" panose="020B0604030504040204" pitchFamily="34" charset="-128"/>
                <a:ea typeface="Meiryo" panose="020B0604030504040204" pitchFamily="34" charset="-128"/>
              </a:rPr>
              <a:t>栄養チューブの先端まで栄養剤が満たされたら、栄養チューブのクレンメを閉めます。</a:t>
            </a:r>
          </a:p>
        </p:txBody>
      </p:sp>
      <p:sp>
        <p:nvSpPr>
          <p:cNvPr id="15" name="Text Box 6">
            <a:extLst>
              <a:ext uri="{FF2B5EF4-FFF2-40B4-BE49-F238E27FC236}">
                <a16:creationId xmlns:a16="http://schemas.microsoft.com/office/drawing/2014/main" id="{F3E4BEB0-A078-4016-9C1D-A0A926E39400}"/>
              </a:ext>
            </a:extLst>
          </p:cNvPr>
          <p:cNvSpPr txBox="1">
            <a:spLocks noChangeArrowheads="1"/>
          </p:cNvSpPr>
          <p:nvPr/>
        </p:nvSpPr>
        <p:spPr bwMode="auto">
          <a:xfrm>
            <a:off x="937535" y="3152694"/>
            <a:ext cx="8336639" cy="8276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266700" indent="-266700" algn="just">
              <a:lnSpc>
                <a:spcPct val="125000"/>
              </a:lnSpc>
              <a:spcAft>
                <a:spcPts val="600"/>
              </a:spcAft>
              <a:buFont typeface="Wingdings" panose="05000000000000000000" pitchFamily="2" charset="2"/>
              <a:buChar char="l"/>
            </a:pPr>
            <a:r>
              <a:rPr lang="ja-JP" altLang="en-US" sz="1600" spc="-150" dirty="0">
                <a:latin typeface="Meiryo" panose="020B0604030504040204" pitchFamily="34" charset="-128"/>
                <a:ea typeface="Meiryo" panose="020B0604030504040204" pitchFamily="34" charset="-128"/>
              </a:rPr>
              <a:t>注入中に接続部からの液漏れをおこさないよう、接続はしっかり行います。</a:t>
            </a:r>
          </a:p>
          <a:p>
            <a:pPr marL="266700" indent="-266700" algn="just">
              <a:lnSpc>
                <a:spcPct val="125000"/>
              </a:lnSpc>
              <a:spcAft>
                <a:spcPts val="600"/>
              </a:spcAft>
              <a:buFont typeface="Wingdings" panose="05000000000000000000" pitchFamily="2" charset="2"/>
              <a:buChar char="l"/>
            </a:pPr>
            <a:r>
              <a:rPr lang="ja-JP" altLang="en-US" sz="1600" spc="-150" dirty="0">
                <a:latin typeface="Meiryo" panose="020B0604030504040204" pitchFamily="34" charset="-128"/>
                <a:ea typeface="Meiryo" panose="020B0604030504040204" pitchFamily="34" charset="-128"/>
              </a:rPr>
              <a:t>接続操作の際に、経鼻胃管を引っ張らないように注意します。</a:t>
            </a:r>
          </a:p>
        </p:txBody>
      </p:sp>
      <p:sp>
        <p:nvSpPr>
          <p:cNvPr id="9"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260</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529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additive="base">
                                        <p:cTn id="13" dur="500" fill="hold"/>
                                        <p:tgtEl>
                                          <p:spTgt spid="61"/>
                                        </p:tgtEl>
                                        <p:attrNameLst>
                                          <p:attrName>ppt_x</p:attrName>
                                        </p:attrNameLst>
                                      </p:cBhvr>
                                      <p:tavLst>
                                        <p:tav tm="0">
                                          <p:val>
                                            <p:strVal val="#ppt_x"/>
                                          </p:val>
                                        </p:tav>
                                        <p:tav tm="100000">
                                          <p:val>
                                            <p:strVal val="#ppt_x"/>
                                          </p:val>
                                        </p:tav>
                                      </p:tavLst>
                                    </p:anim>
                                    <p:anim calcmode="lin" valueType="num">
                                      <p:cBhvr additive="base">
                                        <p:cTn id="14" dur="500" fill="hold"/>
                                        <p:tgtEl>
                                          <p:spTgt spid="6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500" fill="hold"/>
                                        <p:tgtEl>
                                          <p:spTgt spid="64"/>
                                        </p:tgtEl>
                                        <p:attrNameLst>
                                          <p:attrName>ppt_x</p:attrName>
                                        </p:attrNameLst>
                                      </p:cBhvr>
                                      <p:tavLst>
                                        <p:tav tm="0">
                                          <p:val>
                                            <p:strVal val="#ppt_x"/>
                                          </p:val>
                                        </p:tav>
                                        <p:tav tm="100000">
                                          <p:val>
                                            <p:strVal val="#ppt_x"/>
                                          </p:val>
                                        </p:tav>
                                      </p:tavLst>
                                    </p:anim>
                                    <p:anim calcmode="lin" valueType="num">
                                      <p:cBhvr additive="base">
                                        <p:cTn id="1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anim calcmode="lin" valueType="num">
                                      <p:cBhvr additive="base">
                                        <p:cTn id="23" dur="500" fill="hold"/>
                                        <p:tgtEl>
                                          <p:spTgt spid="66"/>
                                        </p:tgtEl>
                                        <p:attrNameLst>
                                          <p:attrName>ppt_x</p:attrName>
                                        </p:attrNameLst>
                                      </p:cBhvr>
                                      <p:tavLst>
                                        <p:tav tm="0">
                                          <p:val>
                                            <p:strVal val="#ppt_x"/>
                                          </p:val>
                                        </p:tav>
                                        <p:tav tm="100000">
                                          <p:val>
                                            <p:strVal val="#ppt_x"/>
                                          </p:val>
                                        </p:tav>
                                      </p:tavLst>
                                    </p:anim>
                                    <p:anim calcmode="lin" valueType="num">
                                      <p:cBhvr additive="base">
                                        <p:cTn id="24" dur="500" fill="hold"/>
                                        <p:tgtEl>
                                          <p:spTgt spid="66"/>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1" grpId="0" animBg="1"/>
      <p:bldP spid="64" grpId="0" animBg="1"/>
      <p:bldP spid="66" grpId="0" animBg="1"/>
      <p:bldP spid="14" grpId="0"/>
      <p:bldP spid="15" grpId="0"/>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A4A84DFF-9341-41BF-87E0-06D70DDDA93A}"/>
              </a:ext>
            </a:extLst>
          </p:cNvPr>
          <p:cNvSpPr/>
          <p:nvPr/>
        </p:nvSpPr>
        <p:spPr>
          <a:xfrm>
            <a:off x="6540846" y="1649813"/>
            <a:ext cx="2733329" cy="250928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Picture 13" descr="no10-1_クレンメ操作">
            <a:extLst>
              <a:ext uri="{FF2B5EF4-FFF2-40B4-BE49-F238E27FC236}">
                <a16:creationId xmlns:a16="http://schemas.microsoft.com/office/drawing/2014/main" id="{1988DC48-2A8B-4490-9912-E26B2667AD6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885" b="93654" l="9833" r="93096">
                        <a14:foregroundMark x1="36402" y1="56923" x2="36402" y2="56923"/>
                        <a14:foregroundMark x1="35774" y1="45385" x2="35774" y2="45385"/>
                        <a14:foregroundMark x1="48954" y1="74615" x2="48954" y2="74615"/>
                        <a14:foregroundMark x1="48326" y1="75769" x2="48326" y2="75769"/>
                        <a14:foregroundMark x1="48954" y1="75769" x2="59205" y2="94038"/>
                        <a14:foregroundMark x1="93305" y1="65192" x2="89749" y2="77308"/>
                        <a14:foregroundMark x1="14226" y1="7885" x2="22594" y2="23462"/>
                      </a14:backgroundRemoval>
                    </a14:imgEffect>
                  </a14:imgLayer>
                </a14:imgProps>
              </a:ext>
              <a:ext uri="{28A0092B-C50C-407E-A947-70E740481C1C}">
                <a14:useLocalDpi xmlns:a14="http://schemas.microsoft.com/office/drawing/2010/main" val="0"/>
              </a:ext>
            </a:extLst>
          </a:blip>
          <a:srcRect/>
          <a:stretch>
            <a:fillRect/>
          </a:stretch>
        </p:blipFill>
        <p:spPr bwMode="auto">
          <a:xfrm>
            <a:off x="7011928" y="1852684"/>
            <a:ext cx="1886632" cy="2051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3" descr="正常な滴下滴下停止">
            <a:extLst>
              <a:ext uri="{FF2B5EF4-FFF2-40B4-BE49-F238E27FC236}">
                <a16:creationId xmlns:a16="http://schemas.microsoft.com/office/drawing/2014/main" id="{7E0EFF4E-44E2-4817-BA30-4D83FE4C1F8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1470"/>
          <a:stretch/>
        </p:blipFill>
        <p:spPr bwMode="auto">
          <a:xfrm>
            <a:off x="6797090" y="4203741"/>
            <a:ext cx="796543" cy="1886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AutoShape 11">
            <a:extLst>
              <a:ext uri="{FF2B5EF4-FFF2-40B4-BE49-F238E27FC236}">
                <a16:creationId xmlns:a16="http://schemas.microsoft.com/office/drawing/2014/main" id="{4ABA2236-F31D-4DFA-BAB2-1FA294F6C2B5}"/>
              </a:ext>
            </a:extLst>
          </p:cNvPr>
          <p:cNvSpPr>
            <a:spLocks noChangeArrowheads="1"/>
          </p:cNvSpPr>
          <p:nvPr/>
        </p:nvSpPr>
        <p:spPr bwMode="auto">
          <a:xfrm>
            <a:off x="6514479" y="6107240"/>
            <a:ext cx="1354828" cy="359051"/>
          </a:xfrm>
          <a:prstGeom prst="flowChartTerminator">
            <a:avLst/>
          </a:prstGeom>
          <a:solidFill>
            <a:schemeClr val="accent6">
              <a:lumMod val="75000"/>
            </a:schemeClr>
          </a:solidFill>
          <a:ln w="28575">
            <a:noFill/>
            <a:miter lim="800000"/>
            <a:headEnd/>
            <a:tailEnd/>
          </a:ln>
        </p:spPr>
        <p:txBody>
          <a:bodyPr tIns="36000" bIns="0" anchor="ctr">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ctr" eaLnBrk="1" hangingPunct="1"/>
            <a:r>
              <a:rPr lang="ja-JP" altLang="en-US" sz="1600" b="1" dirty="0">
                <a:solidFill>
                  <a:schemeClr val="bg1"/>
                </a:solidFill>
                <a:latin typeface="Meiryo" panose="020B0604030504040204" pitchFamily="34" charset="-128"/>
                <a:ea typeface="Meiryo" panose="020B0604030504040204" pitchFamily="34" charset="-128"/>
              </a:rPr>
              <a:t>適切な滴下</a:t>
            </a:r>
          </a:p>
        </p:txBody>
      </p:sp>
      <p:sp>
        <p:nvSpPr>
          <p:cNvPr id="34" name="AutoShape 12">
            <a:extLst>
              <a:ext uri="{FF2B5EF4-FFF2-40B4-BE49-F238E27FC236}">
                <a16:creationId xmlns:a16="http://schemas.microsoft.com/office/drawing/2014/main" id="{E71E4373-3E04-4E6B-9771-D49CFA2DE392}"/>
              </a:ext>
            </a:extLst>
          </p:cNvPr>
          <p:cNvSpPr>
            <a:spLocks noChangeArrowheads="1"/>
          </p:cNvSpPr>
          <p:nvPr/>
        </p:nvSpPr>
        <p:spPr bwMode="auto">
          <a:xfrm>
            <a:off x="7945714" y="6107239"/>
            <a:ext cx="1354828" cy="359051"/>
          </a:xfrm>
          <a:prstGeom prst="flowChartTerminator">
            <a:avLst/>
          </a:prstGeom>
          <a:solidFill>
            <a:schemeClr val="accent6">
              <a:lumMod val="75000"/>
            </a:schemeClr>
          </a:solidFill>
          <a:ln w="28575">
            <a:noFill/>
            <a:miter lim="800000"/>
            <a:headEnd/>
            <a:tailEnd/>
          </a:ln>
        </p:spPr>
        <p:txBody>
          <a:bodyPr tIns="36000" bIns="0" anchor="ctr">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ctr" eaLnBrk="1" hangingPunct="1"/>
            <a:r>
              <a:rPr lang="ja-JP" altLang="en-US" sz="1600" b="1" dirty="0">
                <a:solidFill>
                  <a:schemeClr val="bg1"/>
                </a:solidFill>
                <a:latin typeface="Meiryo" panose="020B0604030504040204" pitchFamily="34" charset="-128"/>
                <a:ea typeface="Meiryo" panose="020B0604030504040204" pitchFamily="34" charset="-128"/>
              </a:rPr>
              <a:t>滴下停止</a:t>
            </a:r>
          </a:p>
        </p:txBody>
      </p:sp>
      <p:sp>
        <p:nvSpPr>
          <p:cNvPr id="58" name="Rectangle 5">
            <a:extLst>
              <a:ext uri="{FF2B5EF4-FFF2-40B4-BE49-F238E27FC236}">
                <a16:creationId xmlns:a16="http://schemas.microsoft.com/office/drawing/2014/main" id="{5AD3877C-2919-48B0-9AC6-A97DB4DE0563}"/>
              </a:ext>
            </a:extLst>
          </p:cNvPr>
          <p:cNvSpPr txBox="1">
            <a:spLocks noChangeArrowheads="1"/>
          </p:cNvSpPr>
          <p:nvPr/>
        </p:nvSpPr>
        <p:spPr>
          <a:xfrm>
            <a:off x="937533" y="908050"/>
            <a:ext cx="8336641" cy="377026"/>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手順⑧：クレンメをゆっくり緩めて滴下を開始します</a:t>
            </a:r>
          </a:p>
        </p:txBody>
      </p:sp>
      <p:sp>
        <p:nvSpPr>
          <p:cNvPr id="64" name="Rectangle 5">
            <a:extLst>
              <a:ext uri="{FF2B5EF4-FFF2-40B4-BE49-F238E27FC236}">
                <a16:creationId xmlns:a16="http://schemas.microsoft.com/office/drawing/2014/main" id="{7FC5F4B9-248B-4496-903C-28B5AE266E5F}"/>
              </a:ext>
            </a:extLst>
          </p:cNvPr>
          <p:cNvSpPr txBox="1">
            <a:spLocks noChangeArrowheads="1"/>
          </p:cNvSpPr>
          <p:nvPr/>
        </p:nvSpPr>
        <p:spPr>
          <a:xfrm>
            <a:off x="668338" y="908050"/>
            <a:ext cx="210893" cy="377026"/>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16" name="テキスト ボックス 15">
            <a:extLst>
              <a:ext uri="{FF2B5EF4-FFF2-40B4-BE49-F238E27FC236}">
                <a16:creationId xmlns:a16="http://schemas.microsoft.com/office/drawing/2014/main" id="{B45DC031-6D43-49E4-B966-01BFAE849BF7}"/>
              </a:ext>
            </a:extLst>
          </p:cNvPr>
          <p:cNvSpPr txBox="1">
            <a:spLocks noChangeArrowheads="1"/>
          </p:cNvSpPr>
          <p:nvPr/>
        </p:nvSpPr>
        <p:spPr bwMode="auto">
          <a:xfrm>
            <a:off x="1015204" y="4943061"/>
            <a:ext cx="5306083" cy="1546639"/>
          </a:xfrm>
          <a:prstGeom prst="rect">
            <a:avLst/>
          </a:prstGeom>
          <a:solidFill>
            <a:srgbClr val="FFEFBD"/>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wrap="square" rIns="180000" bIns="0" anchor="ctr" anchorCtr="0">
            <a:noAutofit/>
          </a:bodyPr>
          <a:lstStyle>
            <a:lvl1pPr marL="342900" indent="-342900">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marL="265113" indent="-265113" algn="just" eaLnBrk="1" hangingPunct="1">
              <a:spcAft>
                <a:spcPts val="600"/>
              </a:spcAft>
              <a:buFont typeface="Wingdings" panose="05000000000000000000" pitchFamily="2" charset="2"/>
              <a:buChar char="l"/>
              <a:defRPr/>
            </a:pPr>
            <a:r>
              <a:rPr lang="ja-JP" altLang="en-US" sz="1600" spc="-50" dirty="0">
                <a:solidFill>
                  <a:srgbClr val="000000"/>
                </a:solidFill>
                <a:latin typeface="Meiryo" panose="020B0604030504040204" pitchFamily="34" charset="-128"/>
                <a:ea typeface="Meiryo" panose="020B0604030504040204" pitchFamily="34" charset="-128"/>
              </a:rPr>
              <a:t>注入の速度が速いと、胃食道逆流による嘔吐や喘鳴・呼吸障害をおこしたり、ダンピング症状（下痢や頻脈）をおこすことがあるので適切な速さで注入します。</a:t>
            </a:r>
            <a:endParaRPr lang="en-US" altLang="ja-JP" sz="1600" spc="-50" dirty="0">
              <a:solidFill>
                <a:srgbClr val="000000"/>
              </a:solidFill>
              <a:latin typeface="Meiryo" panose="020B0604030504040204" pitchFamily="34" charset="-128"/>
              <a:ea typeface="Meiryo" panose="020B0604030504040204" pitchFamily="34" charset="-128"/>
            </a:endParaRPr>
          </a:p>
          <a:p>
            <a:pPr marL="265113" indent="-265113" algn="just" eaLnBrk="1" hangingPunct="1">
              <a:spcAft>
                <a:spcPts val="600"/>
              </a:spcAft>
              <a:buFont typeface="Wingdings" panose="05000000000000000000" pitchFamily="2" charset="2"/>
              <a:buChar char="l"/>
              <a:defRPr/>
            </a:pPr>
            <a:r>
              <a:rPr lang="ja-JP" altLang="en-US" sz="1600" dirty="0">
                <a:solidFill>
                  <a:srgbClr val="000000"/>
                </a:solidFill>
                <a:latin typeface="Meiryo" panose="020B0604030504040204" pitchFamily="34" charset="-128"/>
                <a:ea typeface="Meiryo" panose="020B0604030504040204" pitchFamily="34" charset="-128"/>
              </a:rPr>
              <a:t>体位によって注入速度が変わるので体位を整えた後には必ず滴下速度を確認しましょう。</a:t>
            </a:r>
          </a:p>
        </p:txBody>
      </p:sp>
      <p:sp>
        <p:nvSpPr>
          <p:cNvPr id="26" name="テキスト ボックス 8">
            <a:extLst>
              <a:ext uri="{FF2B5EF4-FFF2-40B4-BE49-F238E27FC236}">
                <a16:creationId xmlns:a16="http://schemas.microsoft.com/office/drawing/2014/main" id="{3A684AA7-6961-4F68-9E92-FC4A34AE25AB}"/>
              </a:ext>
            </a:extLst>
          </p:cNvPr>
          <p:cNvSpPr txBox="1">
            <a:spLocks noChangeArrowheads="1"/>
          </p:cNvSpPr>
          <p:nvPr/>
        </p:nvSpPr>
        <p:spPr bwMode="auto">
          <a:xfrm>
            <a:off x="931618" y="1585637"/>
            <a:ext cx="653255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spcAft>
                <a:spcPts val="1800"/>
              </a:spcAft>
              <a:buFont typeface="Wingdings" panose="05000000000000000000" pitchFamily="2" charset="2"/>
              <a:buChar char="u"/>
            </a:pPr>
            <a:r>
              <a:rPr lang="ja-JP" altLang="en-US" dirty="0">
                <a:solidFill>
                  <a:srgbClr val="002060"/>
                </a:solidFill>
                <a:latin typeface="Meiryo" panose="020B0604030504040204" pitchFamily="34" charset="-128"/>
                <a:ea typeface="Meiryo" panose="020B0604030504040204" pitchFamily="34" charset="-128"/>
              </a:rPr>
              <a:t>注入を開始することを本人に伝えます。</a:t>
            </a:r>
            <a:r>
              <a:rPr lang="en-US" altLang="ja-JP" dirty="0">
                <a:solidFill>
                  <a:srgbClr val="002060"/>
                </a:solidFill>
                <a:latin typeface="Meiryo" panose="020B0604030504040204" pitchFamily="34" charset="-128"/>
                <a:ea typeface="Meiryo" panose="020B0604030504040204" pitchFamily="34" charset="-128"/>
              </a:rPr>
              <a:t>『</a:t>
            </a:r>
            <a:r>
              <a:rPr lang="ja-JP" altLang="en-US" dirty="0">
                <a:solidFill>
                  <a:srgbClr val="002060"/>
                </a:solidFill>
                <a:latin typeface="Meiryo" panose="020B0604030504040204" pitchFamily="34" charset="-128"/>
                <a:ea typeface="Meiryo" panose="020B0604030504040204" pitchFamily="34" charset="-128"/>
              </a:rPr>
              <a:t>いただきます</a:t>
            </a:r>
            <a:r>
              <a:rPr lang="en-US" altLang="ja-JP" dirty="0">
                <a:solidFill>
                  <a:srgbClr val="002060"/>
                </a:solidFill>
                <a:latin typeface="Meiryo" panose="020B0604030504040204" pitchFamily="34" charset="-128"/>
                <a:ea typeface="Meiryo" panose="020B0604030504040204" pitchFamily="34" charset="-128"/>
              </a:rPr>
              <a:t>』</a:t>
            </a:r>
          </a:p>
        </p:txBody>
      </p:sp>
      <p:sp>
        <p:nvSpPr>
          <p:cNvPr id="27" name="テキスト ボックス 26">
            <a:extLst>
              <a:ext uri="{FF2B5EF4-FFF2-40B4-BE49-F238E27FC236}">
                <a16:creationId xmlns:a16="http://schemas.microsoft.com/office/drawing/2014/main" id="{F4ED339B-29BF-46EC-9454-3680B1704F26}"/>
              </a:ext>
            </a:extLst>
          </p:cNvPr>
          <p:cNvSpPr txBox="1">
            <a:spLocks noChangeArrowheads="1"/>
          </p:cNvSpPr>
          <p:nvPr/>
        </p:nvSpPr>
        <p:spPr bwMode="auto">
          <a:xfrm>
            <a:off x="931618" y="2202954"/>
            <a:ext cx="560922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spcAft>
                <a:spcPts val="2400"/>
              </a:spcAft>
              <a:buFont typeface="Wingdings" panose="05000000000000000000" pitchFamily="2" charset="2"/>
              <a:buChar char="u"/>
            </a:pPr>
            <a:r>
              <a:rPr lang="ja-JP" altLang="en-US" dirty="0">
                <a:solidFill>
                  <a:srgbClr val="002060"/>
                </a:solidFill>
                <a:latin typeface="Meiryo" panose="020B0604030504040204" pitchFamily="34" charset="-128"/>
                <a:ea typeface="Meiryo" panose="020B0604030504040204" pitchFamily="34" charset="-128"/>
              </a:rPr>
              <a:t>栄養チューブのクレンメをゆっくりと緩めます。</a:t>
            </a:r>
            <a:endParaRPr lang="en-US" altLang="ja-JP" dirty="0">
              <a:solidFill>
                <a:srgbClr val="002060"/>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4200472A-49B2-4F93-9664-8C847AC56025}"/>
              </a:ext>
            </a:extLst>
          </p:cNvPr>
          <p:cNvSpPr txBox="1">
            <a:spLocks noChangeArrowheads="1"/>
          </p:cNvSpPr>
          <p:nvPr/>
        </p:nvSpPr>
        <p:spPr bwMode="auto">
          <a:xfrm>
            <a:off x="931618" y="2821509"/>
            <a:ext cx="5609228" cy="1243417"/>
          </a:xfrm>
          <a:prstGeom prst="rect">
            <a:avLst/>
          </a:prstGeom>
          <a:noFill/>
          <a:ln>
            <a:noFill/>
          </a:ln>
        </p:spPr>
        <p:txBody>
          <a:bodyPr wrap="none">
            <a:spAutoFit/>
          </a:bodyPr>
          <a:lstStyle>
            <a:lvl1pPr>
              <a:defRPr kumimoji="1" sz="2400">
                <a:solidFill>
                  <a:schemeClr val="tx1"/>
                </a:solidFill>
                <a:latin typeface="Arial" charset="0"/>
                <a:ea typeface="ＭＳ Ｐ明朝" charset="0"/>
                <a:cs typeface="ＭＳ Ｐ明朝" charset="0"/>
              </a:defRPr>
            </a:lvl1pPr>
            <a:lvl2pPr marL="742950" indent="-285750">
              <a:defRPr kumimoji="1" sz="2400">
                <a:solidFill>
                  <a:schemeClr val="tx1"/>
                </a:solidFill>
                <a:latin typeface="Arial" charset="0"/>
                <a:ea typeface="ＭＳ Ｐ明朝" charset="0"/>
                <a:cs typeface="ＭＳ Ｐ明朝" charset="0"/>
              </a:defRPr>
            </a:lvl2pPr>
            <a:lvl3pPr marL="1143000" indent="-228600">
              <a:defRPr kumimoji="1" sz="2400">
                <a:solidFill>
                  <a:schemeClr val="tx1"/>
                </a:solidFill>
                <a:latin typeface="Arial" charset="0"/>
                <a:ea typeface="ＭＳ Ｐ明朝" charset="0"/>
                <a:cs typeface="ＭＳ Ｐ明朝" charset="0"/>
              </a:defRPr>
            </a:lvl3pPr>
            <a:lvl4pPr marL="1600200" indent="-228600">
              <a:defRPr kumimoji="1" sz="2400">
                <a:solidFill>
                  <a:schemeClr val="tx1"/>
                </a:solidFill>
                <a:latin typeface="Arial" charset="0"/>
                <a:ea typeface="ＭＳ Ｐ明朝" charset="0"/>
                <a:cs typeface="ＭＳ Ｐ明朝" charset="0"/>
              </a:defRPr>
            </a:lvl4pPr>
            <a:lvl5pPr marL="2057400" indent="-228600">
              <a:defRPr kumimoji="1" sz="2400">
                <a:solidFill>
                  <a:schemeClr val="tx1"/>
                </a:solidFill>
                <a:latin typeface="Arial" charset="0"/>
                <a:ea typeface="ＭＳ Ｐ明朝" charset="0"/>
                <a:cs typeface="ＭＳ Ｐ明朝" charset="0"/>
              </a:defRPr>
            </a:lvl5pPr>
            <a:lvl6pPr marL="2514600" indent="-228600" fontAlgn="base">
              <a:spcBef>
                <a:spcPct val="0"/>
              </a:spcBef>
              <a:spcAft>
                <a:spcPct val="0"/>
              </a:spcAft>
              <a:defRPr kumimoji="1" sz="2400">
                <a:solidFill>
                  <a:schemeClr val="tx1"/>
                </a:solidFill>
                <a:latin typeface="Arial" charset="0"/>
                <a:ea typeface="ＭＳ Ｐ明朝" charset="0"/>
                <a:cs typeface="ＭＳ Ｐ明朝" charset="0"/>
              </a:defRPr>
            </a:lvl6pPr>
            <a:lvl7pPr marL="2971800" indent="-228600" fontAlgn="base">
              <a:spcBef>
                <a:spcPct val="0"/>
              </a:spcBef>
              <a:spcAft>
                <a:spcPct val="0"/>
              </a:spcAft>
              <a:defRPr kumimoji="1" sz="2400">
                <a:solidFill>
                  <a:schemeClr val="tx1"/>
                </a:solidFill>
                <a:latin typeface="Arial" charset="0"/>
                <a:ea typeface="ＭＳ Ｐ明朝" charset="0"/>
                <a:cs typeface="ＭＳ Ｐ明朝" charset="0"/>
              </a:defRPr>
            </a:lvl7pPr>
            <a:lvl8pPr marL="3429000" indent="-228600" fontAlgn="base">
              <a:spcBef>
                <a:spcPct val="0"/>
              </a:spcBef>
              <a:spcAft>
                <a:spcPct val="0"/>
              </a:spcAft>
              <a:defRPr kumimoji="1" sz="2400">
                <a:solidFill>
                  <a:schemeClr val="tx1"/>
                </a:solidFill>
                <a:latin typeface="Arial" charset="0"/>
                <a:ea typeface="ＭＳ Ｐ明朝" charset="0"/>
                <a:cs typeface="ＭＳ Ｐ明朝" charset="0"/>
              </a:defRPr>
            </a:lvl8pPr>
            <a:lvl9pPr marL="3886200" indent="-2286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marL="342900" indent="-342900" eaLnBrk="1" hangingPunct="1">
              <a:lnSpc>
                <a:spcPct val="110000"/>
              </a:lnSpc>
              <a:spcAft>
                <a:spcPts val="0"/>
              </a:spcAft>
              <a:buFont typeface="Wingdings" charset="2"/>
              <a:buChar char="u"/>
              <a:defRPr/>
            </a:pPr>
            <a:r>
              <a:rPr lang="ja-JP" altLang="en-US" sz="1800" dirty="0">
                <a:solidFill>
                  <a:srgbClr val="002060"/>
                </a:solidFill>
                <a:latin typeface="Meiryo" panose="020B0604030504040204" pitchFamily="34" charset="-128"/>
                <a:ea typeface="Meiryo" panose="020B0604030504040204" pitchFamily="34" charset="-128"/>
                <a:cs typeface="ＭＳ ゴシック" charset="0"/>
              </a:rPr>
              <a:t>ドリップチェンバーの滴下で注入速度を調節して</a:t>
            </a:r>
          </a:p>
          <a:p>
            <a:pPr eaLnBrk="1" hangingPunct="1">
              <a:lnSpc>
                <a:spcPct val="110000"/>
              </a:lnSpc>
              <a:spcAft>
                <a:spcPts val="0"/>
              </a:spcAft>
              <a:defRPr/>
            </a:pPr>
            <a:r>
              <a:rPr lang="ja-JP" altLang="en-US" sz="1800" dirty="0">
                <a:solidFill>
                  <a:srgbClr val="000000"/>
                </a:solidFill>
                <a:latin typeface="Meiryo" panose="020B0604030504040204" pitchFamily="34" charset="-128"/>
                <a:ea typeface="Meiryo" panose="020B0604030504040204" pitchFamily="34" charset="-128"/>
                <a:cs typeface="ＭＳ ゴシック" charset="0"/>
              </a:rPr>
              <a:t>　　　　医師から指示された速度にします。</a:t>
            </a:r>
            <a:endParaRPr lang="en-US" altLang="ja-JP" sz="1800" dirty="0">
              <a:solidFill>
                <a:srgbClr val="000000"/>
              </a:solidFill>
              <a:latin typeface="Meiryo" panose="020B0604030504040204" pitchFamily="34" charset="-128"/>
              <a:ea typeface="Meiryo" panose="020B0604030504040204" pitchFamily="34" charset="-128"/>
              <a:cs typeface="ＭＳ ゴシック" charset="0"/>
            </a:endParaRPr>
          </a:p>
          <a:p>
            <a:pPr eaLnBrk="1" hangingPunct="1">
              <a:lnSpc>
                <a:spcPct val="110000"/>
              </a:lnSpc>
              <a:spcAft>
                <a:spcPts val="0"/>
              </a:spcAft>
              <a:defRPr/>
            </a:pPr>
            <a:r>
              <a:rPr lang="ja-JP" altLang="en-US" sz="1600" dirty="0">
                <a:solidFill>
                  <a:srgbClr val="000000"/>
                </a:solidFill>
                <a:latin typeface="Meiryo" panose="020B0604030504040204" pitchFamily="34" charset="-128"/>
                <a:ea typeface="Meiryo" panose="020B0604030504040204" pitchFamily="34" charset="-128"/>
                <a:cs typeface="ＭＳ ゴシック" charset="0"/>
              </a:rPr>
              <a:t>　　　</a:t>
            </a:r>
            <a:r>
              <a:rPr lang="ja-JP" sz="1600" dirty="0">
                <a:solidFill>
                  <a:srgbClr val="000000"/>
                </a:solidFill>
                <a:latin typeface="Meiryo" panose="020B0604030504040204" pitchFamily="34" charset="-128"/>
                <a:ea typeface="Meiryo" panose="020B0604030504040204" pitchFamily="34" charset="-128"/>
                <a:cs typeface="ＭＳ ゴシック" charset="0"/>
              </a:rPr>
              <a:t>『</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１</a:t>
            </a:r>
            <a:r>
              <a:rPr lang="en-US" sz="1600" dirty="0">
                <a:solidFill>
                  <a:srgbClr val="000000"/>
                </a:solidFill>
                <a:latin typeface="Meiryo" panose="020B0604030504040204" pitchFamily="34" charset="-128"/>
                <a:ea typeface="Meiryo" panose="020B0604030504040204" pitchFamily="34" charset="-128"/>
                <a:cs typeface="ＭＳ ゴシック" charset="0"/>
              </a:rPr>
              <a:t>分間に</a:t>
            </a:r>
            <a:r>
              <a:rPr lang="ja-JP" sz="1600" dirty="0">
                <a:solidFill>
                  <a:srgbClr val="000000"/>
                </a:solidFill>
                <a:latin typeface="Meiryo" panose="020B0604030504040204" pitchFamily="34" charset="-128"/>
                <a:ea typeface="Meiryo" panose="020B0604030504040204" pitchFamily="34" charset="-128"/>
                <a:cs typeface="ＭＳ ゴシック" charset="0"/>
              </a:rPr>
              <a:t>60</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滴→</a:t>
            </a:r>
            <a:r>
              <a:rPr lang="en-US" altLang="ja-JP" sz="1600" dirty="0">
                <a:solidFill>
                  <a:srgbClr val="000000"/>
                </a:solidFill>
                <a:latin typeface="Meiryo" panose="020B0604030504040204" pitchFamily="34" charset="-128"/>
                <a:ea typeface="Meiryo" panose="020B0604030504040204" pitchFamily="34" charset="-128"/>
                <a:cs typeface="ＭＳ ゴシック" charset="0"/>
              </a:rPr>
              <a:t>10</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秒で</a:t>
            </a:r>
            <a:r>
              <a:rPr lang="en-US" altLang="ja-JP" sz="1600" dirty="0">
                <a:solidFill>
                  <a:srgbClr val="000000"/>
                </a:solidFill>
                <a:latin typeface="Meiryo" panose="020B0604030504040204" pitchFamily="34" charset="-128"/>
                <a:ea typeface="Meiryo" panose="020B0604030504040204" pitchFamily="34" charset="-128"/>
                <a:cs typeface="ＭＳ ゴシック" charset="0"/>
              </a:rPr>
              <a:t>10</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滴→１</a:t>
            </a:r>
            <a:r>
              <a:rPr lang="en-US" sz="1600" dirty="0">
                <a:solidFill>
                  <a:srgbClr val="000000"/>
                </a:solidFill>
                <a:latin typeface="Meiryo" panose="020B0604030504040204" pitchFamily="34" charset="-128"/>
                <a:ea typeface="Meiryo" panose="020B0604030504040204" pitchFamily="34" charset="-128"/>
                <a:cs typeface="ＭＳ ゴシック" charset="0"/>
              </a:rPr>
              <a:t>時間で</a:t>
            </a:r>
            <a:r>
              <a:rPr lang="ja-JP" sz="1600" dirty="0">
                <a:solidFill>
                  <a:srgbClr val="000000"/>
                </a:solidFill>
                <a:latin typeface="Meiryo" panose="020B0604030504040204" pitchFamily="34" charset="-128"/>
                <a:ea typeface="Meiryo" panose="020B0604030504040204" pitchFamily="34" charset="-128"/>
                <a:cs typeface="ＭＳ ゴシック" charset="0"/>
              </a:rPr>
              <a:t>200ml』</a:t>
            </a:r>
          </a:p>
          <a:p>
            <a:pPr eaLnBrk="1" hangingPunct="1">
              <a:lnSpc>
                <a:spcPct val="110000"/>
              </a:lnSpc>
              <a:spcAft>
                <a:spcPts val="0"/>
              </a:spcAft>
              <a:defRPr/>
            </a:pPr>
            <a:r>
              <a:rPr lang="ja-JP" altLang="en-US" sz="1600" dirty="0">
                <a:solidFill>
                  <a:srgbClr val="000000"/>
                </a:solidFill>
                <a:latin typeface="Meiryo" panose="020B0604030504040204" pitchFamily="34" charset="-128"/>
                <a:ea typeface="Meiryo" panose="020B0604030504040204" pitchFamily="34" charset="-128"/>
                <a:cs typeface="ＭＳ ゴシック" charset="0"/>
              </a:rPr>
              <a:t>　　　</a:t>
            </a:r>
            <a:r>
              <a:rPr lang="en-US" altLang="ja-JP" sz="1600" dirty="0">
                <a:solidFill>
                  <a:srgbClr val="000000"/>
                </a:solidFill>
                <a:latin typeface="Meiryo" panose="020B0604030504040204" pitchFamily="34" charset="-128"/>
                <a:ea typeface="Meiryo" panose="020B0604030504040204" pitchFamily="34" charset="-128"/>
                <a:cs typeface="ＭＳ ゴシック" charset="0"/>
              </a:rPr>
              <a:t>『</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１分間に</a:t>
            </a:r>
            <a:r>
              <a:rPr lang="en-US" altLang="ja-JP" sz="1600" dirty="0">
                <a:solidFill>
                  <a:srgbClr val="000000"/>
                </a:solidFill>
                <a:latin typeface="Meiryo" panose="020B0604030504040204" pitchFamily="34" charset="-128"/>
                <a:ea typeface="Meiryo" panose="020B0604030504040204" pitchFamily="34" charset="-128"/>
                <a:cs typeface="ＭＳ ゴシック" charset="0"/>
              </a:rPr>
              <a:t>90</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滴→</a:t>
            </a:r>
            <a:r>
              <a:rPr lang="en-US" altLang="ja-JP" sz="1600" dirty="0">
                <a:solidFill>
                  <a:srgbClr val="000000"/>
                </a:solidFill>
                <a:latin typeface="Meiryo" panose="020B0604030504040204" pitchFamily="34" charset="-128"/>
                <a:ea typeface="Meiryo" panose="020B0604030504040204" pitchFamily="34" charset="-128"/>
                <a:cs typeface="ＭＳ ゴシック" charset="0"/>
              </a:rPr>
              <a:t>10</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秒で</a:t>
            </a:r>
            <a:r>
              <a:rPr lang="en-US" altLang="ja-JP" sz="1600" dirty="0">
                <a:solidFill>
                  <a:srgbClr val="000000"/>
                </a:solidFill>
                <a:latin typeface="Meiryo" panose="020B0604030504040204" pitchFamily="34" charset="-128"/>
                <a:ea typeface="Meiryo" panose="020B0604030504040204" pitchFamily="34" charset="-128"/>
                <a:cs typeface="ＭＳ ゴシック" charset="0"/>
              </a:rPr>
              <a:t>15</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滴→１時間で</a:t>
            </a:r>
            <a:r>
              <a:rPr lang="en-US" altLang="ja-JP" sz="1600" dirty="0">
                <a:solidFill>
                  <a:srgbClr val="000000"/>
                </a:solidFill>
                <a:latin typeface="Meiryo" panose="020B0604030504040204" pitchFamily="34" charset="-128"/>
                <a:ea typeface="Meiryo" panose="020B0604030504040204" pitchFamily="34" charset="-128"/>
                <a:cs typeface="ＭＳ ゴシック" charset="0"/>
              </a:rPr>
              <a:t>300ml』</a:t>
            </a:r>
          </a:p>
        </p:txBody>
      </p:sp>
      <p:sp>
        <p:nvSpPr>
          <p:cNvPr id="29" name="テキスト ボックス 28">
            <a:extLst>
              <a:ext uri="{FF2B5EF4-FFF2-40B4-BE49-F238E27FC236}">
                <a16:creationId xmlns:a16="http://schemas.microsoft.com/office/drawing/2014/main" id="{3F3A43F2-938A-4BB4-9970-8E714CFDA759}"/>
              </a:ext>
            </a:extLst>
          </p:cNvPr>
          <p:cNvSpPr txBox="1">
            <a:spLocks noChangeArrowheads="1"/>
          </p:cNvSpPr>
          <p:nvPr/>
        </p:nvSpPr>
        <p:spPr bwMode="auto">
          <a:xfrm>
            <a:off x="931618" y="4314149"/>
            <a:ext cx="3531736" cy="3970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lnSpc>
                <a:spcPct val="110000"/>
              </a:lnSpc>
              <a:spcAft>
                <a:spcPts val="600"/>
              </a:spcAft>
              <a:buFont typeface="Wingdings" panose="05000000000000000000" pitchFamily="2" charset="2"/>
              <a:buChar char="u"/>
            </a:pPr>
            <a:r>
              <a:rPr lang="ja-JP" altLang="en-US" dirty="0">
                <a:solidFill>
                  <a:srgbClr val="002060"/>
                </a:solidFill>
                <a:latin typeface="Meiryo" panose="020B0604030504040204" pitchFamily="34" charset="-128"/>
                <a:ea typeface="Meiryo" panose="020B0604030504040204" pitchFamily="34" charset="-128"/>
              </a:rPr>
              <a:t>注入開始時刻を記録します。</a:t>
            </a:r>
            <a:endParaRPr lang="en-US" altLang="ja-JP" dirty="0">
              <a:solidFill>
                <a:srgbClr val="002060"/>
              </a:solidFill>
              <a:latin typeface="Meiryo" panose="020B0604030504040204" pitchFamily="34" charset="-128"/>
              <a:ea typeface="Meiryo" panose="020B0604030504040204" pitchFamily="34" charset="-128"/>
            </a:endParaRPr>
          </a:p>
        </p:txBody>
      </p:sp>
      <p:pic>
        <p:nvPicPr>
          <p:cNvPr id="35" name="Picture 13" descr="正常な滴下滴下停止">
            <a:extLst>
              <a:ext uri="{FF2B5EF4-FFF2-40B4-BE49-F238E27FC236}">
                <a16:creationId xmlns:a16="http://schemas.microsoft.com/office/drawing/2014/main" id="{F86070C5-BACE-41B9-B32C-3797086476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288" r="7182"/>
          <a:stretch/>
        </p:blipFill>
        <p:spPr bwMode="auto">
          <a:xfrm>
            <a:off x="8151472" y="4203741"/>
            <a:ext cx="796543" cy="1886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261</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7780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ppt_x"/>
                                          </p:val>
                                        </p:tav>
                                        <p:tav tm="100000">
                                          <p:val>
                                            <p:strVal val="#ppt_x"/>
                                          </p:val>
                                        </p:tav>
                                      </p:tavLst>
                                    </p:anim>
                                    <p:anim calcmode="lin" valueType="num">
                                      <p:cBhvr additive="base">
                                        <p:cTn id="12"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par>
                                <p:cTn id="45" presetID="10"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par>
                                <p:cTn id="54" presetID="10" presetClass="entr" presetSubtype="0"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58" grpId="0" animBg="1"/>
      <p:bldP spid="64" grpId="0" animBg="1"/>
      <p:bldP spid="16" grpId="0" animBg="1"/>
      <p:bldP spid="26" grpId="0"/>
      <p:bldP spid="27" grpId="0"/>
      <p:bldP spid="28" grpId="0"/>
      <p:bldP spid="29" grpId="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
            <a:extLst>
              <a:ext uri="{FF2B5EF4-FFF2-40B4-BE49-F238E27FC236}">
                <a16:creationId xmlns:a16="http://schemas.microsoft.com/office/drawing/2014/main" id="{5AD3877C-2919-48B0-9AC6-A97DB4DE0563}"/>
              </a:ext>
            </a:extLst>
          </p:cNvPr>
          <p:cNvSpPr txBox="1">
            <a:spLocks noChangeArrowheads="1"/>
          </p:cNvSpPr>
          <p:nvPr/>
        </p:nvSpPr>
        <p:spPr>
          <a:xfrm>
            <a:off x="937533" y="908050"/>
            <a:ext cx="8336641" cy="377026"/>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手順⑨：注入中の状態を観察します</a:t>
            </a:r>
          </a:p>
        </p:txBody>
      </p:sp>
      <p:sp>
        <p:nvSpPr>
          <p:cNvPr id="64" name="Rectangle 5">
            <a:extLst>
              <a:ext uri="{FF2B5EF4-FFF2-40B4-BE49-F238E27FC236}">
                <a16:creationId xmlns:a16="http://schemas.microsoft.com/office/drawing/2014/main" id="{7FC5F4B9-248B-4496-903C-28B5AE266E5F}"/>
              </a:ext>
            </a:extLst>
          </p:cNvPr>
          <p:cNvSpPr txBox="1">
            <a:spLocks noChangeArrowheads="1"/>
          </p:cNvSpPr>
          <p:nvPr/>
        </p:nvSpPr>
        <p:spPr>
          <a:xfrm>
            <a:off x="668338" y="908050"/>
            <a:ext cx="210893" cy="377026"/>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grpSp>
        <p:nvGrpSpPr>
          <p:cNvPr id="3" name="グループ化 2">
            <a:extLst>
              <a:ext uri="{FF2B5EF4-FFF2-40B4-BE49-F238E27FC236}">
                <a16:creationId xmlns:a16="http://schemas.microsoft.com/office/drawing/2014/main" id="{59E98802-0774-4F38-87CF-93CA575E9247}"/>
              </a:ext>
            </a:extLst>
          </p:cNvPr>
          <p:cNvGrpSpPr/>
          <p:nvPr/>
        </p:nvGrpSpPr>
        <p:grpSpPr>
          <a:xfrm>
            <a:off x="704851" y="1561962"/>
            <a:ext cx="8569324" cy="5060413"/>
            <a:chOff x="-212543" y="908638"/>
            <a:chExt cx="9734206" cy="5748308"/>
          </a:xfrm>
        </p:grpSpPr>
        <p:sp>
          <p:nvSpPr>
            <p:cNvPr id="17" name="角丸四角形 3">
              <a:extLst>
                <a:ext uri="{FF2B5EF4-FFF2-40B4-BE49-F238E27FC236}">
                  <a16:creationId xmlns:a16="http://schemas.microsoft.com/office/drawing/2014/main" id="{26D51EF2-2AF5-4276-A517-4D4B0EDF79F9}"/>
                </a:ext>
              </a:extLst>
            </p:cNvPr>
            <p:cNvSpPr/>
            <p:nvPr/>
          </p:nvSpPr>
          <p:spPr>
            <a:xfrm>
              <a:off x="2155902" y="4664384"/>
              <a:ext cx="3723497" cy="1369299"/>
            </a:xfrm>
            <a:prstGeom prst="roundRect">
              <a:avLst/>
            </a:prstGeom>
            <a:solidFill>
              <a:schemeClr val="bg1">
                <a:lumMod val="85000"/>
              </a:schemeClr>
            </a:solidFill>
            <a:ln/>
          </p:spPr>
          <p:style>
            <a:lnRef idx="0">
              <a:schemeClr val="accent5"/>
            </a:lnRef>
            <a:fillRef idx="3">
              <a:schemeClr val="accent5"/>
            </a:fillRef>
            <a:effectRef idx="3">
              <a:schemeClr val="accent5"/>
            </a:effectRef>
            <a:fontRef idx="minor">
              <a:schemeClr val="lt1"/>
            </a:fontRef>
          </p:style>
          <p:txBody>
            <a:bodyPr wrap="none" anchor="ctr">
              <a:spAutoFit/>
            </a:bodyPr>
            <a:lstStyle>
              <a:lvl1pPr>
                <a:defRPr kumimoji="1" sz="2400">
                  <a:solidFill>
                    <a:schemeClr val="tx1"/>
                  </a:solidFill>
                  <a:latin typeface="Arial" charset="0"/>
                  <a:ea typeface="ＭＳ Ｐ明朝" charset="0"/>
                  <a:cs typeface="ＭＳ Ｐ明朝" charset="0"/>
                </a:defRPr>
              </a:lvl1pPr>
              <a:lvl2pPr marL="37931725" indent="-37474525">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eaLnBrk="1" hangingPunct="1">
                <a:lnSpc>
                  <a:spcPct val="120000"/>
                </a:lnSpc>
                <a:defRPr/>
              </a:pPr>
              <a:r>
                <a:rPr lang="ja-JP" altLang="en-US" sz="1800" dirty="0">
                  <a:solidFill>
                    <a:srgbClr val="000000"/>
                  </a:solidFill>
                  <a:latin typeface="Meiryo" panose="020B0604030504040204" pitchFamily="34" charset="-128"/>
                  <a:ea typeface="Meiryo" panose="020B0604030504040204" pitchFamily="34" charset="-128"/>
                  <a:cs typeface="ＭＳ ゴシック" charset="0"/>
                </a:rPr>
                <a:t>経鼻胃管の先が食道やのどに</a:t>
              </a:r>
              <a:endParaRPr lang="en-US" altLang="ja-JP" sz="1800" dirty="0">
                <a:solidFill>
                  <a:srgbClr val="000000"/>
                </a:solidFill>
                <a:latin typeface="Meiryo" panose="020B0604030504040204" pitchFamily="34" charset="-128"/>
                <a:ea typeface="Meiryo" panose="020B0604030504040204" pitchFamily="34" charset="-128"/>
                <a:cs typeface="ＭＳ ゴシック" charset="0"/>
              </a:endParaRPr>
            </a:p>
            <a:p>
              <a:pPr eaLnBrk="1" hangingPunct="1">
                <a:lnSpc>
                  <a:spcPct val="120000"/>
                </a:lnSpc>
                <a:defRPr/>
              </a:pPr>
              <a:r>
                <a:rPr lang="ja-JP" altLang="en-US" sz="1800" dirty="0">
                  <a:solidFill>
                    <a:srgbClr val="000000"/>
                  </a:solidFill>
                  <a:latin typeface="Meiryo" panose="020B0604030504040204" pitchFamily="34" charset="-128"/>
                  <a:ea typeface="Meiryo" panose="020B0604030504040204" pitchFamily="34" charset="-128"/>
                  <a:cs typeface="ＭＳ ゴシック" charset="0"/>
                </a:rPr>
                <a:t>上ってきている可能性がある</a:t>
              </a:r>
            </a:p>
            <a:p>
              <a:pPr eaLnBrk="1" hangingPunct="1">
                <a:lnSpc>
                  <a:spcPct val="120000"/>
                </a:lnSpc>
                <a:defRPr/>
              </a:pPr>
              <a:r>
                <a:rPr lang="ja-JP" altLang="en-US" sz="1800" dirty="0">
                  <a:solidFill>
                    <a:srgbClr val="000000"/>
                  </a:solidFill>
                  <a:latin typeface="Meiryo" panose="020B0604030504040204" pitchFamily="34" charset="-128"/>
                  <a:ea typeface="Meiryo" panose="020B0604030504040204" pitchFamily="34" charset="-128"/>
                  <a:cs typeface="ＭＳ ゴシック" charset="0"/>
                </a:rPr>
                <a:t>経鼻胃管の位置の再確認を！</a:t>
              </a:r>
            </a:p>
          </p:txBody>
        </p:sp>
        <p:sp>
          <p:nvSpPr>
            <p:cNvPr id="18" name="角丸四角形 4">
              <a:extLst>
                <a:ext uri="{FF2B5EF4-FFF2-40B4-BE49-F238E27FC236}">
                  <a16:creationId xmlns:a16="http://schemas.microsoft.com/office/drawing/2014/main" id="{3A7FB4DB-21E8-4AE9-B067-BDABA7E55796}"/>
                </a:ext>
              </a:extLst>
            </p:cNvPr>
            <p:cNvSpPr/>
            <p:nvPr/>
          </p:nvSpPr>
          <p:spPr>
            <a:xfrm>
              <a:off x="6032573" y="4673086"/>
              <a:ext cx="3318553" cy="1351893"/>
            </a:xfrm>
            <a:prstGeom prst="roundRect">
              <a:avLst/>
            </a:prstGeom>
            <a:solidFill>
              <a:srgbClr val="D9D9D9"/>
            </a:solidFill>
            <a:ln/>
          </p:spPr>
          <p:style>
            <a:lnRef idx="0">
              <a:schemeClr val="accent5"/>
            </a:lnRef>
            <a:fillRef idx="3">
              <a:schemeClr val="accent5"/>
            </a:fillRef>
            <a:effectRef idx="3">
              <a:schemeClr val="accent5"/>
            </a:effectRef>
            <a:fontRef idx="minor">
              <a:schemeClr val="lt1"/>
            </a:fontRef>
          </p:style>
          <p:txBody>
            <a:bodyPr wrap="square" anchor="ctr">
              <a:spAutoFit/>
            </a:bodyPr>
            <a:lstStyle>
              <a:lvl1pPr>
                <a:defRPr kumimoji="1" sz="2400">
                  <a:solidFill>
                    <a:schemeClr val="tx1"/>
                  </a:solidFill>
                  <a:latin typeface="Arial" charset="0"/>
                  <a:ea typeface="ＭＳ Ｐ明朝" charset="0"/>
                  <a:cs typeface="ＭＳ Ｐ明朝" charset="0"/>
                </a:defRPr>
              </a:lvl1pPr>
              <a:lvl2pPr marL="37931725" indent="-37474525">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algn="ctr" eaLnBrk="1" hangingPunct="1">
                <a:lnSpc>
                  <a:spcPct val="120000"/>
                </a:lnSpc>
                <a:defRPr/>
              </a:pPr>
              <a:r>
                <a:rPr lang="ja-JP" altLang="en-US" sz="1800" dirty="0">
                  <a:solidFill>
                    <a:srgbClr val="000000"/>
                  </a:solidFill>
                  <a:latin typeface="Meiryo" panose="020B0604030504040204" pitchFamily="34" charset="-128"/>
                  <a:ea typeface="Meiryo" panose="020B0604030504040204" pitchFamily="34" charset="-128"/>
                  <a:cs typeface="ＭＳ ゴシック" charset="0"/>
                </a:rPr>
                <a:t>注入を一時中止し</a:t>
              </a:r>
              <a:endParaRPr lang="en-US" altLang="ja-JP" sz="1800" dirty="0">
                <a:solidFill>
                  <a:srgbClr val="000000"/>
                </a:solidFill>
                <a:latin typeface="Meiryo" panose="020B0604030504040204" pitchFamily="34" charset="-128"/>
                <a:ea typeface="Meiryo" panose="020B0604030504040204" pitchFamily="34" charset="-128"/>
                <a:cs typeface="ＭＳ ゴシック" charset="0"/>
              </a:endParaRPr>
            </a:p>
            <a:p>
              <a:pPr algn="ctr" eaLnBrk="1" hangingPunct="1">
                <a:lnSpc>
                  <a:spcPct val="120000"/>
                </a:lnSpc>
                <a:defRPr/>
              </a:pPr>
              <a:r>
                <a:rPr lang="ja-JP" altLang="en-US" sz="1800" dirty="0">
                  <a:solidFill>
                    <a:srgbClr val="000000"/>
                  </a:solidFill>
                  <a:latin typeface="Meiryo" panose="020B0604030504040204" pitchFamily="34" charset="-128"/>
                  <a:ea typeface="Meiryo" panose="020B0604030504040204" pitchFamily="34" charset="-128"/>
                  <a:cs typeface="ＭＳ ゴシック" charset="0"/>
                </a:rPr>
                <a:t>姿勢を整えて</a:t>
              </a:r>
            </a:p>
            <a:p>
              <a:pPr algn="ctr" eaLnBrk="1" hangingPunct="1">
                <a:lnSpc>
                  <a:spcPct val="120000"/>
                </a:lnSpc>
                <a:defRPr/>
              </a:pPr>
              <a:r>
                <a:rPr lang="ja-JP" altLang="en-US" sz="1800" dirty="0">
                  <a:solidFill>
                    <a:srgbClr val="000000"/>
                  </a:solidFill>
                  <a:latin typeface="Meiryo" panose="020B0604030504040204" pitchFamily="34" charset="-128"/>
                  <a:ea typeface="Meiryo" panose="020B0604030504040204" pitchFamily="34" charset="-128"/>
                  <a:cs typeface="ＭＳ ゴシック" charset="0"/>
                </a:rPr>
                <a:t>落ち着くまで様子をみる</a:t>
              </a:r>
              <a:endParaRPr lang="en-US" altLang="ja-JP" sz="1800" dirty="0">
                <a:solidFill>
                  <a:srgbClr val="000000"/>
                </a:solidFill>
                <a:latin typeface="Meiryo" panose="020B0604030504040204" pitchFamily="34" charset="-128"/>
                <a:ea typeface="Meiryo" panose="020B0604030504040204" pitchFamily="34" charset="-128"/>
                <a:cs typeface="ＭＳ ゴシック" charset="0"/>
              </a:endParaRPr>
            </a:p>
          </p:txBody>
        </p:sp>
        <p:sp>
          <p:nvSpPr>
            <p:cNvPr id="19" name="AutoShape 11">
              <a:extLst>
                <a:ext uri="{FF2B5EF4-FFF2-40B4-BE49-F238E27FC236}">
                  <a16:creationId xmlns:a16="http://schemas.microsoft.com/office/drawing/2014/main" id="{0B6581F6-CB64-4359-B200-A3455457BCA1}"/>
                </a:ext>
              </a:extLst>
            </p:cNvPr>
            <p:cNvSpPr>
              <a:spLocks noChangeArrowheads="1"/>
            </p:cNvSpPr>
            <p:nvPr/>
          </p:nvSpPr>
          <p:spPr bwMode="auto">
            <a:xfrm>
              <a:off x="174702" y="4538471"/>
              <a:ext cx="1828026" cy="1102401"/>
            </a:xfrm>
            <a:prstGeom prst="wedgeRoundRectCallout">
              <a:avLst>
                <a:gd name="adj1" fmla="val -6824"/>
                <a:gd name="adj2" fmla="val -90375"/>
                <a:gd name="adj3" fmla="val 16667"/>
              </a:avLst>
            </a:prstGeom>
            <a:solidFill>
              <a:srgbClr val="DEFEF2"/>
            </a:solidFill>
            <a:ln w="9525">
              <a:solidFill>
                <a:srgbClr val="C3D69B"/>
              </a:solidFill>
              <a:miter lim="800000"/>
              <a:headEnd/>
              <a:tailEnd/>
            </a:ln>
            <a:effectLst>
              <a:outerShdw blurRad="63500" dist="20000" dir="5400000" rotWithShape="0">
                <a:srgbClr val="000000">
                  <a:alpha val="37999"/>
                </a:srgbClr>
              </a:outerShdw>
            </a:effectLst>
          </p:spPr>
          <p:txBody>
            <a:bodyPr wrap="square" anchor="ctr">
              <a:spAutoFit/>
            </a:bodyPr>
            <a:lstStyle/>
            <a:p>
              <a:pPr algn="ctr" eaLnBrk="1" hangingPunct="1">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注入滴下が</a:t>
              </a:r>
              <a:endParaRPr lang="en-US" altLang="ja-JP" sz="1700" dirty="0">
                <a:solidFill>
                  <a:srgbClr val="000000"/>
                </a:solidFill>
                <a:latin typeface="Meiryo" panose="020B0604030504040204" pitchFamily="34" charset="-128"/>
                <a:ea typeface="Meiryo" panose="020B0604030504040204" pitchFamily="34" charset="-128"/>
                <a:cs typeface="ＭＳ ゴシック" charset="0"/>
              </a:endParaRPr>
            </a:p>
            <a:p>
              <a:pPr algn="ctr" eaLnBrk="1" hangingPunct="1">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遅くなる</a:t>
              </a:r>
            </a:p>
            <a:p>
              <a:pPr algn="ctr" eaLnBrk="1" hangingPunct="1">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止まる</a:t>
              </a:r>
            </a:p>
          </p:txBody>
        </p:sp>
        <p:sp>
          <p:nvSpPr>
            <p:cNvPr id="20" name="AutoShape 2">
              <a:extLst>
                <a:ext uri="{FF2B5EF4-FFF2-40B4-BE49-F238E27FC236}">
                  <a16:creationId xmlns:a16="http://schemas.microsoft.com/office/drawing/2014/main" id="{47948C61-2313-4D19-A77B-84B3909EEF40}"/>
                </a:ext>
              </a:extLst>
            </p:cNvPr>
            <p:cNvSpPr>
              <a:spLocks noChangeArrowheads="1"/>
            </p:cNvSpPr>
            <p:nvPr/>
          </p:nvSpPr>
          <p:spPr bwMode="auto">
            <a:xfrm>
              <a:off x="5356302" y="1555899"/>
              <a:ext cx="3733800" cy="1828800"/>
            </a:xfrm>
            <a:prstGeom prst="cloudCallout">
              <a:avLst>
                <a:gd name="adj1" fmla="val -22241"/>
                <a:gd name="adj2" fmla="val 109218"/>
              </a:avLst>
            </a:prstGeom>
            <a:gradFill rotWithShape="1">
              <a:gsLst>
                <a:gs pos="0">
                  <a:srgbClr val="E4F9FF"/>
                </a:gs>
                <a:gs pos="64999">
                  <a:srgbClr val="BBEFFF"/>
                </a:gs>
                <a:gs pos="100000">
                  <a:srgbClr val="9EEAFF"/>
                </a:gs>
              </a:gsLst>
              <a:lin ang="5400000" scaled="1"/>
            </a:gradFill>
            <a:ln w="19050">
              <a:solidFill>
                <a:srgbClr val="46AAC5"/>
              </a:solidFill>
              <a:round/>
              <a:headEnd/>
              <a:tailEnd/>
            </a:ln>
            <a:effectLst>
              <a:outerShdw blurRad="63500" dist="20000" dir="5400000" rotWithShape="0">
                <a:srgbClr val="000000">
                  <a:alpha val="37999"/>
                </a:srgbClr>
              </a:outerShdw>
            </a:effectLst>
          </p:spPr>
          <p:txBody>
            <a:bodyPr wrap="none" anchor="ctr"/>
            <a:lstStyle/>
            <a:p>
              <a:pPr algn="ctr" eaLnBrk="1" hangingPunct="1">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　注入物の逆流</a:t>
              </a:r>
            </a:p>
            <a:p>
              <a:pPr algn="ctr" eaLnBrk="1" hangingPunct="1">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　　唾液の貯留</a:t>
              </a:r>
            </a:p>
            <a:p>
              <a:pPr algn="ctr" eaLnBrk="1" hangingPunct="1">
                <a:defRPr/>
              </a:pPr>
              <a:endParaRPr lang="ja-JP" altLang="en-US" sz="1700" dirty="0">
                <a:solidFill>
                  <a:srgbClr val="000000"/>
                </a:solidFill>
                <a:latin typeface="Meiryo" panose="020B0604030504040204" pitchFamily="34" charset="-128"/>
                <a:ea typeface="Meiryo" panose="020B0604030504040204" pitchFamily="34" charset="-128"/>
                <a:cs typeface="ＭＳ ゴシック" charset="0"/>
              </a:endParaRPr>
            </a:p>
            <a:p>
              <a:pPr algn="ctr" eaLnBrk="1" hangingPunct="1">
                <a:defRPr/>
              </a:pPr>
              <a:endParaRPr lang="en-US" altLang="ja-JP" sz="1700" dirty="0">
                <a:solidFill>
                  <a:srgbClr val="000000"/>
                </a:solidFill>
                <a:latin typeface="Meiryo" panose="020B0604030504040204" pitchFamily="34" charset="-128"/>
                <a:ea typeface="Meiryo" panose="020B0604030504040204" pitchFamily="34" charset="-128"/>
                <a:cs typeface="ＭＳ ゴシック" charset="0"/>
              </a:endParaRPr>
            </a:p>
          </p:txBody>
        </p:sp>
        <p:sp>
          <p:nvSpPr>
            <p:cNvPr id="21" name="AutoShape 3">
              <a:extLst>
                <a:ext uri="{FF2B5EF4-FFF2-40B4-BE49-F238E27FC236}">
                  <a16:creationId xmlns:a16="http://schemas.microsoft.com/office/drawing/2014/main" id="{B1DB266C-F13D-402A-A150-983F9CEA64A2}"/>
                </a:ext>
              </a:extLst>
            </p:cNvPr>
            <p:cNvSpPr>
              <a:spLocks noChangeArrowheads="1"/>
            </p:cNvSpPr>
            <p:nvPr/>
          </p:nvSpPr>
          <p:spPr bwMode="auto">
            <a:xfrm>
              <a:off x="2832178" y="2410754"/>
              <a:ext cx="3081338" cy="1524000"/>
            </a:xfrm>
            <a:prstGeom prst="cloudCallout">
              <a:avLst>
                <a:gd name="adj1" fmla="val 20799"/>
                <a:gd name="adj2" fmla="val 106316"/>
              </a:avLst>
            </a:prstGeom>
            <a:solidFill>
              <a:srgbClr val="FFD6D3"/>
            </a:solidFill>
            <a:ln w="19050">
              <a:solidFill>
                <a:srgbClr val="46AAC5"/>
              </a:solidFill>
              <a:round/>
              <a:headEnd/>
              <a:tailEnd/>
            </a:ln>
            <a:effectLst>
              <a:outerShdw blurRad="63500" dist="23000" dir="5400000" rotWithShape="0">
                <a:srgbClr val="000000">
                  <a:alpha val="34998"/>
                </a:srgbClr>
              </a:outerShdw>
            </a:effectLst>
          </p:spPr>
          <p:txBody>
            <a:bodyPr wrap="none" anchor="ctr"/>
            <a:lstStyle/>
            <a:p>
              <a:pPr algn="ctr" eaLnBrk="1" hangingPunct="1">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　　　誤嚥の危険</a:t>
              </a:r>
            </a:p>
            <a:p>
              <a:pPr algn="ctr" eaLnBrk="1" hangingPunct="1">
                <a:defRPr/>
              </a:pPr>
              <a:endParaRPr lang="ja-JP" altLang="en-US" sz="1700" dirty="0">
                <a:solidFill>
                  <a:srgbClr val="000000"/>
                </a:solidFill>
                <a:latin typeface="Meiryo" panose="020B0604030504040204" pitchFamily="34" charset="-128"/>
                <a:ea typeface="Meiryo" panose="020B0604030504040204" pitchFamily="34" charset="-128"/>
                <a:cs typeface="ＭＳ ゴシック" charset="0"/>
              </a:endParaRPr>
            </a:p>
            <a:p>
              <a:pPr algn="ctr" eaLnBrk="1" hangingPunct="1">
                <a:defRPr/>
              </a:pPr>
              <a:endParaRPr lang="en-US" altLang="ja-JP" sz="1700" dirty="0">
                <a:solidFill>
                  <a:srgbClr val="000000"/>
                </a:solidFill>
                <a:latin typeface="Meiryo" panose="020B0604030504040204" pitchFamily="34" charset="-128"/>
                <a:ea typeface="Meiryo" panose="020B0604030504040204" pitchFamily="34" charset="-128"/>
                <a:cs typeface="ＭＳ ゴシック" charset="0"/>
              </a:endParaRPr>
            </a:p>
          </p:txBody>
        </p:sp>
        <p:sp>
          <p:nvSpPr>
            <p:cNvPr id="22" name="AutoShape 7">
              <a:extLst>
                <a:ext uri="{FF2B5EF4-FFF2-40B4-BE49-F238E27FC236}">
                  <a16:creationId xmlns:a16="http://schemas.microsoft.com/office/drawing/2014/main" id="{957EB36C-B9AB-4E12-A60E-584E6552D8FB}"/>
                </a:ext>
              </a:extLst>
            </p:cNvPr>
            <p:cNvSpPr>
              <a:spLocks noChangeArrowheads="1"/>
            </p:cNvSpPr>
            <p:nvPr/>
          </p:nvSpPr>
          <p:spPr bwMode="auto">
            <a:xfrm>
              <a:off x="3908502" y="3072855"/>
              <a:ext cx="2743200" cy="1302444"/>
            </a:xfrm>
            <a:prstGeom prst="cloudCallout">
              <a:avLst>
                <a:gd name="adj1" fmla="val 24481"/>
                <a:gd name="adj2" fmla="val 79861"/>
              </a:avLst>
            </a:prstGeom>
            <a:solidFill>
              <a:srgbClr val="CCFFCC"/>
            </a:solidFill>
            <a:ln w="19050">
              <a:solidFill>
                <a:srgbClr val="46AAC5"/>
              </a:solidFill>
              <a:round/>
              <a:headEnd/>
              <a:tailEnd/>
            </a:ln>
            <a:effectLst>
              <a:outerShdw blurRad="63500" dist="20000" dir="5400000" rotWithShape="0">
                <a:srgbClr val="000000">
                  <a:alpha val="37999"/>
                </a:srgbClr>
              </a:outerShdw>
            </a:effectLst>
          </p:spPr>
          <p:txBody>
            <a:bodyPr wrap="none" anchor="ctr"/>
            <a:lstStyle/>
            <a:p>
              <a:pPr algn="ctr" eaLnBrk="1" hangingPunct="1">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　嘔吐しそうになる</a:t>
              </a:r>
            </a:p>
            <a:p>
              <a:pPr algn="ctr" eaLnBrk="1" hangingPunct="1">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嘔吐してしまう</a:t>
              </a:r>
            </a:p>
          </p:txBody>
        </p:sp>
        <p:sp>
          <p:nvSpPr>
            <p:cNvPr id="24" name="AutoShape 8">
              <a:extLst>
                <a:ext uri="{FF2B5EF4-FFF2-40B4-BE49-F238E27FC236}">
                  <a16:creationId xmlns:a16="http://schemas.microsoft.com/office/drawing/2014/main" id="{53FC5F19-12EF-4A5E-9FB1-7E3A388775E2}"/>
                </a:ext>
              </a:extLst>
            </p:cNvPr>
            <p:cNvSpPr>
              <a:spLocks noChangeArrowheads="1"/>
            </p:cNvSpPr>
            <p:nvPr/>
          </p:nvSpPr>
          <p:spPr bwMode="auto">
            <a:xfrm>
              <a:off x="6188153" y="2465977"/>
              <a:ext cx="2292350" cy="1447800"/>
            </a:xfrm>
            <a:prstGeom prst="cloudCallout">
              <a:avLst>
                <a:gd name="adj1" fmla="val -28764"/>
                <a:gd name="adj2" fmla="val 87570"/>
              </a:avLst>
            </a:prstGeom>
            <a:solidFill>
              <a:srgbClr val="F8FFA7"/>
            </a:solidFill>
            <a:ln w="9525">
              <a:solidFill>
                <a:srgbClr val="46AAC5"/>
              </a:solidFill>
              <a:round/>
              <a:headEnd/>
              <a:tailEnd/>
            </a:ln>
            <a:effectLst>
              <a:outerShdw blurRad="63500" dist="23000" dir="5400000" rotWithShape="0">
                <a:srgbClr val="000000">
                  <a:alpha val="34998"/>
                </a:srgbClr>
              </a:outerShdw>
            </a:effectLst>
          </p:spPr>
          <p:txBody>
            <a:bodyPr wrap="none" anchor="ctr"/>
            <a:lstStyle/>
            <a:p>
              <a:pPr algn="ctr" eaLnBrk="1" hangingPunct="1">
                <a:lnSpc>
                  <a:spcPct val="110000"/>
                </a:lnSpc>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咳込む</a:t>
              </a:r>
            </a:p>
            <a:p>
              <a:pPr algn="ctr" eaLnBrk="1" hangingPunct="1">
                <a:lnSpc>
                  <a:spcPct val="110000"/>
                </a:lnSpc>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喘鳴が強くなる</a:t>
              </a:r>
            </a:p>
            <a:p>
              <a:pPr algn="ctr" eaLnBrk="1" hangingPunct="1">
                <a:lnSpc>
                  <a:spcPct val="110000"/>
                </a:lnSpc>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努力呼吸</a:t>
              </a:r>
            </a:p>
          </p:txBody>
        </p:sp>
        <p:sp>
          <p:nvSpPr>
            <p:cNvPr id="25" name="AutoShape 9">
              <a:extLst>
                <a:ext uri="{FF2B5EF4-FFF2-40B4-BE49-F238E27FC236}">
                  <a16:creationId xmlns:a16="http://schemas.microsoft.com/office/drawing/2014/main" id="{D47E3E59-F1CD-47DF-93A4-271123C5319E}"/>
                </a:ext>
              </a:extLst>
            </p:cNvPr>
            <p:cNvSpPr>
              <a:spLocks noChangeArrowheads="1"/>
            </p:cNvSpPr>
            <p:nvPr/>
          </p:nvSpPr>
          <p:spPr bwMode="auto">
            <a:xfrm>
              <a:off x="1546302" y="3003699"/>
              <a:ext cx="2667000" cy="1357312"/>
            </a:xfrm>
            <a:prstGeom prst="wedgeEllipseCallout">
              <a:avLst>
                <a:gd name="adj1" fmla="val 32764"/>
                <a:gd name="adj2" fmla="val 68245"/>
              </a:avLst>
            </a:prstGeom>
            <a:solidFill>
              <a:schemeClr val="accent1">
                <a:lumMod val="40000"/>
                <a:lumOff val="60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lvl1pPr>
                <a:defRPr kumimoji="1" sz="2400">
                  <a:solidFill>
                    <a:schemeClr val="tx1"/>
                  </a:solidFill>
                  <a:latin typeface="Arial" charset="0"/>
                  <a:ea typeface="ＭＳ Ｐ明朝" charset="0"/>
                  <a:cs typeface="ＭＳ Ｐ明朝" charset="0"/>
                </a:defRPr>
              </a:lvl1pPr>
              <a:lvl2pPr marL="37931725" indent="-37474525">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eaLnBrk="1" hangingPunct="1">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手の使える子が</a:t>
              </a:r>
            </a:p>
            <a:p>
              <a:pPr eaLnBrk="1" hangingPunct="1">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途中で経鼻胃管を</a:t>
              </a:r>
            </a:p>
            <a:p>
              <a:pPr eaLnBrk="1" hangingPunct="1">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抜いてしまう</a:t>
              </a:r>
            </a:p>
          </p:txBody>
        </p:sp>
        <p:sp>
          <p:nvSpPr>
            <p:cNvPr id="30" name="Text Box 10">
              <a:extLst>
                <a:ext uri="{FF2B5EF4-FFF2-40B4-BE49-F238E27FC236}">
                  <a16:creationId xmlns:a16="http://schemas.microsoft.com/office/drawing/2014/main" id="{EBA1062C-4BED-452B-90A3-B3F04B245671}"/>
                </a:ext>
              </a:extLst>
            </p:cNvPr>
            <p:cNvSpPr txBox="1">
              <a:spLocks noChangeArrowheads="1"/>
            </p:cNvSpPr>
            <p:nvPr/>
          </p:nvSpPr>
          <p:spPr bwMode="auto">
            <a:xfrm>
              <a:off x="-212543" y="6237408"/>
              <a:ext cx="9734206" cy="419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ctr" eaLnBrk="1" hangingPunct="1"/>
              <a:r>
                <a:rPr lang="ja-JP" altLang="en-US" dirty="0">
                  <a:latin typeface="Meiryo" panose="020B0604030504040204" pitchFamily="34" charset="-128"/>
                  <a:ea typeface="Meiryo" panose="020B0604030504040204" pitchFamily="34" charset="-128"/>
                </a:rPr>
                <a:t>本人の状態に不安が残る時には、注入は中止しましょう！</a:t>
              </a:r>
            </a:p>
          </p:txBody>
        </p:sp>
        <p:sp>
          <p:nvSpPr>
            <p:cNvPr id="36" name="AutoShape 13">
              <a:extLst>
                <a:ext uri="{FF2B5EF4-FFF2-40B4-BE49-F238E27FC236}">
                  <a16:creationId xmlns:a16="http://schemas.microsoft.com/office/drawing/2014/main" id="{6961CE92-FB82-4302-B8EE-DB5055B649A5}"/>
                </a:ext>
              </a:extLst>
            </p:cNvPr>
            <p:cNvSpPr>
              <a:spLocks noChangeArrowheads="1"/>
            </p:cNvSpPr>
            <p:nvPr/>
          </p:nvSpPr>
          <p:spPr bwMode="auto">
            <a:xfrm>
              <a:off x="6970790" y="3595836"/>
              <a:ext cx="1223962" cy="1008063"/>
            </a:xfrm>
            <a:prstGeom prst="cloudCallout">
              <a:avLst>
                <a:gd name="adj1" fmla="val -58704"/>
                <a:gd name="adj2" fmla="val 48176"/>
              </a:avLst>
            </a:prstGeom>
            <a:gradFill rotWithShape="1">
              <a:gsLst>
                <a:gs pos="0">
                  <a:srgbClr val="E4F9FF"/>
                </a:gs>
                <a:gs pos="64999">
                  <a:srgbClr val="BBEFFF"/>
                </a:gs>
                <a:gs pos="100000">
                  <a:srgbClr val="9EEAFF"/>
                </a:gs>
              </a:gsLst>
              <a:lin ang="5400000" scaled="1"/>
            </a:gradFill>
            <a:ln w="19050">
              <a:solidFill>
                <a:srgbClr val="46AAC5"/>
              </a:solidFill>
              <a:round/>
              <a:headEnd/>
              <a:tailEnd/>
            </a:ln>
            <a:effectLst>
              <a:outerShdw blurRad="63500" dist="20000" dir="5400000" rotWithShape="0">
                <a:srgbClr val="000000">
                  <a:alpha val="37999"/>
                </a:srgbClr>
              </a:outerShdw>
            </a:effectLst>
          </p:spPr>
          <p:txBody>
            <a:bodyPr/>
            <a:lstStyle/>
            <a:p>
              <a:pPr algn="ctr" eaLnBrk="1" hangingPunct="1">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痙攣</a:t>
              </a:r>
            </a:p>
            <a:p>
              <a:pPr algn="ctr" eaLnBrk="1" hangingPunct="1">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緊張</a:t>
              </a:r>
            </a:p>
          </p:txBody>
        </p:sp>
        <p:sp>
          <p:nvSpPr>
            <p:cNvPr id="37" name="AutoShape 3">
              <a:extLst>
                <a:ext uri="{FF2B5EF4-FFF2-40B4-BE49-F238E27FC236}">
                  <a16:creationId xmlns:a16="http://schemas.microsoft.com/office/drawing/2014/main" id="{5E693134-B076-446E-AC69-50EDBF8C2F11}"/>
                </a:ext>
              </a:extLst>
            </p:cNvPr>
            <p:cNvSpPr>
              <a:spLocks noChangeArrowheads="1"/>
            </p:cNvSpPr>
            <p:nvPr/>
          </p:nvSpPr>
          <p:spPr bwMode="auto">
            <a:xfrm>
              <a:off x="-14458" y="1421418"/>
              <a:ext cx="3541959" cy="1734682"/>
            </a:xfrm>
            <a:prstGeom prst="cloudCallout">
              <a:avLst>
                <a:gd name="adj1" fmla="val -26477"/>
                <a:gd name="adj2" fmla="val 68481"/>
              </a:avLst>
            </a:prstGeom>
            <a:solidFill>
              <a:srgbClr val="DEFEF2"/>
            </a:solidFill>
            <a:ln w="19050">
              <a:solidFill>
                <a:srgbClr val="C3D69B"/>
              </a:solidFill>
              <a:round/>
              <a:headEnd/>
              <a:tailEnd/>
            </a:ln>
            <a:effectLst>
              <a:outerShdw blurRad="63500" dist="20000" dir="5400000" rotWithShape="0">
                <a:srgbClr val="000000">
                  <a:alpha val="37999"/>
                </a:srgbClr>
              </a:outerShdw>
            </a:effectLst>
          </p:spPr>
          <p:txBody>
            <a:bodyPr wrap="none" anchor="ctr"/>
            <a:lstStyle/>
            <a:p>
              <a:pPr algn="ctr" eaLnBrk="1" hangingPunct="1">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　</a:t>
              </a:r>
              <a:endParaRPr lang="en-US" altLang="ja-JP" sz="1700" dirty="0">
                <a:solidFill>
                  <a:srgbClr val="000000"/>
                </a:solidFill>
                <a:latin typeface="Meiryo" panose="020B0604030504040204" pitchFamily="34" charset="-128"/>
                <a:ea typeface="Meiryo" panose="020B0604030504040204" pitchFamily="34" charset="-128"/>
                <a:cs typeface="ＭＳ ゴシック" charset="0"/>
              </a:endParaRPr>
            </a:p>
            <a:p>
              <a:pPr algn="ctr" eaLnBrk="1" hangingPunct="1">
                <a:defRPr/>
              </a:pPr>
              <a:endParaRPr lang="en-US" altLang="ja-JP" sz="1700" dirty="0">
                <a:solidFill>
                  <a:srgbClr val="000000"/>
                </a:solidFill>
                <a:latin typeface="Meiryo" panose="020B0604030504040204" pitchFamily="34" charset="-128"/>
                <a:ea typeface="Meiryo" panose="020B0604030504040204" pitchFamily="34" charset="-128"/>
                <a:cs typeface="ＭＳ ゴシック" charset="0"/>
              </a:endParaRPr>
            </a:p>
            <a:p>
              <a:pPr algn="ctr" eaLnBrk="1" hangingPunct="1">
                <a:spcBef>
                  <a:spcPts val="1200"/>
                </a:spcBef>
                <a:defRPr/>
              </a:pPr>
              <a:r>
                <a:rPr lang="en-US" altLang="ja-JP" sz="1700" dirty="0">
                  <a:solidFill>
                    <a:srgbClr val="000000"/>
                  </a:solidFill>
                  <a:latin typeface="Meiryo" panose="020B0604030504040204" pitchFamily="34" charset="-128"/>
                  <a:ea typeface="Meiryo" panose="020B0604030504040204" pitchFamily="34" charset="-128"/>
                  <a:cs typeface="ＭＳ ゴシック" charset="0"/>
                </a:rPr>
                <a:t>  </a:t>
              </a:r>
              <a:r>
                <a:rPr lang="ja-JP" altLang="en-US" sz="1700" dirty="0">
                  <a:solidFill>
                    <a:srgbClr val="000000"/>
                  </a:solidFill>
                  <a:latin typeface="Meiryo" panose="020B0604030504040204" pitchFamily="34" charset="-128"/>
                  <a:ea typeface="Meiryo" panose="020B0604030504040204" pitchFamily="34" charset="-128"/>
                  <a:cs typeface="ＭＳ ゴシック" charset="0"/>
                </a:rPr>
                <a:t>注入滴下が速すぎる</a:t>
              </a:r>
              <a:endParaRPr lang="en-US" altLang="ja-JP" sz="1700" dirty="0">
                <a:solidFill>
                  <a:srgbClr val="000000"/>
                </a:solidFill>
                <a:latin typeface="Meiryo" panose="020B0604030504040204" pitchFamily="34" charset="-128"/>
                <a:ea typeface="Meiryo" panose="020B0604030504040204" pitchFamily="34" charset="-128"/>
                <a:cs typeface="ＭＳ ゴシック" charset="0"/>
              </a:endParaRPr>
            </a:p>
            <a:p>
              <a:pPr algn="ctr" eaLnBrk="1" hangingPunct="1">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あっと言う間に多量に</a:t>
              </a:r>
              <a:endParaRPr lang="en-US" altLang="ja-JP" sz="1700" dirty="0">
                <a:solidFill>
                  <a:srgbClr val="000000"/>
                </a:solidFill>
                <a:latin typeface="Meiryo" panose="020B0604030504040204" pitchFamily="34" charset="-128"/>
                <a:ea typeface="Meiryo" panose="020B0604030504040204" pitchFamily="34" charset="-128"/>
                <a:cs typeface="ＭＳ ゴシック" charset="0"/>
              </a:endParaRPr>
            </a:p>
            <a:p>
              <a:pPr algn="ctr" eaLnBrk="1" hangingPunct="1">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入ってしまうことがあり</a:t>
              </a:r>
              <a:endParaRPr lang="en-US" altLang="ja-JP" sz="1700" dirty="0">
                <a:solidFill>
                  <a:srgbClr val="000000"/>
                </a:solidFill>
                <a:latin typeface="Meiryo" panose="020B0604030504040204" pitchFamily="34" charset="-128"/>
                <a:ea typeface="Meiryo" panose="020B0604030504040204" pitchFamily="34" charset="-128"/>
                <a:cs typeface="ＭＳ ゴシック" charset="0"/>
              </a:endParaRPr>
            </a:p>
            <a:p>
              <a:pPr algn="ctr" eaLnBrk="1" hangingPunct="1">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危険</a:t>
              </a:r>
            </a:p>
            <a:p>
              <a:pPr algn="ctr" eaLnBrk="1" hangingPunct="1">
                <a:defRPr/>
              </a:pPr>
              <a:endParaRPr lang="ja-JP" altLang="en-US" sz="1700" dirty="0">
                <a:solidFill>
                  <a:srgbClr val="000000"/>
                </a:solidFill>
                <a:latin typeface="Meiryo" panose="020B0604030504040204" pitchFamily="34" charset="-128"/>
                <a:ea typeface="Meiryo" panose="020B0604030504040204" pitchFamily="34" charset="-128"/>
                <a:cs typeface="ＭＳ ゴシック" charset="0"/>
              </a:endParaRPr>
            </a:p>
            <a:p>
              <a:pPr algn="ctr" eaLnBrk="1" hangingPunct="1">
                <a:defRPr/>
              </a:pPr>
              <a:endParaRPr lang="en-US" altLang="ja-JP" sz="1700" dirty="0">
                <a:solidFill>
                  <a:srgbClr val="000000"/>
                </a:solidFill>
                <a:latin typeface="Meiryo" panose="020B0604030504040204" pitchFamily="34" charset="-128"/>
                <a:ea typeface="Meiryo" panose="020B0604030504040204" pitchFamily="34" charset="-128"/>
                <a:cs typeface="ＭＳ ゴシック" charset="0"/>
              </a:endParaRPr>
            </a:p>
          </p:txBody>
        </p:sp>
        <p:sp>
          <p:nvSpPr>
            <p:cNvPr id="38" name="角丸四角形 14">
              <a:extLst>
                <a:ext uri="{FF2B5EF4-FFF2-40B4-BE49-F238E27FC236}">
                  <a16:creationId xmlns:a16="http://schemas.microsoft.com/office/drawing/2014/main" id="{D0D43B0F-22BD-49E9-905E-7C8765003D24}"/>
                </a:ext>
              </a:extLst>
            </p:cNvPr>
            <p:cNvSpPr/>
            <p:nvPr/>
          </p:nvSpPr>
          <p:spPr>
            <a:xfrm>
              <a:off x="397948" y="3536882"/>
              <a:ext cx="1246779" cy="494147"/>
            </a:xfrm>
            <a:prstGeom prst="roundRect">
              <a:avLst/>
            </a:prstGeom>
            <a:solidFill>
              <a:schemeClr val="bg1">
                <a:lumMod val="85000"/>
              </a:schemeClr>
            </a:solidFill>
            <a:ln/>
          </p:spPr>
          <p:style>
            <a:lnRef idx="0">
              <a:schemeClr val="accent2"/>
            </a:lnRef>
            <a:fillRef idx="3">
              <a:schemeClr val="accent2"/>
            </a:fillRef>
            <a:effectRef idx="3">
              <a:schemeClr val="accent2"/>
            </a:effectRef>
            <a:fontRef idx="minor">
              <a:schemeClr val="lt1"/>
            </a:fontRef>
          </p:style>
          <p:txBody>
            <a:bodyPr wrap="none" anchor="ctr">
              <a:spAutoFit/>
            </a:bodyPr>
            <a:lstStyle>
              <a:lvl1pPr>
                <a:defRPr kumimoji="1" sz="2400">
                  <a:solidFill>
                    <a:schemeClr val="tx1"/>
                  </a:solidFill>
                  <a:latin typeface="Arial" charset="0"/>
                  <a:ea typeface="ＭＳ Ｐ明朝" charset="0"/>
                  <a:cs typeface="ＭＳ Ｐ明朝" charset="0"/>
                </a:defRPr>
              </a:lvl1pPr>
              <a:lvl2pPr marL="37931725" indent="-37474525">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algn="r" eaLnBrk="1" hangingPunct="1">
                <a:lnSpc>
                  <a:spcPct val="120000"/>
                </a:lnSpc>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滴下調整</a:t>
              </a:r>
              <a:endParaRPr lang="en-US" altLang="ja-JP" sz="1700" dirty="0">
                <a:solidFill>
                  <a:srgbClr val="000000"/>
                </a:solidFill>
                <a:latin typeface="Meiryo" panose="020B0604030504040204" pitchFamily="34" charset="-128"/>
                <a:ea typeface="Meiryo" panose="020B0604030504040204" pitchFamily="34" charset="-128"/>
                <a:cs typeface="ＭＳ ゴシック" charset="0"/>
              </a:endParaRPr>
            </a:p>
          </p:txBody>
        </p:sp>
        <p:sp>
          <p:nvSpPr>
            <p:cNvPr id="39" name="AutoShape 13">
              <a:extLst>
                <a:ext uri="{FF2B5EF4-FFF2-40B4-BE49-F238E27FC236}">
                  <a16:creationId xmlns:a16="http://schemas.microsoft.com/office/drawing/2014/main" id="{41E38366-B0DA-4C4D-9724-DED4EC6325C5}"/>
                </a:ext>
              </a:extLst>
            </p:cNvPr>
            <p:cNvSpPr>
              <a:spLocks noChangeArrowheads="1"/>
            </p:cNvSpPr>
            <p:nvPr/>
          </p:nvSpPr>
          <p:spPr bwMode="auto">
            <a:xfrm>
              <a:off x="7942340" y="3552975"/>
              <a:ext cx="1223962" cy="1008062"/>
            </a:xfrm>
            <a:prstGeom prst="cloudCallout">
              <a:avLst>
                <a:gd name="adj1" fmla="val -45171"/>
                <a:gd name="adj2" fmla="val 68718"/>
              </a:avLst>
            </a:prstGeom>
            <a:gradFill rotWithShape="1">
              <a:gsLst>
                <a:gs pos="0">
                  <a:srgbClr val="FFE5E5"/>
                </a:gs>
                <a:gs pos="64999">
                  <a:srgbClr val="FFBEBD"/>
                </a:gs>
                <a:gs pos="100000">
                  <a:srgbClr val="FFA2A1"/>
                </a:gs>
              </a:gsLst>
              <a:lin ang="5400000" scaled="1"/>
            </a:gradFill>
            <a:ln w="19050">
              <a:solidFill>
                <a:srgbClr val="BE4B48"/>
              </a:solidFill>
              <a:round/>
              <a:headEnd/>
              <a:tailEnd/>
            </a:ln>
            <a:effectLst>
              <a:outerShdw blurRad="40000" dist="20000" dir="5400000" rotWithShape="0">
                <a:srgbClr val="808080">
                  <a:alpha val="37999"/>
                </a:srgbClr>
              </a:outerShdw>
            </a:effectLst>
          </p:spPr>
          <p:txBody>
            <a:bodyPr/>
            <a:lstStyle/>
            <a:p>
              <a:pPr algn="ctr" eaLnBrk="1" hangingPunct="1">
                <a:spcAft>
                  <a:spcPts val="600"/>
                </a:spcAft>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頻脈</a:t>
              </a:r>
            </a:p>
          </p:txBody>
        </p:sp>
        <p:sp>
          <p:nvSpPr>
            <p:cNvPr id="40" name="テキスト ボックス 39">
              <a:extLst>
                <a:ext uri="{FF2B5EF4-FFF2-40B4-BE49-F238E27FC236}">
                  <a16:creationId xmlns:a16="http://schemas.microsoft.com/office/drawing/2014/main" id="{A9FD889E-2DD0-44D4-B637-CA55E66FEC9D}"/>
                </a:ext>
              </a:extLst>
            </p:cNvPr>
            <p:cNvSpPr txBox="1"/>
            <p:nvPr/>
          </p:nvSpPr>
          <p:spPr>
            <a:xfrm>
              <a:off x="51769" y="908638"/>
              <a:ext cx="9299356" cy="454500"/>
            </a:xfrm>
            <a:prstGeom prst="rect">
              <a:avLst/>
            </a:prstGeom>
            <a:noFill/>
          </p:spPr>
          <p:txBody>
            <a:bodyPr wrap="square" lIns="0" tIns="0" rIns="0" bIns="0" rtlCol="0">
              <a:noAutofit/>
            </a:bodyPr>
            <a:lstStyle/>
            <a:p>
              <a:r>
                <a:rPr kumimoji="1" lang="ja-JP" altLang="en-US" sz="2000" b="1" dirty="0">
                  <a:latin typeface="Meiryo" panose="020B0604030504040204" pitchFamily="34" charset="-128"/>
                  <a:ea typeface="Meiryo" panose="020B0604030504040204" pitchFamily="34" charset="-128"/>
                </a:rPr>
                <a:t>注入中も複数の</a:t>
              </a:r>
              <a:r>
                <a:rPr lang="ja-JP" altLang="en-US" sz="2000" b="1" dirty="0">
                  <a:latin typeface="Meiryo" panose="020B0604030504040204" pitchFamily="34" charset="-128"/>
                  <a:ea typeface="Meiryo" panose="020B0604030504040204" pitchFamily="34" charset="-128"/>
                </a:rPr>
                <a:t>教職員</a:t>
              </a:r>
              <a:r>
                <a:rPr kumimoji="1" lang="ja-JP" altLang="en-US" sz="2000" b="1" dirty="0">
                  <a:latin typeface="Meiryo" panose="020B0604030504040204" pitchFamily="34" charset="-128"/>
                  <a:ea typeface="Meiryo" panose="020B0604030504040204" pitchFamily="34" charset="-128"/>
                </a:rPr>
                <a:t>で交代しながら見守りましょう！</a:t>
              </a:r>
            </a:p>
          </p:txBody>
        </p:sp>
      </p:grpSp>
      <p:sp>
        <p:nvSpPr>
          <p:cNvPr id="23"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262</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6011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ppt_x"/>
                                          </p:val>
                                        </p:tav>
                                        <p:tav tm="100000">
                                          <p:val>
                                            <p:strVal val="#ppt_x"/>
                                          </p:val>
                                        </p:tav>
                                      </p:tavLst>
                                    </p:anim>
                                    <p:anim calcmode="lin" valueType="num">
                                      <p:cBhvr additive="base">
                                        <p:cTn id="12"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4"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
            <a:extLst>
              <a:ext uri="{FF2B5EF4-FFF2-40B4-BE49-F238E27FC236}">
                <a16:creationId xmlns:a16="http://schemas.microsoft.com/office/drawing/2014/main" id="{5AD3877C-2919-48B0-9AC6-A97DB4DE0563}"/>
              </a:ext>
            </a:extLst>
          </p:cNvPr>
          <p:cNvSpPr txBox="1">
            <a:spLocks noChangeArrowheads="1"/>
          </p:cNvSpPr>
          <p:nvPr/>
        </p:nvSpPr>
        <p:spPr>
          <a:xfrm>
            <a:off x="937533" y="908050"/>
            <a:ext cx="8336641" cy="377026"/>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a:t>
            </a:r>
            <a:r>
              <a:rPr lang="ja-JP" altLang="en-US" sz="2000" b="1" dirty="0">
                <a:solidFill>
                  <a:schemeClr val="bg1"/>
                </a:solidFill>
                <a:latin typeface="Meiryo" panose="020B0604030504040204" pitchFamily="34" charset="-128"/>
                <a:ea typeface="Meiryo" panose="020B0604030504040204" pitchFamily="34" charset="-128"/>
                <a:cs typeface="ＭＳ ゴシック" charset="0"/>
              </a:rPr>
              <a:t>⑩：終了したら経鼻胃管に白湯を流します</a:t>
            </a:r>
          </a:p>
        </p:txBody>
      </p:sp>
      <p:sp>
        <p:nvSpPr>
          <p:cNvPr id="64" name="Rectangle 5">
            <a:extLst>
              <a:ext uri="{FF2B5EF4-FFF2-40B4-BE49-F238E27FC236}">
                <a16:creationId xmlns:a16="http://schemas.microsoft.com/office/drawing/2014/main" id="{7FC5F4B9-248B-4496-903C-28B5AE266E5F}"/>
              </a:ext>
            </a:extLst>
          </p:cNvPr>
          <p:cNvSpPr txBox="1">
            <a:spLocks noChangeArrowheads="1"/>
          </p:cNvSpPr>
          <p:nvPr/>
        </p:nvSpPr>
        <p:spPr>
          <a:xfrm>
            <a:off x="668338" y="908050"/>
            <a:ext cx="210893" cy="377026"/>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26" name="テキスト ボックス 8">
            <a:extLst>
              <a:ext uri="{FF2B5EF4-FFF2-40B4-BE49-F238E27FC236}">
                <a16:creationId xmlns:a16="http://schemas.microsoft.com/office/drawing/2014/main" id="{3A684AA7-6961-4F68-9E92-FC4A34AE25AB}"/>
              </a:ext>
            </a:extLst>
          </p:cNvPr>
          <p:cNvSpPr txBox="1">
            <a:spLocks noChangeArrowheads="1"/>
          </p:cNvSpPr>
          <p:nvPr/>
        </p:nvSpPr>
        <p:spPr bwMode="auto">
          <a:xfrm>
            <a:off x="1049606" y="1585636"/>
            <a:ext cx="5184260" cy="490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nSpc>
                <a:spcPct val="125000"/>
              </a:lnSpc>
              <a:spcAft>
                <a:spcPts val="1800"/>
              </a:spcAft>
              <a:buFont typeface="Wingdings" panose="05000000000000000000" pitchFamily="2" charset="2"/>
              <a:buChar char="u"/>
            </a:pPr>
            <a:r>
              <a:rPr lang="ja-JP" altLang="en-US" dirty="0">
                <a:latin typeface="Meiryo" panose="020B0604030504040204" pitchFamily="34" charset="-128"/>
                <a:ea typeface="Meiryo" panose="020B0604030504040204" pitchFamily="34" charset="-128"/>
              </a:rPr>
              <a:t>ボトル内に栄養剤がなくなったら、接続部まで栄養剤が流れるのを待ちます。</a:t>
            </a:r>
          </a:p>
          <a:p>
            <a:pPr>
              <a:lnSpc>
                <a:spcPct val="125000"/>
              </a:lnSpc>
              <a:spcAft>
                <a:spcPts val="1800"/>
              </a:spcAft>
              <a:buFont typeface="Wingdings" panose="05000000000000000000" pitchFamily="2" charset="2"/>
              <a:buChar char="u"/>
            </a:pPr>
            <a:r>
              <a:rPr lang="ja-JP" altLang="en-US" dirty="0">
                <a:latin typeface="Meiryo" panose="020B0604030504040204" pitchFamily="34" charset="-128"/>
                <a:ea typeface="Meiryo" panose="020B0604030504040204" pitchFamily="34" charset="-128"/>
              </a:rPr>
              <a:t>栄養剤が接続部まで流れてきたら、栄養チューブのクレンメを閉じます</a:t>
            </a:r>
            <a:endParaRPr lang="en-US" altLang="ja-JP" dirty="0">
              <a:latin typeface="Meiryo" panose="020B0604030504040204" pitchFamily="34" charset="-128"/>
              <a:ea typeface="Meiryo" panose="020B0604030504040204" pitchFamily="34" charset="-128"/>
            </a:endParaRPr>
          </a:p>
          <a:p>
            <a:pPr>
              <a:lnSpc>
                <a:spcPct val="125000"/>
              </a:lnSpc>
              <a:spcAft>
                <a:spcPts val="1800"/>
              </a:spcAft>
              <a:buFont typeface="Wingdings" panose="05000000000000000000" pitchFamily="2" charset="2"/>
              <a:buChar char="u"/>
            </a:pPr>
            <a:r>
              <a:rPr lang="ja-JP" altLang="en-US" dirty="0">
                <a:solidFill>
                  <a:srgbClr val="002060"/>
                </a:solidFill>
                <a:latin typeface="Meiryo" panose="020B0604030504040204" pitchFamily="34" charset="-128"/>
                <a:ea typeface="Meiryo" panose="020B0604030504040204" pitchFamily="34" charset="-128"/>
              </a:rPr>
              <a:t>経鼻胃管から栄養チューブを外し、白湯の入った注射器を接続し白湯をゆっくり流します。経鼻胃管の蓋を閉じます。</a:t>
            </a:r>
          </a:p>
          <a:p>
            <a:pPr>
              <a:lnSpc>
                <a:spcPct val="125000"/>
              </a:lnSpc>
              <a:spcAft>
                <a:spcPts val="1800"/>
              </a:spcAft>
              <a:buFont typeface="Wingdings" panose="05000000000000000000" pitchFamily="2" charset="2"/>
              <a:buChar char="u"/>
            </a:pPr>
            <a:r>
              <a:rPr lang="ja-JP" altLang="en-US" dirty="0">
                <a:latin typeface="Meiryo" panose="020B0604030504040204" pitchFamily="34" charset="-128"/>
                <a:ea typeface="Meiryo" panose="020B0604030504040204" pitchFamily="34" charset="-128"/>
              </a:rPr>
              <a:t>注入が終了したことを本人に伝えます。</a:t>
            </a:r>
            <a:br>
              <a:rPr lang="en-US" altLang="ja-JP" dirty="0">
                <a:latin typeface="Meiryo" panose="020B0604030504040204" pitchFamily="34" charset="-128"/>
                <a:ea typeface="Meiryo" panose="020B0604030504040204" pitchFamily="34" charset="-128"/>
              </a:rPr>
            </a:br>
            <a:r>
              <a:rPr lang="en-US" altLang="ja-JP" dirty="0">
                <a:latin typeface="Meiryo" panose="020B0604030504040204" pitchFamily="34" charset="-128"/>
                <a:ea typeface="Meiryo" panose="020B0604030504040204" pitchFamily="34" charset="-128"/>
              </a:rPr>
              <a:t>『</a:t>
            </a:r>
            <a:r>
              <a:rPr lang="ja-JP" altLang="en-US" dirty="0">
                <a:latin typeface="Meiryo" panose="020B0604030504040204" pitchFamily="34" charset="-128"/>
                <a:ea typeface="Meiryo" panose="020B0604030504040204" pitchFamily="34" charset="-128"/>
              </a:rPr>
              <a:t>ごちそうさまでした</a:t>
            </a:r>
            <a:r>
              <a:rPr lang="en-US" altLang="ja-JP" dirty="0">
                <a:latin typeface="Meiryo" panose="020B0604030504040204" pitchFamily="34" charset="-128"/>
                <a:ea typeface="Meiryo" panose="020B0604030504040204" pitchFamily="34" charset="-128"/>
              </a:rPr>
              <a:t>』</a:t>
            </a:r>
          </a:p>
          <a:p>
            <a:pPr>
              <a:lnSpc>
                <a:spcPct val="125000"/>
              </a:lnSpc>
              <a:spcAft>
                <a:spcPts val="1800"/>
              </a:spcAft>
              <a:buFont typeface="Wingdings" panose="05000000000000000000" pitchFamily="2" charset="2"/>
              <a:buChar char="u"/>
            </a:pPr>
            <a:endParaRPr lang="ja-JP" altLang="en-US" dirty="0">
              <a:solidFill>
                <a:srgbClr val="002060"/>
              </a:solidFill>
              <a:latin typeface="Meiryo" panose="020B0604030504040204" pitchFamily="34" charset="-128"/>
              <a:ea typeface="Meiryo" panose="020B0604030504040204" pitchFamily="34" charset="-128"/>
            </a:endParaRPr>
          </a:p>
        </p:txBody>
      </p:sp>
      <p:pic>
        <p:nvPicPr>
          <p:cNvPr id="17" name="Picture 8" descr="no16_カニューレ白湯で流す">
            <a:extLst>
              <a:ext uri="{FF2B5EF4-FFF2-40B4-BE49-F238E27FC236}">
                <a16:creationId xmlns:a16="http://schemas.microsoft.com/office/drawing/2014/main" id="{06600852-44C7-4921-9E78-BE02197997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56243" y="4463397"/>
            <a:ext cx="2359914" cy="22273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図 8">
            <a:extLst>
              <a:ext uri="{FF2B5EF4-FFF2-40B4-BE49-F238E27FC236}">
                <a16:creationId xmlns:a16="http://schemas.microsoft.com/office/drawing/2014/main" id="{B388DD2D-0C96-414F-88C6-ACDB25FDD0B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262490" y="1595215"/>
            <a:ext cx="1394523" cy="2787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263</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6808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ppt_x"/>
                                          </p:val>
                                        </p:tav>
                                        <p:tav tm="100000">
                                          <p:val>
                                            <p:strVal val="#ppt_x"/>
                                          </p:val>
                                        </p:tav>
                                      </p:tavLst>
                                    </p:anim>
                                    <p:anim calcmode="lin" valueType="num">
                                      <p:cBhvr additive="base">
                                        <p:cTn id="12"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4" grpId="0" animBg="1"/>
      <p:bldP spid="26"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
            <a:extLst>
              <a:ext uri="{FF2B5EF4-FFF2-40B4-BE49-F238E27FC236}">
                <a16:creationId xmlns:a16="http://schemas.microsoft.com/office/drawing/2014/main" id="{5AD3877C-2919-48B0-9AC6-A97DB4DE0563}"/>
              </a:ext>
            </a:extLst>
          </p:cNvPr>
          <p:cNvSpPr txBox="1">
            <a:spLocks noChangeArrowheads="1"/>
          </p:cNvSpPr>
          <p:nvPr/>
        </p:nvSpPr>
        <p:spPr>
          <a:xfrm>
            <a:off x="937533" y="908050"/>
            <a:ext cx="8336639" cy="377026"/>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手順⑪：注入後の観察と記録をします</a:t>
            </a:r>
          </a:p>
        </p:txBody>
      </p:sp>
      <p:sp>
        <p:nvSpPr>
          <p:cNvPr id="61" name="Rectangle 5">
            <a:extLst>
              <a:ext uri="{FF2B5EF4-FFF2-40B4-BE49-F238E27FC236}">
                <a16:creationId xmlns:a16="http://schemas.microsoft.com/office/drawing/2014/main" id="{C390C2AA-86E2-4ED1-A9D3-DB3EFC10193B}"/>
              </a:ext>
            </a:extLst>
          </p:cNvPr>
          <p:cNvSpPr txBox="1">
            <a:spLocks noChangeArrowheads="1"/>
          </p:cNvSpPr>
          <p:nvPr/>
        </p:nvSpPr>
        <p:spPr bwMode="auto">
          <a:xfrm>
            <a:off x="937535" y="3630032"/>
            <a:ext cx="8336639" cy="400110"/>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手順⑫：後片付けをします</a:t>
            </a:r>
          </a:p>
        </p:txBody>
      </p:sp>
      <p:sp>
        <p:nvSpPr>
          <p:cNvPr id="64" name="Rectangle 5">
            <a:extLst>
              <a:ext uri="{FF2B5EF4-FFF2-40B4-BE49-F238E27FC236}">
                <a16:creationId xmlns:a16="http://schemas.microsoft.com/office/drawing/2014/main" id="{7FC5F4B9-248B-4496-903C-28B5AE266E5F}"/>
              </a:ext>
            </a:extLst>
          </p:cNvPr>
          <p:cNvSpPr txBox="1">
            <a:spLocks noChangeArrowheads="1"/>
          </p:cNvSpPr>
          <p:nvPr/>
        </p:nvSpPr>
        <p:spPr>
          <a:xfrm>
            <a:off x="668338" y="908050"/>
            <a:ext cx="210893" cy="377026"/>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66" name="Rectangle 5">
            <a:extLst>
              <a:ext uri="{FF2B5EF4-FFF2-40B4-BE49-F238E27FC236}">
                <a16:creationId xmlns:a16="http://schemas.microsoft.com/office/drawing/2014/main" id="{087CDFD1-6768-4B3F-8C7D-9E9389B8DF1F}"/>
              </a:ext>
            </a:extLst>
          </p:cNvPr>
          <p:cNvSpPr txBox="1">
            <a:spLocks noChangeArrowheads="1"/>
          </p:cNvSpPr>
          <p:nvPr/>
        </p:nvSpPr>
        <p:spPr bwMode="auto">
          <a:xfrm>
            <a:off x="668339" y="3630032"/>
            <a:ext cx="210893" cy="400110"/>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eaLnBrk="1" hangingPunct="1">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14" name="Text Box 6">
            <a:extLst>
              <a:ext uri="{FF2B5EF4-FFF2-40B4-BE49-F238E27FC236}">
                <a16:creationId xmlns:a16="http://schemas.microsoft.com/office/drawing/2014/main" id="{09DE4E5B-1FF4-4820-B5E1-A7A41C4B33D0}"/>
              </a:ext>
            </a:extLst>
          </p:cNvPr>
          <p:cNvSpPr txBox="1">
            <a:spLocks noChangeArrowheads="1"/>
          </p:cNvSpPr>
          <p:nvPr/>
        </p:nvSpPr>
        <p:spPr bwMode="auto">
          <a:xfrm>
            <a:off x="937535" y="1324832"/>
            <a:ext cx="8336639" cy="21041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266700" indent="-266700" algn="just">
              <a:lnSpc>
                <a:spcPct val="125000"/>
              </a:lnSpc>
              <a:spcAft>
                <a:spcPts val="600"/>
              </a:spcAft>
              <a:buFont typeface="Wingdings" panose="05000000000000000000" pitchFamily="2" charset="2"/>
              <a:buChar char="l"/>
            </a:pPr>
            <a:r>
              <a:rPr lang="ja-JP" altLang="en-US" sz="1600" dirty="0">
                <a:latin typeface="Meiryo" panose="020B0604030504040204" pitchFamily="34" charset="-128"/>
                <a:ea typeface="Meiryo" panose="020B0604030504040204" pitchFamily="34" charset="-128"/>
              </a:rPr>
              <a:t>注入終了時刻を記録します。</a:t>
            </a:r>
          </a:p>
          <a:p>
            <a:pPr marL="266700" indent="-266700" algn="just">
              <a:lnSpc>
                <a:spcPct val="125000"/>
              </a:lnSpc>
              <a:spcAft>
                <a:spcPts val="600"/>
              </a:spcAft>
              <a:buFont typeface="Wingdings" panose="05000000000000000000" pitchFamily="2" charset="2"/>
              <a:buChar char="l"/>
            </a:pPr>
            <a:r>
              <a:rPr lang="ja-JP" altLang="en-US" sz="1600" dirty="0">
                <a:latin typeface="Meiryo" panose="020B0604030504040204" pitchFamily="34" charset="-128"/>
                <a:ea typeface="Meiryo" panose="020B0604030504040204" pitchFamily="34" charset="-128"/>
              </a:rPr>
              <a:t>体温、心拍数、酸素飽和度、呼吸や腹部の状態などを観察し記録します。</a:t>
            </a:r>
          </a:p>
          <a:p>
            <a:pPr marL="266700" indent="-266700" algn="just">
              <a:lnSpc>
                <a:spcPct val="125000"/>
              </a:lnSpc>
              <a:spcAft>
                <a:spcPts val="600"/>
              </a:spcAft>
              <a:buFont typeface="Wingdings" panose="05000000000000000000" pitchFamily="2" charset="2"/>
              <a:buChar char="l"/>
            </a:pPr>
            <a:r>
              <a:rPr lang="ja-JP" altLang="en-US" sz="1600" dirty="0">
                <a:latin typeface="Meiryo" panose="020B0604030504040204" pitchFamily="34" charset="-128"/>
                <a:ea typeface="Meiryo" panose="020B0604030504040204" pitchFamily="34" charset="-128"/>
              </a:rPr>
              <a:t>注入直後は胃が栄養剤で充満しているので胃に入ったものが逆流しないように、急に体を動かしたり緊張させたりしないよう注意します。</a:t>
            </a:r>
          </a:p>
          <a:p>
            <a:pPr marL="266700" indent="-266700" algn="just">
              <a:lnSpc>
                <a:spcPct val="125000"/>
              </a:lnSpc>
              <a:spcAft>
                <a:spcPts val="600"/>
              </a:spcAft>
              <a:buFont typeface="Wingdings" panose="05000000000000000000" pitchFamily="2" charset="2"/>
              <a:buChar char="l"/>
            </a:pPr>
            <a:r>
              <a:rPr lang="ja-JP" altLang="en-US" sz="1600" dirty="0">
                <a:latin typeface="Meiryo" panose="020B0604030504040204" pitchFamily="34" charset="-128"/>
                <a:ea typeface="Meiryo" panose="020B0604030504040204" pitchFamily="34" charset="-128"/>
              </a:rPr>
              <a:t>注入終了後からバスに乗るまでの時間は、少なくとも</a:t>
            </a:r>
            <a:r>
              <a:rPr lang="en-US" altLang="ja-JP" sz="1600" dirty="0">
                <a:latin typeface="Meiryo" panose="020B0604030504040204" pitchFamily="34" charset="-128"/>
                <a:ea typeface="Meiryo" panose="020B0604030504040204" pitchFamily="34" charset="-128"/>
              </a:rPr>
              <a:t>30</a:t>
            </a:r>
            <a:r>
              <a:rPr lang="ja-JP" altLang="en-US" sz="1600" dirty="0">
                <a:latin typeface="Meiryo" panose="020B0604030504040204" pitchFamily="34" charset="-128"/>
                <a:ea typeface="Meiryo" panose="020B0604030504040204" pitchFamily="34" charset="-128"/>
              </a:rPr>
              <a:t>分できれば</a:t>
            </a:r>
            <a:r>
              <a:rPr lang="en-US" altLang="ja-JP" sz="1600" dirty="0">
                <a:latin typeface="Meiryo" panose="020B0604030504040204" pitchFamily="34" charset="-128"/>
                <a:ea typeface="Meiryo" panose="020B0604030504040204" pitchFamily="34" charset="-128"/>
              </a:rPr>
              <a:t>1</a:t>
            </a:r>
            <a:r>
              <a:rPr lang="ja-JP" altLang="en-US" sz="1600" dirty="0">
                <a:latin typeface="Meiryo" panose="020B0604030504040204" pitchFamily="34" charset="-128"/>
                <a:ea typeface="Meiryo" panose="020B0604030504040204" pitchFamily="34" charset="-128"/>
              </a:rPr>
              <a:t>時間は空けておきたいです。</a:t>
            </a:r>
          </a:p>
        </p:txBody>
      </p:sp>
      <p:sp>
        <p:nvSpPr>
          <p:cNvPr id="15" name="Text Box 6">
            <a:extLst>
              <a:ext uri="{FF2B5EF4-FFF2-40B4-BE49-F238E27FC236}">
                <a16:creationId xmlns:a16="http://schemas.microsoft.com/office/drawing/2014/main" id="{F3E4BEB0-A078-4016-9C1D-A0A926E39400}"/>
              </a:ext>
            </a:extLst>
          </p:cNvPr>
          <p:cNvSpPr txBox="1">
            <a:spLocks noChangeArrowheads="1"/>
          </p:cNvSpPr>
          <p:nvPr/>
        </p:nvSpPr>
        <p:spPr bwMode="auto">
          <a:xfrm>
            <a:off x="937535" y="4126309"/>
            <a:ext cx="8336639" cy="2564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266700" indent="-266700" algn="just">
              <a:lnSpc>
                <a:spcPct val="125000"/>
              </a:lnSpc>
              <a:spcAft>
                <a:spcPts val="600"/>
              </a:spcAft>
              <a:buFont typeface="Wingdings" panose="05000000000000000000" pitchFamily="2" charset="2"/>
              <a:buChar char="l"/>
            </a:pPr>
            <a:r>
              <a:rPr lang="ja-JP" altLang="en-US" sz="1600" dirty="0">
                <a:latin typeface="Meiryo" panose="020B0604030504040204" pitchFamily="34" charset="-128"/>
                <a:ea typeface="Meiryo" panose="020B0604030504040204" pitchFamily="34" charset="-128"/>
              </a:rPr>
              <a:t>細菌汚染防止のために栄養剤は開封後</a:t>
            </a:r>
            <a:r>
              <a:rPr lang="en-US" altLang="ja-JP" sz="1600" dirty="0">
                <a:latin typeface="Meiryo" panose="020B0604030504040204" pitchFamily="34" charset="-128"/>
                <a:ea typeface="Meiryo" panose="020B0604030504040204" pitchFamily="34" charset="-128"/>
              </a:rPr>
              <a:t>8</a:t>
            </a:r>
            <a:r>
              <a:rPr lang="ja-JP" altLang="en-US" sz="1600" dirty="0">
                <a:latin typeface="Meiryo" panose="020B0604030504040204" pitchFamily="34" charset="-128"/>
                <a:ea typeface="Meiryo" panose="020B0604030504040204" pitchFamily="34" charset="-128"/>
              </a:rPr>
              <a:t>時間以内に使用し、小分けしたり作り置きして残ったものは再利用しません。</a:t>
            </a:r>
          </a:p>
          <a:p>
            <a:pPr marL="266700" indent="-266700" algn="just">
              <a:lnSpc>
                <a:spcPct val="125000"/>
              </a:lnSpc>
              <a:spcAft>
                <a:spcPts val="600"/>
              </a:spcAft>
              <a:buFont typeface="Wingdings" panose="05000000000000000000" pitchFamily="2" charset="2"/>
              <a:buChar char="l"/>
            </a:pPr>
            <a:r>
              <a:rPr lang="ja-JP" altLang="en-US" sz="1600" dirty="0">
                <a:latin typeface="Meiryo" panose="020B0604030504040204" pitchFamily="34" charset="-128"/>
                <a:ea typeface="Meiryo" panose="020B0604030504040204" pitchFamily="34" charset="-128"/>
              </a:rPr>
              <a:t>使用した注射器や栄養チューブが接続されたボトルは、お湯を通して栄養剤を洗い流します。汚れが取れない場合はブラシを用いて中性洗剤で洗浄します。</a:t>
            </a:r>
          </a:p>
          <a:p>
            <a:pPr marL="266700" indent="-266700" algn="just">
              <a:lnSpc>
                <a:spcPct val="125000"/>
              </a:lnSpc>
              <a:spcAft>
                <a:spcPts val="600"/>
              </a:spcAft>
              <a:buFont typeface="Wingdings" panose="05000000000000000000" pitchFamily="2" charset="2"/>
              <a:buChar char="l"/>
            </a:pPr>
            <a:r>
              <a:rPr lang="ja-JP" altLang="en-US" sz="1600" dirty="0">
                <a:latin typeface="Meiryo" panose="020B0604030504040204" pitchFamily="34" charset="-128"/>
                <a:ea typeface="Meiryo" panose="020B0604030504040204" pitchFamily="34" charset="-128"/>
              </a:rPr>
              <a:t>消毒する場合は</a:t>
            </a:r>
            <a:r>
              <a:rPr lang="en-US" altLang="ja-JP" sz="1600" dirty="0">
                <a:latin typeface="Meiryo" panose="020B0604030504040204" pitchFamily="34" charset="-128"/>
                <a:ea typeface="Meiryo" panose="020B0604030504040204" pitchFamily="34" charset="-128"/>
              </a:rPr>
              <a:t>0.01%</a:t>
            </a:r>
            <a:r>
              <a:rPr lang="ja-JP" altLang="en-US" sz="1600" dirty="0">
                <a:latin typeface="Meiryo" panose="020B0604030504040204" pitchFamily="34" charset="-128"/>
                <a:ea typeface="Meiryo" panose="020B0604030504040204" pitchFamily="34" charset="-128"/>
              </a:rPr>
              <a:t>次亜塩素酸ナトリウム等の溶液に漬けて消毒し、流水で十分にすすぎ、乾燥させます。</a:t>
            </a:r>
          </a:p>
          <a:p>
            <a:pPr marL="266700" indent="-266700" algn="just">
              <a:lnSpc>
                <a:spcPct val="125000"/>
              </a:lnSpc>
              <a:spcAft>
                <a:spcPts val="600"/>
              </a:spcAft>
              <a:buFont typeface="Wingdings" panose="05000000000000000000" pitchFamily="2" charset="2"/>
              <a:buChar char="l"/>
            </a:pPr>
            <a:r>
              <a:rPr lang="ja-JP" altLang="en-US" sz="1600" dirty="0">
                <a:latin typeface="Meiryo" panose="020B0604030504040204" pitchFamily="34" charset="-128"/>
                <a:ea typeface="Meiryo" panose="020B0604030504040204" pitchFamily="34" charset="-128"/>
              </a:rPr>
              <a:t>注射器や栄養チューブは１週間に１回交換します。</a:t>
            </a:r>
          </a:p>
        </p:txBody>
      </p:sp>
      <p:sp>
        <p:nvSpPr>
          <p:cNvPr id="9"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264</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7396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additive="base">
                                        <p:cTn id="13" dur="500" fill="hold"/>
                                        <p:tgtEl>
                                          <p:spTgt spid="61"/>
                                        </p:tgtEl>
                                        <p:attrNameLst>
                                          <p:attrName>ppt_x</p:attrName>
                                        </p:attrNameLst>
                                      </p:cBhvr>
                                      <p:tavLst>
                                        <p:tav tm="0">
                                          <p:val>
                                            <p:strVal val="#ppt_x"/>
                                          </p:val>
                                        </p:tav>
                                        <p:tav tm="100000">
                                          <p:val>
                                            <p:strVal val="#ppt_x"/>
                                          </p:val>
                                        </p:tav>
                                      </p:tavLst>
                                    </p:anim>
                                    <p:anim calcmode="lin" valueType="num">
                                      <p:cBhvr additive="base">
                                        <p:cTn id="14" dur="500" fill="hold"/>
                                        <p:tgtEl>
                                          <p:spTgt spid="6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500" fill="hold"/>
                                        <p:tgtEl>
                                          <p:spTgt spid="64"/>
                                        </p:tgtEl>
                                        <p:attrNameLst>
                                          <p:attrName>ppt_x</p:attrName>
                                        </p:attrNameLst>
                                      </p:cBhvr>
                                      <p:tavLst>
                                        <p:tav tm="0">
                                          <p:val>
                                            <p:strVal val="#ppt_x"/>
                                          </p:val>
                                        </p:tav>
                                        <p:tav tm="100000">
                                          <p:val>
                                            <p:strVal val="#ppt_x"/>
                                          </p:val>
                                        </p:tav>
                                      </p:tavLst>
                                    </p:anim>
                                    <p:anim calcmode="lin" valueType="num">
                                      <p:cBhvr additive="base">
                                        <p:cTn id="1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anim calcmode="lin" valueType="num">
                                      <p:cBhvr additive="base">
                                        <p:cTn id="23" dur="500" fill="hold"/>
                                        <p:tgtEl>
                                          <p:spTgt spid="66"/>
                                        </p:tgtEl>
                                        <p:attrNameLst>
                                          <p:attrName>ppt_x</p:attrName>
                                        </p:attrNameLst>
                                      </p:cBhvr>
                                      <p:tavLst>
                                        <p:tav tm="0">
                                          <p:val>
                                            <p:strVal val="#ppt_x"/>
                                          </p:val>
                                        </p:tav>
                                        <p:tav tm="100000">
                                          <p:val>
                                            <p:strVal val="#ppt_x"/>
                                          </p:val>
                                        </p:tav>
                                      </p:tavLst>
                                    </p:anim>
                                    <p:anim calcmode="lin" valueType="num">
                                      <p:cBhvr additive="base">
                                        <p:cTn id="24" dur="500" fill="hold"/>
                                        <p:tgtEl>
                                          <p:spTgt spid="66"/>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1" grpId="0" animBg="1"/>
      <p:bldP spid="64" grpId="0" animBg="1"/>
      <p:bldP spid="66" grpId="0" animBg="1"/>
      <p:bldP spid="14" grpId="0"/>
      <p:bldP spid="15" grpId="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ー 22">
            <a:extLst>
              <a:ext uri="{FF2B5EF4-FFF2-40B4-BE49-F238E27FC236}">
                <a16:creationId xmlns:a16="http://schemas.microsoft.com/office/drawing/2014/main" id="{4699989B-E5FE-6142-A35B-3C567A8C91F2}"/>
              </a:ext>
            </a:extLst>
          </p:cNvPr>
          <p:cNvSpPr>
            <a:spLocks noGrp="1"/>
          </p:cNvSpPr>
          <p:nvPr>
            <p:ph type="body" sz="quarter" idx="10"/>
          </p:nvPr>
        </p:nvSpPr>
        <p:spPr/>
        <p:txBody>
          <a:bodyPr/>
          <a:lstStyle/>
          <a:p>
            <a:r>
              <a:rPr lang="en-US" altLang="ja-JP" dirty="0"/>
              <a:t>5-6. </a:t>
            </a:r>
            <a:r>
              <a:rPr lang="ja-JP" altLang="en-US" dirty="0"/>
              <a:t>演習の手順</a:t>
            </a:r>
            <a:r>
              <a:rPr lang="en-US" altLang="ja-JP" dirty="0"/>
              <a:t>-</a:t>
            </a:r>
            <a:r>
              <a:rPr lang="ja-JP" altLang="en-US" dirty="0"/>
              <a:t>胃ろう（滴下型の液体栄養剤）</a:t>
            </a: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胃ろうからの注入手順</a:t>
            </a:r>
          </a:p>
        </p:txBody>
      </p:sp>
      <p:grpSp>
        <p:nvGrpSpPr>
          <p:cNvPr id="54" name="グループ化 53">
            <a:extLst>
              <a:ext uri="{FF2B5EF4-FFF2-40B4-BE49-F238E27FC236}">
                <a16:creationId xmlns:a16="http://schemas.microsoft.com/office/drawing/2014/main" id="{3ED1AF2C-4756-449A-BDEE-CD084F87746B}"/>
              </a:ext>
            </a:extLst>
          </p:cNvPr>
          <p:cNvGrpSpPr/>
          <p:nvPr/>
        </p:nvGrpSpPr>
        <p:grpSpPr>
          <a:xfrm>
            <a:off x="560874" y="1786467"/>
            <a:ext cx="8500375" cy="4485076"/>
            <a:chOff x="310503" y="1741553"/>
            <a:chExt cx="8500375" cy="4485076"/>
          </a:xfrm>
        </p:grpSpPr>
        <p:graphicFrame>
          <p:nvGraphicFramePr>
            <p:cNvPr id="3" name="図表 2">
              <a:extLst>
                <a:ext uri="{FF2B5EF4-FFF2-40B4-BE49-F238E27FC236}">
                  <a16:creationId xmlns:a16="http://schemas.microsoft.com/office/drawing/2014/main" id="{8778FC27-BF2F-4E87-899E-78664745C4FD}"/>
                </a:ext>
              </a:extLst>
            </p:cNvPr>
            <p:cNvGraphicFramePr/>
            <p:nvPr/>
          </p:nvGraphicFramePr>
          <p:xfrm>
            <a:off x="310503" y="1741553"/>
            <a:ext cx="1468534" cy="4485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テキスト ボックス 21">
              <a:extLst>
                <a:ext uri="{FF2B5EF4-FFF2-40B4-BE49-F238E27FC236}">
                  <a16:creationId xmlns:a16="http://schemas.microsoft.com/office/drawing/2014/main" id="{7C3136C5-0F98-405E-9FE3-5607146BE9EC}"/>
                </a:ext>
              </a:extLst>
            </p:cNvPr>
            <p:cNvSpPr txBox="1">
              <a:spLocks noChangeArrowheads="1"/>
            </p:cNvSpPr>
            <p:nvPr/>
          </p:nvSpPr>
          <p:spPr bwMode="auto">
            <a:xfrm>
              <a:off x="1618991" y="1741553"/>
              <a:ext cx="2768860" cy="37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en-US" sz="1600" dirty="0">
                  <a:latin typeface="Meiryo" panose="020B0604030504040204" pitchFamily="34" charset="-128"/>
                  <a:ea typeface="Meiryo" panose="020B0604030504040204" pitchFamily="34" charset="-128"/>
                </a:rPr>
                <a:t>必要物品や栄養剤の確認</a:t>
              </a:r>
              <a:endParaRPr lang="en-US" altLang="ja-JP" sz="1600" dirty="0">
                <a:latin typeface="Meiryo" panose="020B0604030504040204" pitchFamily="34" charset="-128"/>
                <a:ea typeface="Meiryo" panose="020B0604030504040204" pitchFamily="34" charset="-128"/>
                <a:cs typeface="ＭＳ Ｐ明朝" charset="0"/>
              </a:endParaRPr>
            </a:p>
          </p:txBody>
        </p:sp>
        <p:sp>
          <p:nvSpPr>
            <p:cNvPr id="24" name="テキスト ボックス 23">
              <a:extLst>
                <a:ext uri="{FF2B5EF4-FFF2-40B4-BE49-F238E27FC236}">
                  <a16:creationId xmlns:a16="http://schemas.microsoft.com/office/drawing/2014/main" id="{AEB7F4A3-A311-413F-B02A-FD8FB209B587}"/>
                </a:ext>
              </a:extLst>
            </p:cNvPr>
            <p:cNvSpPr txBox="1">
              <a:spLocks noChangeArrowheads="1"/>
            </p:cNvSpPr>
            <p:nvPr/>
          </p:nvSpPr>
          <p:spPr bwMode="auto">
            <a:xfrm>
              <a:off x="1618991" y="2359287"/>
              <a:ext cx="2768860" cy="3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en-US" sz="1600" dirty="0">
                  <a:latin typeface="Meiryo" panose="020B0604030504040204" pitchFamily="34" charset="-128"/>
                  <a:ea typeface="Meiryo" panose="020B0604030504040204" pitchFamily="34" charset="-128"/>
                </a:rPr>
                <a:t>個別マニュアル等で注入指示の確認</a:t>
              </a:r>
              <a:endParaRPr lang="en-US" altLang="ja-JP" sz="1600" dirty="0">
                <a:latin typeface="Meiryo" panose="020B0604030504040204" pitchFamily="34" charset="-128"/>
                <a:ea typeface="Meiryo" panose="020B0604030504040204" pitchFamily="34" charset="-128"/>
                <a:cs typeface="ＭＳ Ｐ明朝" charset="0"/>
              </a:endParaRPr>
            </a:p>
          </p:txBody>
        </p:sp>
        <p:sp>
          <p:nvSpPr>
            <p:cNvPr id="25" name="テキスト ボックス 24">
              <a:extLst>
                <a:ext uri="{FF2B5EF4-FFF2-40B4-BE49-F238E27FC236}">
                  <a16:creationId xmlns:a16="http://schemas.microsoft.com/office/drawing/2014/main" id="{1EC5AC54-3641-480E-A5DC-F4CD065F9344}"/>
                </a:ext>
              </a:extLst>
            </p:cNvPr>
            <p:cNvSpPr txBox="1">
              <a:spLocks noChangeArrowheads="1"/>
            </p:cNvSpPr>
            <p:nvPr/>
          </p:nvSpPr>
          <p:spPr bwMode="auto">
            <a:xfrm>
              <a:off x="1618991" y="2927637"/>
              <a:ext cx="2768860" cy="380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en-US" sz="1600" dirty="0">
                  <a:latin typeface="Meiryo" panose="020B0604030504040204" pitchFamily="34" charset="-128"/>
                  <a:ea typeface="Meiryo" panose="020B0604030504040204" pitchFamily="34" charset="-128"/>
                </a:rPr>
                <a:t>手洗い</a:t>
              </a:r>
              <a:endParaRPr lang="en-US" altLang="ja-JP" sz="1600" dirty="0">
                <a:latin typeface="Meiryo" panose="020B0604030504040204" pitchFamily="34" charset="-128"/>
                <a:ea typeface="Meiryo" panose="020B0604030504040204" pitchFamily="34" charset="-128"/>
                <a:cs typeface="ＭＳ Ｐ明朝" charset="0"/>
              </a:endParaRPr>
            </a:p>
          </p:txBody>
        </p:sp>
        <p:sp>
          <p:nvSpPr>
            <p:cNvPr id="26" name="テキスト ボックス 25">
              <a:extLst>
                <a:ext uri="{FF2B5EF4-FFF2-40B4-BE49-F238E27FC236}">
                  <a16:creationId xmlns:a16="http://schemas.microsoft.com/office/drawing/2014/main" id="{447C3C01-BF89-4AC2-9980-47D003EA65AD}"/>
                </a:ext>
              </a:extLst>
            </p:cNvPr>
            <p:cNvSpPr txBox="1">
              <a:spLocks noChangeArrowheads="1"/>
            </p:cNvSpPr>
            <p:nvPr/>
          </p:nvSpPr>
          <p:spPr bwMode="auto">
            <a:xfrm>
              <a:off x="1618991" y="3536464"/>
              <a:ext cx="2543371" cy="328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en-US" sz="1600" dirty="0">
                  <a:latin typeface="Meiryo" panose="020B0604030504040204" pitchFamily="34" charset="-128"/>
                  <a:ea typeface="Meiryo" panose="020B0604030504040204" pitchFamily="34" charset="-128"/>
                </a:rPr>
                <a:t>注入することを伝え対象児の意思確認</a:t>
              </a:r>
              <a:endParaRPr lang="en-US" altLang="ja-JP" sz="1600" dirty="0">
                <a:latin typeface="Meiryo" panose="020B0604030504040204" pitchFamily="34" charset="-128"/>
                <a:ea typeface="Meiryo" panose="020B0604030504040204" pitchFamily="34" charset="-128"/>
                <a:cs typeface="ＭＳ Ｐ明朝" charset="0"/>
              </a:endParaRPr>
            </a:p>
          </p:txBody>
        </p:sp>
        <p:sp>
          <p:nvSpPr>
            <p:cNvPr id="27" name="テキスト ボックス 26">
              <a:extLst>
                <a:ext uri="{FF2B5EF4-FFF2-40B4-BE49-F238E27FC236}">
                  <a16:creationId xmlns:a16="http://schemas.microsoft.com/office/drawing/2014/main" id="{29D02C41-4220-47C7-AFC8-49B304A4E214}"/>
                </a:ext>
              </a:extLst>
            </p:cNvPr>
            <p:cNvSpPr txBox="1">
              <a:spLocks noChangeArrowheads="1"/>
            </p:cNvSpPr>
            <p:nvPr/>
          </p:nvSpPr>
          <p:spPr bwMode="auto">
            <a:xfrm>
              <a:off x="1618990" y="4093006"/>
              <a:ext cx="3148305" cy="382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ja-JP" sz="1600" dirty="0">
                  <a:latin typeface="Meiryo" panose="020B0604030504040204" pitchFamily="34" charset="-128"/>
                  <a:ea typeface="Meiryo" panose="020B0604030504040204" pitchFamily="34" charset="-128"/>
                </a:rPr>
                <a:t>呼吸や腹部の状態確認</a:t>
              </a:r>
              <a:r>
                <a:rPr lang="ja-JP" altLang="en-US" sz="1600" dirty="0">
                  <a:latin typeface="Meiryo" panose="020B0604030504040204" pitchFamily="34" charset="-128"/>
                  <a:ea typeface="Meiryo" panose="020B0604030504040204" pitchFamily="34" charset="-128"/>
                </a:rPr>
                <a:t>と</a:t>
              </a:r>
              <a:r>
                <a:rPr lang="ja-JP" altLang="ja-JP" sz="1600" dirty="0">
                  <a:latin typeface="Meiryo" panose="020B0604030504040204" pitchFamily="34" charset="-128"/>
                  <a:ea typeface="Meiryo" panose="020B0604030504040204" pitchFamily="34" charset="-128"/>
                </a:rPr>
                <a:t>姿勢</a:t>
              </a:r>
              <a:r>
                <a:rPr lang="ja-JP" altLang="en-US" sz="1600" dirty="0">
                  <a:latin typeface="Meiryo" panose="020B0604030504040204" pitchFamily="34" charset="-128"/>
                  <a:ea typeface="Meiryo" panose="020B0604030504040204" pitchFamily="34" charset="-128"/>
                </a:rPr>
                <a:t>調整</a:t>
              </a:r>
              <a:endParaRPr lang="en-US" altLang="ja-JP" sz="1600" dirty="0">
                <a:latin typeface="Meiryo" panose="020B0604030504040204" pitchFamily="34" charset="-128"/>
                <a:ea typeface="Meiryo" panose="020B0604030504040204" pitchFamily="34" charset="-128"/>
                <a:cs typeface="ＭＳ Ｐ明朝" charset="0"/>
              </a:endParaRPr>
            </a:p>
          </p:txBody>
        </p:sp>
        <p:sp>
          <p:nvSpPr>
            <p:cNvPr id="28" name="テキスト ボックス 27">
              <a:extLst>
                <a:ext uri="{FF2B5EF4-FFF2-40B4-BE49-F238E27FC236}">
                  <a16:creationId xmlns:a16="http://schemas.microsoft.com/office/drawing/2014/main" id="{D9C8958C-D22C-419B-AC21-459A0ED7AC99}"/>
                </a:ext>
              </a:extLst>
            </p:cNvPr>
            <p:cNvSpPr txBox="1">
              <a:spLocks noChangeArrowheads="1"/>
            </p:cNvSpPr>
            <p:nvPr/>
          </p:nvSpPr>
          <p:spPr bwMode="auto">
            <a:xfrm>
              <a:off x="1618991" y="4584180"/>
              <a:ext cx="2906454" cy="409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en-US" sz="1600" b="1" dirty="0">
                  <a:latin typeface="メイリオ" panose="020B0604030504040204" pitchFamily="50" charset="-128"/>
                  <a:ea typeface="メイリオ" panose="020B0604030504040204" pitchFamily="50" charset="-128"/>
                </a:rPr>
                <a:t>胃</a:t>
              </a:r>
              <a:r>
                <a:rPr lang="ja-JP" altLang="en-US" sz="1600" b="1" dirty="0" err="1">
                  <a:latin typeface="メイリオ" panose="020B0604030504040204" pitchFamily="50" charset="-128"/>
                  <a:ea typeface="メイリオ" panose="020B0604030504040204" pitchFamily="50" charset="-128"/>
                </a:rPr>
                <a:t>ろう</a:t>
              </a:r>
              <a:r>
                <a:rPr lang="ja-JP" altLang="en-US" sz="1600" b="1" dirty="0">
                  <a:latin typeface="メイリオ" panose="020B0604030504040204" pitchFamily="50" charset="-128"/>
                  <a:ea typeface="メイリオ" panose="020B0604030504040204" pitchFamily="50" charset="-128"/>
                </a:rPr>
                <a:t>カテーテルとろう孔周囲の観察</a:t>
              </a:r>
              <a:endParaRPr lang="en-US" altLang="ja-JP" sz="1600" b="1" dirty="0">
                <a:latin typeface="メイリオ" panose="020B0604030504040204" pitchFamily="50" charset="-128"/>
                <a:ea typeface="メイリオ" panose="020B0604030504040204" pitchFamily="50" charset="-128"/>
                <a:cs typeface="ＭＳ Ｐ明朝" charset="0"/>
              </a:endParaRPr>
            </a:p>
          </p:txBody>
        </p:sp>
        <p:sp>
          <p:nvSpPr>
            <p:cNvPr id="29" name="テキスト ボックス 28">
              <a:extLst>
                <a:ext uri="{FF2B5EF4-FFF2-40B4-BE49-F238E27FC236}">
                  <a16:creationId xmlns:a16="http://schemas.microsoft.com/office/drawing/2014/main" id="{EB4B467A-7870-4BA0-BE06-DFE4D10902A0}"/>
                </a:ext>
              </a:extLst>
            </p:cNvPr>
            <p:cNvSpPr txBox="1">
              <a:spLocks noChangeArrowheads="1"/>
            </p:cNvSpPr>
            <p:nvPr/>
          </p:nvSpPr>
          <p:spPr bwMode="auto">
            <a:xfrm>
              <a:off x="1618991" y="5309676"/>
              <a:ext cx="2768860" cy="298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en-US" sz="1600" b="1" dirty="0">
                  <a:latin typeface="Meiryo" panose="020B0604030504040204" pitchFamily="34" charset="-128"/>
                  <a:ea typeface="Meiryo" panose="020B0604030504040204" pitchFamily="34" charset="-128"/>
                </a:rPr>
                <a:t>接続チューブの接続やチューブ型胃</a:t>
              </a:r>
              <a:r>
                <a:rPr lang="ja-JP" altLang="en-US" sz="1600" b="1" dirty="0" err="1">
                  <a:latin typeface="Meiryo" panose="020B0604030504040204" pitchFamily="34" charset="-128"/>
                  <a:ea typeface="Meiryo" panose="020B0604030504040204" pitchFamily="34" charset="-128"/>
                </a:rPr>
                <a:t>ろう</a:t>
              </a:r>
              <a:r>
                <a:rPr lang="ja-JP" altLang="en-US" sz="1600" b="1" dirty="0">
                  <a:latin typeface="Meiryo" panose="020B0604030504040204" pitchFamily="34" charset="-128"/>
                  <a:ea typeface="Meiryo" panose="020B0604030504040204" pitchFamily="34" charset="-128"/>
                </a:rPr>
                <a:t>カテーテルの確認</a:t>
              </a:r>
              <a:endParaRPr lang="en-US" altLang="ja-JP" sz="1600" b="1" dirty="0">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45A77043-1915-43EA-B050-D66358086342}"/>
                </a:ext>
              </a:extLst>
            </p:cNvPr>
            <p:cNvSpPr txBox="1">
              <a:spLocks noChangeArrowheads="1"/>
            </p:cNvSpPr>
            <p:nvPr/>
          </p:nvSpPr>
          <p:spPr bwMode="auto">
            <a:xfrm>
              <a:off x="5851070" y="2350546"/>
              <a:ext cx="2959808" cy="339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en-US" sz="1600" dirty="0">
                  <a:latin typeface="Meiryo" panose="020B0604030504040204" pitchFamily="34" charset="-128"/>
                  <a:ea typeface="Meiryo" panose="020B0604030504040204" pitchFamily="34" charset="-128"/>
                </a:rPr>
                <a:t>栄養チューブへ注入物を充填</a:t>
              </a:r>
              <a:endParaRPr lang="en-US" altLang="ja-JP" sz="1600" dirty="0">
                <a:latin typeface="Meiryo" panose="020B0604030504040204" pitchFamily="34" charset="-128"/>
                <a:ea typeface="Meiryo" panose="020B0604030504040204" pitchFamily="34" charset="-128"/>
                <a:cs typeface="ＭＳ Ｐ明朝" charset="0"/>
              </a:endParaRPr>
            </a:p>
          </p:txBody>
        </p:sp>
        <p:sp>
          <p:nvSpPr>
            <p:cNvPr id="32" name="テキスト ボックス 31">
              <a:extLst>
                <a:ext uri="{FF2B5EF4-FFF2-40B4-BE49-F238E27FC236}">
                  <a16:creationId xmlns:a16="http://schemas.microsoft.com/office/drawing/2014/main" id="{AD7CE6AB-F35D-4225-BF4A-2B8C8962D0F4}"/>
                </a:ext>
              </a:extLst>
            </p:cNvPr>
            <p:cNvSpPr txBox="1">
              <a:spLocks noChangeArrowheads="1"/>
            </p:cNvSpPr>
            <p:nvPr/>
          </p:nvSpPr>
          <p:spPr bwMode="auto">
            <a:xfrm>
              <a:off x="1618991" y="5876155"/>
              <a:ext cx="2768860" cy="298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en-US" sz="1600" dirty="0">
                  <a:latin typeface="Meiryo" panose="020B0604030504040204" pitchFamily="34" charset="-128"/>
                  <a:ea typeface="Meiryo" panose="020B0604030504040204" pitchFamily="34" charset="-128"/>
                </a:rPr>
                <a:t>注入前の胃内容の確認</a:t>
              </a:r>
              <a:endParaRPr lang="en-US" altLang="ja-JP" sz="1600" dirty="0">
                <a:latin typeface="Meiryo" panose="020B0604030504040204" pitchFamily="34" charset="-128"/>
                <a:ea typeface="Meiryo" panose="020B0604030504040204" pitchFamily="34" charset="-128"/>
                <a:cs typeface="ＭＳ Ｐ明朝" charset="0"/>
              </a:endParaRPr>
            </a:p>
          </p:txBody>
        </p:sp>
      </p:grpSp>
      <p:grpSp>
        <p:nvGrpSpPr>
          <p:cNvPr id="46" name="グループ化 45">
            <a:extLst>
              <a:ext uri="{FF2B5EF4-FFF2-40B4-BE49-F238E27FC236}">
                <a16:creationId xmlns:a16="http://schemas.microsoft.com/office/drawing/2014/main" id="{975DE391-B4FE-46E4-9656-93C1974CCE59}"/>
              </a:ext>
            </a:extLst>
          </p:cNvPr>
          <p:cNvGrpSpPr/>
          <p:nvPr/>
        </p:nvGrpSpPr>
        <p:grpSpPr>
          <a:xfrm>
            <a:off x="4752422" y="1803873"/>
            <a:ext cx="4566039" cy="4467670"/>
            <a:chOff x="5249507" y="2359356"/>
            <a:chExt cx="4566039" cy="3867273"/>
          </a:xfrm>
        </p:grpSpPr>
        <p:graphicFrame>
          <p:nvGraphicFramePr>
            <p:cNvPr id="31" name="図表 30">
              <a:extLst>
                <a:ext uri="{FF2B5EF4-FFF2-40B4-BE49-F238E27FC236}">
                  <a16:creationId xmlns:a16="http://schemas.microsoft.com/office/drawing/2014/main" id="{B80CE2B8-ED59-423A-9C75-FEAD14BDBEC3}"/>
                </a:ext>
              </a:extLst>
            </p:cNvPr>
            <p:cNvGraphicFramePr/>
            <p:nvPr/>
          </p:nvGraphicFramePr>
          <p:xfrm>
            <a:off x="5249507" y="2359356"/>
            <a:ext cx="1606904" cy="386727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3" name="テキスト ボックス 32">
              <a:extLst>
                <a:ext uri="{FF2B5EF4-FFF2-40B4-BE49-F238E27FC236}">
                  <a16:creationId xmlns:a16="http://schemas.microsoft.com/office/drawing/2014/main" id="{9CA49DC6-41D3-4D5F-95FA-C315B8DF241E}"/>
                </a:ext>
              </a:extLst>
            </p:cNvPr>
            <p:cNvSpPr txBox="1">
              <a:spLocks noChangeArrowheads="1"/>
            </p:cNvSpPr>
            <p:nvPr/>
          </p:nvSpPr>
          <p:spPr bwMode="auto">
            <a:xfrm>
              <a:off x="6598526" y="2414367"/>
              <a:ext cx="2768860" cy="258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en-US" sz="1600" dirty="0">
                  <a:latin typeface="Meiryo" panose="020B0604030504040204" pitchFamily="34" charset="-128"/>
                  <a:ea typeface="Meiryo" panose="020B0604030504040204" pitchFamily="34" charset="-128"/>
                </a:rPr>
                <a:t>注入物の準備</a:t>
              </a:r>
              <a:endParaRPr lang="en-US" altLang="ja-JP" sz="1600" dirty="0">
                <a:latin typeface="Meiryo" panose="020B0604030504040204" pitchFamily="34" charset="-128"/>
                <a:ea typeface="Meiryo" panose="020B0604030504040204" pitchFamily="34" charset="-128"/>
                <a:cs typeface="ＭＳ Ｐ明朝" charset="0"/>
              </a:endParaRPr>
            </a:p>
          </p:txBody>
        </p:sp>
        <p:sp>
          <p:nvSpPr>
            <p:cNvPr id="34" name="テキスト ボックス 33">
              <a:extLst>
                <a:ext uri="{FF2B5EF4-FFF2-40B4-BE49-F238E27FC236}">
                  <a16:creationId xmlns:a16="http://schemas.microsoft.com/office/drawing/2014/main" id="{BB015866-7BC3-4635-85E3-621534762D96}"/>
                </a:ext>
              </a:extLst>
            </p:cNvPr>
            <p:cNvSpPr txBox="1">
              <a:spLocks noChangeArrowheads="1"/>
            </p:cNvSpPr>
            <p:nvPr/>
          </p:nvSpPr>
          <p:spPr bwMode="auto">
            <a:xfrm>
              <a:off x="6642812" y="3372965"/>
              <a:ext cx="3172734" cy="328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en-US" sz="1600" b="1" dirty="0">
                  <a:latin typeface="Meiryo" panose="020B0604030504040204" pitchFamily="34" charset="-128"/>
                  <a:ea typeface="Meiryo" panose="020B0604030504040204" pitchFamily="34" charset="-128"/>
                </a:rPr>
                <a:t>栄養チューブと接続チューブないしはチューブ型</a:t>
              </a:r>
              <a:r>
                <a:rPr lang="ja-JP" altLang="en-US" sz="1600" b="1" dirty="0">
                  <a:latin typeface="メイリオ" panose="020B0604030504040204" pitchFamily="50" charset="-128"/>
                  <a:ea typeface="メイリオ" panose="020B0604030504040204" pitchFamily="50" charset="-128"/>
                </a:rPr>
                <a:t>胃</a:t>
              </a:r>
              <a:r>
                <a:rPr lang="ja-JP" altLang="en-US" sz="1600" b="1" dirty="0" err="1">
                  <a:latin typeface="メイリオ" panose="020B0604030504040204" pitchFamily="50" charset="-128"/>
                  <a:ea typeface="メイリオ" panose="020B0604030504040204" pitchFamily="50" charset="-128"/>
                </a:rPr>
                <a:t>ろう</a:t>
              </a:r>
              <a:r>
                <a:rPr lang="ja-JP" altLang="en-US" sz="1600" b="1" dirty="0">
                  <a:latin typeface="メイリオ" panose="020B0604030504040204" pitchFamily="50" charset="-128"/>
                  <a:ea typeface="メイリオ" panose="020B0604030504040204" pitchFamily="50" charset="-128"/>
                </a:rPr>
                <a:t>カテーテル</a:t>
              </a:r>
              <a:r>
                <a:rPr lang="ja-JP" altLang="en-US" sz="1600" b="1" dirty="0">
                  <a:latin typeface="Meiryo" panose="020B0604030504040204" pitchFamily="34" charset="-128"/>
                  <a:ea typeface="Meiryo" panose="020B0604030504040204" pitchFamily="34" charset="-128"/>
                </a:rPr>
                <a:t>との接続</a:t>
              </a:r>
              <a:endParaRPr lang="en-US" altLang="ja-JP" sz="1600" b="1" dirty="0">
                <a:latin typeface="Meiryo" panose="020B0604030504040204" pitchFamily="34" charset="-128"/>
                <a:ea typeface="Meiryo" panose="020B0604030504040204" pitchFamily="34" charset="-128"/>
                <a:cs typeface="ＭＳ Ｐ明朝" charset="0"/>
              </a:endParaRPr>
            </a:p>
          </p:txBody>
        </p:sp>
        <p:sp>
          <p:nvSpPr>
            <p:cNvPr id="35" name="テキスト ボックス 34">
              <a:extLst>
                <a:ext uri="{FF2B5EF4-FFF2-40B4-BE49-F238E27FC236}">
                  <a16:creationId xmlns:a16="http://schemas.microsoft.com/office/drawing/2014/main" id="{ECD77AB9-77B7-494B-AD6B-B474E1B3C48A}"/>
                </a:ext>
              </a:extLst>
            </p:cNvPr>
            <p:cNvSpPr txBox="1">
              <a:spLocks noChangeArrowheads="1"/>
            </p:cNvSpPr>
            <p:nvPr/>
          </p:nvSpPr>
          <p:spPr bwMode="auto">
            <a:xfrm>
              <a:off x="6642812" y="3898546"/>
              <a:ext cx="2768860" cy="298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en-US" sz="1600" dirty="0">
                  <a:latin typeface="Meiryo" panose="020B0604030504040204" pitchFamily="34" charset="-128"/>
                  <a:ea typeface="Meiryo" panose="020B0604030504040204" pitchFamily="34" charset="-128"/>
                </a:rPr>
                <a:t>滴下速度の調整と滴下開始</a:t>
              </a:r>
              <a:endParaRPr lang="en-US" altLang="ja-JP" sz="1600" dirty="0">
                <a:latin typeface="Meiryo" panose="020B0604030504040204" pitchFamily="34" charset="-128"/>
                <a:ea typeface="Meiryo" panose="020B0604030504040204" pitchFamily="34" charset="-128"/>
                <a:cs typeface="ＭＳ Ｐ明朝" charset="0"/>
              </a:endParaRPr>
            </a:p>
          </p:txBody>
        </p:sp>
        <p:sp>
          <p:nvSpPr>
            <p:cNvPr id="36" name="テキスト ボックス 35">
              <a:extLst>
                <a:ext uri="{FF2B5EF4-FFF2-40B4-BE49-F238E27FC236}">
                  <a16:creationId xmlns:a16="http://schemas.microsoft.com/office/drawing/2014/main" id="{99C8EDF7-A831-4615-B6D0-F7F1D957706A}"/>
                </a:ext>
              </a:extLst>
            </p:cNvPr>
            <p:cNvSpPr txBox="1">
              <a:spLocks noChangeArrowheads="1"/>
            </p:cNvSpPr>
            <p:nvPr/>
          </p:nvSpPr>
          <p:spPr bwMode="auto">
            <a:xfrm>
              <a:off x="6642812" y="4358208"/>
              <a:ext cx="2768860" cy="298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ja-JP" sz="1600" dirty="0">
                  <a:latin typeface="Meiryo" panose="020B0604030504040204" pitchFamily="34" charset="-128"/>
                  <a:ea typeface="Meiryo" panose="020B0604030504040204" pitchFamily="34" charset="-128"/>
                </a:rPr>
                <a:t>注入中の状態</a:t>
              </a:r>
              <a:r>
                <a:rPr lang="ja-JP" altLang="en-US" sz="1600" dirty="0">
                  <a:latin typeface="Meiryo" panose="020B0604030504040204" pitchFamily="34" charset="-128"/>
                  <a:ea typeface="Meiryo" panose="020B0604030504040204" pitchFamily="34" charset="-128"/>
                </a:rPr>
                <a:t>観察</a:t>
              </a:r>
              <a:endParaRPr lang="en-US" altLang="ja-JP" sz="1600" dirty="0">
                <a:latin typeface="Meiryo" panose="020B0604030504040204" pitchFamily="34" charset="-128"/>
                <a:ea typeface="Meiryo" panose="020B0604030504040204" pitchFamily="34" charset="-128"/>
                <a:cs typeface="ＭＳ Ｐ明朝" charset="0"/>
              </a:endParaRPr>
            </a:p>
          </p:txBody>
        </p:sp>
        <p:sp>
          <p:nvSpPr>
            <p:cNvPr id="37" name="テキスト ボックス 36">
              <a:extLst>
                <a:ext uri="{FF2B5EF4-FFF2-40B4-BE49-F238E27FC236}">
                  <a16:creationId xmlns:a16="http://schemas.microsoft.com/office/drawing/2014/main" id="{5818B6D0-2ACD-4561-ACCC-FD0848E966B9}"/>
                </a:ext>
              </a:extLst>
            </p:cNvPr>
            <p:cNvSpPr txBox="1">
              <a:spLocks noChangeArrowheads="1"/>
            </p:cNvSpPr>
            <p:nvPr/>
          </p:nvSpPr>
          <p:spPr bwMode="auto">
            <a:xfrm>
              <a:off x="6642812" y="4889851"/>
              <a:ext cx="3172734" cy="31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defRPr/>
              </a:pPr>
              <a:r>
                <a:rPr lang="ja-JP" altLang="en-US" sz="1600" b="1" dirty="0">
                  <a:latin typeface="Meiryo" panose="020B0604030504040204" pitchFamily="34" charset="-128"/>
                  <a:ea typeface="Meiryo" panose="020B0604030504040204" pitchFamily="34" charset="-128"/>
                </a:rPr>
                <a:t>接続チューブないしはチューブ型</a:t>
              </a:r>
              <a:r>
                <a:rPr lang="ja-JP" altLang="en-US" sz="1600" b="1" dirty="0">
                  <a:latin typeface="メイリオ" panose="020B0604030504040204" pitchFamily="50" charset="-128"/>
                  <a:ea typeface="メイリオ" panose="020B0604030504040204" pitchFamily="50" charset="-128"/>
                </a:rPr>
                <a:t>胃</a:t>
              </a:r>
              <a:r>
                <a:rPr lang="ja-JP" altLang="en-US" sz="1600" b="1" dirty="0" err="1">
                  <a:latin typeface="メイリオ" panose="020B0604030504040204" pitchFamily="50" charset="-128"/>
                  <a:ea typeface="メイリオ" panose="020B0604030504040204" pitchFamily="50" charset="-128"/>
                </a:rPr>
                <a:t>ろう</a:t>
              </a:r>
              <a:r>
                <a:rPr lang="ja-JP" altLang="en-US" sz="1600" b="1" dirty="0">
                  <a:latin typeface="メイリオ" panose="020B0604030504040204" pitchFamily="50" charset="-128"/>
                  <a:ea typeface="メイリオ" panose="020B0604030504040204" pitchFamily="50" charset="-128"/>
                </a:rPr>
                <a:t>カテーテル</a:t>
              </a:r>
              <a:r>
                <a:rPr lang="ja-JP" altLang="en-US" sz="1600" b="1" dirty="0">
                  <a:latin typeface="Meiryo" panose="020B0604030504040204" pitchFamily="34" charset="-128"/>
                  <a:ea typeface="Meiryo" panose="020B0604030504040204" pitchFamily="34" charset="-128"/>
                </a:rPr>
                <a:t>に白湯を流す。</a:t>
              </a:r>
              <a:endParaRPr lang="en-US" altLang="ja-JP" sz="1600" b="1" dirty="0">
                <a:latin typeface="Meiryo" panose="020B0604030504040204" pitchFamily="34" charset="-128"/>
                <a:ea typeface="Meiryo" panose="020B0604030504040204" pitchFamily="34" charset="-128"/>
                <a:cs typeface="ＭＳ Ｐ明朝" charset="0"/>
              </a:endParaRPr>
            </a:p>
          </p:txBody>
        </p:sp>
        <p:sp>
          <p:nvSpPr>
            <p:cNvPr id="38" name="テキスト ボックス 37">
              <a:extLst>
                <a:ext uri="{FF2B5EF4-FFF2-40B4-BE49-F238E27FC236}">
                  <a16:creationId xmlns:a16="http://schemas.microsoft.com/office/drawing/2014/main" id="{AA06DFCB-6402-4F54-9960-87BE2503987A}"/>
                </a:ext>
              </a:extLst>
            </p:cNvPr>
            <p:cNvSpPr txBox="1">
              <a:spLocks noChangeArrowheads="1"/>
            </p:cNvSpPr>
            <p:nvPr/>
          </p:nvSpPr>
          <p:spPr bwMode="auto">
            <a:xfrm>
              <a:off x="6642812" y="5457606"/>
              <a:ext cx="2768860" cy="334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ja-JP" sz="1600" dirty="0">
                  <a:latin typeface="Meiryo" panose="020B0604030504040204" pitchFamily="34" charset="-128"/>
                  <a:ea typeface="Meiryo" panose="020B0604030504040204" pitchFamily="34" charset="-128"/>
                </a:rPr>
                <a:t>注入後の観察と記録</a:t>
              </a:r>
              <a:endParaRPr lang="en-US" altLang="ja-JP" sz="1600" dirty="0">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15C8A7F3-4543-4439-9591-C24CAA3E20FE}"/>
                </a:ext>
              </a:extLst>
            </p:cNvPr>
            <p:cNvSpPr txBox="1">
              <a:spLocks noChangeArrowheads="1"/>
            </p:cNvSpPr>
            <p:nvPr/>
          </p:nvSpPr>
          <p:spPr bwMode="auto">
            <a:xfrm>
              <a:off x="6642812" y="5887698"/>
              <a:ext cx="2768860" cy="334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ja-JP" sz="1600" dirty="0">
                  <a:latin typeface="Meiryo" panose="020B0604030504040204" pitchFamily="34" charset="-128"/>
                  <a:ea typeface="Meiryo" panose="020B0604030504040204" pitchFamily="34" charset="-128"/>
                </a:rPr>
                <a:t>後片付け</a:t>
              </a:r>
              <a:endParaRPr lang="en-US" altLang="ja-JP" sz="1600" dirty="0">
                <a:latin typeface="Meiryo" panose="020B0604030504040204" pitchFamily="34" charset="-128"/>
                <a:ea typeface="Meiryo" panose="020B0604030504040204" pitchFamily="34" charset="-128"/>
                <a:cs typeface="ＭＳ Ｐ明朝" charset="0"/>
              </a:endParaRPr>
            </a:p>
          </p:txBody>
        </p:sp>
      </p:grpSp>
      <p:cxnSp>
        <p:nvCxnSpPr>
          <p:cNvPr id="5" name="コネクタ: カギ線 4">
            <a:extLst>
              <a:ext uri="{FF2B5EF4-FFF2-40B4-BE49-F238E27FC236}">
                <a16:creationId xmlns:a16="http://schemas.microsoft.com/office/drawing/2014/main" id="{C6D91A0B-6CD9-4C93-B69B-CB9D3F7FB13C}"/>
              </a:ext>
            </a:extLst>
          </p:cNvPr>
          <p:cNvCxnSpPr>
            <a:cxnSpLocks/>
            <a:stCxn id="3" idx="2"/>
            <a:endCxn id="31" idx="0"/>
          </p:cNvCxnSpPr>
          <p:nvPr/>
        </p:nvCxnSpPr>
        <p:spPr>
          <a:xfrm rot="5400000" flipH="1" flipV="1">
            <a:off x="1191672" y="1907341"/>
            <a:ext cx="4467670" cy="4260733"/>
          </a:xfrm>
          <a:prstGeom prst="bentConnector5">
            <a:avLst>
              <a:gd name="adj1" fmla="val -5117"/>
              <a:gd name="adj2" fmla="val 86512"/>
              <a:gd name="adj3" fmla="val 105117"/>
            </a:avLst>
          </a:prstGeom>
          <a:ln w="76200">
            <a:solidFill>
              <a:srgbClr val="A6F0B8"/>
            </a:solidFill>
            <a:tailEnd type="triangle"/>
          </a:ln>
        </p:spPr>
        <p:style>
          <a:lnRef idx="1">
            <a:schemeClr val="accent1"/>
          </a:lnRef>
          <a:fillRef idx="0">
            <a:schemeClr val="accent1"/>
          </a:fillRef>
          <a:effectRef idx="0">
            <a:schemeClr val="accent1"/>
          </a:effectRef>
          <a:fontRef idx="minor">
            <a:schemeClr val="tx1"/>
          </a:fontRef>
        </p:style>
      </p:cxnSp>
      <p:sp>
        <p:nvSpPr>
          <p:cNvPr id="40"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265</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84040070"/>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角丸四角形 6">
            <a:extLst>
              <a:ext uri="{FF2B5EF4-FFF2-40B4-BE49-F238E27FC236}">
                <a16:creationId xmlns:a16="http://schemas.microsoft.com/office/drawing/2014/main" id="{CF306777-B51E-47C4-BFF0-C4A9319A427E}"/>
              </a:ext>
            </a:extLst>
          </p:cNvPr>
          <p:cNvSpPr/>
          <p:nvPr/>
        </p:nvSpPr>
        <p:spPr>
          <a:xfrm>
            <a:off x="937536" y="1774342"/>
            <a:ext cx="5279108" cy="2055536"/>
          </a:xfrm>
          <a:prstGeom prst="roundRect">
            <a:avLst/>
          </a:prstGeom>
          <a:noFill/>
          <a:ln w="28575" cap="flat" cmpd="sng" algn="ctr">
            <a:solidFill>
              <a:srgbClr val="FF860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square" lIns="180000" bIns="0" anchor="ctr" anchorCtr="0">
            <a:noAutofit/>
          </a:bodyPr>
          <a:lstStyle/>
          <a:p>
            <a:pPr>
              <a:lnSpc>
                <a:spcPct val="80000"/>
              </a:lnSpc>
              <a:spcAft>
                <a:spcPts val="600"/>
              </a:spcAft>
              <a:defRPr/>
            </a:pPr>
            <a:r>
              <a:rPr lang="ja-JP" altLang="en-US" sz="1600" dirty="0">
                <a:solidFill>
                  <a:schemeClr val="tx1"/>
                </a:solidFill>
                <a:latin typeface="Meiryo" panose="020B0604030504040204" pitchFamily="34" charset="-128"/>
                <a:ea typeface="Meiryo" panose="020B0604030504040204" pitchFamily="34" charset="-128"/>
                <a:cs typeface="ＭＳ ゴシック" charset="0"/>
              </a:rPr>
              <a:t>栄養剤、湯冷まし、薬</a:t>
            </a:r>
          </a:p>
          <a:p>
            <a:pPr>
              <a:lnSpc>
                <a:spcPct val="80000"/>
              </a:lnSpc>
              <a:spcAft>
                <a:spcPts val="600"/>
              </a:spcAft>
              <a:defRPr/>
            </a:pPr>
            <a:r>
              <a:rPr lang="ja-JP" altLang="en-US" sz="1600" dirty="0">
                <a:solidFill>
                  <a:schemeClr val="tx1"/>
                </a:solidFill>
                <a:latin typeface="Meiryo" panose="020B0604030504040204" pitchFamily="34" charset="-128"/>
                <a:ea typeface="Meiryo" panose="020B0604030504040204" pitchFamily="34" charset="-128"/>
                <a:cs typeface="ＭＳ ゴシック" charset="0"/>
              </a:rPr>
              <a:t>注入用フックあるいはスタンド、注入用ボトル</a:t>
            </a:r>
          </a:p>
          <a:p>
            <a:pPr>
              <a:lnSpc>
                <a:spcPct val="80000"/>
              </a:lnSpc>
              <a:spcAft>
                <a:spcPts val="600"/>
              </a:spcAft>
              <a:defRPr/>
            </a:pPr>
            <a:r>
              <a:rPr lang="ja-JP" altLang="en-US" sz="1600" dirty="0">
                <a:solidFill>
                  <a:srgbClr val="FF0000"/>
                </a:solidFill>
                <a:latin typeface="Meiryo" panose="020B0604030504040204" pitchFamily="34" charset="-128"/>
                <a:ea typeface="Meiryo" panose="020B0604030504040204" pitchFamily="34" charset="-128"/>
                <a:cs typeface="ＭＳ ゴシック" charset="0"/>
              </a:rPr>
              <a:t>ボタン型胃ろうの場合は接続チューブ</a:t>
            </a:r>
          </a:p>
          <a:p>
            <a:pPr>
              <a:lnSpc>
                <a:spcPct val="80000"/>
              </a:lnSpc>
              <a:spcAft>
                <a:spcPts val="600"/>
              </a:spcAft>
              <a:defRPr/>
            </a:pPr>
            <a:r>
              <a:rPr lang="ja-JP" altLang="en-US" sz="1600" dirty="0">
                <a:solidFill>
                  <a:schemeClr val="tx1"/>
                </a:solidFill>
                <a:latin typeface="Meiryo" panose="020B0604030504040204" pitchFamily="34" charset="-128"/>
                <a:ea typeface="Meiryo" panose="020B0604030504040204" pitchFamily="34" charset="-128"/>
                <a:cs typeface="ＭＳ ゴシック" charset="0"/>
              </a:rPr>
              <a:t>シリンジ（注射器）</a:t>
            </a:r>
          </a:p>
          <a:p>
            <a:pPr>
              <a:lnSpc>
                <a:spcPct val="80000"/>
              </a:lnSpc>
              <a:spcAft>
                <a:spcPts val="600"/>
              </a:spcAft>
              <a:defRPr/>
            </a:pPr>
            <a:r>
              <a:rPr lang="ja-JP" altLang="en-US" sz="1600" dirty="0">
                <a:solidFill>
                  <a:schemeClr val="tx1"/>
                </a:solidFill>
                <a:latin typeface="Meiryo" panose="020B0604030504040204" pitchFamily="34" charset="-128"/>
                <a:ea typeface="Meiryo" panose="020B0604030504040204" pitchFamily="34" charset="-128"/>
                <a:cs typeface="ＭＳ ゴシック" charset="0"/>
              </a:rPr>
              <a:t>薬用カップ、耐熱カップ、計量カップ</a:t>
            </a:r>
          </a:p>
          <a:p>
            <a:pPr>
              <a:lnSpc>
                <a:spcPct val="80000"/>
              </a:lnSpc>
              <a:spcAft>
                <a:spcPts val="600"/>
              </a:spcAft>
              <a:defRPr/>
            </a:pPr>
            <a:r>
              <a:rPr lang="ja-JP" altLang="en-US" sz="1600" dirty="0">
                <a:solidFill>
                  <a:schemeClr val="tx1"/>
                </a:solidFill>
                <a:latin typeface="Meiryo" panose="020B0604030504040204" pitchFamily="34" charset="-128"/>
                <a:ea typeface="Meiryo" panose="020B0604030504040204" pitchFamily="34" charset="-128"/>
                <a:cs typeface="ＭＳ ゴシック" charset="0"/>
              </a:rPr>
              <a:t>時計（メトロノーム）</a:t>
            </a:r>
          </a:p>
          <a:p>
            <a:pPr>
              <a:lnSpc>
                <a:spcPct val="80000"/>
              </a:lnSpc>
              <a:spcAft>
                <a:spcPts val="600"/>
              </a:spcAft>
              <a:defRPr/>
            </a:pPr>
            <a:r>
              <a:rPr lang="ja-JP" altLang="en-US" sz="1600" dirty="0">
                <a:solidFill>
                  <a:schemeClr val="tx1"/>
                </a:solidFill>
                <a:latin typeface="Meiryo" panose="020B0604030504040204" pitchFamily="34" charset="-128"/>
                <a:ea typeface="Meiryo" panose="020B0604030504040204" pitchFamily="34" charset="-128"/>
                <a:cs typeface="ＭＳ ゴシック" charset="0"/>
              </a:rPr>
              <a:t>個別マニュアル（チェックカード）</a:t>
            </a:r>
          </a:p>
        </p:txBody>
      </p:sp>
      <p:grpSp>
        <p:nvGrpSpPr>
          <p:cNvPr id="6" name="グループ化 5">
            <a:extLst>
              <a:ext uri="{FF2B5EF4-FFF2-40B4-BE49-F238E27FC236}">
                <a16:creationId xmlns:a16="http://schemas.microsoft.com/office/drawing/2014/main" id="{0B2DEA18-C687-4F04-88F2-9D8D14A35455}"/>
              </a:ext>
            </a:extLst>
          </p:cNvPr>
          <p:cNvGrpSpPr/>
          <p:nvPr/>
        </p:nvGrpSpPr>
        <p:grpSpPr>
          <a:xfrm>
            <a:off x="668338" y="1226167"/>
            <a:ext cx="5548306" cy="377026"/>
            <a:chOff x="668338" y="1226167"/>
            <a:chExt cx="5548306" cy="377026"/>
          </a:xfrm>
        </p:grpSpPr>
        <p:sp>
          <p:nvSpPr>
            <p:cNvPr id="58" name="Rectangle 5">
              <a:extLst>
                <a:ext uri="{FF2B5EF4-FFF2-40B4-BE49-F238E27FC236}">
                  <a16:creationId xmlns:a16="http://schemas.microsoft.com/office/drawing/2014/main" id="{5AD3877C-2919-48B0-9AC6-A97DB4DE0563}"/>
                </a:ext>
              </a:extLst>
            </p:cNvPr>
            <p:cNvSpPr txBox="1">
              <a:spLocks noChangeArrowheads="1"/>
            </p:cNvSpPr>
            <p:nvPr/>
          </p:nvSpPr>
          <p:spPr>
            <a:xfrm>
              <a:off x="937535" y="1226167"/>
              <a:ext cx="5279109" cy="377026"/>
            </a:xfrm>
            <a:prstGeom prst="rect">
              <a:avLst/>
            </a:prstGeom>
            <a:solidFill>
              <a:srgbClr val="FFB001"/>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準備①：必要物品、栄養剤を確認します</a:t>
              </a:r>
            </a:p>
          </p:txBody>
        </p:sp>
        <p:sp>
          <p:nvSpPr>
            <p:cNvPr id="64" name="Rectangle 5">
              <a:extLst>
                <a:ext uri="{FF2B5EF4-FFF2-40B4-BE49-F238E27FC236}">
                  <a16:creationId xmlns:a16="http://schemas.microsoft.com/office/drawing/2014/main" id="{7FC5F4B9-248B-4496-903C-28B5AE266E5F}"/>
                </a:ext>
              </a:extLst>
            </p:cNvPr>
            <p:cNvSpPr txBox="1">
              <a:spLocks noChangeArrowheads="1"/>
            </p:cNvSpPr>
            <p:nvPr/>
          </p:nvSpPr>
          <p:spPr>
            <a:xfrm>
              <a:off x="668338" y="1226167"/>
              <a:ext cx="210893" cy="377026"/>
            </a:xfrm>
            <a:prstGeom prst="rect">
              <a:avLst/>
            </a:prstGeom>
            <a:solidFill>
              <a:srgbClr val="FF8601"/>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grpSp>
      <p:grpSp>
        <p:nvGrpSpPr>
          <p:cNvPr id="4" name="グループ化 3">
            <a:extLst>
              <a:ext uri="{FF2B5EF4-FFF2-40B4-BE49-F238E27FC236}">
                <a16:creationId xmlns:a16="http://schemas.microsoft.com/office/drawing/2014/main" id="{38A1F5E3-172E-4E58-BA35-9A135EAB4A16}"/>
              </a:ext>
            </a:extLst>
          </p:cNvPr>
          <p:cNvGrpSpPr/>
          <p:nvPr/>
        </p:nvGrpSpPr>
        <p:grpSpPr>
          <a:xfrm>
            <a:off x="668339" y="4658665"/>
            <a:ext cx="5548305" cy="400110"/>
            <a:chOff x="668339" y="4605684"/>
            <a:chExt cx="5548305" cy="400110"/>
          </a:xfrm>
        </p:grpSpPr>
        <p:sp>
          <p:nvSpPr>
            <p:cNvPr id="59" name="Rectangle 5">
              <a:extLst>
                <a:ext uri="{FF2B5EF4-FFF2-40B4-BE49-F238E27FC236}">
                  <a16:creationId xmlns:a16="http://schemas.microsoft.com/office/drawing/2014/main" id="{D05EB73C-4AEB-487F-BD1D-0F8A5F3CD3CE}"/>
                </a:ext>
              </a:extLst>
            </p:cNvPr>
            <p:cNvSpPr txBox="1">
              <a:spLocks noChangeArrowheads="1"/>
            </p:cNvSpPr>
            <p:nvPr/>
          </p:nvSpPr>
          <p:spPr bwMode="auto">
            <a:xfrm>
              <a:off x="937536" y="4605684"/>
              <a:ext cx="5279108" cy="400110"/>
            </a:xfrm>
            <a:prstGeom prst="rect">
              <a:avLst/>
            </a:prstGeom>
            <a:solidFill>
              <a:srgbClr val="FFB001"/>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eaLnBrk="1" hangingPunct="1">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準備③：手洗いをします</a:t>
              </a:r>
            </a:p>
          </p:txBody>
        </p:sp>
        <p:sp>
          <p:nvSpPr>
            <p:cNvPr id="65" name="Rectangle 5">
              <a:extLst>
                <a:ext uri="{FF2B5EF4-FFF2-40B4-BE49-F238E27FC236}">
                  <a16:creationId xmlns:a16="http://schemas.microsoft.com/office/drawing/2014/main" id="{58E0A320-3FA0-4FCE-9DBA-57275C490EF3}"/>
                </a:ext>
              </a:extLst>
            </p:cNvPr>
            <p:cNvSpPr txBox="1">
              <a:spLocks noChangeArrowheads="1"/>
            </p:cNvSpPr>
            <p:nvPr/>
          </p:nvSpPr>
          <p:spPr bwMode="auto">
            <a:xfrm>
              <a:off x="668339" y="4605684"/>
              <a:ext cx="210893" cy="400110"/>
            </a:xfrm>
            <a:prstGeom prst="rect">
              <a:avLst/>
            </a:prstGeom>
            <a:solidFill>
              <a:srgbClr val="FF8601"/>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eaLnBrk="1" hangingPunct="1">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grpSp>
      <p:grpSp>
        <p:nvGrpSpPr>
          <p:cNvPr id="5" name="グループ化 4">
            <a:extLst>
              <a:ext uri="{FF2B5EF4-FFF2-40B4-BE49-F238E27FC236}">
                <a16:creationId xmlns:a16="http://schemas.microsoft.com/office/drawing/2014/main" id="{F6D69844-01FA-4A6B-8610-4A73751BA2DD}"/>
              </a:ext>
            </a:extLst>
          </p:cNvPr>
          <p:cNvGrpSpPr/>
          <p:nvPr/>
        </p:nvGrpSpPr>
        <p:grpSpPr>
          <a:xfrm>
            <a:off x="668339" y="3943203"/>
            <a:ext cx="5548305" cy="400110"/>
            <a:chOff x="668339" y="3943203"/>
            <a:chExt cx="5548305" cy="400110"/>
          </a:xfrm>
        </p:grpSpPr>
        <p:sp>
          <p:nvSpPr>
            <p:cNvPr id="61" name="Rectangle 5">
              <a:extLst>
                <a:ext uri="{FF2B5EF4-FFF2-40B4-BE49-F238E27FC236}">
                  <a16:creationId xmlns:a16="http://schemas.microsoft.com/office/drawing/2014/main" id="{C390C2AA-86E2-4ED1-A9D3-DB3EFC10193B}"/>
                </a:ext>
              </a:extLst>
            </p:cNvPr>
            <p:cNvSpPr txBox="1">
              <a:spLocks noChangeArrowheads="1"/>
            </p:cNvSpPr>
            <p:nvPr/>
          </p:nvSpPr>
          <p:spPr bwMode="auto">
            <a:xfrm>
              <a:off x="937536" y="3943203"/>
              <a:ext cx="5279108" cy="400110"/>
            </a:xfrm>
            <a:prstGeom prst="rect">
              <a:avLst/>
            </a:prstGeom>
            <a:solidFill>
              <a:srgbClr val="FFB001"/>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eaLnBrk="1" hangingPunct="1">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準備②：注入指示等を確認します</a:t>
              </a:r>
            </a:p>
          </p:txBody>
        </p:sp>
        <p:sp>
          <p:nvSpPr>
            <p:cNvPr id="66" name="Rectangle 5">
              <a:extLst>
                <a:ext uri="{FF2B5EF4-FFF2-40B4-BE49-F238E27FC236}">
                  <a16:creationId xmlns:a16="http://schemas.microsoft.com/office/drawing/2014/main" id="{087CDFD1-6768-4B3F-8C7D-9E9389B8DF1F}"/>
                </a:ext>
              </a:extLst>
            </p:cNvPr>
            <p:cNvSpPr txBox="1">
              <a:spLocks noChangeArrowheads="1"/>
            </p:cNvSpPr>
            <p:nvPr/>
          </p:nvSpPr>
          <p:spPr bwMode="auto">
            <a:xfrm>
              <a:off x="668339" y="3943203"/>
              <a:ext cx="210893" cy="400110"/>
            </a:xfrm>
            <a:prstGeom prst="rect">
              <a:avLst/>
            </a:prstGeom>
            <a:solidFill>
              <a:srgbClr val="FF8601"/>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eaLnBrk="1" hangingPunct="1">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grpSp>
      <p:sp>
        <p:nvSpPr>
          <p:cNvPr id="14" name="Rectangle 5">
            <a:extLst>
              <a:ext uri="{FF2B5EF4-FFF2-40B4-BE49-F238E27FC236}">
                <a16:creationId xmlns:a16="http://schemas.microsoft.com/office/drawing/2014/main" id="{20BB2C68-A2CF-4E85-84E9-36FF1B595E6D}"/>
              </a:ext>
            </a:extLst>
          </p:cNvPr>
          <p:cNvSpPr txBox="1">
            <a:spLocks noChangeArrowheads="1"/>
          </p:cNvSpPr>
          <p:nvPr/>
        </p:nvSpPr>
        <p:spPr bwMode="auto">
          <a:xfrm>
            <a:off x="937535" y="5374127"/>
            <a:ext cx="8336639" cy="400110"/>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手順①：注入についての対象児の意思を確認します</a:t>
            </a:r>
          </a:p>
        </p:txBody>
      </p:sp>
      <p:sp>
        <p:nvSpPr>
          <p:cNvPr id="15" name="Rectangle 5">
            <a:extLst>
              <a:ext uri="{FF2B5EF4-FFF2-40B4-BE49-F238E27FC236}">
                <a16:creationId xmlns:a16="http://schemas.microsoft.com/office/drawing/2014/main" id="{D24FE80E-AA1D-4AF8-B2A1-7E8239006E8C}"/>
              </a:ext>
            </a:extLst>
          </p:cNvPr>
          <p:cNvSpPr txBox="1">
            <a:spLocks noChangeArrowheads="1"/>
          </p:cNvSpPr>
          <p:nvPr/>
        </p:nvSpPr>
        <p:spPr bwMode="auto">
          <a:xfrm>
            <a:off x="668339" y="5374127"/>
            <a:ext cx="210893" cy="400110"/>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eaLnBrk="1" hangingPunct="1">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16" name="Rectangle 5">
            <a:extLst>
              <a:ext uri="{FF2B5EF4-FFF2-40B4-BE49-F238E27FC236}">
                <a16:creationId xmlns:a16="http://schemas.microsoft.com/office/drawing/2014/main" id="{B44FF8A5-CEE1-40CE-887D-48D0F99B8205}"/>
              </a:ext>
            </a:extLst>
          </p:cNvPr>
          <p:cNvSpPr txBox="1">
            <a:spLocks noChangeArrowheads="1"/>
          </p:cNvSpPr>
          <p:nvPr/>
        </p:nvSpPr>
        <p:spPr bwMode="auto">
          <a:xfrm>
            <a:off x="937535" y="6089590"/>
            <a:ext cx="8336639" cy="400110"/>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手順②：呼吸や腹部の状態を確認し姿勢を整えます</a:t>
            </a:r>
          </a:p>
        </p:txBody>
      </p:sp>
      <p:sp>
        <p:nvSpPr>
          <p:cNvPr id="17" name="Rectangle 5">
            <a:extLst>
              <a:ext uri="{FF2B5EF4-FFF2-40B4-BE49-F238E27FC236}">
                <a16:creationId xmlns:a16="http://schemas.microsoft.com/office/drawing/2014/main" id="{51FBEA4D-EFF7-4A8D-A15D-7CA6640B90F9}"/>
              </a:ext>
            </a:extLst>
          </p:cNvPr>
          <p:cNvSpPr txBox="1">
            <a:spLocks noChangeArrowheads="1"/>
          </p:cNvSpPr>
          <p:nvPr/>
        </p:nvSpPr>
        <p:spPr bwMode="auto">
          <a:xfrm>
            <a:off x="668339" y="6089590"/>
            <a:ext cx="210893" cy="400110"/>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eaLnBrk="1" hangingPunct="1">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grpSp>
        <p:nvGrpSpPr>
          <p:cNvPr id="26" name="図形グループ 5">
            <a:extLst>
              <a:ext uri="{FF2B5EF4-FFF2-40B4-BE49-F238E27FC236}">
                <a16:creationId xmlns:a16="http://schemas.microsoft.com/office/drawing/2014/main" id="{FAB813AA-FE25-437A-A7A1-053ACD098923}"/>
              </a:ext>
            </a:extLst>
          </p:cNvPr>
          <p:cNvGrpSpPr>
            <a:grpSpLocks/>
          </p:cNvGrpSpPr>
          <p:nvPr/>
        </p:nvGrpSpPr>
        <p:grpSpPr bwMode="auto">
          <a:xfrm>
            <a:off x="6752917" y="1226167"/>
            <a:ext cx="2520543" cy="3832607"/>
            <a:chOff x="6129968" y="1728192"/>
            <a:chExt cx="3014032" cy="4581128"/>
          </a:xfrm>
        </p:grpSpPr>
        <p:pic>
          <p:nvPicPr>
            <p:cNvPr id="27" name="図 26" descr="IMG_0686.jpg">
              <a:extLst>
                <a:ext uri="{FF2B5EF4-FFF2-40B4-BE49-F238E27FC236}">
                  <a16:creationId xmlns:a16="http://schemas.microsoft.com/office/drawing/2014/main" id="{582F1808-3CD1-43C6-AB02-B509AD77A43F}"/>
                </a:ext>
              </a:extLst>
            </p:cNvPr>
            <p:cNvPicPr>
              <a:picLocks noChangeAspect="1"/>
            </p:cNvPicPr>
            <p:nvPr/>
          </p:nvPicPr>
          <p:blipFill rotWithShape="1">
            <a:blip r:embed="rId3"/>
            <a:srcRect/>
            <a:stretch/>
          </p:blipFill>
          <p:spPr>
            <a:xfrm>
              <a:off x="6129968" y="1728192"/>
              <a:ext cx="3014032" cy="4581128"/>
            </a:xfrm>
            <a:prstGeom prst="rect">
              <a:avLst/>
            </a:prstGeom>
            <a:ln>
              <a:noFill/>
            </a:ln>
          </p:spPr>
          <p:style>
            <a:lnRef idx="2">
              <a:schemeClr val="accent5"/>
            </a:lnRef>
            <a:fillRef idx="1">
              <a:schemeClr val="lt1"/>
            </a:fillRef>
            <a:effectRef idx="0">
              <a:schemeClr val="accent5"/>
            </a:effectRef>
            <a:fontRef idx="minor">
              <a:schemeClr val="dk1"/>
            </a:fontRef>
          </p:style>
        </p:pic>
        <p:sp>
          <p:nvSpPr>
            <p:cNvPr id="28" name="テキスト ボックス 12">
              <a:extLst>
                <a:ext uri="{FF2B5EF4-FFF2-40B4-BE49-F238E27FC236}">
                  <a16:creationId xmlns:a16="http://schemas.microsoft.com/office/drawing/2014/main" id="{D8938091-B80B-431D-BCA0-452C68AE6CAC}"/>
                </a:ext>
              </a:extLst>
            </p:cNvPr>
            <p:cNvSpPr txBox="1">
              <a:spLocks noChangeArrowheads="1"/>
            </p:cNvSpPr>
            <p:nvPr/>
          </p:nvSpPr>
          <p:spPr bwMode="auto">
            <a:xfrm>
              <a:off x="6661627" y="3281409"/>
              <a:ext cx="1216025" cy="40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sz="1600" dirty="0">
                  <a:latin typeface="Meiryo" panose="020B0604030504040204" pitchFamily="34" charset="-128"/>
                  <a:ea typeface="Meiryo" panose="020B0604030504040204" pitchFamily="34" charset="-128"/>
                </a:rPr>
                <a:t>クレンメ</a:t>
              </a:r>
            </a:p>
          </p:txBody>
        </p:sp>
        <p:sp>
          <p:nvSpPr>
            <p:cNvPr id="29" name="テキスト ボックス 13">
              <a:extLst>
                <a:ext uri="{FF2B5EF4-FFF2-40B4-BE49-F238E27FC236}">
                  <a16:creationId xmlns:a16="http://schemas.microsoft.com/office/drawing/2014/main" id="{170A580F-5EB3-4C38-A3FC-E7FECE04A235}"/>
                </a:ext>
              </a:extLst>
            </p:cNvPr>
            <p:cNvSpPr txBox="1">
              <a:spLocks noChangeArrowheads="1"/>
            </p:cNvSpPr>
            <p:nvPr/>
          </p:nvSpPr>
          <p:spPr bwMode="auto">
            <a:xfrm>
              <a:off x="7489843" y="1851730"/>
              <a:ext cx="1463675" cy="77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ctr" eaLnBrk="1" hangingPunct="1"/>
              <a:r>
                <a:rPr lang="ja-JP" altLang="en-US" dirty="0">
                  <a:latin typeface="Meiryo" panose="020B0604030504040204" pitchFamily="34" charset="-128"/>
                  <a:ea typeface="Meiryo" panose="020B0604030504040204" pitchFamily="34" charset="-128"/>
                </a:rPr>
                <a:t>栄養ﾁｭｰﾌﾞ</a:t>
              </a:r>
              <a:endParaRPr lang="en-US" altLang="ja-JP" dirty="0">
                <a:latin typeface="Meiryo" panose="020B0604030504040204" pitchFamily="34" charset="-128"/>
                <a:ea typeface="Meiryo" panose="020B0604030504040204" pitchFamily="34" charset="-128"/>
              </a:endParaRPr>
            </a:p>
            <a:p>
              <a:pPr algn="ctr" eaLnBrk="1" hangingPunct="1"/>
              <a:r>
                <a:rPr lang="ja-JP" altLang="en-US" dirty="0">
                  <a:latin typeface="Meiryo" panose="020B0604030504040204" pitchFamily="34" charset="-128"/>
                  <a:ea typeface="Meiryo" panose="020B0604030504040204" pitchFamily="34" charset="-128"/>
                </a:rPr>
                <a:t>接続部</a:t>
              </a:r>
            </a:p>
          </p:txBody>
        </p:sp>
        <p:sp>
          <p:nvSpPr>
            <p:cNvPr id="30" name="テキスト ボックス 22">
              <a:extLst>
                <a:ext uri="{FF2B5EF4-FFF2-40B4-BE49-F238E27FC236}">
                  <a16:creationId xmlns:a16="http://schemas.microsoft.com/office/drawing/2014/main" id="{1CC42FAA-1917-455F-8F07-8CC3F6ABFA56}"/>
                </a:ext>
              </a:extLst>
            </p:cNvPr>
            <p:cNvSpPr txBox="1">
              <a:spLocks noChangeArrowheads="1"/>
            </p:cNvSpPr>
            <p:nvPr/>
          </p:nvSpPr>
          <p:spPr bwMode="auto">
            <a:xfrm>
              <a:off x="8058150" y="5444787"/>
              <a:ext cx="1085850" cy="77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dirty="0">
                  <a:latin typeface="Meiryo" panose="020B0604030504040204" pitchFamily="34" charset="-128"/>
                  <a:ea typeface="Meiryo" panose="020B0604030504040204" pitchFamily="34" charset="-128"/>
                </a:rPr>
                <a:t>ボタン</a:t>
              </a:r>
              <a:endParaRPr lang="en-US" altLang="ja-JP" dirty="0">
                <a:latin typeface="Meiryo" panose="020B0604030504040204" pitchFamily="34" charset="-128"/>
                <a:ea typeface="Meiryo" panose="020B0604030504040204" pitchFamily="34" charset="-128"/>
              </a:endParaRPr>
            </a:p>
            <a:p>
              <a:pPr eaLnBrk="1" hangingPunct="1"/>
              <a:r>
                <a:rPr lang="ja-JP" altLang="en-US" dirty="0">
                  <a:latin typeface="Meiryo" panose="020B0604030504040204" pitchFamily="34" charset="-128"/>
                  <a:ea typeface="Meiryo" panose="020B0604030504040204" pitchFamily="34" charset="-128"/>
                </a:rPr>
                <a:t>接続部</a:t>
              </a:r>
            </a:p>
          </p:txBody>
        </p:sp>
      </p:grpSp>
      <p:sp>
        <p:nvSpPr>
          <p:cNvPr id="31" name="右矢印 12">
            <a:extLst>
              <a:ext uri="{FF2B5EF4-FFF2-40B4-BE49-F238E27FC236}">
                <a16:creationId xmlns:a16="http://schemas.microsoft.com/office/drawing/2014/main" id="{89EC4FAF-568C-4AF6-A760-1DF57E362B91}"/>
              </a:ext>
            </a:extLst>
          </p:cNvPr>
          <p:cNvSpPr>
            <a:spLocks noChangeArrowheads="1"/>
          </p:cNvSpPr>
          <p:nvPr/>
        </p:nvSpPr>
        <p:spPr bwMode="auto">
          <a:xfrm>
            <a:off x="4900455" y="2315675"/>
            <a:ext cx="2143075" cy="360362"/>
          </a:xfrm>
          <a:prstGeom prst="rightArrow">
            <a:avLst>
              <a:gd name="adj1" fmla="val 50000"/>
              <a:gd name="adj2" fmla="val 49969"/>
            </a:avLst>
          </a:prstGeom>
          <a:solidFill>
            <a:srgbClr val="FF8601"/>
          </a:solidFill>
          <a:ln w="9525">
            <a:noFill/>
            <a:miter lim="800000"/>
            <a:headEnd/>
            <a:tailEnd/>
          </a:ln>
          <a:effectLst/>
        </p:spPr>
        <p:txBody>
          <a:bodyPr anchor="ctr"/>
          <a:lstStyle/>
          <a:p>
            <a:pPr algn="ctr" eaLnBrk="1" hangingPunct="1">
              <a:defRPr/>
            </a:pPr>
            <a:endParaRPr lang="ja-JP" altLang="en-US">
              <a:solidFill>
                <a:schemeClr val="dk1"/>
              </a:solidFill>
              <a:latin typeface="Meiryo" panose="020B0604030504040204" pitchFamily="34" charset="-128"/>
              <a:ea typeface="Meiryo" panose="020B0604030504040204" pitchFamily="34" charset="-128"/>
            </a:endParaRPr>
          </a:p>
        </p:txBody>
      </p:sp>
      <p:sp>
        <p:nvSpPr>
          <p:cNvPr id="23"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266</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1628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
            <a:extLst>
              <a:ext uri="{FF2B5EF4-FFF2-40B4-BE49-F238E27FC236}">
                <a16:creationId xmlns:a16="http://schemas.microsoft.com/office/drawing/2014/main" id="{5AD3877C-2919-48B0-9AC6-A97DB4DE0563}"/>
              </a:ext>
            </a:extLst>
          </p:cNvPr>
          <p:cNvSpPr txBox="1">
            <a:spLocks noChangeArrowheads="1"/>
          </p:cNvSpPr>
          <p:nvPr/>
        </p:nvSpPr>
        <p:spPr>
          <a:xfrm>
            <a:off x="958527" y="919209"/>
            <a:ext cx="8336641" cy="731733"/>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手順③</a:t>
            </a:r>
            <a:r>
              <a:rPr lang="en-US" altLang="ja-JP" sz="2000" b="1" dirty="0">
                <a:solidFill>
                  <a:srgbClr val="FFFFFF"/>
                </a:solidFill>
                <a:latin typeface="Meiryo" panose="020B0604030504040204" pitchFamily="34" charset="-128"/>
                <a:ea typeface="Meiryo" panose="020B0604030504040204" pitchFamily="34" charset="-128"/>
                <a:cs typeface="ＭＳ ゴシック" charset="0"/>
              </a:rPr>
              <a:t>-1:</a:t>
            </a:r>
            <a:r>
              <a:rPr lang="ja-JP" altLang="en-US" sz="2000" b="1" dirty="0">
                <a:solidFill>
                  <a:schemeClr val="bg1"/>
                </a:solidFill>
                <a:latin typeface="メイリオ" panose="020B0604030504040204" pitchFamily="50" charset="-128"/>
                <a:ea typeface="メイリオ" panose="020B0604030504040204" pitchFamily="50" charset="-128"/>
              </a:rPr>
              <a:t>胃</a:t>
            </a:r>
            <a:r>
              <a:rPr lang="ja-JP" altLang="en-US" sz="2000" b="1" dirty="0" err="1">
                <a:solidFill>
                  <a:schemeClr val="bg1"/>
                </a:solidFill>
                <a:latin typeface="メイリオ" panose="020B0604030504040204" pitchFamily="50" charset="-128"/>
                <a:ea typeface="メイリオ" panose="020B0604030504040204" pitchFamily="50" charset="-128"/>
              </a:rPr>
              <a:t>ろう</a:t>
            </a:r>
            <a:r>
              <a:rPr lang="ja-JP" altLang="en-US" sz="2000" b="1" dirty="0">
                <a:solidFill>
                  <a:schemeClr val="bg1"/>
                </a:solidFill>
                <a:latin typeface="メイリオ" panose="020B0604030504040204" pitchFamily="50" charset="-128"/>
                <a:ea typeface="メイリオ" panose="020B0604030504040204" pitchFamily="50" charset="-128"/>
              </a:rPr>
              <a:t>カテーテル</a:t>
            </a:r>
            <a:r>
              <a:rPr lang="ja-JP" altLang="en-US" sz="2000" b="1" dirty="0">
                <a:solidFill>
                  <a:schemeClr val="bg1"/>
                </a:solidFill>
                <a:latin typeface="Meiryo" panose="020B0604030504040204" pitchFamily="34" charset="-128"/>
                <a:ea typeface="Meiryo" panose="020B0604030504040204" pitchFamily="34" charset="-128"/>
                <a:cs typeface="ＭＳ ゴシック" charset="0"/>
              </a:rPr>
              <a:t>と胃ろう周囲を観察します</a:t>
            </a:r>
          </a:p>
        </p:txBody>
      </p:sp>
      <p:sp>
        <p:nvSpPr>
          <p:cNvPr id="64" name="Rectangle 5">
            <a:extLst>
              <a:ext uri="{FF2B5EF4-FFF2-40B4-BE49-F238E27FC236}">
                <a16:creationId xmlns:a16="http://schemas.microsoft.com/office/drawing/2014/main" id="{7FC5F4B9-248B-4496-903C-28B5AE266E5F}"/>
              </a:ext>
            </a:extLst>
          </p:cNvPr>
          <p:cNvSpPr txBox="1">
            <a:spLocks noChangeArrowheads="1"/>
          </p:cNvSpPr>
          <p:nvPr/>
        </p:nvSpPr>
        <p:spPr>
          <a:xfrm>
            <a:off x="668338" y="908050"/>
            <a:ext cx="210893" cy="742892"/>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26" name="テキスト ボックス 8">
            <a:extLst>
              <a:ext uri="{FF2B5EF4-FFF2-40B4-BE49-F238E27FC236}">
                <a16:creationId xmlns:a16="http://schemas.microsoft.com/office/drawing/2014/main" id="{3A684AA7-6961-4F68-9E92-FC4A34AE25AB}"/>
              </a:ext>
            </a:extLst>
          </p:cNvPr>
          <p:cNvSpPr txBox="1">
            <a:spLocks noChangeArrowheads="1"/>
          </p:cNvSpPr>
          <p:nvPr/>
        </p:nvSpPr>
        <p:spPr bwMode="auto">
          <a:xfrm>
            <a:off x="931619" y="1758940"/>
            <a:ext cx="8342556" cy="174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nSpc>
                <a:spcPct val="125000"/>
              </a:lnSpc>
              <a:spcAft>
                <a:spcPts val="600"/>
              </a:spcAft>
              <a:buFont typeface="Wingdings" panose="05000000000000000000" pitchFamily="2" charset="2"/>
              <a:buChar char="u"/>
            </a:pPr>
            <a:r>
              <a:rPr lang="ja-JP" altLang="en-US" dirty="0">
                <a:latin typeface="Meiryo" panose="020B0604030504040204" pitchFamily="34" charset="-128"/>
                <a:ea typeface="Meiryo" panose="020B0604030504040204" pitchFamily="34" charset="-128"/>
              </a:rPr>
              <a:t>ガーゼの汚れがないか？</a:t>
            </a:r>
            <a:r>
              <a:rPr lang="en-US" altLang="ja-JP" dirty="0">
                <a:latin typeface="Meiryo" panose="020B0604030504040204" pitchFamily="34" charset="-128"/>
                <a:ea typeface="Meiryo" panose="020B0604030504040204" pitchFamily="34" charset="-128"/>
              </a:rPr>
              <a:t>(</a:t>
            </a:r>
            <a:r>
              <a:rPr lang="ja-JP" altLang="en-US" dirty="0">
                <a:latin typeface="Meiryo" panose="020B0604030504040204" pitchFamily="34" charset="-128"/>
                <a:ea typeface="Meiryo" panose="020B0604030504040204" pitchFamily="34" charset="-128"/>
              </a:rPr>
              <a:t>必要であれば適宜ガーゼを交換</a:t>
            </a:r>
            <a:r>
              <a:rPr lang="en-US" altLang="ja-JP" dirty="0">
                <a:latin typeface="Meiryo" panose="020B0604030504040204" pitchFamily="34" charset="-128"/>
                <a:ea typeface="Meiryo" panose="020B0604030504040204" pitchFamily="34" charset="-128"/>
              </a:rPr>
              <a:t>)</a:t>
            </a:r>
          </a:p>
          <a:p>
            <a:pPr>
              <a:lnSpc>
                <a:spcPct val="125000"/>
              </a:lnSpc>
              <a:spcAft>
                <a:spcPts val="600"/>
              </a:spcAft>
              <a:buFont typeface="Wingdings" panose="05000000000000000000" pitchFamily="2" charset="2"/>
              <a:buChar char="u"/>
            </a:pPr>
            <a:r>
              <a:rPr lang="ja-JP" altLang="en-US" dirty="0">
                <a:latin typeface="Meiryo" panose="020B0604030504040204" pitchFamily="34" charset="-128"/>
                <a:ea typeface="Meiryo" panose="020B0604030504040204" pitchFamily="34" charset="-128"/>
              </a:rPr>
              <a:t>胃ろうのボタンが皮膚を圧迫していないか？</a:t>
            </a:r>
          </a:p>
          <a:p>
            <a:pPr>
              <a:lnSpc>
                <a:spcPct val="125000"/>
              </a:lnSpc>
              <a:spcAft>
                <a:spcPts val="600"/>
              </a:spcAft>
              <a:buFont typeface="Wingdings" panose="05000000000000000000" pitchFamily="2" charset="2"/>
              <a:buChar char="u"/>
            </a:pPr>
            <a:r>
              <a:rPr lang="ja-JP" altLang="en-US" dirty="0" err="1">
                <a:latin typeface="Meiryo" panose="020B0604030504040204" pitchFamily="34" charset="-128"/>
                <a:ea typeface="Meiryo" panose="020B0604030504040204" pitchFamily="34" charset="-128"/>
              </a:rPr>
              <a:t>ろう</a:t>
            </a:r>
            <a:r>
              <a:rPr lang="ja-JP" altLang="en-US" dirty="0">
                <a:latin typeface="Meiryo" panose="020B0604030504040204" pitchFamily="34" charset="-128"/>
                <a:ea typeface="Meiryo" panose="020B0604030504040204" pitchFamily="34" charset="-128"/>
              </a:rPr>
              <a:t>孔周囲から漏れがないか？</a:t>
            </a:r>
          </a:p>
          <a:p>
            <a:pPr>
              <a:lnSpc>
                <a:spcPct val="125000"/>
              </a:lnSpc>
              <a:spcAft>
                <a:spcPts val="600"/>
              </a:spcAft>
              <a:buFont typeface="Wingdings" panose="05000000000000000000" pitchFamily="2" charset="2"/>
              <a:buChar char="u"/>
            </a:pPr>
            <a:r>
              <a:rPr lang="ja-JP" altLang="en-US" dirty="0">
                <a:latin typeface="Meiryo" panose="020B0604030504040204" pitchFamily="34" charset="-128"/>
                <a:ea typeface="Meiryo" panose="020B0604030504040204" pitchFamily="34" charset="-128"/>
              </a:rPr>
              <a:t>皮膚の発赤がないか？</a:t>
            </a:r>
          </a:p>
        </p:txBody>
      </p:sp>
      <p:sp>
        <p:nvSpPr>
          <p:cNvPr id="8" name="Rectangle 5">
            <a:extLst>
              <a:ext uri="{FF2B5EF4-FFF2-40B4-BE49-F238E27FC236}">
                <a16:creationId xmlns:a16="http://schemas.microsoft.com/office/drawing/2014/main" id="{98E21BA8-E9E6-4E96-88F2-08D0F8C46991}"/>
              </a:ext>
            </a:extLst>
          </p:cNvPr>
          <p:cNvSpPr txBox="1">
            <a:spLocks noChangeArrowheads="1"/>
          </p:cNvSpPr>
          <p:nvPr/>
        </p:nvSpPr>
        <p:spPr>
          <a:xfrm>
            <a:off x="919249" y="3665073"/>
            <a:ext cx="6940884" cy="778235"/>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14000"/>
              </a:lnSpc>
              <a:defRPr/>
            </a:pPr>
            <a:endParaRPr lang="en-US" altLang="ja-JP" sz="2000" b="1" dirty="0">
              <a:solidFill>
                <a:srgbClr val="FFFFFF"/>
              </a:solidFill>
              <a:latin typeface="Meiryo" panose="020B0604030504040204" pitchFamily="34" charset="-128"/>
              <a:ea typeface="Meiryo" panose="020B0604030504040204" pitchFamily="34" charset="-128"/>
              <a:cs typeface="ＭＳ ゴシック" charset="0"/>
            </a:endParaRPr>
          </a:p>
          <a:p>
            <a:pPr>
              <a:lnSpc>
                <a:spcPct val="114000"/>
              </a:lnSpc>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手順③</a:t>
            </a:r>
            <a:r>
              <a:rPr lang="en-US" altLang="ja-JP" sz="2000" b="1" dirty="0">
                <a:solidFill>
                  <a:srgbClr val="FFFFFF"/>
                </a:solidFill>
                <a:latin typeface="Meiryo" panose="020B0604030504040204" pitchFamily="34" charset="-128"/>
                <a:ea typeface="Meiryo" panose="020B0604030504040204" pitchFamily="34" charset="-128"/>
                <a:cs typeface="ＭＳ ゴシック" charset="0"/>
              </a:rPr>
              <a:t>-2:</a:t>
            </a:r>
            <a:r>
              <a:rPr lang="ja-JP" altLang="en-US" sz="2000" b="1" dirty="0">
                <a:solidFill>
                  <a:schemeClr val="bg1"/>
                </a:solidFill>
                <a:latin typeface="Meiryo" panose="020B0604030504040204" pitchFamily="34" charset="-128"/>
                <a:ea typeface="Meiryo" panose="020B0604030504040204" pitchFamily="34" charset="-128"/>
                <a:cs typeface="ＭＳ ゴシック" charset="0"/>
              </a:rPr>
              <a:t>胃</a:t>
            </a:r>
            <a:r>
              <a:rPr lang="ja-JP" altLang="en-US" sz="2000" b="1" dirty="0" err="1">
                <a:solidFill>
                  <a:schemeClr val="bg1"/>
                </a:solidFill>
                <a:latin typeface="Meiryo" panose="020B0604030504040204" pitchFamily="34" charset="-128"/>
                <a:ea typeface="Meiryo" panose="020B0604030504040204" pitchFamily="34" charset="-128"/>
                <a:cs typeface="ＭＳ ゴシック" charset="0"/>
              </a:rPr>
              <a:t>ろう</a:t>
            </a:r>
            <a:r>
              <a:rPr lang="ja-JP" altLang="en-US" sz="2000" b="1" dirty="0">
                <a:solidFill>
                  <a:schemeClr val="bg1"/>
                </a:solidFill>
                <a:latin typeface="Meiryo" panose="020B0604030504040204" pitchFamily="34" charset="-128"/>
                <a:ea typeface="Meiryo" panose="020B0604030504040204" pitchFamily="34" charset="-128"/>
                <a:cs typeface="ＭＳ ゴシック" charset="0"/>
              </a:rPr>
              <a:t>カテーテル</a:t>
            </a: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の固定位置と長さを確認します</a:t>
            </a:r>
          </a:p>
        </p:txBody>
      </p:sp>
      <p:sp>
        <p:nvSpPr>
          <p:cNvPr id="9" name="Rectangle 5">
            <a:extLst>
              <a:ext uri="{FF2B5EF4-FFF2-40B4-BE49-F238E27FC236}">
                <a16:creationId xmlns:a16="http://schemas.microsoft.com/office/drawing/2014/main" id="{06212C48-D27D-4A4E-9DC1-49820CF37FAD}"/>
              </a:ext>
            </a:extLst>
          </p:cNvPr>
          <p:cNvSpPr txBox="1">
            <a:spLocks noChangeArrowheads="1"/>
          </p:cNvSpPr>
          <p:nvPr/>
        </p:nvSpPr>
        <p:spPr>
          <a:xfrm>
            <a:off x="650054" y="3665073"/>
            <a:ext cx="175584" cy="778235"/>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10" name="テキスト ボックス 8">
            <a:extLst>
              <a:ext uri="{FF2B5EF4-FFF2-40B4-BE49-F238E27FC236}">
                <a16:creationId xmlns:a16="http://schemas.microsoft.com/office/drawing/2014/main" id="{C4B88453-1648-4A88-978C-CD2D72106CFE}"/>
              </a:ext>
            </a:extLst>
          </p:cNvPr>
          <p:cNvSpPr txBox="1">
            <a:spLocks noChangeArrowheads="1"/>
          </p:cNvSpPr>
          <p:nvPr/>
        </p:nvSpPr>
        <p:spPr bwMode="auto">
          <a:xfrm>
            <a:off x="913334" y="4617894"/>
            <a:ext cx="6670807" cy="18718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a:lnSpc>
                <a:spcPct val="125000"/>
              </a:lnSpc>
              <a:spcAft>
                <a:spcPts val="600"/>
              </a:spcAft>
              <a:buFont typeface="Wingdings" panose="05000000000000000000" pitchFamily="2" charset="2"/>
              <a:buChar char="u"/>
            </a:pPr>
            <a:r>
              <a:rPr lang="ja-JP" altLang="en-US" dirty="0">
                <a:latin typeface="Meiryo" panose="020B0604030504040204" pitchFamily="34" charset="-128"/>
                <a:ea typeface="Meiryo" panose="020B0604030504040204" pitchFamily="34" charset="-128"/>
              </a:rPr>
              <a:t>チューブ型胃</a:t>
            </a:r>
            <a:r>
              <a:rPr lang="ja-JP" altLang="en-US" dirty="0" err="1">
                <a:latin typeface="Meiryo" panose="020B0604030504040204" pitchFamily="34" charset="-128"/>
                <a:ea typeface="Meiryo" panose="020B0604030504040204" pitchFamily="34" charset="-128"/>
              </a:rPr>
              <a:t>ろう</a:t>
            </a:r>
            <a:r>
              <a:rPr lang="ja-JP" altLang="en-US" dirty="0">
                <a:latin typeface="Meiryo" panose="020B0604030504040204" pitchFamily="34" charset="-128"/>
                <a:ea typeface="Meiryo" panose="020B0604030504040204" pitchFamily="34" charset="-128"/>
              </a:rPr>
              <a:t>カテーテルではストッパーが適正な位置にあるか確認します。</a:t>
            </a:r>
          </a:p>
          <a:p>
            <a:pPr algn="just">
              <a:lnSpc>
                <a:spcPct val="125000"/>
              </a:lnSpc>
              <a:spcAft>
                <a:spcPts val="600"/>
              </a:spcAft>
              <a:buFont typeface="Wingdings" panose="05000000000000000000" pitchFamily="2" charset="2"/>
              <a:buChar char="u"/>
            </a:pPr>
            <a:r>
              <a:rPr lang="ja-JP" altLang="en-US" dirty="0" err="1">
                <a:latin typeface="Meiryo" panose="020B0604030504040204" pitchFamily="34" charset="-128"/>
                <a:ea typeface="Meiryo" panose="020B0604030504040204" pitchFamily="34" charset="-128"/>
              </a:rPr>
              <a:t>ろう</a:t>
            </a:r>
            <a:r>
              <a:rPr lang="ja-JP" altLang="en-US" dirty="0">
                <a:latin typeface="Meiryo" panose="020B0604030504040204" pitchFamily="34" charset="-128"/>
                <a:ea typeface="Meiryo" panose="020B0604030504040204" pitchFamily="34" charset="-128"/>
              </a:rPr>
              <a:t>孔の外に出ているチューブの長さがいつもと同じ長さであるか確認します。</a:t>
            </a:r>
          </a:p>
        </p:txBody>
      </p:sp>
      <p:sp>
        <p:nvSpPr>
          <p:cNvPr id="11" name="テキスト ボックス 10">
            <a:extLst>
              <a:ext uri="{FF2B5EF4-FFF2-40B4-BE49-F238E27FC236}">
                <a16:creationId xmlns:a16="http://schemas.microsoft.com/office/drawing/2014/main" id="{512D9B9F-F0F5-4339-BDE8-8C4399C77A48}"/>
              </a:ext>
            </a:extLst>
          </p:cNvPr>
          <p:cNvSpPr txBox="1">
            <a:spLocks noChangeArrowheads="1"/>
          </p:cNvSpPr>
          <p:nvPr/>
        </p:nvSpPr>
        <p:spPr bwMode="auto">
          <a:xfrm>
            <a:off x="1038977" y="3752690"/>
            <a:ext cx="2673225" cy="293053"/>
          </a:xfrm>
          <a:prstGeom prst="rect">
            <a:avLst/>
          </a:prstGeom>
          <a:solidFill>
            <a:schemeClr val="bg1"/>
          </a:solidFill>
          <a:ln w="12700">
            <a:solidFill>
              <a:srgbClr val="002060"/>
            </a:solidFill>
            <a:miter lim="800000"/>
            <a:headEnd/>
            <a:tailEnd/>
          </a:ln>
          <a:extLst>
            <a:ext uri="{909E8E84-426E-40dd-AFC4-6F175D3DCCD1}">
              <a14:hiddenFill xmlns:a14="http://schemas.microsoft.com/office/drawing/2010/main" xmlns="">
                <a:solidFill>
                  <a:srgbClr val="FFFFFF"/>
                </a:solidFill>
              </a14:hiddenFill>
            </a:ext>
          </a:extLst>
        </p:spPr>
        <p:txBody>
          <a:bodyPr wrap="none"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sz="1600" dirty="0">
                <a:latin typeface="Meiryo" panose="020B0604030504040204" pitchFamily="34" charset="-128"/>
                <a:ea typeface="Meiryo" panose="020B0604030504040204" pitchFamily="34" charset="-128"/>
              </a:rPr>
              <a:t>チューブ型胃ろうの場合</a:t>
            </a:r>
          </a:p>
        </p:txBody>
      </p:sp>
      <p:grpSp>
        <p:nvGrpSpPr>
          <p:cNvPr id="2" name="グループ化 1">
            <a:extLst>
              <a:ext uri="{FF2B5EF4-FFF2-40B4-BE49-F238E27FC236}">
                <a16:creationId xmlns:a16="http://schemas.microsoft.com/office/drawing/2014/main" id="{6670AB2C-9547-4695-A331-42414CD0A739}"/>
              </a:ext>
            </a:extLst>
          </p:cNvPr>
          <p:cNvGrpSpPr/>
          <p:nvPr/>
        </p:nvGrpSpPr>
        <p:grpSpPr>
          <a:xfrm>
            <a:off x="8116958" y="1721654"/>
            <a:ext cx="1108006" cy="4768047"/>
            <a:chOff x="7770669" y="2331575"/>
            <a:chExt cx="1020762" cy="4392613"/>
          </a:xfrm>
        </p:grpSpPr>
        <p:pic>
          <p:nvPicPr>
            <p:cNvPr id="13" name="Picture 2">
              <a:extLst>
                <a:ext uri="{FF2B5EF4-FFF2-40B4-BE49-F238E27FC236}">
                  <a16:creationId xmlns:a16="http://schemas.microsoft.com/office/drawing/2014/main" id="{33DCCC20-D8B6-4193-8826-8669F9D376A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70669" y="2331575"/>
              <a:ext cx="1020762" cy="4392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4" name="直線矢印コネクタ 13">
              <a:extLst>
                <a:ext uri="{FF2B5EF4-FFF2-40B4-BE49-F238E27FC236}">
                  <a16:creationId xmlns:a16="http://schemas.microsoft.com/office/drawing/2014/main" id="{1DF49F03-A16B-423F-A27F-E2731D5A8DE5}"/>
                </a:ext>
              </a:extLst>
            </p:cNvPr>
            <p:cNvCxnSpPr/>
            <p:nvPr/>
          </p:nvCxnSpPr>
          <p:spPr>
            <a:xfrm>
              <a:off x="8059594" y="2403013"/>
              <a:ext cx="0" cy="2519362"/>
            </a:xfrm>
            <a:prstGeom prst="straightConnector1">
              <a:avLst/>
            </a:prstGeom>
            <a:ln w="381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C477E097-FB22-4E2A-842E-DD8DD8AB0A30}"/>
                </a:ext>
              </a:extLst>
            </p:cNvPr>
            <p:cNvCxnSpPr/>
            <p:nvPr/>
          </p:nvCxnSpPr>
          <p:spPr>
            <a:xfrm flipH="1">
              <a:off x="8185006" y="4487400"/>
              <a:ext cx="174625" cy="39528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E137BCE7-2D38-49DF-AA3F-BC3076EDEAEC}"/>
                </a:ext>
              </a:extLst>
            </p:cNvPr>
            <p:cNvSpPr txBox="1"/>
            <p:nvPr/>
          </p:nvSpPr>
          <p:spPr>
            <a:xfrm>
              <a:off x="8185006" y="3977813"/>
              <a:ext cx="595313" cy="585787"/>
            </a:xfrm>
            <a:prstGeom prst="rect">
              <a:avLst/>
            </a:prstGeom>
            <a:noFill/>
          </p:spPr>
          <p:txBody>
            <a:bodyPr wrap="none">
              <a:spAutoFit/>
            </a:bodyPr>
            <a:lstStyle/>
            <a:p>
              <a:pPr eaLnBrk="1" hangingPunct="1">
                <a:defRPr/>
              </a:pPr>
              <a:r>
                <a:rPr lang="ja-JP" altLang="en-US" sz="1600" dirty="0">
                  <a:solidFill>
                    <a:srgbClr val="FFFF00"/>
                  </a:solidFill>
                  <a:latin typeface="Meiryo" panose="020B0604030504040204" pitchFamily="34" charset="-128"/>
                  <a:ea typeface="Meiryo" panose="020B0604030504040204" pitchFamily="34" charset="-128"/>
                </a:rPr>
                <a:t>印を</a:t>
              </a:r>
              <a:endParaRPr lang="en-US" altLang="ja-JP" sz="1600" dirty="0">
                <a:solidFill>
                  <a:srgbClr val="FFFF00"/>
                </a:solidFill>
                <a:latin typeface="Meiryo" panose="020B0604030504040204" pitchFamily="34" charset="-128"/>
                <a:ea typeface="Meiryo" panose="020B0604030504040204" pitchFamily="34" charset="-128"/>
              </a:endParaRPr>
            </a:p>
            <a:p>
              <a:pPr eaLnBrk="1" hangingPunct="1">
                <a:defRPr/>
              </a:pPr>
              <a:r>
                <a:rPr lang="ja-JP" altLang="en-US" sz="1600" dirty="0">
                  <a:solidFill>
                    <a:srgbClr val="FFFF00"/>
                  </a:solidFill>
                  <a:latin typeface="Meiryo" panose="020B0604030504040204" pitchFamily="34" charset="-128"/>
                  <a:ea typeface="Meiryo" panose="020B0604030504040204" pitchFamily="34" charset="-128"/>
                </a:rPr>
                <a:t>確認</a:t>
              </a:r>
            </a:p>
          </p:txBody>
        </p:sp>
      </p:grpSp>
      <p:sp>
        <p:nvSpPr>
          <p:cNvPr id="1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267</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3139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ppt_x"/>
                                          </p:val>
                                        </p:tav>
                                        <p:tav tm="100000">
                                          <p:val>
                                            <p:strVal val="#ppt_x"/>
                                          </p:val>
                                        </p:tav>
                                      </p:tavLst>
                                    </p:anim>
                                    <p:anim calcmode="lin" valueType="num">
                                      <p:cBhvr additive="base">
                                        <p:cTn id="12"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4" grpId="0" animBg="1"/>
      <p:bldP spid="26" grpId="0"/>
      <p:bldP spid="8" grpId="0" animBg="1"/>
      <p:bldP spid="9" grpId="0" animBg="1"/>
      <p:bldP spid="10" grpId="0"/>
      <p:bldP spid="11" grpId="0" animBg="1"/>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98E21BA8-E9E6-4E96-88F2-08D0F8C46991}"/>
              </a:ext>
            </a:extLst>
          </p:cNvPr>
          <p:cNvSpPr txBox="1">
            <a:spLocks noChangeArrowheads="1"/>
          </p:cNvSpPr>
          <p:nvPr/>
        </p:nvSpPr>
        <p:spPr>
          <a:xfrm>
            <a:off x="937533" y="908050"/>
            <a:ext cx="8336641" cy="778235"/>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14000"/>
              </a:lnSpc>
              <a:defRPr/>
            </a:pPr>
            <a:endParaRPr lang="en-US" altLang="ja-JP" sz="2000" b="1" dirty="0">
              <a:solidFill>
                <a:srgbClr val="FFFFFF"/>
              </a:solidFill>
              <a:latin typeface="Meiryo" panose="020B0604030504040204" pitchFamily="34" charset="-128"/>
              <a:ea typeface="Meiryo" panose="020B0604030504040204" pitchFamily="34" charset="-128"/>
              <a:cs typeface="ＭＳ ゴシック" charset="0"/>
            </a:endParaRPr>
          </a:p>
          <a:p>
            <a:pPr>
              <a:lnSpc>
                <a:spcPct val="114000"/>
              </a:lnSpc>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手順③</a:t>
            </a:r>
            <a:r>
              <a:rPr lang="en-US" altLang="ja-JP" sz="2000" b="1" dirty="0">
                <a:solidFill>
                  <a:srgbClr val="FFFFFF"/>
                </a:solidFill>
                <a:latin typeface="Meiryo" panose="020B0604030504040204" pitchFamily="34" charset="-128"/>
                <a:ea typeface="Meiryo" panose="020B0604030504040204" pitchFamily="34" charset="-128"/>
                <a:cs typeface="ＭＳ ゴシック" charset="0"/>
              </a:rPr>
              <a:t>-2:</a:t>
            </a:r>
            <a:r>
              <a:rPr lang="ja-JP" altLang="en-US" sz="2000" b="1" dirty="0">
                <a:solidFill>
                  <a:schemeClr val="bg1"/>
                </a:solidFill>
                <a:latin typeface="Meiryo" panose="020B0604030504040204" pitchFamily="34" charset="-128"/>
                <a:ea typeface="Meiryo" panose="020B0604030504040204" pitchFamily="34" charset="-128"/>
                <a:cs typeface="ＭＳ ゴシック" charset="0"/>
              </a:rPr>
              <a:t>胃ろうのボタン</a:t>
            </a: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と接続チューブを接続します </a:t>
            </a:r>
          </a:p>
        </p:txBody>
      </p:sp>
      <p:sp>
        <p:nvSpPr>
          <p:cNvPr id="9" name="Rectangle 5">
            <a:extLst>
              <a:ext uri="{FF2B5EF4-FFF2-40B4-BE49-F238E27FC236}">
                <a16:creationId xmlns:a16="http://schemas.microsoft.com/office/drawing/2014/main" id="{06212C48-D27D-4A4E-9DC1-49820CF37FAD}"/>
              </a:ext>
            </a:extLst>
          </p:cNvPr>
          <p:cNvSpPr txBox="1">
            <a:spLocks noChangeArrowheads="1"/>
          </p:cNvSpPr>
          <p:nvPr/>
        </p:nvSpPr>
        <p:spPr>
          <a:xfrm>
            <a:off x="668339" y="908050"/>
            <a:ext cx="175584" cy="778235"/>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10" name="テキスト ボックス 8">
            <a:extLst>
              <a:ext uri="{FF2B5EF4-FFF2-40B4-BE49-F238E27FC236}">
                <a16:creationId xmlns:a16="http://schemas.microsoft.com/office/drawing/2014/main" id="{C4B88453-1648-4A88-978C-CD2D72106CFE}"/>
              </a:ext>
            </a:extLst>
          </p:cNvPr>
          <p:cNvSpPr txBox="1">
            <a:spLocks noChangeArrowheads="1"/>
          </p:cNvSpPr>
          <p:nvPr/>
        </p:nvSpPr>
        <p:spPr bwMode="auto">
          <a:xfrm>
            <a:off x="931620" y="1860871"/>
            <a:ext cx="3759650" cy="1401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a:lnSpc>
                <a:spcPct val="125000"/>
              </a:lnSpc>
              <a:spcAft>
                <a:spcPts val="600"/>
              </a:spcAft>
              <a:buFont typeface="Wingdings" panose="05000000000000000000" pitchFamily="2" charset="2"/>
              <a:buChar char="u"/>
            </a:pPr>
            <a:r>
              <a:rPr lang="ja-JP" altLang="en-US" dirty="0">
                <a:latin typeface="Meiryo" panose="020B0604030504040204" pitchFamily="34" charset="-128"/>
                <a:ea typeface="Meiryo" panose="020B0604030504040204" pitchFamily="34" charset="-128"/>
              </a:rPr>
              <a:t>接続チューブのクレンメと蓋が閉まっていることを確認します。</a:t>
            </a:r>
          </a:p>
        </p:txBody>
      </p:sp>
      <p:sp>
        <p:nvSpPr>
          <p:cNvPr id="11" name="テキスト ボックス 10">
            <a:extLst>
              <a:ext uri="{FF2B5EF4-FFF2-40B4-BE49-F238E27FC236}">
                <a16:creationId xmlns:a16="http://schemas.microsoft.com/office/drawing/2014/main" id="{512D9B9F-F0F5-4339-BDE8-8C4399C77A48}"/>
              </a:ext>
            </a:extLst>
          </p:cNvPr>
          <p:cNvSpPr txBox="1">
            <a:spLocks noChangeArrowheads="1"/>
          </p:cNvSpPr>
          <p:nvPr/>
        </p:nvSpPr>
        <p:spPr bwMode="auto">
          <a:xfrm>
            <a:off x="1057262" y="995667"/>
            <a:ext cx="2673225" cy="293053"/>
          </a:xfrm>
          <a:prstGeom prst="rect">
            <a:avLst/>
          </a:prstGeom>
          <a:solidFill>
            <a:schemeClr val="bg1"/>
          </a:solidFill>
          <a:ln w="12700">
            <a:solidFill>
              <a:srgbClr val="002060"/>
            </a:solidFill>
            <a:miter lim="800000"/>
            <a:headEnd/>
            <a:tailEnd/>
          </a:ln>
          <a:extLst>
            <a:ext uri="{909E8E84-426E-40dd-AFC4-6F175D3DCCD1}">
              <a14:hiddenFill xmlns:a14="http://schemas.microsoft.com/office/drawing/2010/main" xmlns="">
                <a:solidFill>
                  <a:srgbClr val="FFFFFF"/>
                </a:solidFill>
              </a14:hiddenFill>
            </a:ext>
          </a:extLst>
        </p:spPr>
        <p:txBody>
          <a:bodyPr wrap="none"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sz="1600" dirty="0">
                <a:latin typeface="Meiryo" panose="020B0604030504040204" pitchFamily="34" charset="-128"/>
                <a:ea typeface="Meiryo" panose="020B0604030504040204" pitchFamily="34" charset="-128"/>
              </a:rPr>
              <a:t>ボタン型胃ろうの場合</a:t>
            </a:r>
          </a:p>
        </p:txBody>
      </p:sp>
      <p:sp>
        <p:nvSpPr>
          <p:cNvPr id="17" name="テキスト ボックス 8">
            <a:extLst>
              <a:ext uri="{FF2B5EF4-FFF2-40B4-BE49-F238E27FC236}">
                <a16:creationId xmlns:a16="http://schemas.microsoft.com/office/drawing/2014/main" id="{BFBCB894-EA82-4BE6-8AEA-017D6EF26FB9}"/>
              </a:ext>
            </a:extLst>
          </p:cNvPr>
          <p:cNvSpPr txBox="1">
            <a:spLocks noChangeArrowheads="1"/>
          </p:cNvSpPr>
          <p:nvPr/>
        </p:nvSpPr>
        <p:spPr bwMode="auto">
          <a:xfrm>
            <a:off x="931619" y="3510707"/>
            <a:ext cx="8342556" cy="1262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a:lnSpc>
                <a:spcPct val="125000"/>
              </a:lnSpc>
              <a:spcAft>
                <a:spcPts val="600"/>
              </a:spcAft>
              <a:buFont typeface="Wingdings" panose="05000000000000000000" pitchFamily="2" charset="2"/>
              <a:buChar char="u"/>
            </a:pPr>
            <a:r>
              <a:rPr lang="ja-JP" altLang="en-US" dirty="0">
                <a:latin typeface="Meiryo" panose="020B0604030504040204" pitchFamily="34" charset="-128"/>
                <a:ea typeface="Meiryo" panose="020B0604030504040204" pitchFamily="34" charset="-128"/>
              </a:rPr>
              <a:t>胃ろうのボタンと接続チューブの印を正確に合わせて、パチンと手応えがあるまで押し入れます。この操作時に、胃ろうのボタンを横から親指と人差し指でしっかりはさんで保持し、ボタンが腹部を圧迫しないようにします。</a:t>
            </a:r>
          </a:p>
        </p:txBody>
      </p:sp>
      <p:sp>
        <p:nvSpPr>
          <p:cNvPr id="18" name="テキスト ボックス 8">
            <a:extLst>
              <a:ext uri="{FF2B5EF4-FFF2-40B4-BE49-F238E27FC236}">
                <a16:creationId xmlns:a16="http://schemas.microsoft.com/office/drawing/2014/main" id="{A45B698C-C91A-4DCA-9C51-C12DEBAF8861}"/>
              </a:ext>
            </a:extLst>
          </p:cNvPr>
          <p:cNvSpPr txBox="1">
            <a:spLocks noChangeArrowheads="1"/>
          </p:cNvSpPr>
          <p:nvPr/>
        </p:nvSpPr>
        <p:spPr bwMode="auto">
          <a:xfrm>
            <a:off x="931620" y="4809683"/>
            <a:ext cx="3759650" cy="952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a:lnSpc>
                <a:spcPct val="125000"/>
              </a:lnSpc>
              <a:spcAft>
                <a:spcPts val="600"/>
              </a:spcAft>
              <a:buFont typeface="Wingdings" panose="05000000000000000000" pitchFamily="2" charset="2"/>
              <a:buChar char="u"/>
            </a:pPr>
            <a:r>
              <a:rPr lang="ja-JP" altLang="en-US" dirty="0">
                <a:latin typeface="Meiryo" panose="020B0604030504040204" pitchFamily="34" charset="-128"/>
                <a:ea typeface="Meiryo" panose="020B0604030504040204" pitchFamily="34" charset="-128"/>
              </a:rPr>
              <a:t>接続チューブを</a:t>
            </a:r>
            <a:r>
              <a:rPr lang="en-US" altLang="ja-JP" dirty="0">
                <a:latin typeface="Meiryo" panose="020B0604030504040204" pitchFamily="34" charset="-128"/>
                <a:ea typeface="Meiryo" panose="020B0604030504040204" pitchFamily="34" charset="-128"/>
              </a:rPr>
              <a:t>3/4</a:t>
            </a:r>
            <a:r>
              <a:rPr lang="ja-JP" altLang="en-US" dirty="0">
                <a:latin typeface="Meiryo" panose="020B0604030504040204" pitchFamily="34" charset="-128"/>
                <a:ea typeface="Meiryo" panose="020B0604030504040204" pitchFamily="34" charset="-128"/>
              </a:rPr>
              <a:t>回転し接続が外れないようにロックします。</a:t>
            </a:r>
          </a:p>
        </p:txBody>
      </p:sp>
      <p:pic>
        <p:nvPicPr>
          <p:cNvPr id="19" name="図 18" descr="IMG_0245A.jpg">
            <a:extLst>
              <a:ext uri="{FF2B5EF4-FFF2-40B4-BE49-F238E27FC236}">
                <a16:creationId xmlns:a16="http://schemas.microsoft.com/office/drawing/2014/main" id="{AE083EF6-3988-4440-85BA-C70F9F453A11}"/>
              </a:ext>
            </a:extLst>
          </p:cNvPr>
          <p:cNvPicPr>
            <a:picLocks noChangeAspect="1"/>
          </p:cNvPicPr>
          <p:nvPr/>
        </p:nvPicPr>
        <p:blipFill rotWithShape="1">
          <a:blip r:embed="rId3">
            <a:extLst>
              <a:ext uri="{28A0092B-C50C-407E-A947-70E740481C1C}">
                <a14:useLocalDpi xmlns:a14="http://schemas.microsoft.com/office/drawing/2010/main"/>
              </a:ext>
            </a:extLst>
          </a:blip>
          <a:srcRect l="6289"/>
          <a:stretch/>
        </p:blipFill>
        <p:spPr bwMode="auto">
          <a:xfrm>
            <a:off x="5022935" y="1891022"/>
            <a:ext cx="2128837"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図 19" descr="IMG_0243A.jpg">
            <a:extLst>
              <a:ext uri="{FF2B5EF4-FFF2-40B4-BE49-F238E27FC236}">
                <a16:creationId xmlns:a16="http://schemas.microsoft.com/office/drawing/2014/main" id="{3036004B-A6CB-44D8-BA85-410C16C05D5B}"/>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232649" y="1894197"/>
            <a:ext cx="2041525" cy="136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図形グループ 14">
            <a:extLst>
              <a:ext uri="{FF2B5EF4-FFF2-40B4-BE49-F238E27FC236}">
                <a16:creationId xmlns:a16="http://schemas.microsoft.com/office/drawing/2014/main" id="{D6637960-8D75-427D-9B88-DDE675E67F4B}"/>
              </a:ext>
            </a:extLst>
          </p:cNvPr>
          <p:cNvGrpSpPr>
            <a:grpSpLocks/>
          </p:cNvGrpSpPr>
          <p:nvPr/>
        </p:nvGrpSpPr>
        <p:grpSpPr bwMode="auto">
          <a:xfrm>
            <a:off x="7151773" y="4809683"/>
            <a:ext cx="2135187" cy="1671637"/>
            <a:chOff x="5103813" y="3468687"/>
            <a:chExt cx="2135187" cy="1671638"/>
          </a:xfrm>
        </p:grpSpPr>
        <p:pic>
          <p:nvPicPr>
            <p:cNvPr id="22" name="Picture 4" descr="D:\DCIM\101MSDCF\DSC01006.JPG">
              <a:extLst>
                <a:ext uri="{FF2B5EF4-FFF2-40B4-BE49-F238E27FC236}">
                  <a16:creationId xmlns:a16="http://schemas.microsoft.com/office/drawing/2014/main" id="{BB635352-575F-4F92-BF95-875F2E0F6E32}"/>
                </a:ext>
              </a:extLst>
            </p:cNvPr>
            <p:cNvPicPr>
              <a:picLocks noChangeAspect="1" noChangeArrowheads="1"/>
            </p:cNvPicPr>
            <p:nvPr/>
          </p:nvPicPr>
          <p:blipFill>
            <a:blip r:embed="rId5">
              <a:lum bright="30000"/>
              <a:extLst>
                <a:ext uri="{28A0092B-C50C-407E-A947-70E740481C1C}">
                  <a14:useLocalDpi xmlns:a14="http://schemas.microsoft.com/office/drawing/2010/main"/>
                </a:ext>
              </a:extLst>
            </a:blip>
            <a:srcRect/>
            <a:stretch>
              <a:fillRect/>
            </a:stretch>
          </p:blipFill>
          <p:spPr bwMode="auto">
            <a:xfrm>
              <a:off x="5103813" y="3468687"/>
              <a:ext cx="2135187" cy="167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環状矢印 5">
              <a:extLst>
                <a:ext uri="{FF2B5EF4-FFF2-40B4-BE49-F238E27FC236}">
                  <a16:creationId xmlns:a16="http://schemas.microsoft.com/office/drawing/2014/main" id="{65B813C8-47F0-4E13-BC77-F64FEFB197FF}"/>
                </a:ext>
              </a:extLst>
            </p:cNvPr>
            <p:cNvSpPr/>
            <p:nvPr/>
          </p:nvSpPr>
          <p:spPr>
            <a:xfrm>
              <a:off x="5951538" y="3609974"/>
              <a:ext cx="649287" cy="758825"/>
            </a:xfrm>
            <a:prstGeom prst="circularArrow">
              <a:avLst/>
            </a:prstGeom>
            <a:ln w="38100">
              <a:no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schemeClr val="tx1"/>
                </a:solidFill>
                <a:latin typeface="Meiryo" panose="020B0604030504040204" pitchFamily="34" charset="-128"/>
                <a:ea typeface="Meiryo" panose="020B0604030504040204" pitchFamily="34" charset="-128"/>
              </a:endParaRPr>
            </a:p>
          </p:txBody>
        </p:sp>
      </p:grpSp>
      <p:grpSp>
        <p:nvGrpSpPr>
          <p:cNvPr id="25" name="図形グループ 15">
            <a:extLst>
              <a:ext uri="{FF2B5EF4-FFF2-40B4-BE49-F238E27FC236}">
                <a16:creationId xmlns:a16="http://schemas.microsoft.com/office/drawing/2014/main" id="{2E719E8A-8AF5-410C-9296-D6AF4360BC5C}"/>
              </a:ext>
            </a:extLst>
          </p:cNvPr>
          <p:cNvGrpSpPr>
            <a:grpSpLocks/>
          </p:cNvGrpSpPr>
          <p:nvPr/>
        </p:nvGrpSpPr>
        <p:grpSpPr bwMode="auto">
          <a:xfrm>
            <a:off x="5022936" y="4809683"/>
            <a:ext cx="1989138" cy="1671637"/>
            <a:chOff x="6772275" y="1704976"/>
            <a:chExt cx="1989138" cy="1671637"/>
          </a:xfrm>
        </p:grpSpPr>
        <p:pic>
          <p:nvPicPr>
            <p:cNvPr id="27" name="Picture 3" descr="D:\DCIM\101MSDCF\DSC01005.JPG">
              <a:extLst>
                <a:ext uri="{FF2B5EF4-FFF2-40B4-BE49-F238E27FC236}">
                  <a16:creationId xmlns:a16="http://schemas.microsoft.com/office/drawing/2014/main" id="{DEBB34E9-B650-4818-8943-6DE7FF572532}"/>
                </a:ext>
              </a:extLst>
            </p:cNvPr>
            <p:cNvPicPr>
              <a:picLocks noChangeAspect="1" noChangeArrowheads="1"/>
            </p:cNvPicPr>
            <p:nvPr/>
          </p:nvPicPr>
          <p:blipFill rotWithShape="1">
            <a:blip r:embed="rId6">
              <a:lum bright="20000"/>
              <a:extLst>
                <a:ext uri="{28A0092B-C50C-407E-A947-70E740481C1C}">
                  <a14:useLocalDpi xmlns:a14="http://schemas.microsoft.com/office/drawing/2010/main"/>
                </a:ext>
              </a:extLst>
            </a:blip>
            <a:srcRect t="1681"/>
            <a:stretch/>
          </p:blipFill>
          <p:spPr bwMode="auto">
            <a:xfrm>
              <a:off x="6772275" y="1704976"/>
              <a:ext cx="1989138" cy="167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角丸四角形 8">
              <a:extLst>
                <a:ext uri="{FF2B5EF4-FFF2-40B4-BE49-F238E27FC236}">
                  <a16:creationId xmlns:a16="http://schemas.microsoft.com/office/drawing/2014/main" id="{FEBFC90E-4041-4627-9591-89889A8621B4}"/>
                </a:ext>
              </a:extLst>
            </p:cNvPr>
            <p:cNvSpPr/>
            <p:nvPr/>
          </p:nvSpPr>
          <p:spPr>
            <a:xfrm>
              <a:off x="6791326" y="1801609"/>
              <a:ext cx="463550" cy="361950"/>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algn="ctr" eaLnBrk="1" hangingPunct="1">
                <a:defRPr/>
              </a:pPr>
              <a:r>
                <a:rPr lang="ja-JP" altLang="en-US" dirty="0">
                  <a:solidFill>
                    <a:srgbClr val="000000"/>
                  </a:solidFill>
                  <a:latin typeface="Meiryo" panose="020B0604030504040204" pitchFamily="34" charset="-128"/>
                  <a:ea typeface="Meiryo" panose="020B0604030504040204" pitchFamily="34" charset="-128"/>
                  <a:cs typeface="ＭＳ ゴシック" charset="0"/>
                </a:rPr>
                <a:t>印</a:t>
              </a:r>
              <a:r>
                <a:rPr lang="ja-JP" altLang="en-US" sz="2000" dirty="0">
                  <a:solidFill>
                    <a:srgbClr val="000000"/>
                  </a:solidFill>
                  <a:latin typeface="Meiryo" panose="020B0604030504040204" pitchFamily="34" charset="-128"/>
                  <a:ea typeface="Meiryo" panose="020B0604030504040204" pitchFamily="34" charset="-128"/>
                  <a:cs typeface="ＭＳ ゴシック" charset="0"/>
                </a:rPr>
                <a:t> </a:t>
              </a:r>
            </a:p>
          </p:txBody>
        </p:sp>
        <p:cxnSp>
          <p:nvCxnSpPr>
            <p:cNvPr id="29" name="直線矢印コネクタ 6">
              <a:extLst>
                <a:ext uri="{FF2B5EF4-FFF2-40B4-BE49-F238E27FC236}">
                  <a16:creationId xmlns:a16="http://schemas.microsoft.com/office/drawing/2014/main" id="{12EF37AE-1E17-476D-BABD-0A7782BF790D}"/>
                </a:ext>
              </a:extLst>
            </p:cNvPr>
            <p:cNvCxnSpPr>
              <a:cxnSpLocks noChangeShapeType="1"/>
            </p:cNvCxnSpPr>
            <p:nvPr/>
          </p:nvCxnSpPr>
          <p:spPr bwMode="auto">
            <a:xfrm>
              <a:off x="7269163" y="1971655"/>
              <a:ext cx="503237" cy="238145"/>
            </a:xfrm>
            <a:prstGeom prst="straightConnector1">
              <a:avLst/>
            </a:prstGeom>
            <a:noFill/>
            <a:ln w="38100">
              <a:solidFill>
                <a:srgbClr val="0070C0"/>
              </a:solidFill>
              <a:round/>
              <a:headEnd/>
              <a:tailEnd type="arrow" w="med" len="med"/>
            </a:ln>
            <a:effectLst>
              <a:outerShdw blurRad="63500" dist="23000" dir="5400000" rotWithShape="0">
                <a:srgbClr val="000000">
                  <a:alpha val="34998"/>
                </a:srgbClr>
              </a:outerShdw>
            </a:effectLst>
          </p:spPr>
        </p:cxnSp>
      </p:grpSp>
      <p:sp>
        <p:nvSpPr>
          <p:cNvPr id="23"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268</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1621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animBg="1"/>
      <p:bldP spid="17" grpId="0"/>
      <p:bldP spid="18" grpId="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98E21BA8-E9E6-4E96-88F2-08D0F8C46991}"/>
              </a:ext>
            </a:extLst>
          </p:cNvPr>
          <p:cNvSpPr txBox="1">
            <a:spLocks noChangeArrowheads="1"/>
          </p:cNvSpPr>
          <p:nvPr/>
        </p:nvSpPr>
        <p:spPr>
          <a:xfrm>
            <a:off x="937533" y="908050"/>
            <a:ext cx="8336641" cy="778235"/>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1033463" indent="-1033463">
              <a:lnSpc>
                <a:spcPct val="114000"/>
              </a:lnSpc>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手順⑦　</a:t>
            </a:r>
            <a:r>
              <a:rPr lang="ja-JP" altLang="en-US" sz="2000" b="1" dirty="0">
                <a:solidFill>
                  <a:schemeClr val="bg1"/>
                </a:solidFill>
                <a:latin typeface="Meiryo" panose="020B0604030504040204" pitchFamily="34" charset="-128"/>
                <a:ea typeface="Meiryo" panose="020B0604030504040204" pitchFamily="34" charset="-128"/>
                <a:cs typeface="ＭＳ ゴシック" charset="0"/>
              </a:rPr>
              <a:t>ボタン型胃</a:t>
            </a:r>
            <a:r>
              <a:rPr lang="ja-JP" altLang="en-US" sz="2000" b="1" dirty="0" err="1">
                <a:solidFill>
                  <a:schemeClr val="bg1"/>
                </a:solidFill>
                <a:latin typeface="Meiryo" panose="020B0604030504040204" pitchFamily="34" charset="-128"/>
                <a:ea typeface="Meiryo" panose="020B0604030504040204" pitchFamily="34" charset="-128"/>
                <a:cs typeface="ＭＳ ゴシック" charset="0"/>
              </a:rPr>
              <a:t>ろうの</a:t>
            </a:r>
            <a:r>
              <a:rPr lang="ja-JP" altLang="en-US" sz="2000" b="1" dirty="0">
                <a:solidFill>
                  <a:schemeClr val="bg1"/>
                </a:solidFill>
                <a:latin typeface="Meiryo" panose="020B0604030504040204" pitchFamily="34" charset="-128"/>
                <a:ea typeface="Meiryo" panose="020B0604030504040204" pitchFamily="34" charset="-128"/>
                <a:cs typeface="ＭＳ ゴシック" charset="0"/>
              </a:rPr>
              <a:t>接続チューブ </a:t>
            </a:r>
            <a:r>
              <a:rPr lang="ja-JP" altLang="en-US" sz="1600" dirty="0">
                <a:solidFill>
                  <a:schemeClr val="bg1"/>
                </a:solidFill>
                <a:latin typeface="Meiryo" panose="020B0604030504040204" pitchFamily="34" charset="-128"/>
                <a:ea typeface="Meiryo" panose="020B0604030504040204" pitchFamily="34" charset="-128"/>
                <a:cs typeface="ＭＳ ゴシック" charset="0"/>
              </a:rPr>
              <a:t>ないしは</a:t>
            </a:r>
            <a:br>
              <a:rPr lang="en-US" altLang="ja-JP" sz="2000" b="1" dirty="0">
                <a:solidFill>
                  <a:schemeClr val="bg1"/>
                </a:solidFill>
                <a:latin typeface="Meiryo" panose="020B0604030504040204" pitchFamily="34" charset="-128"/>
                <a:ea typeface="Meiryo" panose="020B0604030504040204" pitchFamily="34" charset="-128"/>
                <a:cs typeface="ＭＳ ゴシック" charset="0"/>
              </a:rPr>
            </a:br>
            <a:r>
              <a:rPr lang="ja-JP" altLang="en-US" sz="2000" b="1" dirty="0">
                <a:solidFill>
                  <a:schemeClr val="bg1"/>
                </a:solidFill>
                <a:latin typeface="Meiryo" panose="020B0604030504040204" pitchFamily="34" charset="-128"/>
                <a:ea typeface="Meiryo" panose="020B0604030504040204" pitchFamily="34" charset="-128"/>
                <a:cs typeface="ＭＳ ゴシック" charset="0"/>
              </a:rPr>
              <a:t>チューブ型胃</a:t>
            </a:r>
            <a:r>
              <a:rPr lang="ja-JP" altLang="en-US" sz="2000" b="1" dirty="0" err="1">
                <a:solidFill>
                  <a:schemeClr val="bg1"/>
                </a:solidFill>
                <a:latin typeface="Meiryo" panose="020B0604030504040204" pitchFamily="34" charset="-128"/>
                <a:ea typeface="Meiryo" panose="020B0604030504040204" pitchFamily="34" charset="-128"/>
                <a:cs typeface="ＭＳ ゴシック" charset="0"/>
              </a:rPr>
              <a:t>ろう</a:t>
            </a:r>
            <a:r>
              <a:rPr lang="ja-JP" altLang="en-US" sz="2000" b="1" dirty="0">
                <a:solidFill>
                  <a:schemeClr val="bg1"/>
                </a:solidFill>
                <a:latin typeface="Meiryo" panose="020B0604030504040204" pitchFamily="34" charset="-128"/>
                <a:ea typeface="Meiryo" panose="020B0604030504040204" pitchFamily="34" charset="-128"/>
                <a:cs typeface="ＭＳ ゴシック" charset="0"/>
              </a:rPr>
              <a:t>カテーテルと 栄養チューブを接続します</a:t>
            </a:r>
          </a:p>
        </p:txBody>
      </p:sp>
      <p:sp>
        <p:nvSpPr>
          <p:cNvPr id="9" name="Rectangle 5">
            <a:extLst>
              <a:ext uri="{FF2B5EF4-FFF2-40B4-BE49-F238E27FC236}">
                <a16:creationId xmlns:a16="http://schemas.microsoft.com/office/drawing/2014/main" id="{06212C48-D27D-4A4E-9DC1-49820CF37FAD}"/>
              </a:ext>
            </a:extLst>
          </p:cNvPr>
          <p:cNvSpPr txBox="1">
            <a:spLocks noChangeArrowheads="1"/>
          </p:cNvSpPr>
          <p:nvPr/>
        </p:nvSpPr>
        <p:spPr>
          <a:xfrm>
            <a:off x="668339" y="908050"/>
            <a:ext cx="175584" cy="778235"/>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10" name="テキスト ボックス 8">
            <a:extLst>
              <a:ext uri="{FF2B5EF4-FFF2-40B4-BE49-F238E27FC236}">
                <a16:creationId xmlns:a16="http://schemas.microsoft.com/office/drawing/2014/main" id="{C4B88453-1648-4A88-978C-CD2D72106CFE}"/>
              </a:ext>
            </a:extLst>
          </p:cNvPr>
          <p:cNvSpPr txBox="1">
            <a:spLocks noChangeArrowheads="1"/>
          </p:cNvSpPr>
          <p:nvPr/>
        </p:nvSpPr>
        <p:spPr bwMode="auto">
          <a:xfrm>
            <a:off x="931619" y="1860871"/>
            <a:ext cx="8342555" cy="202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a:lnSpc>
                <a:spcPct val="125000"/>
              </a:lnSpc>
              <a:spcAft>
                <a:spcPts val="600"/>
              </a:spcAft>
              <a:buFont typeface="Wingdings" panose="05000000000000000000" pitchFamily="2" charset="2"/>
              <a:buChar char="u"/>
            </a:pPr>
            <a:r>
              <a:rPr lang="ja-JP" altLang="en-US" dirty="0">
                <a:latin typeface="Meiryo" panose="020B0604030504040204" pitchFamily="34" charset="-128"/>
                <a:ea typeface="Meiryo" panose="020B0604030504040204" pitchFamily="34" charset="-128"/>
              </a:rPr>
              <a:t>栄養剤・水分の内容と量が指示内容であるかを再度確認します。</a:t>
            </a:r>
          </a:p>
          <a:p>
            <a:pPr algn="just">
              <a:lnSpc>
                <a:spcPct val="125000"/>
              </a:lnSpc>
              <a:spcAft>
                <a:spcPts val="600"/>
              </a:spcAft>
              <a:buFont typeface="Wingdings" panose="05000000000000000000" pitchFamily="2" charset="2"/>
              <a:buChar char="u"/>
            </a:pPr>
            <a:r>
              <a:rPr lang="ja-JP" altLang="en-US" dirty="0">
                <a:latin typeface="Meiryo" panose="020B0604030504040204" pitchFamily="34" charset="-128"/>
                <a:ea typeface="Meiryo" panose="020B0604030504040204" pitchFamily="34" charset="-128"/>
              </a:rPr>
              <a:t>接続チューブのクレンメを閉じた状態で接続します。</a:t>
            </a:r>
          </a:p>
          <a:p>
            <a:pPr algn="just">
              <a:lnSpc>
                <a:spcPct val="125000"/>
              </a:lnSpc>
              <a:spcAft>
                <a:spcPts val="600"/>
              </a:spcAft>
              <a:buFont typeface="Wingdings" panose="05000000000000000000" pitchFamily="2" charset="2"/>
              <a:buChar char="u"/>
            </a:pPr>
            <a:r>
              <a:rPr lang="ja-JP" altLang="en-US" dirty="0">
                <a:latin typeface="Meiryo" panose="020B0604030504040204" pitchFamily="34" charset="-128"/>
                <a:ea typeface="Meiryo" panose="020B0604030504040204" pitchFamily="34" charset="-128"/>
              </a:rPr>
              <a:t>注入中に接続部からの液漏れをおこさないように接続はしっかり行います。</a:t>
            </a:r>
          </a:p>
          <a:p>
            <a:pPr algn="just">
              <a:lnSpc>
                <a:spcPct val="125000"/>
              </a:lnSpc>
              <a:spcAft>
                <a:spcPts val="600"/>
              </a:spcAft>
              <a:buFont typeface="Wingdings" panose="05000000000000000000" pitchFamily="2" charset="2"/>
              <a:buChar char="u"/>
            </a:pPr>
            <a:r>
              <a:rPr lang="ja-JP" altLang="en-US" dirty="0">
                <a:latin typeface="Meiryo" panose="020B0604030504040204" pitchFamily="34" charset="-128"/>
                <a:ea typeface="Meiryo" panose="020B0604030504040204" pitchFamily="34" charset="-128"/>
              </a:rPr>
              <a:t>栄養チューブとの接続操作の際に、チューブ型胃</a:t>
            </a:r>
            <a:r>
              <a:rPr lang="ja-JP" altLang="en-US" dirty="0" err="1">
                <a:latin typeface="Meiryo" panose="020B0604030504040204" pitchFamily="34" charset="-128"/>
                <a:ea typeface="Meiryo" panose="020B0604030504040204" pitchFamily="34" charset="-128"/>
              </a:rPr>
              <a:t>ろう</a:t>
            </a:r>
            <a:r>
              <a:rPr lang="ja-JP" altLang="en-US" dirty="0">
                <a:latin typeface="Meiryo" panose="020B0604030504040204" pitchFamily="34" charset="-128"/>
                <a:ea typeface="Meiryo" panose="020B0604030504040204" pitchFamily="34" charset="-128"/>
              </a:rPr>
              <a:t>カテーテルや、ボタン型胃ろうの接続チューブを引っ張らないように注意します。</a:t>
            </a:r>
          </a:p>
        </p:txBody>
      </p:sp>
      <p:pic>
        <p:nvPicPr>
          <p:cNvPr id="26" name="Picture 15" descr="no12_カニューレつなぐ">
            <a:extLst>
              <a:ext uri="{FF2B5EF4-FFF2-40B4-BE49-F238E27FC236}">
                <a16:creationId xmlns:a16="http://schemas.microsoft.com/office/drawing/2014/main" id="{39582C9C-C2B9-4A6A-8B3F-41F30FEB1552}"/>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5025"/>
          <a:stretch/>
        </p:blipFill>
        <p:spPr bwMode="auto">
          <a:xfrm>
            <a:off x="5974166" y="4364653"/>
            <a:ext cx="3476483" cy="18907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図 1">
            <a:extLst>
              <a:ext uri="{FF2B5EF4-FFF2-40B4-BE49-F238E27FC236}">
                <a16:creationId xmlns:a16="http://schemas.microsoft.com/office/drawing/2014/main" id="{9EC493CA-9CE8-4800-8BDA-9D029F6EDD3E}"/>
              </a:ext>
            </a:extLst>
          </p:cNvPr>
          <p:cNvPicPr>
            <a:picLocks noChangeAspect="1"/>
          </p:cNvPicPr>
          <p:nvPr/>
        </p:nvPicPr>
        <p:blipFill rotWithShape="1">
          <a:blip r:embed="rId4">
            <a:extLst>
              <a:ext uri="{28A0092B-C50C-407E-A947-70E740481C1C}">
                <a14:useLocalDpi xmlns:a14="http://schemas.microsoft.com/office/drawing/2010/main"/>
              </a:ext>
            </a:extLst>
          </a:blip>
          <a:srcRect l="1196" t="2239" r="1"/>
          <a:stretch/>
        </p:blipFill>
        <p:spPr bwMode="auto">
          <a:xfrm>
            <a:off x="937533" y="4079657"/>
            <a:ext cx="2720067" cy="1803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 name="円/楕円 6">
            <a:extLst>
              <a:ext uri="{FF2B5EF4-FFF2-40B4-BE49-F238E27FC236}">
                <a16:creationId xmlns:a16="http://schemas.microsoft.com/office/drawing/2014/main" id="{574274A2-BA3C-457F-A70E-1ADB87937FCD}"/>
              </a:ext>
            </a:extLst>
          </p:cNvPr>
          <p:cNvSpPr/>
          <p:nvPr/>
        </p:nvSpPr>
        <p:spPr>
          <a:xfrm flipH="1">
            <a:off x="2041525" y="5310050"/>
            <a:ext cx="1008062" cy="66675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Meiryo" panose="020B0604030504040204" pitchFamily="34" charset="-128"/>
              <a:ea typeface="Meiryo" panose="020B0604030504040204" pitchFamily="34" charset="-128"/>
            </a:endParaRPr>
          </a:p>
        </p:txBody>
      </p:sp>
      <p:sp>
        <p:nvSpPr>
          <p:cNvPr id="32" name="左矢印 7">
            <a:extLst>
              <a:ext uri="{FF2B5EF4-FFF2-40B4-BE49-F238E27FC236}">
                <a16:creationId xmlns:a16="http://schemas.microsoft.com/office/drawing/2014/main" id="{6CA8444C-B6E4-4409-B5E3-E73A68B99BA7}"/>
              </a:ext>
            </a:extLst>
          </p:cNvPr>
          <p:cNvSpPr/>
          <p:nvPr/>
        </p:nvSpPr>
        <p:spPr>
          <a:xfrm>
            <a:off x="3412930" y="4545496"/>
            <a:ext cx="2517913" cy="715617"/>
          </a:xfrm>
          <a:prstGeom prst="leftArrow">
            <a:avLst>
              <a:gd name="adj1" fmla="val 59198"/>
              <a:gd name="adj2" fmla="val 53704"/>
            </a:avLst>
          </a:prstGeom>
          <a:solidFill>
            <a:srgbClr val="FF8601"/>
          </a:solidFill>
          <a:ln>
            <a:noFill/>
          </a:ln>
        </p:spPr>
        <p:style>
          <a:lnRef idx="2">
            <a:schemeClr val="accent1">
              <a:shade val="50000"/>
            </a:schemeClr>
          </a:lnRef>
          <a:fillRef idx="1">
            <a:schemeClr val="accent1"/>
          </a:fillRef>
          <a:effectRef idx="0">
            <a:schemeClr val="accent1"/>
          </a:effectRef>
          <a:fontRef idx="minor">
            <a:schemeClr val="lt1"/>
          </a:fontRef>
        </p:style>
        <p:txBody>
          <a:bodyPr bIns="0" anchor="ctr"/>
          <a:lstStyle/>
          <a:p>
            <a:pPr algn="ctr" eaLnBrk="1" hangingPunct="1">
              <a:defRPr/>
            </a:pPr>
            <a:r>
              <a:rPr lang="ja-JP" altLang="en-US" sz="1600" dirty="0">
                <a:latin typeface="Meiryo" panose="020B0604030504040204" pitchFamily="34" charset="-128"/>
                <a:ea typeface="Meiryo" panose="020B0604030504040204" pitchFamily="34" charset="-128"/>
              </a:rPr>
              <a:t>栄養チューブとの接続</a:t>
            </a:r>
          </a:p>
        </p:txBody>
      </p:sp>
      <p:sp>
        <p:nvSpPr>
          <p:cNvPr id="33" name="テキスト ボックス 32">
            <a:extLst>
              <a:ext uri="{FF2B5EF4-FFF2-40B4-BE49-F238E27FC236}">
                <a16:creationId xmlns:a16="http://schemas.microsoft.com/office/drawing/2014/main" id="{BD3E5EF9-A190-48AF-AAA0-B2465FD55A87}"/>
              </a:ext>
            </a:extLst>
          </p:cNvPr>
          <p:cNvSpPr txBox="1"/>
          <p:nvPr/>
        </p:nvSpPr>
        <p:spPr>
          <a:xfrm>
            <a:off x="930275" y="6025765"/>
            <a:ext cx="3939899" cy="646331"/>
          </a:xfrm>
          <a:prstGeom prst="rect">
            <a:avLst/>
          </a:prstGeom>
          <a:noFill/>
        </p:spPr>
        <p:txBody>
          <a:bodyPr wrap="square" lIns="0" tIns="0" rIns="0" bIns="0">
            <a:noAutofit/>
          </a:bodyPr>
          <a:lstStyle/>
          <a:p>
            <a:pPr eaLnBrk="1" hangingPunct="1">
              <a:defRPr/>
            </a:pPr>
            <a:r>
              <a:rPr lang="ja-JP" altLang="en-US" sz="1600" dirty="0">
                <a:latin typeface="Meiryo" panose="020B0604030504040204" pitchFamily="34" charset="-128"/>
                <a:ea typeface="Meiryo" panose="020B0604030504040204" pitchFamily="34" charset="-128"/>
              </a:rPr>
              <a:t>接続チューブにサイドチューブがある場合蓋が外れ易いので注意します。</a:t>
            </a:r>
          </a:p>
        </p:txBody>
      </p:sp>
      <p:sp>
        <p:nvSpPr>
          <p:cNvPr id="11"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269</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142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31" grpId="0" animBg="1"/>
      <p:bldP spid="32" grpId="0" animBg="1"/>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8A8FC218-5B9A-46E1-A2CF-02A5A3219F52}"/>
              </a:ext>
            </a:extLst>
          </p:cNvPr>
          <p:cNvSpPr>
            <a:spLocks noGrp="1"/>
          </p:cNvSpPr>
          <p:nvPr>
            <p:ph type="title"/>
          </p:nvPr>
        </p:nvSpPr>
        <p:spPr/>
        <p:txBody>
          <a:bodyPr>
            <a:normAutofit/>
          </a:bodyPr>
          <a:lstStyle/>
          <a:p>
            <a:r>
              <a:rPr lang="ja-JP" altLang="en-US" sz="2800" dirty="0"/>
              <a:t>吸引チューブの取扱い</a:t>
            </a:r>
          </a:p>
        </p:txBody>
      </p:sp>
      <p:pic>
        <p:nvPicPr>
          <p:cNvPr id="8" name="図 6">
            <a:extLst>
              <a:ext uri="{FF2B5EF4-FFF2-40B4-BE49-F238E27FC236}">
                <a16:creationId xmlns:a16="http://schemas.microsoft.com/office/drawing/2014/main" id="{F1EFD14E-F060-4C09-AF5A-F2FBF4CABF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8338" y="1520825"/>
            <a:ext cx="6704013" cy="487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4">
            <a:extLst>
              <a:ext uri="{FF2B5EF4-FFF2-40B4-BE49-F238E27FC236}">
                <a16:creationId xmlns:a16="http://schemas.microsoft.com/office/drawing/2014/main" id="{52095972-9BA7-4AB4-B947-4E68D87199E4}"/>
              </a:ext>
            </a:extLst>
          </p:cNvPr>
          <p:cNvSpPr>
            <a:spLocks noChangeArrowheads="1"/>
          </p:cNvSpPr>
          <p:nvPr/>
        </p:nvSpPr>
        <p:spPr bwMode="auto">
          <a:xfrm>
            <a:off x="4916488" y="1188314"/>
            <a:ext cx="4362450" cy="2928938"/>
          </a:xfrm>
          <a:prstGeom prst="wedgeEllipseCallout">
            <a:avLst>
              <a:gd name="adj1" fmla="val -31376"/>
              <a:gd name="adj2" fmla="val 63618"/>
            </a:avLst>
          </a:prstGeom>
          <a:solidFill>
            <a:schemeClr val="bg1">
              <a:alpha val="80000"/>
            </a:schemeClr>
          </a:solidFill>
          <a:ln w="19050">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fontAlgn="auto" hangingPunct="1">
              <a:spcBef>
                <a:spcPct val="0"/>
              </a:spcBef>
              <a:spcAft>
                <a:spcPts val="0"/>
              </a:spcAft>
              <a:buFontTx/>
              <a:buNone/>
              <a:defRPr/>
            </a:pPr>
            <a:endParaRPr lang="ja-JP" altLang="ja-JP" sz="1700" dirty="0">
              <a:solidFill>
                <a:prstClr val="black"/>
              </a:solidFill>
              <a:ea typeface="メイリオ" panose="020B0604030504040204" pitchFamily="50" charset="-128"/>
            </a:endParaRPr>
          </a:p>
        </p:txBody>
      </p:sp>
      <p:sp>
        <p:nvSpPr>
          <p:cNvPr id="13" name="Text Box 5">
            <a:extLst>
              <a:ext uri="{FF2B5EF4-FFF2-40B4-BE49-F238E27FC236}">
                <a16:creationId xmlns:a16="http://schemas.microsoft.com/office/drawing/2014/main" id="{3CAD2EDA-A26A-4BCB-BC9E-3D70BCDAE514}"/>
              </a:ext>
            </a:extLst>
          </p:cNvPr>
          <p:cNvSpPr txBox="1">
            <a:spLocks noChangeArrowheads="1"/>
          </p:cNvSpPr>
          <p:nvPr/>
        </p:nvSpPr>
        <p:spPr bwMode="auto">
          <a:xfrm>
            <a:off x="5221356" y="1362144"/>
            <a:ext cx="3870809" cy="23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lnSpc>
                <a:spcPct val="125000"/>
              </a:lnSpc>
              <a:spcBef>
                <a:spcPct val="0"/>
              </a:spcBef>
              <a:buFontTx/>
              <a:buNone/>
            </a:pPr>
            <a:r>
              <a:rPr lang="ja-JP" altLang="en-US" sz="2400" dirty="0">
                <a:solidFill>
                  <a:srgbClr val="000000"/>
                </a:solidFill>
                <a:latin typeface="メイリオ" panose="020B0604030504040204" pitchFamily="50" charset="-128"/>
              </a:rPr>
              <a:t>滅菌されている</a:t>
            </a:r>
          </a:p>
          <a:p>
            <a:pPr algn="ctr" eaLnBrk="1" hangingPunct="1">
              <a:lnSpc>
                <a:spcPct val="125000"/>
              </a:lnSpc>
              <a:spcBef>
                <a:spcPct val="0"/>
              </a:spcBef>
              <a:buFontTx/>
              <a:buNone/>
            </a:pPr>
            <a:r>
              <a:rPr lang="ja-JP" altLang="en-US" sz="2400" dirty="0">
                <a:solidFill>
                  <a:srgbClr val="000000"/>
                </a:solidFill>
                <a:latin typeface="メイリオ" panose="020B0604030504040204" pitchFamily="50" charset="-128"/>
              </a:rPr>
              <a:t>吸引チューブの先端</a:t>
            </a:r>
          </a:p>
          <a:p>
            <a:pPr algn="ctr" eaLnBrk="1" hangingPunct="1">
              <a:lnSpc>
                <a:spcPct val="125000"/>
              </a:lnSpc>
              <a:spcBef>
                <a:spcPct val="0"/>
              </a:spcBef>
              <a:buFontTx/>
              <a:buNone/>
            </a:pPr>
            <a:r>
              <a:rPr lang="ja-JP" altLang="en-US" sz="2400" dirty="0">
                <a:solidFill>
                  <a:srgbClr val="000000"/>
                </a:solidFill>
                <a:latin typeface="メイリオ" panose="020B0604030504040204" pitchFamily="50" charset="-128"/>
              </a:rPr>
              <a:t>約</a:t>
            </a:r>
            <a:r>
              <a:rPr lang="en-US" altLang="ja-JP" sz="2400" dirty="0">
                <a:solidFill>
                  <a:srgbClr val="000000"/>
                </a:solidFill>
                <a:latin typeface="メイリオ" panose="020B0604030504040204" pitchFamily="50" charset="-128"/>
              </a:rPr>
              <a:t>10cm</a:t>
            </a:r>
            <a:r>
              <a:rPr lang="ja-JP" altLang="en-US" sz="2400" dirty="0">
                <a:solidFill>
                  <a:srgbClr val="000000"/>
                </a:solidFill>
                <a:latin typeface="メイリオ" panose="020B0604030504040204" pitchFamily="50" charset="-128"/>
              </a:rPr>
              <a:t>の部位は</a:t>
            </a:r>
          </a:p>
          <a:p>
            <a:pPr algn="ctr" eaLnBrk="1" hangingPunct="1">
              <a:lnSpc>
                <a:spcPct val="125000"/>
              </a:lnSpc>
              <a:spcBef>
                <a:spcPct val="0"/>
              </a:spcBef>
              <a:buFontTx/>
              <a:buNone/>
            </a:pPr>
            <a:r>
              <a:rPr lang="ja-JP" altLang="en-US" sz="2400" dirty="0">
                <a:solidFill>
                  <a:srgbClr val="000000"/>
                </a:solidFill>
                <a:latin typeface="メイリオ" panose="020B0604030504040204" pitchFamily="50" charset="-128"/>
              </a:rPr>
              <a:t>挿入前に、他の器物に</a:t>
            </a:r>
          </a:p>
          <a:p>
            <a:pPr algn="ctr" eaLnBrk="1" hangingPunct="1">
              <a:lnSpc>
                <a:spcPct val="125000"/>
              </a:lnSpc>
              <a:spcBef>
                <a:spcPct val="0"/>
              </a:spcBef>
              <a:buFontTx/>
              <a:buNone/>
            </a:pPr>
            <a:r>
              <a:rPr lang="ja-JP" altLang="en-US" sz="2400" dirty="0">
                <a:solidFill>
                  <a:srgbClr val="000000"/>
                </a:solidFill>
                <a:latin typeface="メイリオ" panose="020B0604030504040204" pitchFamily="50" charset="-128"/>
              </a:rPr>
              <a:t>絶対に触れさせない。</a:t>
            </a:r>
            <a:endParaRPr lang="ja-JP" altLang="en-US" sz="2400" b="1" dirty="0">
              <a:solidFill>
                <a:srgbClr val="000000"/>
              </a:solidFill>
              <a:latin typeface="メイリオ" panose="020B0604030504040204" pitchFamily="50" charset="-128"/>
            </a:endParaRPr>
          </a:p>
        </p:txBody>
      </p:sp>
      <p:sp>
        <p:nvSpPr>
          <p:cNvPr id="14" name="左中かっこ 14">
            <a:extLst>
              <a:ext uri="{FF2B5EF4-FFF2-40B4-BE49-F238E27FC236}">
                <a16:creationId xmlns:a16="http://schemas.microsoft.com/office/drawing/2014/main" id="{3F993571-B914-4327-88DC-DFFDA49B75E4}"/>
              </a:ext>
            </a:extLst>
          </p:cNvPr>
          <p:cNvSpPr>
            <a:spLocks/>
          </p:cNvSpPr>
          <p:nvPr/>
        </p:nvSpPr>
        <p:spPr bwMode="auto">
          <a:xfrm rot="20079192" flipH="1">
            <a:off x="5165726" y="4178300"/>
            <a:ext cx="511175" cy="1004888"/>
          </a:xfrm>
          <a:prstGeom prst="leftBrace">
            <a:avLst>
              <a:gd name="adj1" fmla="val 8309"/>
              <a:gd name="adj2" fmla="val 50222"/>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87269" tIns="43635" rIns="87269" bIns="43635" anchor="ct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spcBef>
                <a:spcPct val="0"/>
              </a:spcBef>
              <a:buFontTx/>
              <a:buNone/>
            </a:pPr>
            <a:endParaRPr lang="ja-JP" altLang="en-US" sz="1700" dirty="0">
              <a:solidFill>
                <a:srgbClr val="000000"/>
              </a:solidFill>
              <a:latin typeface="Arial" panose="020B0604020202020204" pitchFamily="34" charset="0"/>
            </a:endParaRPr>
          </a:p>
        </p:txBody>
      </p:sp>
      <p:sp>
        <p:nvSpPr>
          <p:cNvPr id="15" name="テキスト ボックス 9">
            <a:extLst>
              <a:ext uri="{FF2B5EF4-FFF2-40B4-BE49-F238E27FC236}">
                <a16:creationId xmlns:a16="http://schemas.microsoft.com/office/drawing/2014/main" id="{6A52D44C-1FB3-4D28-B66E-6B3ABAFC01E3}"/>
              </a:ext>
            </a:extLst>
          </p:cNvPr>
          <p:cNvSpPr txBox="1">
            <a:spLocks noChangeArrowheads="1"/>
          </p:cNvSpPr>
          <p:nvPr/>
        </p:nvSpPr>
        <p:spPr bwMode="auto">
          <a:xfrm>
            <a:off x="7372351" y="6150245"/>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2" name="四角形: 角を丸くする 1">
            <a:extLst>
              <a:ext uri="{FF2B5EF4-FFF2-40B4-BE49-F238E27FC236}">
                <a16:creationId xmlns:a16="http://schemas.microsoft.com/office/drawing/2014/main" id="{41502756-2331-4FFE-9E54-E908B6DA55AD}"/>
              </a:ext>
            </a:extLst>
          </p:cNvPr>
          <p:cNvSpPr/>
          <p:nvPr/>
        </p:nvSpPr>
        <p:spPr>
          <a:xfrm>
            <a:off x="1371600" y="1612900"/>
            <a:ext cx="749300" cy="558800"/>
          </a:xfrm>
          <a:prstGeom prst="roundRect">
            <a:avLst>
              <a:gd name="adj" fmla="val 48485"/>
            </a:avLst>
          </a:prstGeom>
          <a:solidFill>
            <a:schemeClr val="bg1">
              <a:alpha val="93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27</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9604300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
            <a:extLst>
              <a:ext uri="{FF2B5EF4-FFF2-40B4-BE49-F238E27FC236}">
                <a16:creationId xmlns:a16="http://schemas.microsoft.com/office/drawing/2014/main" id="{5AD3877C-2919-48B0-9AC6-A97DB4DE0563}"/>
              </a:ext>
            </a:extLst>
          </p:cNvPr>
          <p:cNvSpPr txBox="1">
            <a:spLocks noChangeArrowheads="1"/>
          </p:cNvSpPr>
          <p:nvPr/>
        </p:nvSpPr>
        <p:spPr>
          <a:xfrm>
            <a:off x="937533" y="908050"/>
            <a:ext cx="8336641" cy="377026"/>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手順⑩：注入が終了したらチューブに白湯を流します</a:t>
            </a:r>
          </a:p>
        </p:txBody>
      </p:sp>
      <p:sp>
        <p:nvSpPr>
          <p:cNvPr id="64" name="Rectangle 5">
            <a:extLst>
              <a:ext uri="{FF2B5EF4-FFF2-40B4-BE49-F238E27FC236}">
                <a16:creationId xmlns:a16="http://schemas.microsoft.com/office/drawing/2014/main" id="{7FC5F4B9-248B-4496-903C-28B5AE266E5F}"/>
              </a:ext>
            </a:extLst>
          </p:cNvPr>
          <p:cNvSpPr txBox="1">
            <a:spLocks noChangeArrowheads="1"/>
          </p:cNvSpPr>
          <p:nvPr/>
        </p:nvSpPr>
        <p:spPr>
          <a:xfrm>
            <a:off x="668338" y="908050"/>
            <a:ext cx="210893" cy="377026"/>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26" name="テキスト ボックス 8">
            <a:extLst>
              <a:ext uri="{FF2B5EF4-FFF2-40B4-BE49-F238E27FC236}">
                <a16:creationId xmlns:a16="http://schemas.microsoft.com/office/drawing/2014/main" id="{3A684AA7-6961-4F68-9E92-FC4A34AE25AB}"/>
              </a:ext>
            </a:extLst>
          </p:cNvPr>
          <p:cNvSpPr txBox="1">
            <a:spLocks noChangeArrowheads="1"/>
          </p:cNvSpPr>
          <p:nvPr/>
        </p:nvSpPr>
        <p:spPr bwMode="auto">
          <a:xfrm>
            <a:off x="931619" y="1470991"/>
            <a:ext cx="8336641" cy="119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a:lnSpc>
                <a:spcPct val="114000"/>
              </a:lnSpc>
              <a:spcAft>
                <a:spcPts val="600"/>
              </a:spcAft>
              <a:buFont typeface="Wingdings" panose="05000000000000000000" pitchFamily="2" charset="2"/>
              <a:buChar char="u"/>
            </a:pPr>
            <a:r>
              <a:rPr lang="ja-JP" altLang="en-US" dirty="0">
                <a:latin typeface="Meiryo" panose="020B0604030504040204" pitchFamily="34" charset="-128"/>
                <a:ea typeface="Meiryo" panose="020B0604030504040204" pitchFamily="34" charset="-128"/>
              </a:rPr>
              <a:t>ボトル内に栄養剤がなくなったら、接続部まで栄養剤が流れるのを待ち栄養剤が接続部まで流れてきたら、栄養チューブのクレンメを閉じます。</a:t>
            </a:r>
            <a:endParaRPr lang="en-US" altLang="ja-JP" dirty="0">
              <a:latin typeface="Meiryo" panose="020B0604030504040204" pitchFamily="34" charset="-128"/>
              <a:ea typeface="Meiryo" panose="020B0604030504040204" pitchFamily="34" charset="-128"/>
            </a:endParaRPr>
          </a:p>
          <a:p>
            <a:pPr>
              <a:lnSpc>
                <a:spcPct val="114000"/>
              </a:lnSpc>
              <a:spcAft>
                <a:spcPts val="600"/>
              </a:spcAft>
              <a:buFont typeface="Wingdings" panose="05000000000000000000" pitchFamily="2" charset="2"/>
              <a:buChar char="u"/>
            </a:pPr>
            <a:r>
              <a:rPr lang="ja-JP" altLang="en-US" dirty="0">
                <a:latin typeface="Meiryo" panose="020B0604030504040204" pitchFamily="34" charset="-128"/>
                <a:ea typeface="Meiryo" panose="020B0604030504040204" pitchFamily="34" charset="-128"/>
              </a:rPr>
              <a:t>注入が終了したことを対象児に伝えます。</a:t>
            </a:r>
            <a:r>
              <a:rPr lang="en-US" altLang="ja-JP" dirty="0">
                <a:latin typeface="Meiryo" panose="020B0604030504040204" pitchFamily="34" charset="-128"/>
                <a:ea typeface="Meiryo" panose="020B0604030504040204" pitchFamily="34" charset="-128"/>
              </a:rPr>
              <a:t>『</a:t>
            </a:r>
            <a:r>
              <a:rPr lang="ja-JP" altLang="en-US" dirty="0">
                <a:latin typeface="Meiryo" panose="020B0604030504040204" pitchFamily="34" charset="-128"/>
                <a:ea typeface="Meiryo" panose="020B0604030504040204" pitchFamily="34" charset="-128"/>
              </a:rPr>
              <a:t>ごちそうさまでした</a:t>
            </a:r>
            <a:r>
              <a:rPr lang="en-US" altLang="ja-JP" dirty="0">
                <a:latin typeface="Meiryo" panose="020B0604030504040204" pitchFamily="34" charset="-128"/>
                <a:ea typeface="Meiryo" panose="020B0604030504040204" pitchFamily="34" charset="-128"/>
              </a:rPr>
              <a:t>』</a:t>
            </a:r>
            <a:endParaRPr lang="ja-JP" altLang="en-US" dirty="0">
              <a:solidFill>
                <a:srgbClr val="002060"/>
              </a:solidFill>
              <a:latin typeface="Meiryo" panose="020B0604030504040204" pitchFamily="34" charset="-128"/>
              <a:ea typeface="Meiryo" panose="020B0604030504040204" pitchFamily="34" charset="-128"/>
            </a:endParaRPr>
          </a:p>
        </p:txBody>
      </p:sp>
      <p:pic>
        <p:nvPicPr>
          <p:cNvPr id="17" name="Picture 8" descr="no16_カニューレ白湯で流す">
            <a:extLst>
              <a:ext uri="{FF2B5EF4-FFF2-40B4-BE49-F238E27FC236}">
                <a16:creationId xmlns:a16="http://schemas.microsoft.com/office/drawing/2014/main" id="{8D3EC740-4FF5-4662-94BF-9A11833071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964"/>
          <a:stretch/>
        </p:blipFill>
        <p:spPr bwMode="auto">
          <a:xfrm>
            <a:off x="7036904" y="2408043"/>
            <a:ext cx="2237271" cy="21987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テキスト ボックス 8">
            <a:extLst>
              <a:ext uri="{FF2B5EF4-FFF2-40B4-BE49-F238E27FC236}">
                <a16:creationId xmlns:a16="http://schemas.microsoft.com/office/drawing/2014/main" id="{98B343D7-D504-42E1-ADB1-24C9682B7D71}"/>
              </a:ext>
            </a:extLst>
          </p:cNvPr>
          <p:cNvSpPr txBox="1">
            <a:spLocks noChangeArrowheads="1"/>
          </p:cNvSpPr>
          <p:nvPr/>
        </p:nvSpPr>
        <p:spPr bwMode="auto">
          <a:xfrm>
            <a:off x="931620" y="2641672"/>
            <a:ext cx="6032397" cy="994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nSpc>
                <a:spcPct val="114000"/>
              </a:lnSpc>
              <a:spcAft>
                <a:spcPts val="600"/>
              </a:spcAft>
              <a:buFont typeface="Wingdings" panose="05000000000000000000" pitchFamily="2" charset="2"/>
              <a:buChar char="u"/>
            </a:pPr>
            <a:r>
              <a:rPr lang="ja-JP" altLang="en-US" dirty="0">
                <a:solidFill>
                  <a:srgbClr val="002060"/>
                </a:solidFill>
                <a:latin typeface="Meiryo" panose="020B0604030504040204" pitchFamily="34" charset="-128"/>
                <a:ea typeface="Meiryo" panose="020B0604030504040204" pitchFamily="34" charset="-128"/>
              </a:rPr>
              <a:t>チューブ型胃ろうの場合、胃ろうカテーテルから栄養チューブを外し、白湯の入った注射器を接続し白湯をゆっくり流します。胃ろうカテーテルの蓋を閉じます。</a:t>
            </a:r>
          </a:p>
        </p:txBody>
      </p:sp>
      <p:pic>
        <p:nvPicPr>
          <p:cNvPr id="19" name="Picture 3" descr="D:\DCIM\101MSDCF\DSC01005.JPG">
            <a:extLst>
              <a:ext uri="{FF2B5EF4-FFF2-40B4-BE49-F238E27FC236}">
                <a16:creationId xmlns:a16="http://schemas.microsoft.com/office/drawing/2014/main" id="{CF7D9719-2A3B-4DA4-8B16-AE3432BA9462}"/>
              </a:ext>
            </a:extLst>
          </p:cNvPr>
          <p:cNvPicPr>
            <a:picLocks noChangeAspect="1" noChangeArrowheads="1"/>
          </p:cNvPicPr>
          <p:nvPr/>
        </p:nvPicPr>
        <p:blipFill>
          <a:blip r:embed="rId4">
            <a:lum bright="20000"/>
            <a:extLst>
              <a:ext uri="{28A0092B-C50C-407E-A947-70E740481C1C}">
                <a14:useLocalDpi xmlns:a14="http://schemas.microsoft.com/office/drawing/2010/main" val="0"/>
              </a:ext>
            </a:extLst>
          </a:blip>
          <a:srcRect/>
          <a:stretch>
            <a:fillRect/>
          </a:stretch>
        </p:blipFill>
        <p:spPr bwMode="auto">
          <a:xfrm>
            <a:off x="3342607" y="4755136"/>
            <a:ext cx="2029372" cy="173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4" descr="D:\DCIM\101MSDCF\DSC01006.JPG">
            <a:extLst>
              <a:ext uri="{FF2B5EF4-FFF2-40B4-BE49-F238E27FC236}">
                <a16:creationId xmlns:a16="http://schemas.microsoft.com/office/drawing/2014/main" id="{5CF4BB1B-2982-4A46-8BDB-64896E51474E}"/>
              </a:ext>
            </a:extLst>
          </p:cNvPr>
          <p:cNvPicPr>
            <a:picLocks noChangeAspect="1" noChangeArrowheads="1"/>
          </p:cNvPicPr>
          <p:nvPr/>
        </p:nvPicPr>
        <p:blipFill>
          <a:blip r:embed="rId5">
            <a:lum bright="30000"/>
            <a:extLst>
              <a:ext uri="{28A0092B-C50C-407E-A947-70E740481C1C}">
                <a14:useLocalDpi xmlns:a14="http://schemas.microsoft.com/office/drawing/2010/main" val="0"/>
              </a:ext>
            </a:extLst>
          </a:blip>
          <a:srcRect/>
          <a:stretch>
            <a:fillRect/>
          </a:stretch>
        </p:blipFill>
        <p:spPr bwMode="auto">
          <a:xfrm>
            <a:off x="937533" y="4783931"/>
            <a:ext cx="2178833" cy="1705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環状矢印 7">
            <a:extLst>
              <a:ext uri="{FF2B5EF4-FFF2-40B4-BE49-F238E27FC236}">
                <a16:creationId xmlns:a16="http://schemas.microsoft.com/office/drawing/2014/main" id="{E93E1FE9-16D6-4146-8539-FD8513559F90}"/>
              </a:ext>
            </a:extLst>
          </p:cNvPr>
          <p:cNvSpPr/>
          <p:nvPr/>
        </p:nvSpPr>
        <p:spPr>
          <a:xfrm flipH="1">
            <a:off x="1789047" y="4881286"/>
            <a:ext cx="662288" cy="652690"/>
          </a:xfrm>
          <a:prstGeom prst="circularArrow">
            <a:avLst/>
          </a:prstGeom>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schemeClr val="tx1"/>
              </a:solidFill>
              <a:latin typeface="Meiryo" panose="020B0604030504040204" pitchFamily="34" charset="-128"/>
              <a:ea typeface="Meiryo" panose="020B0604030504040204" pitchFamily="34" charset="-128"/>
            </a:endParaRPr>
          </a:p>
        </p:txBody>
      </p:sp>
      <p:sp>
        <p:nvSpPr>
          <p:cNvPr id="22" name="角丸四角形 8">
            <a:extLst>
              <a:ext uri="{FF2B5EF4-FFF2-40B4-BE49-F238E27FC236}">
                <a16:creationId xmlns:a16="http://schemas.microsoft.com/office/drawing/2014/main" id="{76489C3A-EBA9-4A0F-834D-8612F7255FAA}"/>
              </a:ext>
            </a:extLst>
          </p:cNvPr>
          <p:cNvSpPr/>
          <p:nvPr/>
        </p:nvSpPr>
        <p:spPr>
          <a:xfrm>
            <a:off x="3386486" y="4812726"/>
            <a:ext cx="425071" cy="295987"/>
          </a:xfrm>
          <a:prstGeom prst="roundRect">
            <a:avLst/>
          </a:prstGeom>
        </p:spPr>
        <p:style>
          <a:lnRef idx="2">
            <a:schemeClr val="accent5"/>
          </a:lnRef>
          <a:fillRef idx="1">
            <a:schemeClr val="lt1"/>
          </a:fillRef>
          <a:effectRef idx="0">
            <a:schemeClr val="accent5"/>
          </a:effectRef>
          <a:fontRef idx="minor">
            <a:schemeClr val="dk1"/>
          </a:fontRef>
        </p:style>
        <p:txBody>
          <a:bodyPr bIns="0" anchor="ctr"/>
          <a:lstStyle/>
          <a:p>
            <a:pPr algn="ctr" eaLnBrk="1" hangingPunct="1">
              <a:defRPr/>
            </a:pPr>
            <a:r>
              <a:rPr lang="ja-JP" altLang="en-US" sz="1600" dirty="0">
                <a:solidFill>
                  <a:srgbClr val="000000"/>
                </a:solidFill>
                <a:latin typeface="Meiryo" panose="020B0604030504040204" pitchFamily="34" charset="-128"/>
                <a:ea typeface="Meiryo" panose="020B0604030504040204" pitchFamily="34" charset="-128"/>
                <a:cs typeface="ＭＳ ゴシック" charset="0"/>
              </a:rPr>
              <a:t>印　 </a:t>
            </a:r>
          </a:p>
        </p:txBody>
      </p:sp>
      <p:cxnSp>
        <p:nvCxnSpPr>
          <p:cNvPr id="24" name="直線矢印コネクタ 6">
            <a:extLst>
              <a:ext uri="{FF2B5EF4-FFF2-40B4-BE49-F238E27FC236}">
                <a16:creationId xmlns:a16="http://schemas.microsoft.com/office/drawing/2014/main" id="{E2C6904E-B7AD-4FED-A9B6-FA713DA630FD}"/>
              </a:ext>
            </a:extLst>
          </p:cNvPr>
          <p:cNvCxnSpPr>
            <a:cxnSpLocks noChangeShapeType="1"/>
          </p:cNvCxnSpPr>
          <p:nvPr/>
        </p:nvCxnSpPr>
        <p:spPr bwMode="auto">
          <a:xfrm>
            <a:off x="3811557" y="4956313"/>
            <a:ext cx="592358" cy="414490"/>
          </a:xfrm>
          <a:prstGeom prst="straightConnector1">
            <a:avLst/>
          </a:prstGeom>
          <a:noFill/>
          <a:ln w="76200">
            <a:solidFill>
              <a:srgbClr val="0070C0"/>
            </a:solidFill>
            <a:round/>
            <a:headEnd/>
            <a:tailEnd type="arrow" w="med" len="med"/>
          </a:ln>
          <a:effectLst>
            <a:outerShdw blurRad="63500" dist="23000" dir="5400000" rotWithShape="0">
              <a:srgbClr val="000000">
                <a:alpha val="34998"/>
              </a:srgbClr>
            </a:outerShdw>
          </a:effectLst>
        </p:spPr>
      </p:cxnSp>
      <p:sp>
        <p:nvSpPr>
          <p:cNvPr id="25" name="テキスト ボックス 13">
            <a:extLst>
              <a:ext uri="{FF2B5EF4-FFF2-40B4-BE49-F238E27FC236}">
                <a16:creationId xmlns:a16="http://schemas.microsoft.com/office/drawing/2014/main" id="{ACB3D32A-6C60-4EC0-B73E-1521C7E7A78E}"/>
              </a:ext>
            </a:extLst>
          </p:cNvPr>
          <p:cNvSpPr txBox="1">
            <a:spLocks noChangeArrowheads="1"/>
          </p:cNvSpPr>
          <p:nvPr/>
        </p:nvSpPr>
        <p:spPr bwMode="auto">
          <a:xfrm>
            <a:off x="5433391" y="5729738"/>
            <a:ext cx="3840784"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sz="1400" dirty="0">
                <a:latin typeface="Meiryo" panose="020B0604030504040204" pitchFamily="34" charset="-128"/>
                <a:ea typeface="Meiryo" panose="020B0604030504040204" pitchFamily="34" charset="-128"/>
              </a:rPr>
              <a:t>ボタン型胃</a:t>
            </a:r>
            <a:r>
              <a:rPr lang="ja-JP" altLang="en-US" sz="1400" dirty="0" err="1">
                <a:latin typeface="Meiryo" panose="020B0604030504040204" pitchFamily="34" charset="-128"/>
                <a:ea typeface="Meiryo" panose="020B0604030504040204" pitchFamily="34" charset="-128"/>
              </a:rPr>
              <a:t>ろうを</a:t>
            </a:r>
            <a:r>
              <a:rPr lang="ja-JP" altLang="en-US" sz="1400" dirty="0">
                <a:latin typeface="Meiryo" panose="020B0604030504040204" pitchFamily="34" charset="-128"/>
                <a:ea typeface="Meiryo" panose="020B0604030504040204" pitchFamily="34" charset="-128"/>
              </a:rPr>
              <a:t>片手の親指と人差し指でしっかり保持しながら、接続チューブを矢印方向に黒色線まで戻してはずします</a:t>
            </a:r>
            <a:r>
              <a:rPr lang="ja-JP" altLang="ja-JP" sz="1400" dirty="0">
                <a:latin typeface="Meiryo" panose="020B0604030504040204" pitchFamily="34" charset="-128"/>
                <a:ea typeface="Meiryo" panose="020B0604030504040204" pitchFamily="34" charset="-128"/>
              </a:rPr>
              <a:t> </a:t>
            </a:r>
            <a:endParaRPr lang="ja-JP" altLang="en-US" sz="1400" dirty="0">
              <a:latin typeface="Meiryo" panose="020B0604030504040204" pitchFamily="34" charset="-128"/>
              <a:ea typeface="Meiryo" panose="020B0604030504040204" pitchFamily="34" charset="-128"/>
            </a:endParaRPr>
          </a:p>
        </p:txBody>
      </p:sp>
      <p:sp>
        <p:nvSpPr>
          <p:cNvPr id="27" name="テキスト ボックス 8">
            <a:extLst>
              <a:ext uri="{FF2B5EF4-FFF2-40B4-BE49-F238E27FC236}">
                <a16:creationId xmlns:a16="http://schemas.microsoft.com/office/drawing/2014/main" id="{40C7A087-793B-4311-8F26-A37C66A4CCFA}"/>
              </a:ext>
            </a:extLst>
          </p:cNvPr>
          <p:cNvSpPr txBox="1">
            <a:spLocks noChangeArrowheads="1"/>
          </p:cNvSpPr>
          <p:nvPr/>
        </p:nvSpPr>
        <p:spPr bwMode="auto">
          <a:xfrm>
            <a:off x="931620" y="3753959"/>
            <a:ext cx="7450380" cy="994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nSpc>
                <a:spcPct val="114000"/>
              </a:lnSpc>
              <a:spcAft>
                <a:spcPts val="600"/>
              </a:spcAft>
              <a:buFont typeface="Wingdings" panose="05000000000000000000" pitchFamily="2" charset="2"/>
              <a:buChar char="u"/>
            </a:pPr>
            <a:r>
              <a:rPr lang="ja-JP" altLang="en-US" dirty="0">
                <a:solidFill>
                  <a:srgbClr val="002060"/>
                </a:solidFill>
                <a:latin typeface="Meiryo" panose="020B0604030504040204" pitchFamily="34" charset="-128"/>
                <a:ea typeface="Meiryo" panose="020B0604030504040204" pitchFamily="34" charset="-128"/>
              </a:rPr>
              <a:t>ボタン型胃</a:t>
            </a:r>
            <a:r>
              <a:rPr lang="ja-JP" altLang="en-US" dirty="0" err="1">
                <a:solidFill>
                  <a:srgbClr val="002060"/>
                </a:solidFill>
                <a:latin typeface="Meiryo" panose="020B0604030504040204" pitchFamily="34" charset="-128"/>
                <a:ea typeface="Meiryo" panose="020B0604030504040204" pitchFamily="34" charset="-128"/>
              </a:rPr>
              <a:t>ろうの</a:t>
            </a:r>
            <a:r>
              <a:rPr lang="ja-JP" altLang="en-US" dirty="0">
                <a:solidFill>
                  <a:srgbClr val="002060"/>
                </a:solidFill>
                <a:latin typeface="Meiryo" panose="020B0604030504040204" pitchFamily="34" charset="-128"/>
                <a:ea typeface="Meiryo" panose="020B0604030504040204" pitchFamily="34" charset="-128"/>
              </a:rPr>
              <a:t>場合、接続チューブのクレンメを閉じてから、</a:t>
            </a:r>
            <a:br>
              <a:rPr lang="en-US" altLang="ja-JP" dirty="0">
                <a:solidFill>
                  <a:srgbClr val="002060"/>
                </a:solidFill>
                <a:latin typeface="Meiryo" panose="020B0604030504040204" pitchFamily="34" charset="-128"/>
                <a:ea typeface="Meiryo" panose="020B0604030504040204" pitchFamily="34" charset="-128"/>
              </a:rPr>
            </a:br>
            <a:r>
              <a:rPr lang="ja-JP" altLang="en-US" dirty="0">
                <a:solidFill>
                  <a:srgbClr val="002060"/>
                </a:solidFill>
                <a:latin typeface="Meiryo" panose="020B0604030504040204" pitchFamily="34" charset="-128"/>
                <a:ea typeface="Meiryo" panose="020B0604030504040204" pitchFamily="34" charset="-128"/>
              </a:rPr>
              <a:t>栄養チューブを外し、接続チューブの蓋をします。</a:t>
            </a:r>
            <a:br>
              <a:rPr lang="en-US" altLang="ja-JP" dirty="0">
                <a:solidFill>
                  <a:srgbClr val="002060"/>
                </a:solidFill>
                <a:latin typeface="Meiryo" panose="020B0604030504040204" pitchFamily="34" charset="-128"/>
                <a:ea typeface="Meiryo" panose="020B0604030504040204" pitchFamily="34" charset="-128"/>
              </a:rPr>
            </a:br>
            <a:r>
              <a:rPr lang="ja-JP" altLang="en-US" dirty="0">
                <a:solidFill>
                  <a:srgbClr val="002060"/>
                </a:solidFill>
                <a:latin typeface="Meiryo" panose="020B0604030504040204" pitchFamily="34" charset="-128"/>
                <a:ea typeface="Meiryo" panose="020B0604030504040204" pitchFamily="34" charset="-128"/>
              </a:rPr>
              <a:t>胃ろうボタンから接続チューブを外し、胃ろうボタンの蓋をします。</a:t>
            </a:r>
          </a:p>
        </p:txBody>
      </p:sp>
      <p:sp>
        <p:nvSpPr>
          <p:cNvPr id="1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270</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1982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ppt_x"/>
                                          </p:val>
                                        </p:tav>
                                        <p:tav tm="100000">
                                          <p:val>
                                            <p:strVal val="#ppt_x"/>
                                          </p:val>
                                        </p:tav>
                                      </p:tavLst>
                                    </p:anim>
                                    <p:anim calcmode="lin" valueType="num">
                                      <p:cBhvr additive="base">
                                        <p:cTn id="12"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4" grpId="0" animBg="1"/>
      <p:bldP spid="26" grpId="0"/>
      <p:bldP spid="18" grpId="0"/>
      <p:bldP spid="27" grpId="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ー 22">
            <a:extLst>
              <a:ext uri="{FF2B5EF4-FFF2-40B4-BE49-F238E27FC236}">
                <a16:creationId xmlns:a16="http://schemas.microsoft.com/office/drawing/2014/main" id="{4699989B-E5FE-6142-A35B-3C567A8C91F2}"/>
              </a:ext>
            </a:extLst>
          </p:cNvPr>
          <p:cNvSpPr>
            <a:spLocks noGrp="1"/>
          </p:cNvSpPr>
          <p:nvPr>
            <p:ph type="body" sz="quarter" idx="10"/>
          </p:nvPr>
        </p:nvSpPr>
        <p:spPr/>
        <p:txBody>
          <a:bodyPr/>
          <a:lstStyle/>
          <a:p>
            <a:r>
              <a:rPr lang="en-US" altLang="ja-JP" dirty="0"/>
              <a:t>5-7. </a:t>
            </a:r>
            <a:r>
              <a:rPr lang="ja-JP" altLang="en-US" dirty="0"/>
              <a:t>演習の手順</a:t>
            </a:r>
            <a:r>
              <a:rPr lang="en-US" altLang="ja-JP" dirty="0"/>
              <a:t>-</a:t>
            </a:r>
            <a:r>
              <a:rPr lang="ja-JP" altLang="en-US" dirty="0"/>
              <a:t>胃ろう（半固形栄養剤）</a:t>
            </a: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半固形栄養剤やミキサー食のシリンジ注入 </a:t>
            </a:r>
          </a:p>
        </p:txBody>
      </p:sp>
      <p:graphicFrame>
        <p:nvGraphicFramePr>
          <p:cNvPr id="3" name="図表 2">
            <a:extLst>
              <a:ext uri="{FF2B5EF4-FFF2-40B4-BE49-F238E27FC236}">
                <a16:creationId xmlns:a16="http://schemas.microsoft.com/office/drawing/2014/main" id="{8778FC27-BF2F-4E87-899E-78664745C4FD}"/>
              </a:ext>
            </a:extLst>
          </p:cNvPr>
          <p:cNvGraphicFramePr/>
          <p:nvPr/>
        </p:nvGraphicFramePr>
        <p:xfrm>
          <a:off x="521703" y="1450810"/>
          <a:ext cx="1468534" cy="4485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テキスト ボックス 21">
            <a:extLst>
              <a:ext uri="{FF2B5EF4-FFF2-40B4-BE49-F238E27FC236}">
                <a16:creationId xmlns:a16="http://schemas.microsoft.com/office/drawing/2014/main" id="{7C3136C5-0F98-405E-9FE3-5607146BE9EC}"/>
              </a:ext>
            </a:extLst>
          </p:cNvPr>
          <p:cNvSpPr txBox="1">
            <a:spLocks noChangeArrowheads="1"/>
          </p:cNvSpPr>
          <p:nvPr/>
        </p:nvSpPr>
        <p:spPr bwMode="auto">
          <a:xfrm>
            <a:off x="1830191" y="1450810"/>
            <a:ext cx="3083638" cy="37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en-US" sz="1600" b="1" dirty="0">
                <a:latin typeface="Meiryo" panose="020B0604030504040204" pitchFamily="34" charset="-128"/>
                <a:ea typeface="Meiryo" panose="020B0604030504040204" pitchFamily="34" charset="-128"/>
              </a:rPr>
              <a:t>必要物品や栄養剤（ミキサー食）の確認</a:t>
            </a:r>
            <a:endParaRPr lang="en-US" altLang="ja-JP" sz="1600" b="1" dirty="0">
              <a:latin typeface="Meiryo" panose="020B0604030504040204" pitchFamily="34" charset="-128"/>
              <a:ea typeface="Meiryo" panose="020B0604030504040204" pitchFamily="34" charset="-128"/>
              <a:cs typeface="ＭＳ Ｐ明朝" charset="0"/>
            </a:endParaRPr>
          </a:p>
        </p:txBody>
      </p:sp>
      <p:sp>
        <p:nvSpPr>
          <p:cNvPr id="24" name="テキスト ボックス 23">
            <a:extLst>
              <a:ext uri="{FF2B5EF4-FFF2-40B4-BE49-F238E27FC236}">
                <a16:creationId xmlns:a16="http://schemas.microsoft.com/office/drawing/2014/main" id="{AEB7F4A3-A311-413F-B02A-FD8FB209B587}"/>
              </a:ext>
            </a:extLst>
          </p:cNvPr>
          <p:cNvSpPr txBox="1">
            <a:spLocks noChangeArrowheads="1"/>
          </p:cNvSpPr>
          <p:nvPr/>
        </p:nvSpPr>
        <p:spPr bwMode="auto">
          <a:xfrm>
            <a:off x="1830191" y="2068544"/>
            <a:ext cx="2768860" cy="3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en-US" sz="1600" dirty="0">
                <a:latin typeface="Meiryo" panose="020B0604030504040204" pitchFamily="34" charset="-128"/>
                <a:ea typeface="Meiryo" panose="020B0604030504040204" pitchFamily="34" charset="-128"/>
              </a:rPr>
              <a:t>個別マニュアル等で注入指示の確認</a:t>
            </a:r>
            <a:endParaRPr lang="en-US" altLang="ja-JP" sz="1600" dirty="0">
              <a:latin typeface="Meiryo" panose="020B0604030504040204" pitchFamily="34" charset="-128"/>
              <a:ea typeface="Meiryo" panose="020B0604030504040204" pitchFamily="34" charset="-128"/>
              <a:cs typeface="ＭＳ Ｐ明朝" charset="0"/>
            </a:endParaRPr>
          </a:p>
        </p:txBody>
      </p:sp>
      <p:sp>
        <p:nvSpPr>
          <p:cNvPr id="25" name="テキスト ボックス 24">
            <a:extLst>
              <a:ext uri="{FF2B5EF4-FFF2-40B4-BE49-F238E27FC236}">
                <a16:creationId xmlns:a16="http://schemas.microsoft.com/office/drawing/2014/main" id="{1EC5AC54-3641-480E-A5DC-F4CD065F9344}"/>
              </a:ext>
            </a:extLst>
          </p:cNvPr>
          <p:cNvSpPr txBox="1">
            <a:spLocks noChangeArrowheads="1"/>
          </p:cNvSpPr>
          <p:nvPr/>
        </p:nvSpPr>
        <p:spPr bwMode="auto">
          <a:xfrm>
            <a:off x="1830191" y="2636894"/>
            <a:ext cx="2768860" cy="380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en-US" sz="1600" dirty="0">
                <a:latin typeface="Meiryo" panose="020B0604030504040204" pitchFamily="34" charset="-128"/>
                <a:ea typeface="Meiryo" panose="020B0604030504040204" pitchFamily="34" charset="-128"/>
              </a:rPr>
              <a:t>手洗い</a:t>
            </a:r>
            <a:endParaRPr lang="en-US" altLang="ja-JP" sz="1600" dirty="0">
              <a:latin typeface="Meiryo" panose="020B0604030504040204" pitchFamily="34" charset="-128"/>
              <a:ea typeface="Meiryo" panose="020B0604030504040204" pitchFamily="34" charset="-128"/>
              <a:cs typeface="ＭＳ Ｐ明朝" charset="0"/>
            </a:endParaRPr>
          </a:p>
        </p:txBody>
      </p:sp>
      <p:sp>
        <p:nvSpPr>
          <p:cNvPr id="26" name="テキスト ボックス 25">
            <a:extLst>
              <a:ext uri="{FF2B5EF4-FFF2-40B4-BE49-F238E27FC236}">
                <a16:creationId xmlns:a16="http://schemas.microsoft.com/office/drawing/2014/main" id="{447C3C01-BF89-4AC2-9980-47D003EA65AD}"/>
              </a:ext>
            </a:extLst>
          </p:cNvPr>
          <p:cNvSpPr txBox="1">
            <a:spLocks noChangeArrowheads="1"/>
          </p:cNvSpPr>
          <p:nvPr/>
        </p:nvSpPr>
        <p:spPr bwMode="auto">
          <a:xfrm>
            <a:off x="1830191" y="3245721"/>
            <a:ext cx="2543371" cy="328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en-US" sz="1600" dirty="0">
                <a:latin typeface="Meiryo" panose="020B0604030504040204" pitchFamily="34" charset="-128"/>
                <a:ea typeface="Meiryo" panose="020B0604030504040204" pitchFamily="34" charset="-128"/>
              </a:rPr>
              <a:t>注入することを伝え対象児の意思確認</a:t>
            </a:r>
            <a:endParaRPr lang="en-US" altLang="ja-JP" sz="1600" dirty="0">
              <a:latin typeface="Meiryo" panose="020B0604030504040204" pitchFamily="34" charset="-128"/>
              <a:ea typeface="Meiryo" panose="020B0604030504040204" pitchFamily="34" charset="-128"/>
              <a:cs typeface="ＭＳ Ｐ明朝" charset="0"/>
            </a:endParaRPr>
          </a:p>
        </p:txBody>
      </p:sp>
      <p:sp>
        <p:nvSpPr>
          <p:cNvPr id="27" name="テキスト ボックス 26">
            <a:extLst>
              <a:ext uri="{FF2B5EF4-FFF2-40B4-BE49-F238E27FC236}">
                <a16:creationId xmlns:a16="http://schemas.microsoft.com/office/drawing/2014/main" id="{29D02C41-4220-47C7-AFC8-49B304A4E214}"/>
              </a:ext>
            </a:extLst>
          </p:cNvPr>
          <p:cNvSpPr txBox="1">
            <a:spLocks noChangeArrowheads="1"/>
          </p:cNvSpPr>
          <p:nvPr/>
        </p:nvSpPr>
        <p:spPr bwMode="auto">
          <a:xfrm>
            <a:off x="1830190" y="3802263"/>
            <a:ext cx="3148305" cy="382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ja-JP" sz="1600" dirty="0">
                <a:latin typeface="Meiryo" panose="020B0604030504040204" pitchFamily="34" charset="-128"/>
                <a:ea typeface="Meiryo" panose="020B0604030504040204" pitchFamily="34" charset="-128"/>
              </a:rPr>
              <a:t>呼吸や腹部の状態確認</a:t>
            </a:r>
            <a:r>
              <a:rPr lang="ja-JP" altLang="en-US" sz="1600" dirty="0">
                <a:latin typeface="Meiryo" panose="020B0604030504040204" pitchFamily="34" charset="-128"/>
                <a:ea typeface="Meiryo" panose="020B0604030504040204" pitchFamily="34" charset="-128"/>
              </a:rPr>
              <a:t>と</a:t>
            </a:r>
            <a:r>
              <a:rPr lang="ja-JP" altLang="ja-JP" sz="1600" dirty="0">
                <a:latin typeface="Meiryo" panose="020B0604030504040204" pitchFamily="34" charset="-128"/>
                <a:ea typeface="Meiryo" panose="020B0604030504040204" pitchFamily="34" charset="-128"/>
              </a:rPr>
              <a:t>姿勢</a:t>
            </a:r>
            <a:r>
              <a:rPr lang="ja-JP" altLang="en-US" sz="1600" dirty="0">
                <a:latin typeface="Meiryo" panose="020B0604030504040204" pitchFamily="34" charset="-128"/>
                <a:ea typeface="Meiryo" panose="020B0604030504040204" pitchFamily="34" charset="-128"/>
              </a:rPr>
              <a:t>調整</a:t>
            </a:r>
            <a:endParaRPr lang="en-US" altLang="ja-JP" sz="1600" dirty="0">
              <a:latin typeface="Meiryo" panose="020B0604030504040204" pitchFamily="34" charset="-128"/>
              <a:ea typeface="Meiryo" panose="020B0604030504040204" pitchFamily="34" charset="-128"/>
              <a:cs typeface="ＭＳ Ｐ明朝" charset="0"/>
            </a:endParaRPr>
          </a:p>
        </p:txBody>
      </p:sp>
      <p:sp>
        <p:nvSpPr>
          <p:cNvPr id="28" name="テキスト ボックス 27">
            <a:extLst>
              <a:ext uri="{FF2B5EF4-FFF2-40B4-BE49-F238E27FC236}">
                <a16:creationId xmlns:a16="http://schemas.microsoft.com/office/drawing/2014/main" id="{D9C8958C-D22C-419B-AC21-459A0ED7AC99}"/>
              </a:ext>
            </a:extLst>
          </p:cNvPr>
          <p:cNvSpPr txBox="1">
            <a:spLocks noChangeArrowheads="1"/>
          </p:cNvSpPr>
          <p:nvPr/>
        </p:nvSpPr>
        <p:spPr bwMode="auto">
          <a:xfrm>
            <a:off x="1841417" y="4404864"/>
            <a:ext cx="2906454" cy="409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en-US" sz="1600" dirty="0">
                <a:latin typeface="Meiryo" panose="020B0604030504040204" pitchFamily="34" charset="-128"/>
                <a:ea typeface="Meiryo" panose="020B0604030504040204" pitchFamily="34" charset="-128"/>
              </a:rPr>
              <a:t>胃ろうカテーテルとろう孔周囲の観察</a:t>
            </a:r>
            <a:endParaRPr lang="en-US" altLang="ja-JP" sz="1600" dirty="0">
              <a:latin typeface="Meiryo" panose="020B0604030504040204" pitchFamily="34" charset="-128"/>
              <a:ea typeface="Meiryo" panose="020B0604030504040204" pitchFamily="34" charset="-128"/>
              <a:cs typeface="ＭＳ Ｐ明朝" charset="0"/>
            </a:endParaRPr>
          </a:p>
        </p:txBody>
      </p:sp>
      <p:sp>
        <p:nvSpPr>
          <p:cNvPr id="29" name="テキスト ボックス 28">
            <a:extLst>
              <a:ext uri="{FF2B5EF4-FFF2-40B4-BE49-F238E27FC236}">
                <a16:creationId xmlns:a16="http://schemas.microsoft.com/office/drawing/2014/main" id="{EB4B467A-7870-4BA0-BE06-DFE4D10902A0}"/>
              </a:ext>
            </a:extLst>
          </p:cNvPr>
          <p:cNvSpPr txBox="1">
            <a:spLocks noChangeArrowheads="1"/>
          </p:cNvSpPr>
          <p:nvPr/>
        </p:nvSpPr>
        <p:spPr bwMode="auto">
          <a:xfrm>
            <a:off x="1830191" y="5018933"/>
            <a:ext cx="3083638" cy="298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en-US" sz="1600" dirty="0">
                <a:latin typeface="Meiryo" panose="020B0604030504040204" pitchFamily="34" charset="-128"/>
                <a:ea typeface="Meiryo" panose="020B0604030504040204" pitchFamily="34" charset="-128"/>
              </a:rPr>
              <a:t>接続チューブの接続やチューブ型胃</a:t>
            </a:r>
            <a:r>
              <a:rPr lang="ja-JP" altLang="en-US" sz="1600" dirty="0" err="1">
                <a:latin typeface="Meiryo" panose="020B0604030504040204" pitchFamily="34" charset="-128"/>
                <a:ea typeface="Meiryo" panose="020B0604030504040204" pitchFamily="34" charset="-128"/>
              </a:rPr>
              <a:t>ろう</a:t>
            </a:r>
            <a:r>
              <a:rPr lang="ja-JP" altLang="en-US" sz="1600" dirty="0">
                <a:latin typeface="Meiryo" panose="020B0604030504040204" pitchFamily="34" charset="-128"/>
                <a:ea typeface="Meiryo" panose="020B0604030504040204" pitchFamily="34" charset="-128"/>
              </a:rPr>
              <a:t>カテーテルの確認</a:t>
            </a:r>
            <a:endParaRPr lang="en-US" altLang="ja-JP" sz="1600" dirty="0">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45A77043-1915-43EA-B050-D66358086342}"/>
              </a:ext>
            </a:extLst>
          </p:cNvPr>
          <p:cNvSpPr txBox="1">
            <a:spLocks noChangeArrowheads="1"/>
          </p:cNvSpPr>
          <p:nvPr/>
        </p:nvSpPr>
        <p:spPr bwMode="auto">
          <a:xfrm>
            <a:off x="6062270" y="2099626"/>
            <a:ext cx="3172734" cy="305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a:spcAft>
                <a:spcPts val="600"/>
              </a:spcAft>
              <a:defRPr/>
            </a:pPr>
            <a:r>
              <a:rPr lang="ja-JP" altLang="en-US" sz="1600" b="1" dirty="0">
                <a:latin typeface="Meiryo" panose="020B0604030504040204" pitchFamily="34" charset="-128"/>
                <a:ea typeface="Meiryo" panose="020B0604030504040204" pitchFamily="34" charset="-128"/>
                <a:cs typeface="ＭＳ Ｐ明朝" charset="0"/>
              </a:rPr>
              <a:t>半固形栄養剤（ミキサー食）を注射器に吸い上げる</a:t>
            </a:r>
            <a:endParaRPr lang="en-US" altLang="ja-JP" sz="1600" b="1" dirty="0">
              <a:latin typeface="Meiryo" panose="020B0604030504040204" pitchFamily="34" charset="-128"/>
              <a:ea typeface="Meiryo" panose="020B0604030504040204" pitchFamily="34" charset="-128"/>
              <a:cs typeface="ＭＳ Ｐ明朝" charset="0"/>
            </a:endParaRPr>
          </a:p>
        </p:txBody>
      </p:sp>
      <p:sp>
        <p:nvSpPr>
          <p:cNvPr id="32" name="テキスト ボックス 31">
            <a:extLst>
              <a:ext uri="{FF2B5EF4-FFF2-40B4-BE49-F238E27FC236}">
                <a16:creationId xmlns:a16="http://schemas.microsoft.com/office/drawing/2014/main" id="{AD7CE6AB-F35D-4225-BF4A-2B8C8962D0F4}"/>
              </a:ext>
            </a:extLst>
          </p:cNvPr>
          <p:cNvSpPr txBox="1">
            <a:spLocks noChangeArrowheads="1"/>
          </p:cNvSpPr>
          <p:nvPr/>
        </p:nvSpPr>
        <p:spPr bwMode="auto">
          <a:xfrm>
            <a:off x="1830191" y="5585412"/>
            <a:ext cx="2768860" cy="298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600"/>
              </a:spcAft>
              <a:defRPr/>
            </a:pPr>
            <a:r>
              <a:rPr lang="ja-JP" altLang="en-US" sz="1600" dirty="0">
                <a:latin typeface="Meiryo" panose="020B0604030504040204" pitchFamily="34" charset="-128"/>
                <a:ea typeface="Meiryo" panose="020B0604030504040204" pitchFamily="34" charset="-128"/>
              </a:rPr>
              <a:t>注入前の胃内容の確認</a:t>
            </a:r>
            <a:endParaRPr lang="en-US" altLang="ja-JP" sz="1600" dirty="0">
              <a:latin typeface="Meiryo" panose="020B0604030504040204" pitchFamily="34" charset="-128"/>
              <a:ea typeface="Meiryo" panose="020B0604030504040204" pitchFamily="34" charset="-128"/>
              <a:cs typeface="ＭＳ Ｐ明朝" charset="0"/>
            </a:endParaRPr>
          </a:p>
        </p:txBody>
      </p:sp>
      <p:graphicFrame>
        <p:nvGraphicFramePr>
          <p:cNvPr id="31" name="図表 30">
            <a:extLst>
              <a:ext uri="{FF2B5EF4-FFF2-40B4-BE49-F238E27FC236}">
                <a16:creationId xmlns:a16="http://schemas.microsoft.com/office/drawing/2014/main" id="{B80CE2B8-ED59-423A-9C75-FEAD14BDBEC3}"/>
              </a:ext>
            </a:extLst>
          </p:cNvPr>
          <p:cNvGraphicFramePr/>
          <p:nvPr/>
        </p:nvGraphicFramePr>
        <p:xfrm>
          <a:off x="4713251" y="1468216"/>
          <a:ext cx="1606904" cy="446767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3" name="テキスト ボックス 32">
            <a:extLst>
              <a:ext uri="{FF2B5EF4-FFF2-40B4-BE49-F238E27FC236}">
                <a16:creationId xmlns:a16="http://schemas.microsoft.com/office/drawing/2014/main" id="{9CA49DC6-41D3-4D5F-95FA-C315B8DF241E}"/>
              </a:ext>
            </a:extLst>
          </p:cNvPr>
          <p:cNvSpPr txBox="1">
            <a:spLocks noChangeArrowheads="1"/>
          </p:cNvSpPr>
          <p:nvPr/>
        </p:nvSpPr>
        <p:spPr bwMode="auto">
          <a:xfrm>
            <a:off x="6062270" y="1483286"/>
            <a:ext cx="2980900" cy="346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a:spcAft>
                <a:spcPts val="600"/>
              </a:spcAft>
              <a:defRPr/>
            </a:pPr>
            <a:r>
              <a:rPr lang="ja-JP" altLang="en-US" sz="1600" b="1" dirty="0">
                <a:latin typeface="Meiryo" panose="020B0604030504040204" pitchFamily="34" charset="-128"/>
                <a:ea typeface="Meiryo" panose="020B0604030504040204" pitchFamily="34" charset="-128"/>
              </a:rPr>
              <a:t>半固形栄養剤（ミキサー食）の準備</a:t>
            </a:r>
            <a:endParaRPr lang="en-US" altLang="ja-JP" sz="1600" b="1" dirty="0">
              <a:latin typeface="Meiryo" panose="020B0604030504040204" pitchFamily="34" charset="-128"/>
              <a:ea typeface="Meiryo" panose="020B0604030504040204" pitchFamily="34" charset="-128"/>
              <a:cs typeface="ＭＳ Ｐ明朝" charset="0"/>
            </a:endParaRPr>
          </a:p>
        </p:txBody>
      </p:sp>
      <p:sp>
        <p:nvSpPr>
          <p:cNvPr id="34" name="テキスト ボックス 33">
            <a:extLst>
              <a:ext uri="{FF2B5EF4-FFF2-40B4-BE49-F238E27FC236}">
                <a16:creationId xmlns:a16="http://schemas.microsoft.com/office/drawing/2014/main" id="{BB015866-7BC3-4635-85E3-621534762D96}"/>
              </a:ext>
            </a:extLst>
          </p:cNvPr>
          <p:cNvSpPr txBox="1">
            <a:spLocks noChangeArrowheads="1"/>
          </p:cNvSpPr>
          <p:nvPr/>
        </p:nvSpPr>
        <p:spPr bwMode="auto">
          <a:xfrm>
            <a:off x="6106556" y="2639189"/>
            <a:ext cx="3128448" cy="379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a:spcAft>
                <a:spcPts val="600"/>
              </a:spcAft>
              <a:defRPr/>
            </a:pPr>
            <a:r>
              <a:rPr lang="ja-JP" altLang="en-US" sz="1600" b="1" dirty="0">
                <a:latin typeface="Meiryo" panose="020B0604030504040204" pitchFamily="34" charset="-128"/>
                <a:ea typeface="Meiryo" panose="020B0604030504040204" pitchFamily="34" charset="-128"/>
              </a:rPr>
              <a:t>注射器をチューブに接続し手押しで注入</a:t>
            </a:r>
            <a:endParaRPr lang="en-US" altLang="ja-JP" sz="1600" b="1" dirty="0">
              <a:latin typeface="Meiryo" panose="020B0604030504040204" pitchFamily="34" charset="-128"/>
              <a:ea typeface="Meiryo" panose="020B0604030504040204" pitchFamily="34" charset="-128"/>
              <a:cs typeface="ＭＳ Ｐ明朝" charset="0"/>
            </a:endParaRPr>
          </a:p>
        </p:txBody>
      </p:sp>
      <p:sp>
        <p:nvSpPr>
          <p:cNvPr id="35" name="テキスト ボックス 34">
            <a:extLst>
              <a:ext uri="{FF2B5EF4-FFF2-40B4-BE49-F238E27FC236}">
                <a16:creationId xmlns:a16="http://schemas.microsoft.com/office/drawing/2014/main" id="{ECD77AB9-77B7-494B-AD6B-B474E1B3C48A}"/>
              </a:ext>
            </a:extLst>
          </p:cNvPr>
          <p:cNvSpPr txBox="1">
            <a:spLocks noChangeArrowheads="1"/>
          </p:cNvSpPr>
          <p:nvPr/>
        </p:nvSpPr>
        <p:spPr bwMode="auto">
          <a:xfrm>
            <a:off x="6106556" y="3246366"/>
            <a:ext cx="3128448" cy="344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a:spcAft>
                <a:spcPts val="600"/>
              </a:spcAft>
              <a:defRPr/>
            </a:pPr>
            <a:r>
              <a:rPr lang="ja-JP" altLang="en-US" sz="1600" b="1" dirty="0">
                <a:latin typeface="Meiryo" panose="020B0604030504040204" pitchFamily="34" charset="-128"/>
                <a:ea typeface="Meiryo" panose="020B0604030504040204" pitchFamily="34" charset="-128"/>
              </a:rPr>
              <a:t>数分間隔で指示された量を繰り返し注入</a:t>
            </a:r>
            <a:endParaRPr lang="en-US" altLang="ja-JP" sz="1600" b="1" dirty="0">
              <a:latin typeface="Meiryo" panose="020B0604030504040204" pitchFamily="34" charset="-128"/>
              <a:ea typeface="Meiryo" panose="020B0604030504040204" pitchFamily="34" charset="-128"/>
              <a:cs typeface="ＭＳ Ｐ明朝" charset="0"/>
            </a:endParaRPr>
          </a:p>
        </p:txBody>
      </p:sp>
      <p:sp>
        <p:nvSpPr>
          <p:cNvPr id="36" name="テキスト ボックス 35">
            <a:extLst>
              <a:ext uri="{FF2B5EF4-FFF2-40B4-BE49-F238E27FC236}">
                <a16:creationId xmlns:a16="http://schemas.microsoft.com/office/drawing/2014/main" id="{99C8EDF7-A831-4615-B6D0-F7F1D957706A}"/>
              </a:ext>
            </a:extLst>
          </p:cNvPr>
          <p:cNvSpPr txBox="1">
            <a:spLocks noChangeArrowheads="1"/>
          </p:cNvSpPr>
          <p:nvPr/>
        </p:nvSpPr>
        <p:spPr bwMode="auto">
          <a:xfrm>
            <a:off x="6106556" y="3812075"/>
            <a:ext cx="2768860" cy="344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a:spcAft>
                <a:spcPts val="600"/>
              </a:spcAft>
              <a:defRPr/>
            </a:pPr>
            <a:r>
              <a:rPr lang="ja-JP" altLang="en-US" sz="1600" dirty="0">
                <a:latin typeface="Meiryo" panose="020B0604030504040204" pitchFamily="34" charset="-128"/>
                <a:ea typeface="Meiryo" panose="020B0604030504040204" pitchFamily="34" charset="-128"/>
              </a:rPr>
              <a:t>注入中の状態観察</a:t>
            </a:r>
            <a:endParaRPr lang="en-US" altLang="ja-JP" sz="1600" dirty="0">
              <a:latin typeface="Meiryo" panose="020B0604030504040204" pitchFamily="34" charset="-128"/>
              <a:ea typeface="Meiryo" panose="020B0604030504040204" pitchFamily="34" charset="-128"/>
              <a:cs typeface="ＭＳ Ｐ明朝" charset="0"/>
            </a:endParaRPr>
          </a:p>
        </p:txBody>
      </p:sp>
      <p:sp>
        <p:nvSpPr>
          <p:cNvPr id="37" name="テキスト ボックス 36">
            <a:extLst>
              <a:ext uri="{FF2B5EF4-FFF2-40B4-BE49-F238E27FC236}">
                <a16:creationId xmlns:a16="http://schemas.microsoft.com/office/drawing/2014/main" id="{5818B6D0-2ACD-4561-ACCC-FD0848E966B9}"/>
              </a:ext>
            </a:extLst>
          </p:cNvPr>
          <p:cNvSpPr txBox="1">
            <a:spLocks noChangeArrowheads="1"/>
          </p:cNvSpPr>
          <p:nvPr/>
        </p:nvSpPr>
        <p:spPr bwMode="auto">
          <a:xfrm>
            <a:off x="6106556" y="4391572"/>
            <a:ext cx="3128448" cy="364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a:spcAft>
                <a:spcPts val="600"/>
              </a:spcAft>
              <a:defRPr/>
            </a:pPr>
            <a:r>
              <a:rPr lang="ja-JP" altLang="en-US" sz="1600" dirty="0">
                <a:latin typeface="Meiryo" panose="020B0604030504040204" pitchFamily="34" charset="-128"/>
                <a:ea typeface="Meiryo" panose="020B0604030504040204" pitchFamily="34" charset="-128"/>
              </a:rPr>
              <a:t>接続チューブないしはチューブ型胃ろうカテーテルに白湯を流す</a:t>
            </a:r>
            <a:endParaRPr lang="en-US" altLang="ja-JP" sz="1600" dirty="0">
              <a:latin typeface="Meiryo" panose="020B0604030504040204" pitchFamily="34" charset="-128"/>
              <a:ea typeface="Meiryo" panose="020B0604030504040204" pitchFamily="34" charset="-128"/>
              <a:cs typeface="ＭＳ Ｐ明朝" charset="0"/>
            </a:endParaRPr>
          </a:p>
        </p:txBody>
      </p:sp>
      <p:sp>
        <p:nvSpPr>
          <p:cNvPr id="38" name="テキスト ボックス 37">
            <a:extLst>
              <a:ext uri="{FF2B5EF4-FFF2-40B4-BE49-F238E27FC236}">
                <a16:creationId xmlns:a16="http://schemas.microsoft.com/office/drawing/2014/main" id="{AA06DFCB-6402-4F54-9960-87BE2503987A}"/>
              </a:ext>
            </a:extLst>
          </p:cNvPr>
          <p:cNvSpPr txBox="1">
            <a:spLocks noChangeArrowheads="1"/>
          </p:cNvSpPr>
          <p:nvPr/>
        </p:nvSpPr>
        <p:spPr bwMode="auto">
          <a:xfrm>
            <a:off x="6106556" y="4959283"/>
            <a:ext cx="2768860" cy="386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a:spcAft>
                <a:spcPts val="600"/>
              </a:spcAft>
              <a:defRPr/>
            </a:pPr>
            <a:r>
              <a:rPr lang="ja-JP" altLang="ja-JP" sz="1600" dirty="0">
                <a:latin typeface="Meiryo" panose="020B0604030504040204" pitchFamily="34" charset="-128"/>
                <a:ea typeface="Meiryo" panose="020B0604030504040204" pitchFamily="34" charset="-128"/>
              </a:rPr>
              <a:t>注入後の観察と記録</a:t>
            </a:r>
            <a:endParaRPr lang="en-US" altLang="ja-JP" sz="1600" dirty="0">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15C8A7F3-4543-4439-9591-C24CAA3E20FE}"/>
              </a:ext>
            </a:extLst>
          </p:cNvPr>
          <p:cNvSpPr txBox="1">
            <a:spLocks noChangeArrowheads="1"/>
          </p:cNvSpPr>
          <p:nvPr/>
        </p:nvSpPr>
        <p:spPr bwMode="auto">
          <a:xfrm>
            <a:off x="6106556" y="5544336"/>
            <a:ext cx="2768860" cy="386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a:spcAft>
                <a:spcPts val="600"/>
              </a:spcAft>
              <a:defRPr/>
            </a:pPr>
            <a:r>
              <a:rPr lang="ja-JP" altLang="ja-JP" sz="1600" dirty="0">
                <a:latin typeface="Meiryo" panose="020B0604030504040204" pitchFamily="34" charset="-128"/>
                <a:ea typeface="Meiryo" panose="020B0604030504040204" pitchFamily="34" charset="-128"/>
              </a:rPr>
              <a:t>後片付け</a:t>
            </a:r>
            <a:endParaRPr lang="en-US" altLang="ja-JP" sz="1600" dirty="0">
              <a:latin typeface="Meiryo" panose="020B0604030504040204" pitchFamily="34" charset="-128"/>
              <a:ea typeface="Meiryo" panose="020B0604030504040204" pitchFamily="34" charset="-128"/>
              <a:cs typeface="ＭＳ Ｐ明朝" charset="0"/>
            </a:endParaRPr>
          </a:p>
        </p:txBody>
      </p:sp>
      <p:cxnSp>
        <p:nvCxnSpPr>
          <p:cNvPr id="5" name="コネクタ: カギ線 4">
            <a:extLst>
              <a:ext uri="{FF2B5EF4-FFF2-40B4-BE49-F238E27FC236}">
                <a16:creationId xmlns:a16="http://schemas.microsoft.com/office/drawing/2014/main" id="{C6D91A0B-6CD9-4C93-B69B-CB9D3F7FB13C}"/>
              </a:ext>
            </a:extLst>
          </p:cNvPr>
          <p:cNvCxnSpPr>
            <a:cxnSpLocks/>
            <a:stCxn id="3" idx="2"/>
            <a:endCxn id="31" idx="0"/>
          </p:cNvCxnSpPr>
          <p:nvPr/>
        </p:nvCxnSpPr>
        <p:spPr>
          <a:xfrm rot="5400000" flipH="1" flipV="1">
            <a:off x="1152501" y="1571684"/>
            <a:ext cx="4467670" cy="4260733"/>
          </a:xfrm>
          <a:prstGeom prst="bentConnector5">
            <a:avLst>
              <a:gd name="adj1" fmla="val -5117"/>
              <a:gd name="adj2" fmla="val 86512"/>
              <a:gd name="adj3" fmla="val 105117"/>
            </a:avLst>
          </a:prstGeom>
          <a:ln w="76200">
            <a:solidFill>
              <a:srgbClr val="A6F0B8"/>
            </a:solidFill>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703559" y="6364488"/>
            <a:ext cx="8570616" cy="307777"/>
          </a:xfrm>
          <a:prstGeom prst="rect">
            <a:avLst/>
          </a:prstGeom>
          <a:noFill/>
        </p:spPr>
        <p:txBody>
          <a:bodyPr wrap="square" rtlCol="0">
            <a:spAutoFit/>
          </a:bodyPr>
          <a:lstStyle/>
          <a:p>
            <a:r>
              <a:rPr lang="ja-JP" altLang="en-US" sz="1400">
                <a:solidFill>
                  <a:srgbClr val="00B050"/>
                </a:solidFill>
                <a:latin typeface="メイリオ" panose="020B0604030504040204" pitchFamily="50" charset="-128"/>
                <a:ea typeface="メイリオ" panose="020B0604030504040204" pitchFamily="50" charset="-128"/>
              </a:rPr>
              <a:t>教職員は、喀痰</a:t>
            </a:r>
            <a:r>
              <a:rPr lang="ja-JP" altLang="en-US" sz="1400" dirty="0">
                <a:solidFill>
                  <a:srgbClr val="00B050"/>
                </a:solidFill>
                <a:latin typeface="メイリオ" panose="020B0604030504040204" pitchFamily="50" charset="-128"/>
                <a:ea typeface="メイリオ" panose="020B0604030504040204" pitchFamily="50" charset="-128"/>
              </a:rPr>
              <a:t>吸引等研修で滴下のみしか実施していない場合は、半固形を実施することはできません。</a:t>
            </a:r>
            <a:endParaRPr kumimoji="1" lang="ja-JP" altLang="en-US" sz="1400" dirty="0">
              <a:solidFill>
                <a:srgbClr val="00B050"/>
              </a:solidFill>
              <a:latin typeface="メイリオ" panose="020B0604030504040204" pitchFamily="50" charset="-128"/>
              <a:ea typeface="メイリオ" panose="020B0604030504040204" pitchFamily="50" charset="-128"/>
            </a:endParaRPr>
          </a:p>
        </p:txBody>
      </p:sp>
      <p:sp>
        <p:nvSpPr>
          <p:cNvPr id="41" name="スライド番号プレースホルダー 4"/>
          <p:cNvSpPr txBox="1">
            <a:spLocks/>
          </p:cNvSpPr>
          <p:nvPr/>
        </p:nvSpPr>
        <p:spPr>
          <a:xfrm>
            <a:off x="7088982" y="6614943"/>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271</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3881574"/>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0B2DEA18-C687-4F04-88F2-9D8D14A35455}"/>
              </a:ext>
            </a:extLst>
          </p:cNvPr>
          <p:cNvGrpSpPr/>
          <p:nvPr/>
        </p:nvGrpSpPr>
        <p:grpSpPr>
          <a:xfrm>
            <a:off x="668338" y="1226167"/>
            <a:ext cx="8605836" cy="377026"/>
            <a:chOff x="668338" y="1226167"/>
            <a:chExt cx="8516409" cy="377026"/>
          </a:xfrm>
        </p:grpSpPr>
        <p:sp>
          <p:nvSpPr>
            <p:cNvPr id="58" name="Rectangle 5">
              <a:extLst>
                <a:ext uri="{FF2B5EF4-FFF2-40B4-BE49-F238E27FC236}">
                  <a16:creationId xmlns:a16="http://schemas.microsoft.com/office/drawing/2014/main" id="{5AD3877C-2919-48B0-9AC6-A97DB4DE0563}"/>
                </a:ext>
              </a:extLst>
            </p:cNvPr>
            <p:cNvSpPr txBox="1">
              <a:spLocks noChangeArrowheads="1"/>
            </p:cNvSpPr>
            <p:nvPr/>
          </p:nvSpPr>
          <p:spPr>
            <a:xfrm>
              <a:off x="937534" y="1226167"/>
              <a:ext cx="8247213" cy="377026"/>
            </a:xfrm>
            <a:prstGeom prst="rect">
              <a:avLst/>
            </a:prstGeom>
            <a:solidFill>
              <a:srgbClr val="FFB001"/>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準備①：必要物品、栄養剤を確認します</a:t>
              </a:r>
            </a:p>
          </p:txBody>
        </p:sp>
        <p:sp>
          <p:nvSpPr>
            <p:cNvPr id="64" name="Rectangle 5">
              <a:extLst>
                <a:ext uri="{FF2B5EF4-FFF2-40B4-BE49-F238E27FC236}">
                  <a16:creationId xmlns:a16="http://schemas.microsoft.com/office/drawing/2014/main" id="{7FC5F4B9-248B-4496-903C-28B5AE266E5F}"/>
                </a:ext>
              </a:extLst>
            </p:cNvPr>
            <p:cNvSpPr txBox="1">
              <a:spLocks noChangeArrowheads="1"/>
            </p:cNvSpPr>
            <p:nvPr/>
          </p:nvSpPr>
          <p:spPr>
            <a:xfrm>
              <a:off x="668338" y="1226167"/>
              <a:ext cx="210893" cy="377026"/>
            </a:xfrm>
            <a:prstGeom prst="rect">
              <a:avLst/>
            </a:prstGeom>
            <a:solidFill>
              <a:srgbClr val="FF8601"/>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grpSp>
      <p:sp>
        <p:nvSpPr>
          <p:cNvPr id="14" name="Rectangle 5">
            <a:extLst>
              <a:ext uri="{FF2B5EF4-FFF2-40B4-BE49-F238E27FC236}">
                <a16:creationId xmlns:a16="http://schemas.microsoft.com/office/drawing/2014/main" id="{20BB2C68-A2CF-4E85-84E9-36FF1B595E6D}"/>
              </a:ext>
            </a:extLst>
          </p:cNvPr>
          <p:cNvSpPr txBox="1">
            <a:spLocks noChangeArrowheads="1"/>
          </p:cNvSpPr>
          <p:nvPr/>
        </p:nvSpPr>
        <p:spPr bwMode="auto">
          <a:xfrm>
            <a:off x="937535" y="4295686"/>
            <a:ext cx="8336639" cy="400110"/>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手順①：注入についての対象児の意思を確認します</a:t>
            </a:r>
          </a:p>
        </p:txBody>
      </p:sp>
      <p:sp>
        <p:nvSpPr>
          <p:cNvPr id="15" name="Rectangle 5">
            <a:extLst>
              <a:ext uri="{FF2B5EF4-FFF2-40B4-BE49-F238E27FC236}">
                <a16:creationId xmlns:a16="http://schemas.microsoft.com/office/drawing/2014/main" id="{D24FE80E-AA1D-4AF8-B2A1-7E8239006E8C}"/>
              </a:ext>
            </a:extLst>
          </p:cNvPr>
          <p:cNvSpPr txBox="1">
            <a:spLocks noChangeArrowheads="1"/>
          </p:cNvSpPr>
          <p:nvPr/>
        </p:nvSpPr>
        <p:spPr bwMode="auto">
          <a:xfrm>
            <a:off x="668339" y="4295686"/>
            <a:ext cx="210893" cy="400110"/>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eaLnBrk="1" hangingPunct="1">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24" name="Text Box 6">
            <a:extLst>
              <a:ext uri="{FF2B5EF4-FFF2-40B4-BE49-F238E27FC236}">
                <a16:creationId xmlns:a16="http://schemas.microsoft.com/office/drawing/2014/main" id="{52B1AF84-0309-4BAE-B6D4-7EDB7E9AF9E1}"/>
              </a:ext>
            </a:extLst>
          </p:cNvPr>
          <p:cNvSpPr txBox="1">
            <a:spLocks noChangeArrowheads="1"/>
          </p:cNvSpPr>
          <p:nvPr/>
        </p:nvSpPr>
        <p:spPr bwMode="auto">
          <a:xfrm>
            <a:off x="937535" y="1722718"/>
            <a:ext cx="5191595" cy="23987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0" indent="0" algn="just">
              <a:lnSpc>
                <a:spcPct val="114000"/>
              </a:lnSpc>
              <a:spcAft>
                <a:spcPts val="600"/>
              </a:spcAft>
            </a:pPr>
            <a:r>
              <a:rPr lang="ja-JP" altLang="en-US" b="1" dirty="0">
                <a:solidFill>
                  <a:srgbClr val="002060"/>
                </a:solidFill>
                <a:latin typeface="Meiryo" panose="020B0604030504040204" pitchFamily="34" charset="-128"/>
                <a:ea typeface="Meiryo" panose="020B0604030504040204" pitchFamily="34" charset="-128"/>
              </a:rPr>
              <a:t>接続チューブ</a:t>
            </a:r>
          </a:p>
          <a:p>
            <a:pPr marL="266700" indent="-266700" algn="just">
              <a:lnSpc>
                <a:spcPct val="114000"/>
              </a:lnSpc>
              <a:spcAft>
                <a:spcPts val="600"/>
              </a:spcAft>
              <a:buFont typeface="Wingdings" panose="05000000000000000000" pitchFamily="2" charset="2"/>
              <a:buChar char="l"/>
            </a:pPr>
            <a:r>
              <a:rPr lang="ja-JP" altLang="en-US" spc="-70" dirty="0">
                <a:latin typeface="Meiryo" panose="020B0604030504040204" pitchFamily="34" charset="-128"/>
                <a:ea typeface="Meiryo" panose="020B0604030504040204" pitchFamily="34" charset="-128"/>
              </a:rPr>
              <a:t>胃ろうの接続チューブはボーラスタイプ（垂直で太いタイプ）を使用します。</a:t>
            </a:r>
          </a:p>
          <a:p>
            <a:pPr marL="266700" indent="-266700" algn="just">
              <a:lnSpc>
                <a:spcPct val="114000"/>
              </a:lnSpc>
              <a:spcAft>
                <a:spcPts val="600"/>
              </a:spcAft>
              <a:buFont typeface="Wingdings" panose="05000000000000000000" pitchFamily="2" charset="2"/>
              <a:buChar char="l"/>
            </a:pPr>
            <a:r>
              <a:rPr lang="ja-JP" altLang="en-US" spc="-70" dirty="0">
                <a:latin typeface="Meiryo" panose="020B0604030504040204" pitchFamily="34" charset="-128"/>
                <a:ea typeface="Meiryo" panose="020B0604030504040204" pitchFamily="34" charset="-128"/>
              </a:rPr>
              <a:t>接続の方法は滴下注入用チューブと同様に</a:t>
            </a:r>
            <a:r>
              <a:rPr lang="en-US" altLang="ja-JP" spc="-70" dirty="0">
                <a:latin typeface="Meiryo" panose="020B0604030504040204" pitchFamily="34" charset="-128"/>
                <a:ea typeface="Meiryo" panose="020B0604030504040204" pitchFamily="34" charset="-128"/>
              </a:rPr>
              <a:t>3/4</a:t>
            </a:r>
            <a:r>
              <a:rPr lang="ja-JP" altLang="en-US" spc="-70" dirty="0">
                <a:latin typeface="Meiryo" panose="020B0604030504040204" pitchFamily="34" charset="-128"/>
                <a:ea typeface="Meiryo" panose="020B0604030504040204" pitchFamily="34" charset="-128"/>
              </a:rPr>
              <a:t>回転させてロックします。</a:t>
            </a:r>
          </a:p>
        </p:txBody>
      </p:sp>
      <p:sp>
        <p:nvSpPr>
          <p:cNvPr id="25" name="Text Box 6">
            <a:extLst>
              <a:ext uri="{FF2B5EF4-FFF2-40B4-BE49-F238E27FC236}">
                <a16:creationId xmlns:a16="http://schemas.microsoft.com/office/drawing/2014/main" id="{FEB6016A-D19A-4F9C-9768-0D126A9659CC}"/>
              </a:ext>
            </a:extLst>
          </p:cNvPr>
          <p:cNvSpPr txBox="1">
            <a:spLocks noChangeArrowheads="1"/>
          </p:cNvSpPr>
          <p:nvPr/>
        </p:nvSpPr>
        <p:spPr bwMode="auto">
          <a:xfrm>
            <a:off x="937536" y="4843633"/>
            <a:ext cx="8287428" cy="1782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266700" indent="-266700" algn="just">
              <a:lnSpc>
                <a:spcPct val="114000"/>
              </a:lnSpc>
              <a:spcAft>
                <a:spcPts val="600"/>
              </a:spcAft>
              <a:buFont typeface="Wingdings" panose="05000000000000000000" pitchFamily="2" charset="2"/>
              <a:buChar char="l"/>
            </a:pPr>
            <a:r>
              <a:rPr lang="ja-JP" altLang="en-US" spc="-70" dirty="0">
                <a:latin typeface="Meiryo" panose="020B0604030504040204" pitchFamily="34" charset="-128"/>
                <a:ea typeface="Meiryo" panose="020B0604030504040204" pitchFamily="34" charset="-128"/>
              </a:rPr>
              <a:t>半固形栄養剤の場合：前吸引の内容や量に応じて、指示書の通りの量の半固形化栄養剤を計量カップなどに入れます。</a:t>
            </a:r>
          </a:p>
          <a:p>
            <a:pPr marL="266700" indent="-266700" algn="just">
              <a:lnSpc>
                <a:spcPct val="114000"/>
              </a:lnSpc>
              <a:spcAft>
                <a:spcPts val="600"/>
              </a:spcAft>
              <a:buFont typeface="Wingdings" panose="05000000000000000000" pitchFamily="2" charset="2"/>
              <a:buChar char="l"/>
            </a:pPr>
            <a:r>
              <a:rPr lang="ja-JP" altLang="en-US" spc="-70" dirty="0">
                <a:latin typeface="Meiryo" panose="020B0604030504040204" pitchFamily="34" charset="-128"/>
                <a:ea typeface="Meiryo" panose="020B0604030504040204" pitchFamily="34" charset="-128"/>
              </a:rPr>
              <a:t>ミキサー食の場合：注射器で吸い上げることができる程度に水分（スープや牛乳）で薄めたり、増粘剤でとろみをつけて、</a:t>
            </a:r>
            <a:r>
              <a:rPr lang="ja-JP" altLang="en-US" spc="-70" dirty="0">
                <a:solidFill>
                  <a:srgbClr val="FF0000"/>
                </a:solidFill>
                <a:latin typeface="Meiryo" panose="020B0604030504040204" pitchFamily="34" charset="-128"/>
                <a:ea typeface="Meiryo" panose="020B0604030504040204" pitchFamily="34" charset="-128"/>
              </a:rPr>
              <a:t>ミキサー食の粘度を調節</a:t>
            </a:r>
            <a:r>
              <a:rPr lang="ja-JP" altLang="en-US" spc="-70">
                <a:solidFill>
                  <a:srgbClr val="FF0000"/>
                </a:solidFill>
                <a:latin typeface="Meiryo" panose="020B0604030504040204" pitchFamily="34" charset="-128"/>
                <a:ea typeface="Meiryo" panose="020B0604030504040204" pitchFamily="34" charset="-128"/>
              </a:rPr>
              <a:t>します</a:t>
            </a:r>
            <a:r>
              <a:rPr lang="ja-JP" altLang="en-US" spc="-70">
                <a:latin typeface="Meiryo" panose="020B0604030504040204" pitchFamily="34" charset="-128"/>
                <a:ea typeface="Meiryo" panose="020B0604030504040204" pitchFamily="34" charset="-128"/>
              </a:rPr>
              <a:t>。</a:t>
            </a:r>
            <a:endParaRPr lang="en-US" altLang="ja-JP" spc="-70" dirty="0">
              <a:latin typeface="Meiryo" panose="020B0604030504040204" pitchFamily="34" charset="-128"/>
              <a:ea typeface="Meiryo" panose="020B0604030504040204" pitchFamily="34" charset="-128"/>
            </a:endParaRPr>
          </a:p>
          <a:p>
            <a:pPr marL="266700" indent="-266700" algn="just">
              <a:lnSpc>
                <a:spcPct val="114000"/>
              </a:lnSpc>
              <a:spcAft>
                <a:spcPts val="600"/>
              </a:spcAft>
              <a:buFont typeface="Wingdings" panose="05000000000000000000" pitchFamily="2" charset="2"/>
              <a:buChar char="l"/>
            </a:pPr>
            <a:r>
              <a:rPr lang="ja-JP" altLang="en-US" spc="-70">
                <a:latin typeface="Meiryo" panose="020B0604030504040204" pitchFamily="34" charset="-128"/>
                <a:ea typeface="Meiryo" panose="020B0604030504040204" pitchFamily="34" charset="-128"/>
              </a:rPr>
              <a:t>温度</a:t>
            </a:r>
            <a:r>
              <a:rPr lang="ja-JP" altLang="en-US" spc="-70" dirty="0">
                <a:latin typeface="Meiryo" panose="020B0604030504040204" pitchFamily="34" charset="-128"/>
                <a:ea typeface="Meiryo" panose="020B0604030504040204" pitchFamily="34" charset="-128"/>
              </a:rPr>
              <a:t>は常温</a:t>
            </a:r>
            <a:r>
              <a:rPr lang="en-US" altLang="ja-JP" spc="-70" dirty="0">
                <a:latin typeface="Meiryo" panose="020B0604030504040204" pitchFamily="34" charset="-128"/>
                <a:ea typeface="Meiryo" panose="020B0604030504040204" pitchFamily="34" charset="-128"/>
              </a:rPr>
              <a:t>〜</a:t>
            </a:r>
            <a:r>
              <a:rPr lang="ja-JP" altLang="en-US" spc="-70" dirty="0">
                <a:latin typeface="Meiryo" panose="020B0604030504040204" pitchFamily="34" charset="-128"/>
                <a:ea typeface="Meiryo" panose="020B0604030504040204" pitchFamily="34" charset="-128"/>
              </a:rPr>
              <a:t>人肌程度です。</a:t>
            </a:r>
          </a:p>
        </p:txBody>
      </p:sp>
      <p:pic>
        <p:nvPicPr>
          <p:cNvPr id="32" name="Picture 17" descr="2_2P196用">
            <a:extLst>
              <a:ext uri="{FF2B5EF4-FFF2-40B4-BE49-F238E27FC236}">
                <a16:creationId xmlns:a16="http://schemas.microsoft.com/office/drawing/2014/main" id="{D34B719C-2F46-49E8-8A2E-F5E7EDABF3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78765" y="1862080"/>
            <a:ext cx="2854325" cy="222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テキスト ボックス 32">
            <a:extLst>
              <a:ext uri="{FF2B5EF4-FFF2-40B4-BE49-F238E27FC236}">
                <a16:creationId xmlns:a16="http://schemas.microsoft.com/office/drawing/2014/main" id="{BACB3705-B231-4C05-B5A0-1430F12E5B94}"/>
              </a:ext>
            </a:extLst>
          </p:cNvPr>
          <p:cNvSpPr txBox="1">
            <a:spLocks noChangeArrowheads="1"/>
          </p:cNvSpPr>
          <p:nvPr/>
        </p:nvSpPr>
        <p:spPr bwMode="auto">
          <a:xfrm>
            <a:off x="6584284" y="1830104"/>
            <a:ext cx="302224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sz="1400" dirty="0">
                <a:latin typeface="Meiryo" panose="020B0604030504040204" pitchFamily="34" charset="-128"/>
                <a:ea typeface="Meiryo" panose="020B0604030504040204" pitchFamily="34" charset="-128"/>
              </a:rPr>
              <a:t>［食事用の胃ろう接続チューブ］</a:t>
            </a:r>
          </a:p>
        </p:txBody>
      </p:sp>
      <p:sp>
        <p:nvSpPr>
          <p:cNvPr id="12"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272</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9952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3" grpId="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8">
            <a:extLst>
              <a:ext uri="{FF2B5EF4-FFF2-40B4-BE49-F238E27FC236}">
                <a16:creationId xmlns:a16="http://schemas.microsoft.com/office/drawing/2014/main" id="{C4B88453-1648-4A88-978C-CD2D72106CFE}"/>
              </a:ext>
            </a:extLst>
          </p:cNvPr>
          <p:cNvSpPr txBox="1">
            <a:spLocks noChangeArrowheads="1"/>
          </p:cNvSpPr>
          <p:nvPr/>
        </p:nvSpPr>
        <p:spPr bwMode="auto">
          <a:xfrm>
            <a:off x="931619" y="1537252"/>
            <a:ext cx="8342555" cy="2352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a:lnSpc>
                <a:spcPct val="125000"/>
              </a:lnSpc>
              <a:spcAft>
                <a:spcPts val="600"/>
              </a:spcAft>
              <a:buFont typeface="Wingdings" panose="05000000000000000000" pitchFamily="2" charset="2"/>
              <a:buChar char="u"/>
            </a:pPr>
            <a:r>
              <a:rPr lang="en-US" altLang="ja-JP" dirty="0">
                <a:latin typeface="Meiryo" panose="020B0604030504040204" pitchFamily="34" charset="-128"/>
                <a:ea typeface="Meiryo" panose="020B0604030504040204" pitchFamily="34" charset="-128"/>
              </a:rPr>
              <a:t>30〜50cc</a:t>
            </a:r>
            <a:r>
              <a:rPr lang="ja-JP" altLang="en-US" dirty="0">
                <a:latin typeface="Meiryo" panose="020B0604030504040204" pitchFamily="34" charset="-128"/>
                <a:ea typeface="Meiryo" panose="020B0604030504040204" pitchFamily="34" charset="-128"/>
              </a:rPr>
              <a:t>の注射器で量を測りながら、指示されている量の半固形栄養剤あるいはミキサー食を吸い上げます。</a:t>
            </a:r>
          </a:p>
          <a:p>
            <a:pPr algn="just">
              <a:lnSpc>
                <a:spcPct val="125000"/>
              </a:lnSpc>
              <a:spcAft>
                <a:spcPts val="600"/>
              </a:spcAft>
              <a:buFont typeface="Wingdings" panose="05000000000000000000" pitchFamily="2" charset="2"/>
              <a:buChar char="u"/>
            </a:pPr>
            <a:r>
              <a:rPr lang="ja-JP" altLang="en-US" dirty="0">
                <a:latin typeface="Meiryo" panose="020B0604030504040204" pitchFamily="34" charset="-128"/>
                <a:ea typeface="Meiryo" panose="020B0604030504040204" pitchFamily="34" charset="-128"/>
              </a:rPr>
              <a:t>ミキサー食の場合は、おかず每にメニューを確認しながら吸い上げます。</a:t>
            </a:r>
          </a:p>
          <a:p>
            <a:pPr algn="just">
              <a:lnSpc>
                <a:spcPct val="125000"/>
              </a:lnSpc>
              <a:spcAft>
                <a:spcPts val="600"/>
              </a:spcAft>
              <a:buFont typeface="Wingdings" panose="05000000000000000000" pitchFamily="2" charset="2"/>
              <a:buChar char="u"/>
            </a:pPr>
            <a:r>
              <a:rPr lang="ja-JP" altLang="en-US" dirty="0">
                <a:latin typeface="Meiryo" panose="020B0604030504040204" pitchFamily="34" charset="-128"/>
                <a:ea typeface="Meiryo" panose="020B0604030504040204" pitchFamily="34" charset="-128"/>
              </a:rPr>
              <a:t>注射器を上に向けてできるだけ空気を抜いておきます。</a:t>
            </a:r>
          </a:p>
        </p:txBody>
      </p:sp>
      <p:sp>
        <p:nvSpPr>
          <p:cNvPr id="11" name="Rectangle 5">
            <a:extLst>
              <a:ext uri="{FF2B5EF4-FFF2-40B4-BE49-F238E27FC236}">
                <a16:creationId xmlns:a16="http://schemas.microsoft.com/office/drawing/2014/main" id="{88B7F48E-6F1A-4616-88E6-A08B4179E08A}"/>
              </a:ext>
            </a:extLst>
          </p:cNvPr>
          <p:cNvSpPr txBox="1">
            <a:spLocks noChangeArrowheads="1"/>
          </p:cNvSpPr>
          <p:nvPr/>
        </p:nvSpPr>
        <p:spPr>
          <a:xfrm>
            <a:off x="937533" y="3363454"/>
            <a:ext cx="8336641" cy="778235"/>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1033463" indent="-1033463">
              <a:lnSpc>
                <a:spcPct val="114000"/>
              </a:lnSpc>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手順⑦：注射器を</a:t>
            </a:r>
            <a:r>
              <a:rPr lang="ja-JP" altLang="en-US" sz="2000" b="1" dirty="0">
                <a:solidFill>
                  <a:schemeClr val="bg1"/>
                </a:solidFill>
                <a:latin typeface="Meiryo" panose="020B0604030504040204" pitchFamily="34" charset="-128"/>
                <a:ea typeface="Meiryo" panose="020B0604030504040204" pitchFamily="34" charset="-128"/>
                <a:cs typeface="ＭＳ ゴシック" charset="0"/>
              </a:rPr>
              <a:t>ボタン型胃</a:t>
            </a:r>
            <a:r>
              <a:rPr lang="ja-JP" altLang="en-US" sz="2000" b="1" dirty="0" err="1">
                <a:solidFill>
                  <a:schemeClr val="bg1"/>
                </a:solidFill>
                <a:latin typeface="Meiryo" panose="020B0604030504040204" pitchFamily="34" charset="-128"/>
                <a:ea typeface="Meiryo" panose="020B0604030504040204" pitchFamily="34" charset="-128"/>
                <a:cs typeface="ＭＳ ゴシック" charset="0"/>
              </a:rPr>
              <a:t>ろうの</a:t>
            </a:r>
            <a:r>
              <a:rPr lang="ja-JP" altLang="en-US" sz="2000" b="1" dirty="0">
                <a:solidFill>
                  <a:schemeClr val="bg1"/>
                </a:solidFill>
                <a:latin typeface="Meiryo" panose="020B0604030504040204" pitchFamily="34" charset="-128"/>
                <a:ea typeface="Meiryo" panose="020B0604030504040204" pitchFamily="34" charset="-128"/>
                <a:cs typeface="ＭＳ ゴシック" charset="0"/>
              </a:rPr>
              <a:t>接続チューブ</a:t>
            </a:r>
            <a:r>
              <a:rPr lang="ja-JP" altLang="en-US" sz="1600" dirty="0">
                <a:solidFill>
                  <a:schemeClr val="bg1"/>
                </a:solidFill>
                <a:latin typeface="Meiryo" panose="020B0604030504040204" pitchFamily="34" charset="-128"/>
                <a:ea typeface="Meiryo" panose="020B0604030504040204" pitchFamily="34" charset="-128"/>
                <a:cs typeface="ＭＳ ゴシック" charset="0"/>
              </a:rPr>
              <a:t>ないしは</a:t>
            </a:r>
            <a:br>
              <a:rPr lang="en-US" altLang="ja-JP" sz="1600" dirty="0">
                <a:solidFill>
                  <a:schemeClr val="bg1"/>
                </a:solidFill>
                <a:latin typeface="Meiryo" panose="020B0604030504040204" pitchFamily="34" charset="-128"/>
                <a:ea typeface="Meiryo" panose="020B0604030504040204" pitchFamily="34" charset="-128"/>
                <a:cs typeface="ＭＳ ゴシック" charset="0"/>
              </a:rPr>
            </a:br>
            <a:r>
              <a:rPr lang="ja-JP" altLang="en-US" sz="2000" b="1" dirty="0">
                <a:solidFill>
                  <a:schemeClr val="bg1"/>
                </a:solidFill>
                <a:latin typeface="Meiryo" panose="020B0604030504040204" pitchFamily="34" charset="-128"/>
                <a:ea typeface="Meiryo" panose="020B0604030504040204" pitchFamily="34" charset="-128"/>
                <a:cs typeface="ＭＳ ゴシック" charset="0"/>
              </a:rPr>
              <a:t>チューブ型胃</a:t>
            </a:r>
            <a:r>
              <a:rPr lang="ja-JP" altLang="en-US" sz="2000" b="1" dirty="0" err="1">
                <a:solidFill>
                  <a:schemeClr val="bg1"/>
                </a:solidFill>
                <a:latin typeface="Meiryo" panose="020B0604030504040204" pitchFamily="34" charset="-128"/>
                <a:ea typeface="Meiryo" panose="020B0604030504040204" pitchFamily="34" charset="-128"/>
                <a:cs typeface="ＭＳ ゴシック" charset="0"/>
              </a:rPr>
              <a:t>ろう</a:t>
            </a:r>
            <a:r>
              <a:rPr lang="ja-JP" altLang="en-US" sz="2000" b="1" dirty="0">
                <a:solidFill>
                  <a:schemeClr val="bg1"/>
                </a:solidFill>
                <a:latin typeface="Meiryo" panose="020B0604030504040204" pitchFamily="34" charset="-128"/>
                <a:ea typeface="Meiryo" panose="020B0604030504040204" pitchFamily="34" charset="-128"/>
                <a:cs typeface="ＭＳ ゴシック" charset="0"/>
              </a:rPr>
              <a:t>カテーテル</a:t>
            </a: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に接続して手押しで注入します</a:t>
            </a:r>
          </a:p>
        </p:txBody>
      </p:sp>
      <p:sp>
        <p:nvSpPr>
          <p:cNvPr id="12" name="Rectangle 5">
            <a:extLst>
              <a:ext uri="{FF2B5EF4-FFF2-40B4-BE49-F238E27FC236}">
                <a16:creationId xmlns:a16="http://schemas.microsoft.com/office/drawing/2014/main" id="{EAF7F361-0E05-41A1-BC2F-8FA742AB8791}"/>
              </a:ext>
            </a:extLst>
          </p:cNvPr>
          <p:cNvSpPr txBox="1">
            <a:spLocks noChangeArrowheads="1"/>
          </p:cNvSpPr>
          <p:nvPr/>
        </p:nvSpPr>
        <p:spPr>
          <a:xfrm>
            <a:off x="668339" y="3363454"/>
            <a:ext cx="175584" cy="778235"/>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13" name="Rectangle 5">
            <a:extLst>
              <a:ext uri="{FF2B5EF4-FFF2-40B4-BE49-F238E27FC236}">
                <a16:creationId xmlns:a16="http://schemas.microsoft.com/office/drawing/2014/main" id="{39DD4DEE-B392-48B0-BBB5-D4F1239BCB6A}"/>
              </a:ext>
            </a:extLst>
          </p:cNvPr>
          <p:cNvSpPr txBox="1">
            <a:spLocks noChangeArrowheads="1"/>
          </p:cNvSpPr>
          <p:nvPr/>
        </p:nvSpPr>
        <p:spPr>
          <a:xfrm>
            <a:off x="937533" y="908050"/>
            <a:ext cx="8336641" cy="377026"/>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手順⑥：半固形栄養剤</a:t>
            </a:r>
            <a:r>
              <a:rPr lang="ja-JP" altLang="en-US" sz="2000" b="1" dirty="0">
                <a:solidFill>
                  <a:schemeClr val="bg1"/>
                </a:solidFill>
                <a:latin typeface="Meiryo" panose="020B0604030504040204" pitchFamily="34" charset="-128"/>
                <a:ea typeface="Meiryo" panose="020B0604030504040204" pitchFamily="34" charset="-128"/>
                <a:cs typeface="ＭＳ ゴシック" charset="0"/>
              </a:rPr>
              <a:t>あるいは</a:t>
            </a: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ミキサー食を注射器に吸い上げます</a:t>
            </a:r>
          </a:p>
        </p:txBody>
      </p:sp>
      <p:sp>
        <p:nvSpPr>
          <p:cNvPr id="14" name="Rectangle 5">
            <a:extLst>
              <a:ext uri="{FF2B5EF4-FFF2-40B4-BE49-F238E27FC236}">
                <a16:creationId xmlns:a16="http://schemas.microsoft.com/office/drawing/2014/main" id="{98C10477-EAD8-41CB-B3BA-F60F0E3C2E53}"/>
              </a:ext>
            </a:extLst>
          </p:cNvPr>
          <p:cNvSpPr txBox="1">
            <a:spLocks noChangeArrowheads="1"/>
          </p:cNvSpPr>
          <p:nvPr/>
        </p:nvSpPr>
        <p:spPr>
          <a:xfrm>
            <a:off x="668338" y="908050"/>
            <a:ext cx="210893" cy="377026"/>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15" name="テキスト ボックス 8">
            <a:extLst>
              <a:ext uri="{FF2B5EF4-FFF2-40B4-BE49-F238E27FC236}">
                <a16:creationId xmlns:a16="http://schemas.microsoft.com/office/drawing/2014/main" id="{E84C74C6-A24F-46F4-B653-2797684067E7}"/>
              </a:ext>
            </a:extLst>
          </p:cNvPr>
          <p:cNvSpPr txBox="1">
            <a:spLocks noChangeArrowheads="1"/>
          </p:cNvSpPr>
          <p:nvPr/>
        </p:nvSpPr>
        <p:spPr bwMode="auto">
          <a:xfrm>
            <a:off x="931620" y="4399723"/>
            <a:ext cx="5084297" cy="24582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a:lnSpc>
                <a:spcPct val="125000"/>
              </a:lnSpc>
              <a:spcAft>
                <a:spcPts val="600"/>
              </a:spcAft>
              <a:buFont typeface="Wingdings" panose="05000000000000000000" pitchFamily="2" charset="2"/>
              <a:buChar char="u"/>
            </a:pPr>
            <a:r>
              <a:rPr lang="ja-JP" altLang="en-US" dirty="0">
                <a:latin typeface="Meiryo" panose="020B0604030504040204" pitchFamily="34" charset="-128"/>
                <a:ea typeface="Meiryo" panose="020B0604030504040204" pitchFamily="34" charset="-128"/>
              </a:rPr>
              <a:t>クレンメを閉じた状態で接続します。</a:t>
            </a:r>
          </a:p>
          <a:p>
            <a:pPr algn="just">
              <a:lnSpc>
                <a:spcPct val="125000"/>
              </a:lnSpc>
              <a:spcAft>
                <a:spcPts val="600"/>
              </a:spcAft>
              <a:buFont typeface="Wingdings" panose="05000000000000000000" pitchFamily="2" charset="2"/>
              <a:buChar char="u"/>
            </a:pPr>
            <a:r>
              <a:rPr lang="ja-JP" altLang="en-US" dirty="0">
                <a:latin typeface="Meiryo" panose="020B0604030504040204" pitchFamily="34" charset="-128"/>
                <a:ea typeface="Meiryo" panose="020B0604030504040204" pitchFamily="34" charset="-128"/>
              </a:rPr>
              <a:t>注入中に接続部からの液漏れをおこさないように接続はしっかり行います。</a:t>
            </a:r>
          </a:p>
          <a:p>
            <a:pPr algn="just">
              <a:lnSpc>
                <a:spcPct val="125000"/>
              </a:lnSpc>
              <a:spcAft>
                <a:spcPts val="600"/>
              </a:spcAft>
              <a:buFont typeface="Wingdings" panose="05000000000000000000" pitchFamily="2" charset="2"/>
              <a:buChar char="u"/>
            </a:pPr>
            <a:r>
              <a:rPr lang="en-US" altLang="ja-JP" dirty="0">
                <a:latin typeface="Meiryo" panose="020B0604030504040204" pitchFamily="34" charset="-128"/>
                <a:ea typeface="Meiryo" panose="020B0604030504040204" pitchFamily="34" charset="-128"/>
              </a:rPr>
              <a:t>20cc/10</a:t>
            </a:r>
            <a:r>
              <a:rPr lang="ja-JP" altLang="en-US" dirty="0">
                <a:latin typeface="Meiryo" panose="020B0604030504040204" pitchFamily="34" charset="-128"/>
                <a:ea typeface="Meiryo" panose="020B0604030504040204" pitchFamily="34" charset="-128"/>
              </a:rPr>
              <a:t>秒、</a:t>
            </a:r>
            <a:r>
              <a:rPr lang="en-US" altLang="ja-JP" dirty="0">
                <a:latin typeface="Meiryo" panose="020B0604030504040204" pitchFamily="34" charset="-128"/>
                <a:ea typeface="Meiryo" panose="020B0604030504040204" pitchFamily="34" charset="-128"/>
              </a:rPr>
              <a:t>30cc/20</a:t>
            </a:r>
            <a:r>
              <a:rPr lang="ja-JP" altLang="en-US" dirty="0">
                <a:latin typeface="Meiryo" panose="020B0604030504040204" pitchFamily="34" charset="-128"/>
                <a:ea typeface="Meiryo" panose="020B0604030504040204" pitchFamily="34" charset="-128"/>
              </a:rPr>
              <a:t>秒、</a:t>
            </a:r>
            <a:r>
              <a:rPr lang="en-US" altLang="ja-JP" dirty="0">
                <a:latin typeface="Meiryo" panose="020B0604030504040204" pitchFamily="34" charset="-128"/>
                <a:ea typeface="Meiryo" panose="020B0604030504040204" pitchFamily="34" charset="-128"/>
              </a:rPr>
              <a:t>50cc/30</a:t>
            </a:r>
            <a:r>
              <a:rPr lang="ja-JP" altLang="en-US" dirty="0">
                <a:latin typeface="Meiryo" panose="020B0604030504040204" pitchFamily="34" charset="-128"/>
                <a:ea typeface="Meiryo" panose="020B0604030504040204" pitchFamily="34" charset="-128"/>
              </a:rPr>
              <a:t>秒程度の速度でゆっくり注入します。 </a:t>
            </a:r>
          </a:p>
        </p:txBody>
      </p:sp>
      <p:pic>
        <p:nvPicPr>
          <p:cNvPr id="16" name="図 2">
            <a:extLst>
              <a:ext uri="{FF2B5EF4-FFF2-40B4-BE49-F238E27FC236}">
                <a16:creationId xmlns:a16="http://schemas.microsoft.com/office/drawing/2014/main" id="{B19175C0-9C00-49EB-BE29-FB684E309AC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274904" y="4570229"/>
            <a:ext cx="2843212" cy="2017712"/>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円形吹き出し 6">
            <a:extLst>
              <a:ext uri="{FF2B5EF4-FFF2-40B4-BE49-F238E27FC236}">
                <a16:creationId xmlns:a16="http://schemas.microsoft.com/office/drawing/2014/main" id="{60BE027E-C69B-48EA-9E1C-5E7E4F0E8AF1}"/>
              </a:ext>
            </a:extLst>
          </p:cNvPr>
          <p:cNvSpPr/>
          <p:nvPr/>
        </p:nvSpPr>
        <p:spPr>
          <a:xfrm>
            <a:off x="7285037" y="4126902"/>
            <a:ext cx="2055398" cy="1148546"/>
          </a:xfrm>
          <a:prstGeom prst="wedgeEllipseCallout">
            <a:avLst>
              <a:gd name="adj1" fmla="val 20254"/>
              <a:gd name="adj2" fmla="val 93254"/>
            </a:avLst>
          </a:prstGeom>
          <a:ln w="28575" cmpd="sng">
            <a:solidFill>
              <a:srgbClr val="0070C0"/>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ja-JP" altLang="en-US" sz="1400" dirty="0">
                <a:solidFill>
                  <a:schemeClr val="tx1"/>
                </a:solidFill>
                <a:latin typeface="Meiryo" panose="020B0604030504040204" pitchFamily="34" charset="-128"/>
                <a:ea typeface="Meiryo" panose="020B0604030504040204" pitchFamily="34" charset="-128"/>
              </a:rPr>
              <a:t>ここをしっかり押さえながら</a:t>
            </a:r>
            <a:endParaRPr lang="en-US" altLang="ja-JP" sz="1400" dirty="0">
              <a:solidFill>
                <a:schemeClr val="tx1"/>
              </a:solidFill>
              <a:latin typeface="Meiryo" panose="020B0604030504040204" pitchFamily="34" charset="-128"/>
              <a:ea typeface="Meiryo" panose="020B0604030504040204" pitchFamily="34" charset="-128"/>
            </a:endParaRPr>
          </a:p>
          <a:p>
            <a:pPr algn="ctr" eaLnBrk="1" hangingPunct="1">
              <a:defRPr/>
            </a:pPr>
            <a:r>
              <a:rPr lang="ja-JP" altLang="en-US" sz="1400" dirty="0">
                <a:solidFill>
                  <a:schemeClr val="tx1"/>
                </a:solidFill>
                <a:latin typeface="Meiryo" panose="020B0604030504040204" pitchFamily="34" charset="-128"/>
                <a:ea typeface="Meiryo" panose="020B0604030504040204" pitchFamily="34" charset="-128"/>
              </a:rPr>
              <a:t>手押し注入する</a:t>
            </a:r>
          </a:p>
        </p:txBody>
      </p:sp>
      <p:sp>
        <p:nvSpPr>
          <p:cNvPr id="18" name="スライド番号プレースホルダー 4"/>
          <p:cNvSpPr txBox="1">
            <a:spLocks/>
          </p:cNvSpPr>
          <p:nvPr/>
        </p:nvSpPr>
        <p:spPr>
          <a:xfrm>
            <a:off x="7022466" y="664621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273</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3804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P spid="14" grpId="0" animBg="1"/>
      <p:bldP spid="15" grpId="0"/>
      <p:bldP spid="17"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
            <a:extLst>
              <a:ext uri="{FF2B5EF4-FFF2-40B4-BE49-F238E27FC236}">
                <a16:creationId xmlns:a16="http://schemas.microsoft.com/office/drawing/2014/main" id="{5AD3877C-2919-48B0-9AC6-A97DB4DE0563}"/>
              </a:ext>
            </a:extLst>
          </p:cNvPr>
          <p:cNvSpPr txBox="1">
            <a:spLocks noChangeArrowheads="1"/>
          </p:cNvSpPr>
          <p:nvPr/>
        </p:nvSpPr>
        <p:spPr>
          <a:xfrm>
            <a:off x="937533" y="908050"/>
            <a:ext cx="8336639" cy="377026"/>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手順⑧：数分間隔で指示された量を繰り返し注入します</a:t>
            </a:r>
          </a:p>
        </p:txBody>
      </p:sp>
      <p:sp>
        <p:nvSpPr>
          <p:cNvPr id="61" name="Rectangle 5">
            <a:extLst>
              <a:ext uri="{FF2B5EF4-FFF2-40B4-BE49-F238E27FC236}">
                <a16:creationId xmlns:a16="http://schemas.microsoft.com/office/drawing/2014/main" id="{C390C2AA-86E2-4ED1-A9D3-DB3EFC10193B}"/>
              </a:ext>
            </a:extLst>
          </p:cNvPr>
          <p:cNvSpPr txBox="1">
            <a:spLocks noChangeArrowheads="1"/>
          </p:cNvSpPr>
          <p:nvPr/>
        </p:nvSpPr>
        <p:spPr bwMode="auto">
          <a:xfrm>
            <a:off x="937535" y="4082304"/>
            <a:ext cx="8336639" cy="400110"/>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手順⑩：注入が終了したらチューブに白湯を流す</a:t>
            </a:r>
          </a:p>
        </p:txBody>
      </p:sp>
      <p:sp>
        <p:nvSpPr>
          <p:cNvPr id="64" name="Rectangle 5">
            <a:extLst>
              <a:ext uri="{FF2B5EF4-FFF2-40B4-BE49-F238E27FC236}">
                <a16:creationId xmlns:a16="http://schemas.microsoft.com/office/drawing/2014/main" id="{7FC5F4B9-248B-4496-903C-28B5AE266E5F}"/>
              </a:ext>
            </a:extLst>
          </p:cNvPr>
          <p:cNvSpPr txBox="1">
            <a:spLocks noChangeArrowheads="1"/>
          </p:cNvSpPr>
          <p:nvPr/>
        </p:nvSpPr>
        <p:spPr>
          <a:xfrm>
            <a:off x="668338" y="908050"/>
            <a:ext cx="210893" cy="377026"/>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66" name="Rectangle 5">
            <a:extLst>
              <a:ext uri="{FF2B5EF4-FFF2-40B4-BE49-F238E27FC236}">
                <a16:creationId xmlns:a16="http://schemas.microsoft.com/office/drawing/2014/main" id="{087CDFD1-6768-4B3F-8C7D-9E9389B8DF1F}"/>
              </a:ext>
            </a:extLst>
          </p:cNvPr>
          <p:cNvSpPr txBox="1">
            <a:spLocks noChangeArrowheads="1"/>
          </p:cNvSpPr>
          <p:nvPr/>
        </p:nvSpPr>
        <p:spPr bwMode="auto">
          <a:xfrm>
            <a:off x="668339" y="4082304"/>
            <a:ext cx="210893" cy="400110"/>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eaLnBrk="1" hangingPunct="1">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14" name="Text Box 6">
            <a:extLst>
              <a:ext uri="{FF2B5EF4-FFF2-40B4-BE49-F238E27FC236}">
                <a16:creationId xmlns:a16="http://schemas.microsoft.com/office/drawing/2014/main" id="{09DE4E5B-1FF4-4820-B5E1-A7A41C4B33D0}"/>
              </a:ext>
            </a:extLst>
          </p:cNvPr>
          <p:cNvSpPr txBox="1">
            <a:spLocks noChangeArrowheads="1"/>
          </p:cNvSpPr>
          <p:nvPr/>
        </p:nvSpPr>
        <p:spPr bwMode="auto">
          <a:xfrm>
            <a:off x="937535" y="1324832"/>
            <a:ext cx="8336639" cy="21041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266700" indent="-266700" algn="just">
              <a:lnSpc>
                <a:spcPct val="125000"/>
              </a:lnSpc>
              <a:spcAft>
                <a:spcPts val="600"/>
              </a:spcAft>
              <a:buFont typeface="Wingdings" panose="05000000000000000000" pitchFamily="2" charset="2"/>
              <a:buChar char="l"/>
            </a:pPr>
            <a:r>
              <a:rPr lang="ja-JP" altLang="en-US" dirty="0">
                <a:latin typeface="Meiryo" panose="020B0604030504040204" pitchFamily="34" charset="-128"/>
                <a:ea typeface="Meiryo" panose="020B0604030504040204" pitchFamily="34" charset="-128"/>
              </a:rPr>
              <a:t>頻脈、嘔気・嘔吐などの症状が観察されないように、注入速度や注入間隔を調節します。</a:t>
            </a:r>
          </a:p>
          <a:p>
            <a:pPr marL="266700" indent="-266700" algn="just">
              <a:lnSpc>
                <a:spcPct val="125000"/>
              </a:lnSpc>
              <a:spcAft>
                <a:spcPts val="600"/>
              </a:spcAft>
              <a:buFont typeface="Wingdings" panose="05000000000000000000" pitchFamily="2" charset="2"/>
              <a:buChar char="l"/>
            </a:pPr>
            <a:r>
              <a:rPr lang="ja-JP" altLang="en-US" dirty="0">
                <a:latin typeface="Meiryo" panose="020B0604030504040204" pitchFamily="34" charset="-128"/>
                <a:ea typeface="Meiryo" panose="020B0604030504040204" pitchFamily="34" charset="-128"/>
              </a:rPr>
              <a:t>ミキサー食のメニューによっては、硬さや残渣によって注射器に吸い上げ難い物もあるが、そのような食物を注入すると、胃ろうのボタンやチューブを詰まらせてしまうので、注射器注入に適当でない食物は注入しないようにします。</a:t>
            </a:r>
          </a:p>
        </p:txBody>
      </p:sp>
      <p:sp>
        <p:nvSpPr>
          <p:cNvPr id="9" name="Text Box 6">
            <a:extLst>
              <a:ext uri="{FF2B5EF4-FFF2-40B4-BE49-F238E27FC236}">
                <a16:creationId xmlns:a16="http://schemas.microsoft.com/office/drawing/2014/main" id="{AAEAC560-5BD2-4CBA-8DBC-7A7B4202523E}"/>
              </a:ext>
            </a:extLst>
          </p:cNvPr>
          <p:cNvSpPr txBox="1">
            <a:spLocks noChangeArrowheads="1"/>
          </p:cNvSpPr>
          <p:nvPr/>
        </p:nvSpPr>
        <p:spPr bwMode="auto">
          <a:xfrm>
            <a:off x="937535" y="4586565"/>
            <a:ext cx="8491387" cy="21041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266700" indent="-266700">
              <a:lnSpc>
                <a:spcPct val="125000"/>
              </a:lnSpc>
              <a:spcAft>
                <a:spcPts val="600"/>
              </a:spcAft>
              <a:buFont typeface="Wingdings" panose="05000000000000000000" pitchFamily="2" charset="2"/>
              <a:buChar char="l"/>
            </a:pPr>
            <a:r>
              <a:rPr lang="ja-JP" altLang="en-US" dirty="0">
                <a:latin typeface="Meiryo" panose="020B0604030504040204" pitchFamily="34" charset="-128"/>
                <a:ea typeface="Meiryo" panose="020B0604030504040204" pitchFamily="34" charset="-128"/>
              </a:rPr>
              <a:t>注入終了後は水かお茶を</a:t>
            </a:r>
            <a:r>
              <a:rPr lang="en-US" altLang="ja-JP" dirty="0">
                <a:latin typeface="Meiryo" panose="020B0604030504040204" pitchFamily="34" charset="-128"/>
                <a:ea typeface="Meiryo" panose="020B0604030504040204" pitchFamily="34" charset="-128"/>
              </a:rPr>
              <a:t>10cc</a:t>
            </a:r>
            <a:r>
              <a:rPr lang="ja-JP" altLang="en-US" dirty="0">
                <a:latin typeface="Meiryo" panose="020B0604030504040204" pitchFamily="34" charset="-128"/>
                <a:ea typeface="Meiryo" panose="020B0604030504040204" pitchFamily="34" charset="-128"/>
              </a:rPr>
              <a:t>以上注入し、チューブ内をきれいにします。</a:t>
            </a:r>
          </a:p>
          <a:p>
            <a:pPr marL="266700" indent="-266700">
              <a:lnSpc>
                <a:spcPct val="125000"/>
              </a:lnSpc>
              <a:spcAft>
                <a:spcPts val="600"/>
              </a:spcAft>
              <a:buFont typeface="Wingdings" panose="05000000000000000000" pitchFamily="2" charset="2"/>
              <a:buChar char="l"/>
            </a:pPr>
            <a:r>
              <a:rPr lang="ja-JP" altLang="en-US" dirty="0">
                <a:latin typeface="Meiryo" panose="020B0604030504040204" pitchFamily="34" charset="-128"/>
                <a:ea typeface="Meiryo" panose="020B0604030504040204" pitchFamily="34" charset="-128"/>
              </a:rPr>
              <a:t>ボタン型胃</a:t>
            </a:r>
            <a:r>
              <a:rPr lang="ja-JP" altLang="en-US" dirty="0" err="1">
                <a:latin typeface="Meiryo" panose="020B0604030504040204" pitchFamily="34" charset="-128"/>
                <a:ea typeface="Meiryo" panose="020B0604030504040204" pitchFamily="34" charset="-128"/>
              </a:rPr>
              <a:t>ろうの</a:t>
            </a:r>
            <a:r>
              <a:rPr lang="ja-JP" altLang="en-US" dirty="0">
                <a:latin typeface="Meiryo" panose="020B0604030504040204" pitchFamily="34" charset="-128"/>
                <a:ea typeface="Meiryo" panose="020B0604030504040204" pitchFamily="34" charset="-128"/>
              </a:rPr>
              <a:t>場合、接続チューブをボタンから外した時の水の滴りを防ぐために、接続チューブを外す前に、空気を</a:t>
            </a:r>
            <a:r>
              <a:rPr lang="en-US" altLang="ja-JP" dirty="0">
                <a:latin typeface="Meiryo" panose="020B0604030504040204" pitchFamily="34" charset="-128"/>
                <a:ea typeface="Meiryo" panose="020B0604030504040204" pitchFamily="34" charset="-128"/>
              </a:rPr>
              <a:t>10cc</a:t>
            </a:r>
            <a:r>
              <a:rPr lang="ja-JP" altLang="en-US" dirty="0">
                <a:latin typeface="Meiryo" panose="020B0604030504040204" pitchFamily="34" charset="-128"/>
                <a:ea typeface="Meiryo" panose="020B0604030504040204" pitchFamily="34" charset="-128"/>
              </a:rPr>
              <a:t>程流す方法もあります。</a:t>
            </a:r>
          </a:p>
        </p:txBody>
      </p:sp>
      <p:sp>
        <p:nvSpPr>
          <p:cNvPr id="10"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274</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0081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additive="base">
                                        <p:cTn id="13" dur="500" fill="hold"/>
                                        <p:tgtEl>
                                          <p:spTgt spid="61"/>
                                        </p:tgtEl>
                                        <p:attrNameLst>
                                          <p:attrName>ppt_x</p:attrName>
                                        </p:attrNameLst>
                                      </p:cBhvr>
                                      <p:tavLst>
                                        <p:tav tm="0">
                                          <p:val>
                                            <p:strVal val="#ppt_x"/>
                                          </p:val>
                                        </p:tav>
                                        <p:tav tm="100000">
                                          <p:val>
                                            <p:strVal val="#ppt_x"/>
                                          </p:val>
                                        </p:tav>
                                      </p:tavLst>
                                    </p:anim>
                                    <p:anim calcmode="lin" valueType="num">
                                      <p:cBhvr additive="base">
                                        <p:cTn id="14" dur="500" fill="hold"/>
                                        <p:tgtEl>
                                          <p:spTgt spid="6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500" fill="hold"/>
                                        <p:tgtEl>
                                          <p:spTgt spid="64"/>
                                        </p:tgtEl>
                                        <p:attrNameLst>
                                          <p:attrName>ppt_x</p:attrName>
                                        </p:attrNameLst>
                                      </p:cBhvr>
                                      <p:tavLst>
                                        <p:tav tm="0">
                                          <p:val>
                                            <p:strVal val="#ppt_x"/>
                                          </p:val>
                                        </p:tav>
                                        <p:tav tm="100000">
                                          <p:val>
                                            <p:strVal val="#ppt_x"/>
                                          </p:val>
                                        </p:tav>
                                      </p:tavLst>
                                    </p:anim>
                                    <p:anim calcmode="lin" valueType="num">
                                      <p:cBhvr additive="base">
                                        <p:cTn id="1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anim calcmode="lin" valueType="num">
                                      <p:cBhvr additive="base">
                                        <p:cTn id="23" dur="500" fill="hold"/>
                                        <p:tgtEl>
                                          <p:spTgt spid="66"/>
                                        </p:tgtEl>
                                        <p:attrNameLst>
                                          <p:attrName>ppt_x</p:attrName>
                                        </p:attrNameLst>
                                      </p:cBhvr>
                                      <p:tavLst>
                                        <p:tav tm="0">
                                          <p:val>
                                            <p:strVal val="#ppt_x"/>
                                          </p:val>
                                        </p:tav>
                                        <p:tav tm="100000">
                                          <p:val>
                                            <p:strVal val="#ppt_x"/>
                                          </p:val>
                                        </p:tav>
                                      </p:tavLst>
                                    </p:anim>
                                    <p:anim calcmode="lin" valueType="num">
                                      <p:cBhvr additive="base">
                                        <p:cTn id="24" dur="500" fill="hold"/>
                                        <p:tgtEl>
                                          <p:spTgt spid="66"/>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1" grpId="0" animBg="1"/>
      <p:bldP spid="64" grpId="0" animBg="1"/>
      <p:bldP spid="66" grpId="0" animBg="1"/>
      <p:bldP spid="14" grpId="0"/>
      <p:bldP spid="9" grpId="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ミキサー食注入のメリット</a:t>
            </a:r>
          </a:p>
        </p:txBody>
      </p:sp>
      <p:sp>
        <p:nvSpPr>
          <p:cNvPr id="4" name="正方形/長方形 3">
            <a:extLst>
              <a:ext uri="{FF2B5EF4-FFF2-40B4-BE49-F238E27FC236}">
                <a16:creationId xmlns:a16="http://schemas.microsoft.com/office/drawing/2014/main" id="{41F3AC38-1002-401C-A203-B8A8CCA59A2E}"/>
              </a:ext>
            </a:extLst>
          </p:cNvPr>
          <p:cNvSpPr/>
          <p:nvPr/>
        </p:nvSpPr>
        <p:spPr>
          <a:xfrm>
            <a:off x="704849" y="1592263"/>
            <a:ext cx="8569325" cy="806380"/>
          </a:xfrm>
          <a:prstGeom prst="rect">
            <a:avLst/>
          </a:prstGeom>
          <a:solidFill>
            <a:srgbClr val="FFEFBD"/>
          </a:solidFill>
          <a:ln w="12700">
            <a:solidFill>
              <a:srgbClr val="FF8601"/>
            </a:solidFill>
          </a:ln>
        </p:spPr>
        <p:txBody>
          <a:bodyPr wrap="square" bIns="0" anchor="ctr" anchorCtr="0">
            <a:noAutofit/>
          </a:bodyPr>
          <a:lstStyle/>
          <a:p>
            <a:pPr algn="just">
              <a:defRPr/>
            </a:pPr>
            <a:r>
              <a:rPr lang="ja-JP" altLang="en-US" dirty="0">
                <a:solidFill>
                  <a:schemeClr val="dk1"/>
                </a:solidFill>
                <a:latin typeface="Meiryo" panose="020B0604030504040204" pitchFamily="34" charset="-128"/>
                <a:ea typeface="Meiryo" panose="020B0604030504040204" pitchFamily="34" charset="-128"/>
              </a:rPr>
              <a:t>半固形栄養剤の利点に加え、本来の食事に近い注入内容であるため、優れた栄養注入の方法として近年注目されています。</a:t>
            </a:r>
            <a:endParaRPr lang="en-US" altLang="ja-JP" dirty="0">
              <a:solidFill>
                <a:schemeClr val="dk1"/>
              </a:solidFill>
              <a:latin typeface="Meiryo" panose="020B0604030504040204" pitchFamily="34" charset="-128"/>
              <a:ea typeface="Meiryo" panose="020B0604030504040204" pitchFamily="34" charset="-128"/>
            </a:endParaRPr>
          </a:p>
        </p:txBody>
      </p:sp>
      <p:sp>
        <p:nvSpPr>
          <p:cNvPr id="41" name="Text Box 6">
            <a:extLst>
              <a:ext uri="{FF2B5EF4-FFF2-40B4-BE49-F238E27FC236}">
                <a16:creationId xmlns:a16="http://schemas.microsoft.com/office/drawing/2014/main" id="{A81D2147-BE55-45DA-92BA-A3C26B6D8AD5}"/>
              </a:ext>
            </a:extLst>
          </p:cNvPr>
          <p:cNvSpPr txBox="1">
            <a:spLocks noChangeArrowheads="1"/>
          </p:cNvSpPr>
          <p:nvPr/>
        </p:nvSpPr>
        <p:spPr bwMode="auto">
          <a:xfrm>
            <a:off x="632735" y="2544353"/>
            <a:ext cx="8641440" cy="3945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0" indent="0" algn="just">
              <a:lnSpc>
                <a:spcPct val="114000"/>
              </a:lnSpc>
              <a:spcAft>
                <a:spcPts val="600"/>
              </a:spcAft>
            </a:pPr>
            <a:r>
              <a:rPr lang="en-US" altLang="ja-JP" b="1" dirty="0">
                <a:solidFill>
                  <a:srgbClr val="002060"/>
                </a:solidFill>
                <a:latin typeface="Meiryo" panose="020B0604030504040204" pitchFamily="34" charset="-128"/>
                <a:ea typeface="Meiryo" panose="020B0604030504040204" pitchFamily="34" charset="-128"/>
              </a:rPr>
              <a:t>A.</a:t>
            </a:r>
            <a:r>
              <a:rPr lang="ja-JP" altLang="en-US" b="1" dirty="0">
                <a:solidFill>
                  <a:srgbClr val="002060"/>
                </a:solidFill>
                <a:latin typeface="Meiryo" panose="020B0604030504040204" pitchFamily="34" charset="-128"/>
                <a:ea typeface="Meiryo" panose="020B0604030504040204" pitchFamily="34" charset="-128"/>
              </a:rPr>
              <a:t>天然の多様な食材が摂取できる</a:t>
            </a:r>
          </a:p>
          <a:p>
            <a:pPr marL="450850" indent="-185738" algn="just">
              <a:lnSpc>
                <a:spcPct val="114000"/>
              </a:lnSpc>
              <a:spcAft>
                <a:spcPts val="600"/>
              </a:spcAft>
            </a:pPr>
            <a:r>
              <a:rPr lang="ja-JP" altLang="en-US" sz="1600" spc="-70" dirty="0">
                <a:latin typeface="Meiryo" panose="020B0604030504040204" pitchFamily="34" charset="-128"/>
                <a:ea typeface="Meiryo" panose="020B0604030504040204" pitchFamily="34" charset="-128"/>
              </a:rPr>
              <a:t>●ミネラル・ビタミン、微量元素などが初めから含まれているので、</a:t>
            </a:r>
            <a:r>
              <a:rPr lang="ja-JP" altLang="en-US" sz="1600" spc="-70" dirty="0">
                <a:solidFill>
                  <a:srgbClr val="FF0000"/>
                </a:solidFill>
                <a:latin typeface="Meiryo" panose="020B0604030504040204" pitchFamily="34" charset="-128"/>
                <a:ea typeface="Meiryo" panose="020B0604030504040204" pitchFamily="34" charset="-128"/>
              </a:rPr>
              <a:t>微量元素欠乏症のリスクが軽減</a:t>
            </a:r>
            <a:r>
              <a:rPr lang="ja-JP" altLang="en-US" sz="1600" spc="-70" dirty="0">
                <a:latin typeface="Meiryo" panose="020B0604030504040204" pitchFamily="34" charset="-128"/>
                <a:ea typeface="Meiryo" panose="020B0604030504040204" pitchFamily="34" charset="-128"/>
              </a:rPr>
              <a:t>します。</a:t>
            </a:r>
          </a:p>
          <a:p>
            <a:pPr marL="450850" indent="-185738" algn="just">
              <a:lnSpc>
                <a:spcPct val="114000"/>
              </a:lnSpc>
              <a:spcAft>
                <a:spcPts val="600"/>
              </a:spcAft>
            </a:pPr>
            <a:r>
              <a:rPr lang="ja-JP" altLang="en-US" sz="1600" spc="-70" dirty="0">
                <a:latin typeface="Meiryo" panose="020B0604030504040204" pitchFamily="34" charset="-128"/>
                <a:ea typeface="Meiryo" panose="020B0604030504040204" pitchFamily="34" charset="-128"/>
              </a:rPr>
              <a:t>●食物繊維が初めから含まれているので、</a:t>
            </a:r>
            <a:r>
              <a:rPr lang="ja-JP" altLang="en-US" sz="1600" spc="-70" dirty="0">
                <a:solidFill>
                  <a:srgbClr val="FF0000"/>
                </a:solidFill>
                <a:latin typeface="Meiryo" panose="020B0604030504040204" pitchFamily="34" charset="-128"/>
                <a:ea typeface="Meiryo" panose="020B0604030504040204" pitchFamily="34" charset="-128"/>
              </a:rPr>
              <a:t>便性が正常化</a:t>
            </a:r>
            <a:r>
              <a:rPr lang="ja-JP" altLang="en-US" sz="1600" spc="-70" dirty="0">
                <a:latin typeface="Meiryo" panose="020B0604030504040204" pitchFamily="34" charset="-128"/>
                <a:ea typeface="Meiryo" panose="020B0604030504040204" pitchFamily="34" charset="-128"/>
              </a:rPr>
              <a:t>します。</a:t>
            </a:r>
            <a:endParaRPr lang="en-US" altLang="ja-JP" sz="1600" spc="-70" dirty="0">
              <a:latin typeface="Meiryo" panose="020B0604030504040204" pitchFamily="34" charset="-128"/>
              <a:ea typeface="Meiryo" panose="020B0604030504040204" pitchFamily="34" charset="-128"/>
            </a:endParaRPr>
          </a:p>
          <a:p>
            <a:pPr marL="0" indent="0" algn="just">
              <a:lnSpc>
                <a:spcPct val="114000"/>
              </a:lnSpc>
              <a:spcAft>
                <a:spcPts val="600"/>
              </a:spcAft>
            </a:pPr>
            <a:r>
              <a:rPr lang="en-US" altLang="ja-JP" b="1" dirty="0">
                <a:solidFill>
                  <a:srgbClr val="002060"/>
                </a:solidFill>
                <a:latin typeface="Meiryo" panose="020B0604030504040204" pitchFamily="34" charset="-128"/>
                <a:ea typeface="Meiryo" panose="020B0604030504040204" pitchFamily="34" charset="-128"/>
              </a:rPr>
              <a:t>B.</a:t>
            </a:r>
            <a:r>
              <a:rPr lang="ja-JP" altLang="en-US" b="1" dirty="0">
                <a:solidFill>
                  <a:srgbClr val="002060"/>
                </a:solidFill>
                <a:latin typeface="Meiryo" panose="020B0604030504040204" pitchFamily="34" charset="-128"/>
                <a:ea typeface="Meiryo" panose="020B0604030504040204" pitchFamily="34" charset="-128"/>
              </a:rPr>
              <a:t>半固形栄養剤として</a:t>
            </a:r>
          </a:p>
          <a:p>
            <a:pPr marL="450850" indent="-185738" algn="just">
              <a:lnSpc>
                <a:spcPct val="114000"/>
              </a:lnSpc>
              <a:spcAft>
                <a:spcPts val="600"/>
              </a:spcAft>
            </a:pPr>
            <a:r>
              <a:rPr lang="ja-JP" altLang="en-US" sz="1600" spc="-70" dirty="0">
                <a:latin typeface="Meiryo" panose="020B0604030504040204" pitchFamily="34" charset="-128"/>
                <a:ea typeface="Meiryo" panose="020B0604030504040204" pitchFamily="34" charset="-128"/>
              </a:rPr>
              <a:t>●胃からの排出がゆっくりなので、食後の頻脈や高血糖や低血圧が起こりにくく、</a:t>
            </a:r>
            <a:r>
              <a:rPr lang="ja-JP" altLang="en-US" sz="1600" spc="-70" dirty="0">
                <a:solidFill>
                  <a:srgbClr val="FF0000"/>
                </a:solidFill>
                <a:latin typeface="Meiryo" panose="020B0604030504040204" pitchFamily="34" charset="-128"/>
                <a:ea typeface="Meiryo" panose="020B0604030504040204" pitchFamily="34" charset="-128"/>
              </a:rPr>
              <a:t>下痢になりにくいです</a:t>
            </a:r>
            <a:r>
              <a:rPr lang="ja-JP" altLang="en-US" sz="1600" spc="-70" dirty="0">
                <a:latin typeface="Meiryo" panose="020B0604030504040204" pitchFamily="34" charset="-128"/>
                <a:ea typeface="Meiryo" panose="020B0604030504040204" pitchFamily="34" charset="-128"/>
              </a:rPr>
              <a:t>。</a:t>
            </a:r>
          </a:p>
          <a:p>
            <a:pPr marL="450850" indent="-185738" algn="just">
              <a:lnSpc>
                <a:spcPct val="114000"/>
              </a:lnSpc>
              <a:spcAft>
                <a:spcPts val="600"/>
              </a:spcAft>
            </a:pPr>
            <a:r>
              <a:rPr lang="ja-JP" altLang="en-US" sz="1600" spc="-70" dirty="0">
                <a:latin typeface="Meiryo" panose="020B0604030504040204" pitchFamily="34" charset="-128"/>
                <a:ea typeface="Meiryo" panose="020B0604030504040204" pitchFamily="34" charset="-128"/>
              </a:rPr>
              <a:t>●</a:t>
            </a:r>
            <a:r>
              <a:rPr lang="ja-JP" altLang="en-US" sz="1600" spc="-70" dirty="0">
                <a:solidFill>
                  <a:srgbClr val="FF0000"/>
                </a:solidFill>
                <a:latin typeface="Meiryo" panose="020B0604030504040204" pitchFamily="34" charset="-128"/>
                <a:ea typeface="Meiryo" panose="020B0604030504040204" pitchFamily="34" charset="-128"/>
              </a:rPr>
              <a:t>胃から食道に逆流しにくいです。</a:t>
            </a:r>
          </a:p>
          <a:p>
            <a:pPr marL="0" indent="0" algn="just">
              <a:lnSpc>
                <a:spcPct val="114000"/>
              </a:lnSpc>
              <a:spcAft>
                <a:spcPts val="600"/>
              </a:spcAft>
            </a:pPr>
            <a:r>
              <a:rPr lang="en-US" altLang="ja-JP" b="1" dirty="0">
                <a:solidFill>
                  <a:srgbClr val="002060"/>
                </a:solidFill>
                <a:latin typeface="Meiryo" panose="020B0604030504040204" pitchFamily="34" charset="-128"/>
                <a:ea typeface="Meiryo" panose="020B0604030504040204" pitchFamily="34" charset="-128"/>
              </a:rPr>
              <a:t>C.</a:t>
            </a:r>
            <a:r>
              <a:rPr lang="ja-JP" altLang="en-US" b="1" dirty="0">
                <a:solidFill>
                  <a:srgbClr val="002060"/>
                </a:solidFill>
                <a:latin typeface="Meiryo" panose="020B0604030504040204" pitchFamily="34" charset="-128"/>
                <a:ea typeface="Meiryo" panose="020B0604030504040204" pitchFamily="34" charset="-128"/>
              </a:rPr>
              <a:t>通常の食事として</a:t>
            </a:r>
          </a:p>
          <a:p>
            <a:pPr marL="265113" indent="0" algn="just">
              <a:lnSpc>
                <a:spcPct val="114000"/>
              </a:lnSpc>
              <a:spcAft>
                <a:spcPts val="600"/>
              </a:spcAft>
            </a:pPr>
            <a:r>
              <a:rPr lang="ja-JP" altLang="en-US" sz="1600" spc="-70" dirty="0">
                <a:latin typeface="Meiryo" panose="020B0604030504040204" pitchFamily="34" charset="-128"/>
                <a:ea typeface="Meiryo" panose="020B0604030504040204" pitchFamily="34" charset="-128"/>
              </a:rPr>
              <a:t>●シリンジ注入であるため、職員と</a:t>
            </a:r>
            <a:r>
              <a:rPr lang="ja-JP" altLang="en-US" sz="1600" spc="-70" dirty="0">
                <a:solidFill>
                  <a:srgbClr val="FF0000"/>
                </a:solidFill>
                <a:latin typeface="Meiryo" panose="020B0604030504040204" pitchFamily="34" charset="-128"/>
                <a:ea typeface="Meiryo" panose="020B0604030504040204" pitchFamily="34" charset="-128"/>
              </a:rPr>
              <a:t>１対１でゆっくり関われます</a:t>
            </a:r>
            <a:r>
              <a:rPr lang="ja-JP" altLang="en-US" sz="1600" spc="-70" dirty="0">
                <a:latin typeface="Meiryo" panose="020B0604030504040204" pitchFamily="34" charset="-128"/>
                <a:ea typeface="Meiryo" panose="020B0604030504040204" pitchFamily="34" charset="-128"/>
              </a:rPr>
              <a:t>。</a:t>
            </a:r>
          </a:p>
          <a:p>
            <a:pPr marL="265113" indent="0" algn="just">
              <a:lnSpc>
                <a:spcPct val="114000"/>
              </a:lnSpc>
              <a:spcAft>
                <a:spcPts val="600"/>
              </a:spcAft>
            </a:pPr>
            <a:r>
              <a:rPr lang="ja-JP" altLang="en-US" sz="1600" spc="-70" dirty="0">
                <a:latin typeface="Meiryo" panose="020B0604030504040204" pitchFamily="34" charset="-128"/>
                <a:ea typeface="Meiryo" panose="020B0604030504040204" pitchFamily="34" charset="-128"/>
              </a:rPr>
              <a:t>●</a:t>
            </a:r>
            <a:r>
              <a:rPr lang="ja-JP" altLang="en-US" sz="1600" spc="-70" dirty="0">
                <a:solidFill>
                  <a:srgbClr val="FF0000"/>
                </a:solidFill>
                <a:latin typeface="Meiryo" panose="020B0604030504040204" pitchFamily="34" charset="-128"/>
                <a:ea typeface="Meiryo" panose="020B0604030504040204" pitchFamily="34" charset="-128"/>
              </a:rPr>
              <a:t>食事の香り</a:t>
            </a:r>
            <a:r>
              <a:rPr lang="ja-JP" altLang="en-US" sz="1600" spc="-70" dirty="0">
                <a:latin typeface="Meiryo" panose="020B0604030504040204" pitchFamily="34" charset="-128"/>
                <a:ea typeface="Meiryo" panose="020B0604030504040204" pitchFamily="34" charset="-128"/>
              </a:rPr>
              <a:t>を楽しむことができます。</a:t>
            </a:r>
          </a:p>
        </p:txBody>
      </p:sp>
      <p:sp>
        <p:nvSpPr>
          <p:cNvPr id="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275</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5164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ミキサー食注入と食物アレルギー</a:t>
            </a:r>
          </a:p>
        </p:txBody>
      </p:sp>
      <p:sp>
        <p:nvSpPr>
          <p:cNvPr id="6" name="正方形/長方形 5">
            <a:extLst>
              <a:ext uri="{FF2B5EF4-FFF2-40B4-BE49-F238E27FC236}">
                <a16:creationId xmlns:a16="http://schemas.microsoft.com/office/drawing/2014/main" id="{C6A06CD6-5F9D-4C68-87AF-3DBE5FDA5B37}"/>
              </a:ext>
            </a:extLst>
          </p:cNvPr>
          <p:cNvSpPr/>
          <p:nvPr/>
        </p:nvSpPr>
        <p:spPr>
          <a:xfrm>
            <a:off x="681037" y="1592263"/>
            <a:ext cx="8593137" cy="689812"/>
          </a:xfrm>
          <a:prstGeom prst="rect">
            <a:avLst/>
          </a:prstGeom>
        </p:spPr>
        <p:txBody>
          <a:bodyPr wrap="square" lIns="0" tIns="0" rIns="0" bIns="0">
            <a:noAutofit/>
          </a:bodyPr>
          <a:lstStyle/>
          <a:p>
            <a:pPr algn="just"/>
            <a:r>
              <a:rPr lang="ja-JP" altLang="ja-JP" dirty="0">
                <a:latin typeface="Meiryo" panose="020B0604030504040204" pitchFamily="34" charset="-128"/>
                <a:ea typeface="Meiryo" panose="020B0604030504040204" pitchFamily="34" charset="-128"/>
              </a:rPr>
              <a:t>乳児期からミルクや経管栄養剤</a:t>
            </a:r>
            <a:r>
              <a:rPr lang="ja-JP" altLang="en-US" dirty="0">
                <a:latin typeface="Meiryo" panose="020B0604030504040204" pitchFamily="34" charset="-128"/>
                <a:ea typeface="Meiryo" panose="020B0604030504040204" pitchFamily="34" charset="-128"/>
              </a:rPr>
              <a:t>のみの経管栄養</a:t>
            </a:r>
            <a:r>
              <a:rPr lang="ja-JP" altLang="ja-JP" dirty="0">
                <a:latin typeface="Meiryo" panose="020B0604030504040204" pitchFamily="34" charset="-128"/>
                <a:ea typeface="Meiryo" panose="020B0604030504040204" pitchFamily="34" charset="-128"/>
              </a:rPr>
              <a:t>をしていた</a:t>
            </a:r>
            <a:r>
              <a:rPr lang="ja-JP" altLang="en-US" dirty="0">
                <a:latin typeface="Meiryo" panose="020B0604030504040204" pitchFamily="34" charset="-128"/>
                <a:ea typeface="Meiryo" panose="020B0604030504040204" pitchFamily="34" charset="-128"/>
              </a:rPr>
              <a:t>子ども</a:t>
            </a:r>
            <a:r>
              <a:rPr lang="ja-JP" altLang="ja-JP" dirty="0">
                <a:latin typeface="Meiryo" panose="020B0604030504040204" pitchFamily="34" charset="-128"/>
                <a:ea typeface="Meiryo" panose="020B0604030504040204" pitchFamily="34" charset="-128"/>
              </a:rPr>
              <a:t>が、胃ろう造設を機にミキサー食注入を開始することが</a:t>
            </a:r>
            <a:r>
              <a:rPr lang="ja-JP" altLang="en-US" dirty="0">
                <a:latin typeface="Meiryo" panose="020B0604030504040204" pitchFamily="34" charset="-128"/>
                <a:ea typeface="Meiryo" panose="020B0604030504040204" pitchFamily="34" charset="-128"/>
              </a:rPr>
              <a:t>よく</a:t>
            </a:r>
            <a:r>
              <a:rPr lang="ja-JP" altLang="ja-JP" dirty="0">
                <a:latin typeface="Meiryo" panose="020B0604030504040204" pitchFamily="34" charset="-128"/>
                <a:ea typeface="Meiryo" panose="020B0604030504040204" pitchFamily="34" charset="-128"/>
              </a:rPr>
              <a:t>あ</a:t>
            </a:r>
            <a:r>
              <a:rPr lang="ja-JP" altLang="en-US" dirty="0">
                <a:latin typeface="Meiryo" panose="020B0604030504040204" pitchFamily="34" charset="-128"/>
                <a:ea typeface="Meiryo" panose="020B0604030504040204" pitchFamily="34" charset="-128"/>
              </a:rPr>
              <a:t>ります</a:t>
            </a:r>
            <a:r>
              <a:rPr lang="ja-JP" altLang="ja-JP" dirty="0">
                <a:latin typeface="Meiryo" panose="020B0604030504040204" pitchFamily="34" charset="-128"/>
                <a:ea typeface="Meiryo" panose="020B0604030504040204" pitchFamily="34" charset="-128"/>
              </a:rPr>
              <a:t>。</a:t>
            </a:r>
            <a:endParaRPr lang="en-US" altLang="ja-JP" dirty="0">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6AF2F441-874A-4321-A839-A7BF3D33C04E}"/>
              </a:ext>
            </a:extLst>
          </p:cNvPr>
          <p:cNvSpPr/>
          <p:nvPr/>
        </p:nvSpPr>
        <p:spPr>
          <a:xfrm>
            <a:off x="704850" y="2396655"/>
            <a:ext cx="8569324" cy="399770"/>
          </a:xfrm>
          <a:prstGeom prst="rect">
            <a:avLst/>
          </a:prstGeom>
          <a:solidFill>
            <a:srgbClr val="FFEFBD"/>
          </a:solidFill>
          <a:ln>
            <a:noFill/>
          </a:ln>
        </p:spPr>
        <p:style>
          <a:lnRef idx="1">
            <a:schemeClr val="accent4"/>
          </a:lnRef>
          <a:fillRef idx="2">
            <a:schemeClr val="accent4"/>
          </a:fillRef>
          <a:effectRef idx="1">
            <a:schemeClr val="accent4"/>
          </a:effectRef>
          <a:fontRef idx="minor">
            <a:schemeClr val="dk1"/>
          </a:fontRef>
        </p:style>
        <p:txBody>
          <a:bodyPr wrap="square" lIns="0" tIns="36000" rIns="0" bIns="0" anchor="ctr" anchorCtr="0">
            <a:noAutofit/>
          </a:bodyPr>
          <a:lstStyle/>
          <a:p>
            <a:pPr algn="ctr"/>
            <a:r>
              <a:rPr lang="ja-JP" altLang="ja-JP" dirty="0">
                <a:latin typeface="Meiryo" panose="020B0604030504040204" pitchFamily="34" charset="-128"/>
                <a:ea typeface="Meiryo" panose="020B0604030504040204" pitchFamily="34" charset="-128"/>
              </a:rPr>
              <a:t>生まれて始めて注入する食材で食物アレルギー反応を起こす</a:t>
            </a:r>
            <a:r>
              <a:rPr lang="ja-JP" altLang="en-US" dirty="0">
                <a:latin typeface="Meiryo" panose="020B0604030504040204" pitchFamily="34" charset="-128"/>
                <a:ea typeface="Meiryo" panose="020B0604030504040204" pitchFamily="34" charset="-128"/>
              </a:rPr>
              <a:t>リスクがあります。</a:t>
            </a:r>
          </a:p>
        </p:txBody>
      </p:sp>
      <p:grpSp>
        <p:nvGrpSpPr>
          <p:cNvPr id="5" name="グループ化 4">
            <a:extLst>
              <a:ext uri="{FF2B5EF4-FFF2-40B4-BE49-F238E27FC236}">
                <a16:creationId xmlns:a16="http://schemas.microsoft.com/office/drawing/2014/main" id="{5A689E7B-D037-43C3-A92A-C3AC20BE1529}"/>
              </a:ext>
            </a:extLst>
          </p:cNvPr>
          <p:cNvGrpSpPr/>
          <p:nvPr/>
        </p:nvGrpSpPr>
        <p:grpSpPr>
          <a:xfrm>
            <a:off x="2881575" y="3039811"/>
            <a:ext cx="4142850" cy="1538341"/>
            <a:chOff x="3040601" y="3454370"/>
            <a:chExt cx="4142850" cy="1755709"/>
          </a:xfrm>
        </p:grpSpPr>
        <p:sp>
          <p:nvSpPr>
            <p:cNvPr id="8" name="下矢印 6">
              <a:extLst>
                <a:ext uri="{FF2B5EF4-FFF2-40B4-BE49-F238E27FC236}">
                  <a16:creationId xmlns:a16="http://schemas.microsoft.com/office/drawing/2014/main" id="{C559E1DF-3B6C-4D79-8075-587CA99B7554}"/>
                </a:ext>
              </a:extLst>
            </p:cNvPr>
            <p:cNvSpPr/>
            <p:nvPr/>
          </p:nvSpPr>
          <p:spPr>
            <a:xfrm rot="2400000">
              <a:off x="3040601" y="3454370"/>
              <a:ext cx="484632" cy="1755709"/>
            </a:xfrm>
            <a:prstGeom prst="downArrow">
              <a:avLst/>
            </a:prstGeom>
            <a:solidFill>
              <a:srgbClr val="92D05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9" name="下矢印 7">
              <a:extLst>
                <a:ext uri="{FF2B5EF4-FFF2-40B4-BE49-F238E27FC236}">
                  <a16:creationId xmlns:a16="http://schemas.microsoft.com/office/drawing/2014/main" id="{7EB869B7-8F43-40A8-8A9D-5E5DCE68F4E6}"/>
                </a:ext>
              </a:extLst>
            </p:cNvPr>
            <p:cNvSpPr/>
            <p:nvPr/>
          </p:nvSpPr>
          <p:spPr>
            <a:xfrm rot="19200000" flipH="1">
              <a:off x="6698819" y="3461727"/>
              <a:ext cx="484632" cy="1692820"/>
            </a:xfrm>
            <a:prstGeom prst="downArrow">
              <a:avLst/>
            </a:prstGeom>
            <a:solidFill>
              <a:srgbClr val="92D05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grpSp>
      <p:sp>
        <p:nvSpPr>
          <p:cNvPr id="10" name="正方形/長方形 9">
            <a:extLst>
              <a:ext uri="{FF2B5EF4-FFF2-40B4-BE49-F238E27FC236}">
                <a16:creationId xmlns:a16="http://schemas.microsoft.com/office/drawing/2014/main" id="{618D7171-FC57-4D65-A37B-1CC18EF9C667}"/>
              </a:ext>
            </a:extLst>
          </p:cNvPr>
          <p:cNvSpPr/>
          <p:nvPr/>
        </p:nvSpPr>
        <p:spPr>
          <a:xfrm>
            <a:off x="704851" y="4553959"/>
            <a:ext cx="3550142" cy="1077218"/>
          </a:xfrm>
          <a:prstGeom prst="rect">
            <a:avLst/>
          </a:prstGeom>
        </p:spPr>
        <p:txBody>
          <a:bodyPr wrap="square" lIns="0" tIns="0" rIns="0" bIns="0">
            <a:noAutofit/>
          </a:bodyPr>
          <a:lstStyle/>
          <a:p>
            <a:pPr algn="just"/>
            <a:r>
              <a:rPr kumimoji="1" lang="ja-JP" altLang="ja-JP" sz="1400" dirty="0">
                <a:latin typeface="Meiryo" panose="020B0604030504040204" pitchFamily="34" charset="-128"/>
                <a:ea typeface="Meiryo" panose="020B0604030504040204" pitchFamily="34" charset="-128"/>
              </a:rPr>
              <a:t>摂取したこともない食材に陽性反応が出る</a:t>
            </a:r>
            <a:r>
              <a:rPr kumimoji="1" lang="ja-JP" altLang="en-US" sz="1400" dirty="0">
                <a:latin typeface="Meiryo" panose="020B0604030504040204" pitchFamily="34" charset="-128"/>
                <a:ea typeface="Meiryo" panose="020B0604030504040204" pitchFamily="34" charset="-128"/>
              </a:rPr>
              <a:t>ことがありますが、</a:t>
            </a:r>
            <a:r>
              <a:rPr kumimoji="1" lang="ja-JP" altLang="ja-JP" sz="1400" dirty="0">
                <a:latin typeface="Meiryo" panose="020B0604030504040204" pitchFamily="34" charset="-128"/>
                <a:ea typeface="Meiryo" panose="020B0604030504040204" pitchFamily="34" charset="-128"/>
              </a:rPr>
              <a:t>抗原特異的</a:t>
            </a:r>
            <a:r>
              <a:rPr kumimoji="1" lang="en-US" altLang="ja-JP" sz="1400" dirty="0" err="1">
                <a:latin typeface="Meiryo" panose="020B0604030504040204" pitchFamily="34" charset="-128"/>
                <a:ea typeface="Meiryo" panose="020B0604030504040204" pitchFamily="34" charset="-128"/>
              </a:rPr>
              <a:t>IgE</a:t>
            </a:r>
            <a:r>
              <a:rPr kumimoji="1" lang="ja-JP" altLang="ja-JP" sz="1400" dirty="0">
                <a:latin typeface="Meiryo" panose="020B0604030504040204" pitchFamily="34" charset="-128"/>
                <a:ea typeface="Meiryo" panose="020B0604030504040204" pitchFamily="34" charset="-128"/>
              </a:rPr>
              <a:t>抗体陽性の食材であっても</a:t>
            </a:r>
            <a:r>
              <a:rPr kumimoji="1" lang="ja-JP" altLang="en-US" sz="1400" dirty="0">
                <a:latin typeface="Meiryo" panose="020B0604030504040204" pitchFamily="34" charset="-128"/>
                <a:ea typeface="Meiryo" panose="020B0604030504040204" pitchFamily="34" charset="-128"/>
              </a:rPr>
              <a:t>、</a:t>
            </a:r>
            <a:r>
              <a:rPr kumimoji="1" lang="ja-JP" altLang="ja-JP" sz="1400" dirty="0">
                <a:latin typeface="Meiryo" panose="020B0604030504040204" pitchFamily="34" charset="-128"/>
                <a:ea typeface="Meiryo" panose="020B0604030504040204" pitchFamily="34" charset="-128"/>
              </a:rPr>
              <a:t>必ずしもアレルギー反応が出るとは限</a:t>
            </a:r>
            <a:r>
              <a:rPr kumimoji="1" lang="ja-JP" altLang="en-US" sz="1400" dirty="0">
                <a:latin typeface="Meiryo" panose="020B0604030504040204" pitchFamily="34" charset="-128"/>
                <a:ea typeface="Meiryo" panose="020B0604030504040204" pitchFamily="34" charset="-128"/>
              </a:rPr>
              <a:t>りません。</a:t>
            </a:r>
            <a:endParaRPr lang="ja-JP" altLang="en-US" sz="1400" dirty="0">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780B0FA6-1A0B-46A2-BF85-4C6323975AC6}"/>
              </a:ext>
            </a:extLst>
          </p:cNvPr>
          <p:cNvSpPr/>
          <p:nvPr/>
        </p:nvSpPr>
        <p:spPr>
          <a:xfrm>
            <a:off x="5819777" y="4687132"/>
            <a:ext cx="3601325" cy="1015663"/>
          </a:xfrm>
          <a:prstGeom prst="rect">
            <a:avLst/>
          </a:prstGeom>
        </p:spPr>
        <p:txBody>
          <a:bodyPr wrap="square" lIns="0" tIns="0" rIns="0" bIns="0">
            <a:noAutofit/>
          </a:bodyPr>
          <a:lstStyle/>
          <a:p>
            <a:r>
              <a:rPr kumimoji="1" lang="ja-JP" altLang="ja-JP" sz="1400" dirty="0">
                <a:latin typeface="Meiryo" panose="020B0604030504040204" pitchFamily="34" charset="-128"/>
                <a:ea typeface="Meiryo" panose="020B0604030504040204" pitchFamily="34" charset="-128"/>
              </a:rPr>
              <a:t>抗原特異的</a:t>
            </a:r>
            <a:r>
              <a:rPr kumimoji="1" lang="en-US" altLang="ja-JP" sz="1400" dirty="0" err="1">
                <a:latin typeface="Meiryo" panose="020B0604030504040204" pitchFamily="34" charset="-128"/>
                <a:ea typeface="Meiryo" panose="020B0604030504040204" pitchFamily="34" charset="-128"/>
              </a:rPr>
              <a:t>IgE</a:t>
            </a:r>
            <a:r>
              <a:rPr kumimoji="1" lang="ja-JP" altLang="ja-JP" sz="1400" dirty="0">
                <a:latin typeface="Meiryo" panose="020B0604030504040204" pitchFamily="34" charset="-128"/>
                <a:ea typeface="Meiryo" panose="020B0604030504040204" pitchFamily="34" charset="-128"/>
              </a:rPr>
              <a:t>抗体陰性の食材であっても</a:t>
            </a:r>
            <a:r>
              <a:rPr kumimoji="1" lang="ja-JP" altLang="en-US" sz="1400" dirty="0">
                <a:latin typeface="Meiryo" panose="020B0604030504040204" pitchFamily="34" charset="-128"/>
                <a:ea typeface="Meiryo" panose="020B0604030504040204" pitchFamily="34" charset="-128"/>
              </a:rPr>
              <a:t>、</a:t>
            </a:r>
            <a:r>
              <a:rPr kumimoji="1" lang="ja-JP" altLang="ja-JP" sz="1400" dirty="0">
                <a:latin typeface="Meiryo" panose="020B0604030504040204" pitchFamily="34" charset="-128"/>
                <a:ea typeface="Meiryo" panose="020B0604030504040204" pitchFamily="34" charset="-128"/>
              </a:rPr>
              <a:t>アレルギー</a:t>
            </a:r>
            <a:r>
              <a:rPr kumimoji="1" lang="ja-JP" altLang="ja-JP" sz="1400">
                <a:latin typeface="Meiryo" panose="020B0604030504040204" pitchFamily="34" charset="-128"/>
                <a:ea typeface="Meiryo" panose="020B0604030504040204" pitchFamily="34" charset="-128"/>
              </a:rPr>
              <a:t>反応が出る</a:t>
            </a:r>
            <a:r>
              <a:rPr kumimoji="1" lang="ja-JP" altLang="ja-JP" sz="1400" dirty="0">
                <a:latin typeface="Meiryo" panose="020B0604030504040204" pitchFamily="34" charset="-128"/>
                <a:ea typeface="Meiryo" panose="020B0604030504040204" pitchFamily="34" charset="-128"/>
              </a:rPr>
              <a:t>ことがあ</a:t>
            </a:r>
            <a:r>
              <a:rPr kumimoji="1" lang="ja-JP" altLang="en-US" sz="1400" dirty="0">
                <a:latin typeface="Meiryo" panose="020B0604030504040204" pitchFamily="34" charset="-128"/>
                <a:ea typeface="Meiryo" panose="020B0604030504040204" pitchFamily="34" charset="-128"/>
              </a:rPr>
              <a:t>ります。</a:t>
            </a:r>
            <a:endParaRPr lang="ja-JP" altLang="en-US" sz="1400" dirty="0">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2BEB05A8-82DA-4CC8-9DB2-F5970A169F97}"/>
              </a:ext>
            </a:extLst>
          </p:cNvPr>
          <p:cNvSpPr/>
          <p:nvPr/>
        </p:nvSpPr>
        <p:spPr>
          <a:xfrm>
            <a:off x="704850" y="2939668"/>
            <a:ext cx="8569325" cy="441906"/>
          </a:xfrm>
          <a:prstGeom prst="rect">
            <a:avLst/>
          </a:prstGeom>
          <a:solidFill>
            <a:srgbClr val="92D050"/>
          </a:solidFill>
          <a:ln>
            <a:noFill/>
          </a:ln>
        </p:spPr>
        <p:style>
          <a:lnRef idx="1">
            <a:schemeClr val="accent6"/>
          </a:lnRef>
          <a:fillRef idx="2">
            <a:schemeClr val="accent6"/>
          </a:fillRef>
          <a:effectRef idx="1">
            <a:schemeClr val="accent6"/>
          </a:effectRef>
          <a:fontRef idx="minor">
            <a:schemeClr val="dk1"/>
          </a:fontRef>
        </p:style>
        <p:txBody>
          <a:bodyPr wrap="square" lIns="0" tIns="36000" rIns="0" bIns="0" anchor="ctr" anchorCtr="0">
            <a:noAutofit/>
          </a:bodyPr>
          <a:lstStyle/>
          <a:p>
            <a:pPr algn="ctr"/>
            <a:endParaRPr lang="ja-JP" altLang="en-US" dirty="0">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0A69E278-C479-4B2E-8FB0-9BE085FCAE0A}"/>
              </a:ext>
            </a:extLst>
          </p:cNvPr>
          <p:cNvSpPr/>
          <p:nvPr/>
        </p:nvSpPr>
        <p:spPr>
          <a:xfrm>
            <a:off x="704850" y="5539409"/>
            <a:ext cx="8569325" cy="950291"/>
          </a:xfrm>
          <a:prstGeom prst="rect">
            <a:avLst/>
          </a:prstGeom>
          <a:solidFill>
            <a:srgbClr val="FFB001"/>
          </a:solidFill>
          <a:ln>
            <a:noFill/>
          </a:ln>
        </p:spPr>
        <p:style>
          <a:lnRef idx="1">
            <a:schemeClr val="accent2"/>
          </a:lnRef>
          <a:fillRef idx="2">
            <a:schemeClr val="accent2"/>
          </a:fillRef>
          <a:effectRef idx="1">
            <a:schemeClr val="accent2"/>
          </a:effectRef>
          <a:fontRef idx="minor">
            <a:schemeClr val="dk1"/>
          </a:fontRef>
        </p:style>
        <p:txBody>
          <a:bodyPr wrap="square" tIns="0" rIns="90000" bIns="0" anchor="ctr">
            <a:noAutofit/>
          </a:bodyPr>
          <a:lstStyle/>
          <a:p>
            <a:pPr algn="just"/>
            <a:r>
              <a:rPr kumimoji="1" lang="ja-JP" altLang="ja-JP" dirty="0">
                <a:latin typeface="Meiryo" panose="020B0604030504040204" pitchFamily="34" charset="-128"/>
                <a:ea typeface="Meiryo" panose="020B0604030504040204" pitchFamily="34" charset="-128"/>
              </a:rPr>
              <a:t>健常な赤ちゃんが離乳食を進める場合と同様に、限られた食材を少量ずつ摂取して、アレルギー反応の有無に注意しながら、食材の種類や摂取量を徐々に増やしてい</a:t>
            </a:r>
            <a:r>
              <a:rPr kumimoji="1" lang="ja-JP" altLang="en-US" dirty="0">
                <a:latin typeface="Meiryo" panose="020B0604030504040204" pitchFamily="34" charset="-128"/>
                <a:ea typeface="Meiryo" panose="020B0604030504040204" pitchFamily="34" charset="-128"/>
              </a:rPr>
              <a:t>きましょう。</a:t>
            </a:r>
            <a:endParaRPr lang="ja-JP" altLang="en-US" dirty="0">
              <a:latin typeface="Meiryo" panose="020B0604030504040204" pitchFamily="34" charset="-128"/>
              <a:ea typeface="Meiryo" panose="020B0604030504040204" pitchFamily="34" charset="-128"/>
            </a:endParaRPr>
          </a:p>
        </p:txBody>
      </p:sp>
      <p:sp>
        <p:nvSpPr>
          <p:cNvPr id="12" name="爆発 1 10">
            <a:extLst>
              <a:ext uri="{FF2B5EF4-FFF2-40B4-BE49-F238E27FC236}">
                <a16:creationId xmlns:a16="http://schemas.microsoft.com/office/drawing/2014/main" id="{2A4F7DD9-2FEF-4E4E-AA2F-A62EB710839A}"/>
              </a:ext>
            </a:extLst>
          </p:cNvPr>
          <p:cNvSpPr/>
          <p:nvPr/>
        </p:nvSpPr>
        <p:spPr>
          <a:xfrm>
            <a:off x="3597966" y="3316315"/>
            <a:ext cx="2972878" cy="1538340"/>
          </a:xfrm>
          <a:prstGeom prst="irregularSeal1">
            <a:avLst/>
          </a:prstGeom>
          <a:solidFill>
            <a:schemeClr val="accent1">
              <a:lumMod val="20000"/>
              <a:lumOff val="80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tIns="144000" bIns="0" rtlCol="0" anchor="ctr"/>
          <a:lstStyle/>
          <a:p>
            <a:pPr algn="ctr"/>
            <a:endParaRPr kumimoji="1" lang="ja-JP" altLang="en-US" b="1" dirty="0">
              <a:solidFill>
                <a:schemeClr val="tx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AA8724AB-8D8F-48BB-BC08-64A26DE34B52}"/>
              </a:ext>
            </a:extLst>
          </p:cNvPr>
          <p:cNvSpPr/>
          <p:nvPr/>
        </p:nvSpPr>
        <p:spPr>
          <a:xfrm>
            <a:off x="704849" y="2995161"/>
            <a:ext cx="8569325" cy="369332"/>
          </a:xfrm>
          <a:prstGeom prst="rect">
            <a:avLst/>
          </a:prstGeom>
        </p:spPr>
        <p:txBody>
          <a:bodyPr wrap="square">
            <a:spAutoFit/>
          </a:bodyPr>
          <a:lstStyle/>
          <a:p>
            <a:pPr algn="ctr"/>
            <a:r>
              <a:rPr lang="ja-JP" altLang="ja-JP" dirty="0">
                <a:latin typeface="Meiryo" panose="020B0604030504040204" pitchFamily="34" charset="-128"/>
                <a:ea typeface="Meiryo" panose="020B0604030504040204" pitchFamily="34" charset="-128"/>
              </a:rPr>
              <a:t>念のためミキサー食注入</a:t>
            </a:r>
            <a:r>
              <a:rPr lang="ja-JP" altLang="en-US" dirty="0">
                <a:latin typeface="Meiryo" panose="020B0604030504040204" pitchFamily="34" charset="-128"/>
                <a:ea typeface="Meiryo" panose="020B0604030504040204" pitchFamily="34" charset="-128"/>
              </a:rPr>
              <a:t>を</a:t>
            </a:r>
            <a:r>
              <a:rPr lang="ja-JP" altLang="ja-JP" dirty="0">
                <a:latin typeface="Meiryo" panose="020B0604030504040204" pitchFamily="34" charset="-128"/>
                <a:ea typeface="Meiryo" panose="020B0604030504040204" pitchFamily="34" charset="-128"/>
              </a:rPr>
              <a:t>開始する前に</a:t>
            </a:r>
            <a:r>
              <a:rPr lang="ja-JP" altLang="en-US" dirty="0">
                <a:latin typeface="Meiryo" panose="020B0604030504040204" pitchFamily="34" charset="-128"/>
                <a:ea typeface="Meiryo" panose="020B0604030504040204" pitchFamily="34" charset="-128"/>
              </a:rPr>
              <a:t>、</a:t>
            </a:r>
            <a:r>
              <a:rPr lang="ja-JP" altLang="ja-JP" dirty="0">
                <a:latin typeface="Meiryo" panose="020B0604030504040204" pitchFamily="34" charset="-128"/>
                <a:ea typeface="Meiryo" panose="020B0604030504040204" pitchFamily="34" charset="-128"/>
              </a:rPr>
              <a:t>血中の抗原特異的</a:t>
            </a:r>
            <a:r>
              <a:rPr lang="en-US" altLang="ja-JP" dirty="0" err="1">
                <a:latin typeface="Meiryo" panose="020B0604030504040204" pitchFamily="34" charset="-128"/>
                <a:ea typeface="Meiryo" panose="020B0604030504040204" pitchFamily="34" charset="-128"/>
              </a:rPr>
              <a:t>IgE</a:t>
            </a:r>
            <a:r>
              <a:rPr lang="ja-JP" altLang="ja-JP" dirty="0">
                <a:latin typeface="Meiryo" panose="020B0604030504040204" pitchFamily="34" charset="-128"/>
                <a:ea typeface="Meiryo" panose="020B0604030504040204" pitchFamily="34" charset="-128"/>
              </a:rPr>
              <a:t>抗体を検査</a:t>
            </a:r>
            <a:r>
              <a:rPr lang="ja-JP" altLang="en-US" dirty="0">
                <a:latin typeface="Meiryo" panose="020B0604030504040204" pitchFamily="34" charset="-128"/>
                <a:ea typeface="Meiryo" panose="020B0604030504040204" pitchFamily="34" charset="-128"/>
              </a:rPr>
              <a:t>？</a:t>
            </a:r>
          </a:p>
        </p:txBody>
      </p:sp>
      <p:sp>
        <p:nvSpPr>
          <p:cNvPr id="16" name="正方形/長方形 15">
            <a:extLst>
              <a:ext uri="{FF2B5EF4-FFF2-40B4-BE49-F238E27FC236}">
                <a16:creationId xmlns:a16="http://schemas.microsoft.com/office/drawing/2014/main" id="{76A582C7-188D-4ACD-A59F-DED45BD50203}"/>
              </a:ext>
            </a:extLst>
          </p:cNvPr>
          <p:cNvSpPr/>
          <p:nvPr/>
        </p:nvSpPr>
        <p:spPr>
          <a:xfrm>
            <a:off x="4183544" y="3775734"/>
            <a:ext cx="1890091" cy="646331"/>
          </a:xfrm>
          <a:prstGeom prst="rect">
            <a:avLst/>
          </a:prstGeom>
        </p:spPr>
        <p:txBody>
          <a:bodyPr wrap="square">
            <a:spAutoFit/>
          </a:bodyPr>
          <a:lstStyle/>
          <a:p>
            <a:pPr algn="ctr"/>
            <a:r>
              <a:rPr lang="en-US" altLang="ja-JP" b="1" dirty="0" err="1">
                <a:latin typeface="Meiryo" panose="020B0604030504040204" pitchFamily="34" charset="-128"/>
                <a:ea typeface="Meiryo" panose="020B0604030504040204" pitchFamily="34" charset="-128"/>
              </a:rPr>
              <a:t>IgE</a:t>
            </a:r>
            <a:r>
              <a:rPr lang="ja-JP" altLang="en-US" b="1" dirty="0">
                <a:latin typeface="Meiryo" panose="020B0604030504040204" pitchFamily="34" charset="-128"/>
                <a:ea typeface="Meiryo" panose="020B0604030504040204" pitchFamily="34" charset="-128"/>
              </a:rPr>
              <a:t>抗体検査は</a:t>
            </a:r>
            <a:endParaRPr lang="en-US" altLang="ja-JP" b="1" dirty="0">
              <a:latin typeface="Meiryo" panose="020B0604030504040204" pitchFamily="34" charset="-128"/>
              <a:ea typeface="Meiryo" panose="020B0604030504040204" pitchFamily="34" charset="-128"/>
            </a:endParaRPr>
          </a:p>
          <a:p>
            <a:pPr algn="ctr"/>
            <a:r>
              <a:rPr lang="ja-JP" altLang="en-US" b="1" dirty="0">
                <a:latin typeface="Meiryo" panose="020B0604030504040204" pitchFamily="34" charset="-128"/>
                <a:ea typeface="Meiryo" panose="020B0604030504040204" pitchFamily="34" charset="-128"/>
              </a:rPr>
              <a:t>必要か否か？</a:t>
            </a:r>
          </a:p>
        </p:txBody>
      </p:sp>
      <p:sp>
        <p:nvSpPr>
          <p:cNvPr id="1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276</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0425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animBg="1"/>
      <p:bldP spid="14" grpId="0" animBg="1"/>
      <p:bldP spid="12" grpId="0" animBg="1"/>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ー 22">
            <a:extLst>
              <a:ext uri="{FF2B5EF4-FFF2-40B4-BE49-F238E27FC236}">
                <a16:creationId xmlns:a16="http://schemas.microsoft.com/office/drawing/2014/main" id="{4699989B-E5FE-6142-A35B-3C567A8C91F2}"/>
              </a:ext>
            </a:extLst>
          </p:cNvPr>
          <p:cNvSpPr>
            <a:spLocks noGrp="1"/>
          </p:cNvSpPr>
          <p:nvPr>
            <p:ph type="body" sz="quarter" idx="10"/>
          </p:nvPr>
        </p:nvSpPr>
        <p:spPr/>
        <p:txBody>
          <a:bodyPr/>
          <a:lstStyle/>
          <a:p>
            <a:r>
              <a:rPr lang="en-US" altLang="ja-JP" dirty="0"/>
              <a:t>5-8. </a:t>
            </a:r>
            <a:r>
              <a:rPr lang="ja-JP" altLang="en-US" dirty="0"/>
              <a:t>経管栄養に関するその他の知識</a:t>
            </a: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＜参考＞薬の注入時の手順</a:t>
            </a:r>
          </a:p>
        </p:txBody>
      </p:sp>
      <p:pic>
        <p:nvPicPr>
          <p:cNvPr id="5" name="Picture 2" descr="D:\DCIM\101MSDCF\DSC01007.JPG">
            <a:extLst>
              <a:ext uri="{FF2B5EF4-FFF2-40B4-BE49-F238E27FC236}">
                <a16:creationId xmlns:a16="http://schemas.microsoft.com/office/drawing/2014/main" id="{872F2290-6141-47D7-B69E-153082F6CB12}"/>
              </a:ext>
            </a:extLst>
          </p:cNvPr>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6735762" y="2506663"/>
            <a:ext cx="2538413" cy="3671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テキスト ボックス 4">
            <a:extLst>
              <a:ext uri="{FF2B5EF4-FFF2-40B4-BE49-F238E27FC236}">
                <a16:creationId xmlns:a16="http://schemas.microsoft.com/office/drawing/2014/main" id="{EB94C40E-1612-43A6-9CD3-E95F55619BAD}"/>
              </a:ext>
            </a:extLst>
          </p:cNvPr>
          <p:cNvSpPr txBox="1">
            <a:spLocks noChangeArrowheads="1"/>
          </p:cNvSpPr>
          <p:nvPr/>
        </p:nvSpPr>
        <p:spPr bwMode="auto">
          <a:xfrm>
            <a:off x="668337" y="1484313"/>
            <a:ext cx="5898115" cy="398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marL="331788" indent="-331788" algn="just">
              <a:lnSpc>
                <a:spcPct val="110000"/>
              </a:lnSpc>
              <a:spcAft>
                <a:spcPts val="1200"/>
              </a:spcAft>
            </a:pPr>
            <a:r>
              <a:rPr lang="ja-JP" altLang="en-US" sz="1800" dirty="0">
                <a:latin typeface="Meiryo" panose="020B0604030504040204" pitchFamily="34" charset="-128"/>
                <a:ea typeface="Meiryo" panose="020B0604030504040204" pitchFamily="34" charset="-128"/>
              </a:rPr>
              <a:t>① 薬の内容</a:t>
            </a:r>
            <a:r>
              <a:rPr lang="en-US" altLang="ja-JP" sz="1800" dirty="0">
                <a:latin typeface="Meiryo" panose="020B0604030504040204" pitchFamily="34" charset="-128"/>
                <a:ea typeface="Meiryo" panose="020B0604030504040204" pitchFamily="34" charset="-128"/>
              </a:rPr>
              <a:t>(</a:t>
            </a:r>
            <a:r>
              <a:rPr lang="ja-JP" altLang="en-US" sz="1800" dirty="0">
                <a:latin typeface="Meiryo" panose="020B0604030504040204" pitchFamily="34" charset="-128"/>
                <a:ea typeface="Meiryo" panose="020B0604030504040204" pitchFamily="34" charset="-128"/>
              </a:rPr>
              <a:t>種類と数</a:t>
            </a:r>
            <a:r>
              <a:rPr lang="en-US" altLang="ja-JP" sz="1800" dirty="0">
                <a:latin typeface="Meiryo" panose="020B0604030504040204" pitchFamily="34" charset="-128"/>
                <a:ea typeface="Meiryo" panose="020B0604030504040204" pitchFamily="34" charset="-128"/>
              </a:rPr>
              <a:t>)</a:t>
            </a:r>
            <a:r>
              <a:rPr lang="ja-JP" altLang="en-US" sz="1800" dirty="0">
                <a:latin typeface="Meiryo" panose="020B0604030504040204" pitchFamily="34" charset="-128"/>
                <a:ea typeface="Meiryo" panose="020B0604030504040204" pitchFamily="34" charset="-128"/>
              </a:rPr>
              <a:t>が指示書と同じであることを確認します。</a:t>
            </a:r>
          </a:p>
          <a:p>
            <a:pPr marL="331788" indent="-331788" algn="just">
              <a:lnSpc>
                <a:spcPct val="110000"/>
              </a:lnSpc>
              <a:spcAft>
                <a:spcPts val="1200"/>
              </a:spcAft>
            </a:pPr>
            <a:r>
              <a:rPr lang="ja-JP" altLang="en-US" sz="1800" dirty="0">
                <a:latin typeface="Meiryo" panose="020B0604030504040204" pitchFamily="34" charset="-128"/>
                <a:ea typeface="Meiryo" panose="020B0604030504040204" pitchFamily="34" charset="-128"/>
              </a:rPr>
              <a:t>② 薬溶解用のコップに薬を入れ、白湯で十分に溶解します。</a:t>
            </a:r>
            <a:endParaRPr lang="en-US" altLang="ja-JP" sz="1800" dirty="0">
              <a:latin typeface="Meiryo" panose="020B0604030504040204" pitchFamily="34" charset="-128"/>
              <a:ea typeface="Meiryo" panose="020B0604030504040204" pitchFamily="34" charset="-128"/>
            </a:endParaRPr>
          </a:p>
          <a:p>
            <a:pPr marL="331788" indent="-331788" algn="just">
              <a:lnSpc>
                <a:spcPct val="110000"/>
              </a:lnSpc>
              <a:spcAft>
                <a:spcPts val="1200"/>
              </a:spcAft>
            </a:pPr>
            <a:r>
              <a:rPr lang="ja-JP" altLang="en-US" sz="1800" dirty="0">
                <a:latin typeface="Meiryo" panose="020B0604030504040204" pitchFamily="34" charset="-128"/>
                <a:ea typeface="Meiryo" panose="020B0604030504040204" pitchFamily="34" charset="-128"/>
              </a:rPr>
              <a:t>③ 溶解した薬を注射器内に吸い上げ、コップ内に後押し用の白湯を入れておきます。</a:t>
            </a:r>
          </a:p>
          <a:p>
            <a:pPr marL="331788" indent="-331788" algn="just">
              <a:lnSpc>
                <a:spcPct val="110000"/>
              </a:lnSpc>
              <a:spcAft>
                <a:spcPts val="1200"/>
              </a:spcAft>
            </a:pPr>
            <a:r>
              <a:rPr lang="ja-JP" altLang="en-US" sz="1800" dirty="0">
                <a:latin typeface="Meiryo" panose="020B0604030504040204" pitchFamily="34" charset="-128"/>
                <a:ea typeface="Meiryo" panose="020B0604030504040204" pitchFamily="34" charset="-128"/>
              </a:rPr>
              <a:t>④ 注射器をしっかりチューブに接続し、注射器の先に薬が詰まらないように、薬が注射器内に残らないように、注射器を振りながら注入します。</a:t>
            </a:r>
          </a:p>
          <a:p>
            <a:pPr marL="331788" indent="-331788" algn="just">
              <a:lnSpc>
                <a:spcPct val="110000"/>
              </a:lnSpc>
              <a:spcAft>
                <a:spcPts val="1200"/>
              </a:spcAft>
            </a:pPr>
            <a:r>
              <a:rPr lang="ja-JP" altLang="en-US" sz="1800" dirty="0">
                <a:latin typeface="Meiryo" panose="020B0604030504040204" pitchFamily="34" charset="-128"/>
                <a:ea typeface="Meiryo" panose="020B0604030504040204" pitchFamily="34" charset="-128"/>
              </a:rPr>
              <a:t>⑤ 後押し用の白湯で、コップに付着している薬をよく溶かしながら注射器に吸い上げ注入します。</a:t>
            </a:r>
          </a:p>
        </p:txBody>
      </p:sp>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277</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7887324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＜参考＞薬の注入のヒヤリ・ハット</a:t>
            </a:r>
          </a:p>
        </p:txBody>
      </p:sp>
      <p:sp>
        <p:nvSpPr>
          <p:cNvPr id="16" name="テキスト ボックス 4">
            <a:extLst>
              <a:ext uri="{FF2B5EF4-FFF2-40B4-BE49-F238E27FC236}">
                <a16:creationId xmlns:a16="http://schemas.microsoft.com/office/drawing/2014/main" id="{4599D473-76A0-435D-9380-D39E74D69D05}"/>
              </a:ext>
            </a:extLst>
          </p:cNvPr>
          <p:cNvSpPr txBox="1">
            <a:spLocks noChangeArrowheads="1"/>
          </p:cNvSpPr>
          <p:nvPr/>
        </p:nvSpPr>
        <p:spPr bwMode="auto">
          <a:xfrm>
            <a:off x="668337" y="1592263"/>
            <a:ext cx="8605837" cy="16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marL="331788" indent="-331788" algn="just">
              <a:lnSpc>
                <a:spcPct val="110000"/>
              </a:lnSpc>
              <a:spcAft>
                <a:spcPts val="1200"/>
              </a:spcAft>
            </a:pPr>
            <a:r>
              <a:rPr lang="ja-JP" altLang="en-US" sz="1800" dirty="0">
                <a:latin typeface="Meiryo" panose="020B0604030504040204" pitchFamily="34" charset="-128"/>
                <a:ea typeface="Meiryo" panose="020B0604030504040204" pitchFamily="34" charset="-128"/>
              </a:rPr>
              <a:t>１．薬の注入忘れや、薬注入のタイミングの誤り。</a:t>
            </a:r>
          </a:p>
          <a:p>
            <a:pPr marL="331788" indent="-331788" algn="just">
              <a:lnSpc>
                <a:spcPct val="110000"/>
              </a:lnSpc>
              <a:spcAft>
                <a:spcPts val="1200"/>
              </a:spcAft>
            </a:pPr>
            <a:r>
              <a:rPr lang="ja-JP" altLang="en-US" sz="1800" dirty="0">
                <a:latin typeface="Meiryo" panose="020B0604030504040204" pitchFamily="34" charset="-128"/>
                <a:ea typeface="Meiryo" panose="020B0604030504040204" pitchFamily="34" charset="-128"/>
              </a:rPr>
              <a:t>２．溶解した薬液をこぼす。</a:t>
            </a:r>
          </a:p>
          <a:p>
            <a:pPr marL="331788" indent="-331788" algn="just">
              <a:lnSpc>
                <a:spcPct val="110000"/>
              </a:lnSpc>
              <a:spcAft>
                <a:spcPts val="1200"/>
              </a:spcAft>
            </a:pPr>
            <a:r>
              <a:rPr lang="ja-JP" altLang="en-US" sz="1800" dirty="0">
                <a:latin typeface="Meiryo" panose="020B0604030504040204" pitchFamily="34" charset="-128"/>
                <a:ea typeface="Meiryo" panose="020B0604030504040204" pitchFamily="34" charset="-128"/>
              </a:rPr>
              <a:t>３．薬を経鼻胃管やボタン型・チューブ型胃</a:t>
            </a:r>
            <a:r>
              <a:rPr lang="ja-JP" altLang="en-US" sz="1800" dirty="0" err="1">
                <a:latin typeface="Meiryo" panose="020B0604030504040204" pitchFamily="34" charset="-128"/>
                <a:ea typeface="Meiryo" panose="020B0604030504040204" pitchFamily="34" charset="-128"/>
              </a:rPr>
              <a:t>ろうの</a:t>
            </a:r>
            <a:r>
              <a:rPr lang="ja-JP" altLang="en-US" sz="1800" dirty="0">
                <a:latin typeface="Meiryo" panose="020B0604030504040204" pitchFamily="34" charset="-128"/>
                <a:ea typeface="Meiryo" panose="020B0604030504040204" pitchFamily="34" charset="-128"/>
              </a:rPr>
              <a:t>チューブに詰まらせる。</a:t>
            </a:r>
          </a:p>
        </p:txBody>
      </p:sp>
      <p:sp>
        <p:nvSpPr>
          <p:cNvPr id="7" name="テキスト ボックス 6">
            <a:extLst>
              <a:ext uri="{FF2B5EF4-FFF2-40B4-BE49-F238E27FC236}">
                <a16:creationId xmlns:a16="http://schemas.microsoft.com/office/drawing/2014/main" id="{A25ADB31-6536-4558-A9CF-BF27CF5C758F}"/>
              </a:ext>
            </a:extLst>
          </p:cNvPr>
          <p:cNvSpPr txBox="1"/>
          <p:nvPr/>
        </p:nvSpPr>
        <p:spPr>
          <a:xfrm>
            <a:off x="2749826" y="3366052"/>
            <a:ext cx="6560860" cy="3123648"/>
          </a:xfrm>
          <a:prstGeom prst="rect">
            <a:avLst/>
          </a:prstGeom>
          <a:solidFill>
            <a:srgbClr val="FFEFBD"/>
          </a:solidFill>
          <a:ln>
            <a:noFill/>
          </a:ln>
        </p:spPr>
        <p:txBody>
          <a:bodyPr wrap="square" lIns="216000" tIns="36000" bIns="0" anchor="ctr" anchorCtr="0">
            <a:noAutofit/>
          </a:bodyPr>
          <a:lstStyle/>
          <a:p>
            <a:pPr>
              <a:lnSpc>
                <a:spcPct val="125000"/>
              </a:lnSpc>
              <a:defRPr/>
            </a:pPr>
            <a:r>
              <a:rPr lang="en-US" altLang="ja-JP" b="1" dirty="0">
                <a:latin typeface="Meiryo" panose="020B0604030504040204" pitchFamily="34" charset="-128"/>
                <a:ea typeface="Meiryo" panose="020B0604030504040204" pitchFamily="34" charset="-128"/>
              </a:rPr>
              <a:t>A.</a:t>
            </a:r>
            <a:r>
              <a:rPr lang="ja-JP" altLang="en-US" b="1" dirty="0">
                <a:latin typeface="Meiryo" panose="020B0604030504040204" pitchFamily="34" charset="-128"/>
                <a:ea typeface="Meiryo" panose="020B0604030504040204" pitchFamily="34" charset="-128"/>
              </a:rPr>
              <a:t>薬の溶解方法</a:t>
            </a:r>
          </a:p>
          <a:p>
            <a:pPr>
              <a:lnSpc>
                <a:spcPct val="125000"/>
              </a:lnSpc>
              <a:defRPr/>
            </a:pPr>
            <a:r>
              <a:rPr lang="ja-JP" altLang="en-US" sz="1600" dirty="0">
                <a:latin typeface="Meiryo" panose="020B0604030504040204" pitchFamily="34" charset="-128"/>
                <a:ea typeface="Meiryo" panose="020B0604030504040204" pitchFamily="34" charset="-128"/>
              </a:rPr>
              <a:t>＊溶解する白湯の温度を高め（</a:t>
            </a:r>
            <a:r>
              <a:rPr lang="en-US" altLang="ja-JP" sz="1600" dirty="0">
                <a:latin typeface="Meiryo" panose="020B0604030504040204" pitchFamily="34" charset="-128"/>
                <a:ea typeface="Meiryo" panose="020B0604030504040204" pitchFamily="34" charset="-128"/>
              </a:rPr>
              <a:t>55℃</a:t>
            </a:r>
            <a:r>
              <a:rPr lang="ja-JP" altLang="en-US" sz="1600" dirty="0">
                <a:latin typeface="Meiryo" panose="020B0604030504040204" pitchFamily="34" charset="-128"/>
                <a:ea typeface="Meiryo" panose="020B0604030504040204" pitchFamily="34" charset="-128"/>
              </a:rPr>
              <a:t>前後）にします。</a:t>
            </a:r>
          </a:p>
          <a:p>
            <a:pPr>
              <a:lnSpc>
                <a:spcPct val="125000"/>
              </a:lnSpc>
              <a:defRPr/>
            </a:pPr>
            <a:r>
              <a:rPr lang="ja-JP" altLang="en-US" sz="1600" dirty="0">
                <a:latin typeface="Meiryo" panose="020B0604030504040204" pitchFamily="34" charset="-128"/>
                <a:ea typeface="Meiryo" panose="020B0604030504040204" pitchFamily="34" charset="-128"/>
              </a:rPr>
              <a:t>＊十分な白湯の量（</a:t>
            </a:r>
            <a:r>
              <a:rPr lang="en-US" altLang="ja-JP" sz="1600" dirty="0">
                <a:latin typeface="Meiryo" panose="020B0604030504040204" pitchFamily="34" charset="-128"/>
                <a:ea typeface="Meiryo" panose="020B0604030504040204" pitchFamily="34" charset="-128"/>
              </a:rPr>
              <a:t>20ml</a:t>
            </a:r>
            <a:r>
              <a:rPr lang="ja-JP" altLang="en-US" sz="1600" dirty="0">
                <a:latin typeface="Meiryo" panose="020B0604030504040204" pitchFamily="34" charset="-128"/>
                <a:ea typeface="Meiryo" panose="020B0604030504040204" pitchFamily="34" charset="-128"/>
              </a:rPr>
              <a:t>程度）で溶解します。</a:t>
            </a:r>
          </a:p>
          <a:p>
            <a:pPr>
              <a:lnSpc>
                <a:spcPct val="125000"/>
              </a:lnSpc>
              <a:defRPr/>
            </a:pPr>
            <a:r>
              <a:rPr lang="ja-JP" altLang="en-US" sz="1600" dirty="0">
                <a:latin typeface="Meiryo" panose="020B0604030504040204" pitchFamily="34" charset="-128"/>
                <a:ea typeface="Meiryo" panose="020B0604030504040204" pitchFamily="34" charset="-128"/>
              </a:rPr>
              <a:t>＊白湯に溶解してから時間（</a:t>
            </a:r>
            <a:r>
              <a:rPr lang="en-US" altLang="ja-JP" sz="1600" dirty="0">
                <a:latin typeface="Meiryo" panose="020B0604030504040204" pitchFamily="34" charset="-128"/>
                <a:ea typeface="Meiryo" panose="020B0604030504040204" pitchFamily="34" charset="-128"/>
              </a:rPr>
              <a:t>10</a:t>
            </a:r>
            <a:r>
              <a:rPr lang="ja-JP" altLang="en-US" sz="1600" dirty="0">
                <a:latin typeface="Meiryo" panose="020B0604030504040204" pitchFamily="34" charset="-128"/>
                <a:ea typeface="Meiryo" panose="020B0604030504040204" pitchFamily="34" charset="-128"/>
              </a:rPr>
              <a:t>分程度）を置きます。</a:t>
            </a:r>
            <a:endParaRPr lang="en-US" altLang="ja-JP" sz="1600" dirty="0">
              <a:latin typeface="Meiryo" panose="020B0604030504040204" pitchFamily="34" charset="-128"/>
              <a:ea typeface="Meiryo" panose="020B0604030504040204" pitchFamily="34" charset="-128"/>
            </a:endParaRPr>
          </a:p>
          <a:p>
            <a:pPr>
              <a:lnSpc>
                <a:spcPct val="125000"/>
              </a:lnSpc>
              <a:defRPr/>
            </a:pPr>
            <a:r>
              <a:rPr lang="ja-JP" altLang="en-US" sz="1600" dirty="0">
                <a:latin typeface="Meiryo" panose="020B0604030504040204" pitchFamily="34" charset="-128"/>
                <a:ea typeface="Meiryo" panose="020B0604030504040204" pitchFamily="34" charset="-128"/>
              </a:rPr>
              <a:t>＊錠剤は先に粉砕してから白湯に浸し溶解します。</a:t>
            </a:r>
          </a:p>
          <a:p>
            <a:pPr>
              <a:lnSpc>
                <a:spcPct val="125000"/>
              </a:lnSpc>
              <a:spcBef>
                <a:spcPts val="1200"/>
              </a:spcBef>
              <a:defRPr/>
            </a:pPr>
            <a:r>
              <a:rPr lang="en-US" altLang="ja-JP" b="1" dirty="0">
                <a:latin typeface="Meiryo" panose="020B0604030504040204" pitchFamily="34" charset="-128"/>
                <a:ea typeface="Meiryo" panose="020B0604030504040204" pitchFamily="34" charset="-128"/>
              </a:rPr>
              <a:t>B. </a:t>
            </a:r>
            <a:r>
              <a:rPr lang="ja-JP" altLang="en-US" b="1" dirty="0">
                <a:latin typeface="Meiryo" panose="020B0604030504040204" pitchFamily="34" charset="-128"/>
                <a:ea typeface="Meiryo" panose="020B0604030504040204" pitchFamily="34" charset="-128"/>
              </a:rPr>
              <a:t>薬液の注入方法</a:t>
            </a:r>
          </a:p>
          <a:p>
            <a:pPr>
              <a:lnSpc>
                <a:spcPct val="125000"/>
              </a:lnSpc>
              <a:defRPr/>
            </a:pPr>
            <a:r>
              <a:rPr lang="ja-JP" altLang="en-US" sz="1600" dirty="0">
                <a:latin typeface="Meiryo" panose="020B0604030504040204" pitchFamily="34" charset="-128"/>
                <a:ea typeface="Meiryo" panose="020B0604030504040204" pitchFamily="34" charset="-128"/>
              </a:rPr>
              <a:t>＊薬剤が注射器内に沈殿しないように速やかに注入します。</a:t>
            </a:r>
          </a:p>
          <a:p>
            <a:pPr>
              <a:lnSpc>
                <a:spcPct val="125000"/>
              </a:lnSpc>
              <a:defRPr/>
            </a:pPr>
            <a:r>
              <a:rPr lang="ja-JP" altLang="en-US" sz="1600" dirty="0">
                <a:latin typeface="Meiryo" panose="020B0604030504040204" pitchFamily="34" charset="-128"/>
                <a:ea typeface="Meiryo" panose="020B0604030504040204" pitchFamily="34" charset="-128"/>
              </a:rPr>
              <a:t>＊薬液注入の前後には十分量の押水を入れて、経鼻胃管・胃</a:t>
            </a:r>
            <a:r>
              <a:rPr lang="ja-JP" altLang="en-US" sz="1600" dirty="0" err="1">
                <a:latin typeface="Meiryo" panose="020B0604030504040204" pitchFamily="34" charset="-128"/>
                <a:ea typeface="Meiryo" panose="020B0604030504040204" pitchFamily="34" charset="-128"/>
              </a:rPr>
              <a:t>ろう</a:t>
            </a:r>
            <a:r>
              <a:rPr lang="ja-JP" altLang="en-US" sz="1600" dirty="0">
                <a:latin typeface="Meiryo" panose="020B0604030504040204" pitchFamily="34" charset="-128"/>
                <a:ea typeface="Meiryo" panose="020B0604030504040204" pitchFamily="34" charset="-128"/>
              </a:rPr>
              <a:t>内　</a:t>
            </a:r>
            <a:endParaRPr lang="en-US" altLang="ja-JP" sz="1600" dirty="0">
              <a:latin typeface="Meiryo" panose="020B0604030504040204" pitchFamily="34" charset="-128"/>
              <a:ea typeface="Meiryo" panose="020B0604030504040204" pitchFamily="34" charset="-128"/>
            </a:endParaRPr>
          </a:p>
          <a:p>
            <a:pPr>
              <a:lnSpc>
                <a:spcPct val="125000"/>
              </a:lnSpc>
              <a:defRPr/>
            </a:pPr>
            <a:r>
              <a:rPr lang="ja-JP" altLang="en-US" sz="1600" dirty="0">
                <a:latin typeface="Meiryo" panose="020B0604030504040204" pitchFamily="34" charset="-128"/>
                <a:ea typeface="Meiryo" panose="020B0604030504040204" pitchFamily="34" charset="-128"/>
              </a:rPr>
              <a:t>　で栄養剤と薬液が接しないようにします。</a:t>
            </a:r>
          </a:p>
        </p:txBody>
      </p:sp>
      <p:sp>
        <p:nvSpPr>
          <p:cNvPr id="8" name="テキスト ボックス 7">
            <a:extLst>
              <a:ext uri="{FF2B5EF4-FFF2-40B4-BE49-F238E27FC236}">
                <a16:creationId xmlns:a16="http://schemas.microsoft.com/office/drawing/2014/main" id="{D74763DB-BB06-4BF5-B938-A386AF07D226}"/>
              </a:ext>
            </a:extLst>
          </p:cNvPr>
          <p:cNvSpPr txBox="1">
            <a:spLocks noChangeArrowheads="1"/>
          </p:cNvSpPr>
          <p:nvPr/>
        </p:nvSpPr>
        <p:spPr bwMode="auto">
          <a:xfrm>
            <a:off x="704850" y="3366052"/>
            <a:ext cx="1872698" cy="3123648"/>
          </a:xfrm>
          <a:prstGeom prst="rect">
            <a:avLst/>
          </a:prstGeom>
          <a:solidFill>
            <a:srgbClr val="FFB001"/>
          </a:solidFill>
          <a:ln w="9525">
            <a:noFill/>
            <a:miter lim="800000"/>
            <a:headEnd/>
            <a:tailEnd/>
          </a:ln>
        </p:spPr>
        <p:txBody>
          <a:bodyPr wrap="square"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r>
              <a:rPr lang="ja-JP" altLang="en-US" sz="1600" dirty="0">
                <a:latin typeface="Meiryo" panose="020B0604030504040204" pitchFamily="34" charset="-128"/>
                <a:ea typeface="Meiryo" panose="020B0604030504040204" pitchFamily="34" charset="-128"/>
              </a:rPr>
              <a:t>詰まりやすい薬を注入する時の対応</a:t>
            </a:r>
          </a:p>
        </p:txBody>
      </p:sp>
      <p:sp>
        <p:nvSpPr>
          <p:cNvPr id="9"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278</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7934739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a:xfrm>
            <a:off x="681038" y="661309"/>
            <a:ext cx="8543925" cy="581890"/>
          </a:xfrm>
        </p:spPr>
        <p:txBody>
          <a:bodyPr>
            <a:normAutofit/>
          </a:bodyPr>
          <a:lstStyle/>
          <a:p>
            <a:r>
              <a:rPr lang="ja-JP" altLang="en-US" sz="2800" dirty="0"/>
              <a:t>胃食道逆流症</a:t>
            </a:r>
          </a:p>
        </p:txBody>
      </p:sp>
      <p:sp>
        <p:nvSpPr>
          <p:cNvPr id="16" name="テキスト ボックス 4">
            <a:extLst>
              <a:ext uri="{FF2B5EF4-FFF2-40B4-BE49-F238E27FC236}">
                <a16:creationId xmlns:a16="http://schemas.microsoft.com/office/drawing/2014/main" id="{4599D473-76A0-435D-9380-D39E74D69D05}"/>
              </a:ext>
            </a:extLst>
          </p:cNvPr>
          <p:cNvSpPr txBox="1">
            <a:spLocks noChangeArrowheads="1"/>
          </p:cNvSpPr>
          <p:nvPr/>
        </p:nvSpPr>
        <p:spPr bwMode="auto">
          <a:xfrm>
            <a:off x="704849" y="1592263"/>
            <a:ext cx="8569325" cy="43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just">
              <a:lnSpc>
                <a:spcPct val="110000"/>
              </a:lnSpc>
              <a:spcAft>
                <a:spcPts val="1200"/>
              </a:spcAft>
            </a:pPr>
            <a:r>
              <a:rPr lang="ja-JP" altLang="en-US" sz="1800" dirty="0">
                <a:latin typeface="Meiryo" panose="020B0604030504040204" pitchFamily="34" charset="-128"/>
                <a:ea typeface="Meiryo" panose="020B0604030504040204" pitchFamily="34" charset="-128"/>
              </a:rPr>
              <a:t>胃から食道へ食物や胃液などの胃内容物が逆流して様々な症状を起こす状態</a:t>
            </a:r>
          </a:p>
        </p:txBody>
      </p:sp>
      <p:grpSp>
        <p:nvGrpSpPr>
          <p:cNvPr id="8" name="図形グループ 1">
            <a:extLst>
              <a:ext uri="{FF2B5EF4-FFF2-40B4-BE49-F238E27FC236}">
                <a16:creationId xmlns:a16="http://schemas.microsoft.com/office/drawing/2014/main" id="{DAE46DDB-DB80-4819-B3F8-D13A1A22ACB9}"/>
              </a:ext>
            </a:extLst>
          </p:cNvPr>
          <p:cNvGrpSpPr>
            <a:grpSpLocks/>
          </p:cNvGrpSpPr>
          <p:nvPr/>
        </p:nvGrpSpPr>
        <p:grpSpPr bwMode="auto">
          <a:xfrm>
            <a:off x="500756" y="2185988"/>
            <a:ext cx="3224213" cy="4267200"/>
            <a:chOff x="262385" y="1196752"/>
            <a:chExt cx="3224212" cy="4267200"/>
          </a:xfrm>
        </p:grpSpPr>
        <p:pic>
          <p:nvPicPr>
            <p:cNvPr id="12" name="Picture 6">
              <a:extLst>
                <a:ext uri="{FF2B5EF4-FFF2-40B4-BE49-F238E27FC236}">
                  <a16:creationId xmlns:a16="http://schemas.microsoft.com/office/drawing/2014/main" id="{B7E6B806-B186-4BDE-A432-BDBE07DDADB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2385" y="1196752"/>
              <a:ext cx="322421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7">
              <a:extLst>
                <a:ext uri="{FF2B5EF4-FFF2-40B4-BE49-F238E27FC236}">
                  <a16:creationId xmlns:a16="http://schemas.microsoft.com/office/drawing/2014/main" id="{FAED3E48-4D02-4F5C-AA83-9F2C1C0E61FB}"/>
                </a:ext>
              </a:extLst>
            </p:cNvPr>
            <p:cNvSpPr>
              <a:spLocks noChangeArrowheads="1"/>
            </p:cNvSpPr>
            <p:nvPr/>
          </p:nvSpPr>
          <p:spPr bwMode="auto">
            <a:xfrm>
              <a:off x="1752337" y="2639672"/>
              <a:ext cx="6940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a:latin typeface="Meiryo" panose="020B0604030504040204" pitchFamily="34" charset="-128"/>
                  <a:ea typeface="Meiryo" panose="020B0604030504040204" pitchFamily="34" charset="-128"/>
                </a:rPr>
                <a:t>食道</a:t>
              </a:r>
              <a:endParaRPr lang="ja-JP" altLang="en-US" sz="2000">
                <a:latin typeface="Meiryo" panose="020B0604030504040204" pitchFamily="34" charset="-128"/>
                <a:ea typeface="Meiryo" panose="020B0604030504040204" pitchFamily="34" charset="-128"/>
              </a:endParaRPr>
            </a:p>
          </p:txBody>
        </p:sp>
        <p:sp>
          <p:nvSpPr>
            <p:cNvPr id="14" name="Rectangle 8">
              <a:extLst>
                <a:ext uri="{FF2B5EF4-FFF2-40B4-BE49-F238E27FC236}">
                  <a16:creationId xmlns:a16="http://schemas.microsoft.com/office/drawing/2014/main" id="{60828CFC-CD34-498E-933B-120904EF9833}"/>
                </a:ext>
              </a:extLst>
            </p:cNvPr>
            <p:cNvSpPr>
              <a:spLocks noChangeArrowheads="1"/>
            </p:cNvSpPr>
            <p:nvPr/>
          </p:nvSpPr>
          <p:spPr bwMode="auto">
            <a:xfrm>
              <a:off x="1983963" y="4715852"/>
              <a:ext cx="4277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a:latin typeface="Meiryo" panose="020B0604030504040204" pitchFamily="34" charset="-128"/>
                  <a:ea typeface="Meiryo" panose="020B0604030504040204" pitchFamily="34" charset="-128"/>
                </a:rPr>
                <a:t>胃</a:t>
              </a:r>
              <a:endParaRPr lang="ja-JP" altLang="en-US" sz="2000">
                <a:latin typeface="Meiryo" panose="020B0604030504040204" pitchFamily="34" charset="-128"/>
                <a:ea typeface="Meiryo" panose="020B0604030504040204" pitchFamily="34" charset="-128"/>
              </a:endParaRPr>
            </a:p>
          </p:txBody>
        </p:sp>
        <p:sp>
          <p:nvSpPr>
            <p:cNvPr id="15" name="Rectangle 9">
              <a:extLst>
                <a:ext uri="{FF2B5EF4-FFF2-40B4-BE49-F238E27FC236}">
                  <a16:creationId xmlns:a16="http://schemas.microsoft.com/office/drawing/2014/main" id="{545EF1F3-3612-4774-B13D-00B57FA85405}"/>
                </a:ext>
              </a:extLst>
            </p:cNvPr>
            <p:cNvSpPr>
              <a:spLocks noChangeArrowheads="1"/>
            </p:cNvSpPr>
            <p:nvPr/>
          </p:nvSpPr>
          <p:spPr bwMode="auto">
            <a:xfrm>
              <a:off x="1896799" y="4217647"/>
              <a:ext cx="6940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b="1">
                  <a:solidFill>
                    <a:srgbClr val="FF0000"/>
                  </a:solidFill>
                  <a:latin typeface="Meiryo" panose="020B0604030504040204" pitchFamily="34" charset="-128"/>
                  <a:ea typeface="Meiryo" panose="020B0604030504040204" pitchFamily="34" charset="-128"/>
                </a:rPr>
                <a:t>逆流</a:t>
              </a:r>
              <a:endParaRPr lang="ja-JP" altLang="en-US" sz="2000">
                <a:solidFill>
                  <a:srgbClr val="FF0000"/>
                </a:solidFill>
                <a:latin typeface="Meiryo" panose="020B0604030504040204" pitchFamily="34" charset="-128"/>
                <a:ea typeface="Meiryo" panose="020B0604030504040204" pitchFamily="34" charset="-128"/>
              </a:endParaRPr>
            </a:p>
          </p:txBody>
        </p:sp>
        <p:sp>
          <p:nvSpPr>
            <p:cNvPr id="17" name="Rectangle 10">
              <a:extLst>
                <a:ext uri="{FF2B5EF4-FFF2-40B4-BE49-F238E27FC236}">
                  <a16:creationId xmlns:a16="http://schemas.microsoft.com/office/drawing/2014/main" id="{C63D5E8F-2332-4976-8737-80EA26400199}"/>
                </a:ext>
              </a:extLst>
            </p:cNvPr>
            <p:cNvSpPr>
              <a:spLocks noChangeArrowheads="1"/>
            </p:cNvSpPr>
            <p:nvPr/>
          </p:nvSpPr>
          <p:spPr bwMode="auto">
            <a:xfrm>
              <a:off x="1430785" y="2276872"/>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sz="1800">
                  <a:latin typeface="Meiryo" panose="020B0604030504040204" pitchFamily="34" charset="-128"/>
                  <a:ea typeface="Meiryo" panose="020B0604030504040204" pitchFamily="34" charset="-128"/>
                </a:rPr>
                <a:t>気管</a:t>
              </a:r>
            </a:p>
          </p:txBody>
        </p:sp>
        <p:sp>
          <p:nvSpPr>
            <p:cNvPr id="18" name="Rectangle 11">
              <a:extLst>
                <a:ext uri="{FF2B5EF4-FFF2-40B4-BE49-F238E27FC236}">
                  <a16:creationId xmlns:a16="http://schemas.microsoft.com/office/drawing/2014/main" id="{D9302D11-019E-4C3F-9544-74D174B8AB53}"/>
                </a:ext>
              </a:extLst>
            </p:cNvPr>
            <p:cNvSpPr>
              <a:spLocks noChangeArrowheads="1"/>
            </p:cNvSpPr>
            <p:nvPr/>
          </p:nvSpPr>
          <p:spPr bwMode="auto">
            <a:xfrm>
              <a:off x="911771" y="3635176"/>
              <a:ext cx="692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sz="1800">
                  <a:latin typeface="Meiryo" panose="020B0604030504040204" pitchFamily="34" charset="-128"/>
                  <a:ea typeface="Meiryo" panose="020B0604030504040204" pitchFamily="34" charset="-128"/>
                </a:rPr>
                <a:t>横隔膜</a:t>
              </a:r>
            </a:p>
          </p:txBody>
        </p:sp>
        <p:sp>
          <p:nvSpPr>
            <p:cNvPr id="19" name="Rectangle 12">
              <a:extLst>
                <a:ext uri="{FF2B5EF4-FFF2-40B4-BE49-F238E27FC236}">
                  <a16:creationId xmlns:a16="http://schemas.microsoft.com/office/drawing/2014/main" id="{8E6620F5-D29C-4C10-B9C5-6F1210F3126E}"/>
                </a:ext>
              </a:extLst>
            </p:cNvPr>
            <p:cNvSpPr>
              <a:spLocks noChangeArrowheads="1"/>
            </p:cNvSpPr>
            <p:nvPr/>
          </p:nvSpPr>
          <p:spPr bwMode="auto">
            <a:xfrm>
              <a:off x="533376" y="5085184"/>
              <a:ext cx="9233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sz="1800">
                  <a:latin typeface="Meiryo" panose="020B0604030504040204" pitchFamily="34" charset="-128"/>
                  <a:ea typeface="Meiryo" panose="020B0604030504040204" pitchFamily="34" charset="-128"/>
                </a:rPr>
                <a:t>十二指腸</a:t>
              </a:r>
            </a:p>
          </p:txBody>
        </p:sp>
      </p:grpSp>
      <p:sp>
        <p:nvSpPr>
          <p:cNvPr id="20" name="Rectangle 27">
            <a:extLst>
              <a:ext uri="{FF2B5EF4-FFF2-40B4-BE49-F238E27FC236}">
                <a16:creationId xmlns:a16="http://schemas.microsoft.com/office/drawing/2014/main" id="{EF0B8CE8-6304-4F7C-A016-0F00F9706A06}"/>
              </a:ext>
            </a:extLst>
          </p:cNvPr>
          <p:cNvSpPr txBox="1">
            <a:spLocks noChangeArrowheads="1"/>
          </p:cNvSpPr>
          <p:nvPr/>
        </p:nvSpPr>
        <p:spPr bwMode="auto">
          <a:xfrm>
            <a:off x="3558209" y="4027487"/>
            <a:ext cx="5715965" cy="2462213"/>
          </a:xfrm>
          <a:prstGeom prst="rect">
            <a:avLst/>
          </a:prstGeom>
          <a:solidFill>
            <a:srgbClr val="F2DCDB"/>
          </a:solidFill>
          <a:ln w="9525">
            <a:solidFill>
              <a:srgbClr val="BE4B48"/>
            </a:solidFill>
            <a:miter lim="800000"/>
            <a:headEnd/>
            <a:tailEnd/>
          </a:ln>
          <a:effectLst/>
        </p:spPr>
        <p:txBody>
          <a:bodyPr wrap="square" bIns="0" anchor="ctr" anchorCtr="0">
            <a:noAutofit/>
          </a:bodyPr>
          <a:lstStyle>
            <a:lvl1pPr marL="609600" indent="-609600">
              <a:defRPr kumimoji="1" sz="2400">
                <a:solidFill>
                  <a:schemeClr val="tx1"/>
                </a:solidFill>
                <a:latin typeface="Times" charset="0"/>
                <a:ea typeface="ＭＳ Ｐゴシック" charset="0"/>
                <a:cs typeface="ＭＳ Ｐゴシック" charset="0"/>
              </a:defRPr>
            </a:lvl1pPr>
            <a:lvl2pPr marL="37931725" indent="-37474525">
              <a:defRPr kumimoji="1" sz="2400">
                <a:solidFill>
                  <a:schemeClr val="tx1"/>
                </a:solidFill>
                <a:latin typeface="Times" charset="0"/>
                <a:ea typeface="ＭＳ Ｐゴシック" charset="0"/>
              </a:defRPr>
            </a:lvl2pPr>
            <a:lvl3pPr>
              <a:defRPr kumimoji="1" sz="2400">
                <a:solidFill>
                  <a:schemeClr val="tx1"/>
                </a:solidFill>
                <a:latin typeface="Times" charset="0"/>
                <a:ea typeface="ＭＳ Ｐゴシック" charset="0"/>
              </a:defRPr>
            </a:lvl3pPr>
            <a:lvl4pPr>
              <a:defRPr kumimoji="1" sz="2400">
                <a:solidFill>
                  <a:schemeClr val="tx1"/>
                </a:solidFill>
                <a:latin typeface="Times" charset="0"/>
                <a:ea typeface="ＭＳ Ｐゴシック" charset="0"/>
              </a:defRPr>
            </a:lvl4pPr>
            <a:lvl5pPr>
              <a:defRPr kumimoji="1" sz="2400">
                <a:solidFill>
                  <a:schemeClr val="tx1"/>
                </a:solidFill>
                <a:latin typeface="Times" charset="0"/>
                <a:ea typeface="ＭＳ Ｐゴシック" charset="0"/>
              </a:defRPr>
            </a:lvl5pPr>
            <a:lvl6pPr marL="457200" fontAlgn="base">
              <a:spcBef>
                <a:spcPct val="0"/>
              </a:spcBef>
              <a:spcAft>
                <a:spcPct val="0"/>
              </a:spcAft>
              <a:defRPr kumimoji="1" sz="2400">
                <a:solidFill>
                  <a:schemeClr val="tx1"/>
                </a:solidFill>
                <a:latin typeface="Times" charset="0"/>
                <a:ea typeface="ＭＳ Ｐゴシック" charset="0"/>
              </a:defRPr>
            </a:lvl6pPr>
            <a:lvl7pPr marL="914400" fontAlgn="base">
              <a:spcBef>
                <a:spcPct val="0"/>
              </a:spcBef>
              <a:spcAft>
                <a:spcPct val="0"/>
              </a:spcAft>
              <a:defRPr kumimoji="1" sz="2400">
                <a:solidFill>
                  <a:schemeClr val="tx1"/>
                </a:solidFill>
                <a:latin typeface="Times" charset="0"/>
                <a:ea typeface="ＭＳ Ｐゴシック" charset="0"/>
              </a:defRPr>
            </a:lvl7pPr>
            <a:lvl8pPr marL="1371600" fontAlgn="base">
              <a:spcBef>
                <a:spcPct val="0"/>
              </a:spcBef>
              <a:spcAft>
                <a:spcPct val="0"/>
              </a:spcAft>
              <a:defRPr kumimoji="1" sz="2400">
                <a:solidFill>
                  <a:schemeClr val="tx1"/>
                </a:solidFill>
                <a:latin typeface="Times" charset="0"/>
                <a:ea typeface="ＭＳ Ｐゴシック" charset="0"/>
              </a:defRPr>
            </a:lvl8pPr>
            <a:lvl9pPr marL="1828800" fontAlgn="base">
              <a:spcBef>
                <a:spcPct val="0"/>
              </a:spcBef>
              <a:spcAft>
                <a:spcPct val="0"/>
              </a:spcAft>
              <a:defRPr kumimoji="1" sz="2400">
                <a:solidFill>
                  <a:schemeClr val="tx1"/>
                </a:solidFill>
                <a:latin typeface="Times" charset="0"/>
                <a:ea typeface="ＭＳ Ｐゴシック" charset="0"/>
              </a:defRPr>
            </a:lvl9pPr>
          </a:lstStyle>
          <a:p>
            <a:pPr marL="0" eaLnBrk="1" hangingPunct="1">
              <a:spcBef>
                <a:spcPts val="0"/>
              </a:spcBef>
              <a:spcAft>
                <a:spcPts val="600"/>
              </a:spcAft>
              <a:defRPr/>
            </a:pPr>
            <a:r>
              <a:rPr lang="en-US" altLang="ja-JP" sz="1600" b="1" dirty="0">
                <a:latin typeface="Meiryo" panose="020B0604030504040204" pitchFamily="34" charset="-128"/>
                <a:ea typeface="Meiryo" panose="020B0604030504040204" pitchFamily="34" charset="-128"/>
                <a:cs typeface="ＭＳ ゴシック" charset="0"/>
              </a:rPr>
              <a:t>【</a:t>
            </a:r>
            <a:r>
              <a:rPr lang="ja-JP" altLang="en-US" sz="1600" b="1" dirty="0">
                <a:latin typeface="Meiryo" panose="020B0604030504040204" pitchFamily="34" charset="-128"/>
                <a:ea typeface="Meiryo" panose="020B0604030504040204" pitchFamily="34" charset="-128"/>
                <a:cs typeface="ＭＳ ゴシック" charset="0"/>
              </a:rPr>
              <a:t>胃食道逆流症に関連した症状</a:t>
            </a:r>
            <a:r>
              <a:rPr lang="en-US" altLang="ja-JP" sz="1600" b="1" dirty="0">
                <a:latin typeface="Meiryo" panose="020B0604030504040204" pitchFamily="34" charset="-128"/>
                <a:ea typeface="Meiryo" panose="020B0604030504040204" pitchFamily="34" charset="-128"/>
                <a:cs typeface="ＭＳ ゴシック" charset="0"/>
              </a:rPr>
              <a:t>】</a:t>
            </a:r>
            <a:endParaRPr lang="ja-JP" altLang="en-US" sz="1600" b="1" dirty="0">
              <a:latin typeface="Meiryo" panose="020B0604030504040204" pitchFamily="34" charset="-128"/>
              <a:ea typeface="Meiryo" panose="020B0604030504040204" pitchFamily="34" charset="-128"/>
              <a:cs typeface="ＭＳ ゴシック" charset="0"/>
            </a:endParaRPr>
          </a:p>
          <a:p>
            <a:pPr marL="311150" indent="-198438" eaLnBrk="1" hangingPunct="1">
              <a:spcBef>
                <a:spcPts val="0"/>
              </a:spcBef>
              <a:defRPr/>
            </a:pPr>
            <a:r>
              <a:rPr lang="en-US" altLang="ja-JP" sz="1600" dirty="0">
                <a:latin typeface="Meiryo" panose="020B0604030504040204" pitchFamily="34" charset="-128"/>
                <a:ea typeface="Meiryo" panose="020B0604030504040204" pitchFamily="34" charset="-128"/>
                <a:cs typeface="ＭＳ ゴシック" charset="0"/>
              </a:rPr>
              <a:t>①</a:t>
            </a:r>
            <a:r>
              <a:rPr lang="ja-JP" altLang="en-US" sz="1600" dirty="0">
                <a:latin typeface="Meiryo" panose="020B0604030504040204" pitchFamily="34" charset="-128"/>
                <a:ea typeface="Meiryo" panose="020B0604030504040204" pitchFamily="34" charset="-128"/>
                <a:cs typeface="ＭＳ ゴシック" charset="0"/>
              </a:rPr>
              <a:t>胃内に入った食物や栄養剤の逆流や嘔吐による症状</a:t>
            </a:r>
            <a:endParaRPr lang="en-US" altLang="ja-JP" sz="1600" dirty="0">
              <a:latin typeface="Meiryo" panose="020B0604030504040204" pitchFamily="34" charset="-128"/>
              <a:ea typeface="Meiryo" panose="020B0604030504040204" pitchFamily="34" charset="-128"/>
              <a:cs typeface="ＭＳ ゴシック" charset="0"/>
            </a:endParaRPr>
          </a:p>
          <a:p>
            <a:pPr marL="311150" indent="-198438" eaLnBrk="1" hangingPunct="1">
              <a:spcBef>
                <a:spcPts val="0"/>
              </a:spcBef>
              <a:spcAft>
                <a:spcPts val="600"/>
              </a:spcAft>
              <a:defRPr/>
            </a:pPr>
            <a:r>
              <a:rPr kumimoji="0" lang="ja-JP" altLang="en-US" sz="1600" dirty="0">
                <a:latin typeface="Meiryo" panose="020B0604030504040204" pitchFamily="34" charset="-128"/>
                <a:ea typeface="Meiryo" panose="020B0604030504040204" pitchFamily="34" charset="-128"/>
                <a:cs typeface="ＭＳ ゴシック" charset="0"/>
              </a:rPr>
              <a:t>　</a:t>
            </a:r>
            <a:r>
              <a:rPr kumimoji="0" lang="ja-JP" altLang="en-US" sz="1600" dirty="0">
                <a:solidFill>
                  <a:srgbClr val="FF0000"/>
                </a:solidFill>
                <a:latin typeface="Meiryo" panose="020B0604030504040204" pitchFamily="34" charset="-128"/>
                <a:ea typeface="Meiryo" panose="020B0604030504040204" pitchFamily="34" charset="-128"/>
                <a:cs typeface="ＭＳ ゴシック" charset="0"/>
              </a:rPr>
              <a:t>嘔吐・反芻運動・</a:t>
            </a:r>
            <a:r>
              <a:rPr lang="ja-JP" altLang="en-US" sz="1600" dirty="0">
                <a:solidFill>
                  <a:srgbClr val="FF0000"/>
                </a:solidFill>
                <a:latin typeface="Meiryo" panose="020B0604030504040204" pitchFamily="34" charset="-128"/>
                <a:ea typeface="Meiryo" panose="020B0604030504040204" pitchFamily="34" charset="-128"/>
                <a:cs typeface="ＭＳ ゴシック" charset="0"/>
              </a:rPr>
              <a:t>栄養障害・体重増加不良</a:t>
            </a:r>
            <a:endParaRPr lang="en-US" altLang="ja-JP" sz="1600" dirty="0">
              <a:solidFill>
                <a:srgbClr val="FF0000"/>
              </a:solidFill>
              <a:latin typeface="Meiryo" panose="020B0604030504040204" pitchFamily="34" charset="-128"/>
              <a:ea typeface="Meiryo" panose="020B0604030504040204" pitchFamily="34" charset="-128"/>
              <a:cs typeface="ＭＳ ゴシック" charset="0"/>
            </a:endParaRPr>
          </a:p>
          <a:p>
            <a:pPr marL="311150" indent="-198438" eaLnBrk="1" hangingPunct="1">
              <a:spcBef>
                <a:spcPts val="0"/>
              </a:spcBef>
              <a:defRPr/>
            </a:pPr>
            <a:r>
              <a:rPr lang="en-US" altLang="ja-JP" sz="1600" dirty="0">
                <a:latin typeface="Meiryo" panose="020B0604030504040204" pitchFamily="34" charset="-128"/>
                <a:ea typeface="Meiryo" panose="020B0604030504040204" pitchFamily="34" charset="-128"/>
                <a:cs typeface="ＭＳ ゴシック" charset="0"/>
              </a:rPr>
              <a:t>②</a:t>
            </a:r>
            <a:r>
              <a:rPr lang="ja-JP" altLang="en-US" sz="1600" dirty="0">
                <a:latin typeface="Meiryo" panose="020B0604030504040204" pitchFamily="34" charset="-128"/>
                <a:ea typeface="Meiryo" panose="020B0604030504040204" pitchFamily="34" charset="-128"/>
                <a:cs typeface="ＭＳ ゴシック" charset="0"/>
              </a:rPr>
              <a:t>胃酸の逆流による食道炎</a:t>
            </a:r>
            <a:r>
              <a:rPr lang="en-US" altLang="ja-JP" sz="1600" dirty="0">
                <a:latin typeface="Meiryo" panose="020B0604030504040204" pitchFamily="34" charset="-128"/>
                <a:ea typeface="Meiryo" panose="020B0604030504040204" pitchFamily="34" charset="-128"/>
                <a:cs typeface="ＭＳ ゴシック" charset="0"/>
              </a:rPr>
              <a:t>(</a:t>
            </a:r>
            <a:r>
              <a:rPr lang="ja-JP" altLang="en-US" sz="1600" dirty="0">
                <a:latin typeface="Meiryo" panose="020B0604030504040204" pitchFamily="34" charset="-128"/>
                <a:ea typeface="Meiryo" panose="020B0604030504040204" pitchFamily="34" charset="-128"/>
                <a:cs typeface="ＭＳ ゴシック" charset="0"/>
              </a:rPr>
              <a:t>食道潰瘍</a:t>
            </a:r>
            <a:r>
              <a:rPr lang="en-US" altLang="ja-JP" sz="1600" dirty="0">
                <a:latin typeface="Meiryo" panose="020B0604030504040204" pitchFamily="34" charset="-128"/>
                <a:ea typeface="Meiryo" panose="020B0604030504040204" pitchFamily="34" charset="-128"/>
                <a:cs typeface="ＭＳ ゴシック" charset="0"/>
              </a:rPr>
              <a:t>)</a:t>
            </a:r>
            <a:r>
              <a:rPr lang="ja-JP" altLang="en-US" sz="1600" dirty="0">
                <a:latin typeface="Meiryo" panose="020B0604030504040204" pitchFamily="34" charset="-128"/>
                <a:ea typeface="Meiryo" panose="020B0604030504040204" pitchFamily="34" charset="-128"/>
                <a:cs typeface="ＭＳ ゴシック" charset="0"/>
              </a:rPr>
              <a:t>の症状</a:t>
            </a:r>
            <a:endParaRPr lang="en-US" altLang="ja-JP" sz="1600" dirty="0">
              <a:latin typeface="Meiryo" panose="020B0604030504040204" pitchFamily="34" charset="-128"/>
              <a:ea typeface="Meiryo" panose="020B0604030504040204" pitchFamily="34" charset="-128"/>
              <a:cs typeface="ＭＳ ゴシック" charset="0"/>
            </a:endParaRPr>
          </a:p>
          <a:p>
            <a:pPr marL="311150" indent="-198438" eaLnBrk="1" hangingPunct="1">
              <a:spcBef>
                <a:spcPts val="0"/>
              </a:spcBef>
              <a:spcAft>
                <a:spcPts val="600"/>
              </a:spcAft>
              <a:defRPr/>
            </a:pPr>
            <a:r>
              <a:rPr kumimoji="0" lang="ja-JP" altLang="en-US" sz="1600" dirty="0">
                <a:latin typeface="Meiryo" panose="020B0604030504040204" pitchFamily="34" charset="-128"/>
                <a:ea typeface="Meiryo" panose="020B0604030504040204" pitchFamily="34" charset="-128"/>
                <a:cs typeface="ＭＳ ゴシック" charset="0"/>
              </a:rPr>
              <a:t>　</a:t>
            </a:r>
            <a:r>
              <a:rPr kumimoji="0" lang="ja-JP" altLang="en-US" sz="1600" dirty="0">
                <a:solidFill>
                  <a:srgbClr val="FF0000"/>
                </a:solidFill>
                <a:latin typeface="Meiryo" panose="020B0604030504040204" pitchFamily="34" charset="-128"/>
                <a:ea typeface="Meiryo" panose="020B0604030504040204" pitchFamily="34" charset="-128"/>
                <a:cs typeface="ＭＳ ゴシック" charset="0"/>
              </a:rPr>
              <a:t>コーヒー様の胃残・</a:t>
            </a:r>
            <a:r>
              <a:rPr lang="ja-JP" altLang="en-US" sz="1600" dirty="0">
                <a:solidFill>
                  <a:srgbClr val="FF0000"/>
                </a:solidFill>
                <a:latin typeface="Meiryo" panose="020B0604030504040204" pitchFamily="34" charset="-128"/>
                <a:ea typeface="Meiryo" panose="020B0604030504040204" pitchFamily="34" charset="-128"/>
                <a:cs typeface="ＭＳ ゴシック" charset="0"/>
              </a:rPr>
              <a:t>胸痛・腹痛・貧血</a:t>
            </a:r>
            <a:endParaRPr lang="en-US" altLang="ja-JP" sz="1600" dirty="0">
              <a:solidFill>
                <a:srgbClr val="FF0000"/>
              </a:solidFill>
              <a:latin typeface="Meiryo" panose="020B0604030504040204" pitchFamily="34" charset="-128"/>
              <a:ea typeface="Meiryo" panose="020B0604030504040204" pitchFamily="34" charset="-128"/>
              <a:cs typeface="ＭＳ ゴシック" charset="0"/>
            </a:endParaRPr>
          </a:p>
          <a:p>
            <a:pPr marL="311150" indent="-198438" eaLnBrk="1" hangingPunct="1">
              <a:spcBef>
                <a:spcPts val="0"/>
              </a:spcBef>
              <a:defRPr/>
            </a:pPr>
            <a:r>
              <a:rPr lang="en-US" altLang="ja-JP" sz="1600" dirty="0">
                <a:latin typeface="Meiryo" panose="020B0604030504040204" pitchFamily="34" charset="-128"/>
                <a:ea typeface="Meiryo" panose="020B0604030504040204" pitchFamily="34" charset="-128"/>
                <a:cs typeface="ＭＳ ゴシック" charset="0"/>
              </a:rPr>
              <a:t>③</a:t>
            </a:r>
            <a:r>
              <a:rPr lang="ja-JP" altLang="en-US" sz="1600" dirty="0">
                <a:latin typeface="Meiryo" panose="020B0604030504040204" pitchFamily="34" charset="-128"/>
                <a:ea typeface="Meiryo" panose="020B0604030504040204" pitchFamily="34" charset="-128"/>
                <a:cs typeface="ＭＳ ゴシック" charset="0"/>
              </a:rPr>
              <a:t>胃内容の逆流物が咽頭・喉頭を刺激したり気管内に誤嚥されることによる症状</a:t>
            </a:r>
            <a:br>
              <a:rPr lang="en-US" altLang="ja-JP" sz="1600" dirty="0">
                <a:latin typeface="Meiryo" panose="020B0604030504040204" pitchFamily="34" charset="-128"/>
                <a:ea typeface="Meiryo" panose="020B0604030504040204" pitchFamily="34" charset="-128"/>
                <a:cs typeface="ＭＳ ゴシック" charset="0"/>
              </a:rPr>
            </a:br>
            <a:r>
              <a:rPr lang="ja-JP" altLang="en-US" sz="1600" dirty="0">
                <a:solidFill>
                  <a:srgbClr val="FF0000"/>
                </a:solidFill>
                <a:latin typeface="Meiryo" panose="020B0604030504040204" pitchFamily="34" charset="-128"/>
                <a:ea typeface="Meiryo" panose="020B0604030504040204" pitchFamily="34" charset="-128"/>
                <a:cs typeface="ＭＳ ゴシック" charset="0"/>
              </a:rPr>
              <a:t>咳嗽発作・喘息・反復性肺炎</a:t>
            </a:r>
            <a:endParaRPr lang="en-US" altLang="ja-JP" sz="1600" dirty="0">
              <a:solidFill>
                <a:srgbClr val="FF0000"/>
              </a:solidFill>
              <a:latin typeface="Meiryo" panose="020B0604030504040204" pitchFamily="34" charset="-128"/>
              <a:ea typeface="Meiryo" panose="020B0604030504040204" pitchFamily="34" charset="-128"/>
              <a:cs typeface="ＭＳ ゴシック" charset="0"/>
            </a:endParaRPr>
          </a:p>
        </p:txBody>
      </p:sp>
      <p:sp>
        <p:nvSpPr>
          <p:cNvPr id="21" name="テキスト ボックス 20">
            <a:extLst>
              <a:ext uri="{FF2B5EF4-FFF2-40B4-BE49-F238E27FC236}">
                <a16:creationId xmlns:a16="http://schemas.microsoft.com/office/drawing/2014/main" id="{00FC7950-DC63-4CDD-91A2-C4E1E15D104A}"/>
              </a:ext>
            </a:extLst>
          </p:cNvPr>
          <p:cNvSpPr txBox="1">
            <a:spLocks noChangeArrowheads="1"/>
          </p:cNvSpPr>
          <p:nvPr/>
        </p:nvSpPr>
        <p:spPr bwMode="auto">
          <a:xfrm>
            <a:off x="3564217" y="2149476"/>
            <a:ext cx="5709958" cy="1664098"/>
          </a:xfrm>
          <a:prstGeom prst="rect">
            <a:avLst/>
          </a:prstGeom>
          <a:solidFill>
            <a:srgbClr val="DBEEF4"/>
          </a:solidFill>
          <a:ln w="9525">
            <a:solidFill>
              <a:srgbClr val="46AAC5"/>
            </a:solidFill>
            <a:miter lim="800000"/>
            <a:headEnd/>
            <a:tailEnd/>
          </a:ln>
          <a:effectLst/>
        </p:spPr>
        <p:txBody>
          <a:bodyPr wrap="square" bIns="0" anchor="ctr" anchorCtr="0">
            <a:noAutofit/>
          </a:bodyPr>
          <a:lstStyle/>
          <a:p>
            <a:pPr eaLnBrk="1" hangingPunct="1">
              <a:spcAft>
                <a:spcPts val="600"/>
              </a:spcAft>
              <a:defRPr/>
            </a:pPr>
            <a:r>
              <a:rPr lang="en-US" altLang="ja-JP" sz="1600" b="1" dirty="0">
                <a:solidFill>
                  <a:schemeClr val="dk1"/>
                </a:solidFill>
                <a:latin typeface="Meiryo" panose="020B0604030504040204" pitchFamily="34" charset="-128"/>
                <a:ea typeface="Meiryo" panose="020B0604030504040204" pitchFamily="34" charset="-128"/>
              </a:rPr>
              <a:t>【</a:t>
            </a:r>
            <a:r>
              <a:rPr lang="ja-JP" altLang="en-US" sz="1600" b="1" dirty="0">
                <a:solidFill>
                  <a:schemeClr val="dk1"/>
                </a:solidFill>
                <a:latin typeface="Meiryo" panose="020B0604030504040204" pitchFamily="34" charset="-128"/>
                <a:ea typeface="Meiryo" panose="020B0604030504040204" pitchFamily="34" charset="-128"/>
              </a:rPr>
              <a:t>原因</a:t>
            </a:r>
            <a:r>
              <a:rPr lang="en-US" altLang="ja-JP" sz="1600" b="1" dirty="0">
                <a:solidFill>
                  <a:schemeClr val="dk1"/>
                </a:solidFill>
                <a:latin typeface="Meiryo" panose="020B0604030504040204" pitchFamily="34" charset="-128"/>
                <a:ea typeface="Meiryo" panose="020B0604030504040204" pitchFamily="34" charset="-128"/>
              </a:rPr>
              <a:t>】</a:t>
            </a:r>
          </a:p>
          <a:p>
            <a:pPr marL="112713" eaLnBrk="1" hangingPunct="1">
              <a:spcAft>
                <a:spcPts val="600"/>
              </a:spcAft>
              <a:defRPr/>
            </a:pPr>
            <a:r>
              <a:rPr lang="en-US" altLang="ja-JP" sz="1600" dirty="0">
                <a:solidFill>
                  <a:schemeClr val="dk1"/>
                </a:solidFill>
                <a:latin typeface="Meiryo" panose="020B0604030504040204" pitchFamily="34" charset="-128"/>
                <a:ea typeface="Meiryo" panose="020B0604030504040204" pitchFamily="34" charset="-128"/>
              </a:rPr>
              <a:t>①</a:t>
            </a:r>
            <a:r>
              <a:rPr lang="ja-JP" altLang="en-US" sz="1600" dirty="0">
                <a:solidFill>
                  <a:schemeClr val="dk1"/>
                </a:solidFill>
                <a:latin typeface="Meiryo" panose="020B0604030504040204" pitchFamily="34" charset="-128"/>
                <a:ea typeface="Meiryo" panose="020B0604030504040204" pitchFamily="34" charset="-128"/>
              </a:rPr>
              <a:t>体の側彎変形などによる食道裂孔ヘルニア</a:t>
            </a:r>
            <a:endParaRPr lang="en-US" altLang="ja-JP" sz="1600" dirty="0">
              <a:solidFill>
                <a:schemeClr val="dk1"/>
              </a:solidFill>
              <a:latin typeface="Meiryo" panose="020B0604030504040204" pitchFamily="34" charset="-128"/>
              <a:ea typeface="Meiryo" panose="020B0604030504040204" pitchFamily="34" charset="-128"/>
            </a:endParaRPr>
          </a:p>
          <a:p>
            <a:pPr marL="112713" eaLnBrk="1" hangingPunct="1">
              <a:spcAft>
                <a:spcPts val="600"/>
              </a:spcAft>
              <a:defRPr/>
            </a:pPr>
            <a:r>
              <a:rPr lang="en-US" altLang="ja-JP" sz="1600" dirty="0">
                <a:solidFill>
                  <a:schemeClr val="dk1"/>
                </a:solidFill>
                <a:latin typeface="Meiryo" panose="020B0604030504040204" pitchFamily="34" charset="-128"/>
                <a:ea typeface="Meiryo" panose="020B0604030504040204" pitchFamily="34" charset="-128"/>
              </a:rPr>
              <a:t>②</a:t>
            </a:r>
            <a:r>
              <a:rPr lang="ja-JP" altLang="en-US" sz="1600" dirty="0">
                <a:solidFill>
                  <a:schemeClr val="dk1"/>
                </a:solidFill>
                <a:latin typeface="Meiryo" panose="020B0604030504040204" pitchFamily="34" charset="-128"/>
                <a:ea typeface="Meiryo" panose="020B0604030504040204" pitchFamily="34" charset="-128"/>
              </a:rPr>
              <a:t>薬物等による胃や腸の蠕動運動低下</a:t>
            </a:r>
            <a:endParaRPr lang="en-US" altLang="ja-JP" sz="1600" dirty="0">
              <a:solidFill>
                <a:schemeClr val="dk1"/>
              </a:solidFill>
              <a:latin typeface="Meiryo" panose="020B0604030504040204" pitchFamily="34" charset="-128"/>
              <a:ea typeface="Meiryo" panose="020B0604030504040204" pitchFamily="34" charset="-128"/>
            </a:endParaRPr>
          </a:p>
          <a:p>
            <a:pPr marL="112713" eaLnBrk="1" hangingPunct="1">
              <a:spcAft>
                <a:spcPts val="600"/>
              </a:spcAft>
              <a:defRPr/>
            </a:pPr>
            <a:r>
              <a:rPr lang="en-US" altLang="ja-JP" sz="1600" dirty="0">
                <a:solidFill>
                  <a:schemeClr val="dk1"/>
                </a:solidFill>
                <a:latin typeface="Meiryo" panose="020B0604030504040204" pitchFamily="34" charset="-128"/>
                <a:ea typeface="Meiryo" panose="020B0604030504040204" pitchFamily="34" charset="-128"/>
              </a:rPr>
              <a:t>③</a:t>
            </a:r>
            <a:r>
              <a:rPr lang="ja-JP" altLang="en-US" sz="1600" dirty="0">
                <a:solidFill>
                  <a:schemeClr val="dk1"/>
                </a:solidFill>
                <a:latin typeface="Meiryo" panose="020B0604030504040204" pitchFamily="34" charset="-128"/>
                <a:ea typeface="Meiryo" panose="020B0604030504040204" pitchFamily="34" charset="-128"/>
              </a:rPr>
              <a:t>閉塞性呼吸障害</a:t>
            </a:r>
            <a:endParaRPr lang="en-US" altLang="ja-JP" sz="1600" dirty="0">
              <a:solidFill>
                <a:schemeClr val="dk1"/>
              </a:solidFill>
              <a:latin typeface="Meiryo" panose="020B0604030504040204" pitchFamily="34" charset="-128"/>
              <a:ea typeface="Meiryo" panose="020B0604030504040204" pitchFamily="34" charset="-128"/>
            </a:endParaRPr>
          </a:p>
          <a:p>
            <a:pPr marL="112713" eaLnBrk="1" hangingPunct="1">
              <a:spcAft>
                <a:spcPts val="600"/>
              </a:spcAft>
              <a:defRPr/>
            </a:pPr>
            <a:r>
              <a:rPr lang="en-US" altLang="ja-JP" sz="1600" dirty="0">
                <a:solidFill>
                  <a:schemeClr val="dk1"/>
                </a:solidFill>
                <a:latin typeface="Meiryo" panose="020B0604030504040204" pitchFamily="34" charset="-128"/>
                <a:ea typeface="Meiryo" panose="020B0604030504040204" pitchFamily="34" charset="-128"/>
              </a:rPr>
              <a:t>④</a:t>
            </a:r>
            <a:r>
              <a:rPr lang="ja-JP" altLang="en-US" sz="1600" dirty="0">
                <a:solidFill>
                  <a:schemeClr val="dk1"/>
                </a:solidFill>
                <a:latin typeface="Meiryo" panose="020B0604030504040204" pitchFamily="34" charset="-128"/>
                <a:ea typeface="Meiryo" panose="020B0604030504040204" pitchFamily="34" charset="-128"/>
              </a:rPr>
              <a:t>加齢による下部食道括約筋の弛緩</a:t>
            </a:r>
            <a:endParaRPr lang="en-US" altLang="ja-JP" sz="1600" dirty="0">
              <a:solidFill>
                <a:schemeClr val="dk1"/>
              </a:solidFill>
              <a:latin typeface="Meiryo" panose="020B0604030504040204" pitchFamily="34" charset="-128"/>
              <a:ea typeface="Meiryo" panose="020B0604030504040204" pitchFamily="34" charset="-128"/>
            </a:endParaRPr>
          </a:p>
        </p:txBody>
      </p:sp>
      <p:sp>
        <p:nvSpPr>
          <p:cNvPr id="22" name="スライド番号プレースホルダー 4"/>
          <p:cNvSpPr txBox="1">
            <a:spLocks/>
          </p:cNvSpPr>
          <p:nvPr/>
        </p:nvSpPr>
        <p:spPr>
          <a:xfrm>
            <a:off x="7045325" y="6675437"/>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279</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2590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8D717C75-F952-CF4B-9188-DAA53E9605A1}"/>
              </a:ext>
            </a:extLst>
          </p:cNvPr>
          <p:cNvSpPr>
            <a:spLocks noGrp="1"/>
          </p:cNvSpPr>
          <p:nvPr>
            <p:ph type="title"/>
          </p:nvPr>
        </p:nvSpPr>
        <p:spPr>
          <a:xfrm>
            <a:off x="1109609" y="2306548"/>
            <a:ext cx="8141016" cy="1140432"/>
          </a:xfrm>
        </p:spPr>
        <p:txBody>
          <a:bodyPr anchor="ctr">
            <a:noAutofit/>
          </a:bodyPr>
          <a:lstStyle/>
          <a:p>
            <a:pPr>
              <a:lnSpc>
                <a:spcPct val="125000"/>
              </a:lnSpc>
              <a:tabLst>
                <a:tab pos="1063625" algn="l"/>
              </a:tabLst>
            </a:pPr>
            <a:r>
              <a:rPr lang="en-US" altLang="ja-JP" sz="3600" b="1" dirty="0">
                <a:latin typeface="メイリオ" panose="020B0604030504040204" pitchFamily="50" charset="-128"/>
                <a:ea typeface="メイリオ" panose="020B0604030504040204" pitchFamily="50" charset="-128"/>
              </a:rPr>
              <a:t>3. </a:t>
            </a:r>
            <a:r>
              <a:rPr lang="ja-JP" altLang="en-US" sz="3600" b="1" dirty="0">
                <a:latin typeface="メイリオ" panose="020B0604030504040204" pitchFamily="50" charset="-128"/>
                <a:ea typeface="メイリオ" panose="020B0604030504040204" pitchFamily="50" charset="-128"/>
              </a:rPr>
              <a:t>呼吸の仕組みと呼吸障害</a:t>
            </a:r>
          </a:p>
        </p:txBody>
      </p:sp>
      <p:sp>
        <p:nvSpPr>
          <p:cNvPr id="6" name="正方形/長方形 5">
            <a:extLst>
              <a:ext uri="{FF2B5EF4-FFF2-40B4-BE49-F238E27FC236}">
                <a16:creationId xmlns:a16="http://schemas.microsoft.com/office/drawing/2014/main" id="{13FD4762-84E6-2F43-BA55-F6BBDDB3D5A4}"/>
              </a:ext>
            </a:extLst>
          </p:cNvPr>
          <p:cNvSpPr/>
          <p:nvPr/>
        </p:nvSpPr>
        <p:spPr>
          <a:xfrm>
            <a:off x="7194331" y="2306548"/>
            <a:ext cx="2711668" cy="1140432"/>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E4CCAB97-889E-6040-AC7A-3B568CD299AE}"/>
              </a:ext>
            </a:extLst>
          </p:cNvPr>
          <p:cNvSpPr/>
          <p:nvPr/>
        </p:nvSpPr>
        <p:spPr>
          <a:xfrm>
            <a:off x="0" y="2306548"/>
            <a:ext cx="780836" cy="11404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848D3ECB-50F7-9F47-B06B-C43B48BBC967}"/>
              </a:ext>
            </a:extLst>
          </p:cNvPr>
          <p:cNvSpPr/>
          <p:nvPr/>
        </p:nvSpPr>
        <p:spPr>
          <a:xfrm>
            <a:off x="760287" y="2306548"/>
            <a:ext cx="184935" cy="1140432"/>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25E2FF5F-A79D-4A04-B486-27E13F4EE28F}"/>
              </a:ext>
            </a:extLst>
          </p:cNvPr>
          <p:cNvSpPr/>
          <p:nvPr/>
        </p:nvSpPr>
        <p:spPr>
          <a:xfrm>
            <a:off x="1686911" y="3786131"/>
            <a:ext cx="7587264" cy="2772668"/>
          </a:xfrm>
          <a:prstGeom prst="rect">
            <a:avLst/>
          </a:prstGeom>
        </p:spPr>
        <p:txBody>
          <a:bodyPr wrap="square" lIns="0" tIns="0" rIns="0" bIns="0">
            <a:noAutofit/>
          </a:bodyPr>
          <a:lstStyle/>
          <a:p>
            <a:pPr marL="265113" indent="-265113">
              <a:lnSpc>
                <a:spcPct val="125000"/>
              </a:lnSpc>
              <a:spcAft>
                <a:spcPts val="600"/>
              </a:spcAft>
            </a:pPr>
            <a:r>
              <a:rPr lang="en-US" altLang="ja-JP" dirty="0">
                <a:latin typeface="メイリオ" panose="020B0604030504040204" pitchFamily="50" charset="-128"/>
                <a:ea typeface="メイリオ" panose="020B0604030504040204" pitchFamily="50" charset="-128"/>
              </a:rPr>
              <a:t>3-1 </a:t>
            </a:r>
            <a:r>
              <a:rPr lang="ja-JP" altLang="en-US" dirty="0">
                <a:latin typeface="メイリオ" panose="020B0604030504040204" pitchFamily="50" charset="-128"/>
                <a:ea typeface="メイリオ" panose="020B0604030504040204" pitchFamily="50" charset="-128"/>
              </a:rPr>
              <a:t>呼吸の仕組み</a:t>
            </a:r>
            <a:endParaRPr lang="en-US" altLang="ja-JP" dirty="0">
              <a:latin typeface="メイリオ" panose="020B0604030504040204" pitchFamily="50" charset="-128"/>
              <a:ea typeface="メイリオ" panose="020B0604030504040204" pitchFamily="50" charset="-128"/>
            </a:endParaRPr>
          </a:p>
          <a:p>
            <a:pPr marL="265113" indent="-265113">
              <a:lnSpc>
                <a:spcPct val="125000"/>
              </a:lnSpc>
              <a:spcAft>
                <a:spcPts val="600"/>
              </a:spcAft>
            </a:pPr>
            <a:r>
              <a:rPr lang="en-US" altLang="ja-JP" dirty="0">
                <a:latin typeface="メイリオ" panose="020B0604030504040204" pitchFamily="50" charset="-128"/>
                <a:ea typeface="メイリオ" panose="020B0604030504040204" pitchFamily="50" charset="-128"/>
              </a:rPr>
              <a:t>3-2 </a:t>
            </a:r>
            <a:r>
              <a:rPr lang="ja-JP" altLang="en-US" dirty="0">
                <a:latin typeface="メイリオ" panose="020B0604030504040204" pitchFamily="50" charset="-128"/>
                <a:ea typeface="メイリオ" panose="020B0604030504040204" pitchFamily="50" charset="-128"/>
              </a:rPr>
              <a:t>呼吸障害</a:t>
            </a:r>
            <a:endParaRPr lang="en-US" altLang="ja-JP" dirty="0">
              <a:latin typeface="メイリオ" panose="020B0604030504040204" pitchFamily="50" charset="-128"/>
              <a:ea typeface="メイリオ" panose="020B0604030504040204" pitchFamily="50" charset="-128"/>
            </a:endParaRPr>
          </a:p>
          <a:p>
            <a:pPr marL="265113" indent="-265113">
              <a:lnSpc>
                <a:spcPct val="125000"/>
              </a:lnSpc>
              <a:spcAft>
                <a:spcPts val="600"/>
              </a:spcAft>
            </a:pPr>
            <a:r>
              <a:rPr lang="en-US" altLang="ja-JP" dirty="0">
                <a:latin typeface="メイリオ" panose="020B0604030504040204" pitchFamily="50" charset="-128"/>
                <a:ea typeface="メイリオ" panose="020B0604030504040204" pitchFamily="50" charset="-128"/>
              </a:rPr>
              <a:t>3-3 </a:t>
            </a:r>
            <a:r>
              <a:rPr lang="ja-JP" altLang="en-US" dirty="0">
                <a:latin typeface="メイリオ" panose="020B0604030504040204" pitchFamily="50" charset="-128"/>
                <a:ea typeface="メイリオ" panose="020B0604030504040204" pitchFamily="50" charset="-128"/>
              </a:rPr>
              <a:t>呼吸不全・酸素療法</a:t>
            </a:r>
            <a:endParaRPr lang="en-US" altLang="ja-JP" dirty="0">
              <a:latin typeface="メイリオ" panose="020B0604030504040204" pitchFamily="50" charset="-128"/>
              <a:ea typeface="メイリオ" panose="020B0604030504040204" pitchFamily="50" charset="-128"/>
            </a:endParaRPr>
          </a:p>
          <a:p>
            <a:pPr marL="265113" indent="-265113">
              <a:lnSpc>
                <a:spcPct val="125000"/>
              </a:lnSpc>
              <a:spcAft>
                <a:spcPts val="600"/>
              </a:spcAft>
            </a:pPr>
            <a:r>
              <a:rPr lang="en-US" altLang="ja-JP" dirty="0">
                <a:latin typeface="メイリオ" panose="020B0604030504040204" pitchFamily="50" charset="-128"/>
                <a:ea typeface="メイリオ" panose="020B0604030504040204" pitchFamily="50" charset="-128"/>
              </a:rPr>
              <a:t>3-4 </a:t>
            </a:r>
            <a:r>
              <a:rPr lang="ja-JP" altLang="en-US" dirty="0">
                <a:latin typeface="メイリオ" panose="020B0604030504040204" pitchFamily="50" charset="-128"/>
                <a:ea typeface="メイリオ" panose="020B0604030504040204" pitchFamily="50" charset="-128"/>
              </a:rPr>
              <a:t>気管切開</a:t>
            </a:r>
            <a:endParaRPr lang="en-US" altLang="ja-JP" dirty="0">
              <a:latin typeface="メイリオ" panose="020B0604030504040204" pitchFamily="50" charset="-128"/>
              <a:ea typeface="メイリオ" panose="020B0604030504040204" pitchFamily="50" charset="-128"/>
            </a:endParaRPr>
          </a:p>
          <a:p>
            <a:pPr marL="265113" indent="-265113">
              <a:lnSpc>
                <a:spcPct val="125000"/>
              </a:lnSpc>
              <a:spcAft>
                <a:spcPts val="600"/>
              </a:spcAft>
            </a:pPr>
            <a:r>
              <a:rPr lang="en-US" altLang="ja-JP" dirty="0">
                <a:latin typeface="メイリオ" panose="020B0604030504040204" pitchFamily="50" charset="-128"/>
                <a:ea typeface="メイリオ" panose="020B0604030504040204" pitchFamily="50" charset="-128"/>
              </a:rPr>
              <a:t>3-5 </a:t>
            </a:r>
            <a:r>
              <a:rPr lang="ja-JP" altLang="en-US" dirty="0">
                <a:latin typeface="メイリオ" panose="020B0604030504040204" pitchFamily="50" charset="-128"/>
                <a:ea typeface="メイリオ" panose="020B0604030504040204" pitchFamily="50" charset="-128"/>
              </a:rPr>
              <a:t>人工呼吸療法</a:t>
            </a:r>
            <a:endParaRPr lang="en-US" altLang="ja-JP" dirty="0">
              <a:latin typeface="メイリオ" panose="020B0604030504040204" pitchFamily="50" charset="-128"/>
              <a:ea typeface="メイリオ" panose="020B0604030504040204" pitchFamily="50" charset="-128"/>
            </a:endParaRPr>
          </a:p>
          <a:p>
            <a:pPr marL="265113" indent="-265113">
              <a:lnSpc>
                <a:spcPct val="125000"/>
              </a:lnSpc>
              <a:spcAft>
                <a:spcPts val="600"/>
              </a:spcAft>
            </a:pPr>
            <a:r>
              <a:rPr lang="en-US" altLang="ja-JP" dirty="0">
                <a:latin typeface="メイリオ" panose="020B0604030504040204" pitchFamily="50" charset="-128"/>
                <a:ea typeface="メイリオ" panose="020B0604030504040204" pitchFamily="50" charset="-128"/>
              </a:rPr>
              <a:t>3-6 </a:t>
            </a:r>
            <a:r>
              <a:rPr lang="ja-JP" altLang="en-US" dirty="0">
                <a:latin typeface="メイリオ" panose="020B0604030504040204" pitchFamily="50" charset="-128"/>
                <a:ea typeface="メイリオ" panose="020B0604030504040204" pitchFamily="50" charset="-128"/>
              </a:rPr>
              <a:t>人工呼吸器使用者の緊急対応</a:t>
            </a:r>
            <a:endParaRPr lang="en-US" altLang="ja-JP" dirty="0">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831D62DF-C1D0-41A8-9C4B-A0EDE98E0980}"/>
              </a:ext>
            </a:extLst>
          </p:cNvPr>
          <p:cNvSpPr/>
          <p:nvPr/>
        </p:nvSpPr>
        <p:spPr>
          <a:xfrm>
            <a:off x="1133160" y="299200"/>
            <a:ext cx="8104503" cy="608849"/>
          </a:xfrm>
          <a:prstGeom prst="rect">
            <a:avLst/>
          </a:prstGeom>
        </p:spPr>
        <p:txBody>
          <a:bodyPr wrap="square" lIns="0" tIns="0" rIns="0" bIns="0">
            <a:noAutofit/>
          </a:bodyPr>
          <a:lstStyle/>
          <a:p>
            <a:pPr marL="763588" indent="-763588"/>
            <a:r>
              <a:rPr lang="ja-JP" altLang="en-US" b="1" dirty="0">
                <a:solidFill>
                  <a:srgbClr val="C87700"/>
                </a:solidFill>
                <a:latin typeface="メイリオ" panose="020B0604030504040204" pitchFamily="50" charset="-128"/>
                <a:ea typeface="メイリオ" panose="020B0604030504040204" pitchFamily="50" charset="-128"/>
              </a:rPr>
              <a:t>第</a:t>
            </a:r>
            <a:r>
              <a:rPr lang="en-US" altLang="ja-JP" b="1" dirty="0">
                <a:solidFill>
                  <a:srgbClr val="C87700"/>
                </a:solidFill>
                <a:latin typeface="メイリオ" panose="020B0604030504040204" pitchFamily="50" charset="-128"/>
                <a:ea typeface="メイリオ" panose="020B0604030504040204" pitchFamily="50" charset="-128"/>
              </a:rPr>
              <a:t>II</a:t>
            </a:r>
            <a:r>
              <a:rPr lang="ja-JP" altLang="en-US" b="1" dirty="0">
                <a:solidFill>
                  <a:srgbClr val="C87700"/>
                </a:solidFill>
                <a:latin typeface="メイリオ" panose="020B0604030504040204" pitchFamily="50" charset="-128"/>
                <a:ea typeface="メイリオ" panose="020B0604030504040204" pitchFamily="50" charset="-128"/>
              </a:rPr>
              <a:t>章 喀痰吸引等を必要とする重度障害児・者等の障害及び支援に関する講義</a:t>
            </a:r>
            <a:br>
              <a:rPr lang="ja-JP" altLang="en-US" b="1" dirty="0">
                <a:solidFill>
                  <a:srgbClr val="C87700"/>
                </a:solidFill>
                <a:latin typeface="メイリオ" panose="020B0604030504040204" pitchFamily="50" charset="-128"/>
                <a:ea typeface="メイリオ" panose="020B0604030504040204" pitchFamily="50" charset="-128"/>
              </a:rPr>
            </a:br>
            <a:r>
              <a:rPr lang="ja-JP" altLang="en-US" b="1" dirty="0">
                <a:solidFill>
                  <a:srgbClr val="C87700"/>
                </a:solidFill>
                <a:latin typeface="メイリオ" panose="020B0604030504040204" pitchFamily="50" charset="-128"/>
                <a:ea typeface="メイリオ" panose="020B0604030504040204" pitchFamily="50" charset="-128"/>
              </a:rPr>
              <a:t>緊急時の対応及び危険防止に関する講義・演習</a:t>
            </a:r>
            <a:endParaRPr lang="ja-JP" altLang="en-US" b="1" dirty="0">
              <a:solidFill>
                <a:srgbClr val="C87700"/>
              </a:solidFill>
            </a:endParaRPr>
          </a:p>
        </p:txBody>
      </p:sp>
      <p:sp>
        <p:nvSpPr>
          <p:cNvPr id="10"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28</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5133031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胃食道逆流症</a:t>
            </a:r>
          </a:p>
        </p:txBody>
      </p:sp>
      <p:sp>
        <p:nvSpPr>
          <p:cNvPr id="16" name="テキスト ボックス 4">
            <a:extLst>
              <a:ext uri="{FF2B5EF4-FFF2-40B4-BE49-F238E27FC236}">
                <a16:creationId xmlns:a16="http://schemas.microsoft.com/office/drawing/2014/main" id="{4599D473-76A0-435D-9380-D39E74D69D05}"/>
              </a:ext>
            </a:extLst>
          </p:cNvPr>
          <p:cNvSpPr txBox="1">
            <a:spLocks noChangeArrowheads="1"/>
          </p:cNvSpPr>
          <p:nvPr/>
        </p:nvSpPr>
        <p:spPr bwMode="auto">
          <a:xfrm>
            <a:off x="704849" y="1592263"/>
            <a:ext cx="8569325" cy="16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just">
              <a:lnSpc>
                <a:spcPct val="110000"/>
              </a:lnSpc>
              <a:spcAft>
                <a:spcPts val="1200"/>
              </a:spcAft>
            </a:pPr>
            <a:r>
              <a:rPr lang="ja-JP" altLang="en-US" sz="1800">
                <a:latin typeface="Meiryo" panose="020B0604030504040204" pitchFamily="34" charset="-128"/>
                <a:ea typeface="Meiryo" panose="020B0604030504040204" pitchFamily="34" charset="-128"/>
              </a:rPr>
              <a:t>重症心身障害児で</a:t>
            </a:r>
            <a:r>
              <a:rPr lang="ja-JP" altLang="en-US" sz="1800" dirty="0">
                <a:latin typeface="Meiryo" panose="020B0604030504040204" pitchFamily="34" charset="-128"/>
                <a:ea typeface="Meiryo" panose="020B0604030504040204" pitchFamily="34" charset="-128"/>
              </a:rPr>
              <a:t>は合併することが多く、呼吸の障害と悪循環となり、健康に大きく影響します。</a:t>
            </a:r>
          </a:p>
          <a:p>
            <a:pPr algn="just">
              <a:lnSpc>
                <a:spcPct val="110000"/>
              </a:lnSpc>
              <a:spcAft>
                <a:spcPts val="1200"/>
              </a:spcAft>
            </a:pPr>
            <a:r>
              <a:rPr lang="ja-JP" altLang="en-US" sz="1800" dirty="0">
                <a:latin typeface="Meiryo" panose="020B0604030504040204" pitchFamily="34" charset="-128"/>
                <a:ea typeface="Meiryo" panose="020B0604030504040204" pitchFamily="34" charset="-128"/>
              </a:rPr>
              <a:t>食道裂孔ヘルニア（胃の一部が胸郭に出た状態）となっていることもあります。</a:t>
            </a:r>
          </a:p>
        </p:txBody>
      </p:sp>
      <p:pic>
        <p:nvPicPr>
          <p:cNvPr id="9" name="Picture 4">
            <a:extLst>
              <a:ext uri="{FF2B5EF4-FFF2-40B4-BE49-F238E27FC236}">
                <a16:creationId xmlns:a16="http://schemas.microsoft.com/office/drawing/2014/main" id="{519E4C6C-19BF-40F3-BF75-B4BECD7A48F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076" t="10866" r="25705" b="4378"/>
          <a:stretch/>
        </p:blipFill>
        <p:spPr bwMode="auto">
          <a:xfrm>
            <a:off x="704850" y="3207026"/>
            <a:ext cx="2055791" cy="267252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AA6D36F0-95A6-4FBD-ABBD-7CF28F88CDA5}"/>
              </a:ext>
            </a:extLst>
          </p:cNvPr>
          <p:cNvPicPr>
            <a:picLocks noChangeAspect="1" noChangeArrowheads="1"/>
          </p:cNvPicPr>
          <p:nvPr/>
        </p:nvPicPr>
        <p:blipFill>
          <a:blip r:embed="rId4" cstate="print">
            <a:lum bright="-12000" contrast="18000"/>
            <a:extLst>
              <a:ext uri="{28A0092B-C50C-407E-A947-70E740481C1C}">
                <a14:useLocalDpi xmlns:a14="http://schemas.microsoft.com/office/drawing/2010/main" val="0"/>
              </a:ext>
            </a:extLst>
          </a:blip>
          <a:srcRect l="5232" r="5814" b="6976"/>
          <a:stretch>
            <a:fillRect/>
          </a:stretch>
        </p:blipFill>
        <p:spPr bwMode="auto">
          <a:xfrm>
            <a:off x="5845235" y="3207026"/>
            <a:ext cx="3428940" cy="26893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 name="Picture 3">
            <a:extLst>
              <a:ext uri="{FF2B5EF4-FFF2-40B4-BE49-F238E27FC236}">
                <a16:creationId xmlns:a16="http://schemas.microsoft.com/office/drawing/2014/main" id="{92938F0C-6990-4CBC-8423-8BFBB262A2AF}"/>
              </a:ext>
            </a:extLst>
          </p:cNvPr>
          <p:cNvPicPr>
            <a:picLocks noChangeAspect="1" noChangeArrowheads="1"/>
          </p:cNvPicPr>
          <p:nvPr/>
        </p:nvPicPr>
        <p:blipFill rotWithShape="1">
          <a:blip r:embed="rId5" cstate="print">
            <a:lum bright="-12000" contrast="18000"/>
            <a:extLst>
              <a:ext uri="{28A0092B-C50C-407E-A947-70E740481C1C}">
                <a14:useLocalDpi xmlns:a14="http://schemas.microsoft.com/office/drawing/2010/main" val="0"/>
              </a:ext>
            </a:extLst>
          </a:blip>
          <a:srcRect l="13110" t="17357" r="29216" b="9645"/>
          <a:stretch/>
        </p:blipFill>
        <p:spPr bwMode="auto">
          <a:xfrm>
            <a:off x="2892214" y="3206481"/>
            <a:ext cx="2821448" cy="26779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280</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24974339"/>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姿勢と胃内容物の位置関係</a:t>
            </a:r>
          </a:p>
        </p:txBody>
      </p:sp>
      <p:sp>
        <p:nvSpPr>
          <p:cNvPr id="16" name="テキスト ボックス 4">
            <a:extLst>
              <a:ext uri="{FF2B5EF4-FFF2-40B4-BE49-F238E27FC236}">
                <a16:creationId xmlns:a16="http://schemas.microsoft.com/office/drawing/2014/main" id="{4599D473-76A0-435D-9380-D39E74D69D05}"/>
              </a:ext>
            </a:extLst>
          </p:cNvPr>
          <p:cNvSpPr txBox="1">
            <a:spLocks noChangeArrowheads="1"/>
          </p:cNvSpPr>
          <p:nvPr/>
        </p:nvSpPr>
        <p:spPr bwMode="auto">
          <a:xfrm>
            <a:off x="704850" y="1580833"/>
            <a:ext cx="3454110" cy="163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just">
              <a:lnSpc>
                <a:spcPct val="110000"/>
              </a:lnSpc>
              <a:spcAft>
                <a:spcPts val="1200"/>
              </a:spcAft>
            </a:pPr>
            <a:r>
              <a:rPr lang="ja-JP" altLang="en-US" sz="1600" dirty="0">
                <a:latin typeface="Meiryo" panose="020B0604030504040204" pitchFamily="34" charset="-128"/>
                <a:ea typeface="Meiryo" panose="020B0604030504040204" pitchFamily="34" charset="-128"/>
              </a:rPr>
              <a:t>食道と胃の接合部（噴門）は体幹の背側に位置し、胃の出口（幽門）は腹側に位置するため、仰臥位にすると胃の内容物は食道に逆流しやすくなり、腹臥位にすると胃の内容物は十二指腸に流れやすくなります。</a:t>
            </a:r>
          </a:p>
        </p:txBody>
      </p:sp>
      <p:grpSp>
        <p:nvGrpSpPr>
          <p:cNvPr id="4" name="グループ化 3">
            <a:extLst>
              <a:ext uri="{FF2B5EF4-FFF2-40B4-BE49-F238E27FC236}">
                <a16:creationId xmlns:a16="http://schemas.microsoft.com/office/drawing/2014/main" id="{2856FD3B-2D07-4BDE-959C-BB65BE075D0C}"/>
              </a:ext>
            </a:extLst>
          </p:cNvPr>
          <p:cNvGrpSpPr/>
          <p:nvPr/>
        </p:nvGrpSpPr>
        <p:grpSpPr>
          <a:xfrm>
            <a:off x="4225221" y="1681722"/>
            <a:ext cx="5367003" cy="1312819"/>
            <a:chOff x="987286" y="1393480"/>
            <a:chExt cx="7770053" cy="1900628"/>
          </a:xfrm>
        </p:grpSpPr>
        <p:pic>
          <p:nvPicPr>
            <p:cNvPr id="22" name="図 21">
              <a:extLst>
                <a:ext uri="{FF2B5EF4-FFF2-40B4-BE49-F238E27FC236}">
                  <a16:creationId xmlns:a16="http://schemas.microsoft.com/office/drawing/2014/main" id="{8CDF32BC-5BBC-4F81-9170-A46E27336FC7}"/>
                </a:ext>
              </a:extLst>
            </p:cNvPr>
            <p:cNvPicPr>
              <a:picLocks noChangeAspect="1"/>
            </p:cNvPicPr>
            <p:nvPr/>
          </p:nvPicPr>
          <p:blipFill rotWithShape="1">
            <a:blip r:embed="rId3"/>
            <a:srcRect t="19756"/>
            <a:stretch/>
          </p:blipFill>
          <p:spPr>
            <a:xfrm>
              <a:off x="987286" y="1393480"/>
              <a:ext cx="7770053" cy="1835042"/>
            </a:xfrm>
            <a:prstGeom prst="rect">
              <a:avLst/>
            </a:prstGeom>
          </p:spPr>
        </p:pic>
        <p:pic>
          <p:nvPicPr>
            <p:cNvPr id="24" name="図 23">
              <a:extLst>
                <a:ext uri="{FF2B5EF4-FFF2-40B4-BE49-F238E27FC236}">
                  <a16:creationId xmlns:a16="http://schemas.microsoft.com/office/drawing/2014/main" id="{24A21FB3-CC7A-48BE-BD09-BC15589B4BD3}"/>
                </a:ext>
              </a:extLst>
            </p:cNvPr>
            <p:cNvPicPr>
              <a:picLocks noChangeAspect="1"/>
            </p:cNvPicPr>
            <p:nvPr/>
          </p:nvPicPr>
          <p:blipFill rotWithShape="1">
            <a:blip r:embed="rId4"/>
            <a:srcRect t="4165" r="20180" b="83335"/>
            <a:stretch/>
          </p:blipFill>
          <p:spPr>
            <a:xfrm>
              <a:off x="987287" y="3008242"/>
              <a:ext cx="6202018" cy="285866"/>
            </a:xfrm>
            <a:prstGeom prst="rect">
              <a:avLst/>
            </a:prstGeom>
          </p:spPr>
        </p:pic>
      </p:grpSp>
      <p:sp>
        <p:nvSpPr>
          <p:cNvPr id="25" name="Text Box 14">
            <a:extLst>
              <a:ext uri="{FF2B5EF4-FFF2-40B4-BE49-F238E27FC236}">
                <a16:creationId xmlns:a16="http://schemas.microsoft.com/office/drawing/2014/main" id="{2BA8230F-FA2C-4D8F-8511-36141C96F4C5}"/>
              </a:ext>
            </a:extLst>
          </p:cNvPr>
          <p:cNvSpPr txBox="1">
            <a:spLocks noChangeArrowheads="1"/>
          </p:cNvSpPr>
          <p:nvPr/>
        </p:nvSpPr>
        <p:spPr bwMode="auto">
          <a:xfrm>
            <a:off x="704850" y="6276931"/>
            <a:ext cx="8569325" cy="26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eaLnBrk="0" hangingPunct="0">
              <a:defRPr kumimoji="1" sz="2400">
                <a:solidFill>
                  <a:schemeClr val="tx1"/>
                </a:solidFill>
                <a:latin typeface="Times" panose="02020603050405020304" pitchFamily="18" charset="0"/>
                <a:ea typeface="Osaka" charset="-128"/>
              </a:defRPr>
            </a:lvl1pPr>
            <a:lvl2pPr marL="742950" indent="-285750" eaLnBrk="0" hangingPunct="0">
              <a:defRPr kumimoji="1" sz="2400">
                <a:solidFill>
                  <a:schemeClr val="tx1"/>
                </a:solidFill>
                <a:latin typeface="Times" panose="02020603050405020304" pitchFamily="18" charset="0"/>
                <a:ea typeface="Osaka" charset="-128"/>
              </a:defRPr>
            </a:lvl2pPr>
            <a:lvl3pPr marL="1143000" indent="-228600" eaLnBrk="0" hangingPunct="0">
              <a:defRPr kumimoji="1" sz="2400">
                <a:solidFill>
                  <a:schemeClr val="tx1"/>
                </a:solidFill>
                <a:latin typeface="Times" panose="02020603050405020304" pitchFamily="18" charset="0"/>
                <a:ea typeface="Osaka" charset="-128"/>
              </a:defRPr>
            </a:lvl3pPr>
            <a:lvl4pPr marL="1600200" indent="-228600" eaLnBrk="0" hangingPunct="0">
              <a:defRPr kumimoji="1" sz="2400">
                <a:solidFill>
                  <a:schemeClr val="tx1"/>
                </a:solidFill>
                <a:latin typeface="Times" panose="02020603050405020304" pitchFamily="18" charset="0"/>
                <a:ea typeface="Osaka" charset="-128"/>
              </a:defRPr>
            </a:lvl4pPr>
            <a:lvl5pPr marL="2057400" indent="-228600" eaLnBrk="0" hangingPunct="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pPr algn="ctr" eaLnBrk="1" hangingPunct="1"/>
            <a:r>
              <a:rPr lang="ja-JP" altLang="en-US" sz="1800" b="1" dirty="0">
                <a:latin typeface="Meiryo" panose="020B0604030504040204" pitchFamily="34" charset="-128"/>
                <a:ea typeface="Meiryo" panose="020B0604030504040204" pitchFamily="34" charset="-128"/>
              </a:rPr>
              <a:t>車椅子座位、腹臥位、深め側臥位</a:t>
            </a:r>
            <a:r>
              <a:rPr lang="ja-JP" altLang="en-US" sz="1800" dirty="0">
                <a:latin typeface="Meiryo" panose="020B0604030504040204" pitchFamily="34" charset="-128"/>
                <a:ea typeface="Meiryo" panose="020B0604030504040204" pitchFamily="34" charset="-128"/>
              </a:rPr>
              <a:t>で注入を行うと胃食道逆流が予防できます。</a:t>
            </a:r>
          </a:p>
        </p:txBody>
      </p:sp>
      <p:pic>
        <p:nvPicPr>
          <p:cNvPr id="26" name="図 25">
            <a:extLst>
              <a:ext uri="{FF2B5EF4-FFF2-40B4-BE49-F238E27FC236}">
                <a16:creationId xmlns:a16="http://schemas.microsoft.com/office/drawing/2014/main" id="{60DCC1A1-F078-4340-818E-75D041293E1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4850" y="3749887"/>
            <a:ext cx="2380050" cy="2413786"/>
          </a:xfrm>
          <a:prstGeom prst="rect">
            <a:avLst/>
          </a:prstGeom>
        </p:spPr>
      </p:pic>
      <p:grpSp>
        <p:nvGrpSpPr>
          <p:cNvPr id="27" name="グループ化 26">
            <a:extLst>
              <a:ext uri="{FF2B5EF4-FFF2-40B4-BE49-F238E27FC236}">
                <a16:creationId xmlns:a16="http://schemas.microsoft.com/office/drawing/2014/main" id="{7B0D4A71-D290-4E94-BD25-CF1166B57172}"/>
              </a:ext>
            </a:extLst>
          </p:cNvPr>
          <p:cNvGrpSpPr/>
          <p:nvPr/>
        </p:nvGrpSpPr>
        <p:grpSpPr>
          <a:xfrm>
            <a:off x="6454661" y="3749888"/>
            <a:ext cx="2819514" cy="2401869"/>
            <a:chOff x="5972544" y="3758079"/>
            <a:chExt cx="3136975" cy="2672306"/>
          </a:xfrm>
        </p:grpSpPr>
        <p:pic>
          <p:nvPicPr>
            <p:cNvPr id="28" name="図 27">
              <a:extLst>
                <a:ext uri="{FF2B5EF4-FFF2-40B4-BE49-F238E27FC236}">
                  <a16:creationId xmlns:a16="http://schemas.microsoft.com/office/drawing/2014/main" id="{CA9C162E-A9A8-40EE-A6C2-9E183C7B401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972544" y="3758079"/>
              <a:ext cx="3136975" cy="2672306"/>
            </a:xfrm>
            <a:prstGeom prst="rect">
              <a:avLst/>
            </a:prstGeom>
          </p:spPr>
        </p:pic>
        <p:sp>
          <p:nvSpPr>
            <p:cNvPr id="29" name="円/楕円 1">
              <a:extLst>
                <a:ext uri="{FF2B5EF4-FFF2-40B4-BE49-F238E27FC236}">
                  <a16:creationId xmlns:a16="http://schemas.microsoft.com/office/drawing/2014/main" id="{98E4550D-4691-48E4-96C1-B1EBBD62C1B5}"/>
                </a:ext>
              </a:extLst>
            </p:cNvPr>
            <p:cNvSpPr/>
            <p:nvPr/>
          </p:nvSpPr>
          <p:spPr>
            <a:xfrm rot="16200000">
              <a:off x="6784596" y="3959819"/>
              <a:ext cx="106878" cy="143707"/>
            </a:xfrm>
            <a:prstGeom prst="ellipse">
              <a:avLst/>
            </a:prstGeom>
            <a:solidFill>
              <a:srgbClr val="FFD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0" name="図 29">
            <a:extLst>
              <a:ext uri="{FF2B5EF4-FFF2-40B4-BE49-F238E27FC236}">
                <a16:creationId xmlns:a16="http://schemas.microsoft.com/office/drawing/2014/main" id="{BA91B715-9BB8-4930-884A-1F543B6EF11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353030" y="3749887"/>
            <a:ext cx="2833502" cy="2413787"/>
          </a:xfrm>
          <a:prstGeom prst="rect">
            <a:avLst/>
          </a:prstGeom>
        </p:spPr>
      </p:pic>
      <p:sp>
        <p:nvSpPr>
          <p:cNvPr id="5" name="楕円 4">
            <a:extLst>
              <a:ext uri="{FF2B5EF4-FFF2-40B4-BE49-F238E27FC236}">
                <a16:creationId xmlns:a16="http://schemas.microsoft.com/office/drawing/2014/main" id="{F6EBF104-0948-46E5-81AA-6D9B5744C223}"/>
              </a:ext>
            </a:extLst>
          </p:cNvPr>
          <p:cNvSpPr/>
          <p:nvPr/>
        </p:nvSpPr>
        <p:spPr>
          <a:xfrm>
            <a:off x="1872343" y="5077097"/>
            <a:ext cx="357051" cy="104503"/>
          </a:xfrm>
          <a:prstGeom prst="ellipse">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4F51B995-1DB2-49EF-A48E-1552CA70E08D}"/>
              </a:ext>
            </a:extLst>
          </p:cNvPr>
          <p:cNvSpPr/>
          <p:nvPr/>
        </p:nvSpPr>
        <p:spPr>
          <a:xfrm rot="6139655">
            <a:off x="3767691" y="4846092"/>
            <a:ext cx="357051" cy="104503"/>
          </a:xfrm>
          <a:prstGeom prst="ellipse">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281</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01103974"/>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zh-TW" altLang="en-US" sz="2800" dirty="0"/>
              <a:t>胃食道逆流防止手術 </a:t>
            </a:r>
            <a:r>
              <a:rPr lang="ja-JP" altLang="en-US" sz="2000" dirty="0"/>
              <a:t>（</a:t>
            </a:r>
            <a:r>
              <a:rPr lang="en-US" altLang="zh-TW" sz="2000" dirty="0"/>
              <a:t>Nissen</a:t>
            </a:r>
            <a:r>
              <a:rPr lang="zh-TW" altLang="en-US" sz="2000" dirty="0"/>
              <a:t>噴門形成術</a:t>
            </a:r>
            <a:r>
              <a:rPr lang="ja-JP" altLang="en-US" sz="2000" dirty="0"/>
              <a:t>）</a:t>
            </a:r>
            <a:endParaRPr lang="ja-JP" altLang="en-US" sz="2800" dirty="0"/>
          </a:p>
        </p:txBody>
      </p:sp>
      <p:sp>
        <p:nvSpPr>
          <p:cNvPr id="16" name="テキスト ボックス 4">
            <a:extLst>
              <a:ext uri="{FF2B5EF4-FFF2-40B4-BE49-F238E27FC236}">
                <a16:creationId xmlns:a16="http://schemas.microsoft.com/office/drawing/2014/main" id="{4599D473-76A0-435D-9380-D39E74D69D05}"/>
              </a:ext>
            </a:extLst>
          </p:cNvPr>
          <p:cNvSpPr txBox="1">
            <a:spLocks noChangeArrowheads="1"/>
          </p:cNvSpPr>
          <p:nvPr/>
        </p:nvSpPr>
        <p:spPr bwMode="auto">
          <a:xfrm>
            <a:off x="668337" y="1592264"/>
            <a:ext cx="8605837" cy="134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marL="342900" indent="-342900" algn="just">
              <a:lnSpc>
                <a:spcPct val="110000"/>
              </a:lnSpc>
              <a:spcAft>
                <a:spcPts val="1200"/>
              </a:spcAft>
              <a:buFont typeface="+mj-lt"/>
              <a:buAutoNum type="arabicPeriod"/>
            </a:pPr>
            <a:r>
              <a:rPr lang="ja-JP" altLang="en-US" sz="1800" dirty="0">
                <a:solidFill>
                  <a:srgbClr val="002060"/>
                </a:solidFill>
                <a:latin typeface="Meiryo" panose="020B0604030504040204" pitchFamily="34" charset="-128"/>
                <a:ea typeface="Meiryo" panose="020B0604030504040204" pitchFamily="34" charset="-128"/>
              </a:rPr>
              <a:t>横隔膜右脚の縫縮</a:t>
            </a:r>
          </a:p>
          <a:p>
            <a:pPr marL="342900" indent="-342900" algn="just">
              <a:lnSpc>
                <a:spcPct val="110000"/>
              </a:lnSpc>
              <a:spcAft>
                <a:spcPts val="1200"/>
              </a:spcAft>
              <a:buFont typeface="+mj-lt"/>
              <a:buAutoNum type="arabicPeriod"/>
            </a:pPr>
            <a:r>
              <a:rPr lang="ja-JP" altLang="en-US" sz="1800" dirty="0">
                <a:solidFill>
                  <a:srgbClr val="002060"/>
                </a:solidFill>
                <a:latin typeface="Meiryo" panose="020B0604030504040204" pitchFamily="34" charset="-128"/>
                <a:ea typeface="Meiryo" panose="020B0604030504040204" pitchFamily="34" charset="-128"/>
              </a:rPr>
              <a:t>食道裂孔・下部食道の固定（食道裂孔ヘルニアの再発防止）</a:t>
            </a:r>
            <a:endParaRPr lang="en-US" altLang="ja-JP" sz="1800" dirty="0">
              <a:solidFill>
                <a:srgbClr val="002060"/>
              </a:solidFill>
              <a:latin typeface="Meiryo" panose="020B0604030504040204" pitchFamily="34" charset="-128"/>
              <a:ea typeface="Meiryo" panose="020B0604030504040204" pitchFamily="34" charset="-128"/>
            </a:endParaRPr>
          </a:p>
          <a:p>
            <a:pPr marL="342900" indent="-342900" algn="just">
              <a:lnSpc>
                <a:spcPct val="110000"/>
              </a:lnSpc>
              <a:spcAft>
                <a:spcPts val="1200"/>
              </a:spcAft>
              <a:buFont typeface="+mj-lt"/>
              <a:buAutoNum type="arabicPeriod"/>
            </a:pPr>
            <a:r>
              <a:rPr lang="ja-JP" altLang="en-US" sz="1800" dirty="0">
                <a:solidFill>
                  <a:srgbClr val="002060"/>
                </a:solidFill>
                <a:latin typeface="Meiryo" panose="020B0604030504040204" pitchFamily="34" charset="-128"/>
                <a:ea typeface="Meiryo" panose="020B0604030504040204" pitchFamily="34" charset="-128"/>
              </a:rPr>
              <a:t>噴門形成（腹部食道の復旧・延長および</a:t>
            </a:r>
            <a:r>
              <a:rPr lang="en-US" altLang="ja-JP" sz="1800" dirty="0">
                <a:solidFill>
                  <a:srgbClr val="002060"/>
                </a:solidFill>
                <a:latin typeface="Meiryo" panose="020B0604030504040204" pitchFamily="34" charset="-128"/>
                <a:ea typeface="Meiryo" panose="020B0604030504040204" pitchFamily="34" charset="-128"/>
              </a:rPr>
              <a:t>His</a:t>
            </a:r>
            <a:r>
              <a:rPr lang="ja-JP" altLang="en-US" sz="1800" dirty="0">
                <a:solidFill>
                  <a:srgbClr val="002060"/>
                </a:solidFill>
                <a:latin typeface="Meiryo" panose="020B0604030504040204" pitchFamily="34" charset="-128"/>
                <a:ea typeface="Meiryo" panose="020B0604030504040204" pitchFamily="34" charset="-128"/>
              </a:rPr>
              <a:t>角の形成）</a:t>
            </a:r>
          </a:p>
        </p:txBody>
      </p:sp>
      <p:pic>
        <p:nvPicPr>
          <p:cNvPr id="7" name="Picture 11">
            <a:extLst>
              <a:ext uri="{FF2B5EF4-FFF2-40B4-BE49-F238E27FC236}">
                <a16:creationId xmlns:a16="http://schemas.microsoft.com/office/drawing/2014/main" id="{7177D732-46DE-4A12-BDCD-89D9B6E2B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576" y="3115096"/>
            <a:ext cx="2873439" cy="3409529"/>
          </a:xfrm>
          <a:prstGeom prst="rect">
            <a:avLst/>
          </a:prstGeom>
          <a:noFill/>
          <a:ln w="19050" cmpd="thinThick">
            <a:solidFill>
              <a:srgbClr val="FF8601"/>
            </a:solidFill>
            <a:miter lim="800000"/>
            <a:headEnd/>
            <a:tailEnd/>
          </a:ln>
          <a:extLst>
            <a:ext uri="{909E8E84-426E-40dd-AFC4-6F175D3DCCD1}">
              <a14:hiddenFill xmlns="" xmlns:a14="http://schemas.microsoft.com/office/drawing/2010/main">
                <a:solidFill>
                  <a:srgbClr val="FFFFFF"/>
                </a:solidFill>
              </a14:hiddenFill>
            </a:ext>
          </a:extLst>
        </p:spPr>
      </p:pic>
      <p:sp>
        <p:nvSpPr>
          <p:cNvPr id="8" name="Text Box 22">
            <a:extLst>
              <a:ext uri="{FF2B5EF4-FFF2-40B4-BE49-F238E27FC236}">
                <a16:creationId xmlns:a16="http://schemas.microsoft.com/office/drawing/2014/main" id="{EE267879-5167-4A36-9D96-C3AE15B0C84C}"/>
              </a:ext>
            </a:extLst>
          </p:cNvPr>
          <p:cNvSpPr txBox="1">
            <a:spLocks noChangeArrowheads="1"/>
          </p:cNvSpPr>
          <p:nvPr/>
        </p:nvSpPr>
        <p:spPr bwMode="auto">
          <a:xfrm>
            <a:off x="4736749" y="3214084"/>
            <a:ext cx="408804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eaLnBrk="1" hangingPunct="1"/>
            <a:r>
              <a:rPr lang="ja-JP" altLang="en-US" sz="1600" dirty="0">
                <a:latin typeface="Meiryo" panose="020B0604030504040204" pitchFamily="34" charset="-128"/>
                <a:ea typeface="Meiryo" panose="020B0604030504040204" pitchFamily="34" charset="-128"/>
              </a:rPr>
              <a:t>腹部食道に胃を巻き付けることで逆流防止弁の機能が期待できます。</a:t>
            </a:r>
          </a:p>
        </p:txBody>
      </p:sp>
      <p:sp>
        <p:nvSpPr>
          <p:cNvPr id="15" name="Text Box 21">
            <a:extLst>
              <a:ext uri="{FF2B5EF4-FFF2-40B4-BE49-F238E27FC236}">
                <a16:creationId xmlns:a16="http://schemas.microsoft.com/office/drawing/2014/main" id="{589B9C34-E14D-4D59-A021-4AC9806EB3A6}"/>
              </a:ext>
            </a:extLst>
          </p:cNvPr>
          <p:cNvSpPr txBox="1">
            <a:spLocks noChangeArrowheads="1"/>
          </p:cNvSpPr>
          <p:nvPr/>
        </p:nvSpPr>
        <p:spPr bwMode="auto">
          <a:xfrm>
            <a:off x="5484366" y="6328902"/>
            <a:ext cx="728885" cy="2386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r>
              <a:rPr lang="en-US" altLang="ja-JP" sz="1400" dirty="0">
                <a:latin typeface="Meiryo" panose="020B0604030504040204" pitchFamily="34" charset="-128"/>
                <a:ea typeface="Meiryo" panose="020B0604030504040204" pitchFamily="34" charset="-128"/>
              </a:rPr>
              <a:t>【</a:t>
            </a:r>
            <a:r>
              <a:rPr lang="ja-JP" altLang="en-US" sz="1400" dirty="0">
                <a:latin typeface="Meiryo" panose="020B0604030504040204" pitchFamily="34" charset="-128"/>
                <a:ea typeface="Meiryo" panose="020B0604030504040204" pitchFamily="34" charset="-128"/>
              </a:rPr>
              <a:t>術前</a:t>
            </a:r>
            <a:r>
              <a:rPr lang="en-US" altLang="ja-JP" sz="1400" dirty="0">
                <a:latin typeface="Meiryo" panose="020B0604030504040204" pitchFamily="34" charset="-128"/>
                <a:ea typeface="Meiryo" panose="020B0604030504040204" pitchFamily="34" charset="-128"/>
              </a:rPr>
              <a:t>】</a:t>
            </a:r>
          </a:p>
        </p:txBody>
      </p:sp>
      <p:grpSp>
        <p:nvGrpSpPr>
          <p:cNvPr id="4" name="グループ化 3">
            <a:extLst>
              <a:ext uri="{FF2B5EF4-FFF2-40B4-BE49-F238E27FC236}">
                <a16:creationId xmlns:a16="http://schemas.microsoft.com/office/drawing/2014/main" id="{03BB74A0-F80F-45FD-B5AF-58335EF19B97}"/>
              </a:ext>
            </a:extLst>
          </p:cNvPr>
          <p:cNvGrpSpPr/>
          <p:nvPr/>
        </p:nvGrpSpPr>
        <p:grpSpPr>
          <a:xfrm>
            <a:off x="4795231" y="3999697"/>
            <a:ext cx="3971083" cy="2378897"/>
            <a:chOff x="4795231" y="3933436"/>
            <a:chExt cx="3971083" cy="2378897"/>
          </a:xfrm>
        </p:grpSpPr>
        <p:grpSp>
          <p:nvGrpSpPr>
            <p:cNvPr id="9" name="Group 20">
              <a:extLst>
                <a:ext uri="{FF2B5EF4-FFF2-40B4-BE49-F238E27FC236}">
                  <a16:creationId xmlns:a16="http://schemas.microsoft.com/office/drawing/2014/main" id="{DB3E79EF-456F-4545-ACBC-13957117D9BA}"/>
                </a:ext>
              </a:extLst>
            </p:cNvPr>
            <p:cNvGrpSpPr>
              <a:grpSpLocks/>
            </p:cNvGrpSpPr>
            <p:nvPr/>
          </p:nvGrpSpPr>
          <p:grpSpPr bwMode="auto">
            <a:xfrm>
              <a:off x="4795231" y="3933436"/>
              <a:ext cx="3971083" cy="2378897"/>
              <a:chOff x="2688" y="2361"/>
              <a:chExt cx="2963" cy="1775"/>
            </a:xfrm>
          </p:grpSpPr>
          <p:pic>
            <p:nvPicPr>
              <p:cNvPr id="10" name="Picture 9">
                <a:extLst>
                  <a:ext uri="{FF2B5EF4-FFF2-40B4-BE49-F238E27FC236}">
                    <a16:creationId xmlns:a16="http://schemas.microsoft.com/office/drawing/2014/main" id="{6916628C-6AB6-4504-AAF8-BB13AAEC81D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4" b="91509" l="3955" r="89831">
                            <a14:foregroundMark x1="22599" y1="35849" x2="22599" y2="35849"/>
                            <a14:foregroundMark x1="35970" y1="35849" x2="35970" y2="35849"/>
                            <a14:foregroundMark x1="6591" y1="71384" x2="6591" y2="71384"/>
                            <a14:foregroundMark x1="4281" y1="82075" x2="4520" y2="75157"/>
                            <a14:foregroundMark x1="4256" y1="82813" x2="4281" y2="82075"/>
                            <a14:foregroundMark x1="3955" y1="91509" x2="4162" y2="85520"/>
                            <a14:foregroundMark x1="55779" y1="76415" x2="55932" y2="67610"/>
                            <a14:foregroundMark x1="55556" y1="89308" x2="55779" y2="76415"/>
                            <a14:foregroundMark x1="55932" y1="67610" x2="67043" y2="60692"/>
                            <a14:foregroundMark x1="67043" y1="60692" x2="67232" y2="60377"/>
                            <a14:backgroundMark x1="6215" y1="82075" x2="6215" y2="82075"/>
                            <a14:backgroundMark x1="4143" y1="83648" x2="4143" y2="83648"/>
                            <a14:backgroundMark x1="4520" y1="82704" x2="4896" y2="85220"/>
                            <a14:backgroundMark x1="56874" y1="76415" x2="56874" y2="76415"/>
                          </a14:backgroundRemoval>
                        </a14:imgEffect>
                      </a14:imgLayer>
                    </a14:imgProps>
                  </a:ext>
                  <a:ext uri="{28A0092B-C50C-407E-A947-70E740481C1C}">
                    <a14:useLocalDpi xmlns:a14="http://schemas.microsoft.com/office/drawing/2010/main" val="0"/>
                  </a:ext>
                </a:extLst>
              </a:blip>
              <a:srcRect/>
              <a:stretch>
                <a:fillRect/>
              </a:stretch>
            </p:blipFill>
            <p:spPr bwMode="auto">
              <a:xfrm>
                <a:off x="2688" y="2361"/>
                <a:ext cx="2963" cy="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Line 16">
                <a:extLst>
                  <a:ext uri="{FF2B5EF4-FFF2-40B4-BE49-F238E27FC236}">
                    <a16:creationId xmlns:a16="http://schemas.microsoft.com/office/drawing/2014/main" id="{736C6C39-DA47-4E6A-A6A5-65DB59044684}"/>
                  </a:ext>
                </a:extLst>
              </p:cNvPr>
              <p:cNvSpPr>
                <a:spLocks noChangeShapeType="1"/>
              </p:cNvSpPr>
              <p:nvPr/>
            </p:nvSpPr>
            <p:spPr bwMode="auto">
              <a:xfrm flipH="1" flipV="1">
                <a:off x="3456" y="2736"/>
                <a:ext cx="48" cy="432"/>
              </a:xfrm>
              <a:prstGeom prst="line">
                <a:avLst/>
              </a:prstGeom>
              <a:noFill/>
              <a:ln w="28575">
                <a:solidFill>
                  <a:srgbClr val="FF0609"/>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ja-JP" altLang="en-US">
                  <a:latin typeface="Meiryo" panose="020B0604030504040204" pitchFamily="34" charset="-128"/>
                  <a:ea typeface="Meiryo" panose="020B0604030504040204" pitchFamily="34" charset="-128"/>
                </a:endParaRPr>
              </a:p>
            </p:txBody>
          </p:sp>
          <p:sp>
            <p:nvSpPr>
              <p:cNvPr id="12" name="Line 17">
                <a:extLst>
                  <a:ext uri="{FF2B5EF4-FFF2-40B4-BE49-F238E27FC236}">
                    <a16:creationId xmlns:a16="http://schemas.microsoft.com/office/drawing/2014/main" id="{DF7ABEE8-20C2-45E7-9B55-082DD99CF132}"/>
                  </a:ext>
                </a:extLst>
              </p:cNvPr>
              <p:cNvSpPr>
                <a:spLocks noChangeShapeType="1"/>
              </p:cNvSpPr>
              <p:nvPr/>
            </p:nvSpPr>
            <p:spPr bwMode="auto">
              <a:xfrm flipV="1">
                <a:off x="4992" y="3024"/>
                <a:ext cx="288" cy="48"/>
              </a:xfrm>
              <a:prstGeom prst="line">
                <a:avLst/>
              </a:prstGeom>
              <a:noFill/>
              <a:ln w="28575">
                <a:solidFill>
                  <a:srgbClr val="FF0609"/>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ja-JP" altLang="en-US">
                  <a:latin typeface="Meiryo" panose="020B0604030504040204" pitchFamily="34" charset="-128"/>
                  <a:ea typeface="Meiryo" panose="020B0604030504040204" pitchFamily="34" charset="-128"/>
                </a:endParaRPr>
              </a:p>
            </p:txBody>
          </p:sp>
          <p:sp>
            <p:nvSpPr>
              <p:cNvPr id="13" name="Line 18">
                <a:extLst>
                  <a:ext uri="{FF2B5EF4-FFF2-40B4-BE49-F238E27FC236}">
                    <a16:creationId xmlns:a16="http://schemas.microsoft.com/office/drawing/2014/main" id="{60BC0FA1-0941-4776-8876-3D7A0DFA0DAF}"/>
                  </a:ext>
                </a:extLst>
              </p:cNvPr>
              <p:cNvSpPr>
                <a:spLocks noChangeShapeType="1"/>
              </p:cNvSpPr>
              <p:nvPr/>
            </p:nvSpPr>
            <p:spPr bwMode="auto">
              <a:xfrm flipH="1" flipV="1">
                <a:off x="4800" y="3120"/>
                <a:ext cx="48" cy="288"/>
              </a:xfrm>
              <a:prstGeom prst="line">
                <a:avLst/>
              </a:prstGeom>
              <a:noFill/>
              <a:ln w="28575">
                <a:solidFill>
                  <a:srgbClr val="FF0609"/>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ja-JP" altLang="en-US">
                  <a:latin typeface="Meiryo" panose="020B0604030504040204" pitchFamily="34" charset="-128"/>
                  <a:ea typeface="Meiryo" panose="020B0604030504040204" pitchFamily="34" charset="-128"/>
                </a:endParaRPr>
              </a:p>
            </p:txBody>
          </p:sp>
          <p:sp>
            <p:nvSpPr>
              <p:cNvPr id="14" name="Line 19">
                <a:extLst>
                  <a:ext uri="{FF2B5EF4-FFF2-40B4-BE49-F238E27FC236}">
                    <a16:creationId xmlns:a16="http://schemas.microsoft.com/office/drawing/2014/main" id="{7C880308-A7B7-44E7-8340-D54010D2CB32}"/>
                  </a:ext>
                </a:extLst>
              </p:cNvPr>
              <p:cNvSpPr>
                <a:spLocks noChangeShapeType="1"/>
              </p:cNvSpPr>
              <p:nvPr/>
            </p:nvSpPr>
            <p:spPr bwMode="auto">
              <a:xfrm flipV="1">
                <a:off x="5040" y="3120"/>
                <a:ext cx="96" cy="336"/>
              </a:xfrm>
              <a:prstGeom prst="line">
                <a:avLst/>
              </a:prstGeom>
              <a:noFill/>
              <a:ln w="28575">
                <a:solidFill>
                  <a:srgbClr val="FF0609"/>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ja-JP" altLang="en-US">
                  <a:latin typeface="Meiryo" panose="020B0604030504040204" pitchFamily="34" charset="-128"/>
                  <a:ea typeface="Meiryo" panose="020B0604030504040204" pitchFamily="34" charset="-128"/>
                </a:endParaRPr>
              </a:p>
            </p:txBody>
          </p:sp>
        </p:grpSp>
        <p:sp>
          <p:nvSpPr>
            <p:cNvPr id="17" name="Arc 26">
              <a:extLst>
                <a:ext uri="{FF2B5EF4-FFF2-40B4-BE49-F238E27FC236}">
                  <a16:creationId xmlns:a16="http://schemas.microsoft.com/office/drawing/2014/main" id="{CD7377BD-C99D-477D-99B4-18448398C102}"/>
                </a:ext>
              </a:extLst>
            </p:cNvPr>
            <p:cNvSpPr>
              <a:spLocks/>
            </p:cNvSpPr>
            <p:nvPr/>
          </p:nvSpPr>
          <p:spPr bwMode="auto">
            <a:xfrm>
              <a:off x="5985350" y="4468185"/>
              <a:ext cx="192992" cy="203714"/>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905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ja-JP" altLang="en-US">
                <a:latin typeface="Meiryo" panose="020B0604030504040204" pitchFamily="34" charset="-128"/>
                <a:ea typeface="Meiryo" panose="020B0604030504040204" pitchFamily="34" charset="-128"/>
              </a:endParaRPr>
            </a:p>
          </p:txBody>
        </p:sp>
        <p:sp>
          <p:nvSpPr>
            <p:cNvPr id="18" name="Text Box 27">
              <a:extLst>
                <a:ext uri="{FF2B5EF4-FFF2-40B4-BE49-F238E27FC236}">
                  <a16:creationId xmlns:a16="http://schemas.microsoft.com/office/drawing/2014/main" id="{E32E0CE4-EA6A-4582-A992-8DE95778BFB6}"/>
                </a:ext>
              </a:extLst>
            </p:cNvPr>
            <p:cNvSpPr txBox="1">
              <a:spLocks noChangeArrowheads="1"/>
            </p:cNvSpPr>
            <p:nvPr/>
          </p:nvSpPr>
          <p:spPr bwMode="auto">
            <a:xfrm>
              <a:off x="6033598" y="4253749"/>
              <a:ext cx="69762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r>
                <a:rPr lang="en-US" altLang="ja-JP" sz="1600" dirty="0">
                  <a:solidFill>
                    <a:schemeClr val="accent1"/>
                  </a:solidFill>
                  <a:latin typeface="Meiryo" panose="020B0604030504040204" pitchFamily="34" charset="-128"/>
                  <a:ea typeface="Meiryo" panose="020B0604030504040204" pitchFamily="34" charset="-128"/>
                </a:rPr>
                <a:t>His</a:t>
              </a:r>
              <a:r>
                <a:rPr lang="ja-JP" altLang="en-US" sz="1600" dirty="0">
                  <a:solidFill>
                    <a:schemeClr val="accent1"/>
                  </a:solidFill>
                  <a:latin typeface="Meiryo" panose="020B0604030504040204" pitchFamily="34" charset="-128"/>
                  <a:ea typeface="Meiryo" panose="020B0604030504040204" pitchFamily="34" charset="-128"/>
                </a:rPr>
                <a:t>角</a:t>
              </a:r>
            </a:p>
          </p:txBody>
        </p:sp>
      </p:grpSp>
      <p:sp>
        <p:nvSpPr>
          <p:cNvPr id="19" name="Text Box 21">
            <a:extLst>
              <a:ext uri="{FF2B5EF4-FFF2-40B4-BE49-F238E27FC236}">
                <a16:creationId xmlns:a16="http://schemas.microsoft.com/office/drawing/2014/main" id="{1A25C125-CF71-4394-B7C1-6A687C3452CF}"/>
              </a:ext>
            </a:extLst>
          </p:cNvPr>
          <p:cNvSpPr txBox="1">
            <a:spLocks noChangeArrowheads="1"/>
          </p:cNvSpPr>
          <p:nvPr/>
        </p:nvSpPr>
        <p:spPr bwMode="auto">
          <a:xfrm>
            <a:off x="7420360" y="6328902"/>
            <a:ext cx="756232" cy="2386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r>
              <a:rPr lang="en-US" altLang="ja-JP" sz="1400" dirty="0">
                <a:latin typeface="Meiryo" panose="020B0604030504040204" pitchFamily="34" charset="-128"/>
                <a:ea typeface="Meiryo" panose="020B0604030504040204" pitchFamily="34" charset="-128"/>
              </a:rPr>
              <a:t>【</a:t>
            </a:r>
            <a:r>
              <a:rPr lang="ja-JP" altLang="en-US" sz="1400" dirty="0">
                <a:latin typeface="Meiryo" panose="020B0604030504040204" pitchFamily="34" charset="-128"/>
                <a:ea typeface="Meiryo" panose="020B0604030504040204" pitchFamily="34" charset="-128"/>
              </a:rPr>
              <a:t>術後</a:t>
            </a:r>
            <a:r>
              <a:rPr lang="en-US" altLang="ja-JP" sz="1400" dirty="0">
                <a:latin typeface="Meiryo" panose="020B0604030504040204" pitchFamily="34" charset="-128"/>
                <a:ea typeface="Meiryo" panose="020B0604030504040204" pitchFamily="34" charset="-128"/>
              </a:rPr>
              <a:t>】</a:t>
            </a:r>
          </a:p>
        </p:txBody>
      </p:sp>
      <p:sp>
        <p:nvSpPr>
          <p:cNvPr id="20"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282</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783516"/>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胃食道逆流防止手術後の注意</a:t>
            </a:r>
          </a:p>
        </p:txBody>
      </p:sp>
      <p:sp>
        <p:nvSpPr>
          <p:cNvPr id="16" name="テキスト ボックス 4">
            <a:extLst>
              <a:ext uri="{FF2B5EF4-FFF2-40B4-BE49-F238E27FC236}">
                <a16:creationId xmlns:a16="http://schemas.microsoft.com/office/drawing/2014/main" id="{4599D473-76A0-435D-9380-D39E74D69D05}"/>
              </a:ext>
            </a:extLst>
          </p:cNvPr>
          <p:cNvSpPr txBox="1">
            <a:spLocks noChangeArrowheads="1"/>
          </p:cNvSpPr>
          <p:nvPr/>
        </p:nvSpPr>
        <p:spPr bwMode="auto">
          <a:xfrm>
            <a:off x="704849" y="1592264"/>
            <a:ext cx="8683827" cy="7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marL="285750" indent="-285750" algn="just">
              <a:lnSpc>
                <a:spcPct val="110000"/>
              </a:lnSpc>
              <a:spcAft>
                <a:spcPts val="1200"/>
              </a:spcAft>
              <a:buFont typeface="Wingdings" panose="05000000000000000000" pitchFamily="2" charset="2"/>
              <a:buChar char="l"/>
            </a:pPr>
            <a:r>
              <a:rPr lang="ja-JP" altLang="en-US" sz="2000" dirty="0">
                <a:solidFill>
                  <a:srgbClr val="002060"/>
                </a:solidFill>
                <a:latin typeface="Meiryo" panose="020B0604030504040204" pitchFamily="34" charset="-128"/>
                <a:ea typeface="Meiryo" panose="020B0604030504040204" pitchFamily="34" charset="-128"/>
              </a:rPr>
              <a:t>胃から食道への逆流が抑制されているため、胃が拡張した時に嘔吐やおくび（ゲップ）をしにくく、不快になることがあります。</a:t>
            </a:r>
          </a:p>
        </p:txBody>
      </p:sp>
      <p:sp>
        <p:nvSpPr>
          <p:cNvPr id="20" name="テキスト ボックス 19">
            <a:extLst>
              <a:ext uri="{FF2B5EF4-FFF2-40B4-BE49-F238E27FC236}">
                <a16:creationId xmlns:a16="http://schemas.microsoft.com/office/drawing/2014/main" id="{B2F12C23-CA3B-4085-9BC1-583338252076}"/>
              </a:ext>
            </a:extLst>
          </p:cNvPr>
          <p:cNvSpPr txBox="1"/>
          <p:nvPr/>
        </p:nvSpPr>
        <p:spPr>
          <a:xfrm>
            <a:off x="1689100" y="2685035"/>
            <a:ext cx="6904935" cy="1542014"/>
          </a:xfrm>
          <a:prstGeom prst="roundRect">
            <a:avLst>
              <a:gd name="adj" fmla="val 20785"/>
            </a:avLst>
          </a:prstGeom>
          <a:solidFill>
            <a:srgbClr val="FFC865"/>
          </a:solidFill>
          <a:ln w="38100">
            <a:solidFill>
              <a:srgbClr val="FF0000"/>
            </a:solidFill>
          </a:ln>
        </p:spPr>
        <p:txBody>
          <a:bodyPr wrap="none" lIns="432000" bIns="0" anchor="ctr" anchorCtr="0">
            <a:noAutofit/>
          </a:bodyPr>
          <a:lstStyle/>
          <a:p>
            <a:pPr marL="444500" eaLnBrk="1" hangingPunct="1">
              <a:lnSpc>
                <a:spcPct val="110000"/>
              </a:lnSpc>
              <a:spcBef>
                <a:spcPts val="1800"/>
              </a:spcBef>
              <a:buClr>
                <a:schemeClr val="bg2"/>
              </a:buClr>
              <a:buSzPct val="70000"/>
              <a:buFont typeface="Wingdings" pitchFamily="1" charset="2"/>
              <a:buNone/>
              <a:defRPr/>
            </a:pPr>
            <a:r>
              <a:rPr lang="ja-JP" altLang="en-US" sz="2400" dirty="0">
                <a:latin typeface="Meiryo" panose="020B0604030504040204" pitchFamily="34" charset="-128"/>
                <a:ea typeface="Meiryo" panose="020B0604030504040204" pitchFamily="34" charset="-128"/>
              </a:rPr>
              <a:t>・注入前の残量チェック</a:t>
            </a:r>
          </a:p>
          <a:p>
            <a:pPr marL="444500" eaLnBrk="1" hangingPunct="1">
              <a:lnSpc>
                <a:spcPct val="110000"/>
              </a:lnSpc>
              <a:spcBef>
                <a:spcPct val="20000"/>
              </a:spcBef>
              <a:buClr>
                <a:schemeClr val="bg2"/>
              </a:buClr>
              <a:buSzPct val="70000"/>
              <a:buFont typeface="Wingdings" pitchFamily="1" charset="2"/>
              <a:buNone/>
              <a:defRPr/>
            </a:pPr>
            <a:r>
              <a:rPr lang="ja-JP" altLang="en-US" sz="2400" dirty="0">
                <a:latin typeface="Meiryo" panose="020B0604030504040204" pitchFamily="34" charset="-128"/>
                <a:ea typeface="Meiryo" panose="020B0604030504040204" pitchFamily="34" charset="-128"/>
              </a:rPr>
              <a:t>・胃内のガス抜き（空気の吸引）</a:t>
            </a:r>
            <a:endParaRPr lang="en-US" altLang="ja-JP" sz="2400" dirty="0">
              <a:latin typeface="Meiryo" panose="020B0604030504040204" pitchFamily="34" charset="-128"/>
              <a:ea typeface="Meiryo" panose="020B0604030504040204" pitchFamily="34" charset="-128"/>
            </a:endParaRPr>
          </a:p>
          <a:p>
            <a:pPr marL="444500" eaLnBrk="1" hangingPunct="1">
              <a:lnSpc>
                <a:spcPct val="110000"/>
              </a:lnSpc>
              <a:spcBef>
                <a:spcPct val="20000"/>
              </a:spcBef>
              <a:buClr>
                <a:schemeClr val="bg2"/>
              </a:buClr>
              <a:buSzPct val="70000"/>
              <a:buFont typeface="Wingdings" pitchFamily="1" charset="2"/>
              <a:buNone/>
              <a:defRPr/>
            </a:pPr>
            <a:r>
              <a:rPr lang="ja-JP" altLang="en-US" sz="2400" dirty="0">
                <a:latin typeface="Meiryo" panose="020B0604030504040204" pitchFamily="34" charset="-128"/>
                <a:ea typeface="Meiryo" panose="020B0604030504040204" pitchFamily="34" charset="-128"/>
              </a:rPr>
              <a:t>・嘔気がでてきたら注入速度を落とす</a:t>
            </a:r>
          </a:p>
        </p:txBody>
      </p:sp>
      <p:sp>
        <p:nvSpPr>
          <p:cNvPr id="3" name="楕円 2">
            <a:extLst>
              <a:ext uri="{FF2B5EF4-FFF2-40B4-BE49-F238E27FC236}">
                <a16:creationId xmlns:a16="http://schemas.microsoft.com/office/drawing/2014/main" id="{0FEC9855-ABA1-4BBD-B2BA-4E41B608032F}"/>
              </a:ext>
            </a:extLst>
          </p:cNvPr>
          <p:cNvSpPr/>
          <p:nvPr/>
        </p:nvSpPr>
        <p:spPr>
          <a:xfrm>
            <a:off x="1112435" y="2915646"/>
            <a:ext cx="1153330" cy="111833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r>
              <a:rPr kumimoji="1" lang="ja-JP" altLang="en-US" sz="2400" b="1" dirty="0">
                <a:latin typeface="メイリオ" panose="020B0604030504040204" pitchFamily="50" charset="-128"/>
                <a:ea typeface="メイリオ" panose="020B0604030504040204" pitchFamily="50" charset="-128"/>
              </a:rPr>
              <a:t>重要</a:t>
            </a:r>
          </a:p>
        </p:txBody>
      </p:sp>
      <p:sp>
        <p:nvSpPr>
          <p:cNvPr id="22" name="テキスト ボックス 4">
            <a:extLst>
              <a:ext uri="{FF2B5EF4-FFF2-40B4-BE49-F238E27FC236}">
                <a16:creationId xmlns:a16="http://schemas.microsoft.com/office/drawing/2014/main" id="{B786CB9C-C070-4685-BFB2-15F31CFE2274}"/>
              </a:ext>
            </a:extLst>
          </p:cNvPr>
          <p:cNvSpPr txBox="1">
            <a:spLocks noChangeArrowheads="1"/>
          </p:cNvSpPr>
          <p:nvPr/>
        </p:nvSpPr>
        <p:spPr bwMode="auto">
          <a:xfrm>
            <a:off x="674341" y="4556798"/>
            <a:ext cx="8934451" cy="55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marL="342900" indent="-342900" algn="just">
              <a:lnSpc>
                <a:spcPct val="110000"/>
              </a:lnSpc>
              <a:spcAft>
                <a:spcPts val="1200"/>
              </a:spcAft>
              <a:buFont typeface="Wingdings" panose="05000000000000000000" pitchFamily="2" charset="2"/>
              <a:buChar char="l"/>
            </a:pPr>
            <a:r>
              <a:rPr lang="ja-JP" altLang="en-US" sz="2000" dirty="0">
                <a:solidFill>
                  <a:srgbClr val="002060"/>
                </a:solidFill>
                <a:latin typeface="Meiryo" panose="020B0604030504040204" pitchFamily="34" charset="-128"/>
                <a:ea typeface="Meiryo" panose="020B0604030504040204" pitchFamily="34" charset="-128"/>
              </a:rPr>
              <a:t>胃が過度に拡張することが多いと、胃食道逆流症の再発につながります。</a:t>
            </a:r>
          </a:p>
        </p:txBody>
      </p:sp>
      <p:sp>
        <p:nvSpPr>
          <p:cNvPr id="24" name="テキスト ボックス 8">
            <a:extLst>
              <a:ext uri="{FF2B5EF4-FFF2-40B4-BE49-F238E27FC236}">
                <a16:creationId xmlns:a16="http://schemas.microsoft.com/office/drawing/2014/main" id="{0B9B901E-04CD-49A3-858E-F1D48857C2D6}"/>
              </a:ext>
            </a:extLst>
          </p:cNvPr>
          <p:cNvSpPr txBox="1">
            <a:spLocks noChangeArrowheads="1"/>
          </p:cNvSpPr>
          <p:nvPr/>
        </p:nvSpPr>
        <p:spPr bwMode="auto">
          <a:xfrm>
            <a:off x="1094132" y="5217099"/>
            <a:ext cx="7726018" cy="1213659"/>
          </a:xfrm>
          <a:prstGeom prst="rect">
            <a:avLst/>
          </a:prstGeom>
          <a:solidFill>
            <a:srgbClr val="FFEFBD"/>
          </a:solidFill>
          <a:ln w="9525">
            <a:solidFill>
              <a:srgbClr val="FF860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wrap="square" rIns="7200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413" algn="just" eaLnBrk="1" hangingPunct="1">
              <a:lnSpc>
                <a:spcPct val="125000"/>
              </a:lnSpc>
            </a:pPr>
            <a:r>
              <a:rPr lang="ja-JP" altLang="en-US">
                <a:latin typeface="Meiryo" panose="020B0604030504040204" pitchFamily="34" charset="-128"/>
                <a:ea typeface="Meiryo" panose="020B0604030504040204" pitchFamily="34" charset="-128"/>
              </a:rPr>
              <a:t>逆流</a:t>
            </a:r>
            <a:r>
              <a:rPr lang="ja-JP" altLang="en-US" dirty="0">
                <a:latin typeface="Meiryo" panose="020B0604030504040204" pitchFamily="34" charset="-128"/>
                <a:ea typeface="Meiryo" panose="020B0604030504040204" pitchFamily="34" charset="-128"/>
              </a:rPr>
              <a:t>防止手術を受けていない場合でも、空気嚥下が多いなどの理由から、胃に空気がたまりやすいケースでは、注入前以外でも、胃からの空気の吸引（脱気）が必要な場合があります。</a:t>
            </a:r>
          </a:p>
        </p:txBody>
      </p:sp>
      <p:sp>
        <p:nvSpPr>
          <p:cNvPr id="9"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283</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9457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ダンピング症候群</a:t>
            </a:r>
          </a:p>
        </p:txBody>
      </p:sp>
      <p:sp>
        <p:nvSpPr>
          <p:cNvPr id="16" name="テキスト ボックス 4">
            <a:extLst>
              <a:ext uri="{FF2B5EF4-FFF2-40B4-BE49-F238E27FC236}">
                <a16:creationId xmlns:a16="http://schemas.microsoft.com/office/drawing/2014/main" id="{4599D473-76A0-435D-9380-D39E74D69D05}"/>
              </a:ext>
            </a:extLst>
          </p:cNvPr>
          <p:cNvSpPr txBox="1">
            <a:spLocks noChangeArrowheads="1"/>
          </p:cNvSpPr>
          <p:nvPr/>
        </p:nvSpPr>
        <p:spPr bwMode="auto">
          <a:xfrm>
            <a:off x="1333499" y="1538385"/>
            <a:ext cx="7239000" cy="7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just">
              <a:lnSpc>
                <a:spcPct val="110000"/>
              </a:lnSpc>
              <a:spcAft>
                <a:spcPts val="600"/>
              </a:spcAft>
            </a:pPr>
            <a:r>
              <a:rPr lang="ja-JP" altLang="en-US" sz="2000" dirty="0">
                <a:latin typeface="Meiryo" panose="020B0604030504040204" pitchFamily="34" charset="-128"/>
                <a:ea typeface="Meiryo" panose="020B0604030504040204" pitchFamily="34" charset="-128"/>
              </a:rPr>
              <a:t>経腸栄養（特に空腸チューブでの注入）を行っている</a:t>
            </a:r>
            <a:r>
              <a:rPr lang="ja-JP" altLang="en-US" sz="2000">
                <a:latin typeface="Meiryo" panose="020B0604030504040204" pitchFamily="34" charset="-128"/>
                <a:ea typeface="Meiryo" panose="020B0604030504040204" pitchFamily="34" charset="-128"/>
              </a:rPr>
              <a:t>場合に</a:t>
            </a:r>
            <a:endParaRPr lang="en-US" altLang="ja-JP" sz="2000" dirty="0">
              <a:latin typeface="Meiryo" panose="020B0604030504040204" pitchFamily="34" charset="-128"/>
              <a:ea typeface="Meiryo" panose="020B0604030504040204" pitchFamily="34" charset="-128"/>
            </a:endParaRPr>
          </a:p>
          <a:p>
            <a:pPr algn="just">
              <a:lnSpc>
                <a:spcPct val="110000"/>
              </a:lnSpc>
              <a:spcAft>
                <a:spcPts val="600"/>
              </a:spcAft>
            </a:pPr>
            <a:r>
              <a:rPr lang="ja-JP" altLang="en-US" sz="2000">
                <a:latin typeface="Meiryo" panose="020B0604030504040204" pitchFamily="34" charset="-128"/>
                <a:ea typeface="Meiryo" panose="020B0604030504040204" pitchFamily="34" charset="-128"/>
              </a:rPr>
              <a:t>栄養剤</a:t>
            </a:r>
            <a:r>
              <a:rPr lang="ja-JP" altLang="en-US" sz="2000" dirty="0">
                <a:latin typeface="Meiryo" panose="020B0604030504040204" pitchFamily="34" charset="-128"/>
                <a:ea typeface="Meiryo" panose="020B0604030504040204" pitchFamily="34" charset="-128"/>
              </a:rPr>
              <a:t>が急速に胃腸に送り込まれることが原因で生じる病態</a:t>
            </a:r>
          </a:p>
        </p:txBody>
      </p:sp>
      <p:sp>
        <p:nvSpPr>
          <p:cNvPr id="24" name="テキスト ボックス 8">
            <a:extLst>
              <a:ext uri="{FF2B5EF4-FFF2-40B4-BE49-F238E27FC236}">
                <a16:creationId xmlns:a16="http://schemas.microsoft.com/office/drawing/2014/main" id="{0B9B901E-04CD-49A3-858E-F1D48857C2D6}"/>
              </a:ext>
            </a:extLst>
          </p:cNvPr>
          <p:cNvSpPr txBox="1">
            <a:spLocks noChangeArrowheads="1"/>
          </p:cNvSpPr>
          <p:nvPr/>
        </p:nvSpPr>
        <p:spPr bwMode="auto">
          <a:xfrm>
            <a:off x="1094546" y="2555372"/>
            <a:ext cx="7716907" cy="1747255"/>
          </a:xfrm>
          <a:prstGeom prst="rect">
            <a:avLst/>
          </a:prstGeom>
          <a:solidFill>
            <a:srgbClr val="FFEFBD"/>
          </a:solidFill>
          <a:ln w="9525">
            <a:solidFill>
              <a:srgbClr val="FF860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wrap="square" rIns="7200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119063">
              <a:lnSpc>
                <a:spcPct val="110000"/>
              </a:lnSpc>
              <a:spcAft>
                <a:spcPts val="600"/>
              </a:spcAft>
              <a:defRPr/>
            </a:pPr>
            <a:r>
              <a:rPr lang="ja-JP" altLang="en-US" u="sng" dirty="0">
                <a:solidFill>
                  <a:srgbClr val="000000"/>
                </a:solidFill>
                <a:latin typeface="Meiryo" panose="020B0604030504040204" pitchFamily="34" charset="-128"/>
                <a:ea typeface="Meiryo" panose="020B0604030504040204" pitchFamily="34" charset="-128"/>
                <a:cs typeface="ＭＳ ゴシック" charset="0"/>
              </a:rPr>
              <a:t>早期ダンピング症候群</a:t>
            </a:r>
          </a:p>
          <a:p>
            <a:pPr marL="822325" indent="-822325">
              <a:lnSpc>
                <a:spcPct val="110000"/>
              </a:lnSpc>
              <a:spcAft>
                <a:spcPts val="600"/>
              </a:spcAft>
              <a:defRPr/>
            </a:pPr>
            <a:r>
              <a:rPr lang="en-US" altLang="ja-JP" sz="1600" dirty="0">
                <a:solidFill>
                  <a:srgbClr val="000000"/>
                </a:solidFill>
                <a:latin typeface="Meiryo" panose="020B0604030504040204" pitchFamily="34" charset="-128"/>
                <a:ea typeface="Meiryo" panose="020B0604030504040204" pitchFamily="34" charset="-128"/>
                <a:cs typeface="ＭＳ ゴシック" charset="0"/>
              </a:rPr>
              <a:t>【</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病態</a:t>
            </a:r>
            <a:r>
              <a:rPr lang="en-US" altLang="ja-JP" sz="1600" dirty="0">
                <a:solidFill>
                  <a:srgbClr val="000000"/>
                </a:solidFill>
                <a:latin typeface="Meiryo" panose="020B0604030504040204" pitchFamily="34" charset="-128"/>
                <a:ea typeface="Meiryo" panose="020B0604030504040204" pitchFamily="34" charset="-128"/>
                <a:cs typeface="ＭＳ ゴシック" charset="0"/>
              </a:rPr>
              <a:t>】</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栄養剤が急速に小腸に流れ込むと、浸透圧で体の水分が腸の中に集まり、一時的に血管内の循環血液量が減少します。</a:t>
            </a:r>
          </a:p>
          <a:p>
            <a:pPr marL="822325" indent="-822325">
              <a:lnSpc>
                <a:spcPct val="110000"/>
              </a:lnSpc>
              <a:spcAft>
                <a:spcPts val="600"/>
              </a:spcAft>
              <a:defRPr/>
            </a:pPr>
            <a:r>
              <a:rPr lang="en-US" altLang="ja-JP" sz="1600" dirty="0">
                <a:solidFill>
                  <a:srgbClr val="000000"/>
                </a:solidFill>
                <a:latin typeface="Meiryo" panose="020B0604030504040204" pitchFamily="34" charset="-128"/>
                <a:ea typeface="Meiryo" panose="020B0604030504040204" pitchFamily="34" charset="-128"/>
                <a:cs typeface="ＭＳ ゴシック" charset="0"/>
              </a:rPr>
              <a:t>【</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症状</a:t>
            </a:r>
            <a:r>
              <a:rPr lang="en-US" altLang="ja-JP" sz="1600" dirty="0">
                <a:solidFill>
                  <a:srgbClr val="000000"/>
                </a:solidFill>
                <a:latin typeface="Meiryo" panose="020B0604030504040204" pitchFamily="34" charset="-128"/>
                <a:ea typeface="Meiryo" panose="020B0604030504040204" pitchFamily="34" charset="-128"/>
                <a:cs typeface="ＭＳ ゴシック" charset="0"/>
              </a:rPr>
              <a:t>】</a:t>
            </a:r>
            <a:r>
              <a:rPr lang="ja-JP" altLang="en-US" sz="1600" dirty="0">
                <a:solidFill>
                  <a:srgbClr val="000090"/>
                </a:solidFill>
                <a:latin typeface="Meiryo" panose="020B0604030504040204" pitchFamily="34" charset="-128"/>
                <a:ea typeface="Meiryo" panose="020B0604030504040204" pitchFamily="34" charset="-128"/>
                <a:cs typeface="ＭＳ ゴシック" charset="0"/>
              </a:rPr>
              <a:t>頻脈</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（動悸）</a:t>
            </a:r>
            <a:r>
              <a:rPr lang="ja-JP" altLang="en-US" sz="1600" dirty="0">
                <a:solidFill>
                  <a:srgbClr val="000090"/>
                </a:solidFill>
                <a:latin typeface="Meiryo" panose="020B0604030504040204" pitchFamily="34" charset="-128"/>
                <a:ea typeface="Meiryo" panose="020B0604030504040204" pitchFamily="34" charset="-128"/>
                <a:cs typeface="ＭＳ ゴシック" charset="0"/>
              </a:rPr>
              <a:t>低血圧</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（立ちくらみ、めまい、顔面蒼白）</a:t>
            </a:r>
          </a:p>
          <a:p>
            <a:pPr marL="822325" indent="-822325">
              <a:lnSpc>
                <a:spcPct val="110000"/>
              </a:lnSpc>
              <a:spcAft>
                <a:spcPts val="600"/>
              </a:spcAft>
              <a:defRPr/>
            </a:pPr>
            <a:r>
              <a:rPr lang="en-US" altLang="ja-JP" sz="1600" dirty="0">
                <a:solidFill>
                  <a:srgbClr val="000000"/>
                </a:solidFill>
                <a:latin typeface="Meiryo" panose="020B0604030504040204" pitchFamily="34" charset="-128"/>
                <a:ea typeface="Meiryo" panose="020B0604030504040204" pitchFamily="34" charset="-128"/>
                <a:cs typeface="ＭＳ ゴシック" charset="0"/>
              </a:rPr>
              <a:t>【</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対応</a:t>
            </a:r>
            <a:r>
              <a:rPr lang="en-US" altLang="ja-JP" sz="1600" dirty="0">
                <a:solidFill>
                  <a:srgbClr val="000000"/>
                </a:solidFill>
                <a:latin typeface="Meiryo" panose="020B0604030504040204" pitchFamily="34" charset="-128"/>
                <a:ea typeface="Meiryo" panose="020B0604030504040204" pitchFamily="34" charset="-128"/>
                <a:cs typeface="ＭＳ ゴシック" charset="0"/>
              </a:rPr>
              <a:t>】</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頻脈にならない程度に</a:t>
            </a:r>
            <a:r>
              <a:rPr lang="ja-JP" altLang="en-US" sz="1600" dirty="0">
                <a:solidFill>
                  <a:srgbClr val="000090"/>
                </a:solidFill>
                <a:latin typeface="Meiryo" panose="020B0604030504040204" pitchFamily="34" charset="-128"/>
                <a:ea typeface="Meiryo" panose="020B0604030504040204" pitchFamily="34" charset="-128"/>
                <a:cs typeface="ＭＳ ゴシック" charset="0"/>
              </a:rPr>
              <a:t>注入速度を遅くします。</a:t>
            </a:r>
            <a:endParaRPr lang="en-US" altLang="ja-JP" sz="1600" dirty="0">
              <a:solidFill>
                <a:srgbClr val="000090"/>
              </a:solidFill>
              <a:latin typeface="Meiryo" panose="020B0604030504040204" pitchFamily="34" charset="-128"/>
              <a:ea typeface="Meiryo" panose="020B0604030504040204" pitchFamily="34" charset="-128"/>
              <a:cs typeface="ＭＳ ゴシック" charset="0"/>
            </a:endParaRPr>
          </a:p>
        </p:txBody>
      </p:sp>
      <p:sp>
        <p:nvSpPr>
          <p:cNvPr id="9" name="テキスト ボックス 8">
            <a:extLst>
              <a:ext uri="{FF2B5EF4-FFF2-40B4-BE49-F238E27FC236}">
                <a16:creationId xmlns:a16="http://schemas.microsoft.com/office/drawing/2014/main" id="{6209A37A-47A8-4E45-9D14-4CE28B2946A0}"/>
              </a:ext>
            </a:extLst>
          </p:cNvPr>
          <p:cNvSpPr txBox="1">
            <a:spLocks noChangeArrowheads="1"/>
          </p:cNvSpPr>
          <p:nvPr/>
        </p:nvSpPr>
        <p:spPr bwMode="auto">
          <a:xfrm>
            <a:off x="1094546" y="4539739"/>
            <a:ext cx="7716907" cy="1984886"/>
          </a:xfrm>
          <a:prstGeom prst="rect">
            <a:avLst/>
          </a:prstGeom>
          <a:solidFill>
            <a:srgbClr val="FFEFBD"/>
          </a:solidFill>
          <a:ln w="9525">
            <a:solidFill>
              <a:srgbClr val="FF860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wrap="square" rIns="7200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119063">
              <a:lnSpc>
                <a:spcPct val="110000"/>
              </a:lnSpc>
              <a:spcAft>
                <a:spcPts val="600"/>
              </a:spcAft>
              <a:defRPr/>
            </a:pPr>
            <a:r>
              <a:rPr lang="ja-JP" altLang="en-US" u="sng" dirty="0">
                <a:solidFill>
                  <a:srgbClr val="000000"/>
                </a:solidFill>
                <a:latin typeface="Meiryo" panose="020B0604030504040204" pitchFamily="34" charset="-128"/>
                <a:ea typeface="Meiryo" panose="020B0604030504040204" pitchFamily="34" charset="-128"/>
                <a:cs typeface="ＭＳ ゴシック" charset="0"/>
              </a:rPr>
              <a:t>後期ダンピング症候群</a:t>
            </a:r>
          </a:p>
          <a:p>
            <a:pPr marL="822325" indent="-822325">
              <a:lnSpc>
                <a:spcPct val="110000"/>
              </a:lnSpc>
              <a:spcAft>
                <a:spcPts val="600"/>
              </a:spcAft>
              <a:defRPr/>
            </a:pPr>
            <a:r>
              <a:rPr lang="en-US" altLang="ja-JP" sz="1600" dirty="0">
                <a:solidFill>
                  <a:srgbClr val="000000"/>
                </a:solidFill>
                <a:latin typeface="Meiryo" panose="020B0604030504040204" pitchFamily="34" charset="-128"/>
                <a:ea typeface="Meiryo" panose="020B0604030504040204" pitchFamily="34" charset="-128"/>
                <a:cs typeface="ＭＳ ゴシック" charset="0"/>
              </a:rPr>
              <a:t>【</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病態</a:t>
            </a:r>
            <a:r>
              <a:rPr lang="en-US" altLang="ja-JP" sz="1600" dirty="0">
                <a:solidFill>
                  <a:srgbClr val="000000"/>
                </a:solidFill>
                <a:latin typeface="Meiryo" panose="020B0604030504040204" pitchFamily="34" charset="-128"/>
                <a:ea typeface="Meiryo" panose="020B0604030504040204" pitchFamily="34" charset="-128"/>
                <a:cs typeface="ＭＳ ゴシック" charset="0"/>
              </a:rPr>
              <a:t>】</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栄養剤が吸収され血糖が急激に上昇すると、その後インシュリンが過剰に分泌され低血糖を引き起こします。</a:t>
            </a:r>
          </a:p>
          <a:p>
            <a:pPr marL="822325" indent="-822325">
              <a:lnSpc>
                <a:spcPct val="110000"/>
              </a:lnSpc>
              <a:spcAft>
                <a:spcPts val="600"/>
              </a:spcAft>
              <a:defRPr/>
            </a:pPr>
            <a:r>
              <a:rPr lang="en-US" altLang="ja-JP" sz="1600" dirty="0">
                <a:solidFill>
                  <a:srgbClr val="000000"/>
                </a:solidFill>
                <a:latin typeface="Meiryo" panose="020B0604030504040204" pitchFamily="34" charset="-128"/>
                <a:ea typeface="Meiryo" panose="020B0604030504040204" pitchFamily="34" charset="-128"/>
                <a:cs typeface="ＭＳ ゴシック" charset="0"/>
              </a:rPr>
              <a:t>【</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症状</a:t>
            </a:r>
            <a:r>
              <a:rPr lang="en-US" altLang="ja-JP" sz="1600" dirty="0">
                <a:solidFill>
                  <a:srgbClr val="000000"/>
                </a:solidFill>
                <a:latin typeface="Meiryo" panose="020B0604030504040204" pitchFamily="34" charset="-128"/>
                <a:ea typeface="Meiryo" panose="020B0604030504040204" pitchFamily="34" charset="-128"/>
                <a:cs typeface="ＭＳ ゴシック" charset="0"/>
              </a:rPr>
              <a:t>】</a:t>
            </a:r>
            <a:r>
              <a:rPr lang="ja-JP" altLang="en-US" sz="1600" dirty="0">
                <a:solidFill>
                  <a:srgbClr val="000090"/>
                </a:solidFill>
                <a:latin typeface="Meiryo" panose="020B0604030504040204" pitchFamily="34" charset="-128"/>
                <a:ea typeface="Meiryo" panose="020B0604030504040204" pitchFamily="34" charset="-128"/>
                <a:cs typeface="ＭＳ ゴシック" charset="0"/>
              </a:rPr>
              <a:t>低血糖</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による</a:t>
            </a:r>
            <a:r>
              <a:rPr lang="ja-JP" altLang="en-US" sz="1600" dirty="0">
                <a:solidFill>
                  <a:srgbClr val="000090"/>
                </a:solidFill>
                <a:latin typeface="Meiryo" panose="020B0604030504040204" pitchFamily="34" charset="-128"/>
                <a:ea typeface="Meiryo" panose="020B0604030504040204" pitchFamily="34" charset="-128"/>
                <a:cs typeface="ＭＳ ゴシック" charset="0"/>
              </a:rPr>
              <a:t>発汗、疲労感、顔面蒼白</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a:t>
            </a:r>
          </a:p>
          <a:p>
            <a:pPr marL="822325" indent="-822325">
              <a:lnSpc>
                <a:spcPct val="110000"/>
              </a:lnSpc>
              <a:spcAft>
                <a:spcPts val="600"/>
              </a:spcAft>
              <a:defRPr/>
            </a:pPr>
            <a:r>
              <a:rPr lang="en-US" altLang="ja-JP" sz="1600" dirty="0">
                <a:solidFill>
                  <a:srgbClr val="000000"/>
                </a:solidFill>
                <a:latin typeface="Meiryo" panose="020B0604030504040204" pitchFamily="34" charset="-128"/>
                <a:ea typeface="Meiryo" panose="020B0604030504040204" pitchFamily="34" charset="-128"/>
                <a:cs typeface="ＭＳ ゴシック" charset="0"/>
              </a:rPr>
              <a:t>【</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対応</a:t>
            </a:r>
            <a:r>
              <a:rPr lang="en-US" altLang="ja-JP" sz="1600" dirty="0">
                <a:solidFill>
                  <a:srgbClr val="000000"/>
                </a:solidFill>
                <a:latin typeface="Meiryo" panose="020B0604030504040204" pitchFamily="34" charset="-128"/>
                <a:ea typeface="Meiryo" panose="020B0604030504040204" pitchFamily="34" charset="-128"/>
                <a:cs typeface="ＭＳ ゴシック" charset="0"/>
              </a:rPr>
              <a:t>】</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低血糖症状があれば糖水などを注入します。</a:t>
            </a:r>
            <a:r>
              <a:rPr lang="ja-JP" altLang="en-US" sz="1600" dirty="0">
                <a:solidFill>
                  <a:srgbClr val="000090"/>
                </a:solidFill>
                <a:latin typeface="Meiryo" panose="020B0604030504040204" pitchFamily="34" charset="-128"/>
                <a:ea typeface="Meiryo" panose="020B0604030504040204" pitchFamily="34" charset="-128"/>
                <a:cs typeface="ＭＳ ゴシック" charset="0"/>
              </a:rPr>
              <a:t>１回の注入量を減らし</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注入回数を増やします（少量頻回注入）</a:t>
            </a:r>
          </a:p>
        </p:txBody>
      </p:sp>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284</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986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animBg="1"/>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注入中の喘鳴増強の原因と対応</a:t>
            </a:r>
          </a:p>
        </p:txBody>
      </p:sp>
      <p:sp>
        <p:nvSpPr>
          <p:cNvPr id="41" name="Text Box 6">
            <a:extLst>
              <a:ext uri="{FF2B5EF4-FFF2-40B4-BE49-F238E27FC236}">
                <a16:creationId xmlns:a16="http://schemas.microsoft.com/office/drawing/2014/main" id="{A81D2147-BE55-45DA-92BA-A3C26B6D8AD5}"/>
              </a:ext>
            </a:extLst>
          </p:cNvPr>
          <p:cNvSpPr txBox="1">
            <a:spLocks noChangeArrowheads="1"/>
          </p:cNvSpPr>
          <p:nvPr/>
        </p:nvSpPr>
        <p:spPr bwMode="auto">
          <a:xfrm>
            <a:off x="632735" y="1537188"/>
            <a:ext cx="5231352" cy="4987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0" indent="0">
              <a:lnSpc>
                <a:spcPct val="114000"/>
              </a:lnSpc>
              <a:spcAft>
                <a:spcPts val="600"/>
              </a:spcAft>
            </a:pPr>
            <a:r>
              <a:rPr lang="ja-JP" altLang="en-US" b="1" dirty="0">
                <a:solidFill>
                  <a:srgbClr val="002060"/>
                </a:solidFill>
                <a:latin typeface="Meiryo" panose="020B0604030504040204" pitchFamily="34" charset="-128"/>
                <a:ea typeface="Meiryo" panose="020B0604030504040204" pitchFamily="34" charset="-128"/>
              </a:rPr>
              <a:t>①注入の刺激により分泌増加した唾液の</a:t>
            </a:r>
            <a:br>
              <a:rPr lang="en-US" altLang="ja-JP" b="1" dirty="0">
                <a:solidFill>
                  <a:srgbClr val="002060"/>
                </a:solidFill>
                <a:latin typeface="Meiryo" panose="020B0604030504040204" pitchFamily="34" charset="-128"/>
                <a:ea typeface="Meiryo" panose="020B0604030504040204" pitchFamily="34" charset="-128"/>
              </a:rPr>
            </a:br>
            <a:r>
              <a:rPr lang="ja-JP" altLang="en-US" b="1" dirty="0">
                <a:solidFill>
                  <a:srgbClr val="002060"/>
                </a:solidFill>
                <a:latin typeface="Meiryo" panose="020B0604030504040204" pitchFamily="34" charset="-128"/>
                <a:ea typeface="Meiryo" panose="020B0604030504040204" pitchFamily="34" charset="-128"/>
              </a:rPr>
              <a:t>　咽頭貯留による喘鳴</a:t>
            </a:r>
          </a:p>
          <a:p>
            <a:pPr marL="450850" indent="-185738">
              <a:lnSpc>
                <a:spcPct val="114000"/>
              </a:lnSpc>
              <a:spcAft>
                <a:spcPts val="600"/>
              </a:spcAft>
            </a:pPr>
            <a:r>
              <a:rPr lang="ja-JP" altLang="en-US" spc="-70" dirty="0">
                <a:latin typeface="Meiryo" panose="020B0604030504040204" pitchFamily="34" charset="-128"/>
                <a:ea typeface="Meiryo" panose="020B0604030504040204" pitchFamily="34" charset="-128"/>
              </a:rPr>
              <a:t>→上体をあまり挙上せずに</a:t>
            </a:r>
            <a:r>
              <a:rPr lang="ja-JP" altLang="en-US" b="1" spc="-70" dirty="0">
                <a:latin typeface="Meiryo" panose="020B0604030504040204" pitchFamily="34" charset="-128"/>
                <a:ea typeface="Meiryo" panose="020B0604030504040204" pitchFamily="34" charset="-128"/>
              </a:rPr>
              <a:t>深い側臥位</a:t>
            </a:r>
            <a:r>
              <a:rPr lang="ja-JP" altLang="en-US" spc="-70" dirty="0">
                <a:latin typeface="Meiryo" panose="020B0604030504040204" pitchFamily="34" charset="-128"/>
                <a:ea typeface="Meiryo" panose="020B0604030504040204" pitchFamily="34" charset="-128"/>
              </a:rPr>
              <a:t>にします。</a:t>
            </a:r>
            <a:endParaRPr lang="en-US" altLang="ja-JP" spc="-70" dirty="0">
              <a:latin typeface="Meiryo" panose="020B0604030504040204" pitchFamily="34" charset="-128"/>
              <a:ea typeface="Meiryo" panose="020B0604030504040204" pitchFamily="34" charset="-128"/>
            </a:endParaRPr>
          </a:p>
          <a:p>
            <a:pPr marL="450850" indent="-185738">
              <a:lnSpc>
                <a:spcPct val="114000"/>
              </a:lnSpc>
              <a:spcAft>
                <a:spcPts val="600"/>
              </a:spcAft>
            </a:pPr>
            <a:endParaRPr lang="ja-JP" altLang="en-US" spc="-70" dirty="0">
              <a:latin typeface="Meiryo" panose="020B0604030504040204" pitchFamily="34" charset="-128"/>
              <a:ea typeface="Meiryo" panose="020B0604030504040204" pitchFamily="34" charset="-128"/>
            </a:endParaRPr>
          </a:p>
          <a:p>
            <a:pPr marL="0" indent="0">
              <a:spcAft>
                <a:spcPts val="600"/>
              </a:spcAft>
            </a:pPr>
            <a:r>
              <a:rPr lang="ja-JP" altLang="en-US" b="1" dirty="0">
                <a:solidFill>
                  <a:srgbClr val="002060"/>
                </a:solidFill>
                <a:latin typeface="Meiryo" panose="020B0604030504040204" pitchFamily="34" charset="-128"/>
                <a:ea typeface="Meiryo" panose="020B0604030504040204" pitchFamily="34" charset="-128"/>
              </a:rPr>
              <a:t>②胃内容が逆流してくることによる喘鳴</a:t>
            </a:r>
            <a:br>
              <a:rPr lang="en-US" altLang="ja-JP" b="1" dirty="0">
                <a:solidFill>
                  <a:srgbClr val="002060"/>
                </a:solidFill>
                <a:latin typeface="Meiryo" panose="020B0604030504040204" pitchFamily="34" charset="-128"/>
                <a:ea typeface="Meiryo" panose="020B0604030504040204" pitchFamily="34" charset="-128"/>
              </a:rPr>
            </a:br>
            <a:r>
              <a:rPr lang="ja-JP" altLang="en-US" b="1" dirty="0">
                <a:solidFill>
                  <a:srgbClr val="002060"/>
                </a:solidFill>
                <a:latin typeface="Meiryo" panose="020B0604030504040204" pitchFamily="34" charset="-128"/>
                <a:ea typeface="Meiryo" panose="020B0604030504040204" pitchFamily="34" charset="-128"/>
              </a:rPr>
              <a:t>　</a:t>
            </a:r>
            <a:r>
              <a:rPr lang="ja-JP" altLang="en-US" sz="1400" spc="-70" dirty="0">
                <a:latin typeface="Meiryo" panose="020B0604030504040204" pitchFamily="34" charset="-128"/>
                <a:ea typeface="Meiryo" panose="020B0604030504040204" pitchFamily="34" charset="-128"/>
              </a:rPr>
              <a:t>（注入中に栄養剤の匂いがすることがある ） </a:t>
            </a:r>
            <a:endParaRPr lang="ja-JP" altLang="en-US" sz="1600" spc="-70" dirty="0">
              <a:latin typeface="Meiryo" panose="020B0604030504040204" pitchFamily="34" charset="-128"/>
              <a:ea typeface="Meiryo" panose="020B0604030504040204" pitchFamily="34" charset="-128"/>
            </a:endParaRPr>
          </a:p>
          <a:p>
            <a:pPr marL="450850" indent="-185738">
              <a:lnSpc>
                <a:spcPct val="114000"/>
              </a:lnSpc>
              <a:spcAft>
                <a:spcPts val="600"/>
              </a:spcAft>
            </a:pPr>
            <a:r>
              <a:rPr lang="ja-JP" altLang="en-US" spc="-70" dirty="0">
                <a:latin typeface="Meiryo" panose="020B0604030504040204" pitchFamily="34" charset="-128"/>
                <a:ea typeface="Meiryo" panose="020B0604030504040204" pitchFamily="34" charset="-128"/>
              </a:rPr>
              <a:t>→適切に</a:t>
            </a:r>
            <a:r>
              <a:rPr lang="ja-JP" altLang="en-US" b="1" spc="-70" dirty="0">
                <a:latin typeface="Meiryo" panose="020B0604030504040204" pitchFamily="34" charset="-128"/>
                <a:ea typeface="Meiryo" panose="020B0604030504040204" pitchFamily="34" charset="-128"/>
              </a:rPr>
              <a:t>上体を挙上</a:t>
            </a:r>
            <a:r>
              <a:rPr lang="ja-JP" altLang="en-US" spc="-70" dirty="0">
                <a:latin typeface="Meiryo" panose="020B0604030504040204" pitchFamily="34" charset="-128"/>
                <a:ea typeface="Meiryo" panose="020B0604030504040204" pitchFamily="34" charset="-128"/>
              </a:rPr>
              <a:t>するか</a:t>
            </a:r>
            <a:r>
              <a:rPr lang="ja-JP" altLang="en-US" b="1" spc="-70" dirty="0">
                <a:latin typeface="Meiryo" panose="020B0604030504040204" pitchFamily="34" charset="-128"/>
                <a:ea typeface="Meiryo" panose="020B0604030504040204" pitchFamily="34" charset="-128"/>
              </a:rPr>
              <a:t>腹臥位</a:t>
            </a:r>
            <a:r>
              <a:rPr lang="ja-JP" altLang="en-US" spc="-70" dirty="0">
                <a:latin typeface="Meiryo" panose="020B0604030504040204" pitchFamily="34" charset="-128"/>
                <a:ea typeface="Meiryo" panose="020B0604030504040204" pitchFamily="34" charset="-128"/>
              </a:rPr>
              <a:t>にします。</a:t>
            </a:r>
            <a:endParaRPr lang="en-US" altLang="ja-JP" spc="-70" dirty="0">
              <a:latin typeface="Meiryo" panose="020B0604030504040204" pitchFamily="34" charset="-128"/>
              <a:ea typeface="Meiryo" panose="020B0604030504040204" pitchFamily="34" charset="-128"/>
            </a:endParaRPr>
          </a:p>
          <a:p>
            <a:pPr marL="450850" indent="-185738">
              <a:lnSpc>
                <a:spcPct val="114000"/>
              </a:lnSpc>
              <a:spcAft>
                <a:spcPts val="600"/>
              </a:spcAft>
            </a:pPr>
            <a:endParaRPr lang="ja-JP" altLang="en-US" spc="-70" dirty="0">
              <a:latin typeface="Meiryo" panose="020B0604030504040204" pitchFamily="34" charset="-128"/>
              <a:ea typeface="Meiryo" panose="020B0604030504040204" pitchFamily="34" charset="-128"/>
            </a:endParaRPr>
          </a:p>
          <a:p>
            <a:pPr marL="0" indent="0">
              <a:lnSpc>
                <a:spcPct val="114000"/>
              </a:lnSpc>
              <a:spcAft>
                <a:spcPts val="600"/>
              </a:spcAft>
            </a:pPr>
            <a:r>
              <a:rPr lang="ja-JP" altLang="en-US" b="1" dirty="0">
                <a:solidFill>
                  <a:srgbClr val="002060"/>
                </a:solidFill>
                <a:latin typeface="Meiryo" panose="020B0604030504040204" pitchFamily="34" charset="-128"/>
                <a:ea typeface="Meiryo" panose="020B0604030504040204" pitchFamily="34" charset="-128"/>
              </a:rPr>
              <a:t>③経鼻胃管先端が食道内や胃の噴門近くにある</a:t>
            </a:r>
            <a:endParaRPr lang="en-US" altLang="ja-JP" b="1" dirty="0">
              <a:solidFill>
                <a:srgbClr val="002060"/>
              </a:solidFill>
              <a:latin typeface="Meiryo" panose="020B0604030504040204" pitchFamily="34" charset="-128"/>
              <a:ea typeface="Meiryo" panose="020B0604030504040204" pitchFamily="34" charset="-128"/>
            </a:endParaRPr>
          </a:p>
          <a:p>
            <a:pPr marL="0" indent="0">
              <a:lnSpc>
                <a:spcPct val="114000"/>
              </a:lnSpc>
              <a:spcAft>
                <a:spcPts val="600"/>
              </a:spcAft>
            </a:pPr>
            <a:endParaRPr lang="ja-JP" altLang="en-US" b="1" dirty="0">
              <a:solidFill>
                <a:srgbClr val="002060"/>
              </a:solidFill>
              <a:latin typeface="Meiryo" panose="020B0604030504040204" pitchFamily="34" charset="-128"/>
              <a:ea typeface="Meiryo" panose="020B0604030504040204" pitchFamily="34" charset="-128"/>
            </a:endParaRPr>
          </a:p>
          <a:p>
            <a:pPr marL="0" indent="0">
              <a:lnSpc>
                <a:spcPct val="114000"/>
              </a:lnSpc>
              <a:spcAft>
                <a:spcPts val="600"/>
              </a:spcAft>
            </a:pPr>
            <a:r>
              <a:rPr lang="ja-JP" altLang="en-US" b="1" dirty="0">
                <a:solidFill>
                  <a:srgbClr val="002060"/>
                </a:solidFill>
                <a:latin typeface="Meiryo" panose="020B0604030504040204" pitchFamily="34" charset="-128"/>
                <a:ea typeface="Meiryo" panose="020B0604030504040204" pitchFamily="34" charset="-128"/>
              </a:rPr>
              <a:t>④経鼻胃管が短すぎる </a:t>
            </a:r>
          </a:p>
          <a:p>
            <a:pPr marL="496888" indent="-231775">
              <a:lnSpc>
                <a:spcPct val="114000"/>
              </a:lnSpc>
              <a:spcAft>
                <a:spcPts val="600"/>
              </a:spcAft>
            </a:pPr>
            <a:r>
              <a:rPr lang="ja-JP" altLang="en-US" spc="-70" dirty="0">
                <a:latin typeface="Meiryo" panose="020B0604030504040204" pitchFamily="34" charset="-128"/>
                <a:ea typeface="Meiryo" panose="020B0604030504040204" pitchFamily="34" charset="-128"/>
              </a:rPr>
              <a:t>→医師の指示に従って看護師等が経鼻胃管を挿入し直します。</a:t>
            </a:r>
          </a:p>
        </p:txBody>
      </p:sp>
      <p:pic>
        <p:nvPicPr>
          <p:cNvPr id="6" name="図 5">
            <a:extLst>
              <a:ext uri="{FF2B5EF4-FFF2-40B4-BE49-F238E27FC236}">
                <a16:creationId xmlns:a16="http://schemas.microsoft.com/office/drawing/2014/main" id="{5DA52B5D-5FFB-4915-9C25-1BDA87902F2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00980" y="3992331"/>
            <a:ext cx="2972285" cy="2335582"/>
          </a:xfrm>
          <a:prstGeom prst="rect">
            <a:avLst/>
          </a:prstGeom>
        </p:spPr>
      </p:pic>
      <p:grpSp>
        <p:nvGrpSpPr>
          <p:cNvPr id="7" name="グループ化 6">
            <a:extLst>
              <a:ext uri="{FF2B5EF4-FFF2-40B4-BE49-F238E27FC236}">
                <a16:creationId xmlns:a16="http://schemas.microsoft.com/office/drawing/2014/main" id="{FC6FF212-8CCD-4B43-971E-5D1B6E0C4AAA}"/>
              </a:ext>
            </a:extLst>
          </p:cNvPr>
          <p:cNvGrpSpPr/>
          <p:nvPr/>
        </p:nvGrpSpPr>
        <p:grpSpPr>
          <a:xfrm>
            <a:off x="6301132" y="1592262"/>
            <a:ext cx="2968057" cy="2369217"/>
            <a:chOff x="6264357" y="782817"/>
            <a:chExt cx="2862178" cy="2284700"/>
          </a:xfrm>
        </p:grpSpPr>
        <p:pic>
          <p:nvPicPr>
            <p:cNvPr id="8" name="図 7">
              <a:extLst>
                <a:ext uri="{FF2B5EF4-FFF2-40B4-BE49-F238E27FC236}">
                  <a16:creationId xmlns:a16="http://schemas.microsoft.com/office/drawing/2014/main" id="{43CE3958-6880-46BB-A8A5-419728C5168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64357" y="782817"/>
              <a:ext cx="2862178" cy="2284700"/>
            </a:xfrm>
            <a:prstGeom prst="rect">
              <a:avLst/>
            </a:prstGeom>
          </p:spPr>
        </p:pic>
        <p:sp>
          <p:nvSpPr>
            <p:cNvPr id="9" name="円/楕円 10">
              <a:extLst>
                <a:ext uri="{FF2B5EF4-FFF2-40B4-BE49-F238E27FC236}">
                  <a16:creationId xmlns:a16="http://schemas.microsoft.com/office/drawing/2014/main" id="{51716D15-EB6B-49F8-9067-F5CC3970BB1C}"/>
                </a:ext>
              </a:extLst>
            </p:cNvPr>
            <p:cNvSpPr/>
            <p:nvPr/>
          </p:nvSpPr>
          <p:spPr>
            <a:xfrm>
              <a:off x="6951238" y="959578"/>
              <a:ext cx="121075" cy="109201"/>
            </a:xfrm>
            <a:prstGeom prst="ellipse">
              <a:avLst/>
            </a:prstGeom>
            <a:solidFill>
              <a:srgbClr val="FFD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楕円 9">
            <a:extLst>
              <a:ext uri="{FF2B5EF4-FFF2-40B4-BE49-F238E27FC236}">
                <a16:creationId xmlns:a16="http://schemas.microsoft.com/office/drawing/2014/main" id="{3770A9FD-8744-4C45-B5A7-4E3EC8E23412}"/>
              </a:ext>
            </a:extLst>
          </p:cNvPr>
          <p:cNvSpPr/>
          <p:nvPr/>
        </p:nvSpPr>
        <p:spPr>
          <a:xfrm rot="6682967">
            <a:off x="6719148" y="4604733"/>
            <a:ext cx="357051" cy="104503"/>
          </a:xfrm>
          <a:prstGeom prst="ellipse">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285</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923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注入時の姿勢配慮 腹臥位による注入</a:t>
            </a:r>
          </a:p>
        </p:txBody>
      </p:sp>
      <p:sp>
        <p:nvSpPr>
          <p:cNvPr id="41" name="Text Box 6">
            <a:extLst>
              <a:ext uri="{FF2B5EF4-FFF2-40B4-BE49-F238E27FC236}">
                <a16:creationId xmlns:a16="http://schemas.microsoft.com/office/drawing/2014/main" id="{A81D2147-BE55-45DA-92BA-A3C26B6D8AD5}"/>
              </a:ext>
            </a:extLst>
          </p:cNvPr>
          <p:cNvSpPr txBox="1">
            <a:spLocks noChangeArrowheads="1"/>
          </p:cNvSpPr>
          <p:nvPr/>
        </p:nvSpPr>
        <p:spPr bwMode="auto">
          <a:xfrm>
            <a:off x="583523" y="1525559"/>
            <a:ext cx="8641440" cy="8813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0" indent="0">
              <a:lnSpc>
                <a:spcPct val="125000"/>
              </a:lnSpc>
              <a:spcAft>
                <a:spcPts val="600"/>
              </a:spcAft>
            </a:pPr>
            <a:r>
              <a:rPr lang="ja-JP" altLang="en-US" b="1" dirty="0">
                <a:solidFill>
                  <a:srgbClr val="FF0000"/>
                </a:solidFill>
                <a:latin typeface="Meiryo" panose="020B0604030504040204" pitchFamily="34" charset="-128"/>
                <a:ea typeface="Meiryo" panose="020B0604030504040204" pitchFamily="34" charset="-128"/>
              </a:rPr>
              <a:t>腹臥位による</a:t>
            </a:r>
            <a:r>
              <a:rPr lang="ja-JP" altLang="en-US" b="1">
                <a:solidFill>
                  <a:srgbClr val="FF0000"/>
                </a:solidFill>
                <a:latin typeface="Meiryo" panose="020B0604030504040204" pitchFamily="34" charset="-128"/>
                <a:ea typeface="Meiryo" panose="020B0604030504040204" pitchFamily="34" charset="-128"/>
              </a:rPr>
              <a:t>注入</a:t>
            </a:r>
            <a:r>
              <a:rPr lang="ja-JP" altLang="en-US">
                <a:latin typeface="Meiryo" panose="020B0604030504040204" pitchFamily="34" charset="-128"/>
                <a:ea typeface="Meiryo" panose="020B0604030504040204" pitchFamily="34" charset="-128"/>
              </a:rPr>
              <a:t>は、様々</a:t>
            </a:r>
            <a:r>
              <a:rPr lang="ja-JP" altLang="en-US" dirty="0">
                <a:latin typeface="Meiryo" panose="020B0604030504040204" pitchFamily="34" charset="-128"/>
                <a:ea typeface="Meiryo" panose="020B0604030504040204" pitchFamily="34" charset="-128"/>
              </a:rPr>
              <a:t>な要因による</a:t>
            </a:r>
            <a:r>
              <a:rPr lang="ja-JP" altLang="en-US" b="1" dirty="0">
                <a:solidFill>
                  <a:srgbClr val="000090"/>
                </a:solidFill>
                <a:latin typeface="Meiryo" panose="020B0604030504040204" pitchFamily="34" charset="-128"/>
                <a:ea typeface="Meiryo" panose="020B0604030504040204" pitchFamily="34" charset="-128"/>
              </a:rPr>
              <a:t>胃食道逆流症</a:t>
            </a:r>
            <a:r>
              <a:rPr lang="ja-JP" altLang="en-US" dirty="0">
                <a:latin typeface="Meiryo" panose="020B0604030504040204" pitchFamily="34" charset="-128"/>
                <a:ea typeface="Meiryo" panose="020B0604030504040204" pitchFamily="34" charset="-128"/>
              </a:rPr>
              <a:t>に</a:t>
            </a:r>
            <a:r>
              <a:rPr lang="ja-JP" altLang="en-US">
                <a:latin typeface="Meiryo" panose="020B0604030504040204" pitchFamily="34" charset="-128"/>
                <a:ea typeface="Meiryo" panose="020B0604030504040204" pitchFamily="34" charset="-128"/>
              </a:rPr>
              <a:t>対しても、</a:t>
            </a:r>
            <a:r>
              <a:rPr lang="ja-JP" altLang="en-US">
                <a:solidFill>
                  <a:srgbClr val="000000"/>
                </a:solidFill>
                <a:latin typeface="Meiryo" panose="020B0604030504040204" pitchFamily="34" charset="-128"/>
                <a:ea typeface="Meiryo" panose="020B0604030504040204" pitchFamily="34" charset="-128"/>
              </a:rPr>
              <a:t>注入中</a:t>
            </a:r>
            <a:r>
              <a:rPr lang="ja-JP" altLang="en-US" dirty="0">
                <a:solidFill>
                  <a:srgbClr val="000000"/>
                </a:solidFill>
                <a:latin typeface="Meiryo" panose="020B0604030504040204" pitchFamily="34" charset="-128"/>
                <a:ea typeface="Meiryo" panose="020B0604030504040204" pitchFamily="34" charset="-128"/>
              </a:rPr>
              <a:t>の</a:t>
            </a:r>
            <a:r>
              <a:rPr lang="ja-JP" altLang="en-US" b="1" dirty="0">
                <a:solidFill>
                  <a:srgbClr val="000090"/>
                </a:solidFill>
                <a:latin typeface="Meiryo" panose="020B0604030504040204" pitchFamily="34" charset="-128"/>
                <a:ea typeface="Meiryo" panose="020B0604030504040204" pitchFamily="34" charset="-128"/>
              </a:rPr>
              <a:t>唾液分泌による喘鳴</a:t>
            </a:r>
            <a:r>
              <a:rPr lang="ja-JP" altLang="en-US" dirty="0">
                <a:solidFill>
                  <a:srgbClr val="000000"/>
                </a:solidFill>
                <a:latin typeface="Meiryo" panose="020B0604030504040204" pitchFamily="34" charset="-128"/>
                <a:ea typeface="Meiryo" panose="020B0604030504040204" pitchFamily="34" charset="-128"/>
              </a:rPr>
              <a:t>に</a:t>
            </a:r>
            <a:r>
              <a:rPr lang="ja-JP" altLang="en-US">
                <a:solidFill>
                  <a:srgbClr val="000000"/>
                </a:solidFill>
                <a:latin typeface="Meiryo" panose="020B0604030504040204" pitchFamily="34" charset="-128"/>
                <a:ea typeface="Meiryo" panose="020B0604030504040204" pitchFamily="34" charset="-128"/>
              </a:rPr>
              <a:t>対しても、それら</a:t>
            </a:r>
            <a:r>
              <a:rPr lang="ja-JP" altLang="en-US" dirty="0">
                <a:solidFill>
                  <a:srgbClr val="000000"/>
                </a:solidFill>
                <a:latin typeface="Meiryo" panose="020B0604030504040204" pitchFamily="34" charset="-128"/>
                <a:ea typeface="Meiryo" panose="020B0604030504040204" pitchFamily="34" charset="-128"/>
              </a:rPr>
              <a:t>を軽減することが可能な非常に有用な姿勢です。</a:t>
            </a:r>
            <a:endParaRPr lang="ja-JP" altLang="en-US" dirty="0">
              <a:latin typeface="Meiryo" panose="020B0604030504040204" pitchFamily="34" charset="-128"/>
              <a:ea typeface="Meiryo" panose="020B0604030504040204" pitchFamily="34" charset="-128"/>
            </a:endParaRPr>
          </a:p>
        </p:txBody>
      </p:sp>
      <p:pic>
        <p:nvPicPr>
          <p:cNvPr id="10" name="図 1" descr="7章目隠し貼付けスライド_ページ_3.jpg">
            <a:extLst>
              <a:ext uri="{FF2B5EF4-FFF2-40B4-BE49-F238E27FC236}">
                <a16:creationId xmlns:a16="http://schemas.microsoft.com/office/drawing/2014/main" id="{70A87385-0D10-4823-B067-8D9C9322CF6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5127750" y="2708304"/>
            <a:ext cx="3926813" cy="324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0">
            <a:extLst>
              <a:ext uri="{FF2B5EF4-FFF2-40B4-BE49-F238E27FC236}">
                <a16:creationId xmlns:a16="http://schemas.microsoft.com/office/drawing/2014/main" id="{D6353879-A4B3-4DC8-9315-49C00FA57287}"/>
              </a:ext>
            </a:extLst>
          </p:cNvPr>
          <p:cNvSpPr txBox="1"/>
          <p:nvPr/>
        </p:nvSpPr>
        <p:spPr>
          <a:xfrm>
            <a:off x="2314745" y="6126169"/>
            <a:ext cx="5262979" cy="369332"/>
          </a:xfrm>
          <a:prstGeom prst="rect">
            <a:avLst/>
          </a:prstGeom>
          <a:solidFill>
            <a:schemeClr val="bg1"/>
          </a:solidFill>
        </p:spPr>
        <p:txBody>
          <a:bodyPr wrap="none" rtlCol="0">
            <a:spAutoFit/>
          </a:bodyPr>
          <a:lstStyle/>
          <a:p>
            <a:r>
              <a:rPr kumimoji="1" lang="ja-JP" altLang="en-US" dirty="0">
                <a:latin typeface="Meiryo" panose="020B0604030504040204" pitchFamily="34" charset="-128"/>
                <a:ea typeface="Meiryo" panose="020B0604030504040204" pitchFamily="34" charset="-128"/>
              </a:rPr>
              <a:t>特別支援学校の教室での腹臥位姿勢での注入場面</a:t>
            </a:r>
          </a:p>
        </p:txBody>
      </p:sp>
      <p:pic>
        <p:nvPicPr>
          <p:cNvPr id="12" name="図 11">
            <a:extLst>
              <a:ext uri="{FF2B5EF4-FFF2-40B4-BE49-F238E27FC236}">
                <a16:creationId xmlns:a16="http://schemas.microsoft.com/office/drawing/2014/main" id="{29C49034-3F83-49CA-B411-9572459981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4850" y="2708304"/>
            <a:ext cx="4147537" cy="3247694"/>
          </a:xfrm>
          <a:prstGeom prst="rect">
            <a:avLst/>
          </a:prstGeom>
        </p:spPr>
      </p:pic>
      <p:sp>
        <p:nvSpPr>
          <p:cNvPr id="8" name="楕円 7">
            <a:extLst>
              <a:ext uri="{FF2B5EF4-FFF2-40B4-BE49-F238E27FC236}">
                <a16:creationId xmlns:a16="http://schemas.microsoft.com/office/drawing/2014/main" id="{5297183A-4FFF-4148-A18C-07B942565E5F}"/>
              </a:ext>
            </a:extLst>
          </p:cNvPr>
          <p:cNvSpPr/>
          <p:nvPr/>
        </p:nvSpPr>
        <p:spPr>
          <a:xfrm rot="6119188">
            <a:off x="1401221" y="3497222"/>
            <a:ext cx="512269" cy="146094"/>
          </a:xfrm>
          <a:prstGeom prst="ellipse">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286</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6698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800" dirty="0"/>
              <a:t>＜参考＞経腸栄養用注入ポンプ</a:t>
            </a:r>
          </a:p>
        </p:txBody>
      </p:sp>
      <p:sp>
        <p:nvSpPr>
          <p:cNvPr id="16" name="テキスト ボックス 4">
            <a:extLst>
              <a:ext uri="{FF2B5EF4-FFF2-40B4-BE49-F238E27FC236}">
                <a16:creationId xmlns:a16="http://schemas.microsoft.com/office/drawing/2014/main" id="{4599D473-76A0-435D-9380-D39E74D69D05}"/>
              </a:ext>
            </a:extLst>
          </p:cNvPr>
          <p:cNvSpPr txBox="1">
            <a:spLocks noChangeArrowheads="1"/>
          </p:cNvSpPr>
          <p:nvPr/>
        </p:nvSpPr>
        <p:spPr bwMode="auto">
          <a:xfrm>
            <a:off x="571606" y="1592264"/>
            <a:ext cx="8817071" cy="183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just">
              <a:lnSpc>
                <a:spcPct val="114000"/>
              </a:lnSpc>
              <a:spcAft>
                <a:spcPts val="600"/>
              </a:spcAft>
            </a:pPr>
            <a:r>
              <a:rPr lang="ja-JP" altLang="en-US" sz="1800" dirty="0">
                <a:latin typeface="Meiryo" panose="020B0604030504040204" pitchFamily="34" charset="-128"/>
                <a:ea typeface="Meiryo" panose="020B0604030504040204" pitchFamily="34" charset="-128"/>
              </a:rPr>
              <a:t>消化管の蠕動や吸収機能に問題がある場合、遅い速度で注入することで嘔吐や下痢を予防できることがあります。</a:t>
            </a:r>
          </a:p>
          <a:p>
            <a:pPr algn="just">
              <a:lnSpc>
                <a:spcPct val="114000"/>
              </a:lnSpc>
              <a:spcAft>
                <a:spcPts val="600"/>
              </a:spcAft>
            </a:pPr>
            <a:r>
              <a:rPr lang="ja-JP" altLang="en-US" sz="1800" dirty="0">
                <a:latin typeface="Meiryo" panose="020B0604030504040204" pitchFamily="34" charset="-128"/>
                <a:ea typeface="Meiryo" panose="020B0604030504040204" pitchFamily="34" charset="-128"/>
              </a:rPr>
              <a:t>このような場合、経腸栄養用注入ポンプを使用することで安定した注入ができます。</a:t>
            </a:r>
            <a:endParaRPr lang="en-US" altLang="ja-JP" sz="1800" dirty="0">
              <a:latin typeface="Meiryo" panose="020B0604030504040204" pitchFamily="34" charset="-128"/>
              <a:ea typeface="Meiryo" panose="020B0604030504040204" pitchFamily="34" charset="-128"/>
            </a:endParaRPr>
          </a:p>
          <a:p>
            <a:pPr algn="just">
              <a:lnSpc>
                <a:spcPct val="114000"/>
              </a:lnSpc>
              <a:spcAft>
                <a:spcPts val="600"/>
              </a:spcAft>
            </a:pPr>
            <a:r>
              <a:rPr lang="ja-JP" altLang="en-US" sz="1800" dirty="0">
                <a:latin typeface="Meiryo" panose="020B0604030504040204" pitchFamily="34" charset="-128"/>
                <a:ea typeface="Meiryo" panose="020B0604030504040204" pitchFamily="34" charset="-128"/>
              </a:rPr>
              <a:t>それほど遅い速度で注入する必要がない場合でも、腹圧や注入物の粘性の変化に関係なく一定の速度で注入できるため、ポンプの使用が普及しています。</a:t>
            </a:r>
          </a:p>
        </p:txBody>
      </p:sp>
      <p:sp>
        <p:nvSpPr>
          <p:cNvPr id="7" name="テキスト ボックス 11">
            <a:extLst>
              <a:ext uri="{FF2B5EF4-FFF2-40B4-BE49-F238E27FC236}">
                <a16:creationId xmlns:a16="http://schemas.microsoft.com/office/drawing/2014/main" id="{D04DCA01-E3D9-4ABF-AE96-8995A30496E7}"/>
              </a:ext>
            </a:extLst>
          </p:cNvPr>
          <p:cNvSpPr txBox="1">
            <a:spLocks noChangeArrowheads="1"/>
          </p:cNvSpPr>
          <p:nvPr/>
        </p:nvSpPr>
        <p:spPr bwMode="auto">
          <a:xfrm>
            <a:off x="1613694" y="3639325"/>
            <a:ext cx="6678611" cy="1015663"/>
          </a:xfrm>
          <a:prstGeom prst="rect">
            <a:avLst/>
          </a:prstGeom>
          <a:solidFill>
            <a:srgbClr val="FFEFBD"/>
          </a:solidFill>
          <a:ln>
            <a:noFill/>
            <a:headEnd/>
            <a:tailEnd/>
          </a:ln>
        </p:spPr>
        <p:style>
          <a:lnRef idx="1">
            <a:schemeClr val="accent4"/>
          </a:lnRef>
          <a:fillRef idx="2">
            <a:schemeClr val="accent4"/>
          </a:fillRef>
          <a:effectRef idx="1">
            <a:schemeClr val="accent4"/>
          </a:effectRef>
          <a:fontRef idx="minor">
            <a:schemeClr val="dk1"/>
          </a:fontRef>
        </p:style>
        <p:txBody>
          <a:bodyPr wrap="square" bIns="0" anchor="ctr" anchorCtr="0">
            <a:noAutofit/>
          </a:bodyPr>
          <a:lstStyle>
            <a:lvl1pPr>
              <a:defRPr kumimoji="1" sz="2400">
                <a:solidFill>
                  <a:schemeClr val="tx1"/>
                </a:solidFill>
                <a:latin typeface="Arial" charset="0"/>
                <a:ea typeface="ＭＳ Ｐ明朝" charset="0"/>
                <a:cs typeface="ＭＳ Ｐ明朝" charset="0"/>
              </a:defRPr>
            </a:lvl1pPr>
            <a:lvl2pPr marL="742950" indent="-285750">
              <a:defRPr kumimoji="1" sz="2400">
                <a:solidFill>
                  <a:schemeClr val="tx1"/>
                </a:solidFill>
                <a:latin typeface="Arial" charset="0"/>
                <a:ea typeface="ＭＳ Ｐ明朝" charset="0"/>
                <a:cs typeface="ＭＳ Ｐ明朝" charset="0"/>
              </a:defRPr>
            </a:lvl2pPr>
            <a:lvl3pPr marL="1143000" indent="-228600">
              <a:defRPr kumimoji="1" sz="2400">
                <a:solidFill>
                  <a:schemeClr val="tx1"/>
                </a:solidFill>
                <a:latin typeface="Arial" charset="0"/>
                <a:ea typeface="ＭＳ Ｐ明朝" charset="0"/>
                <a:cs typeface="ＭＳ Ｐ明朝" charset="0"/>
              </a:defRPr>
            </a:lvl3pPr>
            <a:lvl4pPr marL="1600200" indent="-228600">
              <a:defRPr kumimoji="1" sz="2400">
                <a:solidFill>
                  <a:schemeClr val="tx1"/>
                </a:solidFill>
                <a:latin typeface="Arial" charset="0"/>
                <a:ea typeface="ＭＳ Ｐ明朝" charset="0"/>
                <a:cs typeface="ＭＳ Ｐ明朝" charset="0"/>
              </a:defRPr>
            </a:lvl4pPr>
            <a:lvl5pPr marL="2057400" indent="-228600">
              <a:defRPr kumimoji="1" sz="2400">
                <a:solidFill>
                  <a:schemeClr val="tx1"/>
                </a:solidFill>
                <a:latin typeface="Arial" charset="0"/>
                <a:ea typeface="ＭＳ Ｐ明朝" charset="0"/>
                <a:cs typeface="ＭＳ Ｐ明朝" charset="0"/>
              </a:defRPr>
            </a:lvl5pPr>
            <a:lvl6pPr marL="2514600" indent="-228600" eaLnBrk="0" fontAlgn="base" hangingPunct="0">
              <a:spcBef>
                <a:spcPct val="0"/>
              </a:spcBef>
              <a:spcAft>
                <a:spcPct val="0"/>
              </a:spcAft>
              <a:defRPr kumimoji="1" sz="2400">
                <a:solidFill>
                  <a:schemeClr val="tx1"/>
                </a:solidFill>
                <a:latin typeface="Arial" charset="0"/>
                <a:ea typeface="ＭＳ Ｐ明朝" charset="0"/>
                <a:cs typeface="ＭＳ Ｐ明朝" charset="0"/>
              </a:defRPr>
            </a:lvl6pPr>
            <a:lvl7pPr marL="2971800" indent="-228600" eaLnBrk="0" fontAlgn="base" hangingPunct="0">
              <a:spcBef>
                <a:spcPct val="0"/>
              </a:spcBef>
              <a:spcAft>
                <a:spcPct val="0"/>
              </a:spcAft>
              <a:defRPr kumimoji="1" sz="2400">
                <a:solidFill>
                  <a:schemeClr val="tx1"/>
                </a:solidFill>
                <a:latin typeface="Arial" charset="0"/>
                <a:ea typeface="ＭＳ Ｐ明朝" charset="0"/>
                <a:cs typeface="ＭＳ Ｐ明朝" charset="0"/>
              </a:defRPr>
            </a:lvl7pPr>
            <a:lvl8pPr marL="3429000" indent="-228600" eaLnBrk="0" fontAlgn="base" hangingPunct="0">
              <a:spcBef>
                <a:spcPct val="0"/>
              </a:spcBef>
              <a:spcAft>
                <a:spcPct val="0"/>
              </a:spcAft>
              <a:defRPr kumimoji="1" sz="2400">
                <a:solidFill>
                  <a:schemeClr val="tx1"/>
                </a:solidFill>
                <a:latin typeface="Arial" charset="0"/>
                <a:ea typeface="ＭＳ Ｐ明朝" charset="0"/>
                <a:cs typeface="ＭＳ Ｐ明朝" charset="0"/>
              </a:defRPr>
            </a:lvl8pPr>
            <a:lvl9pPr marL="3886200" indent="-228600" eaLnBrk="0" fontAlgn="base" hangingPunct="0">
              <a:spcBef>
                <a:spcPct val="0"/>
              </a:spcBef>
              <a:spcAft>
                <a:spcPct val="0"/>
              </a:spcAft>
              <a:defRPr kumimoji="1" sz="2400">
                <a:solidFill>
                  <a:schemeClr val="tx1"/>
                </a:solidFill>
                <a:latin typeface="Arial" charset="0"/>
                <a:ea typeface="ＭＳ Ｐ明朝" charset="0"/>
                <a:cs typeface="ＭＳ Ｐ明朝" charset="0"/>
              </a:defRPr>
            </a:lvl9pPr>
          </a:lstStyle>
          <a:p>
            <a:pPr algn="ctr" eaLnBrk="1" hangingPunct="1">
              <a:defRPr/>
            </a:pPr>
            <a:r>
              <a:rPr lang="ja-JP" altLang="en-US" sz="2000" dirty="0">
                <a:solidFill>
                  <a:srgbClr val="FF0000"/>
                </a:solidFill>
                <a:latin typeface="Meiryo" panose="020B0604030504040204" pitchFamily="34" charset="-128"/>
                <a:ea typeface="Meiryo" panose="020B0604030504040204" pitchFamily="34" charset="-128"/>
                <a:cs typeface="ＭＳ ゴシック" charset="0"/>
              </a:rPr>
              <a:t>経腸栄養用注入ポンプ使用時のポイント</a:t>
            </a:r>
            <a:endParaRPr lang="en-US" altLang="ja-JP" sz="2000" dirty="0">
              <a:solidFill>
                <a:srgbClr val="FF0000"/>
              </a:solidFill>
              <a:latin typeface="Meiryo" panose="020B0604030504040204" pitchFamily="34" charset="-128"/>
              <a:ea typeface="Meiryo" panose="020B0604030504040204" pitchFamily="34" charset="-128"/>
              <a:cs typeface="ＭＳ ゴシック" charset="0"/>
            </a:endParaRPr>
          </a:p>
          <a:p>
            <a:pPr eaLnBrk="1" hangingPunct="1">
              <a:defRPr/>
            </a:pPr>
            <a:r>
              <a:rPr lang="ja-JP" altLang="en-US" sz="1800" dirty="0">
                <a:latin typeface="Meiryo" panose="020B0604030504040204" pitchFamily="34" charset="-128"/>
                <a:ea typeface="Meiryo" panose="020B0604030504040204" pitchFamily="34" charset="-128"/>
                <a:cs typeface="ＭＳ ゴシック" charset="0"/>
              </a:rPr>
              <a:t>　　　　　　　＊栄養チューブのセッティング</a:t>
            </a:r>
            <a:endParaRPr lang="en-US" altLang="ja-JP" sz="1800" dirty="0">
              <a:latin typeface="Meiryo" panose="020B0604030504040204" pitchFamily="34" charset="-128"/>
              <a:ea typeface="Meiryo" panose="020B0604030504040204" pitchFamily="34" charset="-128"/>
              <a:cs typeface="ＭＳ ゴシック" charset="0"/>
            </a:endParaRPr>
          </a:p>
          <a:p>
            <a:pPr eaLnBrk="1" hangingPunct="1">
              <a:defRPr/>
            </a:pPr>
            <a:r>
              <a:rPr lang="ja-JP" altLang="en-US" sz="1800" dirty="0">
                <a:latin typeface="Meiryo" panose="020B0604030504040204" pitchFamily="34" charset="-128"/>
                <a:ea typeface="Meiryo" panose="020B0604030504040204" pitchFamily="34" charset="-128"/>
                <a:cs typeface="ＭＳ ゴシック" charset="0"/>
              </a:rPr>
              <a:t>　　　　　　　＊投与速度と注入量の設定</a:t>
            </a:r>
            <a:endParaRPr lang="en-US" altLang="ja-JP" sz="1800" dirty="0">
              <a:latin typeface="Meiryo" panose="020B0604030504040204" pitchFamily="34" charset="-128"/>
              <a:ea typeface="Meiryo" panose="020B0604030504040204" pitchFamily="34" charset="-128"/>
              <a:cs typeface="ＭＳ ゴシック" charset="0"/>
            </a:endParaRPr>
          </a:p>
        </p:txBody>
      </p:sp>
      <p:sp>
        <p:nvSpPr>
          <p:cNvPr id="8" name="テキスト ボックス 7">
            <a:extLst>
              <a:ext uri="{FF2B5EF4-FFF2-40B4-BE49-F238E27FC236}">
                <a16:creationId xmlns:a16="http://schemas.microsoft.com/office/drawing/2014/main" id="{85E4C52B-60D9-484F-9C2E-4EEB792D96F8}"/>
              </a:ext>
            </a:extLst>
          </p:cNvPr>
          <p:cNvSpPr txBox="1"/>
          <p:nvPr/>
        </p:nvSpPr>
        <p:spPr>
          <a:xfrm>
            <a:off x="1613694" y="4865312"/>
            <a:ext cx="6678611" cy="1659313"/>
          </a:xfrm>
          <a:prstGeom prst="rect">
            <a:avLst/>
          </a:prstGeom>
          <a:ln w="28575">
            <a:solidFill>
              <a:srgbClr val="FF8601"/>
            </a:solidFill>
          </a:ln>
        </p:spPr>
        <p:style>
          <a:lnRef idx="2">
            <a:schemeClr val="accent2"/>
          </a:lnRef>
          <a:fillRef idx="1">
            <a:schemeClr val="lt1"/>
          </a:fillRef>
          <a:effectRef idx="0">
            <a:schemeClr val="accent2"/>
          </a:effectRef>
          <a:fontRef idx="minor">
            <a:schemeClr val="dk1"/>
          </a:fontRef>
        </p:style>
        <p:txBody>
          <a:bodyPr wrap="square" bIns="36000" rtlCol="0" anchor="ctr" anchorCtr="0">
            <a:noAutofit/>
          </a:bodyPr>
          <a:lstStyle/>
          <a:p>
            <a:pPr algn="ctr">
              <a:lnSpc>
                <a:spcPct val="114000"/>
              </a:lnSpc>
            </a:pPr>
            <a:r>
              <a:rPr kumimoji="1" lang="ja-JP" altLang="en-US">
                <a:latin typeface="Meiryo" panose="020B0604030504040204" pitchFamily="34" charset="-128"/>
                <a:ea typeface="Meiryo" panose="020B0604030504040204" pitchFamily="34" charset="-128"/>
              </a:rPr>
              <a:t>経腸栄養用注入ポンプ</a:t>
            </a:r>
            <a:r>
              <a:rPr kumimoji="1" lang="ja-JP" altLang="en-US" dirty="0">
                <a:latin typeface="Meiryo" panose="020B0604030504040204" pitchFamily="34" charset="-128"/>
                <a:ea typeface="Meiryo" panose="020B0604030504040204" pitchFamily="34" charset="-128"/>
              </a:rPr>
              <a:t>を医療機関からレンタルできるのは</a:t>
            </a:r>
            <a:endParaRPr kumimoji="1" lang="en-US" altLang="ja-JP" dirty="0">
              <a:latin typeface="Meiryo" panose="020B0604030504040204" pitchFamily="34" charset="-128"/>
              <a:ea typeface="Meiryo" panose="020B0604030504040204" pitchFamily="34" charset="-128"/>
            </a:endParaRPr>
          </a:p>
          <a:p>
            <a:pPr algn="ctr">
              <a:lnSpc>
                <a:spcPct val="114000"/>
              </a:lnSpc>
            </a:pPr>
            <a:r>
              <a:rPr lang="ja-JP" altLang="ja-JP" sz="2400" dirty="0">
                <a:solidFill>
                  <a:srgbClr val="FF0000"/>
                </a:solidFill>
                <a:latin typeface="Meiryo" panose="020B0604030504040204" pitchFamily="34" charset="-128"/>
                <a:ea typeface="Meiryo" panose="020B0604030504040204" pitchFamily="34" charset="-128"/>
              </a:rPr>
              <a:t>在宅小児経管栄養法指導管理料</a:t>
            </a:r>
            <a:endParaRPr lang="en-US" altLang="ja-JP" sz="2400" dirty="0">
              <a:solidFill>
                <a:srgbClr val="FF0000"/>
              </a:solidFill>
              <a:latin typeface="Meiryo" panose="020B0604030504040204" pitchFamily="34" charset="-128"/>
              <a:ea typeface="Meiryo" panose="020B0604030504040204" pitchFamily="34" charset="-128"/>
            </a:endParaRPr>
          </a:p>
          <a:p>
            <a:pPr algn="ctr">
              <a:lnSpc>
                <a:spcPct val="114000"/>
              </a:lnSpc>
            </a:pPr>
            <a:r>
              <a:rPr lang="ja-JP" altLang="ja-JP" sz="2400" dirty="0">
                <a:solidFill>
                  <a:srgbClr val="FF0000"/>
                </a:solidFill>
                <a:latin typeface="Meiryo" panose="020B0604030504040204" pitchFamily="34" charset="-128"/>
                <a:ea typeface="Meiryo" panose="020B0604030504040204" pitchFamily="34" charset="-128"/>
              </a:rPr>
              <a:t>在宅成分栄養経管栄養法指導管理料 </a:t>
            </a:r>
            <a:endParaRPr lang="en-US" altLang="ja-JP" sz="2400" dirty="0">
              <a:solidFill>
                <a:srgbClr val="FF0000"/>
              </a:solidFill>
              <a:latin typeface="Meiryo" panose="020B0604030504040204" pitchFamily="34" charset="-128"/>
              <a:ea typeface="Meiryo" panose="020B0604030504040204" pitchFamily="34" charset="-128"/>
            </a:endParaRPr>
          </a:p>
          <a:p>
            <a:pPr algn="ctr">
              <a:lnSpc>
                <a:spcPct val="114000"/>
              </a:lnSpc>
            </a:pPr>
            <a:r>
              <a:rPr kumimoji="1" lang="ja-JP" altLang="en-US" dirty="0">
                <a:latin typeface="Meiryo" panose="020B0604030504040204" pitchFamily="34" charset="-128"/>
                <a:ea typeface="Meiryo" panose="020B0604030504040204" pitchFamily="34" charset="-128"/>
              </a:rPr>
              <a:t>を算定している場合のみです</a:t>
            </a:r>
          </a:p>
        </p:txBody>
      </p:sp>
      <p:sp>
        <p:nvSpPr>
          <p:cNvPr id="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287</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7890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8D717C75-F952-CF4B-9188-DAA53E9605A1}"/>
              </a:ext>
            </a:extLst>
          </p:cNvPr>
          <p:cNvSpPr>
            <a:spLocks noGrp="1"/>
          </p:cNvSpPr>
          <p:nvPr>
            <p:ph type="title"/>
          </p:nvPr>
        </p:nvSpPr>
        <p:spPr>
          <a:xfrm>
            <a:off x="1109609" y="2288568"/>
            <a:ext cx="8141016" cy="1140432"/>
          </a:xfrm>
        </p:spPr>
        <p:txBody>
          <a:bodyPr anchor="ctr">
            <a:noAutofit/>
          </a:bodyPr>
          <a:lstStyle/>
          <a:p>
            <a:pPr>
              <a:lnSpc>
                <a:spcPct val="125000"/>
              </a:lnSpc>
              <a:tabLst>
                <a:tab pos="1063625" algn="l"/>
              </a:tabLst>
            </a:pPr>
            <a:r>
              <a:rPr lang="ja-JP" altLang="en-US" sz="3600" b="1" dirty="0">
                <a:latin typeface="メイリオ" panose="020B0604030504040204" pitchFamily="50" charset="-128"/>
                <a:ea typeface="メイリオ" panose="020B0604030504040204" pitchFamily="50" charset="-128"/>
              </a:rPr>
              <a:t>コラム</a:t>
            </a:r>
            <a:endParaRPr kumimoji="1" lang="ja-JP" altLang="en-US" sz="3600" b="1" dirty="0">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13FD4762-84E6-2F43-BA55-F6BBDDB3D5A4}"/>
              </a:ext>
            </a:extLst>
          </p:cNvPr>
          <p:cNvSpPr/>
          <p:nvPr/>
        </p:nvSpPr>
        <p:spPr>
          <a:xfrm>
            <a:off x="3105150" y="2288568"/>
            <a:ext cx="6800849" cy="1140432"/>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E4CCAB97-889E-6040-AC7A-3B568CD299AE}"/>
              </a:ext>
            </a:extLst>
          </p:cNvPr>
          <p:cNvSpPr/>
          <p:nvPr/>
        </p:nvSpPr>
        <p:spPr>
          <a:xfrm>
            <a:off x="0" y="2288568"/>
            <a:ext cx="780836" cy="11404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9900"/>
              </a:solidFill>
            </a:endParaRPr>
          </a:p>
        </p:txBody>
      </p:sp>
      <p:sp>
        <p:nvSpPr>
          <p:cNvPr id="9" name="正方形/長方形 8">
            <a:extLst>
              <a:ext uri="{FF2B5EF4-FFF2-40B4-BE49-F238E27FC236}">
                <a16:creationId xmlns:a16="http://schemas.microsoft.com/office/drawing/2014/main" id="{848D3ECB-50F7-9F47-B06B-C43B48BBC967}"/>
              </a:ext>
            </a:extLst>
          </p:cNvPr>
          <p:cNvSpPr/>
          <p:nvPr/>
        </p:nvSpPr>
        <p:spPr>
          <a:xfrm>
            <a:off x="760287" y="2288568"/>
            <a:ext cx="184935" cy="1140432"/>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25E2FF5F-A79D-4A04-B486-27E13F4EE28F}"/>
              </a:ext>
            </a:extLst>
          </p:cNvPr>
          <p:cNvSpPr/>
          <p:nvPr/>
        </p:nvSpPr>
        <p:spPr>
          <a:xfrm>
            <a:off x="1686911" y="3768151"/>
            <a:ext cx="7587264" cy="2086494"/>
          </a:xfrm>
          <a:prstGeom prst="rect">
            <a:avLst/>
          </a:prstGeom>
        </p:spPr>
        <p:txBody>
          <a:bodyPr wrap="square" lIns="0" tIns="0" rIns="0" bIns="0">
            <a:noAutofit/>
          </a:bodyPr>
          <a:lstStyle/>
          <a:p>
            <a:pPr marL="468313" indent="-468313">
              <a:lnSpc>
                <a:spcPct val="125000"/>
              </a:lnSpc>
              <a:spcAft>
                <a:spcPts val="600"/>
              </a:spcAft>
            </a:pPr>
            <a:endParaRPr lang="ja-JP" altLang="en-US" dirty="0">
              <a:latin typeface="メイリオ" panose="020B0604030504040204" pitchFamily="50" charset="-128"/>
              <a:ea typeface="メイリオ" panose="020B0604030504040204" pitchFamily="50" charset="-128"/>
            </a:endParaRPr>
          </a:p>
        </p:txBody>
      </p:sp>
      <p:sp>
        <p:nvSpPr>
          <p:cNvPr id="3" name="正方形/長方形 2">
            <a:extLst>
              <a:ext uri="{FF2B5EF4-FFF2-40B4-BE49-F238E27FC236}">
                <a16:creationId xmlns:a16="http://schemas.microsoft.com/office/drawing/2014/main" id="{61519169-8DCA-4CA9-928F-D7AD4D998F1F}"/>
              </a:ext>
            </a:extLst>
          </p:cNvPr>
          <p:cNvSpPr/>
          <p:nvPr/>
        </p:nvSpPr>
        <p:spPr>
          <a:xfrm>
            <a:off x="1133160" y="299200"/>
            <a:ext cx="8104503" cy="608849"/>
          </a:xfrm>
          <a:prstGeom prst="rect">
            <a:avLst/>
          </a:prstGeom>
        </p:spPr>
        <p:txBody>
          <a:bodyPr wrap="square" lIns="0" tIns="0" rIns="0" bIns="0">
            <a:noAutofit/>
          </a:bodyPr>
          <a:lstStyle/>
          <a:p>
            <a:pPr marL="763588" indent="-763588"/>
            <a:r>
              <a:rPr lang="ja-JP" altLang="en-US" b="1" dirty="0">
                <a:solidFill>
                  <a:srgbClr val="C87700"/>
                </a:solidFill>
                <a:latin typeface="メイリオ" panose="020B0604030504040204" pitchFamily="50" charset="-128"/>
                <a:ea typeface="メイリオ" panose="020B0604030504040204" pitchFamily="50" charset="-128"/>
              </a:rPr>
              <a:t>第</a:t>
            </a:r>
            <a:r>
              <a:rPr lang="en-US" altLang="ja-JP" b="1" dirty="0">
                <a:solidFill>
                  <a:srgbClr val="C87700"/>
                </a:solidFill>
                <a:latin typeface="メイリオ" panose="020B0604030504040204" pitchFamily="50" charset="-128"/>
                <a:ea typeface="メイリオ" panose="020B0604030504040204" pitchFamily="50" charset="-128"/>
              </a:rPr>
              <a:t>II</a:t>
            </a:r>
            <a:r>
              <a:rPr lang="ja-JP" altLang="en-US" b="1" dirty="0">
                <a:solidFill>
                  <a:srgbClr val="C87700"/>
                </a:solidFill>
                <a:latin typeface="メイリオ" panose="020B0604030504040204" pitchFamily="50" charset="-128"/>
                <a:ea typeface="メイリオ" panose="020B0604030504040204" pitchFamily="50" charset="-128"/>
              </a:rPr>
              <a:t>章 喀痰吸引等を必要とする重度障害児・者等の障害及び支援に関する講義</a:t>
            </a:r>
            <a:br>
              <a:rPr lang="ja-JP" altLang="en-US" b="1" dirty="0">
                <a:solidFill>
                  <a:srgbClr val="C87700"/>
                </a:solidFill>
                <a:latin typeface="メイリオ" panose="020B0604030504040204" pitchFamily="50" charset="-128"/>
                <a:ea typeface="メイリオ" panose="020B0604030504040204" pitchFamily="50" charset="-128"/>
              </a:rPr>
            </a:br>
            <a:r>
              <a:rPr lang="ja-JP" altLang="en-US" b="1" dirty="0">
                <a:solidFill>
                  <a:srgbClr val="C87700"/>
                </a:solidFill>
                <a:latin typeface="メイリオ" panose="020B0604030504040204" pitchFamily="50" charset="-128"/>
                <a:ea typeface="メイリオ" panose="020B0604030504040204" pitchFamily="50" charset="-128"/>
              </a:rPr>
              <a:t>緊急時の対応及び危険防止に関する講義・演習</a:t>
            </a:r>
            <a:endParaRPr lang="ja-JP" altLang="en-US" b="1" dirty="0">
              <a:solidFill>
                <a:srgbClr val="C87700"/>
              </a:solidFill>
            </a:endParaRPr>
          </a:p>
        </p:txBody>
      </p:sp>
      <p:sp>
        <p:nvSpPr>
          <p:cNvPr id="10"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288</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82702835"/>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A2C87326-EB36-4097-AA15-54F26901C474}"/>
              </a:ext>
            </a:extLst>
          </p:cNvPr>
          <p:cNvPicPr>
            <a:picLocks noChangeAspect="1"/>
          </p:cNvPicPr>
          <p:nvPr/>
        </p:nvPicPr>
        <p:blipFill>
          <a:blip r:embed="rId3"/>
          <a:stretch>
            <a:fillRect/>
          </a:stretch>
        </p:blipFill>
        <p:spPr>
          <a:xfrm>
            <a:off x="7945186" y="3224332"/>
            <a:ext cx="1597227" cy="3300293"/>
          </a:xfrm>
          <a:prstGeom prst="rect">
            <a:avLst/>
          </a:prstGeom>
        </p:spPr>
      </p:pic>
      <p:sp>
        <p:nvSpPr>
          <p:cNvPr id="3" name="テキスト プレースホルダー 2">
            <a:extLst>
              <a:ext uri="{FF2B5EF4-FFF2-40B4-BE49-F238E27FC236}">
                <a16:creationId xmlns:a16="http://schemas.microsoft.com/office/drawing/2014/main" id="{B1E987CA-DA27-417A-8E43-A338515BCE4C}"/>
              </a:ext>
            </a:extLst>
          </p:cNvPr>
          <p:cNvSpPr>
            <a:spLocks noGrp="1"/>
          </p:cNvSpPr>
          <p:nvPr>
            <p:ph type="body" sz="quarter" idx="10"/>
          </p:nvPr>
        </p:nvSpPr>
        <p:spPr/>
        <p:txBody>
          <a:bodyPr/>
          <a:lstStyle/>
          <a:p>
            <a:r>
              <a:rPr kumimoji="1" lang="ja-JP" altLang="en-US" dirty="0">
                <a:latin typeface="メイリオ" panose="020B0604030504040204" pitchFamily="50" charset="-128"/>
                <a:ea typeface="メイリオ" panose="020B0604030504040204" pitchFamily="50" charset="-128"/>
              </a:rPr>
              <a:t>コラム</a:t>
            </a:r>
          </a:p>
        </p:txBody>
      </p:sp>
      <p:sp>
        <p:nvSpPr>
          <p:cNvPr id="2" name="タイトル 1">
            <a:extLst>
              <a:ext uri="{FF2B5EF4-FFF2-40B4-BE49-F238E27FC236}">
                <a16:creationId xmlns:a16="http://schemas.microsoft.com/office/drawing/2014/main" id="{7BB20671-B0B7-4031-AFEF-BED861D68732}"/>
              </a:ext>
            </a:extLst>
          </p:cNvPr>
          <p:cNvSpPr>
            <a:spLocks noGrp="1"/>
          </p:cNvSpPr>
          <p:nvPr>
            <p:ph type="title"/>
          </p:nvPr>
        </p:nvSpPr>
        <p:spPr/>
        <p:txBody>
          <a:bodyPr>
            <a:normAutofit/>
          </a:bodyPr>
          <a:lstStyle/>
          <a:p>
            <a:r>
              <a:rPr lang="ja-JP" altLang="en-US" sz="2800" dirty="0"/>
              <a:t>医療的ケアから生活支援に広がる</a:t>
            </a:r>
            <a:endParaRPr kumimoji="1" lang="ja-JP" altLang="en-US" sz="2800" b="1" dirty="0">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E98D0578-32D8-408D-B87D-2D008C8FE7B7}"/>
              </a:ext>
            </a:extLst>
          </p:cNvPr>
          <p:cNvSpPr txBox="1"/>
          <p:nvPr/>
        </p:nvSpPr>
        <p:spPr>
          <a:xfrm>
            <a:off x="668338" y="1458685"/>
            <a:ext cx="8605837" cy="5214080"/>
          </a:xfrm>
          <a:prstGeom prst="rect">
            <a:avLst/>
          </a:prstGeom>
          <a:noFill/>
        </p:spPr>
        <p:txBody>
          <a:bodyPr wrap="square" lIns="0" tIns="0" rIns="0" bIns="0" numCol="2" spcCol="288000" rtlCol="0">
            <a:noAutofit/>
          </a:bodyPr>
          <a:lstStyle/>
          <a:p>
            <a:pPr algn="just">
              <a:lnSpc>
                <a:spcPct val="125000"/>
              </a:lnSpc>
            </a:pPr>
            <a:r>
              <a:rPr lang="ja-JP" altLang="en-US" dirty="0">
                <a:latin typeface="メイリオ" panose="020B0604030504040204" pitchFamily="50" charset="-128"/>
                <a:ea typeface="メイリオ" panose="020B0604030504040204" pitchFamily="50" charset="-128"/>
              </a:rPr>
              <a:t>養護教諭「そう、おやつがね、初めて食べるおやつが」</a:t>
            </a:r>
          </a:p>
          <a:p>
            <a:pPr algn="just">
              <a:lnSpc>
                <a:spcPct val="125000"/>
              </a:lnSpc>
            </a:pPr>
            <a:r>
              <a:rPr lang="ja-JP" altLang="en-US" dirty="0">
                <a:latin typeface="メイリオ" panose="020B0604030504040204" pitchFamily="50" charset="-128"/>
                <a:ea typeface="メイリオ" panose="020B0604030504040204" pitchFamily="50" charset="-128"/>
              </a:rPr>
              <a:t>看護師「もう何もかも初めてで、保育園でやれてなかったみたいなので。アイスクリームもかき氷も初めて食べるし、最初は全部食べなかったんですけど、一口ずつからはじまって、毎日食べられるものが増えてくると、私たちがうれしくなる」</a:t>
            </a:r>
          </a:p>
          <a:p>
            <a:pPr algn="just">
              <a:lnSpc>
                <a:spcPct val="125000"/>
              </a:lnSpc>
            </a:pPr>
            <a:r>
              <a:rPr lang="ja-JP" altLang="en-US" dirty="0">
                <a:latin typeface="メイリオ" panose="020B0604030504040204" pitchFamily="50" charset="-128"/>
                <a:ea typeface="メイリオ" panose="020B0604030504040204" pitchFamily="50" charset="-128"/>
              </a:rPr>
              <a:t>養護教諭「医療的ケア＋生活指導もそうです。生活もフォローして頂いて。本当に彼女の事を思ってくださる人たちばかりなので、一口でも、二口でも食べなって。野菜や果物も食べられなかったんです。」</a:t>
            </a:r>
          </a:p>
          <a:p>
            <a:pPr algn="just">
              <a:lnSpc>
                <a:spcPct val="125000"/>
              </a:lnSpc>
            </a:pPr>
            <a:r>
              <a:rPr lang="ja-JP" altLang="en-US" dirty="0">
                <a:latin typeface="メイリオ" panose="020B0604030504040204" pitchFamily="50" charset="-128"/>
                <a:ea typeface="メイリオ" panose="020B0604030504040204" pitchFamily="50" charset="-128"/>
              </a:rPr>
              <a:t>看護師「摂食にも偏りがあって、白いご飯しか食べなかったんです。」</a:t>
            </a:r>
          </a:p>
          <a:p>
            <a:pPr algn="just">
              <a:lnSpc>
                <a:spcPct val="125000"/>
              </a:lnSpc>
            </a:pPr>
            <a:r>
              <a:rPr lang="ja-JP" altLang="en-US" dirty="0">
                <a:latin typeface="メイリオ" panose="020B0604030504040204" pitchFamily="50" charset="-128"/>
                <a:ea typeface="メイリオ" panose="020B0604030504040204" pitchFamily="50" charset="-128"/>
              </a:rPr>
              <a:t>看護師「私たちの役目はこういうのかしらって、なんかすごい生活面って、だんだん医療面ではなくて、学校生活で気になることが出てきて、お支度が遅いとか、そんなことが気に</a:t>
            </a:r>
            <a:endParaRPr lang="en-US" altLang="ja-JP" dirty="0">
              <a:latin typeface="メイリオ" panose="020B0604030504040204" pitchFamily="50" charset="-128"/>
              <a:ea typeface="メイリオ" panose="020B0604030504040204" pitchFamily="50" charset="-128"/>
            </a:endParaRPr>
          </a:p>
          <a:p>
            <a:pPr algn="just">
              <a:lnSpc>
                <a:spcPct val="125000"/>
              </a:lnSpc>
            </a:pPr>
            <a:r>
              <a:rPr lang="ja-JP" altLang="en-US" dirty="0">
                <a:latin typeface="メイリオ" panose="020B0604030504040204" pitchFamily="50" charset="-128"/>
                <a:ea typeface="メイリオ" panose="020B0604030504040204" pitchFamily="50" charset="-128"/>
              </a:rPr>
              <a:t>なって関わるようにな</a:t>
            </a:r>
            <a:endParaRPr lang="en-US" altLang="ja-JP" dirty="0">
              <a:latin typeface="メイリオ" panose="020B0604030504040204" pitchFamily="50" charset="-128"/>
              <a:ea typeface="メイリオ" panose="020B0604030504040204" pitchFamily="50" charset="-128"/>
            </a:endParaRPr>
          </a:p>
          <a:p>
            <a:pPr algn="just">
              <a:lnSpc>
                <a:spcPct val="125000"/>
              </a:lnSpc>
            </a:pPr>
            <a:r>
              <a:rPr lang="ja-JP" altLang="en-US" dirty="0">
                <a:latin typeface="メイリオ" panose="020B0604030504040204" pitchFamily="50" charset="-128"/>
                <a:ea typeface="メイリオ" panose="020B0604030504040204" pitchFamily="50" charset="-128"/>
              </a:rPr>
              <a:t>ってます。それを看護</a:t>
            </a:r>
            <a:endParaRPr lang="en-US" altLang="ja-JP" dirty="0">
              <a:latin typeface="メイリオ" panose="020B0604030504040204" pitchFamily="50" charset="-128"/>
              <a:ea typeface="メイリオ" panose="020B0604030504040204" pitchFamily="50" charset="-128"/>
            </a:endParaRPr>
          </a:p>
          <a:p>
            <a:pPr algn="just">
              <a:lnSpc>
                <a:spcPct val="125000"/>
              </a:lnSpc>
            </a:pPr>
            <a:r>
              <a:rPr lang="ja-JP" altLang="en-US" dirty="0">
                <a:latin typeface="メイリオ" panose="020B0604030504040204" pitchFamily="50" charset="-128"/>
                <a:ea typeface="メイリオ" panose="020B0604030504040204" pitchFamily="50" charset="-128"/>
              </a:rPr>
              <a:t>日誌に書くのですが、</a:t>
            </a:r>
            <a:endParaRPr lang="en-US" altLang="ja-JP" dirty="0">
              <a:latin typeface="メイリオ" panose="020B0604030504040204" pitchFamily="50" charset="-128"/>
              <a:ea typeface="メイリオ" panose="020B0604030504040204" pitchFamily="50" charset="-128"/>
            </a:endParaRPr>
          </a:p>
          <a:p>
            <a:pPr algn="just">
              <a:lnSpc>
                <a:spcPct val="125000"/>
              </a:lnSpc>
            </a:pPr>
            <a:r>
              <a:rPr lang="ja-JP" altLang="en-US" dirty="0">
                <a:latin typeface="メイリオ" panose="020B0604030504040204" pitchFamily="50" charset="-128"/>
                <a:ea typeface="メイリオ" panose="020B0604030504040204" pitchFamily="50" charset="-128"/>
              </a:rPr>
              <a:t>成長日記みたいです。</a:t>
            </a:r>
            <a:endParaRPr lang="en-US" altLang="ja-JP" dirty="0">
              <a:latin typeface="メイリオ" panose="020B0604030504040204" pitchFamily="50" charset="-128"/>
              <a:ea typeface="メイリオ" panose="020B0604030504040204" pitchFamily="50" charset="-128"/>
            </a:endParaRPr>
          </a:p>
          <a:p>
            <a:pPr algn="just">
              <a:lnSpc>
                <a:spcPct val="125000"/>
              </a:lnSpc>
            </a:pPr>
            <a:r>
              <a:rPr lang="ja-JP" altLang="en-US" dirty="0">
                <a:latin typeface="メイリオ" panose="020B0604030504040204" pitchFamily="50" charset="-128"/>
                <a:ea typeface="メイリオ" panose="020B0604030504040204" pitchFamily="50" charset="-128"/>
              </a:rPr>
              <a:t>もう、自分の子どもみ</a:t>
            </a:r>
            <a:endParaRPr lang="en-US" altLang="ja-JP" dirty="0">
              <a:latin typeface="メイリオ" panose="020B0604030504040204" pitchFamily="50" charset="-128"/>
              <a:ea typeface="メイリオ" panose="020B0604030504040204" pitchFamily="50" charset="-128"/>
            </a:endParaRPr>
          </a:p>
          <a:p>
            <a:pPr algn="just">
              <a:lnSpc>
                <a:spcPct val="125000"/>
              </a:lnSpc>
            </a:pPr>
            <a:r>
              <a:rPr lang="ja-JP" altLang="en-US" dirty="0">
                <a:latin typeface="メイリオ" panose="020B0604030504040204" pitchFamily="50" charset="-128"/>
                <a:ea typeface="メイリオ" panose="020B0604030504040204" pitchFamily="50" charset="-128"/>
              </a:rPr>
              <a:t>たいで」</a:t>
            </a:r>
          </a:p>
        </p:txBody>
      </p:sp>
      <p:sp>
        <p:nvSpPr>
          <p:cNvPr id="9" name="テキスト ボックス 8">
            <a:extLst>
              <a:ext uri="{FF2B5EF4-FFF2-40B4-BE49-F238E27FC236}">
                <a16:creationId xmlns:a16="http://schemas.microsoft.com/office/drawing/2014/main" id="{076D729C-E7AF-453F-AE5A-1B2DB76B940D}"/>
              </a:ext>
            </a:extLst>
          </p:cNvPr>
          <p:cNvSpPr txBox="1"/>
          <p:nvPr/>
        </p:nvSpPr>
        <p:spPr>
          <a:xfrm>
            <a:off x="5850655" y="5969520"/>
            <a:ext cx="1980029" cy="246221"/>
          </a:xfrm>
          <a:prstGeom prst="rect">
            <a:avLst/>
          </a:prstGeom>
          <a:noFill/>
        </p:spPr>
        <p:txBody>
          <a:bodyPr wrap="none" rtlCol="0">
            <a:spAutoFit/>
          </a:bodyPr>
          <a:lstStyle/>
          <a:p>
            <a:r>
              <a:rPr kumimoji="1" lang="ja-JP" altLang="en-US" sz="1000" dirty="0">
                <a:latin typeface="メイリオ" panose="020B0604030504040204" pitchFamily="50" charset="-128"/>
                <a:ea typeface="メイリオ" panose="020B0604030504040204" pitchFamily="50" charset="-128"/>
              </a:rPr>
              <a:t>公立小学校　看護師　養護教員</a:t>
            </a:r>
          </a:p>
        </p:txBody>
      </p:sp>
      <p:sp>
        <p:nvSpPr>
          <p:cNvPr id="10"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289</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43613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ー 22">
            <a:extLst>
              <a:ext uri="{FF2B5EF4-FFF2-40B4-BE49-F238E27FC236}">
                <a16:creationId xmlns:a16="http://schemas.microsoft.com/office/drawing/2014/main" id="{4699989B-E5FE-6142-A35B-3C567A8C91F2}"/>
              </a:ext>
            </a:extLst>
          </p:cNvPr>
          <p:cNvSpPr>
            <a:spLocks noGrp="1"/>
          </p:cNvSpPr>
          <p:nvPr>
            <p:ph type="body" sz="quarter" idx="10"/>
          </p:nvPr>
        </p:nvSpPr>
        <p:spPr/>
        <p:txBody>
          <a:bodyPr/>
          <a:lstStyle/>
          <a:p>
            <a:r>
              <a:rPr lang="en-US" altLang="ja-JP" dirty="0">
                <a:latin typeface="メイリオ" panose="020B0604030504040204" pitchFamily="50" charset="-128"/>
                <a:ea typeface="メイリオ" panose="020B0604030504040204" pitchFamily="50" charset="-128"/>
              </a:rPr>
              <a:t>3-1. </a:t>
            </a:r>
            <a:r>
              <a:rPr lang="ja-JP" altLang="en-US" dirty="0">
                <a:latin typeface="メイリオ" panose="020B0604030504040204" pitchFamily="50" charset="-128"/>
                <a:ea typeface="メイリオ" panose="020B0604030504040204" pitchFamily="50" charset="-128"/>
              </a:rPr>
              <a:t>呼吸の仕組み</a:t>
            </a: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呼吸とは</a:t>
            </a:r>
            <a:endParaRPr kumimoji="1" lang="ja-JP" altLang="en-US" sz="2800" b="1" dirty="0"/>
          </a:p>
        </p:txBody>
      </p:sp>
      <p:pic>
        <p:nvPicPr>
          <p:cNvPr id="7" name="Picture 9" descr="2_呼吸とは">
            <a:extLst>
              <a:ext uri="{FF2B5EF4-FFF2-40B4-BE49-F238E27FC236}">
                <a16:creationId xmlns:a16="http://schemas.microsoft.com/office/drawing/2014/main" id="{E7B98B33-C9F9-4BC0-B8B6-08F75D7FA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259"/>
          <a:stretch>
            <a:fillRect/>
          </a:stretch>
        </p:blipFill>
        <p:spPr bwMode="auto">
          <a:xfrm>
            <a:off x="681038" y="1308100"/>
            <a:ext cx="478948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CFBBA694-084F-4B28-B46F-897E74109948}"/>
              </a:ext>
            </a:extLst>
          </p:cNvPr>
          <p:cNvPicPr>
            <a:picLocks noChangeAspect="1" noChangeArrowheads="1"/>
          </p:cNvPicPr>
          <p:nvPr/>
        </p:nvPicPr>
        <p:blipFill>
          <a:blip r:embed="rId4"/>
          <a:stretch>
            <a:fillRect/>
          </a:stretch>
        </p:blipFill>
        <p:spPr bwMode="auto">
          <a:xfrm>
            <a:off x="4845050" y="3922712"/>
            <a:ext cx="4429125" cy="2570163"/>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テキスト ボックス 6">
            <a:extLst>
              <a:ext uri="{FF2B5EF4-FFF2-40B4-BE49-F238E27FC236}">
                <a16:creationId xmlns:a16="http://schemas.microsoft.com/office/drawing/2014/main" id="{24091E42-11A7-4E97-99ED-981894CE07FA}"/>
              </a:ext>
            </a:extLst>
          </p:cNvPr>
          <p:cNvSpPr txBox="1">
            <a:spLocks noChangeArrowheads="1"/>
          </p:cNvSpPr>
          <p:nvPr/>
        </p:nvSpPr>
        <p:spPr bwMode="auto">
          <a:xfrm>
            <a:off x="681038" y="6396980"/>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10"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29</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09047422"/>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A2C87326-EB36-4097-AA15-54F26901C474}"/>
              </a:ext>
            </a:extLst>
          </p:cNvPr>
          <p:cNvPicPr>
            <a:picLocks noChangeAspect="1"/>
          </p:cNvPicPr>
          <p:nvPr/>
        </p:nvPicPr>
        <p:blipFill>
          <a:blip r:embed="rId3"/>
          <a:stretch>
            <a:fillRect/>
          </a:stretch>
        </p:blipFill>
        <p:spPr>
          <a:xfrm>
            <a:off x="7734199" y="3311009"/>
            <a:ext cx="1597227" cy="3300293"/>
          </a:xfrm>
          <a:prstGeom prst="rect">
            <a:avLst/>
          </a:prstGeom>
        </p:spPr>
      </p:pic>
      <p:sp>
        <p:nvSpPr>
          <p:cNvPr id="3" name="テキスト プレースホルダー 2">
            <a:extLst>
              <a:ext uri="{FF2B5EF4-FFF2-40B4-BE49-F238E27FC236}">
                <a16:creationId xmlns:a16="http://schemas.microsoft.com/office/drawing/2014/main" id="{B1E987CA-DA27-417A-8E43-A338515BCE4C}"/>
              </a:ext>
            </a:extLst>
          </p:cNvPr>
          <p:cNvSpPr>
            <a:spLocks noGrp="1"/>
          </p:cNvSpPr>
          <p:nvPr>
            <p:ph type="body" sz="quarter" idx="10"/>
          </p:nvPr>
        </p:nvSpPr>
        <p:spPr/>
        <p:txBody>
          <a:bodyPr/>
          <a:lstStyle/>
          <a:p>
            <a:r>
              <a:rPr kumimoji="1" lang="ja-JP" altLang="en-US" dirty="0">
                <a:latin typeface="メイリオ" panose="020B0604030504040204" pitchFamily="50" charset="-128"/>
                <a:ea typeface="メイリオ" panose="020B0604030504040204" pitchFamily="50" charset="-128"/>
              </a:rPr>
              <a:t>コラム</a:t>
            </a:r>
          </a:p>
        </p:txBody>
      </p:sp>
      <p:sp>
        <p:nvSpPr>
          <p:cNvPr id="2" name="タイトル 1">
            <a:extLst>
              <a:ext uri="{FF2B5EF4-FFF2-40B4-BE49-F238E27FC236}">
                <a16:creationId xmlns:a16="http://schemas.microsoft.com/office/drawing/2014/main" id="{7BB20671-B0B7-4031-AFEF-BED861D68732}"/>
              </a:ext>
            </a:extLst>
          </p:cNvPr>
          <p:cNvSpPr>
            <a:spLocks noGrp="1"/>
          </p:cNvSpPr>
          <p:nvPr>
            <p:ph type="title"/>
          </p:nvPr>
        </p:nvSpPr>
        <p:spPr/>
        <p:txBody>
          <a:bodyPr>
            <a:normAutofit/>
          </a:bodyPr>
          <a:lstStyle/>
          <a:p>
            <a:r>
              <a:rPr lang="ja-JP" altLang="en-US" sz="2800" dirty="0"/>
              <a:t>緊張と怖さは力を合わせて一緒に乗り越えていく！</a:t>
            </a:r>
          </a:p>
        </p:txBody>
      </p:sp>
      <p:sp>
        <p:nvSpPr>
          <p:cNvPr id="4" name="テキスト ボックス 3">
            <a:extLst>
              <a:ext uri="{FF2B5EF4-FFF2-40B4-BE49-F238E27FC236}">
                <a16:creationId xmlns:a16="http://schemas.microsoft.com/office/drawing/2014/main" id="{E98D0578-32D8-408D-B87D-2D008C8FE7B7}"/>
              </a:ext>
            </a:extLst>
          </p:cNvPr>
          <p:cNvSpPr txBox="1"/>
          <p:nvPr/>
        </p:nvSpPr>
        <p:spPr>
          <a:xfrm>
            <a:off x="668338" y="1291166"/>
            <a:ext cx="8720339" cy="5214080"/>
          </a:xfrm>
          <a:prstGeom prst="rect">
            <a:avLst/>
          </a:prstGeom>
          <a:noFill/>
        </p:spPr>
        <p:txBody>
          <a:bodyPr wrap="square" lIns="0" tIns="0" rIns="0" bIns="0" numCol="1" spcCol="288000" rtlCol="0">
            <a:noAutofit/>
          </a:bodyPr>
          <a:lstStyle/>
          <a:p>
            <a:pPr marL="955675" indent="-955675">
              <a:lnSpc>
                <a:spcPct val="125000"/>
              </a:lnSpc>
              <a:spcAft>
                <a:spcPts val="600"/>
              </a:spcAft>
            </a:pPr>
            <a:r>
              <a:rPr lang="ja-JP" altLang="en-US" sz="1550" dirty="0">
                <a:latin typeface="メイリオ" panose="020B0604030504040204" pitchFamily="50" charset="-128"/>
                <a:ea typeface="メイリオ" panose="020B0604030504040204" pitchFamily="50" charset="-128"/>
              </a:rPr>
              <a:t>看護師　「やっぱり気管切開、命につながるので！私も本当に神経が張り詰めるような不安がありました。何がきっかけで大丈夫だって思ったのかというと、気管切開の入れ替えをお母さまに直接見せていただいたこと。</a:t>
            </a:r>
            <a:br>
              <a:rPr lang="en-US" altLang="ja-JP" sz="1550" dirty="0">
                <a:latin typeface="メイリオ" panose="020B0604030504040204" pitchFamily="50" charset="-128"/>
                <a:ea typeface="メイリオ" panose="020B0604030504040204" pitchFamily="50" charset="-128"/>
              </a:rPr>
            </a:br>
            <a:r>
              <a:rPr lang="ja-JP" altLang="en-US" sz="1550" dirty="0">
                <a:latin typeface="メイリオ" panose="020B0604030504040204" pitchFamily="50" charset="-128"/>
                <a:ea typeface="メイリオ" panose="020B0604030504040204" pitchFamily="50" charset="-128"/>
              </a:rPr>
              <a:t>万が一、抜けたときに、看護師がおこなうというのが昨年の</a:t>
            </a:r>
            <a:r>
              <a:rPr lang="en-US" altLang="ja-JP" sz="1550" dirty="0">
                <a:latin typeface="メイリオ" panose="020B0604030504040204" pitchFamily="50" charset="-128"/>
                <a:ea typeface="メイリオ" panose="020B0604030504040204" pitchFamily="50" charset="-128"/>
              </a:rPr>
              <a:t>4</a:t>
            </a:r>
            <a:r>
              <a:rPr lang="ja-JP" altLang="en-US" sz="1550" dirty="0">
                <a:latin typeface="メイリオ" panose="020B0604030504040204" pitchFamily="50" charset="-128"/>
                <a:ea typeface="メイリオ" panose="020B0604030504040204" pitchFamily="50" charset="-128"/>
              </a:rPr>
              <a:t>月</a:t>
            </a:r>
            <a:r>
              <a:rPr lang="en-US" altLang="ja-JP" sz="1550" dirty="0">
                <a:latin typeface="メイリオ" panose="020B0604030504040204" pitchFamily="50" charset="-128"/>
                <a:ea typeface="メイリオ" panose="020B0604030504040204" pitchFamily="50" charset="-128"/>
              </a:rPr>
              <a:t>5</a:t>
            </a:r>
            <a:r>
              <a:rPr lang="ja-JP" altLang="en-US" sz="1550" dirty="0">
                <a:latin typeface="メイリオ" panose="020B0604030504040204" pitchFamily="50" charset="-128"/>
                <a:ea typeface="メイリオ" panose="020B0604030504040204" pitchFamily="50" charset="-128"/>
              </a:rPr>
              <a:t>月に発令されて、その入れ替えを見てから、私が守らなくちゃいけないって思ったんですよね、なんか。</a:t>
            </a:r>
            <a:br>
              <a:rPr lang="en-US" altLang="ja-JP" sz="1550" dirty="0">
                <a:latin typeface="メイリオ" panose="020B0604030504040204" pitchFamily="50" charset="-128"/>
                <a:ea typeface="メイリオ" panose="020B0604030504040204" pitchFamily="50" charset="-128"/>
              </a:rPr>
            </a:br>
            <a:r>
              <a:rPr lang="ja-JP" altLang="en-US" sz="1550" dirty="0">
                <a:latin typeface="メイリオ" panose="020B0604030504040204" pitchFamily="50" charset="-128"/>
                <a:ea typeface="メイリオ" panose="020B0604030504040204" pitchFamily="50" charset="-128"/>
              </a:rPr>
              <a:t>そして、養護の先生や学年の先生にも見ていただきました。思っていたよりは、私たちみんながいればきっと大丈夫だなっていうのが、自信になっ</a:t>
            </a:r>
            <a:br>
              <a:rPr lang="en-US" altLang="ja-JP" sz="1550" dirty="0">
                <a:latin typeface="メイリオ" panose="020B0604030504040204" pitchFamily="50" charset="-128"/>
                <a:ea typeface="メイリオ" panose="020B0604030504040204" pitchFamily="50" charset="-128"/>
              </a:rPr>
            </a:br>
            <a:r>
              <a:rPr lang="ja-JP" altLang="en-US" sz="1550" dirty="0">
                <a:latin typeface="メイリオ" panose="020B0604030504040204" pitchFamily="50" charset="-128"/>
                <a:ea typeface="メイリオ" panose="020B0604030504040204" pitchFamily="50" charset="-128"/>
              </a:rPr>
              <a:t>たような気がします。」</a:t>
            </a:r>
          </a:p>
          <a:p>
            <a:pPr marL="955675" indent="-955675">
              <a:lnSpc>
                <a:spcPct val="125000"/>
              </a:lnSpc>
            </a:pPr>
            <a:r>
              <a:rPr lang="ja-JP" altLang="en-US" sz="1550" dirty="0">
                <a:latin typeface="メイリオ" panose="020B0604030504040204" pitchFamily="50" charset="-128"/>
                <a:ea typeface="メイリオ" panose="020B0604030504040204" pitchFamily="50" charset="-128"/>
              </a:rPr>
              <a:t>看護師　「実際に医療的ケアを見て、大丈夫だ、こうすれば命は守られるっ</a:t>
            </a:r>
            <a:br>
              <a:rPr lang="en-US" altLang="ja-JP" sz="1550" dirty="0">
                <a:latin typeface="メイリオ" panose="020B0604030504040204" pitchFamily="50" charset="-128"/>
                <a:ea typeface="メイリオ" panose="020B0604030504040204" pitchFamily="50" charset="-128"/>
              </a:rPr>
            </a:br>
            <a:r>
              <a:rPr lang="ja-JP" altLang="en-US" sz="1550" dirty="0">
                <a:latin typeface="メイリオ" panose="020B0604030504040204" pitchFamily="50" charset="-128"/>
                <a:ea typeface="メイリオ" panose="020B0604030504040204" pitchFamily="50" charset="-128"/>
              </a:rPr>
              <a:t>ていうのを教員の先生にイメージがわくように伝えることが必要</a:t>
            </a:r>
            <a:br>
              <a:rPr lang="en-US" altLang="ja-JP" sz="1550" dirty="0">
                <a:latin typeface="メイリオ" panose="020B0604030504040204" pitchFamily="50" charset="-128"/>
                <a:ea typeface="メイリオ" panose="020B0604030504040204" pitchFamily="50" charset="-128"/>
              </a:rPr>
            </a:br>
            <a:r>
              <a:rPr lang="ja-JP" altLang="en-US" sz="1550" dirty="0">
                <a:latin typeface="メイリオ" panose="020B0604030504040204" pitchFamily="50" charset="-128"/>
                <a:ea typeface="メイリオ" panose="020B0604030504040204" pitchFamily="50" charset="-128"/>
              </a:rPr>
              <a:t>です。</a:t>
            </a:r>
            <a:br>
              <a:rPr lang="en-US" altLang="ja-JP" sz="1550" dirty="0">
                <a:latin typeface="メイリオ" panose="020B0604030504040204" pitchFamily="50" charset="-128"/>
                <a:ea typeface="メイリオ" panose="020B0604030504040204" pitchFamily="50" charset="-128"/>
              </a:rPr>
            </a:br>
            <a:r>
              <a:rPr lang="ja-JP" altLang="en-US" sz="1550" dirty="0">
                <a:latin typeface="メイリオ" panose="020B0604030504040204" pitchFamily="50" charset="-128"/>
                <a:ea typeface="メイリオ" panose="020B0604030504040204" pitchFamily="50" charset="-128"/>
              </a:rPr>
              <a:t>こういうものを（マニュアルやテキスト）、ただ見ただけだった</a:t>
            </a:r>
            <a:br>
              <a:rPr lang="en-US" altLang="ja-JP" sz="1550" dirty="0">
                <a:latin typeface="メイリオ" panose="020B0604030504040204" pitchFamily="50" charset="-128"/>
                <a:ea typeface="メイリオ" panose="020B0604030504040204" pitchFamily="50" charset="-128"/>
              </a:rPr>
            </a:br>
            <a:r>
              <a:rPr lang="ja-JP" altLang="en-US" sz="1550" dirty="0">
                <a:latin typeface="メイリオ" panose="020B0604030504040204" pitchFamily="50" charset="-128"/>
                <a:ea typeface="メイリオ" panose="020B0604030504040204" pitchFamily="50" charset="-128"/>
              </a:rPr>
              <a:t>らきっとイメージも湧かないし。吸引してるところを見てもらっ</a:t>
            </a:r>
            <a:br>
              <a:rPr lang="en-US" altLang="ja-JP" sz="1550" dirty="0">
                <a:latin typeface="メイリオ" panose="020B0604030504040204" pitchFamily="50" charset="-128"/>
                <a:ea typeface="メイリオ" panose="020B0604030504040204" pitchFamily="50" charset="-128"/>
              </a:rPr>
            </a:br>
            <a:r>
              <a:rPr lang="ja-JP" altLang="en-US" sz="1550" dirty="0">
                <a:latin typeface="メイリオ" panose="020B0604030504040204" pitchFamily="50" charset="-128"/>
                <a:ea typeface="メイリオ" panose="020B0604030504040204" pitchFamily="50" charset="-128"/>
              </a:rPr>
              <a:t>たり、絶対しちゃいけないポイントだけを伝えることで、先生た</a:t>
            </a:r>
            <a:br>
              <a:rPr lang="en-US" altLang="ja-JP" sz="1550" dirty="0">
                <a:latin typeface="メイリオ" panose="020B0604030504040204" pitchFamily="50" charset="-128"/>
                <a:ea typeface="メイリオ" panose="020B0604030504040204" pitchFamily="50" charset="-128"/>
              </a:rPr>
            </a:br>
            <a:r>
              <a:rPr lang="ja-JP" altLang="en-US" sz="1550" dirty="0">
                <a:latin typeface="メイリオ" panose="020B0604030504040204" pitchFamily="50" charset="-128"/>
                <a:ea typeface="メイリオ" panose="020B0604030504040204" pitchFamily="50" charset="-128"/>
              </a:rPr>
              <a:t>ちの怖さも減るのかなと思う。受け入れるのに壁がちょっと薄く</a:t>
            </a:r>
            <a:br>
              <a:rPr lang="en-US" altLang="ja-JP" sz="1550" dirty="0">
                <a:latin typeface="メイリオ" panose="020B0604030504040204" pitchFamily="50" charset="-128"/>
                <a:ea typeface="メイリオ" panose="020B0604030504040204" pitchFamily="50" charset="-128"/>
              </a:rPr>
            </a:br>
            <a:r>
              <a:rPr lang="ja-JP" altLang="en-US" sz="1550" dirty="0">
                <a:latin typeface="メイリオ" panose="020B0604030504040204" pitchFamily="50" charset="-128"/>
                <a:ea typeface="メイリオ" panose="020B0604030504040204" pitchFamily="50" charset="-128"/>
              </a:rPr>
              <a:t>なっていくのを、実際働いてみて私自身、感じてます。」</a:t>
            </a:r>
            <a:br>
              <a:rPr lang="en-US" altLang="ja-JP" sz="1550" dirty="0">
                <a:latin typeface="メイリオ" panose="020B0604030504040204" pitchFamily="50" charset="-128"/>
                <a:ea typeface="メイリオ" panose="020B0604030504040204" pitchFamily="50" charset="-128"/>
              </a:rPr>
            </a:br>
            <a:r>
              <a:rPr lang="ja-JP" altLang="en-US" sz="1550" dirty="0">
                <a:latin typeface="メイリオ" panose="020B0604030504040204" pitchFamily="50" charset="-128"/>
                <a:ea typeface="メイリオ" panose="020B0604030504040204" pitchFamily="50" charset="-128"/>
              </a:rPr>
              <a:t>　　　　　　　　　　　　　　　　　　　　公立小学校　看護師</a:t>
            </a:r>
            <a:endParaRPr lang="en-US" altLang="ja-JP" sz="1550" dirty="0">
              <a:latin typeface="メイリオ" panose="020B0604030504040204" pitchFamily="50" charset="-128"/>
              <a:ea typeface="メイリオ" panose="020B0604030504040204" pitchFamily="50" charset="-128"/>
            </a:endParaRPr>
          </a:p>
        </p:txBody>
      </p:sp>
      <p:sp>
        <p:nvSpPr>
          <p:cNvPr id="7" name="スライド番号プレースホルダー 4"/>
          <p:cNvSpPr txBox="1">
            <a:spLocks/>
          </p:cNvSpPr>
          <p:nvPr/>
        </p:nvSpPr>
        <p:spPr>
          <a:xfrm>
            <a:off x="7013181" y="6611302"/>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290</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4183171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B1E987CA-DA27-417A-8E43-A338515BCE4C}"/>
              </a:ext>
            </a:extLst>
          </p:cNvPr>
          <p:cNvSpPr>
            <a:spLocks noGrp="1"/>
          </p:cNvSpPr>
          <p:nvPr>
            <p:ph type="body" sz="quarter" idx="10"/>
          </p:nvPr>
        </p:nvSpPr>
        <p:spPr/>
        <p:txBody>
          <a:bodyPr/>
          <a:lstStyle/>
          <a:p>
            <a:r>
              <a:rPr kumimoji="1" lang="ja-JP" altLang="en-US" dirty="0">
                <a:latin typeface="メイリオ" panose="020B0604030504040204" pitchFamily="50" charset="-128"/>
                <a:ea typeface="メイリオ" panose="020B0604030504040204" pitchFamily="50" charset="-128"/>
              </a:rPr>
              <a:t>コラム</a:t>
            </a:r>
          </a:p>
        </p:txBody>
      </p:sp>
      <p:sp>
        <p:nvSpPr>
          <p:cNvPr id="2" name="タイトル 1">
            <a:extLst>
              <a:ext uri="{FF2B5EF4-FFF2-40B4-BE49-F238E27FC236}">
                <a16:creationId xmlns:a16="http://schemas.microsoft.com/office/drawing/2014/main" id="{7BB20671-B0B7-4031-AFEF-BED861D68732}"/>
              </a:ext>
            </a:extLst>
          </p:cNvPr>
          <p:cNvSpPr>
            <a:spLocks noGrp="1"/>
          </p:cNvSpPr>
          <p:nvPr>
            <p:ph type="title"/>
          </p:nvPr>
        </p:nvSpPr>
        <p:spPr/>
        <p:txBody>
          <a:bodyPr>
            <a:normAutofit/>
          </a:bodyPr>
          <a:lstStyle/>
          <a:p>
            <a:r>
              <a:rPr lang="ja-JP" altLang="en-US" sz="2800" dirty="0"/>
              <a:t>子どもたちの力になりたいという思いが溢れてくる</a:t>
            </a:r>
          </a:p>
        </p:txBody>
      </p:sp>
      <p:sp>
        <p:nvSpPr>
          <p:cNvPr id="4" name="テキスト ボックス 3">
            <a:extLst>
              <a:ext uri="{FF2B5EF4-FFF2-40B4-BE49-F238E27FC236}">
                <a16:creationId xmlns:a16="http://schemas.microsoft.com/office/drawing/2014/main" id="{E98D0578-32D8-408D-B87D-2D008C8FE7B7}"/>
              </a:ext>
            </a:extLst>
          </p:cNvPr>
          <p:cNvSpPr txBox="1"/>
          <p:nvPr/>
        </p:nvSpPr>
        <p:spPr>
          <a:xfrm>
            <a:off x="668338" y="1458685"/>
            <a:ext cx="8605837" cy="5214080"/>
          </a:xfrm>
          <a:prstGeom prst="rect">
            <a:avLst/>
          </a:prstGeom>
          <a:noFill/>
        </p:spPr>
        <p:txBody>
          <a:bodyPr wrap="square" lIns="0" tIns="0" rIns="0" bIns="0" numCol="1" spcCol="288000" rtlCol="0">
            <a:noAutofit/>
          </a:bodyPr>
          <a:lstStyle/>
          <a:p>
            <a:pPr marL="896938" indent="-896938">
              <a:lnSpc>
                <a:spcPct val="125000"/>
              </a:lnSpc>
              <a:spcAft>
                <a:spcPts val="600"/>
              </a:spcAft>
            </a:pPr>
            <a:r>
              <a:rPr lang="ja-JP" altLang="en-US" dirty="0">
                <a:latin typeface="メイリオ" panose="020B0604030504040204" pitchFamily="50" charset="-128"/>
                <a:ea typeface="メイリオ" panose="020B0604030504040204" pitchFamily="50" charset="-128"/>
              </a:rPr>
              <a:t>看護師　「実際に学校で働くまでは、医療的ケアの子のことを知らなかった。」</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「普通の子と同じことができるんだよって。私がいることで子どもの普通の権利が得られる、その力になれる。この子の人生にとっての特別感がある。」</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「看護師がいれば、そして先生との協力があれば普通の授業が受けられる。それが実現できる。こんないい仕事はない。思った以上に充実感がある。」</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「Ａちゃんがいることでクラスメイトの心も育っている。」</a:t>
            </a:r>
          </a:p>
          <a:p>
            <a:pPr marL="896938" indent="-896938" algn="r">
              <a:lnSpc>
                <a:spcPct val="125000"/>
              </a:lnSpc>
              <a:spcAft>
                <a:spcPts val="600"/>
              </a:spcAft>
            </a:pPr>
            <a:r>
              <a:rPr lang="ja-JP" altLang="en-US" dirty="0">
                <a:latin typeface="メイリオ" panose="020B0604030504040204" pitchFamily="50" charset="-128"/>
                <a:ea typeface="メイリオ" panose="020B0604030504040204" pitchFamily="50" charset="-128"/>
              </a:rPr>
              <a:t>公立小学校　看護師</a:t>
            </a:r>
          </a:p>
        </p:txBody>
      </p:sp>
      <p:pic>
        <p:nvPicPr>
          <p:cNvPr id="7" name="図 6">
            <a:extLst>
              <a:ext uri="{FF2B5EF4-FFF2-40B4-BE49-F238E27FC236}">
                <a16:creationId xmlns:a16="http://schemas.microsoft.com/office/drawing/2014/main" id="{74880D75-CC71-4B85-AC81-5CB6C2EBC901}"/>
              </a:ext>
            </a:extLst>
          </p:cNvPr>
          <p:cNvPicPr>
            <a:picLocks noChangeAspect="1"/>
          </p:cNvPicPr>
          <p:nvPr/>
        </p:nvPicPr>
        <p:blipFill>
          <a:blip r:embed="rId3"/>
          <a:stretch>
            <a:fillRect/>
          </a:stretch>
        </p:blipFill>
        <p:spPr>
          <a:xfrm>
            <a:off x="2343958" y="4603531"/>
            <a:ext cx="5553854" cy="2069234"/>
          </a:xfrm>
          <a:prstGeom prst="rect">
            <a:avLst/>
          </a:prstGeom>
        </p:spPr>
      </p:pic>
      <p:sp>
        <p:nvSpPr>
          <p:cNvPr id="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291</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49515750"/>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2ED19E5-8E17-4AAE-BEA5-6907BD41EEFA}"/>
              </a:ext>
            </a:extLst>
          </p:cNvPr>
          <p:cNvPicPr>
            <a:picLocks noChangeAspect="1"/>
          </p:cNvPicPr>
          <p:nvPr/>
        </p:nvPicPr>
        <p:blipFill>
          <a:blip r:embed="rId3"/>
          <a:stretch>
            <a:fillRect/>
          </a:stretch>
        </p:blipFill>
        <p:spPr>
          <a:xfrm>
            <a:off x="1998688" y="1490431"/>
            <a:ext cx="5862002" cy="4957780"/>
          </a:xfrm>
          <a:prstGeom prst="rect">
            <a:avLst/>
          </a:prstGeom>
        </p:spPr>
      </p:pic>
      <p:sp>
        <p:nvSpPr>
          <p:cNvPr id="3" name="テキスト プレースホルダー 2">
            <a:extLst>
              <a:ext uri="{FF2B5EF4-FFF2-40B4-BE49-F238E27FC236}">
                <a16:creationId xmlns:a16="http://schemas.microsoft.com/office/drawing/2014/main" id="{0EC273D2-0F23-47A5-8C55-51BD7C556146}"/>
              </a:ext>
            </a:extLst>
          </p:cNvPr>
          <p:cNvSpPr>
            <a:spLocks noGrp="1"/>
          </p:cNvSpPr>
          <p:nvPr>
            <p:ph type="body" sz="quarter" idx="10"/>
          </p:nvPr>
        </p:nvSpPr>
        <p:spPr/>
        <p:txBody>
          <a:bodyPr/>
          <a:lstStyle/>
          <a:p>
            <a:r>
              <a:rPr kumimoji="1" lang="ja-JP" altLang="en-US" dirty="0"/>
              <a:t>　</a:t>
            </a:r>
          </a:p>
        </p:txBody>
      </p:sp>
      <p:sp>
        <p:nvSpPr>
          <p:cNvPr id="2" name="タイトル 1">
            <a:extLst>
              <a:ext uri="{FF2B5EF4-FFF2-40B4-BE49-F238E27FC236}">
                <a16:creationId xmlns:a16="http://schemas.microsoft.com/office/drawing/2014/main" id="{AB61D000-BDDF-47AE-AB15-9D3103B30930}"/>
              </a:ext>
            </a:extLst>
          </p:cNvPr>
          <p:cNvSpPr>
            <a:spLocks noGrp="1"/>
          </p:cNvSpPr>
          <p:nvPr>
            <p:ph type="title"/>
          </p:nvPr>
        </p:nvSpPr>
        <p:spPr/>
        <p:txBody>
          <a:bodyPr>
            <a:normAutofit/>
          </a:bodyPr>
          <a:lstStyle/>
          <a:p>
            <a:r>
              <a:rPr kumimoji="1" lang="ja-JP" altLang="en-US" sz="2800" dirty="0"/>
              <a:t>おわり</a:t>
            </a:r>
          </a:p>
        </p:txBody>
      </p:sp>
      <p:sp>
        <p:nvSpPr>
          <p:cNvPr id="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292</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97988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ー 22">
            <a:extLst>
              <a:ext uri="{FF2B5EF4-FFF2-40B4-BE49-F238E27FC236}">
                <a16:creationId xmlns:a16="http://schemas.microsoft.com/office/drawing/2014/main" id="{4699989B-E5FE-6142-A35B-3C567A8C91F2}"/>
              </a:ext>
            </a:extLst>
          </p:cNvPr>
          <p:cNvSpPr>
            <a:spLocks noGrp="1"/>
          </p:cNvSpPr>
          <p:nvPr>
            <p:ph type="body" sz="quarter" idx="10"/>
          </p:nvPr>
        </p:nvSpPr>
        <p:spPr/>
        <p:txBody>
          <a:bodyPr/>
          <a:lstStyle/>
          <a:p>
            <a:r>
              <a:rPr lang="en-US" altLang="ja-JP" dirty="0">
                <a:latin typeface="メイリオ" panose="020B0604030504040204" pitchFamily="50" charset="-128"/>
                <a:ea typeface="メイリオ" panose="020B0604030504040204" pitchFamily="50" charset="-128"/>
              </a:rPr>
              <a:t>1-1. </a:t>
            </a:r>
            <a:r>
              <a:rPr lang="ja-JP" altLang="en-US" dirty="0">
                <a:latin typeface="メイリオ" panose="020B0604030504040204" pitchFamily="50" charset="-128"/>
                <a:ea typeface="メイリオ" panose="020B0604030504040204" pitchFamily="50" charset="-128"/>
              </a:rPr>
              <a:t>観察と測定</a:t>
            </a: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b="1" dirty="0">
                <a:latin typeface="メイリオ" panose="020B0604030504040204" pitchFamily="50" charset="-128"/>
                <a:ea typeface="メイリオ" panose="020B0604030504040204" pitchFamily="50" charset="-128"/>
              </a:rPr>
              <a:t>健康と生活のバランス</a:t>
            </a:r>
            <a:endParaRPr kumimoji="1" lang="ja-JP" altLang="en-US" sz="2800" b="1" dirty="0">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3373FEAA-6B47-BB49-BC47-92A0254AB547}"/>
              </a:ext>
            </a:extLst>
          </p:cNvPr>
          <p:cNvSpPr/>
          <p:nvPr/>
        </p:nvSpPr>
        <p:spPr>
          <a:xfrm>
            <a:off x="681037" y="5271452"/>
            <a:ext cx="8612592" cy="1336367"/>
          </a:xfrm>
          <a:prstGeom prst="rect">
            <a:avLst/>
          </a:prstGeom>
        </p:spPr>
        <p:txBody>
          <a:bodyPr wrap="square" lIns="0" tIns="0" rIns="0" bIns="0" anchor="t">
            <a:noAutofit/>
          </a:bodyPr>
          <a:lstStyle/>
          <a:p>
            <a:pPr marL="11112" algn="just">
              <a:lnSpc>
                <a:spcPct val="125000"/>
              </a:lnSpc>
              <a:spcAft>
                <a:spcPts val="600"/>
              </a:spcAft>
            </a:pPr>
            <a:r>
              <a:rPr lang="ja-JP" altLang="en-US" sz="1600" dirty="0">
                <a:latin typeface="メイリオ" panose="020B0604030504040204" pitchFamily="50" charset="-128"/>
                <a:ea typeface="メイリオ" panose="020B0604030504040204" pitchFamily="50" charset="-128"/>
              </a:rPr>
              <a:t>学校生活は、学び、遊び、様々な体験をして色々な人と交流することが目的ですが、学校生活を支えるためには、体調を整え、体力を維持するという健康の維持がベースになければならなりません。命あっての健康の維持であり社会生活です。</a:t>
            </a:r>
          </a:p>
          <a:p>
            <a:pPr marL="11112" algn="just">
              <a:lnSpc>
                <a:spcPct val="125000"/>
              </a:lnSpc>
              <a:spcAft>
                <a:spcPts val="600"/>
              </a:spcAft>
            </a:pPr>
            <a:r>
              <a:rPr lang="ja-JP" altLang="en-US" sz="1600" dirty="0">
                <a:latin typeface="メイリオ" panose="020B0604030504040204" pitchFamily="50" charset="-128"/>
                <a:ea typeface="メイリオ" panose="020B0604030504040204" pitchFamily="50" charset="-128"/>
              </a:rPr>
              <a:t>医療的ケア児の学校生活では、健康の維持にも目を向けて行く必要があります。</a:t>
            </a:r>
          </a:p>
        </p:txBody>
      </p:sp>
      <p:sp>
        <p:nvSpPr>
          <p:cNvPr id="15" name="フッター プレースホルダー 4">
            <a:extLst>
              <a:ext uri="{FF2B5EF4-FFF2-40B4-BE49-F238E27FC236}">
                <a16:creationId xmlns:a16="http://schemas.microsoft.com/office/drawing/2014/main" id="{D86A2D5C-B204-4598-A255-3B7148D571E3}"/>
              </a:ext>
            </a:extLst>
          </p:cNvPr>
          <p:cNvSpPr txBox="1">
            <a:spLocks/>
          </p:cNvSpPr>
          <p:nvPr/>
        </p:nvSpPr>
        <p:spPr>
          <a:xfrm>
            <a:off x="3548831" y="4683787"/>
            <a:ext cx="5675766" cy="339921"/>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bg1">
                    <a:lumMod val="65000"/>
                  </a:schemeClr>
                </a:solidFill>
                <a:latin typeface="HGPｺﾞｼｯｸE" panose="020B0900000000000000" pitchFamily="50" charset="-128"/>
                <a:ea typeface="HGPｺﾞｼｯｸE" panose="020B0900000000000000"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dirty="0">
                <a:solidFill>
                  <a:schemeClr val="tx1">
                    <a:lumMod val="65000"/>
                    <a:lumOff val="35000"/>
                  </a:schemeClr>
                </a:solidFill>
                <a:latin typeface="Meiryo" panose="020B0604030504040204" pitchFamily="34" charset="-128"/>
                <a:ea typeface="Meiryo" panose="020B0604030504040204" pitchFamily="34" charset="-128"/>
              </a:rPr>
              <a:t>平成</a:t>
            </a:r>
            <a:r>
              <a:rPr lang="en-US" altLang="ja-JP" dirty="0">
                <a:solidFill>
                  <a:schemeClr val="tx1">
                    <a:lumMod val="65000"/>
                    <a:lumOff val="35000"/>
                  </a:schemeClr>
                </a:solidFill>
                <a:latin typeface="Meiryo" panose="020B0604030504040204" pitchFamily="34" charset="-128"/>
                <a:ea typeface="Meiryo" panose="020B0604030504040204" pitchFamily="34" charset="-128"/>
              </a:rPr>
              <a:t>29</a:t>
            </a:r>
            <a:r>
              <a:rPr lang="ja-JP" altLang="en-US" dirty="0">
                <a:solidFill>
                  <a:schemeClr val="tx1">
                    <a:lumMod val="65000"/>
                    <a:lumOff val="35000"/>
                  </a:schemeClr>
                </a:solidFill>
                <a:latin typeface="Meiryo" panose="020B0604030504040204" pitchFamily="34" charset="-128"/>
                <a:ea typeface="Meiryo" panose="020B0604030504040204" pitchFamily="34" charset="-128"/>
              </a:rPr>
              <a:t>年度 小児在宅医療に関する人材講習会スライドより一部改変</a:t>
            </a:r>
          </a:p>
        </p:txBody>
      </p:sp>
      <p:pic>
        <p:nvPicPr>
          <p:cNvPr id="16" name="図 15">
            <a:extLst>
              <a:ext uri="{FF2B5EF4-FFF2-40B4-BE49-F238E27FC236}">
                <a16:creationId xmlns:a16="http://schemas.microsoft.com/office/drawing/2014/main" id="{E9AF3F6B-07E8-498E-BE8D-46A3A8D6F5B6}"/>
              </a:ext>
            </a:extLst>
          </p:cNvPr>
          <p:cNvPicPr>
            <a:picLocks noChangeAspect="1"/>
          </p:cNvPicPr>
          <p:nvPr/>
        </p:nvPicPr>
        <p:blipFill>
          <a:blip r:embed="rId3"/>
          <a:stretch>
            <a:fillRect/>
          </a:stretch>
        </p:blipFill>
        <p:spPr>
          <a:xfrm>
            <a:off x="750068" y="1571810"/>
            <a:ext cx="4167914" cy="3029811"/>
          </a:xfrm>
          <a:prstGeom prst="rect">
            <a:avLst/>
          </a:prstGeom>
        </p:spPr>
      </p:pic>
      <p:pic>
        <p:nvPicPr>
          <p:cNvPr id="28" name="図 27">
            <a:extLst>
              <a:ext uri="{FF2B5EF4-FFF2-40B4-BE49-F238E27FC236}">
                <a16:creationId xmlns:a16="http://schemas.microsoft.com/office/drawing/2014/main" id="{64773D21-C862-411C-80EE-CA66973A7BF6}"/>
              </a:ext>
            </a:extLst>
          </p:cNvPr>
          <p:cNvPicPr>
            <a:picLocks noChangeAspect="1"/>
          </p:cNvPicPr>
          <p:nvPr/>
        </p:nvPicPr>
        <p:blipFill>
          <a:blip r:embed="rId4"/>
          <a:stretch>
            <a:fillRect/>
          </a:stretch>
        </p:blipFill>
        <p:spPr>
          <a:xfrm>
            <a:off x="5205435" y="1586548"/>
            <a:ext cx="3935901" cy="3145711"/>
          </a:xfrm>
          <a:prstGeom prst="rect">
            <a:avLst/>
          </a:prstGeom>
        </p:spPr>
      </p:pic>
      <p:sp>
        <p:nvSpPr>
          <p:cNvPr id="4" name="正方形/長方形 3"/>
          <p:cNvSpPr/>
          <p:nvPr/>
        </p:nvSpPr>
        <p:spPr>
          <a:xfrm>
            <a:off x="3279955" y="2125297"/>
            <a:ext cx="1620957" cy="523220"/>
          </a:xfrm>
          <a:prstGeom prst="rect">
            <a:avLst/>
          </a:prstGeom>
          <a:solidFill>
            <a:schemeClr val="bg1"/>
          </a:solidFill>
          <a:ln>
            <a:solidFill>
              <a:schemeClr val="tx1"/>
            </a:solidFill>
          </a:ln>
        </p:spPr>
        <p:txBody>
          <a:bodyPr wrap="none" anchor="ctr">
            <a:spAutoFit/>
          </a:bodyPr>
          <a:lstStyle/>
          <a:p>
            <a:r>
              <a:rPr lang="ja-JP" altLang="en-US" sz="1400" dirty="0">
                <a:latin typeface="メイリオ" panose="020B0604030504040204" pitchFamily="50" charset="-128"/>
                <a:ea typeface="メイリオ" panose="020B0604030504040204" pitchFamily="50" charset="-128"/>
              </a:rPr>
              <a:t>外出、登校、学習</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体験、遊び、交流</a:t>
            </a:r>
            <a:endParaRPr lang="ja-JP" altLang="en-US" sz="1400" dirty="0"/>
          </a:p>
        </p:txBody>
      </p:sp>
      <p:sp>
        <p:nvSpPr>
          <p:cNvPr id="10" name="正方形/長方形 9"/>
          <p:cNvSpPr/>
          <p:nvPr/>
        </p:nvSpPr>
        <p:spPr>
          <a:xfrm>
            <a:off x="3900188" y="2977887"/>
            <a:ext cx="1082348" cy="523220"/>
          </a:xfrm>
          <a:prstGeom prst="rect">
            <a:avLst/>
          </a:prstGeom>
          <a:solidFill>
            <a:schemeClr val="bg1"/>
          </a:solidFill>
          <a:ln>
            <a:solidFill>
              <a:schemeClr val="tx1"/>
            </a:solidFill>
          </a:ln>
        </p:spPr>
        <p:txBody>
          <a:bodyPr wrap="none">
            <a:spAutoFit/>
          </a:bodyPr>
          <a:lstStyle/>
          <a:p>
            <a:r>
              <a:rPr lang="ja-JP" altLang="en-US" sz="1400" dirty="0">
                <a:latin typeface="メイリオ" panose="020B0604030504040204" pitchFamily="50" charset="-128"/>
                <a:ea typeface="メイリオ" panose="020B0604030504040204" pitchFamily="50" charset="-128"/>
              </a:rPr>
              <a:t>体調の安定</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体力の維持</a:t>
            </a:r>
            <a:endParaRPr lang="en-US" altLang="ja-JP" sz="1400" dirty="0">
              <a:latin typeface="メイリオ" panose="020B0604030504040204" pitchFamily="50" charset="-128"/>
              <a:ea typeface="メイリオ" panose="020B0604030504040204" pitchFamily="50" charset="-128"/>
            </a:endParaRPr>
          </a:p>
        </p:txBody>
      </p:sp>
      <p:sp>
        <p:nvSpPr>
          <p:cNvPr id="11" name="正方形/長方形 10"/>
          <p:cNvSpPr/>
          <p:nvPr/>
        </p:nvSpPr>
        <p:spPr>
          <a:xfrm>
            <a:off x="3360893" y="3926577"/>
            <a:ext cx="1620957" cy="523220"/>
          </a:xfrm>
          <a:prstGeom prst="rect">
            <a:avLst/>
          </a:prstGeom>
          <a:solidFill>
            <a:schemeClr val="bg1"/>
          </a:solidFill>
          <a:ln>
            <a:solidFill>
              <a:schemeClr val="tx1"/>
            </a:solidFill>
          </a:ln>
        </p:spPr>
        <p:txBody>
          <a:bodyPr wrap="none">
            <a:spAutoFit/>
          </a:bodyPr>
          <a:lstStyle/>
          <a:p>
            <a:pPr algn="ctr"/>
            <a:r>
              <a:rPr lang="ja-JP" altLang="en-US" sz="1400" dirty="0">
                <a:latin typeface="メイリオ" panose="020B0604030504040204" pitchFamily="50" charset="-128"/>
                <a:ea typeface="メイリオ" panose="020B0604030504040204" pitchFamily="50" charset="-128"/>
              </a:rPr>
              <a:t>呼吸苦などの</a:t>
            </a:r>
            <a:endParaRPr lang="en-US" altLang="ja-JP" sz="1400" dirty="0">
              <a:latin typeface="メイリオ" panose="020B0604030504040204" pitchFamily="50" charset="-128"/>
              <a:ea typeface="メイリオ" panose="020B0604030504040204" pitchFamily="50" charset="-128"/>
            </a:endParaRPr>
          </a:p>
          <a:p>
            <a:pPr algn="ctr"/>
            <a:r>
              <a:rPr lang="ja-JP" altLang="en-US" sz="1400" dirty="0">
                <a:latin typeface="メイリオ" panose="020B0604030504040204" pitchFamily="50" charset="-128"/>
                <a:ea typeface="メイリオ" panose="020B0604030504040204" pitchFamily="50" charset="-128"/>
              </a:rPr>
              <a:t>苦痛の緩和と除去</a:t>
            </a:r>
            <a:endParaRPr lang="en-US" altLang="ja-JP" sz="1400" dirty="0">
              <a:latin typeface="メイリオ" panose="020B0604030504040204" pitchFamily="50" charset="-128"/>
              <a:ea typeface="メイリオ" panose="020B0604030504040204" pitchFamily="50" charset="-128"/>
            </a:endParaRPr>
          </a:p>
        </p:txBody>
      </p:sp>
      <p:sp>
        <p:nvSpPr>
          <p:cNvPr id="12" name="正方形/長方形 11"/>
          <p:cNvSpPr/>
          <p:nvPr/>
        </p:nvSpPr>
        <p:spPr>
          <a:xfrm>
            <a:off x="7600593" y="3159403"/>
            <a:ext cx="1620957" cy="523220"/>
          </a:xfrm>
          <a:prstGeom prst="rect">
            <a:avLst/>
          </a:prstGeom>
          <a:solidFill>
            <a:schemeClr val="bg1"/>
          </a:solidFill>
          <a:ln>
            <a:solidFill>
              <a:schemeClr val="tx1"/>
            </a:solidFill>
          </a:ln>
        </p:spPr>
        <p:txBody>
          <a:bodyPr wrap="none">
            <a:spAutoFit/>
          </a:bodyPr>
          <a:lstStyle/>
          <a:p>
            <a:r>
              <a:rPr lang="ja-JP" altLang="en-US" sz="1400" dirty="0">
                <a:latin typeface="メイリオ" panose="020B0604030504040204" pitchFamily="50" charset="-128"/>
                <a:ea typeface="メイリオ" panose="020B0604030504040204" pitchFamily="50" charset="-128"/>
              </a:rPr>
              <a:t>外出、登校、学習</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体験、遊び、交流</a:t>
            </a:r>
            <a:endParaRPr lang="ja-JP" altLang="en-US" sz="1400" dirty="0"/>
          </a:p>
        </p:txBody>
      </p:sp>
      <p:sp>
        <p:nvSpPr>
          <p:cNvPr id="13" name="正方形/長方形 12"/>
          <p:cNvSpPr/>
          <p:nvPr/>
        </p:nvSpPr>
        <p:spPr>
          <a:xfrm>
            <a:off x="8142616" y="3825652"/>
            <a:ext cx="1082348" cy="523220"/>
          </a:xfrm>
          <a:prstGeom prst="rect">
            <a:avLst/>
          </a:prstGeom>
          <a:solidFill>
            <a:schemeClr val="bg1"/>
          </a:solidFill>
          <a:ln>
            <a:solidFill>
              <a:schemeClr val="tx1"/>
            </a:solidFill>
          </a:ln>
        </p:spPr>
        <p:txBody>
          <a:bodyPr wrap="none">
            <a:spAutoFit/>
          </a:bodyPr>
          <a:lstStyle/>
          <a:p>
            <a:r>
              <a:rPr lang="ja-JP" altLang="en-US" sz="1400" dirty="0">
                <a:latin typeface="メイリオ" panose="020B0604030504040204" pitchFamily="50" charset="-128"/>
                <a:ea typeface="メイリオ" panose="020B0604030504040204" pitchFamily="50" charset="-128"/>
              </a:rPr>
              <a:t>体調の安定</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体力の維持</a:t>
            </a:r>
            <a:endParaRPr lang="en-US" altLang="ja-JP" sz="1400" dirty="0">
              <a:latin typeface="メイリオ" panose="020B0604030504040204" pitchFamily="50" charset="-128"/>
              <a:ea typeface="メイリオ" panose="020B0604030504040204" pitchFamily="50" charset="-128"/>
            </a:endParaRPr>
          </a:p>
        </p:txBody>
      </p:sp>
      <p:sp>
        <p:nvSpPr>
          <p:cNvPr id="18" name="スライド番号プレースホルダー 4"/>
          <p:cNvSpPr txBox="1">
            <a:spLocks/>
          </p:cNvSpPr>
          <p:nvPr/>
        </p:nvSpPr>
        <p:spPr>
          <a:xfrm>
            <a:off x="7028191" y="6545237"/>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3</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87332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呼吸運動</a:t>
            </a:r>
            <a:endParaRPr kumimoji="1" lang="ja-JP" altLang="en-US" sz="2800" b="1" dirty="0"/>
          </a:p>
        </p:txBody>
      </p:sp>
      <p:pic>
        <p:nvPicPr>
          <p:cNvPr id="11" name="Picture 7">
            <a:extLst>
              <a:ext uri="{FF2B5EF4-FFF2-40B4-BE49-F238E27FC236}">
                <a16:creationId xmlns:a16="http://schemas.microsoft.com/office/drawing/2014/main" id="{99D08CB1-A267-44AB-ADF5-F3D1F41A4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479" y="2038131"/>
            <a:ext cx="6315075"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フローチャート : 代替処理 1">
            <a:extLst>
              <a:ext uri="{FF2B5EF4-FFF2-40B4-BE49-F238E27FC236}">
                <a16:creationId xmlns:a16="http://schemas.microsoft.com/office/drawing/2014/main" id="{49FF1745-6ABA-4C70-90AC-08213007614F}"/>
              </a:ext>
            </a:extLst>
          </p:cNvPr>
          <p:cNvSpPr/>
          <p:nvPr/>
        </p:nvSpPr>
        <p:spPr>
          <a:xfrm>
            <a:off x="805192" y="1280894"/>
            <a:ext cx="8353425" cy="576262"/>
          </a:xfrm>
          <a:prstGeom prst="flowChartAlternateProcess">
            <a:avLst/>
          </a:prstGeom>
          <a:solidFill>
            <a:srgbClr val="FFFFFF"/>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a:solidFill>
                <a:prstClr val="white"/>
              </a:solidFill>
            </a:endParaRPr>
          </a:p>
        </p:txBody>
      </p:sp>
      <p:sp>
        <p:nvSpPr>
          <p:cNvPr id="13" name="テキスト ボックス 6">
            <a:extLst>
              <a:ext uri="{FF2B5EF4-FFF2-40B4-BE49-F238E27FC236}">
                <a16:creationId xmlns:a16="http://schemas.microsoft.com/office/drawing/2014/main" id="{9B62D73E-7C84-4ADE-BA61-791698CA834B}"/>
              </a:ext>
            </a:extLst>
          </p:cNvPr>
          <p:cNvSpPr txBox="1">
            <a:spLocks noChangeArrowheads="1"/>
          </p:cNvSpPr>
          <p:nvPr/>
        </p:nvSpPr>
        <p:spPr bwMode="auto">
          <a:xfrm>
            <a:off x="805192" y="1330023"/>
            <a:ext cx="83534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72000" bIns="36000">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spcBef>
                <a:spcPct val="0"/>
              </a:spcBef>
              <a:buFontTx/>
              <a:buNone/>
            </a:pPr>
            <a:r>
              <a:rPr lang="ja-JP" altLang="en-US" sz="2500" dirty="0">
                <a:solidFill>
                  <a:srgbClr val="000000"/>
                </a:solidFill>
                <a:latin typeface="メイリオ" panose="020B0604030504040204" pitchFamily="50" charset="-128"/>
              </a:rPr>
              <a:t>この運動により空気を取り込み吐き出している</a:t>
            </a:r>
          </a:p>
        </p:txBody>
      </p:sp>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30</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16192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呼吸器官のなまえ</a:t>
            </a:r>
            <a:endParaRPr kumimoji="1" lang="ja-JP" altLang="en-US" sz="2800" b="1" dirty="0"/>
          </a:p>
        </p:txBody>
      </p:sp>
      <p:pic>
        <p:nvPicPr>
          <p:cNvPr id="8" name="Picture 6">
            <a:extLst>
              <a:ext uri="{FF2B5EF4-FFF2-40B4-BE49-F238E27FC236}">
                <a16:creationId xmlns:a16="http://schemas.microsoft.com/office/drawing/2014/main" id="{95E56B02-1FA5-4620-8D36-D563047C7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7714" y="1446213"/>
            <a:ext cx="7083425"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31</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76032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正常な呼吸</a:t>
            </a:r>
            <a:endParaRPr kumimoji="1" lang="ja-JP" altLang="en-US" sz="2800" b="1" dirty="0"/>
          </a:p>
        </p:txBody>
      </p:sp>
      <p:sp>
        <p:nvSpPr>
          <p:cNvPr id="5" name="Rectangle 3">
            <a:extLst>
              <a:ext uri="{FF2B5EF4-FFF2-40B4-BE49-F238E27FC236}">
                <a16:creationId xmlns:a16="http://schemas.microsoft.com/office/drawing/2014/main" id="{23D48637-3B96-4263-AAAC-8EA85BC03252}"/>
              </a:ext>
            </a:extLst>
          </p:cNvPr>
          <p:cNvSpPr txBox="1">
            <a:spLocks noChangeArrowheads="1"/>
          </p:cNvSpPr>
          <p:nvPr/>
        </p:nvSpPr>
        <p:spPr>
          <a:xfrm>
            <a:off x="681038" y="1592263"/>
            <a:ext cx="8593137" cy="4859337"/>
          </a:xfrm>
          <a:prstGeom prst="rect">
            <a:avLst/>
          </a:prstGeom>
        </p:spPr>
        <p:txBody>
          <a:bodyPr vert="horz" lIns="0" tIns="0" rIns="0" bIns="0"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b="0" i="0" kern="1200">
                <a:solidFill>
                  <a:schemeClr val="tx1"/>
                </a:solidFill>
                <a:latin typeface="Hiragino Sans W3" panose="020B0300000000000000" pitchFamily="34" charset="-128"/>
                <a:ea typeface="Hiragino Sans W3" panose="020B0300000000000000" pitchFamily="34" charset="-128"/>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b="0" i="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b="0" i="0"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b="0" i="0"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b="0" i="0"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241300" indent="-241300">
              <a:buClr>
                <a:schemeClr val="tx1">
                  <a:lumMod val="50000"/>
                  <a:lumOff val="50000"/>
                </a:schemeClr>
              </a:buClr>
              <a:buFont typeface="Wingdings" pitchFamily="2" charset="2"/>
              <a:buChar char="l"/>
              <a:defRPr/>
            </a:pPr>
            <a:r>
              <a:rPr lang="ja-JP" altLang="en-US" sz="2400" b="1" dirty="0">
                <a:latin typeface="メイリオ" panose="020B0604030504040204" pitchFamily="50" charset="-128"/>
                <a:ea typeface="メイリオ" panose="020B0604030504040204" pitchFamily="50" charset="-128"/>
              </a:rPr>
              <a:t>呼吸の回数</a:t>
            </a:r>
            <a:endParaRPr lang="en-US" altLang="ja-JP" sz="2400" b="1" dirty="0">
              <a:latin typeface="メイリオ" panose="020B0604030504040204" pitchFamily="50" charset="-128"/>
              <a:ea typeface="メイリオ" panose="020B0604030504040204" pitchFamily="50" charset="-128"/>
            </a:endParaRPr>
          </a:p>
          <a:p>
            <a:pPr marL="241300" indent="-241300">
              <a:buClr>
                <a:schemeClr val="tx1">
                  <a:lumMod val="50000"/>
                  <a:lumOff val="50000"/>
                </a:schemeClr>
              </a:buClr>
              <a:buFont typeface="Arial" panose="020B0604020202020204" pitchFamily="34" charset="0"/>
              <a:buNone/>
              <a:defRPr/>
            </a:pPr>
            <a:r>
              <a:rPr lang="ja-JP" altLang="en-US" sz="2400" b="1" dirty="0">
                <a:latin typeface="メイリオ" panose="020B0604030504040204" pitchFamily="50" charset="-128"/>
                <a:ea typeface="メイリオ" panose="020B0604030504040204" pitchFamily="50" charset="-128"/>
              </a:rPr>
              <a:t>　（呼吸数）　</a:t>
            </a:r>
          </a:p>
          <a:p>
            <a:pPr marL="241300" indent="-241300">
              <a:buFontTx/>
              <a:buNone/>
              <a:defRPr/>
            </a:pPr>
            <a:r>
              <a:rPr lang="ja-JP" altLang="en-US" sz="2400" dirty="0">
                <a:latin typeface="メイリオ" panose="020B0604030504040204" pitchFamily="50" charset="-128"/>
                <a:ea typeface="メイリオ" panose="020B0604030504040204" pitchFamily="50" charset="-128"/>
              </a:rPr>
              <a:t>　　</a:t>
            </a:r>
            <a:endParaRPr lang="en-US" altLang="ja-JP" sz="2400" dirty="0">
              <a:latin typeface="メイリオ" panose="020B0604030504040204" pitchFamily="50" charset="-128"/>
              <a:ea typeface="メイリオ" panose="020B0604030504040204" pitchFamily="50" charset="-128"/>
            </a:endParaRPr>
          </a:p>
          <a:p>
            <a:pPr marL="241300" indent="-241300">
              <a:buFontTx/>
              <a:buNone/>
              <a:defRPr/>
            </a:pPr>
            <a:endParaRPr lang="ja-JP" altLang="en-US" sz="1800" dirty="0">
              <a:latin typeface="メイリオ" panose="020B0604030504040204" pitchFamily="50" charset="-128"/>
              <a:ea typeface="メイリオ" panose="020B0604030504040204" pitchFamily="50" charset="-128"/>
            </a:endParaRPr>
          </a:p>
          <a:p>
            <a:pPr marL="241300" indent="-241300">
              <a:buClr>
                <a:schemeClr val="tx1">
                  <a:lumMod val="50000"/>
                  <a:lumOff val="50000"/>
                </a:schemeClr>
              </a:buClr>
              <a:buFont typeface="Wingdings" pitchFamily="2" charset="2"/>
              <a:buChar char="l"/>
              <a:defRPr/>
            </a:pPr>
            <a:r>
              <a:rPr lang="ja-JP" altLang="en-US" sz="2400" b="1" dirty="0">
                <a:latin typeface="メイリオ" panose="020B0604030504040204" pitchFamily="50" charset="-128"/>
                <a:ea typeface="メイリオ" panose="020B0604030504040204" pitchFamily="50" charset="-128"/>
              </a:rPr>
              <a:t>呼吸のしかた</a:t>
            </a:r>
          </a:p>
          <a:p>
            <a:pPr marL="241300" indent="-241300">
              <a:buFontTx/>
              <a:buNone/>
              <a:defRPr/>
            </a:pPr>
            <a:r>
              <a:rPr lang="ja-JP" altLang="en-US" sz="2400" dirty="0">
                <a:latin typeface="メイリオ" panose="020B0604030504040204" pitchFamily="50" charset="-128"/>
                <a:ea typeface="メイリオ" panose="020B0604030504040204" pitchFamily="50" charset="-128"/>
              </a:rPr>
              <a:t>　　胸やお腹が一定の高さで上下運動している</a:t>
            </a:r>
          </a:p>
          <a:p>
            <a:pPr marL="241300" indent="-241300">
              <a:buFontTx/>
              <a:buNone/>
              <a:defRPr/>
            </a:pPr>
            <a:r>
              <a:rPr lang="ja-JP" altLang="en-US" sz="2400" dirty="0">
                <a:latin typeface="メイリオ" panose="020B0604030504040204" pitchFamily="50" charset="-128"/>
                <a:ea typeface="メイリオ" panose="020B0604030504040204" pitchFamily="50" charset="-128"/>
              </a:rPr>
              <a:t>　　リズムが一定、スムーズに呼吸している</a:t>
            </a:r>
            <a:endParaRPr lang="ja-JP" altLang="en-US" sz="900" dirty="0">
              <a:latin typeface="メイリオ" panose="020B0604030504040204" pitchFamily="50" charset="-128"/>
              <a:ea typeface="メイリオ" panose="020B0604030504040204" pitchFamily="50" charset="-128"/>
            </a:endParaRPr>
          </a:p>
          <a:p>
            <a:pPr marL="241300" indent="-241300">
              <a:spcBef>
                <a:spcPts val="1800"/>
              </a:spcBef>
              <a:buClr>
                <a:schemeClr val="tx1">
                  <a:lumMod val="50000"/>
                  <a:lumOff val="50000"/>
                </a:schemeClr>
              </a:buClr>
              <a:buFont typeface="Wingdings" pitchFamily="2" charset="2"/>
              <a:buChar char="l"/>
              <a:defRPr/>
            </a:pPr>
            <a:r>
              <a:rPr lang="ja-JP" altLang="en-US" sz="2400" b="1" dirty="0">
                <a:latin typeface="メイリオ" panose="020B0604030504040204" pitchFamily="50" charset="-128"/>
                <a:ea typeface="メイリオ" panose="020B0604030504040204" pitchFamily="50" charset="-128"/>
              </a:rPr>
              <a:t>呼吸の音</a:t>
            </a:r>
          </a:p>
          <a:p>
            <a:pPr marL="241300" indent="-241300">
              <a:buFontTx/>
              <a:buNone/>
              <a:defRPr/>
            </a:pPr>
            <a:r>
              <a:rPr lang="ja-JP" altLang="en-US" sz="2400" dirty="0">
                <a:latin typeface="メイリオ" panose="020B0604030504040204" pitchFamily="50" charset="-128"/>
                <a:ea typeface="メイリオ" panose="020B0604030504040204" pitchFamily="50" charset="-128"/>
              </a:rPr>
              <a:t>　　スースー</a:t>
            </a:r>
            <a:endParaRPr lang="en-US" altLang="ja-JP" sz="900" dirty="0">
              <a:latin typeface="メイリオ" panose="020B0604030504040204" pitchFamily="50" charset="-128"/>
              <a:ea typeface="メイリオ" panose="020B0604030504040204" pitchFamily="50" charset="-128"/>
            </a:endParaRPr>
          </a:p>
          <a:p>
            <a:pPr marL="241300" indent="-241300">
              <a:spcBef>
                <a:spcPts val="1800"/>
              </a:spcBef>
              <a:buClr>
                <a:schemeClr val="tx1">
                  <a:lumMod val="50000"/>
                  <a:lumOff val="50000"/>
                </a:schemeClr>
              </a:buClr>
              <a:buFont typeface="Wingdings" pitchFamily="2" charset="2"/>
              <a:buChar char="l"/>
              <a:defRPr/>
            </a:pPr>
            <a:r>
              <a:rPr lang="ja-JP" altLang="en-US" sz="2400" dirty="0">
                <a:latin typeface="メイリオ" panose="020B0604030504040204" pitchFamily="50" charset="-128"/>
                <a:ea typeface="メイリオ" panose="020B0604030504040204" pitchFamily="50" charset="-128"/>
              </a:rPr>
              <a:t>日頃の呼吸数の変動を知っておき、通常と異なる場合は、</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注意が必要</a:t>
            </a:r>
            <a:endParaRPr lang="en-US" altLang="ja-JP" sz="2400" dirty="0">
              <a:latin typeface="メイリオ" panose="020B0604030504040204" pitchFamily="50" charset="-128"/>
              <a:ea typeface="メイリオ" panose="020B0604030504040204" pitchFamily="50" charset="-128"/>
            </a:endParaRPr>
          </a:p>
          <a:p>
            <a:pPr marL="241300" indent="-241300">
              <a:buFontTx/>
              <a:buNone/>
              <a:defRPr/>
            </a:pPr>
            <a:endParaRPr lang="ja-JP" altLang="en-US" sz="2400" dirty="0">
              <a:latin typeface="メイリオ" panose="020B0604030504040204" pitchFamily="50" charset="-128"/>
              <a:ea typeface="メイリオ" panose="020B0604030504040204" pitchFamily="50" charset="-128"/>
            </a:endParaRPr>
          </a:p>
        </p:txBody>
      </p:sp>
      <p:sp>
        <p:nvSpPr>
          <p:cNvPr id="6" name="テキスト ボックス 11">
            <a:extLst>
              <a:ext uri="{FF2B5EF4-FFF2-40B4-BE49-F238E27FC236}">
                <a16:creationId xmlns:a16="http://schemas.microsoft.com/office/drawing/2014/main" id="{B4D2BA8A-CEEB-47ED-8F2C-36DB6D53D39B}"/>
              </a:ext>
            </a:extLst>
          </p:cNvPr>
          <p:cNvSpPr txBox="1">
            <a:spLocks noChangeArrowheads="1"/>
          </p:cNvSpPr>
          <p:nvPr/>
        </p:nvSpPr>
        <p:spPr bwMode="auto">
          <a:xfrm>
            <a:off x="7358062" y="6258868"/>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9" name="メモ 9">
            <a:extLst>
              <a:ext uri="{FF2B5EF4-FFF2-40B4-BE49-F238E27FC236}">
                <a16:creationId xmlns:a16="http://schemas.microsoft.com/office/drawing/2014/main" id="{31D2BC27-2B96-4580-B113-B388FDD0D233}"/>
              </a:ext>
            </a:extLst>
          </p:cNvPr>
          <p:cNvSpPr>
            <a:spLocks noChangeArrowheads="1"/>
          </p:cNvSpPr>
          <p:nvPr/>
        </p:nvSpPr>
        <p:spPr bwMode="auto">
          <a:xfrm>
            <a:off x="3826369" y="1339850"/>
            <a:ext cx="3692031" cy="1918422"/>
          </a:xfrm>
          <a:prstGeom prst="foldedCorner">
            <a:avLst>
              <a:gd name="adj" fmla="val 0"/>
            </a:avLst>
          </a:prstGeom>
          <a:noFill/>
          <a:ln w="19050">
            <a:solidFill>
              <a:srgbClr val="F69240"/>
            </a:solidFill>
            <a:round/>
            <a:headEnd/>
            <a:tailEnd/>
          </a:ln>
          <a:effectLst/>
        </p:spPr>
        <p:txBody>
          <a:bodyPr wrap="none" bIns="0" anchor="ctr" anchorCtr="0"/>
          <a:lstStyle/>
          <a:p>
            <a:pPr marL="88900" defTabSz="457200" eaLnBrk="1" fontAlgn="auto" hangingPunct="1">
              <a:lnSpc>
                <a:spcPct val="114000"/>
              </a:lnSpc>
              <a:spcBef>
                <a:spcPts val="0"/>
              </a:spcBef>
              <a:spcAft>
                <a:spcPts val="0"/>
              </a:spcAft>
              <a:defRPr/>
            </a:pPr>
            <a:r>
              <a:rPr kumimoji="0" lang="en-US" altLang="ja-JP" sz="2000" dirty="0">
                <a:solidFill>
                  <a:srgbClr val="000000"/>
                </a:solidFill>
                <a:latin typeface="メイリオ" panose="020B0604030504040204" pitchFamily="50" charset="-128"/>
                <a:ea typeface="メイリオ" panose="020B0604030504040204" pitchFamily="50" charset="-128"/>
                <a:cs typeface="ＭＳ ゴシック"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ＭＳ ゴシック" charset="0"/>
              </a:rPr>
              <a:t>呼吸数の正常値</a:t>
            </a:r>
            <a:r>
              <a:rPr kumimoji="0" lang="en-US" altLang="ja-JP" sz="2000" dirty="0">
                <a:solidFill>
                  <a:srgbClr val="000000"/>
                </a:solidFill>
                <a:latin typeface="メイリオ" panose="020B0604030504040204" pitchFamily="50" charset="-128"/>
                <a:ea typeface="メイリオ" panose="020B0604030504040204" pitchFamily="50" charset="-128"/>
                <a:cs typeface="ＭＳ ゴシック" charset="0"/>
              </a:rPr>
              <a:t>】</a:t>
            </a:r>
          </a:p>
          <a:p>
            <a:pPr marL="279400" defTabSz="457200" eaLnBrk="1" fontAlgn="auto" hangingPunct="1">
              <a:lnSpc>
                <a:spcPct val="114000"/>
              </a:lnSpc>
              <a:spcBef>
                <a:spcPts val="0"/>
              </a:spcBef>
              <a:spcAft>
                <a:spcPts val="0"/>
              </a:spcAft>
              <a:defRPr/>
            </a:pPr>
            <a:r>
              <a:rPr kumimoji="0" lang="ja-JP" altLang="en-US" sz="2000" dirty="0">
                <a:solidFill>
                  <a:srgbClr val="000000"/>
                </a:solidFill>
                <a:latin typeface="メイリオ" panose="020B0604030504040204" pitchFamily="50" charset="-128"/>
                <a:ea typeface="メイリオ" panose="020B0604030504040204" pitchFamily="50" charset="-128"/>
                <a:cs typeface="ＭＳ ゴシック" charset="0"/>
              </a:rPr>
              <a:t>乳　児：</a:t>
            </a:r>
            <a:r>
              <a:rPr kumimoji="0" lang="en-US" altLang="ja-JP" sz="2000" dirty="0">
                <a:solidFill>
                  <a:srgbClr val="000000"/>
                </a:solidFill>
                <a:latin typeface="メイリオ" panose="020B0604030504040204" pitchFamily="50" charset="-128"/>
                <a:ea typeface="メイリオ" panose="020B0604030504040204" pitchFamily="50" charset="-128"/>
                <a:cs typeface="ＭＳ ゴシック" charset="0"/>
              </a:rPr>
              <a:t>30〜40 /</a:t>
            </a:r>
            <a:r>
              <a:rPr kumimoji="0" lang="ja-JP" altLang="en-US" sz="2000" dirty="0">
                <a:solidFill>
                  <a:srgbClr val="000000"/>
                </a:solidFill>
                <a:latin typeface="メイリオ" panose="020B0604030504040204" pitchFamily="50" charset="-128"/>
                <a:ea typeface="メイリオ" panose="020B0604030504040204" pitchFamily="50" charset="-128"/>
                <a:cs typeface="ＭＳ ゴシック" charset="0"/>
              </a:rPr>
              <a:t>分</a:t>
            </a:r>
            <a:endParaRPr kumimoji="0" lang="en-US" altLang="ja-JP" sz="2000" dirty="0">
              <a:solidFill>
                <a:srgbClr val="000000"/>
              </a:solidFill>
              <a:latin typeface="メイリオ" panose="020B0604030504040204" pitchFamily="50" charset="-128"/>
              <a:ea typeface="メイリオ" panose="020B0604030504040204" pitchFamily="50" charset="-128"/>
              <a:cs typeface="ＭＳ ゴシック" charset="0"/>
            </a:endParaRPr>
          </a:p>
          <a:p>
            <a:pPr marL="279400" defTabSz="457200" eaLnBrk="1" fontAlgn="auto" hangingPunct="1">
              <a:lnSpc>
                <a:spcPct val="114000"/>
              </a:lnSpc>
              <a:spcBef>
                <a:spcPts val="0"/>
              </a:spcBef>
              <a:spcAft>
                <a:spcPts val="0"/>
              </a:spcAft>
              <a:defRPr/>
            </a:pPr>
            <a:r>
              <a:rPr kumimoji="0" lang="ja-JP" altLang="en-US" sz="2000" dirty="0">
                <a:solidFill>
                  <a:srgbClr val="000000"/>
                </a:solidFill>
                <a:latin typeface="メイリオ" panose="020B0604030504040204" pitchFamily="50" charset="-128"/>
                <a:ea typeface="メイリオ" panose="020B0604030504040204" pitchFamily="50" charset="-128"/>
                <a:cs typeface="ＭＳ ゴシック" charset="0"/>
              </a:rPr>
              <a:t>幼　児：</a:t>
            </a:r>
            <a:r>
              <a:rPr kumimoji="0" lang="en-US" altLang="ja-JP" sz="2000" dirty="0">
                <a:solidFill>
                  <a:srgbClr val="000000"/>
                </a:solidFill>
                <a:latin typeface="メイリオ" panose="020B0604030504040204" pitchFamily="50" charset="-128"/>
                <a:ea typeface="メイリオ" panose="020B0604030504040204" pitchFamily="50" charset="-128"/>
                <a:cs typeface="ＭＳ ゴシック" charset="0"/>
              </a:rPr>
              <a:t>20〜30 /</a:t>
            </a:r>
            <a:r>
              <a:rPr kumimoji="0" lang="ja-JP" altLang="en-US" sz="2000" dirty="0">
                <a:solidFill>
                  <a:srgbClr val="000000"/>
                </a:solidFill>
                <a:latin typeface="メイリオ" panose="020B0604030504040204" pitchFamily="50" charset="-128"/>
                <a:ea typeface="メイリオ" panose="020B0604030504040204" pitchFamily="50" charset="-128"/>
                <a:cs typeface="ＭＳ ゴシック" charset="0"/>
              </a:rPr>
              <a:t>分</a:t>
            </a:r>
            <a:endParaRPr kumimoji="0" lang="en-US" altLang="ja-JP" sz="2000" dirty="0">
              <a:solidFill>
                <a:srgbClr val="000000"/>
              </a:solidFill>
              <a:latin typeface="メイリオ" panose="020B0604030504040204" pitchFamily="50" charset="-128"/>
              <a:ea typeface="メイリオ" panose="020B0604030504040204" pitchFamily="50" charset="-128"/>
              <a:cs typeface="ＭＳ ゴシック" charset="0"/>
            </a:endParaRPr>
          </a:p>
          <a:p>
            <a:pPr marL="279400" defTabSz="457200" eaLnBrk="1" fontAlgn="auto" hangingPunct="1">
              <a:lnSpc>
                <a:spcPct val="114000"/>
              </a:lnSpc>
              <a:spcBef>
                <a:spcPts val="0"/>
              </a:spcBef>
              <a:spcAft>
                <a:spcPts val="0"/>
              </a:spcAft>
              <a:defRPr/>
            </a:pPr>
            <a:r>
              <a:rPr kumimoji="0" lang="ja-JP" altLang="en-US" sz="2000" dirty="0">
                <a:solidFill>
                  <a:srgbClr val="000000"/>
                </a:solidFill>
                <a:latin typeface="メイリオ" panose="020B0604030504040204" pitchFamily="50" charset="-128"/>
                <a:ea typeface="メイリオ" panose="020B0604030504040204" pitchFamily="50" charset="-128"/>
                <a:cs typeface="ＭＳ ゴシック" charset="0"/>
              </a:rPr>
              <a:t>学　童：</a:t>
            </a:r>
            <a:r>
              <a:rPr kumimoji="0" lang="en-US" altLang="ja-JP" sz="2000" dirty="0">
                <a:solidFill>
                  <a:srgbClr val="000000"/>
                </a:solidFill>
                <a:latin typeface="メイリオ" panose="020B0604030504040204" pitchFamily="50" charset="-128"/>
                <a:ea typeface="メイリオ" panose="020B0604030504040204" pitchFamily="50" charset="-128"/>
                <a:cs typeface="ＭＳ ゴシック" charset="0"/>
              </a:rPr>
              <a:t>18〜25 /</a:t>
            </a:r>
            <a:r>
              <a:rPr kumimoji="0" lang="ja-JP" altLang="en-US" sz="2000" dirty="0">
                <a:solidFill>
                  <a:srgbClr val="000000"/>
                </a:solidFill>
                <a:latin typeface="メイリオ" panose="020B0604030504040204" pitchFamily="50" charset="-128"/>
                <a:ea typeface="メイリオ" panose="020B0604030504040204" pitchFamily="50" charset="-128"/>
                <a:cs typeface="ＭＳ ゴシック" charset="0"/>
              </a:rPr>
              <a:t>分</a:t>
            </a:r>
            <a:endParaRPr kumimoji="0" lang="en-US" altLang="ja-JP" sz="2000" dirty="0">
              <a:solidFill>
                <a:srgbClr val="000000"/>
              </a:solidFill>
              <a:latin typeface="メイリオ" panose="020B0604030504040204" pitchFamily="50" charset="-128"/>
              <a:ea typeface="メイリオ" panose="020B0604030504040204" pitchFamily="50" charset="-128"/>
              <a:cs typeface="ＭＳ ゴシック" charset="0"/>
            </a:endParaRPr>
          </a:p>
          <a:p>
            <a:pPr marL="279400" defTabSz="457200" eaLnBrk="1" fontAlgn="auto" hangingPunct="1">
              <a:lnSpc>
                <a:spcPct val="114000"/>
              </a:lnSpc>
              <a:spcBef>
                <a:spcPts val="0"/>
              </a:spcBef>
              <a:spcAft>
                <a:spcPts val="0"/>
              </a:spcAft>
              <a:defRPr/>
            </a:pPr>
            <a:r>
              <a:rPr kumimoji="0" lang="ja-JP" altLang="en-US" sz="2000" dirty="0">
                <a:solidFill>
                  <a:srgbClr val="000000"/>
                </a:solidFill>
                <a:latin typeface="メイリオ" panose="020B0604030504040204" pitchFamily="50" charset="-128"/>
                <a:ea typeface="メイリオ" panose="020B0604030504040204" pitchFamily="50" charset="-128"/>
                <a:cs typeface="ＭＳ ゴシック" charset="0"/>
              </a:rPr>
              <a:t>成　人：</a:t>
            </a:r>
            <a:r>
              <a:rPr kumimoji="0" lang="en-US" altLang="ja-JP" sz="2000" dirty="0">
                <a:solidFill>
                  <a:srgbClr val="000000"/>
                </a:solidFill>
                <a:latin typeface="メイリオ" panose="020B0604030504040204" pitchFamily="50" charset="-128"/>
                <a:ea typeface="メイリオ" panose="020B0604030504040204" pitchFamily="50" charset="-128"/>
                <a:cs typeface="ＭＳ ゴシック" charset="0"/>
              </a:rPr>
              <a:t>15〜20 /</a:t>
            </a:r>
            <a:r>
              <a:rPr kumimoji="0" lang="ja-JP" altLang="en-US" sz="2000" dirty="0">
                <a:solidFill>
                  <a:srgbClr val="000000"/>
                </a:solidFill>
                <a:latin typeface="メイリオ" panose="020B0604030504040204" pitchFamily="50" charset="-128"/>
                <a:ea typeface="メイリオ" panose="020B0604030504040204" pitchFamily="50" charset="-128"/>
                <a:cs typeface="ＭＳ ゴシック" charset="0"/>
              </a:rPr>
              <a:t>分</a:t>
            </a:r>
          </a:p>
        </p:txBody>
      </p:sp>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32</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4363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ー 22">
            <a:extLst>
              <a:ext uri="{FF2B5EF4-FFF2-40B4-BE49-F238E27FC236}">
                <a16:creationId xmlns:a16="http://schemas.microsoft.com/office/drawing/2014/main" id="{4699989B-E5FE-6142-A35B-3C567A8C91F2}"/>
              </a:ext>
            </a:extLst>
          </p:cNvPr>
          <p:cNvSpPr>
            <a:spLocks noGrp="1"/>
          </p:cNvSpPr>
          <p:nvPr>
            <p:ph type="body" sz="quarter" idx="10"/>
          </p:nvPr>
        </p:nvSpPr>
        <p:spPr/>
        <p:txBody>
          <a:bodyPr/>
          <a:lstStyle/>
          <a:p>
            <a:r>
              <a:rPr lang="en-US" altLang="ja-JP" dirty="0">
                <a:latin typeface="メイリオ" panose="020B0604030504040204" pitchFamily="50" charset="-128"/>
                <a:ea typeface="メイリオ" panose="020B0604030504040204" pitchFamily="50" charset="-128"/>
              </a:rPr>
              <a:t>3-2. </a:t>
            </a:r>
            <a:r>
              <a:rPr lang="ja-JP" altLang="en-US" dirty="0">
                <a:latin typeface="メイリオ" panose="020B0604030504040204" pitchFamily="50" charset="-128"/>
                <a:ea typeface="メイリオ" panose="020B0604030504040204" pitchFamily="50" charset="-128"/>
              </a:rPr>
              <a:t>呼吸障害</a:t>
            </a: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呼吸がしづらい状態</a:t>
            </a:r>
            <a:endParaRPr kumimoji="1" lang="ja-JP" altLang="en-US" sz="2800" b="1" dirty="0"/>
          </a:p>
        </p:txBody>
      </p:sp>
      <p:pic>
        <p:nvPicPr>
          <p:cNvPr id="8" name="Picture 11" descr="2_呼吸がしづらい状態">
            <a:extLst>
              <a:ext uri="{FF2B5EF4-FFF2-40B4-BE49-F238E27FC236}">
                <a16:creationId xmlns:a16="http://schemas.microsoft.com/office/drawing/2014/main" id="{6AFD2862-B1BD-4927-8707-6DC92971F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713" y="1450975"/>
            <a:ext cx="77882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33</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24015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呼吸がしづらくなる原因</a:t>
            </a:r>
            <a:endParaRPr kumimoji="1" lang="ja-JP" altLang="en-US" sz="2800" b="1" dirty="0"/>
          </a:p>
        </p:txBody>
      </p:sp>
      <p:sp>
        <p:nvSpPr>
          <p:cNvPr id="5" name="Oval 4">
            <a:extLst>
              <a:ext uri="{FF2B5EF4-FFF2-40B4-BE49-F238E27FC236}">
                <a16:creationId xmlns:a16="http://schemas.microsoft.com/office/drawing/2014/main" id="{7BAEE906-AA97-44B9-91A6-7141EC3CA107}"/>
              </a:ext>
            </a:extLst>
          </p:cNvPr>
          <p:cNvSpPr>
            <a:spLocks noChangeArrowheads="1"/>
          </p:cNvSpPr>
          <p:nvPr/>
        </p:nvSpPr>
        <p:spPr bwMode="auto">
          <a:xfrm>
            <a:off x="704850" y="1563688"/>
            <a:ext cx="2881312" cy="1708150"/>
          </a:xfrm>
          <a:prstGeom prst="ellipse">
            <a:avLst/>
          </a:prstGeom>
          <a:solidFill>
            <a:schemeClr val="bg1"/>
          </a:solidFill>
          <a:ln w="28575">
            <a:solidFill>
              <a:srgbClr val="002060"/>
            </a:solidFill>
            <a:round/>
            <a:headEnd/>
            <a:tailEnd/>
          </a:ln>
        </p:spPr>
        <p:txBody>
          <a:bodyPr wrap="none" lIns="87269" tIns="43635" rIns="87269" bIns="43635" anchor="ct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spcBef>
                <a:spcPct val="0"/>
              </a:spcBef>
              <a:buFontTx/>
              <a:buNone/>
            </a:pPr>
            <a:r>
              <a:rPr lang="ja-JP" altLang="en-US" sz="2600" b="1">
                <a:solidFill>
                  <a:srgbClr val="002060"/>
                </a:solidFill>
                <a:latin typeface="メイリオ" panose="020B0604030504040204" pitchFamily="50" charset="-128"/>
              </a:rPr>
              <a:t>換気がうまく</a:t>
            </a:r>
            <a:endParaRPr lang="en-US" altLang="ja-JP" sz="2600" b="1">
              <a:solidFill>
                <a:srgbClr val="002060"/>
              </a:solidFill>
              <a:latin typeface="メイリオ" panose="020B0604030504040204" pitchFamily="50" charset="-128"/>
            </a:endParaRPr>
          </a:p>
          <a:p>
            <a:pPr algn="ctr" eaLnBrk="1" hangingPunct="1">
              <a:spcBef>
                <a:spcPct val="0"/>
              </a:spcBef>
              <a:buFontTx/>
              <a:buNone/>
            </a:pPr>
            <a:r>
              <a:rPr lang="ja-JP" altLang="en-US" sz="2600" b="1">
                <a:solidFill>
                  <a:srgbClr val="002060"/>
                </a:solidFill>
                <a:latin typeface="メイリオ" panose="020B0604030504040204" pitchFamily="50" charset="-128"/>
              </a:rPr>
              <a:t>されていない</a:t>
            </a:r>
          </a:p>
        </p:txBody>
      </p:sp>
      <p:sp>
        <p:nvSpPr>
          <p:cNvPr id="6" name="Oval 5">
            <a:extLst>
              <a:ext uri="{FF2B5EF4-FFF2-40B4-BE49-F238E27FC236}">
                <a16:creationId xmlns:a16="http://schemas.microsoft.com/office/drawing/2014/main" id="{E4CE1FCB-B144-4702-8EE1-C65F9AEF6B70}"/>
              </a:ext>
            </a:extLst>
          </p:cNvPr>
          <p:cNvSpPr>
            <a:spLocks noChangeArrowheads="1"/>
          </p:cNvSpPr>
          <p:nvPr/>
        </p:nvSpPr>
        <p:spPr bwMode="auto">
          <a:xfrm>
            <a:off x="4881562" y="4846642"/>
            <a:ext cx="3814763" cy="1657350"/>
          </a:xfrm>
          <a:prstGeom prst="ellipse">
            <a:avLst/>
          </a:prstGeom>
          <a:solidFill>
            <a:schemeClr val="bg1"/>
          </a:solidFill>
          <a:ln w="28575">
            <a:solidFill>
              <a:srgbClr val="C00000"/>
            </a:solidFill>
            <a:round/>
            <a:headEnd/>
            <a:tailEnd/>
          </a:ln>
        </p:spPr>
        <p:txBody>
          <a:bodyPr wrap="none" lIns="87269" tIns="43635" rIns="87269" bIns="43635" anchor="ct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spcBef>
                <a:spcPct val="0"/>
              </a:spcBef>
              <a:buFontTx/>
              <a:buNone/>
            </a:pPr>
            <a:r>
              <a:rPr lang="ja-JP" altLang="en-US" sz="2600" b="1" dirty="0">
                <a:solidFill>
                  <a:srgbClr val="C00000"/>
                </a:solidFill>
                <a:latin typeface="メイリオ" panose="020B0604030504040204" pitchFamily="50" charset="-128"/>
              </a:rPr>
              <a:t>ガス交換が</a:t>
            </a:r>
          </a:p>
          <a:p>
            <a:pPr algn="ctr" eaLnBrk="1" hangingPunct="1">
              <a:spcBef>
                <a:spcPct val="0"/>
              </a:spcBef>
              <a:buFontTx/>
              <a:buNone/>
            </a:pPr>
            <a:r>
              <a:rPr lang="ja-JP" altLang="en-US" sz="2600" b="1" dirty="0">
                <a:solidFill>
                  <a:srgbClr val="C00000"/>
                </a:solidFill>
                <a:latin typeface="メイリオ" panose="020B0604030504040204" pitchFamily="50" charset="-128"/>
              </a:rPr>
              <a:t>十分にされていない</a:t>
            </a:r>
          </a:p>
        </p:txBody>
      </p:sp>
      <p:sp>
        <p:nvSpPr>
          <p:cNvPr id="7" name="Text Box 6">
            <a:extLst>
              <a:ext uri="{FF2B5EF4-FFF2-40B4-BE49-F238E27FC236}">
                <a16:creationId xmlns:a16="http://schemas.microsoft.com/office/drawing/2014/main" id="{3444A796-1BB5-471E-88B8-8E78C39DC597}"/>
              </a:ext>
            </a:extLst>
          </p:cNvPr>
          <p:cNvSpPr txBox="1">
            <a:spLocks noChangeArrowheads="1"/>
          </p:cNvSpPr>
          <p:nvPr/>
        </p:nvSpPr>
        <p:spPr bwMode="auto">
          <a:xfrm>
            <a:off x="4396823" y="2073749"/>
            <a:ext cx="50403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ts val="600"/>
              </a:spcBef>
              <a:buFontTx/>
              <a:buNone/>
            </a:pPr>
            <a:r>
              <a:rPr lang="ja-JP" altLang="en-US" sz="2000" b="1" u="sng" dirty="0">
                <a:solidFill>
                  <a:srgbClr val="0070C0"/>
                </a:solidFill>
                <a:latin typeface="メイリオ" panose="020B0604030504040204" pitchFamily="50" charset="-128"/>
              </a:rPr>
              <a:t>気道が狭くなっている</a:t>
            </a:r>
          </a:p>
          <a:p>
            <a:pPr eaLnBrk="1" hangingPunct="1">
              <a:spcBef>
                <a:spcPts val="300"/>
              </a:spcBef>
              <a:buFontTx/>
              <a:buNone/>
            </a:pPr>
            <a:r>
              <a:rPr lang="ja-JP" altLang="en-US" sz="2000" b="1" dirty="0">
                <a:solidFill>
                  <a:srgbClr val="000000"/>
                </a:solidFill>
                <a:latin typeface="メイリオ" panose="020B0604030504040204" pitchFamily="50" charset="-128"/>
              </a:rPr>
              <a:t>　鼻がつまっている</a:t>
            </a:r>
          </a:p>
          <a:p>
            <a:pPr eaLnBrk="1" hangingPunct="1">
              <a:spcBef>
                <a:spcPts val="300"/>
              </a:spcBef>
              <a:buFontTx/>
              <a:buNone/>
            </a:pPr>
            <a:r>
              <a:rPr lang="ja-JP" altLang="en-US" sz="2000" b="1" dirty="0">
                <a:solidFill>
                  <a:srgbClr val="000000"/>
                </a:solidFill>
                <a:latin typeface="メイリオ" panose="020B0604030504040204" pitchFamily="50" charset="-128"/>
              </a:rPr>
              <a:t>　気道が腫れている（かぜ、喘息・・）</a:t>
            </a:r>
            <a:endParaRPr lang="en-US" altLang="ja-JP" sz="2000" b="1" dirty="0">
              <a:solidFill>
                <a:srgbClr val="000000"/>
              </a:solidFill>
              <a:latin typeface="メイリオ" panose="020B0604030504040204" pitchFamily="50" charset="-128"/>
            </a:endParaRPr>
          </a:p>
          <a:p>
            <a:pPr eaLnBrk="1" hangingPunct="1">
              <a:spcBef>
                <a:spcPts val="300"/>
              </a:spcBef>
              <a:buFontTx/>
              <a:buNone/>
            </a:pPr>
            <a:r>
              <a:rPr lang="ja-JP" altLang="en-US" sz="2000" b="1" dirty="0">
                <a:solidFill>
                  <a:srgbClr val="000000"/>
                </a:solidFill>
                <a:latin typeface="メイリオ" panose="020B0604030504040204" pitchFamily="50" charset="-128"/>
              </a:rPr>
              <a:t>　舌根沈下がおきている</a:t>
            </a:r>
          </a:p>
          <a:p>
            <a:pPr eaLnBrk="1" hangingPunct="1">
              <a:spcBef>
                <a:spcPts val="600"/>
              </a:spcBef>
              <a:buFontTx/>
              <a:buNone/>
            </a:pPr>
            <a:r>
              <a:rPr lang="ja-JP" altLang="en-US" sz="2000" b="1" u="sng" dirty="0">
                <a:solidFill>
                  <a:srgbClr val="0070C0"/>
                </a:solidFill>
                <a:latin typeface="メイリオ" panose="020B0604030504040204" pitchFamily="50" charset="-128"/>
              </a:rPr>
              <a:t>気道にものがたまっている、つまっている</a:t>
            </a:r>
          </a:p>
          <a:p>
            <a:pPr eaLnBrk="1" hangingPunct="1">
              <a:spcBef>
                <a:spcPts val="300"/>
              </a:spcBef>
              <a:buFontTx/>
              <a:buNone/>
            </a:pPr>
            <a:r>
              <a:rPr lang="ja-JP" altLang="en-US" sz="2000" b="1" dirty="0">
                <a:solidFill>
                  <a:srgbClr val="000000"/>
                </a:solidFill>
                <a:latin typeface="メイリオ" panose="020B0604030504040204" pitchFamily="50" charset="-128"/>
              </a:rPr>
              <a:t>　喀痰や唾液がたまる、つまる</a:t>
            </a:r>
            <a:endParaRPr lang="en-US" altLang="ja-JP" sz="2000" b="1" dirty="0">
              <a:solidFill>
                <a:srgbClr val="000000"/>
              </a:solidFill>
              <a:latin typeface="メイリオ" panose="020B0604030504040204" pitchFamily="50" charset="-128"/>
            </a:endParaRPr>
          </a:p>
          <a:p>
            <a:pPr eaLnBrk="1" hangingPunct="1">
              <a:spcBef>
                <a:spcPts val="300"/>
              </a:spcBef>
              <a:buFontTx/>
              <a:buNone/>
            </a:pPr>
            <a:r>
              <a:rPr lang="ja-JP" altLang="en-US" sz="2000" b="1" dirty="0">
                <a:solidFill>
                  <a:srgbClr val="000000"/>
                </a:solidFill>
                <a:latin typeface="メイリオ" panose="020B0604030504040204" pitchFamily="50" charset="-128"/>
              </a:rPr>
              <a:t>　食べ物がたまる、つまる</a:t>
            </a:r>
            <a:endParaRPr lang="en-US" altLang="ja-JP" sz="2000" b="1" dirty="0">
              <a:solidFill>
                <a:srgbClr val="000000"/>
              </a:solidFill>
              <a:latin typeface="メイリオ" panose="020B0604030504040204" pitchFamily="50" charset="-128"/>
            </a:endParaRPr>
          </a:p>
          <a:p>
            <a:pPr eaLnBrk="1" hangingPunct="1">
              <a:spcBef>
                <a:spcPts val="300"/>
              </a:spcBef>
              <a:buFontTx/>
              <a:buNone/>
            </a:pPr>
            <a:r>
              <a:rPr lang="ja-JP" altLang="en-US" sz="2000" b="1" dirty="0">
                <a:solidFill>
                  <a:srgbClr val="000000"/>
                </a:solidFill>
                <a:latin typeface="メイリオ" panose="020B0604030504040204" pitchFamily="50" charset="-128"/>
              </a:rPr>
              <a:t>　異物がつまる</a:t>
            </a:r>
          </a:p>
        </p:txBody>
      </p:sp>
      <p:sp>
        <p:nvSpPr>
          <p:cNvPr id="9" name="AutoShape 7">
            <a:extLst>
              <a:ext uri="{FF2B5EF4-FFF2-40B4-BE49-F238E27FC236}">
                <a16:creationId xmlns:a16="http://schemas.microsoft.com/office/drawing/2014/main" id="{D7BC4C1C-D13A-4366-844F-4B798D4A41A5}"/>
              </a:ext>
            </a:extLst>
          </p:cNvPr>
          <p:cNvSpPr>
            <a:spLocks noChangeArrowheads="1"/>
          </p:cNvSpPr>
          <p:nvPr/>
        </p:nvSpPr>
        <p:spPr bwMode="auto">
          <a:xfrm>
            <a:off x="3529012" y="2282825"/>
            <a:ext cx="704850" cy="431800"/>
          </a:xfrm>
          <a:prstGeom prst="leftArrow">
            <a:avLst>
              <a:gd name="adj1" fmla="val 50000"/>
              <a:gd name="adj2" fmla="val 62626"/>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nchor="ct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endParaRPr lang="ja-JP" altLang="en-US" sz="1700">
              <a:solidFill>
                <a:srgbClr val="000000"/>
              </a:solidFill>
              <a:latin typeface="メイリオ" panose="020B0604030504040204" pitchFamily="50" charset="-128"/>
            </a:endParaRPr>
          </a:p>
        </p:txBody>
      </p:sp>
      <p:sp>
        <p:nvSpPr>
          <p:cNvPr id="10" name="Text Box 8">
            <a:extLst>
              <a:ext uri="{FF2B5EF4-FFF2-40B4-BE49-F238E27FC236}">
                <a16:creationId xmlns:a16="http://schemas.microsoft.com/office/drawing/2014/main" id="{9F9B5294-BB59-4971-A804-497D3F82B092}"/>
              </a:ext>
            </a:extLst>
          </p:cNvPr>
          <p:cNvSpPr txBox="1">
            <a:spLocks noChangeArrowheads="1"/>
          </p:cNvSpPr>
          <p:nvPr/>
        </p:nvSpPr>
        <p:spPr bwMode="auto">
          <a:xfrm>
            <a:off x="633412" y="5441158"/>
            <a:ext cx="287813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ts val="0"/>
              </a:spcBef>
              <a:spcAft>
                <a:spcPts val="0"/>
              </a:spcAft>
              <a:buFontTx/>
              <a:buNone/>
              <a:defRPr/>
            </a:pPr>
            <a:endParaRPr lang="ja-JP" altLang="en-US" sz="1700" b="1" u="sng" dirty="0">
              <a:solidFill>
                <a:prstClr val="black"/>
              </a:solidFill>
              <a:latin typeface="メイリオ" panose="020B0604030504040204" pitchFamily="50" charset="-128"/>
              <a:ea typeface="メイリオ" panose="020B0604030504040204" pitchFamily="50" charset="-128"/>
            </a:endParaRPr>
          </a:p>
          <a:p>
            <a:pPr eaLnBrk="1" fontAlgn="auto" hangingPunct="1">
              <a:spcBef>
                <a:spcPts val="0"/>
              </a:spcBef>
              <a:spcAft>
                <a:spcPts val="0"/>
              </a:spcAft>
              <a:buFontTx/>
              <a:buNone/>
              <a:defRPr/>
            </a:pPr>
            <a:r>
              <a:rPr lang="ja-JP" altLang="en-US" sz="2000" b="1" dirty="0">
                <a:solidFill>
                  <a:prstClr val="black"/>
                </a:solidFill>
                <a:latin typeface="メイリオ" panose="020B0604030504040204" pitchFamily="50" charset="-128"/>
                <a:ea typeface="メイリオ" panose="020B0604030504040204" pitchFamily="50" charset="-128"/>
              </a:rPr>
              <a:t>慢性肺疾患</a:t>
            </a:r>
            <a:endParaRPr lang="en-US" altLang="ja-JP" sz="2000" b="1" dirty="0">
              <a:solidFill>
                <a:prstClr val="black"/>
              </a:solidFill>
              <a:latin typeface="メイリオ" panose="020B0604030504040204" pitchFamily="50" charset="-128"/>
              <a:ea typeface="メイリオ" panose="020B0604030504040204" pitchFamily="50" charset="-128"/>
            </a:endParaRPr>
          </a:p>
          <a:p>
            <a:pPr eaLnBrk="1" fontAlgn="auto" hangingPunct="1">
              <a:spcBef>
                <a:spcPts val="300"/>
              </a:spcBef>
              <a:spcAft>
                <a:spcPts val="0"/>
              </a:spcAft>
              <a:buFontTx/>
              <a:buNone/>
              <a:defRPr/>
            </a:pPr>
            <a:r>
              <a:rPr lang="ja-JP" altLang="en-US" sz="2000" b="1" dirty="0">
                <a:solidFill>
                  <a:prstClr val="black"/>
                </a:solidFill>
                <a:latin typeface="メイリオ" panose="020B0604030504040204" pitchFamily="50" charset="-128"/>
                <a:ea typeface="メイリオ" panose="020B0604030504040204" pitchFamily="50" charset="-128"/>
              </a:rPr>
              <a:t>肺炎、心不</a:t>
            </a:r>
            <a:r>
              <a:rPr lang="ja-JP" altLang="en-US" sz="2000" b="1" spc="300" dirty="0">
                <a:solidFill>
                  <a:prstClr val="black"/>
                </a:solidFill>
                <a:latin typeface="メイリオ" panose="020B0604030504040204" pitchFamily="50" charset="-128"/>
                <a:ea typeface="メイリオ" panose="020B0604030504040204" pitchFamily="50" charset="-128"/>
              </a:rPr>
              <a:t>全</a:t>
            </a:r>
            <a:r>
              <a:rPr lang="ja-JP" altLang="en-US" sz="1700" b="1" dirty="0">
                <a:solidFill>
                  <a:prstClr val="black"/>
                </a:solidFill>
                <a:latin typeface="メイリオ" panose="020B0604030504040204" pitchFamily="50" charset="-128"/>
                <a:ea typeface="メイリオ" panose="020B0604030504040204" pitchFamily="50" charset="-128"/>
              </a:rPr>
              <a:t>など</a:t>
            </a:r>
            <a:endParaRPr lang="ja-JP" altLang="en-US" sz="1700" dirty="0">
              <a:solidFill>
                <a:prstClr val="black"/>
              </a:solidFill>
              <a:latin typeface="メイリオ" panose="020B0604030504040204" pitchFamily="50" charset="-128"/>
              <a:ea typeface="メイリオ" panose="020B0604030504040204" pitchFamily="50" charset="-128"/>
            </a:endParaRPr>
          </a:p>
        </p:txBody>
      </p:sp>
      <p:sp>
        <p:nvSpPr>
          <p:cNvPr id="11" name="AutoShape 9">
            <a:extLst>
              <a:ext uri="{FF2B5EF4-FFF2-40B4-BE49-F238E27FC236}">
                <a16:creationId xmlns:a16="http://schemas.microsoft.com/office/drawing/2014/main" id="{AFFEAD53-4180-4E6E-B266-F0FA6D507C1B}"/>
              </a:ext>
            </a:extLst>
          </p:cNvPr>
          <p:cNvSpPr>
            <a:spLocks noChangeArrowheads="1"/>
          </p:cNvSpPr>
          <p:nvPr/>
        </p:nvSpPr>
        <p:spPr bwMode="auto">
          <a:xfrm rot="677570">
            <a:off x="3230562" y="5295900"/>
            <a:ext cx="1581150" cy="431800"/>
          </a:xfrm>
          <a:prstGeom prst="rightArrow">
            <a:avLst>
              <a:gd name="adj1" fmla="val 50000"/>
              <a:gd name="adj2" fmla="val 75083"/>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nchor="ct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endParaRPr lang="ja-JP" altLang="en-US" sz="1700">
              <a:solidFill>
                <a:srgbClr val="000000"/>
              </a:solidFill>
              <a:latin typeface="メイリオ" panose="020B0604030504040204" pitchFamily="50" charset="-128"/>
            </a:endParaRPr>
          </a:p>
        </p:txBody>
      </p:sp>
      <p:sp>
        <p:nvSpPr>
          <p:cNvPr id="12" name="Text Box 11">
            <a:extLst>
              <a:ext uri="{FF2B5EF4-FFF2-40B4-BE49-F238E27FC236}">
                <a16:creationId xmlns:a16="http://schemas.microsoft.com/office/drawing/2014/main" id="{760F2AF4-147F-4A0D-8305-175E5F516018}"/>
              </a:ext>
            </a:extLst>
          </p:cNvPr>
          <p:cNvSpPr txBox="1">
            <a:spLocks noChangeArrowheads="1"/>
          </p:cNvSpPr>
          <p:nvPr/>
        </p:nvSpPr>
        <p:spPr bwMode="auto">
          <a:xfrm>
            <a:off x="704850" y="3928269"/>
            <a:ext cx="3697287"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50000"/>
              </a:spcBef>
              <a:buFontTx/>
              <a:buNone/>
            </a:pPr>
            <a:endParaRPr lang="ja-JP" altLang="en-US" sz="1700" b="1" u="sng" dirty="0">
              <a:solidFill>
                <a:srgbClr val="000000"/>
              </a:solidFill>
              <a:latin typeface="メイリオ" panose="020B0604030504040204" pitchFamily="50" charset="-128"/>
            </a:endParaRPr>
          </a:p>
          <a:p>
            <a:pPr eaLnBrk="1" hangingPunct="1">
              <a:spcBef>
                <a:spcPts val="800"/>
              </a:spcBef>
              <a:buFontTx/>
              <a:buNone/>
            </a:pPr>
            <a:r>
              <a:rPr lang="ja-JP" altLang="en-US" sz="2000" b="1" dirty="0">
                <a:solidFill>
                  <a:srgbClr val="000000"/>
                </a:solidFill>
                <a:latin typeface="メイリオ" panose="020B0604030504040204" pitchFamily="50" charset="-128"/>
              </a:rPr>
              <a:t>筋力が低下する病気</a:t>
            </a:r>
          </a:p>
          <a:p>
            <a:pPr eaLnBrk="1" hangingPunct="1">
              <a:spcBef>
                <a:spcPts val="300"/>
              </a:spcBef>
              <a:buFontTx/>
              <a:buNone/>
            </a:pPr>
            <a:r>
              <a:rPr lang="en-US" altLang="ja-JP" sz="2000" b="1" dirty="0">
                <a:solidFill>
                  <a:srgbClr val="000000"/>
                </a:solidFill>
                <a:latin typeface="メイリオ" panose="020B0604030504040204" pitchFamily="50" charset="-128"/>
              </a:rPr>
              <a:t>ALS</a:t>
            </a:r>
            <a:r>
              <a:rPr lang="ja-JP" altLang="en-US" sz="2000" b="1" dirty="0">
                <a:solidFill>
                  <a:srgbClr val="000000"/>
                </a:solidFill>
                <a:latin typeface="メイリオ" panose="020B0604030504040204" pitchFamily="50" charset="-128"/>
              </a:rPr>
              <a:t>、筋ジストロフィー</a:t>
            </a:r>
            <a:r>
              <a:rPr lang="ja-JP" altLang="en-US" sz="1700" b="1" dirty="0">
                <a:solidFill>
                  <a:srgbClr val="000000"/>
                </a:solidFill>
                <a:latin typeface="メイリオ" panose="020B0604030504040204" pitchFamily="50" charset="-128"/>
              </a:rPr>
              <a:t>など</a:t>
            </a:r>
          </a:p>
        </p:txBody>
      </p:sp>
      <p:sp>
        <p:nvSpPr>
          <p:cNvPr id="13" name="AutoShape 13">
            <a:extLst>
              <a:ext uri="{FF2B5EF4-FFF2-40B4-BE49-F238E27FC236}">
                <a16:creationId xmlns:a16="http://schemas.microsoft.com/office/drawing/2014/main" id="{75576E89-1F7A-4157-9424-42719386C169}"/>
              </a:ext>
            </a:extLst>
          </p:cNvPr>
          <p:cNvSpPr>
            <a:spLocks noChangeArrowheads="1"/>
          </p:cNvSpPr>
          <p:nvPr/>
        </p:nvSpPr>
        <p:spPr bwMode="auto">
          <a:xfrm rot="19546900">
            <a:off x="4279900" y="4108450"/>
            <a:ext cx="422275" cy="1419225"/>
          </a:xfrm>
          <a:prstGeom prst="downArrow">
            <a:avLst>
              <a:gd name="adj1" fmla="val 50000"/>
              <a:gd name="adj2" fmla="val 49962"/>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87269" tIns="43635" rIns="87269" bIns="43635" anchor="ct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endParaRPr lang="ja-JP" altLang="en-US" sz="1700">
              <a:solidFill>
                <a:srgbClr val="000000"/>
              </a:solidFill>
              <a:latin typeface="メイリオ" panose="020B0604030504040204" pitchFamily="50" charset="-128"/>
            </a:endParaRPr>
          </a:p>
        </p:txBody>
      </p:sp>
      <p:sp>
        <p:nvSpPr>
          <p:cNvPr id="14" name="AutoShape 14">
            <a:extLst>
              <a:ext uri="{FF2B5EF4-FFF2-40B4-BE49-F238E27FC236}">
                <a16:creationId xmlns:a16="http://schemas.microsoft.com/office/drawing/2014/main" id="{9CE10490-4179-403A-B5C7-5FFE1F25988B}"/>
              </a:ext>
            </a:extLst>
          </p:cNvPr>
          <p:cNvSpPr>
            <a:spLocks noChangeArrowheads="1"/>
          </p:cNvSpPr>
          <p:nvPr/>
        </p:nvSpPr>
        <p:spPr bwMode="auto">
          <a:xfrm>
            <a:off x="704850" y="3721894"/>
            <a:ext cx="3286125" cy="538162"/>
          </a:xfrm>
          <a:prstGeom prst="roundRect">
            <a:avLst>
              <a:gd name="adj" fmla="val 16667"/>
            </a:avLst>
          </a:prstGeom>
          <a:solidFill>
            <a:schemeClr val="tx1">
              <a:lumMod val="50000"/>
              <a:lumOff val="50000"/>
            </a:schemeClr>
          </a:solidFill>
          <a:ln w="12700">
            <a:solidFill>
              <a:schemeClr val="bg1">
                <a:lumMod val="50000"/>
              </a:schemeClr>
            </a:solidFill>
            <a:round/>
            <a:headEnd/>
            <a:tailEnd/>
          </a:ln>
        </p:spPr>
        <p:txBody>
          <a:bodyPr wrap="none" lIns="87269" tIns="90000" rIns="87269" bIns="0" anchor="ctr">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fontAlgn="auto" hangingPunct="1">
              <a:spcBef>
                <a:spcPct val="0"/>
              </a:spcBef>
              <a:spcAft>
                <a:spcPts val="0"/>
              </a:spcAft>
              <a:buFontTx/>
              <a:buNone/>
              <a:defRPr/>
            </a:pPr>
            <a:r>
              <a:rPr lang="ja-JP" altLang="en-US" sz="2400" b="1" dirty="0">
                <a:solidFill>
                  <a:prstClr val="white"/>
                </a:solidFill>
                <a:latin typeface="メイリオ" panose="020B0604030504040204" pitchFamily="50" charset="-128"/>
                <a:ea typeface="メイリオ" panose="020B0604030504040204" pitchFamily="50" charset="-128"/>
              </a:rPr>
              <a:t>呼吸運動に問題がある</a:t>
            </a:r>
          </a:p>
        </p:txBody>
      </p:sp>
      <p:sp>
        <p:nvSpPr>
          <p:cNvPr id="15" name="AutoShape 15">
            <a:extLst>
              <a:ext uri="{FF2B5EF4-FFF2-40B4-BE49-F238E27FC236}">
                <a16:creationId xmlns:a16="http://schemas.microsoft.com/office/drawing/2014/main" id="{2D8DF77B-1C7A-43D5-B450-59E1A3A2BB44}"/>
              </a:ext>
            </a:extLst>
          </p:cNvPr>
          <p:cNvSpPr>
            <a:spLocks noChangeArrowheads="1"/>
          </p:cNvSpPr>
          <p:nvPr/>
        </p:nvSpPr>
        <p:spPr bwMode="auto">
          <a:xfrm>
            <a:off x="4233862" y="1397473"/>
            <a:ext cx="2663972" cy="529279"/>
          </a:xfrm>
          <a:prstGeom prst="roundRect">
            <a:avLst>
              <a:gd name="adj" fmla="val 16667"/>
            </a:avLst>
          </a:prstGeom>
          <a:solidFill>
            <a:schemeClr val="tx1">
              <a:lumMod val="50000"/>
              <a:lumOff val="50000"/>
            </a:schemeClr>
          </a:solidFill>
          <a:ln w="12700">
            <a:solidFill>
              <a:schemeClr val="bg1">
                <a:lumMod val="50000"/>
              </a:schemeClr>
            </a:solidFill>
            <a:round/>
            <a:headEnd/>
            <a:tailEnd/>
          </a:ln>
        </p:spPr>
        <p:txBody>
          <a:bodyPr wrap="none" lIns="87269" tIns="90000" rIns="87269" bIns="0" anchor="ctr">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0"/>
              </a:spcBef>
              <a:spcAft>
                <a:spcPts val="0"/>
              </a:spcAft>
              <a:buFontTx/>
              <a:buNone/>
              <a:defRPr/>
            </a:pPr>
            <a:r>
              <a:rPr lang="ja-JP" altLang="en-US" sz="2400" b="1" dirty="0">
                <a:solidFill>
                  <a:prstClr val="white"/>
                </a:solidFill>
                <a:latin typeface="メイリオ" panose="020B0604030504040204" pitchFamily="50" charset="-128"/>
                <a:ea typeface="メイリオ" panose="020B0604030504040204" pitchFamily="50" charset="-128"/>
              </a:rPr>
              <a:t>気道に問題がある</a:t>
            </a:r>
          </a:p>
        </p:txBody>
      </p:sp>
      <p:sp>
        <p:nvSpPr>
          <p:cNvPr id="16" name="AutoShape 16">
            <a:extLst>
              <a:ext uri="{FF2B5EF4-FFF2-40B4-BE49-F238E27FC236}">
                <a16:creationId xmlns:a16="http://schemas.microsoft.com/office/drawing/2014/main" id="{DE119A96-A1DD-4D2F-9EFE-CC862C405FCD}"/>
              </a:ext>
            </a:extLst>
          </p:cNvPr>
          <p:cNvSpPr>
            <a:spLocks noChangeArrowheads="1"/>
          </p:cNvSpPr>
          <p:nvPr/>
        </p:nvSpPr>
        <p:spPr bwMode="auto">
          <a:xfrm>
            <a:off x="704850" y="5080000"/>
            <a:ext cx="2376487" cy="538163"/>
          </a:xfrm>
          <a:prstGeom prst="roundRect">
            <a:avLst>
              <a:gd name="adj" fmla="val 16667"/>
            </a:avLst>
          </a:prstGeom>
          <a:solidFill>
            <a:schemeClr val="tx1">
              <a:lumMod val="50000"/>
              <a:lumOff val="50000"/>
            </a:schemeClr>
          </a:solidFill>
          <a:ln w="12700">
            <a:solidFill>
              <a:schemeClr val="bg1">
                <a:lumMod val="50000"/>
              </a:schemeClr>
            </a:solidFill>
            <a:round/>
            <a:headEnd/>
            <a:tailEnd/>
          </a:ln>
        </p:spPr>
        <p:txBody>
          <a:bodyPr wrap="none" lIns="87269" tIns="90000" rIns="87269" bIns="0" anchor="ctr">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fontAlgn="auto" hangingPunct="1">
              <a:spcBef>
                <a:spcPct val="0"/>
              </a:spcBef>
              <a:spcAft>
                <a:spcPts val="0"/>
              </a:spcAft>
              <a:buFontTx/>
              <a:buNone/>
              <a:defRPr/>
            </a:pPr>
            <a:r>
              <a:rPr lang="ja-JP" altLang="en-US" sz="2400" b="1" dirty="0">
                <a:solidFill>
                  <a:prstClr val="white"/>
                </a:solidFill>
                <a:latin typeface="メイリオ" panose="020B0604030504040204" pitchFamily="50" charset="-128"/>
                <a:ea typeface="メイリオ" panose="020B0604030504040204" pitchFamily="50" charset="-128"/>
              </a:rPr>
              <a:t>肺に問題がある</a:t>
            </a:r>
          </a:p>
        </p:txBody>
      </p:sp>
      <p:sp>
        <p:nvSpPr>
          <p:cNvPr id="17" name="AutoShape 13">
            <a:extLst>
              <a:ext uri="{FF2B5EF4-FFF2-40B4-BE49-F238E27FC236}">
                <a16:creationId xmlns:a16="http://schemas.microsoft.com/office/drawing/2014/main" id="{D1E0B00E-4720-4A44-89D8-C8002E3658D7}"/>
              </a:ext>
            </a:extLst>
          </p:cNvPr>
          <p:cNvSpPr>
            <a:spLocks noChangeArrowheads="1"/>
          </p:cNvSpPr>
          <p:nvPr/>
        </p:nvSpPr>
        <p:spPr bwMode="auto">
          <a:xfrm flipV="1">
            <a:off x="1892300" y="3311525"/>
            <a:ext cx="422275" cy="571500"/>
          </a:xfrm>
          <a:prstGeom prst="downArrow">
            <a:avLst>
              <a:gd name="adj1" fmla="val 50000"/>
              <a:gd name="adj2" fmla="val 50038"/>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87269" tIns="43635" rIns="87269" bIns="43635" anchor="ct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endParaRPr lang="ja-JP" altLang="en-US" sz="1700">
              <a:solidFill>
                <a:srgbClr val="000000"/>
              </a:solidFill>
              <a:latin typeface="メイリオ" panose="020B0604030504040204" pitchFamily="50" charset="-128"/>
            </a:endParaRPr>
          </a:p>
        </p:txBody>
      </p:sp>
      <p:sp>
        <p:nvSpPr>
          <p:cNvPr id="18" name="テキスト ボックス 32">
            <a:extLst>
              <a:ext uri="{FF2B5EF4-FFF2-40B4-BE49-F238E27FC236}">
                <a16:creationId xmlns:a16="http://schemas.microsoft.com/office/drawing/2014/main" id="{AA6D37A3-9B7C-4CDB-92A2-196831C70887}"/>
              </a:ext>
            </a:extLst>
          </p:cNvPr>
          <p:cNvSpPr txBox="1">
            <a:spLocks noChangeArrowheads="1"/>
          </p:cNvSpPr>
          <p:nvPr/>
        </p:nvSpPr>
        <p:spPr bwMode="auto">
          <a:xfrm>
            <a:off x="637584" y="6501676"/>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19"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34</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016108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585" dirty="0"/>
              <a:t>呼吸障害の諸要因</a:t>
            </a:r>
          </a:p>
        </p:txBody>
      </p:sp>
      <p:pic>
        <p:nvPicPr>
          <p:cNvPr id="5" name="図 4">
            <a:extLst>
              <a:ext uri="{FF2B5EF4-FFF2-40B4-BE49-F238E27FC236}">
                <a16:creationId xmlns:a16="http://schemas.microsoft.com/office/drawing/2014/main" id="{913AA65D-B78D-482E-ABEE-3907E92CDBDD}"/>
              </a:ext>
            </a:extLst>
          </p:cNvPr>
          <p:cNvPicPr>
            <a:picLocks noChangeAspect="1"/>
          </p:cNvPicPr>
          <p:nvPr/>
        </p:nvPicPr>
        <p:blipFill rotWithShape="1">
          <a:blip r:embed="rId3"/>
          <a:srcRect t="12042" b="6934"/>
          <a:stretch/>
        </p:blipFill>
        <p:spPr>
          <a:xfrm>
            <a:off x="1009652" y="1397064"/>
            <a:ext cx="7640331" cy="4979864"/>
          </a:xfrm>
          <a:prstGeom prst="rect">
            <a:avLst/>
          </a:prstGeom>
          <a:ln>
            <a:solidFill>
              <a:schemeClr val="tx1"/>
            </a:solidFill>
          </a:ln>
        </p:spPr>
      </p:pic>
      <p:sp>
        <p:nvSpPr>
          <p:cNvPr id="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35</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559313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呼吸に異常がある時の症状</a:t>
            </a:r>
          </a:p>
        </p:txBody>
      </p:sp>
      <p:sp>
        <p:nvSpPr>
          <p:cNvPr id="6" name="Text Box 3079">
            <a:extLst>
              <a:ext uri="{FF2B5EF4-FFF2-40B4-BE49-F238E27FC236}">
                <a16:creationId xmlns:a16="http://schemas.microsoft.com/office/drawing/2014/main" id="{E579CAD9-D876-4797-8C2D-F8BE32F8D8DF}"/>
              </a:ext>
            </a:extLst>
          </p:cNvPr>
          <p:cNvSpPr txBox="1">
            <a:spLocks noChangeArrowheads="1"/>
          </p:cNvSpPr>
          <p:nvPr/>
        </p:nvSpPr>
        <p:spPr bwMode="auto">
          <a:xfrm>
            <a:off x="704850" y="1592263"/>
            <a:ext cx="8616156" cy="49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42900" indent="-342900" eaLnBrk="1" hangingPunct="1">
              <a:lnSpc>
                <a:spcPct val="114000"/>
              </a:lnSpc>
              <a:spcBef>
                <a:spcPts val="1000"/>
              </a:spcBef>
              <a:buFont typeface="Wingdings" panose="05000000000000000000" pitchFamily="2" charset="2"/>
              <a:buChar char="l"/>
            </a:pPr>
            <a:r>
              <a:rPr lang="ja-JP" altLang="en-US" sz="2000" b="1" dirty="0">
                <a:solidFill>
                  <a:srgbClr val="000090"/>
                </a:solidFill>
                <a:latin typeface="メイリオ" panose="020B0604030504040204" pitchFamily="50" charset="-128"/>
                <a:ea typeface="メイリオ" panose="020B0604030504040204" pitchFamily="50" charset="-128"/>
              </a:rPr>
              <a:t>喘鳴</a:t>
            </a:r>
            <a:r>
              <a:rPr lang="ja-JP" altLang="en-US" sz="2000" b="1" dirty="0">
                <a:solidFill>
                  <a:srgbClr val="FF3300"/>
                </a:solidFill>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狭窄性</a:t>
            </a:r>
            <a:r>
              <a:rPr lang="ja-JP" altLang="ja-JP" sz="2000" dirty="0">
                <a:latin typeface="メイリオ" panose="020B0604030504040204" pitchFamily="50" charset="-128"/>
                <a:ea typeface="メイリオ" panose="020B0604030504040204" pitchFamily="50" charset="-128"/>
              </a:rPr>
              <a:t>（ガーガー、</a:t>
            </a:r>
            <a:r>
              <a:rPr lang="ja-JP" altLang="en-US" sz="2000" dirty="0">
                <a:latin typeface="メイリオ" panose="020B0604030504040204" pitchFamily="50" charset="-128"/>
                <a:ea typeface="メイリオ" panose="020B0604030504040204" pitchFamily="50" charset="-128"/>
              </a:rPr>
              <a:t>カーッカーッ、</a:t>
            </a:r>
            <a:r>
              <a:rPr lang="ja-JP" altLang="ja-JP" sz="2000" dirty="0">
                <a:latin typeface="メイリオ" panose="020B0604030504040204" pitchFamily="50" charset="-128"/>
                <a:ea typeface="メイリオ" panose="020B0604030504040204" pitchFamily="50" charset="-128"/>
              </a:rPr>
              <a:t>グーグー、</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　　　　　　　 </a:t>
            </a:r>
            <a:r>
              <a:rPr lang="ja-JP" altLang="ja-JP" sz="2000" dirty="0">
                <a:latin typeface="メイリオ" panose="020B0604030504040204" pitchFamily="50" charset="-128"/>
                <a:ea typeface="メイリオ" panose="020B0604030504040204" pitchFamily="50" charset="-128"/>
              </a:rPr>
              <a:t>ゼーゼー、ヒューヒュー）</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　　　貯留性</a:t>
            </a:r>
            <a:r>
              <a:rPr lang="ja-JP" altLang="ja-JP" sz="2000" dirty="0">
                <a:latin typeface="メイリオ" panose="020B0604030504040204" pitchFamily="50" charset="-128"/>
                <a:ea typeface="メイリオ" panose="020B0604030504040204" pitchFamily="50" charset="-128"/>
              </a:rPr>
              <a:t>（ゼロゼロ、ゼコゼコ、ゴロゴロ</a:t>
            </a:r>
            <a:r>
              <a:rPr lang="ja-JP" altLang="en-US" sz="2000" dirty="0">
                <a:latin typeface="メイリオ" panose="020B0604030504040204" pitchFamily="50" charset="-128"/>
                <a:ea typeface="メイリオ" panose="020B0604030504040204" pitchFamily="50" charset="-128"/>
              </a:rPr>
              <a:t>）</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　　　吸気時優位か呼気時優位か</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　　　覚醒時優位か睡眠時優位か</a:t>
            </a:r>
          </a:p>
          <a:p>
            <a:pPr marL="342900" indent="-342900" eaLnBrk="1" hangingPunct="1">
              <a:lnSpc>
                <a:spcPct val="114000"/>
              </a:lnSpc>
              <a:spcBef>
                <a:spcPts val="1000"/>
              </a:spcBef>
              <a:buFont typeface="Wingdings" panose="05000000000000000000" pitchFamily="2" charset="2"/>
              <a:buChar char="l"/>
            </a:pPr>
            <a:r>
              <a:rPr lang="ja-JP" altLang="en-US" sz="2000" b="1" dirty="0">
                <a:solidFill>
                  <a:srgbClr val="000090"/>
                </a:solidFill>
                <a:latin typeface="メイリオ" panose="020B0604030504040204" pitchFamily="50" charset="-128"/>
                <a:ea typeface="メイリオ" panose="020B0604030504040204" pitchFamily="50" charset="-128"/>
              </a:rPr>
              <a:t>呼吸が速く浅くなる（呼吸数の増加）</a:t>
            </a:r>
          </a:p>
          <a:p>
            <a:pPr marL="342900" indent="-342900" eaLnBrk="1" hangingPunct="1">
              <a:lnSpc>
                <a:spcPct val="114000"/>
              </a:lnSpc>
              <a:spcBef>
                <a:spcPts val="1000"/>
              </a:spcBef>
              <a:buFont typeface="Wingdings" panose="05000000000000000000" pitchFamily="2" charset="2"/>
              <a:buChar char="l"/>
            </a:pPr>
            <a:r>
              <a:rPr lang="ja-JP" altLang="en-US" sz="2000" b="1" dirty="0">
                <a:solidFill>
                  <a:srgbClr val="000090"/>
                </a:solidFill>
                <a:latin typeface="メイリオ" panose="020B0604030504040204" pitchFamily="50" charset="-128"/>
                <a:ea typeface="メイリオ" panose="020B0604030504040204" pitchFamily="50" charset="-128"/>
              </a:rPr>
              <a:t>陥没呼吸・努力呼吸、閉塞性無呼吸</a:t>
            </a:r>
            <a:br>
              <a:rPr lang="en-US" altLang="ja-JP" sz="2000" dirty="0">
                <a:solidFill>
                  <a:srgbClr val="0000FF"/>
                </a:solidFill>
                <a:latin typeface="メイリオ" panose="020B0604030504040204" pitchFamily="50" charset="-128"/>
                <a:ea typeface="メイリオ" panose="020B0604030504040204" pitchFamily="50" charset="-128"/>
              </a:rPr>
            </a:br>
            <a:r>
              <a:rPr lang="ja-JP" altLang="en-US" sz="2000" dirty="0">
                <a:solidFill>
                  <a:srgbClr val="0000FF"/>
                </a:solidFill>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胸骨上部や肋骨下が陥没</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　　　下顎呼吸、鼻翼呼吸</a:t>
            </a:r>
          </a:p>
          <a:p>
            <a:pPr marL="342900" indent="-342900" eaLnBrk="1" hangingPunct="1">
              <a:lnSpc>
                <a:spcPct val="114000"/>
              </a:lnSpc>
              <a:spcBef>
                <a:spcPts val="1000"/>
              </a:spcBef>
              <a:buFont typeface="Wingdings" panose="05000000000000000000" pitchFamily="2" charset="2"/>
              <a:buChar char="l"/>
            </a:pPr>
            <a:r>
              <a:rPr lang="ja-JP" altLang="en-US" sz="2000" b="1" dirty="0">
                <a:solidFill>
                  <a:srgbClr val="000090"/>
                </a:solidFill>
                <a:latin typeface="メイリオ" panose="020B0604030504040204" pitchFamily="50" charset="-128"/>
                <a:ea typeface="メイリオ" panose="020B0604030504040204" pitchFamily="50" charset="-128"/>
              </a:rPr>
              <a:t>口唇・爪チアノーゼ</a:t>
            </a:r>
            <a:endParaRPr lang="en-US" altLang="ja-JP" sz="2000" b="1" dirty="0">
              <a:solidFill>
                <a:srgbClr val="000090"/>
              </a:solidFill>
              <a:latin typeface="メイリオ" panose="020B0604030504040204" pitchFamily="50" charset="-128"/>
              <a:ea typeface="メイリオ" panose="020B0604030504040204" pitchFamily="50" charset="-128"/>
            </a:endParaRPr>
          </a:p>
          <a:p>
            <a:pPr marL="342900" indent="-342900" eaLnBrk="1" hangingPunct="1">
              <a:lnSpc>
                <a:spcPct val="114000"/>
              </a:lnSpc>
              <a:spcBef>
                <a:spcPts val="1000"/>
              </a:spcBef>
              <a:buFont typeface="Wingdings" panose="05000000000000000000" pitchFamily="2" charset="2"/>
              <a:buChar char="l"/>
            </a:pPr>
            <a:r>
              <a:rPr lang="ja-JP" altLang="en-US" sz="2000" b="1" dirty="0">
                <a:solidFill>
                  <a:srgbClr val="000090"/>
                </a:solidFill>
                <a:latin typeface="メイリオ" panose="020B0604030504040204" pitchFamily="50" charset="-128"/>
                <a:ea typeface="メイリオ" panose="020B0604030504040204" pitchFamily="50" charset="-128"/>
              </a:rPr>
              <a:t>心拍（脈拍）数が速くなる</a:t>
            </a:r>
          </a:p>
          <a:p>
            <a:pPr marL="342900" indent="-342900" eaLnBrk="1" hangingPunct="1">
              <a:lnSpc>
                <a:spcPct val="114000"/>
              </a:lnSpc>
              <a:spcBef>
                <a:spcPts val="1000"/>
              </a:spcBef>
              <a:buFont typeface="Wingdings" panose="05000000000000000000" pitchFamily="2" charset="2"/>
              <a:buChar char="l"/>
            </a:pPr>
            <a:r>
              <a:rPr lang="ja-JP" altLang="en-US" sz="2000" b="1" dirty="0">
                <a:solidFill>
                  <a:srgbClr val="000090"/>
                </a:solidFill>
                <a:latin typeface="メイリオ" panose="020B0604030504040204" pitchFamily="50" charset="-128"/>
                <a:ea typeface="メイリオ" panose="020B0604030504040204" pitchFamily="50" charset="-128"/>
              </a:rPr>
              <a:t>意識混濁　顔色不良　酸素飽和度（</a:t>
            </a:r>
            <a:r>
              <a:rPr lang="en-US" altLang="ja-JP" sz="2000" b="1" dirty="0">
                <a:solidFill>
                  <a:srgbClr val="000090"/>
                </a:solidFill>
                <a:latin typeface="メイリオ" panose="020B0604030504040204" pitchFamily="50" charset="-128"/>
                <a:ea typeface="メイリオ" panose="020B0604030504040204" pitchFamily="50" charset="-128"/>
              </a:rPr>
              <a:t>SpO2</a:t>
            </a:r>
            <a:r>
              <a:rPr lang="ja-JP" altLang="en-US" sz="2000" b="1" dirty="0">
                <a:solidFill>
                  <a:srgbClr val="000090"/>
                </a:solidFill>
                <a:latin typeface="メイリオ" panose="020B0604030504040204" pitchFamily="50" charset="-128"/>
                <a:ea typeface="メイリオ" panose="020B0604030504040204" pitchFamily="50" charset="-128"/>
              </a:rPr>
              <a:t>）低下</a:t>
            </a:r>
          </a:p>
        </p:txBody>
      </p:sp>
      <p:sp>
        <p:nvSpPr>
          <p:cNvPr id="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36</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894676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慢性的な呼吸障害の時の症状</a:t>
            </a:r>
          </a:p>
        </p:txBody>
      </p:sp>
      <p:sp>
        <p:nvSpPr>
          <p:cNvPr id="5" name="Text Box 3">
            <a:extLst>
              <a:ext uri="{FF2B5EF4-FFF2-40B4-BE49-F238E27FC236}">
                <a16:creationId xmlns:a16="http://schemas.microsoft.com/office/drawing/2014/main" id="{9F1DD4AD-930A-45ED-A100-0C64B021A6AF}"/>
              </a:ext>
            </a:extLst>
          </p:cNvPr>
          <p:cNvSpPr txBox="1">
            <a:spLocks noChangeArrowheads="1"/>
          </p:cNvSpPr>
          <p:nvPr/>
        </p:nvSpPr>
        <p:spPr bwMode="auto">
          <a:xfrm>
            <a:off x="1460499" y="1530644"/>
            <a:ext cx="1263185" cy="79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43635" rIns="0" bIns="0" anchor="ctr" anchorCtr="0">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200" b="1" dirty="0">
                <a:latin typeface="メイリオ" panose="020B0604030504040204" pitchFamily="50" charset="-128"/>
                <a:ea typeface="メイリオ" panose="020B0604030504040204" pitchFamily="50" charset="-128"/>
              </a:rPr>
              <a:t>自覚症状</a:t>
            </a:r>
          </a:p>
        </p:txBody>
      </p:sp>
      <p:sp>
        <p:nvSpPr>
          <p:cNvPr id="7" name="Oval 4">
            <a:extLst>
              <a:ext uri="{FF2B5EF4-FFF2-40B4-BE49-F238E27FC236}">
                <a16:creationId xmlns:a16="http://schemas.microsoft.com/office/drawing/2014/main" id="{FA8010AA-A681-403F-9C24-CC0C03587DE7}"/>
              </a:ext>
            </a:extLst>
          </p:cNvPr>
          <p:cNvSpPr>
            <a:spLocks noChangeArrowheads="1"/>
          </p:cNvSpPr>
          <p:nvPr/>
        </p:nvSpPr>
        <p:spPr bwMode="auto">
          <a:xfrm>
            <a:off x="2454341" y="1517766"/>
            <a:ext cx="3537478" cy="2393656"/>
          </a:xfrm>
          <a:prstGeom prst="ellipse">
            <a:avLst/>
          </a:prstGeom>
          <a:solidFill>
            <a:schemeClr val="accent6">
              <a:lumMod val="75000"/>
            </a:schemeClr>
          </a:solidFill>
          <a:ln w="9525" algn="ctr">
            <a:noFill/>
            <a:round/>
            <a:headEnd/>
            <a:tailEnd/>
          </a:ln>
        </p:spPr>
        <p:txBody>
          <a:bodyPr wrap="none" lIns="0" tIns="216000" rIns="0" bIns="0" anchor="ctr" anchorCtr="0">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14000"/>
              </a:lnSpc>
              <a:spcBef>
                <a:spcPct val="0"/>
              </a:spcBef>
              <a:buFontTx/>
              <a:buNone/>
            </a:pPr>
            <a:endParaRPr lang="ja-JP" altLang="en-US" sz="2200" b="1" dirty="0">
              <a:latin typeface="メイリオ" panose="020B0604030504040204" pitchFamily="50" charset="-128"/>
              <a:ea typeface="メイリオ" panose="020B0604030504040204" pitchFamily="50" charset="-128"/>
            </a:endParaRPr>
          </a:p>
        </p:txBody>
      </p:sp>
      <p:sp>
        <p:nvSpPr>
          <p:cNvPr id="8" name="Text Box 5">
            <a:extLst>
              <a:ext uri="{FF2B5EF4-FFF2-40B4-BE49-F238E27FC236}">
                <a16:creationId xmlns:a16="http://schemas.microsoft.com/office/drawing/2014/main" id="{7D1A8817-546E-4D71-876D-E24F7C5A6975}"/>
              </a:ext>
            </a:extLst>
          </p:cNvPr>
          <p:cNvSpPr txBox="1">
            <a:spLocks noChangeArrowheads="1"/>
          </p:cNvSpPr>
          <p:nvPr/>
        </p:nvSpPr>
        <p:spPr bwMode="auto">
          <a:xfrm>
            <a:off x="736401" y="3663107"/>
            <a:ext cx="1644788" cy="442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43635" rIns="0" bIns="0" anchor="ctr" anchorCtr="0">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200" b="1" dirty="0">
                <a:latin typeface="メイリオ" panose="020B0604030504040204" pitchFamily="50" charset="-128"/>
                <a:ea typeface="メイリオ" panose="020B0604030504040204" pitchFamily="50" charset="-128"/>
              </a:rPr>
              <a:t>他覚症状</a:t>
            </a:r>
          </a:p>
        </p:txBody>
      </p:sp>
      <p:sp>
        <p:nvSpPr>
          <p:cNvPr id="9" name="Oval 6">
            <a:extLst>
              <a:ext uri="{FF2B5EF4-FFF2-40B4-BE49-F238E27FC236}">
                <a16:creationId xmlns:a16="http://schemas.microsoft.com/office/drawing/2014/main" id="{6D770242-868E-435A-8732-15281492906F}"/>
              </a:ext>
            </a:extLst>
          </p:cNvPr>
          <p:cNvSpPr>
            <a:spLocks noChangeArrowheads="1"/>
          </p:cNvSpPr>
          <p:nvPr/>
        </p:nvSpPr>
        <p:spPr bwMode="auto">
          <a:xfrm>
            <a:off x="1039550" y="3860864"/>
            <a:ext cx="3632200" cy="2676098"/>
          </a:xfrm>
          <a:prstGeom prst="ellipse">
            <a:avLst/>
          </a:prstGeom>
          <a:solidFill>
            <a:srgbClr val="FFB95B"/>
          </a:solidFill>
          <a:ln w="9525" algn="ctr">
            <a:noFill/>
            <a:round/>
            <a:headEnd/>
            <a:tailEnd/>
          </a:ln>
        </p:spPr>
        <p:txBody>
          <a:bodyPr wrap="none" lIns="0" tIns="43635" rIns="0" bIns="0" anchor="ctr" anchorCtr="0">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14000"/>
              </a:lnSpc>
              <a:spcBef>
                <a:spcPct val="0"/>
              </a:spcBef>
              <a:buFontTx/>
              <a:buNone/>
            </a:pPr>
            <a:endParaRPr lang="ja-JP" altLang="en-US" sz="2200" b="1" dirty="0">
              <a:latin typeface="メイリオ" panose="020B0604030504040204" pitchFamily="50" charset="-128"/>
              <a:ea typeface="メイリオ" panose="020B0604030504040204" pitchFamily="50" charset="-128"/>
            </a:endParaRPr>
          </a:p>
        </p:txBody>
      </p:sp>
      <p:sp>
        <p:nvSpPr>
          <p:cNvPr id="10" name="AutoShape 7">
            <a:extLst>
              <a:ext uri="{FF2B5EF4-FFF2-40B4-BE49-F238E27FC236}">
                <a16:creationId xmlns:a16="http://schemas.microsoft.com/office/drawing/2014/main" id="{2850F505-4CB6-418B-B0AC-D6770EF80485}"/>
              </a:ext>
            </a:extLst>
          </p:cNvPr>
          <p:cNvSpPr>
            <a:spLocks noChangeArrowheads="1"/>
          </p:cNvSpPr>
          <p:nvPr/>
        </p:nvSpPr>
        <p:spPr bwMode="auto">
          <a:xfrm>
            <a:off x="4989710" y="3924300"/>
            <a:ext cx="1231170" cy="710187"/>
          </a:xfrm>
          <a:prstGeom prst="rightArrow">
            <a:avLst>
              <a:gd name="adj1" fmla="val 50000"/>
              <a:gd name="adj2" fmla="val 47243"/>
            </a:avLst>
          </a:prstGeom>
          <a:solidFill>
            <a:srgbClr val="C00000"/>
          </a:solidFill>
          <a:ln w="9525" algn="ctr">
            <a:noFill/>
            <a:miter lim="800000"/>
            <a:headEnd/>
            <a:tailEnd/>
          </a:ln>
        </p:spPr>
        <p:txBody>
          <a:bodyPr wrap="none" lIns="0" tIns="43635" rIns="0" bIns="0" anchor="ctr" anchorCtr="0">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700">
              <a:latin typeface="メイリオ" panose="020B0604030504040204" pitchFamily="50" charset="-128"/>
              <a:ea typeface="メイリオ" panose="020B0604030504040204" pitchFamily="50" charset="-128"/>
            </a:endParaRPr>
          </a:p>
        </p:txBody>
      </p:sp>
      <p:sp>
        <p:nvSpPr>
          <p:cNvPr id="11" name="AutoShape 8">
            <a:extLst>
              <a:ext uri="{FF2B5EF4-FFF2-40B4-BE49-F238E27FC236}">
                <a16:creationId xmlns:a16="http://schemas.microsoft.com/office/drawing/2014/main" id="{282C63A9-08ED-4189-B5ED-B50BE0D76574}"/>
              </a:ext>
            </a:extLst>
          </p:cNvPr>
          <p:cNvSpPr>
            <a:spLocks noChangeArrowheads="1"/>
          </p:cNvSpPr>
          <p:nvPr/>
        </p:nvSpPr>
        <p:spPr bwMode="auto">
          <a:xfrm>
            <a:off x="6354825" y="2971152"/>
            <a:ext cx="2808163" cy="2393656"/>
          </a:xfrm>
          <a:prstGeom prst="roundRect">
            <a:avLst>
              <a:gd name="adj" fmla="val 16667"/>
            </a:avLst>
          </a:prstGeom>
          <a:solidFill>
            <a:srgbClr val="FFB7DB"/>
          </a:solidFill>
          <a:ln w="9525" algn="ctr">
            <a:noFill/>
            <a:round/>
            <a:headEnd/>
            <a:tailEnd/>
          </a:ln>
        </p:spPr>
        <p:txBody>
          <a:bodyPr wrap="none" lIns="0" tIns="43635" rIns="0" bIns="0" anchor="ctr" anchorCtr="0">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50000"/>
              </a:lnSpc>
              <a:spcBef>
                <a:spcPct val="0"/>
              </a:spcBef>
              <a:buFontTx/>
              <a:buNone/>
            </a:pPr>
            <a:endParaRPr lang="ja-JP" altLang="en-US" sz="2200" b="1" dirty="0">
              <a:latin typeface="メイリオ" panose="020B0604030504040204" pitchFamily="50" charset="-128"/>
              <a:ea typeface="メイリオ" panose="020B0604030504040204" pitchFamily="50" charset="-128"/>
            </a:endParaRPr>
          </a:p>
        </p:txBody>
      </p:sp>
      <p:sp>
        <p:nvSpPr>
          <p:cNvPr id="15" name="Oval 4">
            <a:extLst>
              <a:ext uri="{FF2B5EF4-FFF2-40B4-BE49-F238E27FC236}">
                <a16:creationId xmlns:a16="http://schemas.microsoft.com/office/drawing/2014/main" id="{5FB5B001-AF08-4F34-A030-D440D3E3E3AD}"/>
              </a:ext>
            </a:extLst>
          </p:cNvPr>
          <p:cNvSpPr>
            <a:spLocks noChangeArrowheads="1"/>
          </p:cNvSpPr>
          <p:nvPr/>
        </p:nvSpPr>
        <p:spPr bwMode="auto">
          <a:xfrm>
            <a:off x="2507522" y="1425444"/>
            <a:ext cx="3537478" cy="2393656"/>
          </a:xfrm>
          <a:prstGeom prst="ellipse">
            <a:avLst/>
          </a:prstGeom>
          <a:solidFill>
            <a:schemeClr val="accent6">
              <a:lumMod val="40000"/>
              <a:lumOff val="60000"/>
            </a:schemeClr>
          </a:solidFill>
          <a:ln w="9525" algn="ctr">
            <a:noFill/>
            <a:round/>
            <a:headEnd/>
            <a:tailEnd/>
          </a:ln>
        </p:spPr>
        <p:txBody>
          <a:bodyPr wrap="none" lIns="0" tIns="216000" rIns="0" bIns="0" anchor="ctr" anchorCtr="0">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14000"/>
              </a:lnSpc>
              <a:spcBef>
                <a:spcPct val="0"/>
              </a:spcBef>
              <a:buFontTx/>
              <a:buNone/>
            </a:pPr>
            <a:r>
              <a:rPr lang="ja-JP" altLang="en-US" sz="2200" b="1" dirty="0">
                <a:latin typeface="メイリオ" panose="020B0604030504040204" pitchFamily="50" charset="-128"/>
                <a:ea typeface="メイリオ" panose="020B0604030504040204" pitchFamily="50" charset="-128"/>
              </a:rPr>
              <a:t>眠った気がしない</a:t>
            </a:r>
          </a:p>
          <a:p>
            <a:pPr algn="ctr" eaLnBrk="1" hangingPunct="1">
              <a:lnSpc>
                <a:spcPct val="114000"/>
              </a:lnSpc>
              <a:spcBef>
                <a:spcPct val="0"/>
              </a:spcBef>
              <a:buFontTx/>
              <a:buNone/>
            </a:pPr>
            <a:r>
              <a:rPr lang="ja-JP" altLang="en-US" sz="2200" b="1" dirty="0">
                <a:latin typeface="メイリオ" panose="020B0604030504040204" pitchFamily="50" charset="-128"/>
                <a:ea typeface="メイリオ" panose="020B0604030504040204" pitchFamily="50" charset="-128"/>
              </a:rPr>
              <a:t>なかなか寝つけない</a:t>
            </a:r>
          </a:p>
          <a:p>
            <a:pPr algn="ctr" eaLnBrk="1" hangingPunct="1">
              <a:lnSpc>
                <a:spcPct val="114000"/>
              </a:lnSpc>
              <a:spcBef>
                <a:spcPct val="0"/>
              </a:spcBef>
              <a:buFontTx/>
              <a:buNone/>
            </a:pPr>
            <a:r>
              <a:rPr lang="ja-JP" altLang="en-US" sz="2200" b="1" dirty="0">
                <a:latin typeface="メイリオ" panose="020B0604030504040204" pitchFamily="50" charset="-128"/>
                <a:ea typeface="メイリオ" panose="020B0604030504040204" pitchFamily="50" charset="-128"/>
              </a:rPr>
              <a:t>頭痛</a:t>
            </a:r>
          </a:p>
          <a:p>
            <a:pPr algn="ctr" eaLnBrk="1" hangingPunct="1">
              <a:lnSpc>
                <a:spcPct val="114000"/>
              </a:lnSpc>
              <a:spcBef>
                <a:spcPct val="0"/>
              </a:spcBef>
              <a:buFontTx/>
              <a:buNone/>
            </a:pPr>
            <a:r>
              <a:rPr lang="ja-JP" altLang="en-US" sz="2200" b="1" dirty="0">
                <a:latin typeface="メイリオ" panose="020B0604030504040204" pitchFamily="50" charset="-128"/>
                <a:ea typeface="メイリオ" panose="020B0604030504040204" pitchFamily="50" charset="-128"/>
              </a:rPr>
              <a:t>痰がきれない</a:t>
            </a:r>
          </a:p>
          <a:p>
            <a:pPr algn="ctr" eaLnBrk="1" hangingPunct="1">
              <a:lnSpc>
                <a:spcPct val="114000"/>
              </a:lnSpc>
              <a:spcBef>
                <a:spcPct val="0"/>
              </a:spcBef>
              <a:buFontTx/>
              <a:buNone/>
            </a:pPr>
            <a:r>
              <a:rPr lang="ja-JP" altLang="en-US" sz="2200" b="1" dirty="0">
                <a:latin typeface="メイリオ" panose="020B0604030504040204" pitchFamily="50" charset="-128"/>
                <a:ea typeface="メイリオ" panose="020B0604030504040204" pitchFamily="50" charset="-128"/>
              </a:rPr>
              <a:t>息苦しい</a:t>
            </a:r>
          </a:p>
        </p:txBody>
      </p:sp>
      <p:sp>
        <p:nvSpPr>
          <p:cNvPr id="16" name="Oval 6">
            <a:extLst>
              <a:ext uri="{FF2B5EF4-FFF2-40B4-BE49-F238E27FC236}">
                <a16:creationId xmlns:a16="http://schemas.microsoft.com/office/drawing/2014/main" id="{13D23044-6291-4BC5-9D79-0F3C34604115}"/>
              </a:ext>
            </a:extLst>
          </p:cNvPr>
          <p:cNvSpPr>
            <a:spLocks noChangeArrowheads="1"/>
          </p:cNvSpPr>
          <p:nvPr/>
        </p:nvSpPr>
        <p:spPr bwMode="auto">
          <a:xfrm>
            <a:off x="1143537" y="3759202"/>
            <a:ext cx="3632200" cy="2676098"/>
          </a:xfrm>
          <a:prstGeom prst="ellipse">
            <a:avLst/>
          </a:prstGeom>
          <a:solidFill>
            <a:srgbClr val="FBF0C9"/>
          </a:solidFill>
          <a:ln w="9525" algn="ctr">
            <a:noFill/>
            <a:round/>
            <a:headEnd/>
            <a:tailEnd/>
          </a:ln>
        </p:spPr>
        <p:txBody>
          <a:bodyPr wrap="none" lIns="0" tIns="43635" rIns="0" bIns="0" anchor="ctr" anchorCtr="0">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14000"/>
              </a:lnSpc>
              <a:spcBef>
                <a:spcPct val="0"/>
              </a:spcBef>
              <a:buFontTx/>
              <a:buNone/>
            </a:pPr>
            <a:r>
              <a:rPr lang="ja-JP" altLang="en-US" sz="2200" b="1" dirty="0">
                <a:latin typeface="メイリオ" panose="020B0604030504040204" pitchFamily="50" charset="-128"/>
                <a:ea typeface="メイリオ" panose="020B0604030504040204" pitchFamily="50" charset="-128"/>
              </a:rPr>
              <a:t>咳が弱い</a:t>
            </a:r>
          </a:p>
          <a:p>
            <a:pPr algn="ctr" eaLnBrk="1" hangingPunct="1">
              <a:lnSpc>
                <a:spcPct val="114000"/>
              </a:lnSpc>
              <a:spcBef>
                <a:spcPct val="0"/>
              </a:spcBef>
              <a:buFontTx/>
              <a:buNone/>
            </a:pPr>
            <a:r>
              <a:rPr lang="ja-JP" altLang="en-US" sz="2200" b="1" dirty="0">
                <a:latin typeface="メイリオ" panose="020B0604030504040204" pitchFamily="50" charset="-128"/>
                <a:ea typeface="メイリオ" panose="020B0604030504040204" pitchFamily="50" charset="-128"/>
              </a:rPr>
              <a:t>声が小さい</a:t>
            </a:r>
          </a:p>
          <a:p>
            <a:pPr algn="ctr" eaLnBrk="1" hangingPunct="1">
              <a:lnSpc>
                <a:spcPct val="114000"/>
              </a:lnSpc>
              <a:spcBef>
                <a:spcPct val="0"/>
              </a:spcBef>
              <a:buFontTx/>
              <a:buNone/>
            </a:pPr>
            <a:r>
              <a:rPr lang="ja-JP" altLang="en-US" sz="2200" b="1" dirty="0">
                <a:latin typeface="メイリオ" panose="020B0604030504040204" pitchFamily="50" charset="-128"/>
                <a:ea typeface="メイリオ" panose="020B0604030504040204" pitchFamily="50" charset="-128"/>
              </a:rPr>
              <a:t>言葉が途切れる</a:t>
            </a:r>
          </a:p>
          <a:p>
            <a:pPr algn="ctr" eaLnBrk="1" hangingPunct="1">
              <a:lnSpc>
                <a:spcPct val="114000"/>
              </a:lnSpc>
              <a:spcBef>
                <a:spcPct val="0"/>
              </a:spcBef>
              <a:buFontTx/>
              <a:buNone/>
            </a:pPr>
            <a:r>
              <a:rPr lang="ja-JP" altLang="en-US" sz="2200" b="1" dirty="0">
                <a:latin typeface="メイリオ" panose="020B0604030504040204" pitchFamily="50" charset="-128"/>
                <a:ea typeface="メイリオ" panose="020B0604030504040204" pitchFamily="50" charset="-128"/>
              </a:rPr>
              <a:t>食事量が減った</a:t>
            </a:r>
          </a:p>
          <a:p>
            <a:pPr algn="ctr" eaLnBrk="1" hangingPunct="1">
              <a:lnSpc>
                <a:spcPct val="114000"/>
              </a:lnSpc>
              <a:spcBef>
                <a:spcPct val="0"/>
              </a:spcBef>
              <a:buFontTx/>
              <a:buNone/>
            </a:pPr>
            <a:r>
              <a:rPr lang="ja-JP" altLang="en-US" sz="2200" b="1" dirty="0">
                <a:latin typeface="メイリオ" panose="020B0604030504040204" pitchFamily="50" charset="-128"/>
                <a:ea typeface="メイリオ" panose="020B0604030504040204" pitchFamily="50" charset="-128"/>
              </a:rPr>
              <a:t>ぼーっとしている</a:t>
            </a:r>
          </a:p>
          <a:p>
            <a:pPr algn="ctr" eaLnBrk="1" hangingPunct="1">
              <a:lnSpc>
                <a:spcPct val="114000"/>
              </a:lnSpc>
              <a:spcBef>
                <a:spcPct val="0"/>
              </a:spcBef>
              <a:buFontTx/>
              <a:buNone/>
            </a:pPr>
            <a:r>
              <a:rPr lang="ja-JP" altLang="en-US" sz="2200" b="1" dirty="0">
                <a:latin typeface="メイリオ" panose="020B0604030504040204" pitchFamily="50" charset="-128"/>
                <a:ea typeface="メイリオ" panose="020B0604030504040204" pitchFamily="50" charset="-128"/>
              </a:rPr>
              <a:t>顔色が悪い</a:t>
            </a:r>
          </a:p>
        </p:txBody>
      </p:sp>
      <p:sp>
        <p:nvSpPr>
          <p:cNvPr id="17" name="AutoShape 8">
            <a:extLst>
              <a:ext uri="{FF2B5EF4-FFF2-40B4-BE49-F238E27FC236}">
                <a16:creationId xmlns:a16="http://schemas.microsoft.com/office/drawing/2014/main" id="{E5C262DA-2AF4-44B8-BE82-E1EB50259C19}"/>
              </a:ext>
            </a:extLst>
          </p:cNvPr>
          <p:cNvSpPr>
            <a:spLocks noChangeArrowheads="1"/>
          </p:cNvSpPr>
          <p:nvPr/>
        </p:nvSpPr>
        <p:spPr bwMode="auto">
          <a:xfrm>
            <a:off x="6416800" y="2917467"/>
            <a:ext cx="2808163" cy="2393656"/>
          </a:xfrm>
          <a:prstGeom prst="roundRect">
            <a:avLst>
              <a:gd name="adj" fmla="val 16667"/>
            </a:avLst>
          </a:prstGeom>
          <a:solidFill>
            <a:srgbClr val="FFDDEE"/>
          </a:solidFill>
          <a:ln w="9525" algn="ctr">
            <a:noFill/>
            <a:round/>
            <a:headEnd/>
            <a:tailEnd/>
          </a:ln>
        </p:spPr>
        <p:txBody>
          <a:bodyPr wrap="none" lIns="0" tIns="43635" rIns="0" bIns="0" anchor="ctr" anchorCtr="0">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50000"/>
              </a:lnSpc>
              <a:spcBef>
                <a:spcPct val="0"/>
              </a:spcBef>
              <a:buFontTx/>
              <a:buNone/>
            </a:pPr>
            <a:r>
              <a:rPr lang="ja-JP" altLang="en-US" sz="2200" b="1" dirty="0">
                <a:latin typeface="メイリオ" panose="020B0604030504040204" pitchFamily="50" charset="-128"/>
                <a:ea typeface="メイリオ" panose="020B0604030504040204" pitchFamily="50" charset="-128"/>
              </a:rPr>
              <a:t>チアノーゼ</a:t>
            </a:r>
          </a:p>
          <a:p>
            <a:pPr algn="ctr" eaLnBrk="1" hangingPunct="1">
              <a:lnSpc>
                <a:spcPct val="150000"/>
              </a:lnSpc>
              <a:spcBef>
                <a:spcPct val="0"/>
              </a:spcBef>
              <a:buFontTx/>
              <a:buNone/>
            </a:pPr>
            <a:r>
              <a:rPr lang="ja-JP" altLang="en-US" sz="2200" b="1" dirty="0">
                <a:latin typeface="メイリオ" panose="020B0604030504040204" pitchFamily="50" charset="-128"/>
                <a:ea typeface="メイリオ" panose="020B0604030504040204" pitchFamily="50" charset="-128"/>
              </a:rPr>
              <a:t>脈が速くなる</a:t>
            </a:r>
          </a:p>
          <a:p>
            <a:pPr algn="ctr" eaLnBrk="1" hangingPunct="1">
              <a:lnSpc>
                <a:spcPct val="150000"/>
              </a:lnSpc>
              <a:spcBef>
                <a:spcPct val="0"/>
              </a:spcBef>
              <a:buFontTx/>
              <a:buNone/>
            </a:pPr>
            <a:r>
              <a:rPr lang="ja-JP" altLang="en-US" sz="2200" b="1" dirty="0">
                <a:latin typeface="メイリオ" panose="020B0604030504040204" pitchFamily="50" charset="-128"/>
                <a:ea typeface="メイリオ" panose="020B0604030504040204" pitchFamily="50" charset="-128"/>
              </a:rPr>
              <a:t>酸素飽和度の低下</a:t>
            </a:r>
          </a:p>
          <a:p>
            <a:pPr algn="ctr" eaLnBrk="1" hangingPunct="1">
              <a:lnSpc>
                <a:spcPct val="150000"/>
              </a:lnSpc>
              <a:spcBef>
                <a:spcPct val="0"/>
              </a:spcBef>
              <a:buFontTx/>
              <a:buNone/>
            </a:pPr>
            <a:r>
              <a:rPr lang="ja-JP" altLang="en-US" sz="2200" b="1" dirty="0">
                <a:latin typeface="メイリオ" panose="020B0604030504040204" pitchFamily="50" charset="-128"/>
                <a:ea typeface="メイリオ" panose="020B0604030504040204" pitchFamily="50" charset="-128"/>
              </a:rPr>
              <a:t>意識障害</a:t>
            </a:r>
          </a:p>
        </p:txBody>
      </p:sp>
      <p:sp>
        <p:nvSpPr>
          <p:cNvPr id="18" name="AutoShape 7">
            <a:extLst>
              <a:ext uri="{FF2B5EF4-FFF2-40B4-BE49-F238E27FC236}">
                <a16:creationId xmlns:a16="http://schemas.microsoft.com/office/drawing/2014/main" id="{81BEC20D-E80A-437B-B501-C3B2D1E88D7A}"/>
              </a:ext>
            </a:extLst>
          </p:cNvPr>
          <p:cNvSpPr>
            <a:spLocks noChangeArrowheads="1"/>
          </p:cNvSpPr>
          <p:nvPr/>
        </p:nvSpPr>
        <p:spPr bwMode="auto">
          <a:xfrm>
            <a:off x="5043973" y="3876392"/>
            <a:ext cx="1231170" cy="710187"/>
          </a:xfrm>
          <a:prstGeom prst="rightArrow">
            <a:avLst>
              <a:gd name="adj1" fmla="val 50000"/>
              <a:gd name="adj2" fmla="val 47243"/>
            </a:avLst>
          </a:prstGeom>
          <a:solidFill>
            <a:srgbClr val="FF0000"/>
          </a:solidFill>
          <a:ln w="9525" algn="ctr">
            <a:noFill/>
            <a:miter lim="800000"/>
            <a:headEnd/>
            <a:tailEnd/>
          </a:ln>
        </p:spPr>
        <p:txBody>
          <a:bodyPr wrap="none" lIns="0" tIns="43635" rIns="0" bIns="0" anchor="ctr" anchorCtr="0">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700">
              <a:latin typeface="メイリオ" panose="020B0604030504040204" pitchFamily="50" charset="-128"/>
              <a:ea typeface="メイリオ" panose="020B0604030504040204" pitchFamily="50" charset="-128"/>
            </a:endParaRPr>
          </a:p>
        </p:txBody>
      </p:sp>
      <p:sp>
        <p:nvSpPr>
          <p:cNvPr id="13"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37</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10498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呼吸障害への日常的対応方法</a:t>
            </a:r>
          </a:p>
        </p:txBody>
      </p:sp>
      <p:sp>
        <p:nvSpPr>
          <p:cNvPr id="12" name="Text Box 5">
            <a:extLst>
              <a:ext uri="{FF2B5EF4-FFF2-40B4-BE49-F238E27FC236}">
                <a16:creationId xmlns:a16="http://schemas.microsoft.com/office/drawing/2014/main" id="{95845F4F-6A41-4B34-A25A-FAD72A4E89AC}"/>
              </a:ext>
            </a:extLst>
          </p:cNvPr>
          <p:cNvSpPr txBox="1">
            <a:spLocks noChangeArrowheads="1"/>
          </p:cNvSpPr>
          <p:nvPr/>
        </p:nvSpPr>
        <p:spPr bwMode="auto">
          <a:xfrm>
            <a:off x="5578485" y="1793831"/>
            <a:ext cx="2956566" cy="1416328"/>
          </a:xfrm>
          <a:prstGeom prst="rect">
            <a:avLst/>
          </a:prstGeom>
          <a:solidFill>
            <a:srgbClr val="CCE9AD"/>
          </a:solidFill>
          <a:ln w="9525">
            <a:solidFill>
              <a:schemeClr val="tx1"/>
            </a:solidFill>
            <a:miter lim="800000"/>
            <a:headEnd/>
            <a:tailEnd/>
          </a:ln>
        </p:spPr>
        <p:txBody>
          <a:bodyPr wrap="square"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latin typeface="メイリオ" panose="020B0604030504040204" pitchFamily="50" charset="-128"/>
                <a:ea typeface="メイリオ" panose="020B0604030504040204" pitchFamily="50" charset="-128"/>
              </a:rPr>
              <a:t>痰など</a:t>
            </a:r>
            <a:r>
              <a:rPr lang="ja-JP" altLang="en-US" sz="1800" baseline="40000">
                <a:latin typeface="メイリオ" panose="020B0604030504040204" pitchFamily="50" charset="-128"/>
                <a:ea typeface="メイリオ" panose="020B0604030504040204" pitchFamily="50" charset="-128"/>
              </a:rPr>
              <a:t>＊</a:t>
            </a:r>
            <a:r>
              <a:rPr lang="ja-JP" altLang="en-US" sz="1800">
                <a:latin typeface="メイリオ" panose="020B0604030504040204" pitchFamily="50" charset="-128"/>
                <a:ea typeface="メイリオ" panose="020B0604030504040204" pitchFamily="50" charset="-128"/>
              </a:rPr>
              <a:t>が出やすくする</a:t>
            </a:r>
          </a:p>
          <a:p>
            <a:pPr eaLnBrk="1" hangingPunct="1">
              <a:spcBef>
                <a:spcPct val="0"/>
              </a:spcBef>
              <a:buFontTx/>
              <a:buNone/>
            </a:pPr>
            <a:r>
              <a:rPr lang="ja-JP" altLang="en-US" sz="1800">
                <a:latin typeface="メイリオ" panose="020B0604030504040204" pitchFamily="50" charset="-128"/>
                <a:ea typeface="メイリオ" panose="020B0604030504040204" pitchFamily="50" charset="-128"/>
              </a:rPr>
              <a:t>たまりにくくする</a:t>
            </a:r>
          </a:p>
          <a:p>
            <a:pPr eaLnBrk="1" hangingPunct="1">
              <a:lnSpc>
                <a:spcPct val="80000"/>
              </a:lnSpc>
              <a:spcBef>
                <a:spcPct val="0"/>
              </a:spcBef>
              <a:buFontTx/>
              <a:buNone/>
            </a:pPr>
            <a:r>
              <a:rPr lang="ja-JP" altLang="en-US" sz="1800">
                <a:latin typeface="メイリオ" panose="020B0604030504040204" pitchFamily="50" charset="-128"/>
                <a:ea typeface="メイリオ" panose="020B0604030504040204" pitchFamily="50" charset="-128"/>
              </a:rPr>
              <a:t>痰など</a:t>
            </a:r>
            <a:r>
              <a:rPr lang="ja-JP" altLang="en-US" sz="1800" baseline="40000">
                <a:latin typeface="メイリオ" panose="020B0604030504040204" pitchFamily="50" charset="-128"/>
                <a:ea typeface="メイリオ" panose="020B0604030504040204" pitchFamily="50" charset="-128"/>
              </a:rPr>
              <a:t>＊</a:t>
            </a:r>
            <a:r>
              <a:rPr lang="ja-JP" altLang="en-US" sz="1800">
                <a:latin typeface="メイリオ" panose="020B0604030504040204" pitchFamily="50" charset="-128"/>
                <a:ea typeface="メイリオ" panose="020B0604030504040204" pitchFamily="50" charset="-128"/>
              </a:rPr>
              <a:t>があっても苦しく</a:t>
            </a:r>
          </a:p>
          <a:p>
            <a:pPr eaLnBrk="1" hangingPunct="1">
              <a:lnSpc>
                <a:spcPct val="80000"/>
              </a:lnSpc>
              <a:spcBef>
                <a:spcPct val="0"/>
              </a:spcBef>
              <a:buFontTx/>
              <a:buNone/>
            </a:pPr>
            <a:r>
              <a:rPr lang="ja-JP" altLang="en-US" sz="1800">
                <a:latin typeface="メイリオ" panose="020B0604030504040204" pitchFamily="50" charset="-128"/>
                <a:ea typeface="メイリオ" panose="020B0604030504040204" pitchFamily="50" charset="-128"/>
              </a:rPr>
              <a:t>ないようにする</a:t>
            </a:r>
          </a:p>
          <a:p>
            <a:pPr eaLnBrk="1" hangingPunct="1">
              <a:spcBef>
                <a:spcPct val="0"/>
              </a:spcBef>
              <a:buFontTx/>
              <a:buNone/>
            </a:pPr>
            <a:r>
              <a:rPr lang="ja-JP" altLang="en-US" sz="1800">
                <a:latin typeface="メイリオ" panose="020B0604030504040204" pitchFamily="50" charset="-128"/>
                <a:ea typeface="メイリオ" panose="020B0604030504040204" pitchFamily="50" charset="-128"/>
              </a:rPr>
              <a:t>吸引してあげる</a:t>
            </a:r>
          </a:p>
        </p:txBody>
      </p:sp>
      <p:sp>
        <p:nvSpPr>
          <p:cNvPr id="13" name="Line 6">
            <a:extLst>
              <a:ext uri="{FF2B5EF4-FFF2-40B4-BE49-F238E27FC236}">
                <a16:creationId xmlns:a16="http://schemas.microsoft.com/office/drawing/2014/main" id="{F18022E0-59EC-4CD4-A287-5EA36B215448}"/>
              </a:ext>
            </a:extLst>
          </p:cNvPr>
          <p:cNvSpPr>
            <a:spLocks noChangeShapeType="1"/>
          </p:cNvSpPr>
          <p:nvPr/>
        </p:nvSpPr>
        <p:spPr bwMode="auto">
          <a:xfrm flipH="1">
            <a:off x="2835782" y="2248394"/>
            <a:ext cx="0" cy="57100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400">
              <a:latin typeface="メイリオ" panose="020B0604030504040204" pitchFamily="50" charset="-128"/>
              <a:ea typeface="メイリオ" panose="020B0604030504040204" pitchFamily="50" charset="-128"/>
            </a:endParaRPr>
          </a:p>
        </p:txBody>
      </p:sp>
      <p:sp>
        <p:nvSpPr>
          <p:cNvPr id="14" name="Line 7">
            <a:extLst>
              <a:ext uri="{FF2B5EF4-FFF2-40B4-BE49-F238E27FC236}">
                <a16:creationId xmlns:a16="http://schemas.microsoft.com/office/drawing/2014/main" id="{889B21A1-BF1B-4380-91FF-D4471B8F8B95}"/>
              </a:ext>
            </a:extLst>
          </p:cNvPr>
          <p:cNvSpPr>
            <a:spLocks noChangeShapeType="1"/>
          </p:cNvSpPr>
          <p:nvPr/>
        </p:nvSpPr>
        <p:spPr bwMode="auto">
          <a:xfrm>
            <a:off x="4463319" y="2210453"/>
            <a:ext cx="1115161" cy="18764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400">
              <a:latin typeface="メイリオ" panose="020B0604030504040204" pitchFamily="50" charset="-128"/>
              <a:ea typeface="メイリオ" panose="020B0604030504040204" pitchFamily="50" charset="-128"/>
            </a:endParaRPr>
          </a:p>
        </p:txBody>
      </p:sp>
      <p:sp>
        <p:nvSpPr>
          <p:cNvPr id="15" name="Line 8">
            <a:extLst>
              <a:ext uri="{FF2B5EF4-FFF2-40B4-BE49-F238E27FC236}">
                <a16:creationId xmlns:a16="http://schemas.microsoft.com/office/drawing/2014/main" id="{2F4BE2E5-B972-461F-8953-81EC39F0B345}"/>
              </a:ext>
            </a:extLst>
          </p:cNvPr>
          <p:cNvSpPr>
            <a:spLocks noChangeShapeType="1"/>
          </p:cNvSpPr>
          <p:nvPr/>
        </p:nvSpPr>
        <p:spPr bwMode="auto">
          <a:xfrm flipH="1">
            <a:off x="4463319" y="2780645"/>
            <a:ext cx="1115165" cy="58838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400">
              <a:latin typeface="メイリオ" panose="020B0604030504040204" pitchFamily="50" charset="-128"/>
              <a:ea typeface="メイリオ" panose="020B0604030504040204" pitchFamily="50" charset="-128"/>
            </a:endParaRPr>
          </a:p>
        </p:txBody>
      </p:sp>
      <p:sp>
        <p:nvSpPr>
          <p:cNvPr id="16" name="Text Box 9">
            <a:extLst>
              <a:ext uri="{FF2B5EF4-FFF2-40B4-BE49-F238E27FC236}">
                <a16:creationId xmlns:a16="http://schemas.microsoft.com/office/drawing/2014/main" id="{F0DFCB3C-C7F8-4CAC-B999-FC873AC32A44}"/>
              </a:ext>
            </a:extLst>
          </p:cNvPr>
          <p:cNvSpPr txBox="1">
            <a:spLocks noChangeArrowheads="1"/>
          </p:cNvSpPr>
          <p:nvPr/>
        </p:nvSpPr>
        <p:spPr bwMode="auto">
          <a:xfrm>
            <a:off x="1295189" y="4451942"/>
            <a:ext cx="6076950" cy="207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bIns="0" anchor="t"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25000"/>
              </a:lnSpc>
              <a:spcBef>
                <a:spcPct val="0"/>
              </a:spcBef>
              <a:buFontTx/>
              <a:buNone/>
            </a:pPr>
            <a:r>
              <a:rPr lang="ja-JP" altLang="en-US" sz="1800" dirty="0">
                <a:latin typeface="メイリオ" panose="020B0604030504040204" pitchFamily="50" charset="-128"/>
                <a:ea typeface="メイリオ" panose="020B0604030504040204" pitchFamily="50" charset="-128"/>
              </a:rPr>
              <a:t>・姿勢を整えるー　あご、くび、全身（腹臥位、側臥位） </a:t>
            </a:r>
          </a:p>
          <a:p>
            <a:pPr eaLnBrk="1" hangingPunct="1">
              <a:lnSpc>
                <a:spcPct val="125000"/>
              </a:lnSpc>
              <a:spcBef>
                <a:spcPct val="0"/>
              </a:spcBef>
              <a:buFontTx/>
              <a:buNone/>
            </a:pPr>
            <a:r>
              <a:rPr lang="ja-JP" altLang="en-US" sz="1800" dirty="0">
                <a:latin typeface="メイリオ" panose="020B0604030504040204" pitchFamily="50" charset="-128"/>
                <a:ea typeface="メイリオ" panose="020B0604030504040204" pitchFamily="50" charset="-128"/>
              </a:rPr>
              <a:t>・胸郭の周辺の緊張を和らげる　</a:t>
            </a:r>
          </a:p>
          <a:p>
            <a:pPr eaLnBrk="1" hangingPunct="1">
              <a:lnSpc>
                <a:spcPct val="125000"/>
              </a:lnSpc>
              <a:spcBef>
                <a:spcPct val="0"/>
              </a:spcBef>
              <a:buFontTx/>
              <a:buNone/>
            </a:pPr>
            <a:r>
              <a:rPr lang="ja-JP" altLang="en-US" sz="1800" dirty="0">
                <a:latin typeface="メイリオ" panose="020B0604030504040204" pitchFamily="50" charset="-128"/>
                <a:ea typeface="メイリオ" panose="020B0604030504040204" pitchFamily="50" charset="-128"/>
              </a:rPr>
              <a:t>・呼吸の運動の援助（呼気介助）</a:t>
            </a:r>
          </a:p>
          <a:p>
            <a:pPr eaLnBrk="1" hangingPunct="1">
              <a:lnSpc>
                <a:spcPct val="125000"/>
              </a:lnSpc>
              <a:spcBef>
                <a:spcPct val="0"/>
              </a:spcBef>
              <a:buFontTx/>
              <a:buNone/>
            </a:pPr>
            <a:r>
              <a:rPr lang="ja-JP" altLang="en-US" sz="1800" dirty="0">
                <a:latin typeface="メイリオ" panose="020B0604030504040204" pitchFamily="50" charset="-128"/>
                <a:ea typeface="メイリオ" panose="020B0604030504040204" pitchFamily="50" charset="-128"/>
              </a:rPr>
              <a:t>・加湿、吸入（ネブライザー）</a:t>
            </a:r>
            <a:endParaRPr lang="en-US" altLang="ja-JP" sz="1800" dirty="0">
              <a:latin typeface="メイリオ" panose="020B0604030504040204" pitchFamily="50" charset="-128"/>
              <a:ea typeface="メイリオ" panose="020B0604030504040204" pitchFamily="50" charset="-128"/>
            </a:endParaRPr>
          </a:p>
          <a:p>
            <a:pPr eaLnBrk="1" hangingPunct="1">
              <a:lnSpc>
                <a:spcPct val="125000"/>
              </a:lnSpc>
              <a:spcBef>
                <a:spcPct val="0"/>
              </a:spcBef>
              <a:buFontTx/>
              <a:buNone/>
            </a:pPr>
            <a:r>
              <a:rPr lang="ja-JP" altLang="en-US" sz="1800" dirty="0">
                <a:latin typeface="メイリオ" panose="020B0604030504040204" pitchFamily="50" charset="-128"/>
                <a:ea typeface="メイリオ" panose="020B0604030504040204" pitchFamily="50" charset="-128"/>
              </a:rPr>
              <a:t>・充分な水分摂取</a:t>
            </a:r>
            <a:endParaRPr lang="en-US" altLang="ja-JP" sz="1800" dirty="0">
              <a:latin typeface="メイリオ" panose="020B0604030504040204" pitchFamily="50" charset="-128"/>
              <a:ea typeface="メイリオ" panose="020B0604030504040204" pitchFamily="50" charset="-128"/>
            </a:endParaRPr>
          </a:p>
          <a:p>
            <a:pPr eaLnBrk="1" hangingPunct="1">
              <a:lnSpc>
                <a:spcPct val="125000"/>
              </a:lnSpc>
              <a:spcBef>
                <a:spcPct val="0"/>
              </a:spcBef>
              <a:buFontTx/>
              <a:buNone/>
            </a:pPr>
            <a:r>
              <a:rPr lang="ja-JP" altLang="en-US" sz="1800" dirty="0">
                <a:latin typeface="メイリオ" panose="020B0604030504040204" pitchFamily="50" charset="-128"/>
                <a:ea typeface="メイリオ" panose="020B0604030504040204" pitchFamily="50" charset="-128"/>
              </a:rPr>
              <a:t>・吸引</a:t>
            </a:r>
          </a:p>
        </p:txBody>
      </p:sp>
      <p:sp>
        <p:nvSpPr>
          <p:cNvPr id="18" name="テキスト ボックス 10">
            <a:extLst>
              <a:ext uri="{FF2B5EF4-FFF2-40B4-BE49-F238E27FC236}">
                <a16:creationId xmlns:a16="http://schemas.microsoft.com/office/drawing/2014/main" id="{099033EA-99A6-47F6-9865-29429CDF0BA7}"/>
              </a:ext>
            </a:extLst>
          </p:cNvPr>
          <p:cNvSpPr txBox="1">
            <a:spLocks noChangeArrowheads="1"/>
          </p:cNvSpPr>
          <p:nvPr/>
        </p:nvSpPr>
        <p:spPr bwMode="auto">
          <a:xfrm>
            <a:off x="5511102" y="3289409"/>
            <a:ext cx="3023949" cy="653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14000"/>
              </a:lnSpc>
              <a:spcBef>
                <a:spcPct val="0"/>
              </a:spcBef>
              <a:buFontTx/>
              <a:buNone/>
            </a:pPr>
            <a:r>
              <a:rPr lang="ja-JP" altLang="en-US" sz="1600" dirty="0">
                <a:solidFill>
                  <a:srgbClr val="000000"/>
                </a:solidFill>
                <a:latin typeface="メイリオ" panose="020B0604030504040204" pitchFamily="50" charset="-128"/>
                <a:ea typeface="メイリオ" panose="020B0604030504040204" pitchFamily="50" charset="-128"/>
              </a:rPr>
              <a:t>＊鼻分泌物、唾液、痰、</a:t>
            </a:r>
            <a:endParaRPr lang="en-US" altLang="ja-JP" sz="1600" dirty="0">
              <a:solidFill>
                <a:srgbClr val="000000"/>
              </a:solidFill>
              <a:latin typeface="メイリオ" panose="020B0604030504040204" pitchFamily="50" charset="-128"/>
              <a:ea typeface="メイリオ" panose="020B0604030504040204" pitchFamily="50" charset="-128"/>
            </a:endParaRPr>
          </a:p>
          <a:p>
            <a:pPr eaLnBrk="1" hangingPunct="1">
              <a:lnSpc>
                <a:spcPct val="114000"/>
              </a:lnSpc>
              <a:spcBef>
                <a:spcPct val="0"/>
              </a:spcBef>
              <a:buFontTx/>
              <a:buNone/>
            </a:pPr>
            <a:r>
              <a:rPr lang="ja-JP" altLang="en-US" sz="1600" dirty="0">
                <a:solidFill>
                  <a:srgbClr val="000000"/>
                </a:solidFill>
                <a:latin typeface="メイリオ" panose="020B0604030504040204" pitchFamily="50" charset="-128"/>
                <a:ea typeface="メイリオ" panose="020B0604030504040204" pitchFamily="50" charset="-128"/>
              </a:rPr>
              <a:t>　 飲み込めない水分・食物</a:t>
            </a:r>
          </a:p>
        </p:txBody>
      </p:sp>
      <p:sp>
        <p:nvSpPr>
          <p:cNvPr id="19" name="Text Box 3">
            <a:extLst>
              <a:ext uri="{FF2B5EF4-FFF2-40B4-BE49-F238E27FC236}">
                <a16:creationId xmlns:a16="http://schemas.microsoft.com/office/drawing/2014/main" id="{2F8A1BAA-3322-451D-AAD5-59EFDDE41C5A}"/>
              </a:ext>
            </a:extLst>
          </p:cNvPr>
          <p:cNvSpPr txBox="1">
            <a:spLocks noChangeArrowheads="1"/>
          </p:cNvSpPr>
          <p:nvPr/>
        </p:nvSpPr>
        <p:spPr bwMode="auto">
          <a:xfrm>
            <a:off x="1370949" y="1592263"/>
            <a:ext cx="3068324" cy="646331"/>
          </a:xfrm>
          <a:prstGeom prst="rect">
            <a:avLst/>
          </a:prstGeom>
          <a:solidFill>
            <a:srgbClr val="B9EDFF"/>
          </a:solidFill>
          <a:ln w="9525">
            <a:solidFill>
              <a:schemeClr val="tx1"/>
            </a:solidFill>
            <a:miter lim="800000"/>
            <a:headEnd/>
            <a:tailEnd/>
          </a:ln>
        </p:spPr>
        <p:txBody>
          <a:bodyPr wrap="square"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空気の通り道を確保する</a:t>
            </a:r>
          </a:p>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　（のど、気管を広げる）</a:t>
            </a:r>
          </a:p>
        </p:txBody>
      </p:sp>
      <p:sp>
        <p:nvSpPr>
          <p:cNvPr id="20" name="テキスト ボックス 12">
            <a:extLst>
              <a:ext uri="{FF2B5EF4-FFF2-40B4-BE49-F238E27FC236}">
                <a16:creationId xmlns:a16="http://schemas.microsoft.com/office/drawing/2014/main" id="{9BBFFD94-840F-4F58-A0C5-68AAB14A9974}"/>
              </a:ext>
            </a:extLst>
          </p:cNvPr>
          <p:cNvSpPr txBox="1">
            <a:spLocks noChangeArrowheads="1"/>
          </p:cNvSpPr>
          <p:nvPr/>
        </p:nvSpPr>
        <p:spPr bwMode="auto">
          <a:xfrm>
            <a:off x="903243" y="1544210"/>
            <a:ext cx="554533" cy="37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dirty="0">
                <a:solidFill>
                  <a:srgbClr val="000000"/>
                </a:solidFill>
                <a:latin typeface="メイリオ" panose="020B0604030504040204" pitchFamily="50" charset="-128"/>
                <a:ea typeface="メイリオ" panose="020B0604030504040204" pitchFamily="50" charset="-128"/>
              </a:rPr>
              <a:t>①</a:t>
            </a:r>
          </a:p>
        </p:txBody>
      </p:sp>
      <p:sp>
        <p:nvSpPr>
          <p:cNvPr id="21" name="テキスト ボックス 13">
            <a:extLst>
              <a:ext uri="{FF2B5EF4-FFF2-40B4-BE49-F238E27FC236}">
                <a16:creationId xmlns:a16="http://schemas.microsoft.com/office/drawing/2014/main" id="{836A5500-0D8C-4874-B041-C7AD521F3DC0}"/>
              </a:ext>
            </a:extLst>
          </p:cNvPr>
          <p:cNvSpPr txBox="1">
            <a:spLocks noChangeArrowheads="1"/>
          </p:cNvSpPr>
          <p:nvPr/>
        </p:nvSpPr>
        <p:spPr bwMode="auto">
          <a:xfrm>
            <a:off x="906072" y="2759461"/>
            <a:ext cx="551704" cy="37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dirty="0">
                <a:solidFill>
                  <a:srgbClr val="000000"/>
                </a:solidFill>
                <a:latin typeface="メイリオ" panose="020B0604030504040204" pitchFamily="50" charset="-128"/>
                <a:ea typeface="メイリオ" panose="020B0604030504040204" pitchFamily="50" charset="-128"/>
              </a:rPr>
              <a:t>②</a:t>
            </a:r>
          </a:p>
        </p:txBody>
      </p:sp>
      <p:sp>
        <p:nvSpPr>
          <p:cNvPr id="22" name="テキスト ボックス 14">
            <a:extLst>
              <a:ext uri="{FF2B5EF4-FFF2-40B4-BE49-F238E27FC236}">
                <a16:creationId xmlns:a16="http://schemas.microsoft.com/office/drawing/2014/main" id="{ACF05530-0641-4B85-A242-05F60B31B4D9}"/>
              </a:ext>
            </a:extLst>
          </p:cNvPr>
          <p:cNvSpPr txBox="1">
            <a:spLocks noChangeArrowheads="1"/>
          </p:cNvSpPr>
          <p:nvPr/>
        </p:nvSpPr>
        <p:spPr bwMode="auto">
          <a:xfrm>
            <a:off x="5189462" y="1752339"/>
            <a:ext cx="554533" cy="37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dirty="0">
                <a:solidFill>
                  <a:srgbClr val="000000"/>
                </a:solidFill>
                <a:latin typeface="メイリオ" panose="020B0604030504040204" pitchFamily="50" charset="-128"/>
                <a:ea typeface="メイリオ" panose="020B0604030504040204" pitchFamily="50" charset="-128"/>
              </a:rPr>
              <a:t>③</a:t>
            </a:r>
          </a:p>
        </p:txBody>
      </p:sp>
      <p:sp>
        <p:nvSpPr>
          <p:cNvPr id="24" name="Text Box 4">
            <a:extLst>
              <a:ext uri="{FF2B5EF4-FFF2-40B4-BE49-F238E27FC236}">
                <a16:creationId xmlns:a16="http://schemas.microsoft.com/office/drawing/2014/main" id="{CD52B1B4-98E5-4C1C-9699-C72C5F675136}"/>
              </a:ext>
            </a:extLst>
          </p:cNvPr>
          <p:cNvSpPr txBox="1">
            <a:spLocks noChangeArrowheads="1"/>
          </p:cNvSpPr>
          <p:nvPr/>
        </p:nvSpPr>
        <p:spPr bwMode="auto">
          <a:xfrm>
            <a:off x="1370949" y="2828112"/>
            <a:ext cx="3068324" cy="923330"/>
          </a:xfrm>
          <a:prstGeom prst="rect">
            <a:avLst/>
          </a:prstGeom>
          <a:solidFill>
            <a:srgbClr val="FFCCCC">
              <a:alpha val="67842"/>
            </a:srgbClr>
          </a:solidFill>
          <a:ln w="9525">
            <a:solidFill>
              <a:schemeClr val="tx1"/>
            </a:solidFill>
            <a:miter lim="800000"/>
            <a:headEnd/>
            <a:tailEnd/>
          </a:ln>
        </p:spPr>
        <p:txBody>
          <a:bodyPr wrap="square"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胸を広げる・動かす</a:t>
            </a:r>
          </a:p>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呼吸のための胸廓の</a:t>
            </a:r>
          </a:p>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動きを助ける</a:t>
            </a:r>
          </a:p>
        </p:txBody>
      </p:sp>
      <p:sp>
        <p:nvSpPr>
          <p:cNvPr id="25" name="Text Box 9">
            <a:extLst>
              <a:ext uri="{FF2B5EF4-FFF2-40B4-BE49-F238E27FC236}">
                <a16:creationId xmlns:a16="http://schemas.microsoft.com/office/drawing/2014/main" id="{32154093-8228-4331-A157-68A0A2F41422}"/>
              </a:ext>
            </a:extLst>
          </p:cNvPr>
          <p:cNvSpPr txBox="1">
            <a:spLocks noChangeArrowheads="1"/>
          </p:cNvSpPr>
          <p:nvPr/>
        </p:nvSpPr>
        <p:spPr bwMode="auto">
          <a:xfrm>
            <a:off x="4796198" y="4834488"/>
            <a:ext cx="3972942" cy="1690137"/>
          </a:xfrm>
          <a:prstGeom prst="rect">
            <a:avLst/>
          </a:prstGeom>
          <a:noFill/>
          <a:ln w="127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tIns="3600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25000"/>
              </a:lnSpc>
              <a:spcBef>
                <a:spcPct val="0"/>
              </a:spcBef>
              <a:buFontTx/>
              <a:buNone/>
            </a:pPr>
            <a:r>
              <a:rPr lang="ja-JP" altLang="en-US" sz="1800" dirty="0">
                <a:latin typeface="メイリオ" panose="020B0604030504040204" pitchFamily="50" charset="-128"/>
                <a:ea typeface="メイリオ" panose="020B0604030504040204" pitchFamily="50" charset="-128"/>
              </a:rPr>
              <a:t>・経鼻エアウェイ</a:t>
            </a:r>
          </a:p>
          <a:p>
            <a:pPr eaLnBrk="1" hangingPunct="1">
              <a:lnSpc>
                <a:spcPct val="125000"/>
              </a:lnSpc>
              <a:spcBef>
                <a:spcPct val="0"/>
              </a:spcBef>
              <a:buFontTx/>
              <a:buNone/>
            </a:pPr>
            <a:r>
              <a:rPr lang="ja-JP" altLang="en-US" sz="1800" dirty="0">
                <a:latin typeface="メイリオ" panose="020B0604030504040204" pitchFamily="50" charset="-128"/>
                <a:ea typeface="メイリオ" panose="020B0604030504040204" pitchFamily="50" charset="-128"/>
              </a:rPr>
              <a:t>・気管切開</a:t>
            </a:r>
          </a:p>
          <a:p>
            <a:pPr eaLnBrk="1" hangingPunct="1">
              <a:lnSpc>
                <a:spcPct val="125000"/>
              </a:lnSpc>
              <a:spcBef>
                <a:spcPct val="0"/>
              </a:spcBef>
              <a:buFontTx/>
              <a:buNone/>
            </a:pPr>
            <a:r>
              <a:rPr lang="ja-JP" altLang="en-US" sz="1800" dirty="0">
                <a:latin typeface="メイリオ" panose="020B0604030504040204" pitchFamily="50" charset="-128"/>
                <a:ea typeface="メイリオ" panose="020B0604030504040204" pitchFamily="50" charset="-128"/>
              </a:rPr>
              <a:t>・酸素療法</a:t>
            </a:r>
            <a:endParaRPr lang="en-US" altLang="ja-JP" sz="1800" dirty="0">
              <a:latin typeface="メイリオ" panose="020B0604030504040204" pitchFamily="50" charset="-128"/>
              <a:ea typeface="メイリオ" panose="020B0604030504040204" pitchFamily="50" charset="-128"/>
            </a:endParaRPr>
          </a:p>
          <a:p>
            <a:pPr eaLnBrk="1" hangingPunct="1">
              <a:lnSpc>
                <a:spcPct val="125000"/>
              </a:lnSpc>
              <a:spcBef>
                <a:spcPct val="0"/>
              </a:spcBef>
              <a:buFontTx/>
              <a:buNone/>
            </a:pPr>
            <a:r>
              <a:rPr lang="ja-JP" altLang="en-US" sz="1800" dirty="0">
                <a:latin typeface="メイリオ" panose="020B0604030504040204" pitchFamily="50" charset="-128"/>
                <a:ea typeface="メイリオ" panose="020B0604030504040204" pitchFamily="50" charset="-128"/>
              </a:rPr>
              <a:t>・非侵襲的呼吸療法（</a:t>
            </a:r>
            <a:r>
              <a:rPr lang="en-US" altLang="ja-JP" sz="1800" dirty="0">
                <a:latin typeface="メイリオ" panose="020B0604030504040204" pitchFamily="50" charset="-128"/>
                <a:ea typeface="メイリオ" panose="020B0604030504040204" pitchFamily="50" charset="-128"/>
              </a:rPr>
              <a:t>BiPAP </a:t>
            </a:r>
            <a:r>
              <a:rPr lang="ja-JP" altLang="en-US" sz="1800" dirty="0">
                <a:latin typeface="メイリオ" panose="020B0604030504040204" pitchFamily="50" charset="-128"/>
                <a:ea typeface="メイリオ" panose="020B0604030504040204" pitchFamily="50" charset="-128"/>
              </a:rPr>
              <a:t>等）</a:t>
            </a:r>
          </a:p>
          <a:p>
            <a:pPr eaLnBrk="1" hangingPunct="1">
              <a:lnSpc>
                <a:spcPct val="125000"/>
              </a:lnSpc>
              <a:spcBef>
                <a:spcPct val="0"/>
              </a:spcBef>
              <a:buFontTx/>
              <a:buNone/>
            </a:pPr>
            <a:r>
              <a:rPr lang="ja-JP" altLang="en-US" sz="1800" dirty="0">
                <a:latin typeface="メイリオ" panose="020B0604030504040204" pitchFamily="50" charset="-128"/>
                <a:ea typeface="メイリオ" panose="020B0604030504040204" pitchFamily="50" charset="-128"/>
              </a:rPr>
              <a:t>・侵襲的人工呼吸器療法</a:t>
            </a:r>
          </a:p>
        </p:txBody>
      </p:sp>
      <p:sp>
        <p:nvSpPr>
          <p:cNvPr id="1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38</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38912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気道（上気道）がせまくなる主な原因</a:t>
            </a:r>
          </a:p>
        </p:txBody>
      </p:sp>
      <p:pic>
        <p:nvPicPr>
          <p:cNvPr id="17" name="Picture 10">
            <a:extLst>
              <a:ext uri="{FF2B5EF4-FFF2-40B4-BE49-F238E27FC236}">
                <a16:creationId xmlns:a16="http://schemas.microsoft.com/office/drawing/2014/main" id="{E59CD489-BD35-4FB9-B159-B11E3E3CDEEB}"/>
              </a:ext>
            </a:extLst>
          </p:cNvPr>
          <p:cNvPicPr>
            <a:picLocks noChangeAspect="1" noChangeArrowheads="1"/>
          </p:cNvPicPr>
          <p:nvPr/>
        </p:nvPicPr>
        <p:blipFill>
          <a:blip r:embed="rId3">
            <a:lum bright="10000"/>
            <a:grayscl/>
            <a:extLst>
              <a:ext uri="{28A0092B-C50C-407E-A947-70E740481C1C}">
                <a14:useLocalDpi xmlns:a14="http://schemas.microsoft.com/office/drawing/2010/main" val="0"/>
              </a:ext>
            </a:extLst>
          </a:blip>
          <a:srcRect r="10767" b="10776"/>
          <a:stretch>
            <a:fillRect/>
          </a:stretch>
        </p:blipFill>
        <p:spPr bwMode="auto">
          <a:xfrm>
            <a:off x="709614" y="1591470"/>
            <a:ext cx="3690937"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26" name="Oval 12">
            <a:extLst>
              <a:ext uri="{FF2B5EF4-FFF2-40B4-BE49-F238E27FC236}">
                <a16:creationId xmlns:a16="http://schemas.microsoft.com/office/drawing/2014/main" id="{51908E08-C9AF-48BB-849E-738E1D4458F8}"/>
              </a:ext>
            </a:extLst>
          </p:cNvPr>
          <p:cNvSpPr>
            <a:spLocks noChangeArrowheads="1"/>
          </p:cNvSpPr>
          <p:nvPr/>
        </p:nvSpPr>
        <p:spPr bwMode="auto">
          <a:xfrm>
            <a:off x="2747964" y="3106739"/>
            <a:ext cx="788987" cy="1036637"/>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endParaRPr lang="ja-JP" altLang="en-US" sz="1700">
              <a:solidFill>
                <a:srgbClr val="000000"/>
              </a:solidFill>
              <a:latin typeface="メイリオ" panose="020B0604030504040204" pitchFamily="50" charset="-128"/>
            </a:endParaRPr>
          </a:p>
        </p:txBody>
      </p:sp>
      <p:sp>
        <p:nvSpPr>
          <p:cNvPr id="27" name="Line 13">
            <a:extLst>
              <a:ext uri="{FF2B5EF4-FFF2-40B4-BE49-F238E27FC236}">
                <a16:creationId xmlns:a16="http://schemas.microsoft.com/office/drawing/2014/main" id="{B095A37F-423D-47E2-A03A-AC3D9F84733F}"/>
              </a:ext>
            </a:extLst>
          </p:cNvPr>
          <p:cNvSpPr>
            <a:spLocks noChangeShapeType="1"/>
          </p:cNvSpPr>
          <p:nvPr/>
        </p:nvSpPr>
        <p:spPr bwMode="auto">
          <a:xfrm flipH="1">
            <a:off x="3359151" y="2079078"/>
            <a:ext cx="512763" cy="1718223"/>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latin typeface="メイリオ" panose="020B0604030504040204" pitchFamily="50" charset="-128"/>
              <a:ea typeface="メイリオ" panose="020B0604030504040204" pitchFamily="50" charset="-128"/>
            </a:endParaRPr>
          </a:p>
        </p:txBody>
      </p:sp>
      <p:sp>
        <p:nvSpPr>
          <p:cNvPr id="28" name="Text Box 15">
            <a:extLst>
              <a:ext uri="{FF2B5EF4-FFF2-40B4-BE49-F238E27FC236}">
                <a16:creationId xmlns:a16="http://schemas.microsoft.com/office/drawing/2014/main" id="{BA3CDEF0-97A0-4164-8685-8504EE478E62}"/>
              </a:ext>
            </a:extLst>
          </p:cNvPr>
          <p:cNvSpPr txBox="1">
            <a:spLocks noChangeArrowheads="1"/>
          </p:cNvSpPr>
          <p:nvPr/>
        </p:nvSpPr>
        <p:spPr bwMode="auto">
          <a:xfrm>
            <a:off x="3536951" y="1755913"/>
            <a:ext cx="646331" cy="323165"/>
          </a:xfrm>
          <a:prstGeom prst="rect">
            <a:avLst/>
          </a:prstGeom>
          <a:solidFill>
            <a:schemeClr val="bg1"/>
          </a:solidFill>
          <a:ln w="9525">
            <a:solidFill>
              <a:schemeClr val="tx1"/>
            </a:solidFill>
            <a:miter lim="800000"/>
            <a:headEnd/>
            <a:tailEnd/>
          </a:ln>
        </p:spPr>
        <p:txBody>
          <a:bodyPr wrap="none" tIns="72000" bIns="0" anchor="ctr" anchorCtr="0">
            <a:no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1800" b="1" dirty="0">
                <a:solidFill>
                  <a:srgbClr val="0000FF"/>
                </a:solidFill>
                <a:latin typeface="メイリオ" panose="020B0604030504040204" pitchFamily="50" charset="-128"/>
              </a:rPr>
              <a:t>咽頭</a:t>
            </a:r>
          </a:p>
        </p:txBody>
      </p:sp>
      <p:sp>
        <p:nvSpPr>
          <p:cNvPr id="29" name="Oval 12">
            <a:extLst>
              <a:ext uri="{FF2B5EF4-FFF2-40B4-BE49-F238E27FC236}">
                <a16:creationId xmlns:a16="http://schemas.microsoft.com/office/drawing/2014/main" id="{BE496061-8241-4C40-A8EE-892224EA8945}"/>
              </a:ext>
            </a:extLst>
          </p:cNvPr>
          <p:cNvSpPr>
            <a:spLocks noChangeArrowheads="1"/>
          </p:cNvSpPr>
          <p:nvPr/>
        </p:nvSpPr>
        <p:spPr bwMode="auto">
          <a:xfrm>
            <a:off x="2379664" y="4175126"/>
            <a:ext cx="788987" cy="79216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endParaRPr lang="ja-JP" altLang="en-US" sz="1700">
              <a:solidFill>
                <a:srgbClr val="000000"/>
              </a:solidFill>
              <a:latin typeface="メイリオ" panose="020B0604030504040204" pitchFamily="50" charset="-128"/>
            </a:endParaRPr>
          </a:p>
        </p:txBody>
      </p:sp>
      <p:sp>
        <p:nvSpPr>
          <p:cNvPr id="30" name="Line 14">
            <a:extLst>
              <a:ext uri="{FF2B5EF4-FFF2-40B4-BE49-F238E27FC236}">
                <a16:creationId xmlns:a16="http://schemas.microsoft.com/office/drawing/2014/main" id="{3ABED8FE-1F10-4593-8F95-A6B5B5AE7D69}"/>
              </a:ext>
            </a:extLst>
          </p:cNvPr>
          <p:cNvSpPr>
            <a:spLocks noChangeShapeType="1"/>
          </p:cNvSpPr>
          <p:nvPr/>
        </p:nvSpPr>
        <p:spPr bwMode="auto">
          <a:xfrm flipV="1">
            <a:off x="2177258" y="4606926"/>
            <a:ext cx="704056" cy="323164"/>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latin typeface="メイリオ" panose="020B0604030504040204" pitchFamily="50" charset="-128"/>
              <a:ea typeface="メイリオ" panose="020B0604030504040204" pitchFamily="50" charset="-128"/>
            </a:endParaRPr>
          </a:p>
        </p:txBody>
      </p:sp>
      <p:sp>
        <p:nvSpPr>
          <p:cNvPr id="31" name="Line 14">
            <a:extLst>
              <a:ext uri="{FF2B5EF4-FFF2-40B4-BE49-F238E27FC236}">
                <a16:creationId xmlns:a16="http://schemas.microsoft.com/office/drawing/2014/main" id="{333ED827-C8F6-4FDB-8690-EB2DECE46C8F}"/>
              </a:ext>
            </a:extLst>
          </p:cNvPr>
          <p:cNvSpPr>
            <a:spLocks noChangeShapeType="1"/>
          </p:cNvSpPr>
          <p:nvPr/>
        </p:nvSpPr>
        <p:spPr bwMode="auto">
          <a:xfrm flipV="1">
            <a:off x="1736726" y="3605213"/>
            <a:ext cx="1020763" cy="938141"/>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latin typeface="メイリオ" panose="020B0604030504040204" pitchFamily="50" charset="-128"/>
              <a:ea typeface="メイリオ" panose="020B0604030504040204" pitchFamily="50" charset="-128"/>
            </a:endParaRPr>
          </a:p>
        </p:txBody>
      </p:sp>
      <p:sp>
        <p:nvSpPr>
          <p:cNvPr id="32" name="Text Box 2">
            <a:extLst>
              <a:ext uri="{FF2B5EF4-FFF2-40B4-BE49-F238E27FC236}">
                <a16:creationId xmlns:a16="http://schemas.microsoft.com/office/drawing/2014/main" id="{84ADAF38-594D-4DAF-8FDB-4EAB2AC2DCCB}"/>
              </a:ext>
            </a:extLst>
          </p:cNvPr>
          <p:cNvSpPr txBox="1">
            <a:spLocks noChangeArrowheads="1"/>
          </p:cNvSpPr>
          <p:nvPr/>
        </p:nvSpPr>
        <p:spPr bwMode="auto">
          <a:xfrm>
            <a:off x="4465639" y="1755913"/>
            <a:ext cx="4843461" cy="370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fontAlgn="auto" hangingPunct="1">
              <a:lnSpc>
                <a:spcPct val="110000"/>
              </a:lnSpc>
              <a:spcBef>
                <a:spcPct val="0"/>
              </a:spcBef>
              <a:spcAft>
                <a:spcPts val="600"/>
              </a:spcAft>
              <a:buFontTx/>
              <a:buNone/>
              <a:defRPr/>
            </a:pPr>
            <a:r>
              <a:rPr lang="ja-JP" altLang="en-US" sz="2000" b="1" dirty="0">
                <a:solidFill>
                  <a:prstClr val="black"/>
                </a:solidFill>
                <a:latin typeface="メイリオ" panose="020B0604030504040204" pitchFamily="50" charset="-128"/>
                <a:ea typeface="メイリオ" panose="020B0604030504040204" pitchFamily="50" charset="-128"/>
              </a:rPr>
              <a:t>○舌根沈下・舌根後退</a:t>
            </a:r>
            <a:endParaRPr lang="en-US" altLang="ja-JP" sz="2000" b="1" dirty="0">
              <a:solidFill>
                <a:prstClr val="black"/>
              </a:solidFill>
              <a:latin typeface="メイリオ" panose="020B0604030504040204" pitchFamily="50" charset="-128"/>
              <a:ea typeface="メイリオ" panose="020B0604030504040204" pitchFamily="50" charset="-128"/>
            </a:endParaRPr>
          </a:p>
          <a:p>
            <a:pPr marL="180000" algn="just" eaLnBrk="1" fontAlgn="auto" hangingPunct="1">
              <a:lnSpc>
                <a:spcPct val="110000"/>
              </a:lnSpc>
              <a:spcBef>
                <a:spcPct val="0"/>
              </a:spcBef>
              <a:spcAft>
                <a:spcPts val="600"/>
              </a:spcAft>
              <a:buFontTx/>
              <a:buNone/>
              <a:defRPr/>
            </a:pPr>
            <a:r>
              <a:rPr lang="ja-JP" altLang="en-US" sz="2000" dirty="0">
                <a:solidFill>
                  <a:prstClr val="black"/>
                </a:solidFill>
                <a:latin typeface="メイリオ" panose="020B0604030504040204" pitchFamily="50" charset="-128"/>
                <a:ea typeface="メイリオ" panose="020B0604030504040204" pitchFamily="50" charset="-128"/>
              </a:rPr>
              <a:t>舌根部が後ろに引かれて咽頭が狭くなってしまう状態。</a:t>
            </a:r>
            <a:endParaRPr lang="en-US" altLang="ja-JP" sz="2000" dirty="0">
              <a:solidFill>
                <a:prstClr val="black"/>
              </a:solidFill>
              <a:latin typeface="メイリオ" panose="020B0604030504040204" pitchFamily="50" charset="-128"/>
              <a:ea typeface="メイリオ" panose="020B0604030504040204" pitchFamily="50" charset="-128"/>
            </a:endParaRPr>
          </a:p>
          <a:p>
            <a:pPr marL="180000" algn="just">
              <a:lnSpc>
                <a:spcPct val="110000"/>
              </a:lnSpc>
              <a:spcBef>
                <a:spcPct val="0"/>
              </a:spcBef>
              <a:spcAft>
                <a:spcPts val="600"/>
              </a:spcAft>
              <a:buNone/>
              <a:defRPr/>
            </a:pPr>
            <a:r>
              <a:rPr lang="ja-JP" altLang="en-US" sz="2000" dirty="0">
                <a:solidFill>
                  <a:prstClr val="black"/>
                </a:solidFill>
                <a:latin typeface="メイリオ" panose="020B0604030504040204" pitchFamily="50" charset="-128"/>
                <a:ea typeface="メイリオ" panose="020B0604030504040204" pitchFamily="50" charset="-128"/>
              </a:rPr>
              <a:t>舌根沈下は、仰向けの姿勢、眠った時に、なりやすい。</a:t>
            </a:r>
          </a:p>
          <a:p>
            <a:pPr marL="180000" algn="just">
              <a:lnSpc>
                <a:spcPct val="110000"/>
              </a:lnSpc>
              <a:spcBef>
                <a:spcPct val="0"/>
              </a:spcBef>
              <a:buNone/>
              <a:defRPr/>
            </a:pPr>
            <a:r>
              <a:rPr lang="ja-JP" altLang="en-US" sz="2000" dirty="0">
                <a:solidFill>
                  <a:prstClr val="black"/>
                </a:solidFill>
                <a:latin typeface="メイリオ" panose="020B0604030504040204" pitchFamily="50" charset="-128"/>
                <a:ea typeface="メイリオ" panose="020B0604030504040204" pitchFamily="50" charset="-128"/>
              </a:rPr>
              <a:t>筋肉の緊張が強</a:t>
            </a:r>
            <a:endParaRPr lang="en-US" altLang="ja-JP" sz="2000" dirty="0">
              <a:solidFill>
                <a:prstClr val="black"/>
              </a:solidFill>
              <a:latin typeface="メイリオ" panose="020B0604030504040204" pitchFamily="50" charset="-128"/>
              <a:ea typeface="メイリオ" panose="020B0604030504040204" pitchFamily="50" charset="-128"/>
            </a:endParaRPr>
          </a:p>
          <a:p>
            <a:pPr marL="180000" algn="just">
              <a:lnSpc>
                <a:spcPct val="110000"/>
              </a:lnSpc>
              <a:spcBef>
                <a:spcPct val="0"/>
              </a:spcBef>
              <a:buNone/>
              <a:defRPr/>
            </a:pPr>
            <a:r>
              <a:rPr lang="ja-JP" altLang="en-US" sz="2000" dirty="0">
                <a:solidFill>
                  <a:prstClr val="black"/>
                </a:solidFill>
                <a:latin typeface="メイリオ" panose="020B0604030504040204" pitchFamily="50" charset="-128"/>
                <a:ea typeface="メイリオ" panose="020B0604030504040204" pitchFamily="50" charset="-128"/>
              </a:rPr>
              <a:t>くなり、反り返</a:t>
            </a:r>
            <a:endParaRPr lang="en-US" altLang="ja-JP" sz="2000" dirty="0">
              <a:solidFill>
                <a:prstClr val="black"/>
              </a:solidFill>
              <a:latin typeface="メイリオ" panose="020B0604030504040204" pitchFamily="50" charset="-128"/>
              <a:ea typeface="メイリオ" panose="020B0604030504040204" pitchFamily="50" charset="-128"/>
            </a:endParaRPr>
          </a:p>
          <a:p>
            <a:pPr marL="180000" algn="just">
              <a:lnSpc>
                <a:spcPct val="110000"/>
              </a:lnSpc>
              <a:spcBef>
                <a:spcPct val="0"/>
              </a:spcBef>
              <a:buNone/>
              <a:defRPr/>
            </a:pPr>
            <a:r>
              <a:rPr lang="ja-JP" altLang="en-US" sz="2000" dirty="0">
                <a:solidFill>
                  <a:prstClr val="black"/>
                </a:solidFill>
                <a:latin typeface="メイリオ" panose="020B0604030504040204" pitchFamily="50" charset="-128"/>
                <a:ea typeface="メイリオ" panose="020B0604030504040204" pitchFamily="50" charset="-128"/>
              </a:rPr>
              <a:t>った時にも、舌</a:t>
            </a:r>
            <a:endParaRPr lang="en-US" altLang="ja-JP" sz="2000" dirty="0">
              <a:solidFill>
                <a:prstClr val="black"/>
              </a:solidFill>
              <a:latin typeface="メイリオ" panose="020B0604030504040204" pitchFamily="50" charset="-128"/>
              <a:ea typeface="メイリオ" panose="020B0604030504040204" pitchFamily="50" charset="-128"/>
            </a:endParaRPr>
          </a:p>
          <a:p>
            <a:pPr marL="180000" algn="just">
              <a:lnSpc>
                <a:spcPct val="110000"/>
              </a:lnSpc>
              <a:spcBef>
                <a:spcPct val="0"/>
              </a:spcBef>
              <a:buNone/>
              <a:defRPr/>
            </a:pPr>
            <a:r>
              <a:rPr lang="ja-JP" altLang="en-US" sz="2000" dirty="0">
                <a:solidFill>
                  <a:prstClr val="black"/>
                </a:solidFill>
                <a:latin typeface="メイリオ" panose="020B0604030504040204" pitchFamily="50" charset="-128"/>
                <a:ea typeface="メイリオ" panose="020B0604030504040204" pitchFamily="50" charset="-128"/>
              </a:rPr>
              <a:t>根が後退し、の</a:t>
            </a:r>
            <a:endParaRPr lang="en-US" altLang="ja-JP" sz="2000" dirty="0">
              <a:solidFill>
                <a:prstClr val="black"/>
              </a:solidFill>
              <a:latin typeface="メイリオ" panose="020B0604030504040204" pitchFamily="50" charset="-128"/>
              <a:ea typeface="メイリオ" panose="020B0604030504040204" pitchFamily="50" charset="-128"/>
            </a:endParaRPr>
          </a:p>
          <a:p>
            <a:pPr marL="180000" algn="just">
              <a:lnSpc>
                <a:spcPct val="110000"/>
              </a:lnSpc>
              <a:spcBef>
                <a:spcPct val="0"/>
              </a:spcBef>
              <a:buNone/>
              <a:defRPr/>
            </a:pPr>
            <a:r>
              <a:rPr lang="ja-JP" altLang="en-US" sz="2000" dirty="0">
                <a:solidFill>
                  <a:prstClr val="black"/>
                </a:solidFill>
                <a:latin typeface="メイリオ" panose="020B0604030504040204" pitchFamily="50" charset="-128"/>
                <a:ea typeface="メイリオ" panose="020B0604030504040204" pitchFamily="50" charset="-128"/>
              </a:rPr>
              <a:t>どが狭くなる。</a:t>
            </a:r>
          </a:p>
          <a:p>
            <a:pPr marL="180000" algn="just" eaLnBrk="1" fontAlgn="auto" hangingPunct="1">
              <a:lnSpc>
                <a:spcPct val="110000"/>
              </a:lnSpc>
              <a:spcBef>
                <a:spcPct val="0"/>
              </a:spcBef>
              <a:spcAft>
                <a:spcPts val="600"/>
              </a:spcAft>
              <a:buFontTx/>
              <a:buNone/>
              <a:defRPr/>
            </a:pPr>
            <a:endParaRPr lang="ja-JP" altLang="en-US" sz="2000" dirty="0">
              <a:solidFill>
                <a:prstClr val="black"/>
              </a:solidFill>
              <a:latin typeface="メイリオ" panose="020B0604030504040204" pitchFamily="50" charset="-128"/>
              <a:ea typeface="メイリオ" panose="020B0604030504040204" pitchFamily="50" charset="-128"/>
            </a:endParaRPr>
          </a:p>
        </p:txBody>
      </p:sp>
      <p:sp>
        <p:nvSpPr>
          <p:cNvPr id="33" name="Text Box 2">
            <a:extLst>
              <a:ext uri="{FF2B5EF4-FFF2-40B4-BE49-F238E27FC236}">
                <a16:creationId xmlns:a16="http://schemas.microsoft.com/office/drawing/2014/main" id="{597D271A-0D21-4A11-9687-AF3EB79B64C9}"/>
              </a:ext>
            </a:extLst>
          </p:cNvPr>
          <p:cNvSpPr txBox="1">
            <a:spLocks noChangeArrowheads="1"/>
          </p:cNvSpPr>
          <p:nvPr/>
        </p:nvSpPr>
        <p:spPr bwMode="auto">
          <a:xfrm>
            <a:off x="709614" y="5342839"/>
            <a:ext cx="859948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fontAlgn="auto" hangingPunct="1">
              <a:lnSpc>
                <a:spcPct val="110000"/>
              </a:lnSpc>
              <a:spcBef>
                <a:spcPct val="0"/>
              </a:spcBef>
              <a:spcAft>
                <a:spcPts val="0"/>
              </a:spcAft>
              <a:buFontTx/>
              <a:buNone/>
              <a:defRPr/>
            </a:pPr>
            <a:r>
              <a:rPr lang="ja-JP" altLang="en-US" sz="2000" b="1" dirty="0">
                <a:solidFill>
                  <a:prstClr val="black"/>
                </a:solidFill>
                <a:latin typeface="メイリオ" panose="020B0604030504040204" pitchFamily="50" charset="-128"/>
                <a:ea typeface="メイリオ" panose="020B0604030504040204" pitchFamily="50" charset="-128"/>
              </a:rPr>
              <a:t>○喉頭軟化症</a:t>
            </a:r>
            <a:endParaRPr lang="en-US" altLang="ja-JP" sz="2000" b="1" dirty="0">
              <a:solidFill>
                <a:prstClr val="black"/>
              </a:solidFill>
              <a:latin typeface="メイリオ" panose="020B0604030504040204" pitchFamily="50" charset="-128"/>
              <a:ea typeface="メイリオ" panose="020B0604030504040204" pitchFamily="50" charset="-128"/>
            </a:endParaRPr>
          </a:p>
          <a:p>
            <a:pPr marL="180000" algn="just" eaLnBrk="1" fontAlgn="auto" hangingPunct="1">
              <a:lnSpc>
                <a:spcPct val="110000"/>
              </a:lnSpc>
              <a:spcBef>
                <a:spcPct val="0"/>
              </a:spcBef>
              <a:spcAft>
                <a:spcPts val="0"/>
              </a:spcAft>
              <a:buFontTx/>
              <a:buNone/>
              <a:defRPr/>
            </a:pPr>
            <a:r>
              <a:rPr lang="ja-JP" altLang="en-US" sz="2000" dirty="0">
                <a:solidFill>
                  <a:prstClr val="black"/>
                </a:solidFill>
                <a:latin typeface="メイリオ" panose="020B0604030504040204" pitchFamily="50" charset="-128"/>
                <a:ea typeface="メイリオ" panose="020B0604030504040204" pitchFamily="50" charset="-128"/>
              </a:rPr>
              <a:t>息を吸う時に、喉頭の一部が下に引き込まれて、喉頭が狭くなってしまう状態。覚醒時や、緊張が強く反り返ったときに症状が出やすい。</a:t>
            </a:r>
          </a:p>
        </p:txBody>
      </p:sp>
      <p:grpSp>
        <p:nvGrpSpPr>
          <p:cNvPr id="3" name="グループ化 2">
            <a:extLst>
              <a:ext uri="{FF2B5EF4-FFF2-40B4-BE49-F238E27FC236}">
                <a16:creationId xmlns:a16="http://schemas.microsoft.com/office/drawing/2014/main" id="{D7DE87A3-8430-42B5-8215-83139194356D}"/>
              </a:ext>
            </a:extLst>
          </p:cNvPr>
          <p:cNvGrpSpPr/>
          <p:nvPr/>
        </p:nvGrpSpPr>
        <p:grpSpPr>
          <a:xfrm>
            <a:off x="6608762" y="3338309"/>
            <a:ext cx="2700338" cy="1936750"/>
            <a:chOff x="6308726" y="2446339"/>
            <a:chExt cx="2700338" cy="1936750"/>
          </a:xfrm>
        </p:grpSpPr>
        <p:pic>
          <p:nvPicPr>
            <p:cNvPr id="34" name="図 3">
              <a:extLst>
                <a:ext uri="{FF2B5EF4-FFF2-40B4-BE49-F238E27FC236}">
                  <a16:creationId xmlns:a16="http://schemas.microsoft.com/office/drawing/2014/main" id="{0E6562F6-095D-4E8C-925E-D5390E990F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08726" y="2446339"/>
              <a:ext cx="2700338"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右矢印 21">
              <a:extLst>
                <a:ext uri="{FF2B5EF4-FFF2-40B4-BE49-F238E27FC236}">
                  <a16:creationId xmlns:a16="http://schemas.microsoft.com/office/drawing/2014/main" id="{1DD7AB1A-F942-4C3A-B8EC-38869C478ECA}"/>
                </a:ext>
              </a:extLst>
            </p:cNvPr>
            <p:cNvSpPr/>
            <p:nvPr/>
          </p:nvSpPr>
          <p:spPr>
            <a:xfrm>
              <a:off x="8302626" y="3227389"/>
              <a:ext cx="322263" cy="296862"/>
            </a:xfrm>
            <a:prstGeom prst="rightArrow">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a:solidFill>
                  <a:prstClr val="white"/>
                </a:solidFill>
                <a:latin typeface="メイリオ" panose="020B0604030504040204" pitchFamily="50" charset="-128"/>
                <a:ea typeface="メイリオ" panose="020B0604030504040204" pitchFamily="50" charset="-128"/>
              </a:endParaRPr>
            </a:p>
          </p:txBody>
        </p:sp>
      </p:grpSp>
      <p:sp>
        <p:nvSpPr>
          <p:cNvPr id="38" name="Text Box 16">
            <a:extLst>
              <a:ext uri="{FF2B5EF4-FFF2-40B4-BE49-F238E27FC236}">
                <a16:creationId xmlns:a16="http://schemas.microsoft.com/office/drawing/2014/main" id="{3A16660B-6BFD-4A10-9ECE-BB5A05E78A20}"/>
              </a:ext>
            </a:extLst>
          </p:cNvPr>
          <p:cNvSpPr txBox="1">
            <a:spLocks noChangeArrowheads="1"/>
          </p:cNvSpPr>
          <p:nvPr/>
        </p:nvSpPr>
        <p:spPr bwMode="auto">
          <a:xfrm>
            <a:off x="1418433" y="4889900"/>
            <a:ext cx="758825" cy="323165"/>
          </a:xfrm>
          <a:prstGeom prst="rect">
            <a:avLst/>
          </a:prstGeom>
          <a:solidFill>
            <a:schemeClr val="bg1"/>
          </a:solidFill>
          <a:ln w="9525">
            <a:solidFill>
              <a:schemeClr val="tx1"/>
            </a:solidFill>
            <a:miter lim="800000"/>
            <a:headEnd/>
            <a:tailEnd/>
          </a:ln>
        </p:spPr>
        <p:txBody>
          <a:bodyPr wrap="square" tIns="72000" bIns="0" anchor="ctr" anchorCtr="0">
            <a:no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spcBef>
                <a:spcPct val="0"/>
              </a:spcBef>
              <a:buFontTx/>
              <a:buNone/>
            </a:pPr>
            <a:r>
              <a:rPr lang="ja-JP" altLang="en-US" sz="1800" b="1" dirty="0">
                <a:solidFill>
                  <a:srgbClr val="0000FF"/>
                </a:solidFill>
                <a:latin typeface="メイリオ" panose="020B0604030504040204" pitchFamily="50" charset="-128"/>
              </a:rPr>
              <a:t>喉頭</a:t>
            </a:r>
          </a:p>
        </p:txBody>
      </p:sp>
      <p:sp>
        <p:nvSpPr>
          <p:cNvPr id="39" name="テキスト ボックス 12">
            <a:extLst>
              <a:ext uri="{FF2B5EF4-FFF2-40B4-BE49-F238E27FC236}">
                <a16:creationId xmlns:a16="http://schemas.microsoft.com/office/drawing/2014/main" id="{ED7519F5-2D71-4773-8863-D5B03FF5B4A6}"/>
              </a:ext>
            </a:extLst>
          </p:cNvPr>
          <p:cNvSpPr txBox="1">
            <a:spLocks noChangeArrowheads="1"/>
          </p:cNvSpPr>
          <p:nvPr/>
        </p:nvSpPr>
        <p:spPr bwMode="auto">
          <a:xfrm>
            <a:off x="852560" y="4516781"/>
            <a:ext cx="877163" cy="323165"/>
          </a:xfrm>
          <a:prstGeom prst="rect">
            <a:avLst/>
          </a:prstGeom>
          <a:solidFill>
            <a:schemeClr val="bg1"/>
          </a:solidFill>
          <a:ln w="9525">
            <a:solidFill>
              <a:srgbClr val="FF0000"/>
            </a:solidFill>
            <a:miter lim="800000"/>
            <a:headEnd/>
            <a:tailEnd/>
          </a:ln>
        </p:spPr>
        <p:txBody>
          <a:bodyPr wrap="none" tIns="72000" bIns="0" anchor="ctr" anchorCtr="0">
            <a:no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1800" b="1">
                <a:solidFill>
                  <a:srgbClr val="FF0000"/>
                </a:solidFill>
                <a:latin typeface="メイリオ" panose="020B0604030504040204" pitchFamily="50" charset="-128"/>
              </a:rPr>
              <a:t>舌根部</a:t>
            </a:r>
          </a:p>
        </p:txBody>
      </p:sp>
      <p:sp>
        <p:nvSpPr>
          <p:cNvPr id="40" name="テキスト ボックス 25">
            <a:extLst>
              <a:ext uri="{FF2B5EF4-FFF2-40B4-BE49-F238E27FC236}">
                <a16:creationId xmlns:a16="http://schemas.microsoft.com/office/drawing/2014/main" id="{5603968F-664B-439F-8A03-E299FA235098}"/>
              </a:ext>
            </a:extLst>
          </p:cNvPr>
          <p:cNvSpPr txBox="1">
            <a:spLocks noChangeArrowheads="1"/>
          </p:cNvSpPr>
          <p:nvPr/>
        </p:nvSpPr>
        <p:spPr bwMode="auto">
          <a:xfrm>
            <a:off x="668338" y="6488041"/>
            <a:ext cx="838835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出典：文部科学省「特別支援学校における介護職員等によるたんの吸引等（特定の者対象）研修テキスト」（平成</a:t>
            </a:r>
            <a:r>
              <a:rPr lang="en-US" altLang="ja-JP" sz="900" dirty="0">
                <a:solidFill>
                  <a:srgbClr val="000000"/>
                </a:solidFill>
                <a:latin typeface="メイリオ" panose="020B0604030504040204" pitchFamily="50" charset="-128"/>
              </a:rPr>
              <a:t>24</a:t>
            </a:r>
            <a:r>
              <a:rPr lang="ja-JP" altLang="en-US" sz="900" dirty="0">
                <a:solidFill>
                  <a:srgbClr val="000000"/>
                </a:solidFill>
                <a:latin typeface="メイリオ" panose="020B0604030504040204" pitchFamily="50" charset="-128"/>
              </a:rPr>
              <a:t>年</a:t>
            </a:r>
            <a:r>
              <a:rPr lang="en-US" altLang="ja-JP" sz="900" dirty="0">
                <a:solidFill>
                  <a:srgbClr val="000000"/>
                </a:solidFill>
                <a:latin typeface="メイリオ" panose="020B0604030504040204" pitchFamily="50" charset="-128"/>
              </a:rPr>
              <a:t>3</a:t>
            </a:r>
            <a:r>
              <a:rPr lang="ja-JP" altLang="en-US" sz="900" dirty="0">
                <a:solidFill>
                  <a:srgbClr val="000000"/>
                </a:solidFill>
                <a:latin typeface="メイリオ" panose="020B0604030504040204" pitchFamily="50" charset="-128"/>
              </a:rPr>
              <a:t>月）を一部改変</a:t>
            </a:r>
          </a:p>
        </p:txBody>
      </p:sp>
      <p:sp>
        <p:nvSpPr>
          <p:cNvPr id="1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39</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32064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b="1" dirty="0">
                <a:latin typeface="メイリオ" panose="020B0604030504040204" pitchFamily="50" charset="-128"/>
                <a:ea typeface="メイリオ" panose="020B0604030504040204" pitchFamily="50" charset="-128"/>
              </a:rPr>
              <a:t>健康観察のポイント</a:t>
            </a:r>
            <a:endParaRPr kumimoji="1" lang="ja-JP" altLang="en-US" sz="2800" b="1" dirty="0">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3373FEAA-6B47-BB49-BC47-92A0254AB547}"/>
              </a:ext>
            </a:extLst>
          </p:cNvPr>
          <p:cNvSpPr/>
          <p:nvPr/>
        </p:nvSpPr>
        <p:spPr>
          <a:xfrm>
            <a:off x="681037" y="1520826"/>
            <a:ext cx="8612592" cy="5086994"/>
          </a:xfrm>
          <a:prstGeom prst="rect">
            <a:avLst/>
          </a:prstGeom>
        </p:spPr>
        <p:txBody>
          <a:bodyPr wrap="square" lIns="0" tIns="0" rIns="0" bIns="0" anchor="t">
            <a:noAutofit/>
          </a:bodyPr>
          <a:lstStyle/>
          <a:p>
            <a:pPr marL="296862" indent="-285750" algn="just">
              <a:lnSpc>
                <a:spcPct val="125000"/>
              </a:lnSpc>
              <a:spcAft>
                <a:spcPts val="1200"/>
              </a:spcAft>
              <a:buFont typeface="Arial" panose="020B0604020202020204" pitchFamily="34" charset="0"/>
              <a:buChar char="•"/>
            </a:pPr>
            <a:r>
              <a:rPr lang="ja-JP" altLang="en-US" sz="2500" dirty="0">
                <a:latin typeface="メイリオ" panose="020B0604030504040204" pitchFamily="50" charset="-128"/>
                <a:ea typeface="メイリオ" panose="020B0604030504040204" pitchFamily="50" charset="-128"/>
              </a:rPr>
              <a:t>調子の良い時の状態をしっかり把握しておき、「</a:t>
            </a:r>
            <a:r>
              <a:rPr lang="ja-JP" altLang="en-US" sz="2500" dirty="0">
                <a:solidFill>
                  <a:srgbClr val="FF0000"/>
                </a:solidFill>
                <a:latin typeface="メイリオ" panose="020B0604030504040204" pitchFamily="50" charset="-128"/>
                <a:ea typeface="メイリオ" panose="020B0604030504040204" pitchFamily="50" charset="-128"/>
              </a:rPr>
              <a:t>いつもと違う状態</a:t>
            </a:r>
            <a:r>
              <a:rPr lang="ja-JP" altLang="en-US" sz="2500" dirty="0">
                <a:latin typeface="メイリオ" panose="020B0604030504040204" pitchFamily="50" charset="-128"/>
                <a:ea typeface="メイリオ" panose="020B0604030504040204" pitchFamily="50" charset="-128"/>
              </a:rPr>
              <a:t>」に気付けるようにしましょう。</a:t>
            </a:r>
          </a:p>
          <a:p>
            <a:pPr marL="296862" indent="-285750" algn="just">
              <a:lnSpc>
                <a:spcPct val="125000"/>
              </a:lnSpc>
              <a:spcAft>
                <a:spcPts val="1200"/>
              </a:spcAft>
              <a:buFont typeface="Arial" panose="020B0604020202020204" pitchFamily="34" charset="0"/>
              <a:buChar char="•"/>
            </a:pPr>
            <a:r>
              <a:rPr lang="ja-JP" altLang="en-US" sz="2500" dirty="0">
                <a:latin typeface="メイリオ" panose="020B0604030504040204" pitchFamily="50" charset="-128"/>
                <a:ea typeface="メイリオ" panose="020B0604030504040204" pitchFamily="50" charset="-128"/>
              </a:rPr>
              <a:t>体調を崩す</a:t>
            </a:r>
            <a:r>
              <a:rPr lang="ja-JP" altLang="en-US" sz="2500" dirty="0">
                <a:solidFill>
                  <a:srgbClr val="FF0000"/>
                </a:solidFill>
                <a:latin typeface="メイリオ" panose="020B0604030504040204" pitchFamily="50" charset="-128"/>
                <a:ea typeface="メイリオ" panose="020B0604030504040204" pitchFamily="50" charset="-128"/>
              </a:rPr>
              <a:t>前兆と思われるサイン</a:t>
            </a:r>
            <a:r>
              <a:rPr lang="ja-JP" altLang="en-US" sz="2500" dirty="0">
                <a:latin typeface="メイリオ" panose="020B0604030504040204" pitchFamily="50" charset="-128"/>
                <a:ea typeface="メイリオ" panose="020B0604030504040204" pitchFamily="50" charset="-128"/>
              </a:rPr>
              <a:t>をつかんでおくと、早めの対応が可能になります。</a:t>
            </a:r>
          </a:p>
          <a:p>
            <a:pPr marL="296862" indent="-285750" algn="just">
              <a:lnSpc>
                <a:spcPct val="125000"/>
              </a:lnSpc>
              <a:spcAft>
                <a:spcPts val="1200"/>
              </a:spcAft>
              <a:buFont typeface="Arial" panose="020B0604020202020204" pitchFamily="34" charset="0"/>
              <a:buChar char="•"/>
            </a:pPr>
            <a:r>
              <a:rPr lang="ja-JP" altLang="en-US" sz="2500" dirty="0">
                <a:latin typeface="メイリオ" panose="020B0604030504040204" pitchFamily="50" charset="-128"/>
                <a:ea typeface="メイリオ" panose="020B0604030504040204" pitchFamily="50" charset="-128"/>
              </a:rPr>
              <a:t>いつもと同じ状態であっても、健康上の</a:t>
            </a:r>
            <a:r>
              <a:rPr lang="ja-JP" altLang="en-US" sz="2500" dirty="0">
                <a:solidFill>
                  <a:srgbClr val="FF0000"/>
                </a:solidFill>
                <a:latin typeface="メイリオ" panose="020B0604030504040204" pitchFamily="50" charset="-128"/>
                <a:ea typeface="メイリオ" panose="020B0604030504040204" pitchFamily="50" charset="-128"/>
              </a:rPr>
              <a:t>問題点を常に認識</a:t>
            </a:r>
            <a:r>
              <a:rPr lang="ja-JP" altLang="en-US" sz="2500" dirty="0">
                <a:latin typeface="メイリオ" panose="020B0604030504040204" pitchFamily="50" charset="-128"/>
                <a:ea typeface="メイリオ" panose="020B0604030504040204" pitchFamily="50" charset="-128"/>
              </a:rPr>
              <a:t>しておきましょう。</a:t>
            </a:r>
          </a:p>
          <a:p>
            <a:pPr marL="296862" indent="-285750" algn="just">
              <a:lnSpc>
                <a:spcPct val="125000"/>
              </a:lnSpc>
              <a:spcAft>
                <a:spcPts val="1200"/>
              </a:spcAft>
              <a:buFont typeface="Arial" panose="020B0604020202020204" pitchFamily="34" charset="0"/>
              <a:buChar char="•"/>
            </a:pPr>
            <a:r>
              <a:rPr lang="ja-JP" altLang="en-US" sz="2500" dirty="0">
                <a:latin typeface="メイリオ" panose="020B0604030504040204" pitchFamily="50" charset="-128"/>
                <a:ea typeface="メイリオ" panose="020B0604030504040204" pitchFamily="50" charset="-128"/>
              </a:rPr>
              <a:t>家庭との連携は重要です。連絡帳などで、</a:t>
            </a:r>
            <a:r>
              <a:rPr lang="en-US" altLang="ja-JP" sz="2500" dirty="0">
                <a:solidFill>
                  <a:srgbClr val="FF0000"/>
                </a:solidFill>
                <a:latin typeface="メイリオ" panose="020B0604030504040204" pitchFamily="50" charset="-128"/>
                <a:ea typeface="メイリオ" panose="020B0604030504040204" pitchFamily="50" charset="-128"/>
              </a:rPr>
              <a:t>1</a:t>
            </a:r>
            <a:r>
              <a:rPr lang="ja-JP" altLang="en-US" sz="2500" dirty="0">
                <a:solidFill>
                  <a:srgbClr val="FF0000"/>
                </a:solidFill>
                <a:latin typeface="メイリオ" panose="020B0604030504040204" pitchFamily="50" charset="-128"/>
                <a:ea typeface="メイリオ" panose="020B0604030504040204" pitchFamily="50" charset="-128"/>
              </a:rPr>
              <a:t>日を通しての状態の把握に務めましょう</a:t>
            </a:r>
            <a:r>
              <a:rPr lang="ja-JP" altLang="en-US" sz="2500" dirty="0">
                <a:latin typeface="メイリオ" panose="020B0604030504040204" pitchFamily="50" charset="-128"/>
                <a:ea typeface="メイリオ" panose="020B0604030504040204" pitchFamily="50" charset="-128"/>
              </a:rPr>
              <a:t>。</a:t>
            </a:r>
          </a:p>
        </p:txBody>
      </p:sp>
      <p:sp>
        <p:nvSpPr>
          <p:cNvPr id="5" name="スライド番号プレースホルダー 4"/>
          <p:cNvSpPr txBox="1">
            <a:spLocks/>
          </p:cNvSpPr>
          <p:nvPr/>
        </p:nvSpPr>
        <p:spPr>
          <a:xfrm>
            <a:off x="7008813" y="6539372"/>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4</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13933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舌根沈下（咽頭軟化症）・舌根後退</a:t>
            </a:r>
          </a:p>
        </p:txBody>
      </p:sp>
      <p:sp>
        <p:nvSpPr>
          <p:cNvPr id="21" name="Text Box 7">
            <a:extLst>
              <a:ext uri="{FF2B5EF4-FFF2-40B4-BE49-F238E27FC236}">
                <a16:creationId xmlns:a16="http://schemas.microsoft.com/office/drawing/2014/main" id="{A85D8BDD-EF82-455B-9C07-077A9D61735C}"/>
              </a:ext>
            </a:extLst>
          </p:cNvPr>
          <p:cNvSpPr txBox="1">
            <a:spLocks noChangeArrowheads="1"/>
          </p:cNvSpPr>
          <p:nvPr/>
        </p:nvSpPr>
        <p:spPr bwMode="auto">
          <a:xfrm>
            <a:off x="859506" y="3530634"/>
            <a:ext cx="2355481" cy="36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dirty="0">
                <a:solidFill>
                  <a:srgbClr val="000000"/>
                </a:solidFill>
                <a:latin typeface="メイリオ" panose="020B0604030504040204" pitchFamily="50" charset="-128"/>
                <a:ea typeface="メイリオ" panose="020B0604030504040204" pitchFamily="50" charset="-128"/>
              </a:rPr>
              <a:t>緊張低下→舌根沈下 </a:t>
            </a:r>
          </a:p>
        </p:txBody>
      </p:sp>
      <p:sp>
        <p:nvSpPr>
          <p:cNvPr id="22" name="Text Box 8">
            <a:extLst>
              <a:ext uri="{FF2B5EF4-FFF2-40B4-BE49-F238E27FC236}">
                <a16:creationId xmlns:a16="http://schemas.microsoft.com/office/drawing/2014/main" id="{32F14C03-3E11-4ACC-871B-5C6139916DE7}"/>
              </a:ext>
            </a:extLst>
          </p:cNvPr>
          <p:cNvSpPr txBox="1">
            <a:spLocks noChangeArrowheads="1"/>
          </p:cNvSpPr>
          <p:nvPr/>
        </p:nvSpPr>
        <p:spPr bwMode="auto">
          <a:xfrm>
            <a:off x="2398197" y="6246634"/>
            <a:ext cx="69109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dirty="0">
                <a:latin typeface="メイリオ" panose="020B0604030504040204" pitchFamily="50" charset="-128"/>
                <a:ea typeface="メイリオ" panose="020B0604030504040204" pitchFamily="50" charset="-128"/>
              </a:rPr>
              <a:t>　緊張亢進･頸部過伸展→下顎後退･舌根後退、喉頭狭窄</a:t>
            </a:r>
          </a:p>
        </p:txBody>
      </p:sp>
      <p:sp>
        <p:nvSpPr>
          <p:cNvPr id="36" name="Text Box 4">
            <a:extLst>
              <a:ext uri="{FF2B5EF4-FFF2-40B4-BE49-F238E27FC236}">
                <a16:creationId xmlns:a16="http://schemas.microsoft.com/office/drawing/2014/main" id="{BD340DA3-5CD8-44CB-915B-8DD87D45D630}"/>
              </a:ext>
            </a:extLst>
          </p:cNvPr>
          <p:cNvSpPr txBox="1">
            <a:spLocks noChangeArrowheads="1"/>
          </p:cNvSpPr>
          <p:nvPr/>
        </p:nvSpPr>
        <p:spPr bwMode="auto">
          <a:xfrm>
            <a:off x="4987254" y="2567971"/>
            <a:ext cx="2029443" cy="830997"/>
          </a:xfrm>
          <a:prstGeom prst="rect">
            <a:avLst/>
          </a:prstGeom>
          <a:solidFill>
            <a:schemeClr val="bg1"/>
          </a:solidFill>
          <a:ln w="9525">
            <a:solidFill>
              <a:schemeClr val="tx1"/>
            </a:solidFill>
            <a:miter lim="800000"/>
            <a:headEnd/>
            <a:tailEnd/>
          </a:ln>
        </p:spPr>
        <p:txBody>
          <a:bodyPr wrap="square">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dirty="0">
                <a:solidFill>
                  <a:srgbClr val="000000"/>
                </a:solidFill>
                <a:latin typeface="メイリオ" panose="020B0604030504040204" pitchFamily="50" charset="-128"/>
                <a:ea typeface="メイリオ" panose="020B0604030504040204" pitchFamily="50" charset="-128"/>
              </a:rPr>
              <a:t>頸が真っ直ぐの姿勢</a:t>
            </a:r>
            <a:endParaRPr lang="en-US" altLang="ja-JP" sz="1600"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600" dirty="0">
                <a:solidFill>
                  <a:srgbClr val="000000"/>
                </a:solidFill>
                <a:latin typeface="メイリオ" panose="020B0604030504040204" pitchFamily="50" charset="-128"/>
                <a:ea typeface="メイリオ" panose="020B0604030504040204" pitchFamily="50" charset="-128"/>
              </a:rPr>
              <a:t>では上気道が開き、</a:t>
            </a:r>
            <a:endParaRPr lang="en-US" altLang="ja-JP" sz="1600"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600" dirty="0">
                <a:solidFill>
                  <a:srgbClr val="000000"/>
                </a:solidFill>
                <a:latin typeface="メイリオ" panose="020B0604030504040204" pitchFamily="50" charset="-128"/>
                <a:ea typeface="メイリオ" panose="020B0604030504040204" pitchFamily="50" charset="-128"/>
              </a:rPr>
              <a:t>呼吸が苦しくない</a:t>
            </a:r>
          </a:p>
        </p:txBody>
      </p:sp>
      <p:sp>
        <p:nvSpPr>
          <p:cNvPr id="37" name="Text Box 4">
            <a:extLst>
              <a:ext uri="{FF2B5EF4-FFF2-40B4-BE49-F238E27FC236}">
                <a16:creationId xmlns:a16="http://schemas.microsoft.com/office/drawing/2014/main" id="{79F9A13A-9BD0-45F3-B320-764EDA09A7C3}"/>
              </a:ext>
            </a:extLst>
          </p:cNvPr>
          <p:cNvSpPr txBox="1">
            <a:spLocks noChangeArrowheads="1"/>
          </p:cNvSpPr>
          <p:nvPr/>
        </p:nvSpPr>
        <p:spPr bwMode="auto">
          <a:xfrm>
            <a:off x="7238552" y="2566448"/>
            <a:ext cx="2070548" cy="8425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dirty="0">
                <a:solidFill>
                  <a:srgbClr val="000000"/>
                </a:solidFill>
                <a:latin typeface="メイリオ" panose="020B0604030504040204" pitchFamily="50" charset="-128"/>
                <a:ea typeface="メイリオ" panose="020B0604030504040204" pitchFamily="50" charset="-128"/>
              </a:rPr>
              <a:t>頸が強く後にそると、</a:t>
            </a:r>
            <a:endParaRPr lang="en-US" altLang="ja-JP" sz="1600"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600" dirty="0">
                <a:solidFill>
                  <a:srgbClr val="000000"/>
                </a:solidFill>
                <a:latin typeface="メイリオ" panose="020B0604030504040204" pitchFamily="50" charset="-128"/>
                <a:ea typeface="メイリオ" panose="020B0604030504040204" pitchFamily="50" charset="-128"/>
              </a:rPr>
              <a:t>呼吸が苦しくなる</a:t>
            </a:r>
            <a:endParaRPr lang="en-US" altLang="ja-JP" sz="1600" dirty="0">
              <a:solidFill>
                <a:srgbClr val="000000"/>
              </a:solidFill>
              <a:latin typeface="メイリオ" panose="020B0604030504040204" pitchFamily="50" charset="-128"/>
              <a:ea typeface="メイリオ" panose="020B0604030504040204" pitchFamily="50" charset="-128"/>
            </a:endParaRPr>
          </a:p>
        </p:txBody>
      </p:sp>
      <p:grpSp>
        <p:nvGrpSpPr>
          <p:cNvPr id="7" name="グループ化 6">
            <a:extLst>
              <a:ext uri="{FF2B5EF4-FFF2-40B4-BE49-F238E27FC236}">
                <a16:creationId xmlns:a16="http://schemas.microsoft.com/office/drawing/2014/main" id="{E76F2950-3E26-43E7-8513-F3CDA109A541}"/>
              </a:ext>
            </a:extLst>
          </p:cNvPr>
          <p:cNvGrpSpPr/>
          <p:nvPr/>
        </p:nvGrpSpPr>
        <p:grpSpPr>
          <a:xfrm>
            <a:off x="2398197" y="4073316"/>
            <a:ext cx="2367201" cy="2104823"/>
            <a:chOff x="704850" y="4073316"/>
            <a:chExt cx="2367201" cy="2104823"/>
          </a:xfrm>
        </p:grpSpPr>
        <p:pic>
          <p:nvPicPr>
            <p:cNvPr id="19" name="Picture 3">
              <a:extLst>
                <a:ext uri="{FF2B5EF4-FFF2-40B4-BE49-F238E27FC236}">
                  <a16:creationId xmlns:a16="http://schemas.microsoft.com/office/drawing/2014/main" id="{FFFDCAA6-C37E-4DBA-9059-47A4956869BF}"/>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l="4520" r="7317" b="4987"/>
            <a:stretch>
              <a:fillRect/>
            </a:stretch>
          </p:blipFill>
          <p:spPr bwMode="auto">
            <a:xfrm>
              <a:off x="704850" y="4073316"/>
              <a:ext cx="2367201" cy="21048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 name="右矢印 12">
              <a:extLst>
                <a:ext uri="{FF2B5EF4-FFF2-40B4-BE49-F238E27FC236}">
                  <a16:creationId xmlns:a16="http://schemas.microsoft.com/office/drawing/2014/main" id="{5CAEC635-AFBF-40CA-9820-F1F85DC21D7E}"/>
                </a:ext>
              </a:extLst>
            </p:cNvPr>
            <p:cNvSpPr/>
            <p:nvPr/>
          </p:nvSpPr>
          <p:spPr>
            <a:xfrm rot="1676234" flipV="1">
              <a:off x="1611258" y="4597008"/>
              <a:ext cx="410238" cy="320363"/>
            </a:xfrm>
            <a:prstGeom prst="rightArrow">
              <a:avLst/>
            </a:prstGeom>
            <a:solidFill>
              <a:srgbClr val="FF0000"/>
            </a:solidFill>
            <a:ln w="41275" cap="flat" cmpd="sng" algn="ctr">
              <a:solidFill>
                <a:srgbClr val="FF0000"/>
              </a:solidFill>
              <a:prstDash val="solid"/>
            </a:ln>
            <a:effectLst/>
          </p:spPr>
          <p:txBody>
            <a:bodyPr anchor="ctr"/>
            <a:lstStyle/>
            <a:p>
              <a:pPr algn="ctr" eaLnBrk="1" fontAlgn="auto" hangingPunct="1">
                <a:spcBef>
                  <a:spcPts val="0"/>
                </a:spcBef>
                <a:spcAft>
                  <a:spcPts val="0"/>
                </a:spcAft>
                <a:defRPr/>
              </a:pPr>
              <a:endParaRPr kumimoji="0" lang="ja-JP" altLang="en-US" sz="1400" kern="0">
                <a:solidFill>
                  <a:srgbClr val="FFFFFF"/>
                </a:solidFill>
                <a:latin typeface="メイリオ" panose="020B0604030504040204" pitchFamily="50" charset="-128"/>
                <a:ea typeface="メイリオ" panose="020B0604030504040204" pitchFamily="50" charset="-128"/>
              </a:endParaRPr>
            </a:p>
          </p:txBody>
        </p:sp>
      </p:grpSp>
      <p:grpSp>
        <p:nvGrpSpPr>
          <p:cNvPr id="5" name="グループ化 4">
            <a:extLst>
              <a:ext uri="{FF2B5EF4-FFF2-40B4-BE49-F238E27FC236}">
                <a16:creationId xmlns:a16="http://schemas.microsoft.com/office/drawing/2014/main" id="{54820067-B66F-47B7-A688-FA1E0F143C46}"/>
              </a:ext>
            </a:extLst>
          </p:cNvPr>
          <p:cNvGrpSpPr/>
          <p:nvPr/>
        </p:nvGrpSpPr>
        <p:grpSpPr>
          <a:xfrm>
            <a:off x="951494" y="1595442"/>
            <a:ext cx="2301969" cy="1898980"/>
            <a:chOff x="684993" y="1595442"/>
            <a:chExt cx="2301969" cy="1898980"/>
          </a:xfrm>
        </p:grpSpPr>
        <p:pic>
          <p:nvPicPr>
            <p:cNvPr id="20" name="Picture 4">
              <a:extLst>
                <a:ext uri="{FF2B5EF4-FFF2-40B4-BE49-F238E27FC236}">
                  <a16:creationId xmlns:a16="http://schemas.microsoft.com/office/drawing/2014/main" id="{FFBBC367-7FF8-4E65-8297-0EE95131ACB2}"/>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r="4544"/>
            <a:stretch>
              <a:fillRect/>
            </a:stretch>
          </p:blipFill>
          <p:spPr bwMode="auto">
            <a:xfrm>
              <a:off x="684993" y="1595442"/>
              <a:ext cx="2301969" cy="18989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2" name="右矢印 13">
              <a:extLst>
                <a:ext uri="{FF2B5EF4-FFF2-40B4-BE49-F238E27FC236}">
                  <a16:creationId xmlns:a16="http://schemas.microsoft.com/office/drawing/2014/main" id="{B7B7D7A6-6B33-4CD9-8605-5F127DDE2ED2}"/>
                </a:ext>
              </a:extLst>
            </p:cNvPr>
            <p:cNvSpPr/>
            <p:nvPr/>
          </p:nvSpPr>
          <p:spPr>
            <a:xfrm flipV="1">
              <a:off x="1309772" y="2211523"/>
              <a:ext cx="460974" cy="307316"/>
            </a:xfrm>
            <a:prstGeom prst="rightArrow">
              <a:avLst/>
            </a:prstGeom>
            <a:solidFill>
              <a:srgbClr val="FF0000"/>
            </a:solidFill>
            <a:ln w="41275" cap="flat" cmpd="sng" algn="ctr">
              <a:solidFill>
                <a:srgbClr val="FF0000"/>
              </a:solidFill>
              <a:prstDash val="solid"/>
            </a:ln>
            <a:effectLst/>
          </p:spPr>
          <p:txBody>
            <a:bodyPr anchor="ctr"/>
            <a:lstStyle/>
            <a:p>
              <a:pPr algn="ctr" eaLnBrk="1" fontAlgn="auto" hangingPunct="1">
                <a:spcBef>
                  <a:spcPts val="0"/>
                </a:spcBef>
                <a:spcAft>
                  <a:spcPts val="0"/>
                </a:spcAft>
                <a:defRPr/>
              </a:pPr>
              <a:endParaRPr kumimoji="0" lang="ja-JP" altLang="en-US" sz="1400" kern="0">
                <a:solidFill>
                  <a:srgbClr val="FFFFFF"/>
                </a:solidFill>
                <a:latin typeface="メイリオ" panose="020B0604030504040204" pitchFamily="50" charset="-128"/>
                <a:ea typeface="メイリオ" panose="020B0604030504040204" pitchFamily="50" charset="-128"/>
              </a:endParaRPr>
            </a:p>
          </p:txBody>
        </p:sp>
      </p:grpSp>
      <p:grpSp>
        <p:nvGrpSpPr>
          <p:cNvPr id="6" name="グループ化 5">
            <a:extLst>
              <a:ext uri="{FF2B5EF4-FFF2-40B4-BE49-F238E27FC236}">
                <a16:creationId xmlns:a16="http://schemas.microsoft.com/office/drawing/2014/main" id="{5C34BAA4-F7BA-4C22-9230-EA4E3C26A9B5}"/>
              </a:ext>
            </a:extLst>
          </p:cNvPr>
          <p:cNvGrpSpPr/>
          <p:nvPr/>
        </p:nvGrpSpPr>
        <p:grpSpPr>
          <a:xfrm>
            <a:off x="7238552" y="3456565"/>
            <a:ext cx="2111011" cy="2729601"/>
            <a:chOff x="6747364" y="3456566"/>
            <a:chExt cx="2038141" cy="2635378"/>
          </a:xfrm>
        </p:grpSpPr>
        <p:pic>
          <p:nvPicPr>
            <p:cNvPr id="25" name="Picture 3">
              <a:extLst>
                <a:ext uri="{FF2B5EF4-FFF2-40B4-BE49-F238E27FC236}">
                  <a16:creationId xmlns:a16="http://schemas.microsoft.com/office/drawing/2014/main" id="{9097411C-F336-4E00-9BE1-5F51A7CFA7A1}"/>
                </a:ext>
              </a:extLst>
            </p:cNvPr>
            <p:cNvPicPr>
              <a:picLocks noChangeAspect="1" noChangeArrowheads="1"/>
            </p:cNvPicPr>
            <p:nvPr/>
          </p:nvPicPr>
          <p:blipFill>
            <a:blip r:embed="rId5">
              <a:lum bright="12000" contrast="18000"/>
              <a:extLst>
                <a:ext uri="{28A0092B-C50C-407E-A947-70E740481C1C}">
                  <a14:useLocalDpi xmlns:a14="http://schemas.microsoft.com/office/drawing/2010/main" val="0"/>
                </a:ext>
              </a:extLst>
            </a:blip>
            <a:srcRect l="1868" t="6142" r="-1868" b="9755"/>
            <a:stretch>
              <a:fillRect/>
            </a:stretch>
          </p:blipFill>
          <p:spPr bwMode="auto">
            <a:xfrm>
              <a:off x="6747364" y="3456566"/>
              <a:ext cx="2038141" cy="263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右矢印 14">
              <a:extLst>
                <a:ext uri="{FF2B5EF4-FFF2-40B4-BE49-F238E27FC236}">
                  <a16:creationId xmlns:a16="http://schemas.microsoft.com/office/drawing/2014/main" id="{406055F7-D64B-4ACC-AA87-466391634195}"/>
                </a:ext>
              </a:extLst>
            </p:cNvPr>
            <p:cNvSpPr/>
            <p:nvPr/>
          </p:nvSpPr>
          <p:spPr>
            <a:xfrm rot="1676234" flipV="1">
              <a:off x="7064827" y="4323428"/>
              <a:ext cx="410238" cy="318913"/>
            </a:xfrm>
            <a:prstGeom prst="rightArrow">
              <a:avLst/>
            </a:prstGeom>
            <a:solidFill>
              <a:srgbClr val="FF0000"/>
            </a:solidFill>
            <a:ln w="41275" cap="flat" cmpd="sng" algn="ctr">
              <a:solidFill>
                <a:srgbClr val="FF0000"/>
              </a:solidFill>
              <a:prstDash val="solid"/>
            </a:ln>
            <a:effectLst/>
          </p:spPr>
          <p:txBody>
            <a:bodyPr anchor="ctr"/>
            <a:lstStyle/>
            <a:p>
              <a:pPr algn="ctr" eaLnBrk="1" fontAlgn="auto" hangingPunct="1">
                <a:spcBef>
                  <a:spcPts val="0"/>
                </a:spcBef>
                <a:spcAft>
                  <a:spcPts val="0"/>
                </a:spcAft>
                <a:defRPr/>
              </a:pPr>
              <a:endParaRPr kumimoji="0" lang="ja-JP" altLang="en-US" sz="1400" kern="0">
                <a:solidFill>
                  <a:srgbClr val="FFFFFF"/>
                </a:solidFill>
                <a:latin typeface="メイリオ" panose="020B0604030504040204" pitchFamily="50" charset="-128"/>
                <a:ea typeface="メイリオ" panose="020B0604030504040204" pitchFamily="50" charset="-128"/>
              </a:endParaRPr>
            </a:p>
          </p:txBody>
        </p:sp>
      </p:grpSp>
      <p:sp>
        <p:nvSpPr>
          <p:cNvPr id="44" name="Text Box 2">
            <a:extLst>
              <a:ext uri="{FF2B5EF4-FFF2-40B4-BE49-F238E27FC236}">
                <a16:creationId xmlns:a16="http://schemas.microsoft.com/office/drawing/2014/main" id="{832805EF-5E98-4E45-9077-CF6DB5831BD4}"/>
              </a:ext>
            </a:extLst>
          </p:cNvPr>
          <p:cNvSpPr txBox="1">
            <a:spLocks noChangeArrowheads="1"/>
          </p:cNvSpPr>
          <p:nvPr/>
        </p:nvSpPr>
        <p:spPr bwMode="auto">
          <a:xfrm>
            <a:off x="3365499" y="1548367"/>
            <a:ext cx="6083301" cy="84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25000"/>
              </a:lnSpc>
              <a:spcBef>
                <a:spcPct val="0"/>
              </a:spcBef>
              <a:buFontTx/>
              <a:buNone/>
            </a:pPr>
            <a:r>
              <a:rPr lang="ja-JP" altLang="en-US" sz="2000" dirty="0">
                <a:solidFill>
                  <a:srgbClr val="000090"/>
                </a:solidFill>
                <a:latin typeface="メイリオ" panose="020B0604030504040204" pitchFamily="50" charset="-128"/>
                <a:ea typeface="メイリオ" panose="020B0604030504040204" pitchFamily="50" charset="-128"/>
              </a:rPr>
              <a:t>吸気時の狭窄性喘鳴（カーッ・カーッ、ゴーゴー）</a:t>
            </a:r>
            <a:endParaRPr lang="en-US" altLang="ja-JP" sz="2000" dirty="0">
              <a:solidFill>
                <a:srgbClr val="000090"/>
              </a:solidFill>
              <a:latin typeface="メイリオ" panose="020B0604030504040204" pitchFamily="50" charset="-128"/>
              <a:ea typeface="メイリオ" panose="020B0604030504040204" pitchFamily="50" charset="-128"/>
            </a:endParaRPr>
          </a:p>
          <a:p>
            <a:pPr eaLnBrk="1" hangingPunct="1">
              <a:lnSpc>
                <a:spcPct val="125000"/>
              </a:lnSpc>
              <a:spcBef>
                <a:spcPct val="0"/>
              </a:spcBef>
              <a:buFontTx/>
              <a:buNone/>
            </a:pPr>
            <a:r>
              <a:rPr lang="ja-JP" altLang="en-US" sz="2000" dirty="0">
                <a:solidFill>
                  <a:srgbClr val="000090"/>
                </a:solidFill>
                <a:latin typeface="メイリオ" panose="020B0604030504040204" pitchFamily="50" charset="-128"/>
                <a:ea typeface="メイリオ" panose="020B0604030504040204" pitchFamily="50" charset="-128"/>
              </a:rPr>
              <a:t>陥没呼吸、閉塞性無呼吸</a:t>
            </a:r>
          </a:p>
        </p:txBody>
      </p:sp>
      <p:grpSp>
        <p:nvGrpSpPr>
          <p:cNvPr id="8" name="グループ化 7">
            <a:extLst>
              <a:ext uri="{FF2B5EF4-FFF2-40B4-BE49-F238E27FC236}">
                <a16:creationId xmlns:a16="http://schemas.microsoft.com/office/drawing/2014/main" id="{A1BB89BA-AD87-40DD-AE41-BCCC6200337E}"/>
              </a:ext>
            </a:extLst>
          </p:cNvPr>
          <p:cNvGrpSpPr/>
          <p:nvPr/>
        </p:nvGrpSpPr>
        <p:grpSpPr>
          <a:xfrm>
            <a:off x="4987253" y="3448537"/>
            <a:ext cx="2029444" cy="2729602"/>
            <a:chOff x="4496065" y="3448537"/>
            <a:chExt cx="2029444" cy="2729602"/>
          </a:xfrm>
        </p:grpSpPr>
        <p:pic>
          <p:nvPicPr>
            <p:cNvPr id="24" name="Picture 2">
              <a:extLst>
                <a:ext uri="{FF2B5EF4-FFF2-40B4-BE49-F238E27FC236}">
                  <a16:creationId xmlns:a16="http://schemas.microsoft.com/office/drawing/2014/main" id="{76610183-70F2-4719-8F2D-1118781E9262}"/>
                </a:ext>
              </a:extLst>
            </p:cNvPr>
            <p:cNvPicPr>
              <a:picLocks noChangeAspect="1" noChangeArrowheads="1"/>
            </p:cNvPicPr>
            <p:nvPr/>
          </p:nvPicPr>
          <p:blipFill>
            <a:blip r:embed="rId6">
              <a:lum bright="12000" contrast="18000"/>
              <a:extLst>
                <a:ext uri="{28A0092B-C50C-407E-A947-70E740481C1C}">
                  <a14:useLocalDpi xmlns:a14="http://schemas.microsoft.com/office/drawing/2010/main" val="0"/>
                </a:ext>
              </a:extLst>
            </a:blip>
            <a:srcRect t="7629" r="3845" b="5576"/>
            <a:stretch>
              <a:fillRect/>
            </a:stretch>
          </p:blipFill>
          <p:spPr bwMode="auto">
            <a:xfrm>
              <a:off x="4496065" y="3448537"/>
              <a:ext cx="2029444" cy="2729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円/楕円 1">
              <a:extLst>
                <a:ext uri="{FF2B5EF4-FFF2-40B4-BE49-F238E27FC236}">
                  <a16:creationId xmlns:a16="http://schemas.microsoft.com/office/drawing/2014/main" id="{F34A0D5B-089D-426C-BD36-B11250B08FC5}"/>
                </a:ext>
              </a:extLst>
            </p:cNvPr>
            <p:cNvSpPr/>
            <p:nvPr/>
          </p:nvSpPr>
          <p:spPr>
            <a:xfrm>
              <a:off x="4575793" y="4544437"/>
              <a:ext cx="1106046" cy="9581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srgbClr val="FFFFFF"/>
                </a:solidFill>
                <a:latin typeface="メイリオ" panose="020B0604030504040204" pitchFamily="50" charset="-128"/>
                <a:ea typeface="メイリオ" panose="020B0604030504040204" pitchFamily="50" charset="-128"/>
              </a:endParaRPr>
            </a:p>
          </p:txBody>
        </p:sp>
      </p:grpSp>
      <p:sp>
        <p:nvSpPr>
          <p:cNvPr id="23"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40</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646552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喉頭軟化症</a:t>
            </a:r>
          </a:p>
        </p:txBody>
      </p:sp>
      <p:pic>
        <p:nvPicPr>
          <p:cNvPr id="26" name="Picture 2">
            <a:extLst>
              <a:ext uri="{FF2B5EF4-FFF2-40B4-BE49-F238E27FC236}">
                <a16:creationId xmlns:a16="http://schemas.microsoft.com/office/drawing/2014/main" id="{327223E5-39DB-4341-B4DB-01CEBC2170A8}"/>
              </a:ext>
            </a:extLst>
          </p:cNvPr>
          <p:cNvPicPr>
            <a:picLocks noChangeAspect="1" noChangeArrowheads="1"/>
          </p:cNvPicPr>
          <p:nvPr/>
        </p:nvPicPr>
        <p:blipFill>
          <a:blip r:embed="rId3">
            <a:lum bright="30000"/>
            <a:grayscl/>
            <a:extLst>
              <a:ext uri="{28A0092B-C50C-407E-A947-70E740481C1C}">
                <a14:useLocalDpi xmlns:a14="http://schemas.microsoft.com/office/drawing/2010/main" val="0"/>
              </a:ext>
            </a:extLst>
          </a:blip>
          <a:srcRect l="12094" t="8772" r="23463" b="10776"/>
          <a:stretch>
            <a:fillRect/>
          </a:stretch>
        </p:blipFill>
        <p:spPr bwMode="auto">
          <a:xfrm>
            <a:off x="1174750" y="1377950"/>
            <a:ext cx="3192463" cy="39687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 name="Oval 3">
            <a:extLst>
              <a:ext uri="{FF2B5EF4-FFF2-40B4-BE49-F238E27FC236}">
                <a16:creationId xmlns:a16="http://schemas.microsoft.com/office/drawing/2014/main" id="{4912B095-45D9-4331-831E-9EB02D4167AB}"/>
              </a:ext>
            </a:extLst>
          </p:cNvPr>
          <p:cNvSpPr>
            <a:spLocks noChangeArrowheads="1"/>
          </p:cNvSpPr>
          <p:nvPr/>
        </p:nvSpPr>
        <p:spPr bwMode="auto">
          <a:xfrm>
            <a:off x="2655888" y="3994150"/>
            <a:ext cx="990600" cy="1143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600">
              <a:solidFill>
                <a:srgbClr val="000000"/>
              </a:solidFill>
              <a:latin typeface="メイリオ" panose="020B0604030504040204" pitchFamily="50" charset="-128"/>
              <a:ea typeface="メイリオ" panose="020B0604030504040204" pitchFamily="50" charset="-128"/>
            </a:endParaRPr>
          </a:p>
        </p:txBody>
      </p:sp>
      <p:sp>
        <p:nvSpPr>
          <p:cNvPr id="28" name="Line 7">
            <a:extLst>
              <a:ext uri="{FF2B5EF4-FFF2-40B4-BE49-F238E27FC236}">
                <a16:creationId xmlns:a16="http://schemas.microsoft.com/office/drawing/2014/main" id="{DA523FCA-153E-4A71-BC30-0B04B0CF754B}"/>
              </a:ext>
            </a:extLst>
          </p:cNvPr>
          <p:cNvSpPr>
            <a:spLocks noChangeShapeType="1"/>
          </p:cNvSpPr>
          <p:nvPr/>
        </p:nvSpPr>
        <p:spPr bwMode="auto">
          <a:xfrm flipV="1">
            <a:off x="2205038" y="4537075"/>
            <a:ext cx="431800" cy="144463"/>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600">
              <a:latin typeface="メイリオ" panose="020B0604030504040204" pitchFamily="50" charset="-128"/>
              <a:ea typeface="メイリオ" panose="020B0604030504040204" pitchFamily="50" charset="-128"/>
            </a:endParaRPr>
          </a:p>
        </p:txBody>
      </p:sp>
      <p:sp>
        <p:nvSpPr>
          <p:cNvPr id="29" name="Text Box 9">
            <a:extLst>
              <a:ext uri="{FF2B5EF4-FFF2-40B4-BE49-F238E27FC236}">
                <a16:creationId xmlns:a16="http://schemas.microsoft.com/office/drawing/2014/main" id="{B8F321F2-33CD-4417-A655-00D439FA8371}"/>
              </a:ext>
            </a:extLst>
          </p:cNvPr>
          <p:cNvSpPr txBox="1">
            <a:spLocks noChangeArrowheads="1"/>
          </p:cNvSpPr>
          <p:nvPr/>
        </p:nvSpPr>
        <p:spPr bwMode="auto">
          <a:xfrm>
            <a:off x="1270000" y="4465638"/>
            <a:ext cx="800219" cy="3714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tIns="72000" bIns="0" anchor="ctr" anchorCtr="0">
            <a:no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000">
                <a:solidFill>
                  <a:srgbClr val="000000"/>
                </a:solidFill>
                <a:latin typeface="メイリオ" panose="020B0604030504040204" pitchFamily="50" charset="-128"/>
                <a:ea typeface="メイリオ" panose="020B0604030504040204" pitchFamily="50" charset="-128"/>
              </a:rPr>
              <a:t>喉頭</a:t>
            </a:r>
            <a:endParaRPr lang="ja-JP" altLang="en-US" sz="1400">
              <a:solidFill>
                <a:srgbClr val="000000"/>
              </a:solidFill>
              <a:latin typeface="メイリオ" panose="020B0604030504040204" pitchFamily="50" charset="-128"/>
              <a:ea typeface="メイリオ" panose="020B0604030504040204" pitchFamily="50" charset="-128"/>
            </a:endParaRPr>
          </a:p>
        </p:txBody>
      </p:sp>
      <p:sp>
        <p:nvSpPr>
          <p:cNvPr id="30" name="Line 10">
            <a:extLst>
              <a:ext uri="{FF2B5EF4-FFF2-40B4-BE49-F238E27FC236}">
                <a16:creationId xmlns:a16="http://schemas.microsoft.com/office/drawing/2014/main" id="{FC86103E-6413-43F1-995E-C7F6C12B809F}"/>
              </a:ext>
            </a:extLst>
          </p:cNvPr>
          <p:cNvSpPr>
            <a:spLocks noChangeShapeType="1"/>
          </p:cNvSpPr>
          <p:nvPr/>
        </p:nvSpPr>
        <p:spPr bwMode="auto">
          <a:xfrm flipV="1">
            <a:off x="2493963" y="4402138"/>
            <a:ext cx="649287" cy="107156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600">
              <a:latin typeface="メイリオ" panose="020B0604030504040204" pitchFamily="50" charset="-128"/>
              <a:ea typeface="メイリオ" panose="020B0604030504040204" pitchFamily="50" charset="-128"/>
            </a:endParaRPr>
          </a:p>
        </p:txBody>
      </p:sp>
      <p:sp>
        <p:nvSpPr>
          <p:cNvPr id="31" name="Text Box 12">
            <a:extLst>
              <a:ext uri="{FF2B5EF4-FFF2-40B4-BE49-F238E27FC236}">
                <a16:creationId xmlns:a16="http://schemas.microsoft.com/office/drawing/2014/main" id="{B7BDA117-4852-4CA1-B3F7-7AAD85BFE54B}"/>
              </a:ext>
            </a:extLst>
          </p:cNvPr>
          <p:cNvSpPr txBox="1">
            <a:spLocks noChangeArrowheads="1"/>
          </p:cNvSpPr>
          <p:nvPr/>
        </p:nvSpPr>
        <p:spPr bwMode="auto">
          <a:xfrm>
            <a:off x="1190625" y="5473700"/>
            <a:ext cx="1107996" cy="371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tIns="72000" bIns="0" anchor="ctr" anchorCtr="0">
            <a:no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000" dirty="0">
                <a:solidFill>
                  <a:srgbClr val="000000"/>
                </a:solidFill>
                <a:latin typeface="メイリオ" panose="020B0604030504040204" pitchFamily="50" charset="-128"/>
                <a:ea typeface="メイリオ" panose="020B0604030504040204" pitchFamily="50" charset="-128"/>
              </a:rPr>
              <a:t>喉頭蓋</a:t>
            </a:r>
            <a:endParaRPr lang="ja-JP" altLang="en-US" sz="1400" dirty="0">
              <a:solidFill>
                <a:srgbClr val="000000"/>
              </a:solidFill>
              <a:latin typeface="メイリオ" panose="020B0604030504040204" pitchFamily="50" charset="-128"/>
              <a:ea typeface="メイリオ" panose="020B0604030504040204" pitchFamily="50" charset="-128"/>
            </a:endParaRPr>
          </a:p>
        </p:txBody>
      </p:sp>
      <p:sp>
        <p:nvSpPr>
          <p:cNvPr id="32" name="Text Box 13">
            <a:extLst>
              <a:ext uri="{FF2B5EF4-FFF2-40B4-BE49-F238E27FC236}">
                <a16:creationId xmlns:a16="http://schemas.microsoft.com/office/drawing/2014/main" id="{18839D74-B320-4C65-88B5-39995374E986}"/>
              </a:ext>
            </a:extLst>
          </p:cNvPr>
          <p:cNvSpPr txBox="1">
            <a:spLocks noChangeArrowheads="1"/>
          </p:cNvSpPr>
          <p:nvPr/>
        </p:nvSpPr>
        <p:spPr bwMode="auto">
          <a:xfrm>
            <a:off x="2854325" y="5534025"/>
            <a:ext cx="1107996" cy="371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tIns="72000" bIns="0" anchor="ctr" anchorCtr="0">
            <a:no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000" dirty="0">
                <a:solidFill>
                  <a:srgbClr val="000000"/>
                </a:solidFill>
                <a:latin typeface="メイリオ" panose="020B0604030504040204" pitchFamily="50" charset="-128"/>
                <a:ea typeface="メイリオ" panose="020B0604030504040204" pitchFamily="50" charset="-128"/>
              </a:rPr>
              <a:t>披裂部</a:t>
            </a:r>
            <a:endParaRPr lang="ja-JP" altLang="en-US" sz="1400" dirty="0">
              <a:solidFill>
                <a:srgbClr val="000000"/>
              </a:solidFill>
              <a:latin typeface="メイリオ" panose="020B0604030504040204" pitchFamily="50" charset="-128"/>
              <a:ea typeface="メイリオ" panose="020B0604030504040204" pitchFamily="50" charset="-128"/>
            </a:endParaRPr>
          </a:p>
        </p:txBody>
      </p:sp>
      <p:sp>
        <p:nvSpPr>
          <p:cNvPr id="33" name="テキスト ボックス 30">
            <a:extLst>
              <a:ext uri="{FF2B5EF4-FFF2-40B4-BE49-F238E27FC236}">
                <a16:creationId xmlns:a16="http://schemas.microsoft.com/office/drawing/2014/main" id="{E925A06E-86B5-4611-8EC8-73099A758A01}"/>
              </a:ext>
            </a:extLst>
          </p:cNvPr>
          <p:cNvSpPr txBox="1">
            <a:spLocks noChangeArrowheads="1"/>
          </p:cNvSpPr>
          <p:nvPr/>
        </p:nvSpPr>
        <p:spPr bwMode="auto">
          <a:xfrm>
            <a:off x="2095500" y="6118225"/>
            <a:ext cx="800219" cy="371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tIns="72000" bIns="0" anchor="ctr" anchorCtr="0">
            <a:no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algn="ctr"/>
            <a:r>
              <a:rPr lang="ja-JP" altLang="en-US" sz="2000">
                <a:latin typeface="メイリオ" panose="020B0604030504040204" pitchFamily="50" charset="-128"/>
                <a:ea typeface="メイリオ" panose="020B0604030504040204" pitchFamily="50" charset="-128"/>
              </a:rPr>
              <a:t>声帯</a:t>
            </a:r>
          </a:p>
        </p:txBody>
      </p:sp>
      <p:sp>
        <p:nvSpPr>
          <p:cNvPr id="34" name="Line 10">
            <a:extLst>
              <a:ext uri="{FF2B5EF4-FFF2-40B4-BE49-F238E27FC236}">
                <a16:creationId xmlns:a16="http://schemas.microsoft.com/office/drawing/2014/main" id="{A6C26ACC-A8F5-48D8-A9A6-4DD8D94529FF}"/>
              </a:ext>
            </a:extLst>
          </p:cNvPr>
          <p:cNvSpPr>
            <a:spLocks noChangeShapeType="1"/>
          </p:cNvSpPr>
          <p:nvPr/>
        </p:nvSpPr>
        <p:spPr bwMode="auto">
          <a:xfrm flipV="1">
            <a:off x="2560638" y="4989513"/>
            <a:ext cx="430212" cy="111601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600">
              <a:latin typeface="メイリオ" panose="020B0604030504040204" pitchFamily="50" charset="-128"/>
              <a:ea typeface="メイリオ" panose="020B0604030504040204" pitchFamily="50" charset="-128"/>
            </a:endParaRPr>
          </a:p>
        </p:txBody>
      </p:sp>
      <p:sp>
        <p:nvSpPr>
          <p:cNvPr id="35" name="Oval 12">
            <a:extLst>
              <a:ext uri="{FF2B5EF4-FFF2-40B4-BE49-F238E27FC236}">
                <a16:creationId xmlns:a16="http://schemas.microsoft.com/office/drawing/2014/main" id="{2B5DBDD8-4A51-4454-8402-AE29A5AE83A9}"/>
              </a:ext>
            </a:extLst>
          </p:cNvPr>
          <p:cNvSpPr>
            <a:spLocks noChangeArrowheads="1"/>
          </p:cNvSpPr>
          <p:nvPr/>
        </p:nvSpPr>
        <p:spPr bwMode="auto">
          <a:xfrm>
            <a:off x="3176588" y="2817813"/>
            <a:ext cx="644525" cy="1506537"/>
          </a:xfrm>
          <a:prstGeom prst="ellipse">
            <a:avLst/>
          </a:prstGeom>
          <a:noFill/>
          <a:ln w="38100">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latin typeface="メイリオ" panose="020B0604030504040204" pitchFamily="50" charset="-128"/>
              <a:ea typeface="メイリオ" panose="020B0604030504040204" pitchFamily="50" charset="-128"/>
            </a:endParaRPr>
          </a:p>
        </p:txBody>
      </p:sp>
      <p:sp>
        <p:nvSpPr>
          <p:cNvPr id="38" name="Line 13">
            <a:extLst>
              <a:ext uri="{FF2B5EF4-FFF2-40B4-BE49-F238E27FC236}">
                <a16:creationId xmlns:a16="http://schemas.microsoft.com/office/drawing/2014/main" id="{C843808D-F564-40B8-B468-F68611CAC935}"/>
              </a:ext>
            </a:extLst>
          </p:cNvPr>
          <p:cNvSpPr>
            <a:spLocks noChangeShapeType="1"/>
          </p:cNvSpPr>
          <p:nvPr/>
        </p:nvSpPr>
        <p:spPr bwMode="auto">
          <a:xfrm>
            <a:off x="3402013" y="2214563"/>
            <a:ext cx="76200" cy="14224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600">
              <a:latin typeface="メイリオ" panose="020B0604030504040204" pitchFamily="50" charset="-128"/>
              <a:ea typeface="メイリオ" panose="020B0604030504040204" pitchFamily="50" charset="-128"/>
            </a:endParaRPr>
          </a:p>
        </p:txBody>
      </p:sp>
      <p:sp>
        <p:nvSpPr>
          <p:cNvPr id="39" name="Text Box 15">
            <a:extLst>
              <a:ext uri="{FF2B5EF4-FFF2-40B4-BE49-F238E27FC236}">
                <a16:creationId xmlns:a16="http://schemas.microsoft.com/office/drawing/2014/main" id="{22E7DBCC-7A68-4AE1-A988-30E54DB947E3}"/>
              </a:ext>
            </a:extLst>
          </p:cNvPr>
          <p:cNvSpPr txBox="1">
            <a:spLocks noChangeArrowheads="1"/>
          </p:cNvSpPr>
          <p:nvPr/>
        </p:nvSpPr>
        <p:spPr bwMode="auto">
          <a:xfrm>
            <a:off x="2784475" y="1739900"/>
            <a:ext cx="1023938" cy="371475"/>
          </a:xfrm>
          <a:prstGeom prst="rect">
            <a:avLst/>
          </a:prstGeom>
          <a:solidFill>
            <a:schemeClr val="bg1"/>
          </a:solidFill>
          <a:ln w="28575">
            <a:solidFill>
              <a:schemeClr val="tx1"/>
            </a:solidFill>
            <a:miter lim="800000"/>
            <a:headEnd/>
            <a:tailEnd/>
          </a:ln>
        </p:spPr>
        <p:txBody>
          <a:bodyPr wrap="square" tIns="7200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dirty="0">
                <a:solidFill>
                  <a:srgbClr val="000000"/>
                </a:solidFill>
                <a:latin typeface="メイリオ" panose="020B0604030504040204" pitchFamily="50" charset="-128"/>
                <a:ea typeface="メイリオ" panose="020B0604030504040204" pitchFamily="50" charset="-128"/>
              </a:rPr>
              <a:t>咽頭</a:t>
            </a:r>
          </a:p>
        </p:txBody>
      </p:sp>
      <p:pic>
        <p:nvPicPr>
          <p:cNvPr id="40" name="Picture 5">
            <a:extLst>
              <a:ext uri="{FF2B5EF4-FFF2-40B4-BE49-F238E27FC236}">
                <a16:creationId xmlns:a16="http://schemas.microsoft.com/office/drawing/2014/main" id="{B09D1FE9-A456-44AC-A3CC-D9866B95AA9C}"/>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l="54121" t="7678" r="3548" b="9065"/>
          <a:stretch>
            <a:fillRect/>
          </a:stretch>
        </p:blipFill>
        <p:spPr bwMode="auto">
          <a:xfrm>
            <a:off x="4573588" y="1377950"/>
            <a:ext cx="4257675" cy="37592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6" name="テキスト ボックス 18">
            <a:extLst>
              <a:ext uri="{FF2B5EF4-FFF2-40B4-BE49-F238E27FC236}">
                <a16:creationId xmlns:a16="http://schemas.microsoft.com/office/drawing/2014/main" id="{284F09B0-A084-4633-B73E-C2862E8ED356}"/>
              </a:ext>
            </a:extLst>
          </p:cNvPr>
          <p:cNvSpPr txBox="1">
            <a:spLocks noChangeArrowheads="1"/>
          </p:cNvSpPr>
          <p:nvPr/>
        </p:nvSpPr>
        <p:spPr bwMode="auto">
          <a:xfrm>
            <a:off x="4573588" y="5281612"/>
            <a:ext cx="4257675" cy="139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dirty="0">
                <a:solidFill>
                  <a:srgbClr val="000000"/>
                </a:solidFill>
                <a:latin typeface="メイリオ" panose="020B0604030504040204" pitchFamily="50" charset="-128"/>
                <a:ea typeface="メイリオ" panose="020B0604030504040204" pitchFamily="50" charset="-128"/>
              </a:rPr>
              <a:t>吸気時の喉頭下降、披裂部の前への</a:t>
            </a:r>
            <a:endParaRPr lang="en-US" altLang="ja-JP" sz="2000" dirty="0">
              <a:solidFill>
                <a:srgbClr val="000000"/>
              </a:solidFill>
              <a:latin typeface="メイリオ" panose="020B0604030504040204" pitchFamily="50" charset="-128"/>
              <a:ea typeface="メイリオ" panose="020B0604030504040204" pitchFamily="50" charset="-128"/>
            </a:endParaRPr>
          </a:p>
          <a:p>
            <a:pPr eaLnBrk="1" hangingPunct="1"/>
            <a:r>
              <a:rPr lang="ja-JP" altLang="en-US" sz="2000" dirty="0">
                <a:solidFill>
                  <a:srgbClr val="000000"/>
                </a:solidFill>
                <a:latin typeface="メイリオ" panose="020B0604030504040204" pitchFamily="50" charset="-128"/>
                <a:ea typeface="メイリオ" panose="020B0604030504040204" pitchFamily="50" charset="-128"/>
              </a:rPr>
              <a:t>落ち込み</a:t>
            </a:r>
            <a:r>
              <a:rPr lang="en-US" altLang="ja-JP" sz="2000" dirty="0">
                <a:solidFill>
                  <a:srgbClr val="000000"/>
                </a:solidFill>
                <a:latin typeface="メイリオ" panose="020B0604030504040204" pitchFamily="50" charset="-128"/>
                <a:ea typeface="メイリオ" panose="020B0604030504040204" pitchFamily="50" charset="-128"/>
              </a:rPr>
              <a:t> </a:t>
            </a:r>
            <a:r>
              <a:rPr lang="ja-JP" altLang="en-US" sz="2000" dirty="0">
                <a:solidFill>
                  <a:srgbClr val="000000"/>
                </a:solidFill>
                <a:latin typeface="メイリオ" panose="020B0604030504040204" pitchFamily="50" charset="-128"/>
                <a:ea typeface="メイリオ" panose="020B0604030504040204" pitchFamily="50" charset="-128"/>
              </a:rPr>
              <a:t>→  喉頭部狭窄→</a:t>
            </a:r>
            <a:r>
              <a:rPr lang="en-US" altLang="ja-JP" sz="2000" dirty="0">
                <a:solidFill>
                  <a:srgbClr val="000000"/>
                </a:solidFill>
                <a:latin typeface="メイリオ" panose="020B0604030504040204" pitchFamily="50" charset="-128"/>
                <a:ea typeface="メイリオ" panose="020B0604030504040204" pitchFamily="50" charset="-128"/>
              </a:rPr>
              <a:t> </a:t>
            </a:r>
          </a:p>
          <a:p>
            <a:pPr eaLnBrk="1" hangingPunct="1"/>
            <a:r>
              <a:rPr lang="ja-JP" altLang="en-US" sz="2000" dirty="0">
                <a:solidFill>
                  <a:srgbClr val="000090"/>
                </a:solidFill>
                <a:latin typeface="メイリオ" panose="020B0604030504040204" pitchFamily="50" charset="-128"/>
                <a:ea typeface="メイリオ" panose="020B0604030504040204" pitchFamily="50" charset="-128"/>
              </a:rPr>
              <a:t>吸気時の喘鳴（ｸﾞｰｸﾞｰ）</a:t>
            </a:r>
            <a:r>
              <a:rPr lang="en-US" altLang="ja-JP" sz="2000" dirty="0">
                <a:solidFill>
                  <a:srgbClr val="000090"/>
                </a:solidFill>
                <a:latin typeface="メイリオ" panose="020B0604030504040204" pitchFamily="50" charset="-128"/>
                <a:ea typeface="メイリオ" panose="020B0604030504040204" pitchFamily="50" charset="-128"/>
              </a:rPr>
              <a:t>､</a:t>
            </a:r>
            <a:r>
              <a:rPr lang="ja-JP" altLang="en-US" sz="2000" dirty="0">
                <a:solidFill>
                  <a:srgbClr val="000090"/>
                </a:solidFill>
                <a:latin typeface="メイリオ" panose="020B0604030504040204" pitchFamily="50" charset="-128"/>
                <a:ea typeface="メイリオ" panose="020B0604030504040204" pitchFamily="50" charset="-128"/>
              </a:rPr>
              <a:t>陥没呼吸</a:t>
            </a:r>
            <a:endParaRPr lang="en-US" altLang="ja-JP" sz="2000" dirty="0">
              <a:solidFill>
                <a:srgbClr val="000090"/>
              </a:solidFill>
              <a:latin typeface="メイリオ" panose="020B0604030504040204" pitchFamily="50" charset="-128"/>
              <a:ea typeface="メイリオ" panose="020B0604030504040204" pitchFamily="50" charset="-128"/>
            </a:endParaRPr>
          </a:p>
          <a:p>
            <a:pPr eaLnBrk="1" hangingPunct="1"/>
            <a:r>
              <a:rPr lang="ja-JP" altLang="en-US" sz="2000" dirty="0">
                <a:solidFill>
                  <a:srgbClr val="000090"/>
                </a:solidFill>
                <a:latin typeface="メイリオ" panose="020B0604030504040204" pitchFamily="50" charset="-128"/>
                <a:ea typeface="メイリオ" panose="020B0604030504040204" pitchFamily="50" charset="-128"/>
              </a:rPr>
              <a:t>症状は覚醒中の方が強い</a:t>
            </a:r>
          </a:p>
        </p:txBody>
      </p:sp>
      <p:sp>
        <p:nvSpPr>
          <p:cNvPr id="47" name="右矢印 37">
            <a:extLst>
              <a:ext uri="{FF2B5EF4-FFF2-40B4-BE49-F238E27FC236}">
                <a16:creationId xmlns:a16="http://schemas.microsoft.com/office/drawing/2014/main" id="{3DAF3C67-D11E-438D-8343-BEA1A320E28A}"/>
              </a:ext>
            </a:extLst>
          </p:cNvPr>
          <p:cNvSpPr/>
          <p:nvPr/>
        </p:nvSpPr>
        <p:spPr>
          <a:xfrm rot="5400000">
            <a:off x="6022976" y="3249612"/>
            <a:ext cx="431800" cy="288925"/>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FFFFFF"/>
              </a:solidFill>
              <a:latin typeface="メイリオ" panose="020B0604030504040204" pitchFamily="50" charset="-128"/>
              <a:ea typeface="メイリオ" panose="020B0604030504040204" pitchFamily="50" charset="-128"/>
            </a:endParaRPr>
          </a:p>
        </p:txBody>
      </p:sp>
      <p:sp>
        <p:nvSpPr>
          <p:cNvPr id="48" name="右矢印 38">
            <a:extLst>
              <a:ext uri="{FF2B5EF4-FFF2-40B4-BE49-F238E27FC236}">
                <a16:creationId xmlns:a16="http://schemas.microsoft.com/office/drawing/2014/main" id="{2D59BD27-DD69-4C23-AF13-0550B39F282F}"/>
              </a:ext>
            </a:extLst>
          </p:cNvPr>
          <p:cNvSpPr/>
          <p:nvPr/>
        </p:nvSpPr>
        <p:spPr>
          <a:xfrm rot="7306939">
            <a:off x="6224588" y="3700462"/>
            <a:ext cx="431800" cy="206375"/>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FFFFFF"/>
              </a:solidFill>
              <a:latin typeface="メイリオ" panose="020B0604030504040204" pitchFamily="50" charset="-128"/>
              <a:ea typeface="メイリオ" panose="020B0604030504040204" pitchFamily="50" charset="-128"/>
            </a:endParaRPr>
          </a:p>
        </p:txBody>
      </p:sp>
      <p:sp>
        <p:nvSpPr>
          <p:cNvPr id="49" name="テキスト ボックス 39">
            <a:extLst>
              <a:ext uri="{FF2B5EF4-FFF2-40B4-BE49-F238E27FC236}">
                <a16:creationId xmlns:a16="http://schemas.microsoft.com/office/drawing/2014/main" id="{17CEA14A-AA53-4558-B384-9660BA2078F3}"/>
              </a:ext>
            </a:extLst>
          </p:cNvPr>
          <p:cNvSpPr txBox="1">
            <a:spLocks noChangeArrowheads="1"/>
          </p:cNvSpPr>
          <p:nvPr/>
        </p:nvSpPr>
        <p:spPr bwMode="auto">
          <a:xfrm>
            <a:off x="5744808" y="1605402"/>
            <a:ext cx="3293183" cy="830997"/>
          </a:xfrm>
          <a:prstGeom prst="rect">
            <a:avLst/>
          </a:prstGeom>
          <a:solidFill>
            <a:schemeClr val="bg1"/>
          </a:solidFill>
          <a:ln w="12700">
            <a:solidFill>
              <a:srgbClr val="000090"/>
            </a:solidFill>
            <a:miter lim="800000"/>
            <a:headEnd/>
            <a:tailEnd/>
          </a:ln>
        </p:spPr>
        <p:txBody>
          <a:bodyPr wrap="square" bIns="0" anchor="ctr" anchorCtr="0">
            <a:no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r>
              <a:rPr lang="ja-JP" altLang="en-US" sz="2400" dirty="0">
                <a:latin typeface="メイリオ" panose="020B0604030504040204" pitchFamily="50" charset="-128"/>
                <a:ea typeface="メイリオ" panose="020B0604030504040204" pitchFamily="50" charset="-128"/>
              </a:rPr>
              <a:t>吸気時に、この</a:t>
            </a:r>
            <a:r>
              <a:rPr lang="ja-JP" altLang="en-US" sz="2400" dirty="0">
                <a:solidFill>
                  <a:srgbClr val="FF0000"/>
                </a:solidFill>
                <a:latin typeface="メイリオ" panose="020B0604030504040204" pitchFamily="50" charset="-128"/>
                <a:ea typeface="メイリオ" panose="020B0604030504040204" pitchFamily="50" charset="-128"/>
              </a:rPr>
              <a:t>喉頭</a:t>
            </a:r>
            <a:r>
              <a:rPr lang="ja-JP" altLang="en-US" sz="2400" dirty="0">
                <a:latin typeface="メイリオ" panose="020B0604030504040204" pitchFamily="50" charset="-128"/>
                <a:ea typeface="メイリオ" panose="020B0604030504040204" pitchFamily="50" charset="-128"/>
              </a:rPr>
              <a:t>の部分が狭くなる</a:t>
            </a:r>
          </a:p>
        </p:txBody>
      </p:sp>
      <p:sp>
        <p:nvSpPr>
          <p:cNvPr id="50" name="円/楕円 40">
            <a:extLst>
              <a:ext uri="{FF2B5EF4-FFF2-40B4-BE49-F238E27FC236}">
                <a16:creationId xmlns:a16="http://schemas.microsoft.com/office/drawing/2014/main" id="{3F109643-8EA9-40A1-9137-202881D07695}"/>
              </a:ext>
            </a:extLst>
          </p:cNvPr>
          <p:cNvSpPr/>
          <p:nvPr/>
        </p:nvSpPr>
        <p:spPr>
          <a:xfrm>
            <a:off x="5727700" y="3211513"/>
            <a:ext cx="942975" cy="9747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latin typeface="メイリオ" panose="020B0604030504040204" pitchFamily="50" charset="-128"/>
              <a:ea typeface="メイリオ" panose="020B0604030504040204" pitchFamily="50" charset="-128"/>
            </a:endParaRPr>
          </a:p>
        </p:txBody>
      </p:sp>
      <p:cxnSp>
        <p:nvCxnSpPr>
          <p:cNvPr id="51" name="直線矢印コネクタ 50">
            <a:extLst>
              <a:ext uri="{FF2B5EF4-FFF2-40B4-BE49-F238E27FC236}">
                <a16:creationId xmlns:a16="http://schemas.microsoft.com/office/drawing/2014/main" id="{1F4F259D-B4FF-4742-8186-52B553AD6CEE}"/>
              </a:ext>
            </a:extLst>
          </p:cNvPr>
          <p:cNvCxnSpPr/>
          <p:nvPr/>
        </p:nvCxnSpPr>
        <p:spPr>
          <a:xfrm flipH="1">
            <a:off x="6369050" y="2417763"/>
            <a:ext cx="1022350" cy="11922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Line 11">
            <a:extLst>
              <a:ext uri="{FF2B5EF4-FFF2-40B4-BE49-F238E27FC236}">
                <a16:creationId xmlns:a16="http://schemas.microsoft.com/office/drawing/2014/main" id="{820D8CC1-7DB2-4AD3-84AF-DB48F97C1FF9}"/>
              </a:ext>
            </a:extLst>
          </p:cNvPr>
          <p:cNvSpPr>
            <a:spLocks noChangeShapeType="1"/>
          </p:cNvSpPr>
          <p:nvPr/>
        </p:nvSpPr>
        <p:spPr bwMode="auto">
          <a:xfrm flipV="1">
            <a:off x="3470275" y="4802188"/>
            <a:ext cx="7938" cy="7270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600">
              <a:latin typeface="メイリオ" panose="020B0604030504040204" pitchFamily="50" charset="-128"/>
              <a:ea typeface="メイリオ" panose="020B0604030504040204" pitchFamily="50" charset="-128"/>
            </a:endParaRPr>
          </a:p>
        </p:txBody>
      </p:sp>
      <p:sp>
        <p:nvSpPr>
          <p:cNvPr id="24"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41</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30979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舌根沈下･上気道狭窄への対応の基本</a:t>
            </a:r>
          </a:p>
        </p:txBody>
      </p:sp>
      <p:grpSp>
        <p:nvGrpSpPr>
          <p:cNvPr id="24" name="Group 11">
            <a:extLst>
              <a:ext uri="{FF2B5EF4-FFF2-40B4-BE49-F238E27FC236}">
                <a16:creationId xmlns:a16="http://schemas.microsoft.com/office/drawing/2014/main" id="{77B540CC-B0A4-494B-B119-1438568BC2E0}"/>
              </a:ext>
            </a:extLst>
          </p:cNvPr>
          <p:cNvGrpSpPr>
            <a:grpSpLocks/>
          </p:cNvGrpSpPr>
          <p:nvPr/>
        </p:nvGrpSpPr>
        <p:grpSpPr bwMode="auto">
          <a:xfrm>
            <a:off x="2493602" y="3361346"/>
            <a:ext cx="2227101" cy="2225711"/>
            <a:chOff x="720" y="2629"/>
            <a:chExt cx="1680" cy="1680"/>
          </a:xfrm>
        </p:grpSpPr>
        <p:pic>
          <p:nvPicPr>
            <p:cNvPr id="25" name="Picture 5">
              <a:extLst>
                <a:ext uri="{FF2B5EF4-FFF2-40B4-BE49-F238E27FC236}">
                  <a16:creationId xmlns:a16="http://schemas.microsoft.com/office/drawing/2014/main" id="{2D66CFFF-867A-47E6-A64C-9C2021C99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452" t="22519" r="25618" b="16246"/>
            <a:stretch>
              <a:fillRect/>
            </a:stretch>
          </p:blipFill>
          <p:spPr bwMode="auto">
            <a:xfrm>
              <a:off x="720" y="2629"/>
              <a:ext cx="1680" cy="1680"/>
            </a:xfrm>
            <a:prstGeom prst="rect">
              <a:avLst/>
            </a:prstGeom>
            <a:noFill/>
            <a:ln w="9525">
              <a:solidFill>
                <a:srgbClr val="7DDDFF"/>
              </a:solidFill>
              <a:miter lim="800000"/>
              <a:headEnd/>
              <a:tailEnd/>
            </a:ln>
            <a:extLst>
              <a:ext uri="{909E8E84-426E-40DD-AFC4-6F175D3DCCD1}">
                <a14:hiddenFill xmlns:a14="http://schemas.microsoft.com/office/drawing/2010/main">
                  <a:solidFill>
                    <a:srgbClr val="FFFFFF"/>
                  </a:solidFill>
                </a14:hiddenFill>
              </a:ext>
            </a:extLst>
          </p:spPr>
        </p:pic>
        <p:sp>
          <p:nvSpPr>
            <p:cNvPr id="36" name="Line 8">
              <a:extLst>
                <a:ext uri="{FF2B5EF4-FFF2-40B4-BE49-F238E27FC236}">
                  <a16:creationId xmlns:a16="http://schemas.microsoft.com/office/drawing/2014/main" id="{BE5F6E5A-C56D-4E4F-921F-D4B46C360F62}"/>
                </a:ext>
              </a:extLst>
            </p:cNvPr>
            <p:cNvSpPr>
              <a:spLocks noChangeShapeType="1"/>
            </p:cNvSpPr>
            <p:nvPr/>
          </p:nvSpPr>
          <p:spPr bwMode="auto">
            <a:xfrm flipH="1" flipV="1">
              <a:off x="903" y="3582"/>
              <a:ext cx="336"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600">
                <a:latin typeface="メイリオ" panose="020B0604030504040204" pitchFamily="50" charset="-128"/>
                <a:ea typeface="メイリオ" panose="020B0604030504040204" pitchFamily="50" charset="-128"/>
              </a:endParaRPr>
            </a:p>
          </p:txBody>
        </p:sp>
      </p:grpSp>
      <p:sp>
        <p:nvSpPr>
          <p:cNvPr id="37" name="Line 9">
            <a:extLst>
              <a:ext uri="{FF2B5EF4-FFF2-40B4-BE49-F238E27FC236}">
                <a16:creationId xmlns:a16="http://schemas.microsoft.com/office/drawing/2014/main" id="{2AFB02C6-A295-4ABC-B869-6C271144D52A}"/>
              </a:ext>
            </a:extLst>
          </p:cNvPr>
          <p:cNvSpPr>
            <a:spLocks noChangeShapeType="1"/>
          </p:cNvSpPr>
          <p:nvPr/>
        </p:nvSpPr>
        <p:spPr bwMode="auto">
          <a:xfrm flipH="1">
            <a:off x="1359907" y="4496431"/>
            <a:ext cx="66688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600">
              <a:latin typeface="メイリオ" panose="020B0604030504040204" pitchFamily="50" charset="-128"/>
              <a:ea typeface="メイリオ" panose="020B0604030504040204" pitchFamily="50" charset="-128"/>
            </a:endParaRPr>
          </a:p>
        </p:txBody>
      </p:sp>
      <p:grpSp>
        <p:nvGrpSpPr>
          <p:cNvPr id="41" name="グループ化 5">
            <a:extLst>
              <a:ext uri="{FF2B5EF4-FFF2-40B4-BE49-F238E27FC236}">
                <a16:creationId xmlns:a16="http://schemas.microsoft.com/office/drawing/2014/main" id="{99D6999C-87EF-4215-9EBC-C0C6D0C83366}"/>
              </a:ext>
            </a:extLst>
          </p:cNvPr>
          <p:cNvGrpSpPr>
            <a:grpSpLocks/>
          </p:cNvGrpSpPr>
          <p:nvPr/>
        </p:nvGrpSpPr>
        <p:grpSpPr bwMode="auto">
          <a:xfrm>
            <a:off x="4953000" y="4040729"/>
            <a:ext cx="2250719" cy="2122901"/>
            <a:chOff x="4427538" y="3908332"/>
            <a:chExt cx="2696593" cy="2689317"/>
          </a:xfrm>
        </p:grpSpPr>
        <p:pic>
          <p:nvPicPr>
            <p:cNvPr id="42" name="Picture 4">
              <a:extLst>
                <a:ext uri="{FF2B5EF4-FFF2-40B4-BE49-F238E27FC236}">
                  <a16:creationId xmlns:a16="http://schemas.microsoft.com/office/drawing/2014/main" id="{9F550416-5E3D-4146-A27A-3B121CB90E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533" t="20016" r="23743" b="15007"/>
            <a:stretch>
              <a:fillRect/>
            </a:stretch>
          </p:blipFill>
          <p:spPr bwMode="auto">
            <a:xfrm>
              <a:off x="4427538" y="3908332"/>
              <a:ext cx="2689317" cy="2689317"/>
            </a:xfrm>
            <a:prstGeom prst="rect">
              <a:avLst/>
            </a:prstGeom>
            <a:noFill/>
            <a:ln w="9525">
              <a:solidFill>
                <a:srgbClr val="7DDDFF"/>
              </a:solidFill>
              <a:miter lim="800000"/>
              <a:headEnd/>
              <a:tailEnd/>
            </a:ln>
            <a:extLst>
              <a:ext uri="{909E8E84-426E-40DD-AFC4-6F175D3DCCD1}">
                <a14:hiddenFill xmlns:a14="http://schemas.microsoft.com/office/drawing/2010/main">
                  <a:solidFill>
                    <a:srgbClr val="FFFFFF"/>
                  </a:solidFill>
                </a14:hiddenFill>
              </a:ext>
            </a:extLst>
          </p:spPr>
        </p:pic>
        <p:sp>
          <p:nvSpPr>
            <p:cNvPr id="43" name="Line 7">
              <a:extLst>
                <a:ext uri="{FF2B5EF4-FFF2-40B4-BE49-F238E27FC236}">
                  <a16:creationId xmlns:a16="http://schemas.microsoft.com/office/drawing/2014/main" id="{C92FDF4B-01A1-46C5-9C23-22BA13C8C269}"/>
                </a:ext>
              </a:extLst>
            </p:cNvPr>
            <p:cNvSpPr>
              <a:spLocks noChangeShapeType="1"/>
            </p:cNvSpPr>
            <p:nvPr/>
          </p:nvSpPr>
          <p:spPr bwMode="auto">
            <a:xfrm flipH="1" flipV="1">
              <a:off x="5570538" y="5454650"/>
              <a:ext cx="685800" cy="152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600">
                <a:latin typeface="メイリオ" panose="020B0604030504040204" pitchFamily="50" charset="-128"/>
                <a:ea typeface="メイリオ" panose="020B0604030504040204" pitchFamily="50" charset="-128"/>
              </a:endParaRPr>
            </a:p>
          </p:txBody>
        </p:sp>
        <p:sp>
          <p:nvSpPr>
            <p:cNvPr id="44" name="Text Box 13">
              <a:extLst>
                <a:ext uri="{FF2B5EF4-FFF2-40B4-BE49-F238E27FC236}">
                  <a16:creationId xmlns:a16="http://schemas.microsoft.com/office/drawing/2014/main" id="{997EF94A-EA63-4185-9557-A4E107622883}"/>
                </a:ext>
              </a:extLst>
            </p:cNvPr>
            <p:cNvSpPr txBox="1">
              <a:spLocks noChangeArrowheads="1"/>
            </p:cNvSpPr>
            <p:nvPr/>
          </p:nvSpPr>
          <p:spPr bwMode="auto">
            <a:xfrm>
              <a:off x="5333061" y="5874280"/>
              <a:ext cx="1791070" cy="51040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ja-JP" altLang="en-US" sz="2000" b="1" dirty="0">
                  <a:solidFill>
                    <a:prstClr val="black"/>
                  </a:solidFill>
                  <a:latin typeface="メイリオ" panose="020B0604030504040204" pitchFamily="50" charset="-128"/>
                  <a:ea typeface="メイリオ" panose="020B0604030504040204" pitchFamily="50" charset="-128"/>
                </a:rPr>
                <a:t>オトガイ部</a:t>
              </a:r>
            </a:p>
          </p:txBody>
        </p:sp>
      </p:grpSp>
      <p:grpSp>
        <p:nvGrpSpPr>
          <p:cNvPr id="45" name="グループ化 4">
            <a:extLst>
              <a:ext uri="{FF2B5EF4-FFF2-40B4-BE49-F238E27FC236}">
                <a16:creationId xmlns:a16="http://schemas.microsoft.com/office/drawing/2014/main" id="{29367589-3E3E-4BF7-85A1-D7C663A659B6}"/>
              </a:ext>
            </a:extLst>
          </p:cNvPr>
          <p:cNvGrpSpPr>
            <a:grpSpLocks/>
          </p:cNvGrpSpPr>
          <p:nvPr/>
        </p:nvGrpSpPr>
        <p:grpSpPr bwMode="auto">
          <a:xfrm>
            <a:off x="5702565" y="1596893"/>
            <a:ext cx="3466386" cy="2353530"/>
            <a:chOff x="4962316" y="1188908"/>
            <a:chExt cx="4143001" cy="2761997"/>
          </a:xfrm>
        </p:grpSpPr>
        <p:pic>
          <p:nvPicPr>
            <p:cNvPr id="53" name="Picture 3">
              <a:extLst>
                <a:ext uri="{FF2B5EF4-FFF2-40B4-BE49-F238E27FC236}">
                  <a16:creationId xmlns:a16="http://schemas.microsoft.com/office/drawing/2014/main" id="{86189116-4679-471F-9355-CA10412FB9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766" t="17322" r="23741" b="22690"/>
            <a:stretch>
              <a:fillRect/>
            </a:stretch>
          </p:blipFill>
          <p:spPr bwMode="auto">
            <a:xfrm>
              <a:off x="4962316" y="1188908"/>
              <a:ext cx="4143001" cy="2761997"/>
            </a:xfrm>
            <a:prstGeom prst="rect">
              <a:avLst/>
            </a:prstGeom>
            <a:noFill/>
            <a:ln w="3175">
              <a:solidFill>
                <a:srgbClr val="7DDDFF"/>
              </a:solidFill>
              <a:miter lim="800000"/>
              <a:headEnd/>
              <a:tailEnd/>
            </a:ln>
            <a:extLst>
              <a:ext uri="{909E8E84-426E-40DD-AFC4-6F175D3DCCD1}">
                <a14:hiddenFill xmlns:a14="http://schemas.microsoft.com/office/drawing/2010/main">
                  <a:solidFill>
                    <a:srgbClr val="FFFFFF"/>
                  </a:solidFill>
                </a14:hiddenFill>
              </a:ext>
            </a:extLst>
          </p:spPr>
        </p:pic>
        <p:sp>
          <p:nvSpPr>
            <p:cNvPr id="54" name="Line 6">
              <a:extLst>
                <a:ext uri="{FF2B5EF4-FFF2-40B4-BE49-F238E27FC236}">
                  <a16:creationId xmlns:a16="http://schemas.microsoft.com/office/drawing/2014/main" id="{F1DD7D4B-7AFA-49DE-9738-534F3ED12DF9}"/>
                </a:ext>
              </a:extLst>
            </p:cNvPr>
            <p:cNvSpPr>
              <a:spLocks noChangeShapeType="1"/>
            </p:cNvSpPr>
            <p:nvPr/>
          </p:nvSpPr>
          <p:spPr bwMode="auto">
            <a:xfrm flipV="1">
              <a:off x="7953165" y="2612968"/>
              <a:ext cx="0" cy="761999"/>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600">
                <a:latin typeface="メイリオ" panose="020B0604030504040204" pitchFamily="50" charset="-128"/>
                <a:ea typeface="メイリオ" panose="020B0604030504040204" pitchFamily="50" charset="-128"/>
              </a:endParaRPr>
            </a:p>
          </p:txBody>
        </p:sp>
        <p:sp>
          <p:nvSpPr>
            <p:cNvPr id="55" name="Text Box 14">
              <a:extLst>
                <a:ext uri="{FF2B5EF4-FFF2-40B4-BE49-F238E27FC236}">
                  <a16:creationId xmlns:a16="http://schemas.microsoft.com/office/drawing/2014/main" id="{E06A94A0-3199-4D0F-B1BB-22DFC999BB9B}"/>
                </a:ext>
              </a:extLst>
            </p:cNvPr>
            <p:cNvSpPr txBox="1">
              <a:spLocks noChangeArrowheads="1"/>
            </p:cNvSpPr>
            <p:nvPr/>
          </p:nvSpPr>
          <p:spPr bwMode="auto">
            <a:xfrm>
              <a:off x="7376716" y="3421011"/>
              <a:ext cx="1428049" cy="47446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ja-JP" altLang="en-US" sz="2000" b="1" dirty="0">
                  <a:solidFill>
                    <a:prstClr val="black"/>
                  </a:solidFill>
                  <a:latin typeface="メイリオ" panose="020B0604030504040204" pitchFamily="50" charset="-128"/>
                  <a:ea typeface="メイリオ" panose="020B0604030504040204" pitchFamily="50" charset="-128"/>
                </a:rPr>
                <a:t>下顎角</a:t>
              </a:r>
            </a:p>
          </p:txBody>
        </p:sp>
      </p:grpSp>
      <p:sp>
        <p:nvSpPr>
          <p:cNvPr id="56" name="Text Box 15">
            <a:extLst>
              <a:ext uri="{FF2B5EF4-FFF2-40B4-BE49-F238E27FC236}">
                <a16:creationId xmlns:a16="http://schemas.microsoft.com/office/drawing/2014/main" id="{3657C4A4-3923-4B2F-8960-B4EC91135C23}"/>
              </a:ext>
            </a:extLst>
          </p:cNvPr>
          <p:cNvSpPr txBox="1">
            <a:spLocks noChangeArrowheads="1"/>
          </p:cNvSpPr>
          <p:nvPr/>
        </p:nvSpPr>
        <p:spPr bwMode="auto">
          <a:xfrm>
            <a:off x="5049974" y="2724748"/>
            <a:ext cx="1708691" cy="900288"/>
          </a:xfrm>
          <a:prstGeom prst="rect">
            <a:avLst/>
          </a:prstGeom>
          <a:solidFill>
            <a:srgbClr val="FFFFFF">
              <a:alpha val="85000"/>
            </a:srgbClr>
          </a:solidFill>
          <a:ln w="12700">
            <a:solidFill>
              <a:srgbClr val="000000"/>
            </a:solidFill>
            <a:prstDash val="dash"/>
          </a:ln>
        </p:spPr>
        <p:txBody>
          <a:bodyPr wrap="square" tIns="72000" bIns="0" anchor="ct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fontAlgn="auto" hangingPunct="1">
              <a:lnSpc>
                <a:spcPct val="85000"/>
              </a:lnSpc>
              <a:spcBef>
                <a:spcPts val="0"/>
              </a:spcBef>
              <a:spcAft>
                <a:spcPts val="0"/>
              </a:spcAft>
              <a:buFontTx/>
              <a:buNone/>
              <a:defRPr/>
            </a:pPr>
            <a:r>
              <a:rPr lang="ja-JP" altLang="en-US" sz="2000" kern="0" dirty="0">
                <a:solidFill>
                  <a:srgbClr val="000000"/>
                </a:solidFill>
                <a:latin typeface="メイリオ" panose="020B0604030504040204" pitchFamily="50" charset="-128"/>
                <a:ea typeface="メイリオ" panose="020B0604030504040204" pitchFamily="50" charset="-128"/>
              </a:rPr>
              <a:t>下顎の角の部分を、前に押し出す</a:t>
            </a:r>
          </a:p>
        </p:txBody>
      </p:sp>
      <p:sp>
        <p:nvSpPr>
          <p:cNvPr id="57" name="Text Box 13">
            <a:extLst>
              <a:ext uri="{FF2B5EF4-FFF2-40B4-BE49-F238E27FC236}">
                <a16:creationId xmlns:a16="http://schemas.microsoft.com/office/drawing/2014/main" id="{69798A23-B4D3-434D-B85F-0A8FD67CD6DC}"/>
              </a:ext>
            </a:extLst>
          </p:cNvPr>
          <p:cNvSpPr txBox="1">
            <a:spLocks noChangeArrowheads="1"/>
          </p:cNvSpPr>
          <p:nvPr/>
        </p:nvSpPr>
        <p:spPr bwMode="auto">
          <a:xfrm>
            <a:off x="704850" y="5056503"/>
            <a:ext cx="3766482" cy="612696"/>
          </a:xfrm>
          <a:prstGeom prst="rect">
            <a:avLst/>
          </a:prstGeom>
          <a:solidFill>
            <a:srgbClr val="FFFFFF">
              <a:alpha val="85000"/>
            </a:srgbClr>
          </a:solidFill>
          <a:ln w="12700">
            <a:solidFill>
              <a:srgbClr val="000000"/>
            </a:solidFill>
            <a:prstDash val="dash"/>
          </a:ln>
        </p:spPr>
        <p:txBody>
          <a:bodyPr wrap="square" tIns="72000" bIns="0" anchor="ct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fontAlgn="auto" hangingPunct="1">
              <a:lnSpc>
                <a:spcPct val="85000"/>
              </a:lnSpc>
              <a:spcBef>
                <a:spcPts val="0"/>
              </a:spcBef>
              <a:spcAft>
                <a:spcPts val="0"/>
              </a:spcAft>
              <a:buFontTx/>
              <a:buNone/>
              <a:defRPr/>
            </a:pPr>
            <a:r>
              <a:rPr lang="ja-JP" altLang="en-US" sz="2000" kern="0" dirty="0">
                <a:solidFill>
                  <a:srgbClr val="000000"/>
                </a:solidFill>
                <a:latin typeface="メイリオ" panose="020B0604030504040204" pitchFamily="50" charset="-128"/>
                <a:ea typeface="メイリオ" panose="020B0604030504040204" pitchFamily="50" charset="-128"/>
              </a:rPr>
              <a:t>抱っこで、下顎を片手で挟むように保持し下顎を前に出す</a:t>
            </a:r>
            <a:endParaRPr lang="en-US" altLang="ja-JP" sz="2000" kern="0" dirty="0">
              <a:solidFill>
                <a:srgbClr val="000000"/>
              </a:solidFill>
              <a:latin typeface="メイリオ" panose="020B0604030504040204" pitchFamily="50" charset="-128"/>
              <a:ea typeface="メイリオ" panose="020B0604030504040204" pitchFamily="50" charset="-128"/>
            </a:endParaRPr>
          </a:p>
        </p:txBody>
      </p:sp>
      <p:sp>
        <p:nvSpPr>
          <p:cNvPr id="58" name="Text Box 13">
            <a:extLst>
              <a:ext uri="{FF2B5EF4-FFF2-40B4-BE49-F238E27FC236}">
                <a16:creationId xmlns:a16="http://schemas.microsoft.com/office/drawing/2014/main" id="{9772FB44-1275-46D9-A9AE-1C2A66DFAF52}"/>
              </a:ext>
            </a:extLst>
          </p:cNvPr>
          <p:cNvSpPr txBox="1">
            <a:spLocks noChangeArrowheads="1"/>
          </p:cNvSpPr>
          <p:nvPr/>
        </p:nvSpPr>
        <p:spPr bwMode="auto">
          <a:xfrm>
            <a:off x="6464316" y="4203605"/>
            <a:ext cx="2844784" cy="869075"/>
          </a:xfrm>
          <a:prstGeom prst="rect">
            <a:avLst/>
          </a:prstGeom>
          <a:solidFill>
            <a:srgbClr val="FFFFFF">
              <a:alpha val="85000"/>
            </a:srgbClr>
          </a:solidFill>
          <a:ln w="12700">
            <a:solidFill>
              <a:srgbClr val="000000"/>
            </a:solidFill>
            <a:prstDash val="dash"/>
          </a:ln>
        </p:spPr>
        <p:txBody>
          <a:bodyPr wrap="square" tIns="72000" bIns="0" anchor="ct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fontAlgn="auto" hangingPunct="1">
              <a:lnSpc>
                <a:spcPct val="85000"/>
              </a:lnSpc>
              <a:spcBef>
                <a:spcPts val="0"/>
              </a:spcBef>
              <a:spcAft>
                <a:spcPts val="0"/>
              </a:spcAft>
              <a:buFontTx/>
              <a:buNone/>
              <a:defRPr/>
            </a:pPr>
            <a:r>
              <a:rPr lang="ja-JP" altLang="en-US" sz="2000" kern="0" dirty="0">
                <a:solidFill>
                  <a:srgbClr val="000000"/>
                </a:solidFill>
                <a:latin typeface="メイリオ" panose="020B0604030504040204" pitchFamily="50" charset="-128"/>
                <a:ea typeface="メイリオ" panose="020B0604030504040204" pitchFamily="50" charset="-128"/>
              </a:rPr>
              <a:t>下顎の下（オトガイ部）に指を当てて、下顎を少し前に引く</a:t>
            </a:r>
          </a:p>
        </p:txBody>
      </p:sp>
      <p:sp>
        <p:nvSpPr>
          <p:cNvPr id="59" name="テキスト ボックス 20">
            <a:extLst>
              <a:ext uri="{FF2B5EF4-FFF2-40B4-BE49-F238E27FC236}">
                <a16:creationId xmlns:a16="http://schemas.microsoft.com/office/drawing/2014/main" id="{9A6C4E3C-38B4-4C5D-BF68-54DF7D900B2D}"/>
              </a:ext>
            </a:extLst>
          </p:cNvPr>
          <p:cNvSpPr txBox="1">
            <a:spLocks noChangeArrowheads="1"/>
          </p:cNvSpPr>
          <p:nvPr/>
        </p:nvSpPr>
        <p:spPr bwMode="auto">
          <a:xfrm>
            <a:off x="5557082" y="6223805"/>
            <a:ext cx="38442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rPr>
              <a:t>出典：文部科学省「特別支援学校における介護</a:t>
            </a:r>
            <a:r>
              <a:rPr lang="ja-JP" altLang="en-US" sz="900" dirty="0">
                <a:solidFill>
                  <a:srgbClr val="000000"/>
                </a:solidFill>
                <a:latin typeface="メイリオ" panose="020B0604030504040204" pitchFamily="50" charset="-128"/>
              </a:rPr>
              <a:t>職員</a:t>
            </a:r>
            <a:r>
              <a:rPr lang="ja-JP" altLang="en-US" sz="900" dirty="0">
                <a:solidFill>
                  <a:srgbClr val="000000"/>
                </a:solidFill>
              </a:rPr>
              <a:t>等によるたんの吸引等</a:t>
            </a:r>
            <a:endParaRPr lang="en-US" altLang="ja-JP" sz="900" dirty="0">
              <a:solidFill>
                <a:srgbClr val="000000"/>
              </a:solidFill>
            </a:endParaRPr>
          </a:p>
          <a:p>
            <a:pPr eaLnBrk="1" hangingPunct="1">
              <a:spcBef>
                <a:spcPct val="0"/>
              </a:spcBef>
              <a:buFontTx/>
              <a:buNone/>
            </a:pPr>
            <a:r>
              <a:rPr lang="ja-JP" altLang="en-US" sz="900" dirty="0">
                <a:solidFill>
                  <a:srgbClr val="000000"/>
                </a:solidFill>
              </a:rPr>
              <a:t>　　（特定の者対象）研修テキスト」（平成</a:t>
            </a:r>
            <a:r>
              <a:rPr lang="en-US" altLang="ja-JP" sz="900" dirty="0">
                <a:solidFill>
                  <a:srgbClr val="000000"/>
                </a:solidFill>
              </a:rPr>
              <a:t>24</a:t>
            </a:r>
            <a:r>
              <a:rPr lang="ja-JP" altLang="en-US" sz="900" dirty="0">
                <a:solidFill>
                  <a:srgbClr val="000000"/>
                </a:solidFill>
              </a:rPr>
              <a:t>年</a:t>
            </a:r>
            <a:r>
              <a:rPr lang="en-US" altLang="ja-JP" sz="900" dirty="0">
                <a:solidFill>
                  <a:srgbClr val="000000"/>
                </a:solidFill>
              </a:rPr>
              <a:t>3</a:t>
            </a:r>
            <a:r>
              <a:rPr lang="ja-JP" altLang="en-US" sz="900" dirty="0">
                <a:solidFill>
                  <a:srgbClr val="000000"/>
                </a:solidFill>
              </a:rPr>
              <a:t>月）を一部改変</a:t>
            </a:r>
          </a:p>
        </p:txBody>
      </p:sp>
      <p:grpSp>
        <p:nvGrpSpPr>
          <p:cNvPr id="60" name="グループ化 2">
            <a:extLst>
              <a:ext uri="{FF2B5EF4-FFF2-40B4-BE49-F238E27FC236}">
                <a16:creationId xmlns:a16="http://schemas.microsoft.com/office/drawing/2014/main" id="{573AFFBF-CE03-4A72-95F3-BF3A50797B39}"/>
              </a:ext>
            </a:extLst>
          </p:cNvPr>
          <p:cNvGrpSpPr>
            <a:grpSpLocks/>
          </p:cNvGrpSpPr>
          <p:nvPr/>
        </p:nvGrpSpPr>
        <p:grpSpPr bwMode="auto">
          <a:xfrm>
            <a:off x="942412" y="1703871"/>
            <a:ext cx="2773109" cy="1914501"/>
            <a:chOff x="323528" y="1175070"/>
            <a:chExt cx="3452415" cy="2613970"/>
          </a:xfrm>
        </p:grpSpPr>
        <p:pic>
          <p:nvPicPr>
            <p:cNvPr id="61" name="Picture 2">
              <a:extLst>
                <a:ext uri="{FF2B5EF4-FFF2-40B4-BE49-F238E27FC236}">
                  <a16:creationId xmlns:a16="http://schemas.microsoft.com/office/drawing/2014/main" id="{30B35B67-8B45-45EA-8CCA-5F5E67EADB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1" t="-2539" r="11" b="2539"/>
            <a:stretch>
              <a:fillRect/>
            </a:stretch>
          </p:blipFill>
          <p:spPr bwMode="auto">
            <a:xfrm>
              <a:off x="323528" y="1190713"/>
              <a:ext cx="3452415" cy="259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下矢印 24">
              <a:extLst>
                <a:ext uri="{FF2B5EF4-FFF2-40B4-BE49-F238E27FC236}">
                  <a16:creationId xmlns:a16="http://schemas.microsoft.com/office/drawing/2014/main" id="{8EBCC371-E317-48AC-AE6D-2E7F3AE65246}"/>
                </a:ext>
              </a:extLst>
            </p:cNvPr>
            <p:cNvSpPr/>
            <p:nvPr/>
          </p:nvSpPr>
          <p:spPr>
            <a:xfrm rot="10800000">
              <a:off x="1413218" y="1175070"/>
              <a:ext cx="553493" cy="861206"/>
            </a:xfrm>
            <a:prstGeom prst="downArrow">
              <a:avLst>
                <a:gd name="adj1" fmla="val 43502"/>
                <a:gd name="adj2" fmla="val 58818"/>
              </a:avLst>
            </a:prstGeom>
            <a:solidFill>
              <a:schemeClr val="accent6">
                <a:lumMod val="40000"/>
                <a:lumOff val="60000"/>
              </a:schemeClr>
            </a:solidFill>
            <a:ln w="1905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600" dirty="0">
                <a:solidFill>
                  <a:prstClr val="white"/>
                </a:solidFill>
                <a:latin typeface="メイリオ" panose="020B0604030504040204" pitchFamily="50" charset="-128"/>
                <a:ea typeface="メイリオ" panose="020B0604030504040204" pitchFamily="50" charset="-128"/>
              </a:endParaRPr>
            </a:p>
          </p:txBody>
        </p:sp>
      </p:grpSp>
      <p:sp>
        <p:nvSpPr>
          <p:cNvPr id="63" name="テキスト ボックス 3">
            <a:extLst>
              <a:ext uri="{FF2B5EF4-FFF2-40B4-BE49-F238E27FC236}">
                <a16:creationId xmlns:a16="http://schemas.microsoft.com/office/drawing/2014/main" id="{03353BD5-52F4-4EB9-A68C-EBF0A1081D71}"/>
              </a:ext>
            </a:extLst>
          </p:cNvPr>
          <p:cNvSpPr txBox="1">
            <a:spLocks noChangeArrowheads="1"/>
          </p:cNvSpPr>
          <p:nvPr/>
        </p:nvSpPr>
        <p:spPr bwMode="auto">
          <a:xfrm>
            <a:off x="3351497" y="1596893"/>
            <a:ext cx="4864599" cy="423859"/>
          </a:xfrm>
          <a:prstGeom prst="rect">
            <a:avLst/>
          </a:prstGeom>
          <a:solidFill>
            <a:schemeClr val="bg1"/>
          </a:solidFill>
          <a:ln w="28575">
            <a:solidFill>
              <a:srgbClr val="C00000"/>
            </a:solidFill>
            <a:miter lim="800000"/>
            <a:headEnd/>
            <a:tailEnd/>
          </a:ln>
        </p:spPr>
        <p:txBody>
          <a:bodyPr wrap="square" tIns="54000" bIns="0" anchor="ctr">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spcBef>
                <a:spcPct val="0"/>
              </a:spcBef>
              <a:buFontTx/>
              <a:buNone/>
            </a:pPr>
            <a:r>
              <a:rPr lang="ja-JP" altLang="en-US" sz="2400">
                <a:solidFill>
                  <a:srgbClr val="000000"/>
                </a:solidFill>
                <a:latin typeface="メイリオ" panose="020B0604030504040204" pitchFamily="50" charset="-128"/>
              </a:rPr>
              <a:t>下顎を前に出して上気道を広げる</a:t>
            </a:r>
          </a:p>
        </p:txBody>
      </p:sp>
      <p:sp>
        <p:nvSpPr>
          <p:cNvPr id="64" name="Text Box 9">
            <a:extLst>
              <a:ext uri="{FF2B5EF4-FFF2-40B4-BE49-F238E27FC236}">
                <a16:creationId xmlns:a16="http://schemas.microsoft.com/office/drawing/2014/main" id="{6F4FB21A-AA92-4A91-AD7E-C393F24971E7}"/>
              </a:ext>
            </a:extLst>
          </p:cNvPr>
          <p:cNvSpPr txBox="1">
            <a:spLocks noChangeArrowheads="1"/>
          </p:cNvSpPr>
          <p:nvPr/>
        </p:nvSpPr>
        <p:spPr bwMode="auto">
          <a:xfrm>
            <a:off x="942411" y="5846068"/>
            <a:ext cx="3851927" cy="646331"/>
          </a:xfrm>
          <a:prstGeom prst="rect">
            <a:avLst/>
          </a:prstGeom>
          <a:noFill/>
          <a:ln w="12700">
            <a:solidFill>
              <a:srgbClr val="00009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0"/>
              </a:spcBef>
              <a:spcAft>
                <a:spcPts val="0"/>
              </a:spcAft>
              <a:buFontTx/>
              <a:buNone/>
              <a:defRPr/>
            </a:pPr>
            <a:r>
              <a:rPr lang="ja-JP" altLang="en-US" sz="1800" kern="0" dirty="0">
                <a:solidFill>
                  <a:srgbClr val="000000"/>
                </a:solidFill>
                <a:latin typeface="メイリオ" panose="020B0604030504040204" pitchFamily="50" charset="-128"/>
                <a:ea typeface="メイリオ" panose="020B0604030504040204" pitchFamily="50" charset="-128"/>
              </a:rPr>
              <a:t>肩枕は、頸部を過伸展させ、かえって上気道を閉塞させる ことがある</a:t>
            </a:r>
          </a:p>
        </p:txBody>
      </p:sp>
      <p:sp>
        <p:nvSpPr>
          <p:cNvPr id="2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42</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411781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喉頭軟化症での、頸部下顎、全身の姿勢管理</a:t>
            </a:r>
          </a:p>
        </p:txBody>
      </p:sp>
      <p:sp>
        <p:nvSpPr>
          <p:cNvPr id="28" name="Text Box 4">
            <a:extLst>
              <a:ext uri="{FF2B5EF4-FFF2-40B4-BE49-F238E27FC236}">
                <a16:creationId xmlns:a16="http://schemas.microsoft.com/office/drawing/2014/main" id="{BB5031C7-DA49-4EF0-8A8B-B83A79F8B897}"/>
              </a:ext>
            </a:extLst>
          </p:cNvPr>
          <p:cNvSpPr txBox="1">
            <a:spLocks noChangeArrowheads="1"/>
          </p:cNvSpPr>
          <p:nvPr/>
        </p:nvSpPr>
        <p:spPr bwMode="auto">
          <a:xfrm>
            <a:off x="3521222" y="1569511"/>
            <a:ext cx="5787878" cy="18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just" eaLnBrk="1" hangingPunct="1">
              <a:lnSpc>
                <a:spcPct val="114000"/>
              </a:lnSpc>
              <a:spcBef>
                <a:spcPts val="600"/>
              </a:spcBef>
              <a:buFontTx/>
              <a:buNone/>
            </a:pPr>
            <a:r>
              <a:rPr lang="ja-JP" altLang="en-US" sz="2000" dirty="0">
                <a:solidFill>
                  <a:srgbClr val="000000"/>
                </a:solidFill>
                <a:latin typeface="メイリオ" panose="020B0604030504040204" pitchFamily="50" charset="-128"/>
                <a:ea typeface="メイリオ" panose="020B0604030504040204" pitchFamily="50" charset="-128"/>
              </a:rPr>
              <a:t>舌根沈下の場合より、難しい。</a:t>
            </a:r>
          </a:p>
          <a:p>
            <a:pPr algn="just" eaLnBrk="1" hangingPunct="1">
              <a:lnSpc>
                <a:spcPct val="114000"/>
              </a:lnSpc>
              <a:spcBef>
                <a:spcPts val="600"/>
              </a:spcBef>
              <a:buFontTx/>
              <a:buNone/>
            </a:pPr>
            <a:r>
              <a:rPr lang="ja-JP" altLang="en-US" sz="2000" dirty="0">
                <a:solidFill>
                  <a:srgbClr val="C00000"/>
                </a:solidFill>
                <a:latin typeface="メイリオ" panose="020B0604030504040204" pitchFamily="50" charset="-128"/>
                <a:ea typeface="メイリオ" panose="020B0604030504040204" pitchFamily="50" charset="-128"/>
              </a:rPr>
              <a:t>「喉頭部を拡げる」というイメージ</a:t>
            </a:r>
            <a:r>
              <a:rPr lang="ja-JP" altLang="en-US" sz="2000" dirty="0">
                <a:solidFill>
                  <a:srgbClr val="000000"/>
                </a:solidFill>
                <a:latin typeface="メイリオ" panose="020B0604030504040204" pitchFamily="50" charset="-128"/>
                <a:ea typeface="メイリオ" panose="020B0604030504040204" pitchFamily="50" charset="-128"/>
              </a:rPr>
              <a:t>で、頸部前屈しながら下顎を前に出して保持する。</a:t>
            </a:r>
            <a:endParaRPr lang="en-US" altLang="ja-JP" sz="2000" dirty="0">
              <a:solidFill>
                <a:srgbClr val="000000"/>
              </a:solidFill>
              <a:latin typeface="メイリオ" panose="020B0604030504040204" pitchFamily="50" charset="-128"/>
              <a:ea typeface="メイリオ" panose="020B0604030504040204" pitchFamily="50" charset="-128"/>
            </a:endParaRPr>
          </a:p>
          <a:p>
            <a:pPr algn="just" eaLnBrk="1" hangingPunct="1">
              <a:lnSpc>
                <a:spcPct val="114000"/>
              </a:lnSpc>
              <a:spcBef>
                <a:spcPts val="600"/>
              </a:spcBef>
              <a:buFontTx/>
              <a:buNone/>
            </a:pPr>
            <a:r>
              <a:rPr lang="ja-JP" altLang="en-US" sz="2000" dirty="0">
                <a:solidFill>
                  <a:srgbClr val="333399"/>
                </a:solidFill>
                <a:latin typeface="メイリオ" panose="020B0604030504040204" pitchFamily="50" charset="-128"/>
                <a:ea typeface="メイリオ" panose="020B0604030504040204" pitchFamily="50" charset="-128"/>
              </a:rPr>
              <a:t>腹臥位</a:t>
            </a:r>
            <a:r>
              <a:rPr lang="ja-JP" altLang="en-US" sz="2000" dirty="0">
                <a:solidFill>
                  <a:srgbClr val="000000"/>
                </a:solidFill>
                <a:latin typeface="メイリオ" panose="020B0604030504040204" pitchFamily="50" charset="-128"/>
                <a:ea typeface="メイリオ" panose="020B0604030504040204" pitchFamily="50" charset="-128"/>
              </a:rPr>
              <a:t>でも 、このパターンを得やすい。</a:t>
            </a:r>
            <a:endParaRPr lang="en-US" altLang="ja-JP" sz="2000" dirty="0">
              <a:solidFill>
                <a:srgbClr val="000000"/>
              </a:solidFill>
              <a:latin typeface="メイリオ" panose="020B0604030504040204" pitchFamily="50" charset="-128"/>
              <a:ea typeface="メイリオ" panose="020B0604030504040204" pitchFamily="50" charset="-128"/>
            </a:endParaRPr>
          </a:p>
        </p:txBody>
      </p:sp>
      <p:grpSp>
        <p:nvGrpSpPr>
          <p:cNvPr id="6" name="グループ化 5">
            <a:extLst>
              <a:ext uri="{FF2B5EF4-FFF2-40B4-BE49-F238E27FC236}">
                <a16:creationId xmlns:a16="http://schemas.microsoft.com/office/drawing/2014/main" id="{84361FF5-5895-4196-A190-E42485F4C77C}"/>
              </a:ext>
            </a:extLst>
          </p:cNvPr>
          <p:cNvGrpSpPr/>
          <p:nvPr/>
        </p:nvGrpSpPr>
        <p:grpSpPr>
          <a:xfrm>
            <a:off x="3853627" y="3620579"/>
            <a:ext cx="2229673" cy="2378053"/>
            <a:chOff x="3582682" y="3827719"/>
            <a:chExt cx="2440953" cy="2603393"/>
          </a:xfrm>
        </p:grpSpPr>
        <p:pic>
          <p:nvPicPr>
            <p:cNvPr id="29" name="Picture 3">
              <a:extLst>
                <a:ext uri="{FF2B5EF4-FFF2-40B4-BE49-F238E27FC236}">
                  <a16:creationId xmlns:a16="http://schemas.microsoft.com/office/drawing/2014/main" id="{C39DEB06-8FA8-4B38-A0C9-89CE67A0C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2682" y="3827719"/>
              <a:ext cx="2440953" cy="2603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1" name="Oval 27">
              <a:extLst>
                <a:ext uri="{FF2B5EF4-FFF2-40B4-BE49-F238E27FC236}">
                  <a16:creationId xmlns:a16="http://schemas.microsoft.com/office/drawing/2014/main" id="{1336A802-7A09-4456-8217-0224AAF4F5F0}"/>
                </a:ext>
              </a:extLst>
            </p:cNvPr>
            <p:cNvSpPr>
              <a:spLocks noChangeArrowheads="1"/>
            </p:cNvSpPr>
            <p:nvPr/>
          </p:nvSpPr>
          <p:spPr bwMode="auto">
            <a:xfrm rot="17921284">
              <a:off x="3948171" y="4219315"/>
              <a:ext cx="629456" cy="139234"/>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ea typeface="メイリオ" panose="020B0604030504040204" pitchFamily="50" charset="-128"/>
              </a:endParaRPr>
            </a:p>
          </p:txBody>
        </p:sp>
      </p:grpSp>
      <p:grpSp>
        <p:nvGrpSpPr>
          <p:cNvPr id="4" name="グループ化 3">
            <a:extLst>
              <a:ext uri="{FF2B5EF4-FFF2-40B4-BE49-F238E27FC236}">
                <a16:creationId xmlns:a16="http://schemas.microsoft.com/office/drawing/2014/main" id="{184D3D37-4133-4270-9207-AC2FCAE58078}"/>
              </a:ext>
            </a:extLst>
          </p:cNvPr>
          <p:cNvGrpSpPr/>
          <p:nvPr/>
        </p:nvGrpSpPr>
        <p:grpSpPr>
          <a:xfrm>
            <a:off x="722227" y="1605469"/>
            <a:ext cx="2483065" cy="1845680"/>
            <a:chOff x="1101118" y="1643479"/>
            <a:chExt cx="2762933" cy="2053708"/>
          </a:xfrm>
        </p:grpSpPr>
        <p:pic>
          <p:nvPicPr>
            <p:cNvPr id="27" name="Picture 3">
              <a:extLst>
                <a:ext uri="{FF2B5EF4-FFF2-40B4-BE49-F238E27FC236}">
                  <a16:creationId xmlns:a16="http://schemas.microsoft.com/office/drawing/2014/main" id="{2A827AF4-E0CC-4B3B-A913-078E0037A5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3" r="3122" b="7115"/>
            <a:stretch>
              <a:fillRect/>
            </a:stretch>
          </p:blipFill>
          <p:spPr bwMode="auto">
            <a:xfrm>
              <a:off x="1101118" y="1643479"/>
              <a:ext cx="2762933" cy="2053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27">
              <a:extLst>
                <a:ext uri="{FF2B5EF4-FFF2-40B4-BE49-F238E27FC236}">
                  <a16:creationId xmlns:a16="http://schemas.microsoft.com/office/drawing/2014/main" id="{AC38B22E-F785-4DD5-92A0-0246D1AB3AB4}"/>
                </a:ext>
              </a:extLst>
            </p:cNvPr>
            <p:cNvSpPr>
              <a:spLocks noChangeArrowheads="1"/>
            </p:cNvSpPr>
            <p:nvPr/>
          </p:nvSpPr>
          <p:spPr bwMode="auto">
            <a:xfrm rot="798632">
              <a:off x="1249055" y="1775461"/>
              <a:ext cx="722279" cy="355338"/>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ea typeface="メイリオ" panose="020B0604030504040204" pitchFamily="50" charset="-128"/>
              </a:endParaRPr>
            </a:p>
          </p:txBody>
        </p:sp>
      </p:grpSp>
      <p:grpSp>
        <p:nvGrpSpPr>
          <p:cNvPr id="5" name="グループ化 4">
            <a:extLst>
              <a:ext uri="{FF2B5EF4-FFF2-40B4-BE49-F238E27FC236}">
                <a16:creationId xmlns:a16="http://schemas.microsoft.com/office/drawing/2014/main" id="{809B2B65-7129-4E71-BDAC-0BD9C77EFA3D}"/>
              </a:ext>
            </a:extLst>
          </p:cNvPr>
          <p:cNvGrpSpPr/>
          <p:nvPr/>
        </p:nvGrpSpPr>
        <p:grpSpPr>
          <a:xfrm>
            <a:off x="722227" y="3605867"/>
            <a:ext cx="3053005" cy="2382938"/>
            <a:chOff x="837153" y="4024967"/>
            <a:chExt cx="3053005" cy="2382938"/>
          </a:xfrm>
        </p:grpSpPr>
        <p:pic>
          <p:nvPicPr>
            <p:cNvPr id="26" name="Picture 2">
              <a:extLst>
                <a:ext uri="{FF2B5EF4-FFF2-40B4-BE49-F238E27FC236}">
                  <a16:creationId xmlns:a16="http://schemas.microsoft.com/office/drawing/2014/main" id="{7DAB8CD1-2B87-4F61-8AA4-5C7DA4FBF8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891" t="5025" r="8745" b="1248"/>
            <a:stretch>
              <a:fillRect/>
            </a:stretch>
          </p:blipFill>
          <p:spPr bwMode="auto">
            <a:xfrm>
              <a:off x="837153" y="4024967"/>
              <a:ext cx="3053005" cy="23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Oval 27">
              <a:extLst>
                <a:ext uri="{FF2B5EF4-FFF2-40B4-BE49-F238E27FC236}">
                  <a16:creationId xmlns:a16="http://schemas.microsoft.com/office/drawing/2014/main" id="{9B4A6782-7796-4C3F-AE18-528CCB3032DA}"/>
                </a:ext>
              </a:extLst>
            </p:cNvPr>
            <p:cNvSpPr>
              <a:spLocks noChangeArrowheads="1"/>
            </p:cNvSpPr>
            <p:nvPr/>
          </p:nvSpPr>
          <p:spPr bwMode="auto">
            <a:xfrm rot="798632">
              <a:off x="1843702" y="4732742"/>
              <a:ext cx="722279" cy="253812"/>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ea typeface="メイリオ" panose="020B0604030504040204" pitchFamily="50" charset="-128"/>
              </a:endParaRPr>
            </a:p>
          </p:txBody>
        </p:sp>
        <p:sp>
          <p:nvSpPr>
            <p:cNvPr id="34" name="Oval 27">
              <a:extLst>
                <a:ext uri="{FF2B5EF4-FFF2-40B4-BE49-F238E27FC236}">
                  <a16:creationId xmlns:a16="http://schemas.microsoft.com/office/drawing/2014/main" id="{06F317F0-85CA-4344-B38D-36B04E9A8C6D}"/>
                </a:ext>
              </a:extLst>
            </p:cNvPr>
            <p:cNvSpPr>
              <a:spLocks noChangeArrowheads="1"/>
            </p:cNvSpPr>
            <p:nvPr/>
          </p:nvSpPr>
          <p:spPr bwMode="auto">
            <a:xfrm rot="21000135">
              <a:off x="1742177" y="4196110"/>
              <a:ext cx="722279" cy="168242"/>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ea typeface="メイリオ" panose="020B0604030504040204" pitchFamily="50" charset="-128"/>
              </a:endParaRPr>
            </a:p>
          </p:txBody>
        </p:sp>
      </p:grpSp>
      <p:grpSp>
        <p:nvGrpSpPr>
          <p:cNvPr id="7" name="グループ化 6">
            <a:extLst>
              <a:ext uri="{FF2B5EF4-FFF2-40B4-BE49-F238E27FC236}">
                <a16:creationId xmlns:a16="http://schemas.microsoft.com/office/drawing/2014/main" id="{30ADC7CB-2DB4-4678-A3B7-2292D9EF4291}"/>
              </a:ext>
            </a:extLst>
          </p:cNvPr>
          <p:cNvGrpSpPr/>
          <p:nvPr/>
        </p:nvGrpSpPr>
        <p:grpSpPr>
          <a:xfrm>
            <a:off x="6143503" y="3620579"/>
            <a:ext cx="3165597" cy="2373821"/>
            <a:chOff x="6055543" y="3827719"/>
            <a:chExt cx="3050104" cy="2287215"/>
          </a:xfrm>
        </p:grpSpPr>
        <p:pic>
          <p:nvPicPr>
            <p:cNvPr id="30" name="Picture 2">
              <a:extLst>
                <a:ext uri="{FF2B5EF4-FFF2-40B4-BE49-F238E27FC236}">
                  <a16:creationId xmlns:a16="http://schemas.microsoft.com/office/drawing/2014/main" id="{226F9F08-1F13-4D7C-86B6-D5219D2CF3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533" t="15530" r="5824" b="5824"/>
            <a:stretch>
              <a:fillRect/>
            </a:stretch>
          </p:blipFill>
          <p:spPr bwMode="auto">
            <a:xfrm>
              <a:off x="6055543" y="3827719"/>
              <a:ext cx="3050104" cy="2287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27">
              <a:extLst>
                <a:ext uri="{FF2B5EF4-FFF2-40B4-BE49-F238E27FC236}">
                  <a16:creationId xmlns:a16="http://schemas.microsoft.com/office/drawing/2014/main" id="{F1EDEDBD-20AF-440E-B013-ECE55178A3D0}"/>
                </a:ext>
              </a:extLst>
            </p:cNvPr>
            <p:cNvSpPr>
              <a:spLocks noChangeArrowheads="1"/>
            </p:cNvSpPr>
            <p:nvPr/>
          </p:nvSpPr>
          <p:spPr bwMode="auto">
            <a:xfrm rot="15722881">
              <a:off x="8609624" y="4259925"/>
              <a:ext cx="527930" cy="133433"/>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ea typeface="メイリオ" panose="020B0604030504040204" pitchFamily="50" charset="-128"/>
              </a:endParaRPr>
            </a:p>
          </p:txBody>
        </p:sp>
      </p:grpSp>
      <p:sp>
        <p:nvSpPr>
          <p:cNvPr id="38" name="テキスト ボックス 12">
            <a:extLst>
              <a:ext uri="{FF2B5EF4-FFF2-40B4-BE49-F238E27FC236}">
                <a16:creationId xmlns:a16="http://schemas.microsoft.com/office/drawing/2014/main" id="{20E9D27D-D911-42B2-A9A3-B80378A6DECC}"/>
              </a:ext>
            </a:extLst>
          </p:cNvPr>
          <p:cNvSpPr txBox="1">
            <a:spLocks noChangeArrowheads="1"/>
          </p:cNvSpPr>
          <p:nvPr/>
        </p:nvSpPr>
        <p:spPr bwMode="auto">
          <a:xfrm>
            <a:off x="3853627" y="6027113"/>
            <a:ext cx="2229673" cy="31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ct val="114000"/>
              </a:lnSpc>
              <a:spcBef>
                <a:spcPts val="600"/>
              </a:spcBef>
              <a:buFontTx/>
              <a:buNone/>
            </a:pPr>
            <a:r>
              <a:rPr lang="ja-JP" altLang="en-US" sz="1600" dirty="0">
                <a:solidFill>
                  <a:srgbClr val="000000"/>
                </a:solidFill>
                <a:latin typeface="メイリオ" panose="020B0604030504040204" pitchFamily="50" charset="-128"/>
                <a:ea typeface="メイリオ" panose="020B0604030504040204" pitchFamily="50" charset="-128"/>
              </a:rPr>
              <a:t>前傾座位</a:t>
            </a:r>
          </a:p>
        </p:txBody>
      </p:sp>
      <p:sp>
        <p:nvSpPr>
          <p:cNvPr id="39" name="テキスト ボックス 13">
            <a:extLst>
              <a:ext uri="{FF2B5EF4-FFF2-40B4-BE49-F238E27FC236}">
                <a16:creationId xmlns:a16="http://schemas.microsoft.com/office/drawing/2014/main" id="{BB8827DE-2ECB-48C8-8898-CC20F1C6045A}"/>
              </a:ext>
            </a:extLst>
          </p:cNvPr>
          <p:cNvSpPr txBox="1">
            <a:spLocks noChangeArrowheads="1"/>
          </p:cNvSpPr>
          <p:nvPr/>
        </p:nvSpPr>
        <p:spPr bwMode="auto">
          <a:xfrm>
            <a:off x="6143503" y="6016171"/>
            <a:ext cx="3165597" cy="33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ct val="114000"/>
              </a:lnSpc>
              <a:spcBef>
                <a:spcPts val="600"/>
              </a:spcBef>
              <a:buFontTx/>
              <a:buNone/>
            </a:pPr>
            <a:r>
              <a:rPr lang="ja-JP" altLang="en-US" sz="1600" dirty="0">
                <a:solidFill>
                  <a:srgbClr val="000000"/>
                </a:solidFill>
                <a:latin typeface="メイリオ" panose="020B0604030504040204" pitchFamily="50" charset="-128"/>
                <a:ea typeface="メイリオ" panose="020B0604030504040204" pitchFamily="50" charset="-128"/>
              </a:rPr>
              <a:t>プローンキーパーによる腹臥位</a:t>
            </a:r>
            <a:endParaRPr lang="en-US" altLang="ja-JP" sz="1600" dirty="0">
              <a:solidFill>
                <a:srgbClr val="000000"/>
              </a:solidFill>
              <a:latin typeface="メイリオ" panose="020B0604030504040204" pitchFamily="50" charset="-128"/>
              <a:ea typeface="メイリオ" panose="020B0604030504040204" pitchFamily="50" charset="-128"/>
            </a:endParaRPr>
          </a:p>
        </p:txBody>
      </p:sp>
      <p:sp>
        <p:nvSpPr>
          <p:cNvPr id="20"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43</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438554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585" dirty="0"/>
              <a:t>ネックカラーでの下顎保持による上気道狭窄への対応 例</a:t>
            </a:r>
          </a:p>
        </p:txBody>
      </p:sp>
      <p:grpSp>
        <p:nvGrpSpPr>
          <p:cNvPr id="9" name="グループ化 8">
            <a:extLst>
              <a:ext uri="{FF2B5EF4-FFF2-40B4-BE49-F238E27FC236}">
                <a16:creationId xmlns:a16="http://schemas.microsoft.com/office/drawing/2014/main" id="{85F74D03-E2CF-4600-9227-E442402D4C07}"/>
              </a:ext>
            </a:extLst>
          </p:cNvPr>
          <p:cNvGrpSpPr/>
          <p:nvPr/>
        </p:nvGrpSpPr>
        <p:grpSpPr>
          <a:xfrm>
            <a:off x="6663556" y="1613027"/>
            <a:ext cx="2018175" cy="1998935"/>
            <a:chOff x="6216950" y="1599279"/>
            <a:chExt cx="1846932" cy="1973242"/>
          </a:xfrm>
        </p:grpSpPr>
        <p:pic>
          <p:nvPicPr>
            <p:cNvPr id="20" name="Picture 6">
              <a:extLst>
                <a:ext uri="{FF2B5EF4-FFF2-40B4-BE49-F238E27FC236}">
                  <a16:creationId xmlns:a16="http://schemas.microsoft.com/office/drawing/2014/main" id="{A471C048-AED5-41DC-A72B-62C33714BA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8612" t="32416" r="11905" b="25600"/>
            <a:stretch>
              <a:fillRect/>
            </a:stretch>
          </p:blipFill>
          <p:spPr bwMode="auto">
            <a:xfrm>
              <a:off x="6216950" y="1599279"/>
              <a:ext cx="1846932" cy="197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27">
              <a:extLst>
                <a:ext uri="{FF2B5EF4-FFF2-40B4-BE49-F238E27FC236}">
                  <a16:creationId xmlns:a16="http://schemas.microsoft.com/office/drawing/2014/main" id="{0B0D9C46-B78D-4615-9B86-2CBD43104ADB}"/>
                </a:ext>
              </a:extLst>
            </p:cNvPr>
            <p:cNvSpPr>
              <a:spLocks noChangeArrowheads="1"/>
            </p:cNvSpPr>
            <p:nvPr/>
          </p:nvSpPr>
          <p:spPr bwMode="auto">
            <a:xfrm rot="1375522">
              <a:off x="6595879" y="2008510"/>
              <a:ext cx="698915" cy="343844"/>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spcBef>
                  <a:spcPct val="0"/>
                </a:spcBef>
                <a:buNone/>
                <a:defRPr/>
              </a:pPr>
              <a:endParaRPr lang="ja-JP" altLang="en-US" sz="1662">
                <a:solidFill>
                  <a:srgbClr val="000000"/>
                </a:solidFill>
                <a:latin typeface="メイリオ" panose="020B0604030504040204" pitchFamily="50" charset="-128"/>
                <a:ea typeface="メイリオ" panose="020B0604030504040204" pitchFamily="50" charset="-128"/>
              </a:endParaRPr>
            </a:p>
          </p:txBody>
        </p:sp>
      </p:grpSp>
      <p:pic>
        <p:nvPicPr>
          <p:cNvPr id="22" name="Picture 6">
            <a:extLst>
              <a:ext uri="{FF2B5EF4-FFF2-40B4-BE49-F238E27FC236}">
                <a16:creationId xmlns:a16="http://schemas.microsoft.com/office/drawing/2014/main" id="{4FEB6ADE-4C2E-4239-A4D2-9C5AFD2E2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34" t="32416" r="51881" b="35075"/>
          <a:stretch>
            <a:fillRect/>
          </a:stretch>
        </p:blipFill>
        <p:spPr bwMode="auto">
          <a:xfrm>
            <a:off x="3892695" y="1629614"/>
            <a:ext cx="2696299" cy="154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5">
            <a:extLst>
              <a:ext uri="{FF2B5EF4-FFF2-40B4-BE49-F238E27FC236}">
                <a16:creationId xmlns:a16="http://schemas.microsoft.com/office/drawing/2014/main" id="{36C55603-BA5B-47A7-B87E-8CF7DFE0A54E}"/>
              </a:ext>
            </a:extLst>
          </p:cNvPr>
          <p:cNvSpPr txBox="1">
            <a:spLocks noChangeArrowheads="1"/>
          </p:cNvSpPr>
          <p:nvPr/>
        </p:nvSpPr>
        <p:spPr bwMode="auto">
          <a:xfrm>
            <a:off x="3243035" y="4237570"/>
            <a:ext cx="3123662" cy="922480"/>
          </a:xfrm>
          <a:prstGeom prst="rect">
            <a:avLst/>
          </a:prstGeom>
          <a:solidFill>
            <a:srgbClr val="FBF0C9"/>
          </a:solidFill>
          <a:ln w="9525">
            <a:noFill/>
            <a:miter lim="800000"/>
            <a:headEnd/>
            <a:tailEnd/>
          </a:ln>
        </p:spPr>
        <p:txBody>
          <a:bodyPr wrap="none" lIns="265846" bIns="0" anchor="ctr" anchorCtr="0">
            <a:no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844083" eaLnBrk="1" hangingPunct="1">
              <a:spcBef>
                <a:spcPct val="0"/>
              </a:spcBef>
              <a:buNone/>
              <a:defRPr/>
            </a:pPr>
            <a:r>
              <a:rPr lang="ja-JP" altLang="en-US" sz="1662" kern="0" dirty="0">
                <a:solidFill>
                  <a:srgbClr val="000000"/>
                </a:solidFill>
                <a:latin typeface="メイリオ" panose="020B0604030504040204" pitchFamily="50" charset="-128"/>
                <a:ea typeface="メイリオ" panose="020B0604030504040204" pitchFamily="50" charset="-128"/>
              </a:rPr>
              <a:t>お風呂マットを素材にした、</a:t>
            </a:r>
          </a:p>
          <a:p>
            <a:pPr defTabSz="844083" eaLnBrk="1" hangingPunct="1">
              <a:spcBef>
                <a:spcPct val="0"/>
              </a:spcBef>
              <a:buNone/>
              <a:defRPr/>
            </a:pPr>
            <a:r>
              <a:rPr lang="ja-JP" altLang="en-US" sz="1662" kern="0" dirty="0">
                <a:solidFill>
                  <a:srgbClr val="000000"/>
                </a:solidFill>
                <a:latin typeface="メイリオ" panose="020B0604030504040204" pitchFamily="50" charset="-128"/>
                <a:ea typeface="メイリオ" panose="020B0604030504040204" pitchFamily="50" charset="-128"/>
              </a:rPr>
              <a:t>お母さん</a:t>
            </a:r>
            <a:r>
              <a:rPr lang="ja-JP" altLang="en-US" sz="1662" kern="0" dirty="0">
                <a:solidFill>
                  <a:prstClr val="black"/>
                </a:solidFill>
                <a:latin typeface="メイリオ" panose="020B0604030504040204" pitchFamily="50" charset="-128"/>
                <a:ea typeface="メイリオ" panose="020B0604030504040204" pitchFamily="50" charset="-128"/>
              </a:rPr>
              <a:t>手製のネックカラー</a:t>
            </a:r>
            <a:endParaRPr lang="en-US" altLang="ja-JP" sz="1662" kern="0" dirty="0">
              <a:solidFill>
                <a:prstClr val="black"/>
              </a:solidFill>
              <a:latin typeface="メイリオ" panose="020B0604030504040204" pitchFamily="50" charset="-128"/>
              <a:ea typeface="メイリオ" panose="020B0604030504040204" pitchFamily="50" charset="-128"/>
            </a:endParaRPr>
          </a:p>
          <a:p>
            <a:pPr defTabSz="844083" eaLnBrk="1" hangingPunct="1">
              <a:spcBef>
                <a:spcPct val="0"/>
              </a:spcBef>
              <a:buNone/>
              <a:defRPr/>
            </a:pPr>
            <a:r>
              <a:rPr lang="ja-JP" altLang="en-US" sz="1662" kern="0" dirty="0">
                <a:solidFill>
                  <a:srgbClr val="000000"/>
                </a:solidFill>
                <a:latin typeface="メイリオ" panose="020B0604030504040204" pitchFamily="50" charset="-128"/>
                <a:ea typeface="メイリオ" panose="020B0604030504040204" pitchFamily="50" charset="-128"/>
              </a:rPr>
              <a:t>（喉頭軟化症例）</a:t>
            </a:r>
            <a:endParaRPr lang="en-US" altLang="ja-JP" sz="1662" kern="0" dirty="0">
              <a:solidFill>
                <a:srgbClr val="000000"/>
              </a:solidFill>
              <a:latin typeface="メイリオ" panose="020B0604030504040204" pitchFamily="50" charset="-128"/>
              <a:ea typeface="メイリオ" panose="020B0604030504040204" pitchFamily="50" charset="-128"/>
            </a:endParaRPr>
          </a:p>
        </p:txBody>
      </p:sp>
      <p:sp>
        <p:nvSpPr>
          <p:cNvPr id="37" name="Text Box 8">
            <a:extLst>
              <a:ext uri="{FF2B5EF4-FFF2-40B4-BE49-F238E27FC236}">
                <a16:creationId xmlns:a16="http://schemas.microsoft.com/office/drawing/2014/main" id="{2FBC65CA-DD57-45F7-91A1-C123E172A559}"/>
              </a:ext>
            </a:extLst>
          </p:cNvPr>
          <p:cNvSpPr txBox="1">
            <a:spLocks noChangeArrowheads="1"/>
          </p:cNvSpPr>
          <p:nvPr/>
        </p:nvSpPr>
        <p:spPr bwMode="auto">
          <a:xfrm>
            <a:off x="3990467" y="5344617"/>
            <a:ext cx="3025794" cy="922480"/>
          </a:xfrm>
          <a:prstGeom prst="rect">
            <a:avLst/>
          </a:prstGeom>
          <a:solidFill>
            <a:srgbClr val="CCE9AD"/>
          </a:solidFill>
          <a:ln w="9525">
            <a:noFill/>
            <a:miter lim="800000"/>
            <a:headEnd/>
            <a:tailEnd/>
          </a:ln>
        </p:spPr>
        <p:txBody>
          <a:bodyPr wrap="square">
            <a:no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844083" eaLnBrk="1" hangingPunct="1">
              <a:spcBef>
                <a:spcPct val="0"/>
              </a:spcBef>
              <a:buNone/>
              <a:defRPr/>
            </a:pPr>
            <a:r>
              <a:rPr lang="ja-JP" altLang="en-US" sz="1662" kern="0" dirty="0">
                <a:solidFill>
                  <a:srgbClr val="000000"/>
                </a:solidFill>
                <a:latin typeface="メイリオ" panose="020B0604030504040204" pitchFamily="50" charset="-128"/>
                <a:ea typeface="メイリオ" panose="020B0604030504040204" pitchFamily="50" charset="-128"/>
              </a:rPr>
              <a:t>日中はネックカラー使用</a:t>
            </a:r>
          </a:p>
          <a:p>
            <a:pPr defTabSz="844083" eaLnBrk="1" hangingPunct="1">
              <a:spcBef>
                <a:spcPct val="0"/>
              </a:spcBef>
              <a:buNone/>
              <a:defRPr/>
            </a:pPr>
            <a:r>
              <a:rPr lang="ja-JP" altLang="en-US" sz="1662" kern="0" dirty="0">
                <a:solidFill>
                  <a:srgbClr val="000000"/>
                </a:solidFill>
                <a:latin typeface="メイリオ" panose="020B0604030504040204" pitchFamily="50" charset="-128"/>
                <a:ea typeface="メイリオ" panose="020B0604030504040204" pitchFamily="50" charset="-128"/>
              </a:rPr>
              <a:t>睡眠時は、</a:t>
            </a:r>
            <a:r>
              <a:rPr lang="en-US" altLang="ja-JP" sz="1662" kern="0" dirty="0">
                <a:solidFill>
                  <a:srgbClr val="000000"/>
                </a:solidFill>
                <a:latin typeface="メイリオ" panose="020B0604030504040204" pitchFamily="50" charset="-128"/>
                <a:ea typeface="メイリオ" panose="020B0604030504040204" pitchFamily="50" charset="-128"/>
              </a:rPr>
              <a:t>CPAP</a:t>
            </a:r>
            <a:r>
              <a:rPr lang="ja-JP" altLang="en-US" sz="1662" kern="0" dirty="0">
                <a:solidFill>
                  <a:srgbClr val="000000"/>
                </a:solidFill>
                <a:latin typeface="メイリオ" panose="020B0604030504040204" pitchFamily="50" charset="-128"/>
                <a:ea typeface="メイリオ" panose="020B0604030504040204" pitchFamily="50" charset="-128"/>
              </a:rPr>
              <a:t>的な</a:t>
            </a:r>
            <a:r>
              <a:rPr lang="en-US" altLang="ja-JP" sz="1662" kern="0" dirty="0">
                <a:solidFill>
                  <a:srgbClr val="000000"/>
                </a:solidFill>
                <a:latin typeface="メイリオ" panose="020B0604030504040204" pitchFamily="50" charset="-128"/>
                <a:ea typeface="メイリオ" panose="020B0604030504040204" pitchFamily="50" charset="-128"/>
              </a:rPr>
              <a:t>BiPAP</a:t>
            </a:r>
            <a:r>
              <a:rPr lang="ja-JP" altLang="en-US" sz="1662" kern="0" dirty="0">
                <a:solidFill>
                  <a:srgbClr val="000000"/>
                </a:solidFill>
                <a:latin typeface="メイリオ" panose="020B0604030504040204" pitchFamily="50" charset="-128"/>
                <a:ea typeface="メイリオ" panose="020B0604030504040204" pitchFamily="50" charset="-128"/>
              </a:rPr>
              <a:t>　（喉頭軟化症例）</a:t>
            </a:r>
            <a:endParaRPr lang="en-US" altLang="ja-JP" sz="1662" kern="0" dirty="0">
              <a:solidFill>
                <a:srgbClr val="000000"/>
              </a:solidFill>
              <a:latin typeface="メイリオ" panose="020B0604030504040204" pitchFamily="50" charset="-128"/>
              <a:ea typeface="メイリオ" panose="020B0604030504040204" pitchFamily="50" charset="-128"/>
            </a:endParaRPr>
          </a:p>
        </p:txBody>
      </p:sp>
      <p:sp>
        <p:nvSpPr>
          <p:cNvPr id="40" name="テキスト ボックス 31">
            <a:extLst>
              <a:ext uri="{FF2B5EF4-FFF2-40B4-BE49-F238E27FC236}">
                <a16:creationId xmlns:a16="http://schemas.microsoft.com/office/drawing/2014/main" id="{444E2BF0-C193-4E13-ABD3-E76DEDBAC315}"/>
              </a:ext>
            </a:extLst>
          </p:cNvPr>
          <p:cNvSpPr txBox="1">
            <a:spLocks noChangeArrowheads="1"/>
          </p:cNvSpPr>
          <p:nvPr/>
        </p:nvSpPr>
        <p:spPr bwMode="auto">
          <a:xfrm>
            <a:off x="1042853" y="3541775"/>
            <a:ext cx="2480382" cy="54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44083">
              <a:spcBef>
                <a:spcPct val="0"/>
              </a:spcBef>
              <a:buNone/>
              <a:defRPr/>
            </a:pPr>
            <a:r>
              <a:rPr lang="ja-JP" altLang="en-US" sz="1477" dirty="0">
                <a:solidFill>
                  <a:srgbClr val="000000"/>
                </a:solidFill>
                <a:latin typeface="メイリオ" panose="020B0604030504040204" pitchFamily="50" charset="-128"/>
                <a:ea typeface="メイリオ" panose="020B0604030504040204" pitchFamily="50" charset="-128"/>
              </a:rPr>
              <a:t>既製のネックカラー</a:t>
            </a:r>
            <a:br>
              <a:rPr lang="en-US" altLang="ja-JP" sz="1477" dirty="0">
                <a:solidFill>
                  <a:srgbClr val="000000"/>
                </a:solidFill>
                <a:latin typeface="メイリオ" panose="020B0604030504040204" pitchFamily="50" charset="-128"/>
                <a:ea typeface="メイリオ" panose="020B0604030504040204" pitchFamily="50" charset="-128"/>
              </a:rPr>
            </a:br>
            <a:r>
              <a:rPr lang="ja-JP" altLang="en-US" sz="1477" dirty="0">
                <a:solidFill>
                  <a:srgbClr val="000000"/>
                </a:solidFill>
                <a:latin typeface="メイリオ" panose="020B0604030504040204" pitchFamily="50" charset="-128"/>
                <a:ea typeface="メイリオ" panose="020B0604030504040204" pitchFamily="50" charset="-128"/>
              </a:rPr>
              <a:t>（舌根沈下例）</a:t>
            </a:r>
          </a:p>
        </p:txBody>
      </p:sp>
      <p:sp>
        <p:nvSpPr>
          <p:cNvPr id="41" name="テキスト ボックス 32">
            <a:extLst>
              <a:ext uri="{FF2B5EF4-FFF2-40B4-BE49-F238E27FC236}">
                <a16:creationId xmlns:a16="http://schemas.microsoft.com/office/drawing/2014/main" id="{D6CAA642-D7B1-4E51-A950-97063C636C8B}"/>
              </a:ext>
            </a:extLst>
          </p:cNvPr>
          <p:cNvSpPr txBox="1">
            <a:spLocks noChangeArrowheads="1"/>
          </p:cNvSpPr>
          <p:nvPr/>
        </p:nvSpPr>
        <p:spPr bwMode="auto">
          <a:xfrm>
            <a:off x="4538154" y="3200322"/>
            <a:ext cx="2328264" cy="507190"/>
          </a:xfrm>
          <a:prstGeom prst="rect">
            <a:avLst/>
          </a:prstGeom>
          <a:solidFill>
            <a:schemeClr val="accent2">
              <a:lumMod val="40000"/>
              <a:lumOff val="60000"/>
            </a:schemeClr>
          </a:solidFill>
          <a:ln>
            <a:noFill/>
          </a:ln>
        </p:spPr>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lnSpc>
                <a:spcPct val="90000"/>
              </a:lnSpc>
              <a:spcBef>
                <a:spcPct val="0"/>
              </a:spcBef>
              <a:buNone/>
              <a:defRPr/>
            </a:pPr>
            <a:r>
              <a:rPr lang="ja-JP" altLang="en-US" sz="1477" dirty="0">
                <a:solidFill>
                  <a:srgbClr val="000000"/>
                </a:solidFill>
                <a:latin typeface="メイリオ" panose="020B0604030504040204" pitchFamily="50" charset="-128"/>
                <a:ea typeface="メイリオ" panose="020B0604030504040204" pitchFamily="50" charset="-128"/>
              </a:rPr>
              <a:t>オーダーメイドのネック</a:t>
            </a:r>
            <a:endParaRPr lang="en-US" altLang="ja-JP" sz="1477" dirty="0">
              <a:solidFill>
                <a:srgbClr val="000000"/>
              </a:solidFill>
              <a:latin typeface="メイリオ" panose="020B0604030504040204" pitchFamily="50" charset="-128"/>
              <a:ea typeface="メイリオ" panose="020B0604030504040204" pitchFamily="50" charset="-128"/>
            </a:endParaRPr>
          </a:p>
          <a:p>
            <a:pPr defTabSz="844083">
              <a:lnSpc>
                <a:spcPct val="90000"/>
              </a:lnSpc>
              <a:spcBef>
                <a:spcPct val="0"/>
              </a:spcBef>
              <a:buNone/>
              <a:defRPr/>
            </a:pPr>
            <a:r>
              <a:rPr lang="ja-JP" altLang="en-US" sz="1477" dirty="0">
                <a:solidFill>
                  <a:srgbClr val="000000"/>
                </a:solidFill>
                <a:latin typeface="メイリオ" panose="020B0604030504040204" pitchFamily="50" charset="-128"/>
                <a:ea typeface="メイリオ" panose="020B0604030504040204" pitchFamily="50" charset="-128"/>
              </a:rPr>
              <a:t>カラー（舌根沈下例）</a:t>
            </a:r>
          </a:p>
        </p:txBody>
      </p:sp>
      <p:grpSp>
        <p:nvGrpSpPr>
          <p:cNvPr id="11" name="グループ化 10">
            <a:extLst>
              <a:ext uri="{FF2B5EF4-FFF2-40B4-BE49-F238E27FC236}">
                <a16:creationId xmlns:a16="http://schemas.microsoft.com/office/drawing/2014/main" id="{66A69008-4A1A-4ED8-9178-44161AF0B057}"/>
              </a:ext>
            </a:extLst>
          </p:cNvPr>
          <p:cNvGrpSpPr/>
          <p:nvPr/>
        </p:nvGrpSpPr>
        <p:grpSpPr>
          <a:xfrm>
            <a:off x="1440975" y="4374512"/>
            <a:ext cx="1939343" cy="1879751"/>
            <a:chOff x="737070" y="4272840"/>
            <a:chExt cx="2100955" cy="2036397"/>
          </a:xfrm>
        </p:grpSpPr>
        <p:pic>
          <p:nvPicPr>
            <p:cNvPr id="24" name="Picture 2">
              <a:extLst>
                <a:ext uri="{FF2B5EF4-FFF2-40B4-BE49-F238E27FC236}">
                  <a16:creationId xmlns:a16="http://schemas.microsoft.com/office/drawing/2014/main" id="{B88B062D-0865-4A73-895C-32AB34A2EB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544" t="9761" r="9671" b="12149"/>
            <a:stretch>
              <a:fillRect/>
            </a:stretch>
          </p:blipFill>
          <p:spPr bwMode="auto">
            <a:xfrm>
              <a:off x="737070" y="4272840"/>
              <a:ext cx="2100955" cy="203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Oval 27">
              <a:extLst>
                <a:ext uri="{FF2B5EF4-FFF2-40B4-BE49-F238E27FC236}">
                  <a16:creationId xmlns:a16="http://schemas.microsoft.com/office/drawing/2014/main" id="{4BC174E2-AE6C-49FA-B493-6EDB9503990C}"/>
                </a:ext>
              </a:extLst>
            </p:cNvPr>
            <p:cNvSpPr>
              <a:spLocks noChangeArrowheads="1"/>
            </p:cNvSpPr>
            <p:nvPr/>
          </p:nvSpPr>
          <p:spPr bwMode="auto">
            <a:xfrm rot="342607">
              <a:off x="1709657" y="4737379"/>
              <a:ext cx="813997" cy="404192"/>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spcBef>
                  <a:spcPct val="0"/>
                </a:spcBef>
                <a:buNone/>
                <a:defRPr/>
              </a:pPr>
              <a:endParaRPr lang="ja-JP" altLang="en-US" sz="1662">
                <a:solidFill>
                  <a:srgbClr val="000000"/>
                </a:solidFill>
                <a:latin typeface="メイリオ" panose="020B0604030504040204" pitchFamily="50" charset="-128"/>
                <a:ea typeface="メイリオ" panose="020B0604030504040204" pitchFamily="50" charset="-128"/>
              </a:endParaRPr>
            </a:p>
          </p:txBody>
        </p:sp>
      </p:grpSp>
      <p:grpSp>
        <p:nvGrpSpPr>
          <p:cNvPr id="10" name="グループ化 9">
            <a:extLst>
              <a:ext uri="{FF2B5EF4-FFF2-40B4-BE49-F238E27FC236}">
                <a16:creationId xmlns:a16="http://schemas.microsoft.com/office/drawing/2014/main" id="{843135CE-77EE-40DC-8EEF-10BC40393C03}"/>
              </a:ext>
            </a:extLst>
          </p:cNvPr>
          <p:cNvGrpSpPr/>
          <p:nvPr/>
        </p:nvGrpSpPr>
        <p:grpSpPr>
          <a:xfrm>
            <a:off x="6760944" y="4029607"/>
            <a:ext cx="2211395" cy="1998935"/>
            <a:chOff x="5767013" y="4208281"/>
            <a:chExt cx="2395678" cy="2165513"/>
          </a:xfrm>
        </p:grpSpPr>
        <p:pic>
          <p:nvPicPr>
            <p:cNvPr id="36" name="Picture 4" descr="ﾈｯｸｶﾗｰkiyokawa">
              <a:extLst>
                <a:ext uri="{FF2B5EF4-FFF2-40B4-BE49-F238E27FC236}">
                  <a16:creationId xmlns:a16="http://schemas.microsoft.com/office/drawing/2014/main" id="{29690EB1-37A4-4753-9735-E3698F2E48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1922" t="21622" r="29482" b="19839"/>
            <a:stretch>
              <a:fillRect/>
            </a:stretch>
          </p:blipFill>
          <p:spPr bwMode="auto">
            <a:xfrm>
              <a:off x="5767013" y="4208281"/>
              <a:ext cx="2395678" cy="21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Oval 27">
              <a:extLst>
                <a:ext uri="{FF2B5EF4-FFF2-40B4-BE49-F238E27FC236}">
                  <a16:creationId xmlns:a16="http://schemas.microsoft.com/office/drawing/2014/main" id="{9F0B1043-F62B-472B-AF9B-D3B47EF21C41}"/>
                </a:ext>
              </a:extLst>
            </p:cNvPr>
            <p:cNvSpPr>
              <a:spLocks noChangeArrowheads="1"/>
            </p:cNvSpPr>
            <p:nvPr/>
          </p:nvSpPr>
          <p:spPr bwMode="auto">
            <a:xfrm rot="20100422">
              <a:off x="6951520" y="4583530"/>
              <a:ext cx="698915" cy="343844"/>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spcBef>
                  <a:spcPct val="0"/>
                </a:spcBef>
                <a:buNone/>
                <a:defRPr/>
              </a:pPr>
              <a:endParaRPr lang="ja-JP" altLang="en-US" sz="1662">
                <a:solidFill>
                  <a:srgbClr val="000000"/>
                </a:solidFill>
                <a:latin typeface="メイリオ" panose="020B0604030504040204" pitchFamily="50" charset="-128"/>
                <a:ea typeface="メイリオ" panose="020B0604030504040204" pitchFamily="50" charset="-128"/>
              </a:endParaRPr>
            </a:p>
          </p:txBody>
        </p:sp>
      </p:grpSp>
      <p:sp>
        <p:nvSpPr>
          <p:cNvPr id="44" name="テキスト ボックス 35">
            <a:extLst>
              <a:ext uri="{FF2B5EF4-FFF2-40B4-BE49-F238E27FC236}">
                <a16:creationId xmlns:a16="http://schemas.microsoft.com/office/drawing/2014/main" id="{C3C83427-CB9C-4B9C-8B08-6DCD12F38C4F}"/>
              </a:ext>
            </a:extLst>
          </p:cNvPr>
          <p:cNvSpPr txBox="1">
            <a:spLocks noChangeArrowheads="1"/>
          </p:cNvSpPr>
          <p:nvPr/>
        </p:nvSpPr>
        <p:spPr bwMode="auto">
          <a:xfrm>
            <a:off x="6924678" y="6027005"/>
            <a:ext cx="2076209" cy="31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44083">
              <a:spcBef>
                <a:spcPct val="0"/>
              </a:spcBef>
              <a:buNone/>
              <a:defRPr/>
            </a:pPr>
            <a:r>
              <a:rPr lang="ja-JP" altLang="en-US" sz="1477" dirty="0">
                <a:solidFill>
                  <a:srgbClr val="000000"/>
                </a:solidFill>
                <a:latin typeface="メイリオ" panose="020B0604030504040204" pitchFamily="50" charset="-128"/>
                <a:ea typeface="メイリオ" panose="020B0604030504040204" pitchFamily="50" charset="-128"/>
              </a:rPr>
              <a:t>ヘッドマスターカラー</a:t>
            </a:r>
          </a:p>
        </p:txBody>
      </p:sp>
      <p:grpSp>
        <p:nvGrpSpPr>
          <p:cNvPr id="8" name="グループ化 7">
            <a:extLst>
              <a:ext uri="{FF2B5EF4-FFF2-40B4-BE49-F238E27FC236}">
                <a16:creationId xmlns:a16="http://schemas.microsoft.com/office/drawing/2014/main" id="{2FE8AAC8-F130-44D3-89E4-1456992139C7}"/>
              </a:ext>
            </a:extLst>
          </p:cNvPr>
          <p:cNvGrpSpPr/>
          <p:nvPr/>
        </p:nvGrpSpPr>
        <p:grpSpPr>
          <a:xfrm>
            <a:off x="1042855" y="1607527"/>
            <a:ext cx="2451061" cy="1887524"/>
            <a:chOff x="793208" y="1592262"/>
            <a:chExt cx="2655316" cy="2044818"/>
          </a:xfrm>
        </p:grpSpPr>
        <p:pic>
          <p:nvPicPr>
            <p:cNvPr id="45" name="Picture 3">
              <a:extLst>
                <a:ext uri="{FF2B5EF4-FFF2-40B4-BE49-F238E27FC236}">
                  <a16:creationId xmlns:a16="http://schemas.microsoft.com/office/drawing/2014/main" id="{61F032C4-3DCB-4DDF-8304-BB932408ADB1}"/>
                </a:ext>
              </a:extLst>
            </p:cNvPr>
            <p:cNvPicPr>
              <a:picLocks noChangeAspect="1" noChangeArrowheads="1"/>
            </p:cNvPicPr>
            <p:nvPr/>
          </p:nvPicPr>
          <p:blipFill>
            <a:blip r:embed="rId6">
              <a:lum bright="12000" contrast="6000"/>
              <a:extLst>
                <a:ext uri="{28A0092B-C50C-407E-A947-70E740481C1C}">
                  <a14:useLocalDpi xmlns:a14="http://schemas.microsoft.com/office/drawing/2010/main" val="0"/>
                </a:ext>
              </a:extLst>
            </a:blip>
            <a:srcRect l="35983" t="41362" r="19077" b="12756"/>
            <a:stretch>
              <a:fillRect/>
            </a:stretch>
          </p:blipFill>
          <p:spPr bwMode="auto">
            <a:xfrm>
              <a:off x="793208" y="1603490"/>
              <a:ext cx="2655316" cy="203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Oval 27">
              <a:extLst>
                <a:ext uri="{FF2B5EF4-FFF2-40B4-BE49-F238E27FC236}">
                  <a16:creationId xmlns:a16="http://schemas.microsoft.com/office/drawing/2014/main" id="{4220809B-BCFD-4798-96FA-DB135BBCBBDF}"/>
                </a:ext>
              </a:extLst>
            </p:cNvPr>
            <p:cNvSpPr>
              <a:spLocks noChangeArrowheads="1"/>
            </p:cNvSpPr>
            <p:nvPr/>
          </p:nvSpPr>
          <p:spPr bwMode="auto">
            <a:xfrm rot="7756026">
              <a:off x="1211434" y="1881371"/>
              <a:ext cx="941710" cy="363492"/>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spcBef>
                  <a:spcPct val="0"/>
                </a:spcBef>
                <a:buNone/>
                <a:defRPr/>
              </a:pPr>
              <a:endParaRPr lang="ja-JP" altLang="en-US" sz="1662">
                <a:solidFill>
                  <a:srgbClr val="000000"/>
                </a:solidFill>
                <a:latin typeface="メイリオ" panose="020B0604030504040204" pitchFamily="50" charset="-128"/>
                <a:ea typeface="メイリオ" panose="020B0604030504040204" pitchFamily="50" charset="-128"/>
              </a:endParaRPr>
            </a:p>
          </p:txBody>
        </p:sp>
      </p:grpSp>
      <p:sp>
        <p:nvSpPr>
          <p:cNvPr id="23"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44</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843321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585" dirty="0"/>
              <a:t>経鼻咽頭エアウェイ</a:t>
            </a:r>
            <a:r>
              <a:rPr lang="ja-JP" altLang="en-US" sz="2215" dirty="0"/>
              <a:t>（経鼻エアウェイ）</a:t>
            </a:r>
            <a:endParaRPr lang="ja-JP" altLang="en-US" sz="2585" dirty="0"/>
          </a:p>
        </p:txBody>
      </p:sp>
      <p:pic>
        <p:nvPicPr>
          <p:cNvPr id="26" name="Picture 2">
            <a:extLst>
              <a:ext uri="{FF2B5EF4-FFF2-40B4-BE49-F238E27FC236}">
                <a16:creationId xmlns:a16="http://schemas.microsoft.com/office/drawing/2014/main" id="{FA60B0A9-B48F-46F0-BDD8-5E5E74661732}"/>
              </a:ext>
            </a:extLst>
          </p:cNvPr>
          <p:cNvPicPr>
            <a:picLocks noChangeArrowheads="1"/>
          </p:cNvPicPr>
          <p:nvPr/>
        </p:nvPicPr>
        <p:blipFill rotWithShape="1">
          <a:blip r:embed="rId3">
            <a:extLst>
              <a:ext uri="{28A0092B-C50C-407E-A947-70E740481C1C}">
                <a14:useLocalDpi xmlns:a14="http://schemas.microsoft.com/office/drawing/2010/main" val="0"/>
              </a:ext>
            </a:extLst>
          </a:blip>
          <a:srcRect t="2223"/>
          <a:stretch/>
        </p:blipFill>
        <p:spPr bwMode="auto">
          <a:xfrm>
            <a:off x="1031630" y="1733551"/>
            <a:ext cx="455019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8" name="Text Box 12">
            <a:extLst>
              <a:ext uri="{FF2B5EF4-FFF2-40B4-BE49-F238E27FC236}">
                <a16:creationId xmlns:a16="http://schemas.microsoft.com/office/drawing/2014/main" id="{C16A51CD-DD47-47CC-A44F-597E945B4CC2}"/>
              </a:ext>
            </a:extLst>
          </p:cNvPr>
          <p:cNvSpPr txBox="1">
            <a:spLocks noChangeArrowheads="1"/>
          </p:cNvSpPr>
          <p:nvPr/>
        </p:nvSpPr>
        <p:spPr bwMode="auto">
          <a:xfrm>
            <a:off x="5882239" y="1733551"/>
            <a:ext cx="3165232"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defTabSz="844083">
              <a:lnSpc>
                <a:spcPct val="114000"/>
              </a:lnSpc>
              <a:spcBef>
                <a:spcPts val="554"/>
              </a:spcBef>
              <a:buNone/>
              <a:defRPr/>
            </a:pPr>
            <a:r>
              <a:rPr lang="ja-JP" altLang="en-US" sz="1846" dirty="0">
                <a:solidFill>
                  <a:prstClr val="black"/>
                </a:solidFill>
                <a:latin typeface="メイリオ" panose="020B0604030504040204" pitchFamily="50" charset="-128"/>
                <a:ea typeface="メイリオ" panose="020B0604030504040204" pitchFamily="50" charset="-128"/>
              </a:rPr>
              <a:t>鼻から、狭くなっている咽頭（のど）まで、柔らかいチューブを入れて、トンネルをつくり、空気の通り道を確保し、呼吸を楽にする。</a:t>
            </a:r>
            <a:endParaRPr lang="en-US" altLang="ja-JP" sz="1846" dirty="0">
              <a:solidFill>
                <a:prstClr val="black"/>
              </a:solidFill>
              <a:latin typeface="メイリオ" panose="020B0604030504040204" pitchFamily="50" charset="-128"/>
              <a:ea typeface="メイリオ" panose="020B0604030504040204" pitchFamily="50" charset="-128"/>
            </a:endParaRPr>
          </a:p>
          <a:p>
            <a:pPr algn="just" defTabSz="844083">
              <a:lnSpc>
                <a:spcPct val="114000"/>
              </a:lnSpc>
              <a:spcBef>
                <a:spcPts val="554"/>
              </a:spcBef>
              <a:buNone/>
              <a:defRPr/>
            </a:pPr>
            <a:r>
              <a:rPr lang="ja-JP" altLang="en-US" sz="1846" dirty="0">
                <a:solidFill>
                  <a:prstClr val="black"/>
                </a:solidFill>
                <a:latin typeface="メイリオ" panose="020B0604030504040204" pitchFamily="50" charset="-128"/>
                <a:ea typeface="メイリオ" panose="020B0604030504040204" pitchFamily="50" charset="-128"/>
              </a:rPr>
              <a:t>舌根沈下、アデノイド肥大などに有効</a:t>
            </a:r>
            <a:endParaRPr lang="en-US" altLang="ja-JP" sz="1846" dirty="0">
              <a:solidFill>
                <a:prstClr val="black"/>
              </a:solidFill>
              <a:latin typeface="メイリオ" panose="020B0604030504040204" pitchFamily="50" charset="-128"/>
              <a:ea typeface="メイリオ" panose="020B0604030504040204" pitchFamily="50" charset="-128"/>
            </a:endParaRPr>
          </a:p>
          <a:p>
            <a:pPr algn="just" defTabSz="844083">
              <a:lnSpc>
                <a:spcPct val="114000"/>
              </a:lnSpc>
              <a:spcBef>
                <a:spcPts val="554"/>
              </a:spcBef>
              <a:buNone/>
              <a:defRPr/>
            </a:pPr>
            <a:r>
              <a:rPr lang="ja-JP" altLang="en-US" sz="1846" dirty="0">
                <a:solidFill>
                  <a:prstClr val="black"/>
                </a:solidFill>
                <a:latin typeface="メイリオ" panose="020B0604030504040204" pitchFamily="50" charset="-128"/>
                <a:ea typeface="メイリオ" panose="020B0604030504040204" pitchFamily="50" charset="-128"/>
              </a:rPr>
              <a:t>喉頭部狭窄だけの場合は無効。</a:t>
            </a:r>
          </a:p>
        </p:txBody>
      </p:sp>
      <p:sp>
        <p:nvSpPr>
          <p:cNvPr id="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45</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54713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経鼻咽頭エアウェイ</a:t>
            </a:r>
            <a:r>
              <a:rPr lang="ja-JP" altLang="en-US" sz="2400" dirty="0"/>
              <a:t>（経鼻エアウェイ）</a:t>
            </a:r>
            <a:endParaRPr lang="ja-JP" altLang="en-US" sz="2800" dirty="0"/>
          </a:p>
        </p:txBody>
      </p:sp>
      <p:sp>
        <p:nvSpPr>
          <p:cNvPr id="7" name="Line 6">
            <a:extLst>
              <a:ext uri="{FF2B5EF4-FFF2-40B4-BE49-F238E27FC236}">
                <a16:creationId xmlns:a16="http://schemas.microsoft.com/office/drawing/2014/main" id="{4D35C976-58A5-4D60-ACD5-D1931A3C5F43}"/>
              </a:ext>
            </a:extLst>
          </p:cNvPr>
          <p:cNvSpPr>
            <a:spLocks noChangeShapeType="1"/>
          </p:cNvSpPr>
          <p:nvPr/>
        </p:nvSpPr>
        <p:spPr bwMode="auto">
          <a:xfrm flipH="1" flipV="1">
            <a:off x="6573837" y="3734596"/>
            <a:ext cx="1" cy="6270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pic>
        <p:nvPicPr>
          <p:cNvPr id="8" name="図 5">
            <a:extLst>
              <a:ext uri="{FF2B5EF4-FFF2-40B4-BE49-F238E27FC236}">
                <a16:creationId xmlns:a16="http://schemas.microsoft.com/office/drawing/2014/main" id="{40CABFA1-88CD-41DA-B414-B94401FE4913}"/>
              </a:ext>
            </a:extLst>
          </p:cNvPr>
          <p:cNvPicPr>
            <a:picLocks noChangeAspect="1"/>
          </p:cNvPicPr>
          <p:nvPr/>
        </p:nvPicPr>
        <p:blipFill rotWithShape="1">
          <a:blip r:embed="rId3">
            <a:extLst>
              <a:ext uri="{28A0092B-C50C-407E-A947-70E740481C1C}">
                <a14:useLocalDpi xmlns:a14="http://schemas.microsoft.com/office/drawing/2010/main" val="0"/>
              </a:ext>
            </a:extLst>
          </a:blip>
          <a:srcRect t="11166" b="28630"/>
          <a:stretch/>
        </p:blipFill>
        <p:spPr bwMode="auto">
          <a:xfrm>
            <a:off x="1776314" y="1587500"/>
            <a:ext cx="6210498" cy="4902200"/>
          </a:xfrm>
          <a:prstGeom prst="rect">
            <a:avLst/>
          </a:prstGeom>
          <a:extLst>
            <a:ext uri="{909E8E84-426E-40DD-AFC4-6F175D3DCCD1}">
              <a14:hiddenFill xmlns:a14="http://schemas.microsoft.com/office/drawing/2010/main">
                <a:solidFill>
                  <a:srgbClr val="FFFFFF"/>
                </a:solidFill>
              </a14:hiddenFill>
            </a:ext>
          </a:extLst>
        </p:spPr>
      </p:pic>
      <p:sp>
        <p:nvSpPr>
          <p:cNvPr id="9" name="テキスト ボックス 7">
            <a:extLst>
              <a:ext uri="{FF2B5EF4-FFF2-40B4-BE49-F238E27FC236}">
                <a16:creationId xmlns:a16="http://schemas.microsoft.com/office/drawing/2014/main" id="{2D0E9B6E-6392-4AFA-A68A-177F168D0D05}"/>
              </a:ext>
            </a:extLst>
          </p:cNvPr>
          <p:cNvSpPr txBox="1">
            <a:spLocks noChangeArrowheads="1"/>
          </p:cNvSpPr>
          <p:nvPr/>
        </p:nvSpPr>
        <p:spPr bwMode="auto">
          <a:xfrm>
            <a:off x="2039938" y="1307068"/>
            <a:ext cx="3712612" cy="279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r>
              <a:rPr lang="ja-JP" altLang="en-US" sz="1400" dirty="0">
                <a:latin typeface="メイリオ" panose="020B0604030504040204" pitchFamily="50" charset="-128"/>
                <a:ea typeface="メイリオ" panose="020B0604030504040204" pitchFamily="50" charset="-128"/>
              </a:rPr>
              <a:t>改良型　平成</a:t>
            </a:r>
            <a:r>
              <a:rPr lang="en-US" altLang="ja-JP" sz="1400" dirty="0">
                <a:latin typeface="メイリオ" panose="020B0604030504040204" pitchFamily="50" charset="-128"/>
                <a:ea typeface="メイリオ" panose="020B0604030504040204" pitchFamily="50" charset="-128"/>
              </a:rPr>
              <a:t>27</a:t>
            </a:r>
            <a:r>
              <a:rPr lang="ja-JP" altLang="en-US" sz="1400" dirty="0">
                <a:latin typeface="メイリオ" panose="020B0604030504040204" pitchFamily="50" charset="-128"/>
                <a:ea typeface="メイリオ" panose="020B0604030504040204" pitchFamily="50" charset="-128"/>
              </a:rPr>
              <a:t>年</a:t>
            </a:r>
            <a:r>
              <a:rPr lang="en-US" altLang="ja-JP" sz="1400" dirty="0">
                <a:latin typeface="メイリオ" panose="020B0604030504040204" pitchFamily="50" charset="-128"/>
                <a:ea typeface="メイリオ" panose="020B0604030504040204" pitchFamily="50" charset="-128"/>
              </a:rPr>
              <a:t>11</a:t>
            </a:r>
            <a:r>
              <a:rPr lang="ja-JP" altLang="en-US" sz="1400" dirty="0">
                <a:latin typeface="メイリオ" panose="020B0604030504040204" pitchFamily="50" charset="-128"/>
                <a:ea typeface="メイリオ" panose="020B0604030504040204" pitchFamily="50" charset="-128"/>
              </a:rPr>
              <a:t>月発売</a:t>
            </a:r>
          </a:p>
        </p:txBody>
      </p:sp>
      <p:pic>
        <p:nvPicPr>
          <p:cNvPr id="10" name="図 5">
            <a:extLst>
              <a:ext uri="{FF2B5EF4-FFF2-40B4-BE49-F238E27FC236}">
                <a16:creationId xmlns:a16="http://schemas.microsoft.com/office/drawing/2014/main" id="{9A39CCAA-BBDD-4A4D-802E-118C45A26916}"/>
              </a:ext>
            </a:extLst>
          </p:cNvPr>
          <p:cNvPicPr>
            <a:picLocks noChangeAspect="1"/>
          </p:cNvPicPr>
          <p:nvPr/>
        </p:nvPicPr>
        <p:blipFill rotWithShape="1">
          <a:blip r:embed="rId3">
            <a:extLst>
              <a:ext uri="{28A0092B-C50C-407E-A947-70E740481C1C}">
                <a14:useLocalDpi xmlns:a14="http://schemas.microsoft.com/office/drawing/2010/main" val="0"/>
              </a:ext>
            </a:extLst>
          </a:blip>
          <a:srcRect l="77525" t="2170" r="2103" b="93855"/>
          <a:stretch/>
        </p:blipFill>
        <p:spPr bwMode="auto">
          <a:xfrm>
            <a:off x="7986812" y="1397000"/>
            <a:ext cx="1092200" cy="279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1" name="テキスト ボックス 7">
            <a:extLst>
              <a:ext uri="{FF2B5EF4-FFF2-40B4-BE49-F238E27FC236}">
                <a16:creationId xmlns:a16="http://schemas.microsoft.com/office/drawing/2014/main" id="{2D0E9B6E-6392-4AFA-A68A-177F168D0D05}"/>
              </a:ext>
            </a:extLst>
          </p:cNvPr>
          <p:cNvSpPr txBox="1">
            <a:spLocks noChangeArrowheads="1"/>
          </p:cNvSpPr>
          <p:nvPr/>
        </p:nvSpPr>
        <p:spPr bwMode="auto">
          <a:xfrm>
            <a:off x="2039938" y="6556046"/>
            <a:ext cx="1721979" cy="2483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r>
              <a:rPr lang="en-US" altLang="ja-JP" sz="1000" dirty="0">
                <a:latin typeface="メイリオ" panose="020B0604030504040204" pitchFamily="50" charset="-128"/>
                <a:ea typeface="メイリオ" panose="020B0604030504040204" pitchFamily="50" charset="-128"/>
              </a:rPr>
              <a:t>©2020 KOKEN CO.,LTD.</a:t>
            </a:r>
            <a:endParaRPr lang="ja-JP" altLang="en-US" sz="1000" dirty="0">
              <a:latin typeface="メイリオ" panose="020B0604030504040204" pitchFamily="50" charset="-128"/>
              <a:ea typeface="メイリオ" panose="020B0604030504040204" pitchFamily="50" charset="-128"/>
            </a:endParaRPr>
          </a:p>
        </p:txBody>
      </p:sp>
      <p:sp>
        <p:nvSpPr>
          <p:cNvPr id="12"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46</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641839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7560EFD9-F74E-4CE4-A0C4-C2FB725995A6}"/>
              </a:ext>
            </a:extLst>
          </p:cNvPr>
          <p:cNvSpPr/>
          <p:nvPr/>
        </p:nvSpPr>
        <p:spPr>
          <a:xfrm>
            <a:off x="704850" y="1590189"/>
            <a:ext cx="8604250" cy="977900"/>
          </a:xfrm>
          <a:prstGeom prst="rect">
            <a:avLst/>
          </a:prstGeom>
          <a:solidFill>
            <a:srgbClr val="FFEFBD"/>
          </a:solidFill>
        </p:spPr>
        <p:txBody>
          <a:bodyPr wrap="square" lIns="0" tIns="0" rIns="0" bIns="0" rtlCol="0" anchor="ctr">
            <a:noAutofit/>
          </a:bodyPr>
          <a:lstStyle/>
          <a:p>
            <a:pPr algn="l">
              <a:lnSpc>
                <a:spcPct val="114000"/>
              </a:lnSpc>
            </a:pPr>
            <a:endParaRPr kumimoji="1" lang="ja-JP" altLang="en-US" dirty="0">
              <a:latin typeface="メイリオ" panose="020B0604030504040204" pitchFamily="50" charset="-128"/>
              <a:ea typeface="メイリオ" panose="020B0604030504040204" pitchFamily="50" charset="-128"/>
            </a:endParaRP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気管・気管支の狭窄</a:t>
            </a:r>
          </a:p>
        </p:txBody>
      </p:sp>
      <p:sp>
        <p:nvSpPr>
          <p:cNvPr id="11" name="テキスト ボックス 4">
            <a:extLst>
              <a:ext uri="{FF2B5EF4-FFF2-40B4-BE49-F238E27FC236}">
                <a16:creationId xmlns:a16="http://schemas.microsoft.com/office/drawing/2014/main" id="{1A75192A-B943-4B4D-8C83-E54C63440875}"/>
              </a:ext>
            </a:extLst>
          </p:cNvPr>
          <p:cNvSpPr txBox="1">
            <a:spLocks noChangeArrowheads="1"/>
          </p:cNvSpPr>
          <p:nvPr/>
        </p:nvSpPr>
        <p:spPr bwMode="auto">
          <a:xfrm>
            <a:off x="1765843" y="1700286"/>
            <a:ext cx="7644857" cy="866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ts val="1800"/>
              </a:spcBef>
              <a:buFontTx/>
              <a:buNone/>
            </a:pPr>
            <a:r>
              <a:rPr lang="ja-JP" altLang="en-US" sz="1800" dirty="0">
                <a:latin typeface="メイリオ" panose="020B0604030504040204" pitchFamily="50" charset="-128"/>
                <a:ea typeface="メイリオ" panose="020B0604030504040204" pitchFamily="50" charset="-128"/>
              </a:rPr>
              <a:t>異常姿勢（反り返り、ねじれ）、変形</a:t>
            </a:r>
            <a:endParaRPr lang="en-US" altLang="ja-JP" sz="1800" dirty="0">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周囲からの圧迫（血管、腫瘍、脊椎椎体、胸骨）</a:t>
            </a:r>
            <a:endParaRPr lang="en-US" altLang="ja-JP" sz="1800" dirty="0">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気管・気管支軟化症、　気管の肉芽・浮腫</a:t>
            </a:r>
            <a:endParaRPr lang="en-US" altLang="ja-JP" sz="1800" dirty="0">
              <a:latin typeface="メイリオ" panose="020B0604030504040204" pitchFamily="50" charset="-128"/>
              <a:ea typeface="メイリオ" panose="020B0604030504040204" pitchFamily="50" charset="-128"/>
            </a:endParaRPr>
          </a:p>
        </p:txBody>
      </p:sp>
      <p:sp>
        <p:nvSpPr>
          <p:cNvPr id="12" name="テキスト ボックス 4">
            <a:extLst>
              <a:ext uri="{FF2B5EF4-FFF2-40B4-BE49-F238E27FC236}">
                <a16:creationId xmlns:a16="http://schemas.microsoft.com/office/drawing/2014/main" id="{19530172-7CF7-4F61-B2FE-C2E7AD63D1F7}"/>
              </a:ext>
            </a:extLst>
          </p:cNvPr>
          <p:cNvSpPr txBox="1">
            <a:spLocks noChangeArrowheads="1"/>
          </p:cNvSpPr>
          <p:nvPr/>
        </p:nvSpPr>
        <p:spPr bwMode="auto">
          <a:xfrm>
            <a:off x="835733" y="1854610"/>
            <a:ext cx="697627" cy="380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tIns="7200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dirty="0">
                <a:latin typeface="メイリオ" panose="020B0604030504040204" pitchFamily="50" charset="-128"/>
                <a:ea typeface="メイリオ" panose="020B0604030504040204" pitchFamily="50" charset="-128"/>
              </a:rPr>
              <a:t>原因</a:t>
            </a:r>
          </a:p>
        </p:txBody>
      </p:sp>
      <p:pic>
        <p:nvPicPr>
          <p:cNvPr id="13" name="Picture 2">
            <a:extLst>
              <a:ext uri="{FF2B5EF4-FFF2-40B4-BE49-F238E27FC236}">
                <a16:creationId xmlns:a16="http://schemas.microsoft.com/office/drawing/2014/main" id="{8F93BA34-969C-4042-BD7A-B391BF84410B}"/>
              </a:ext>
            </a:extLst>
          </p:cNvPr>
          <p:cNvPicPr>
            <a:picLocks noChangeAspect="1" noChangeArrowheads="1"/>
          </p:cNvPicPr>
          <p:nvPr/>
        </p:nvPicPr>
        <p:blipFill>
          <a:blip r:embed="rId3">
            <a:lum bright="20000"/>
            <a:extLst>
              <a:ext uri="{28A0092B-C50C-407E-A947-70E740481C1C}">
                <a14:useLocalDpi xmlns:a14="http://schemas.microsoft.com/office/drawing/2010/main" val="0"/>
              </a:ext>
            </a:extLst>
          </a:blip>
          <a:srcRect t="2696" r="54678" b="15811"/>
          <a:stretch>
            <a:fillRect/>
          </a:stretch>
        </p:blipFill>
        <p:spPr bwMode="auto">
          <a:xfrm>
            <a:off x="2288798" y="2784595"/>
            <a:ext cx="2664202" cy="3367663"/>
          </a:xfrm>
          <a:prstGeom prst="rect">
            <a:avLst/>
          </a:prstGeom>
          <a:noFill/>
          <a:ln w="12700">
            <a:solidFill>
              <a:srgbClr val="00009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0987E031-042F-4AA9-BD70-5D8AF818513D}"/>
              </a:ext>
            </a:extLst>
          </p:cNvPr>
          <p:cNvPicPr>
            <a:picLocks noChangeAspect="1" noChangeArrowheads="1"/>
          </p:cNvPicPr>
          <p:nvPr/>
        </p:nvPicPr>
        <p:blipFill>
          <a:blip r:embed="rId3">
            <a:lum bright="20000" contrast="10000"/>
            <a:extLst>
              <a:ext uri="{28A0092B-C50C-407E-A947-70E740481C1C}">
                <a14:useLocalDpi xmlns:a14="http://schemas.microsoft.com/office/drawing/2010/main" val="0"/>
              </a:ext>
            </a:extLst>
          </a:blip>
          <a:srcRect l="51118" t="645" b="8"/>
          <a:stretch>
            <a:fillRect/>
          </a:stretch>
        </p:blipFill>
        <p:spPr bwMode="auto">
          <a:xfrm>
            <a:off x="6896726" y="2756624"/>
            <a:ext cx="2416663" cy="3452973"/>
          </a:xfrm>
          <a:prstGeom prst="rect">
            <a:avLst/>
          </a:prstGeom>
          <a:noFill/>
          <a:ln w="12700">
            <a:solidFill>
              <a:srgbClr val="000090"/>
            </a:solidFill>
            <a:miter lim="800000"/>
            <a:headEnd/>
            <a:tailEnd/>
          </a:ln>
          <a:extLst>
            <a:ext uri="{909E8E84-426E-40DD-AFC4-6F175D3DCCD1}">
              <a14:hiddenFill xmlns:a14="http://schemas.microsoft.com/office/drawing/2010/main">
                <a:solidFill>
                  <a:srgbClr val="FFFFFF"/>
                </a:solidFill>
              </a14:hiddenFill>
            </a:ext>
          </a:extLst>
        </p:spPr>
      </p:pic>
      <p:sp>
        <p:nvSpPr>
          <p:cNvPr id="15" name="テキスト ボックス 5">
            <a:extLst>
              <a:ext uri="{FF2B5EF4-FFF2-40B4-BE49-F238E27FC236}">
                <a16:creationId xmlns:a16="http://schemas.microsoft.com/office/drawing/2014/main" id="{2F460DA7-66E7-4DAD-BF3A-9D37832E2441}"/>
              </a:ext>
            </a:extLst>
          </p:cNvPr>
          <p:cNvSpPr txBox="1">
            <a:spLocks noChangeArrowheads="1"/>
          </p:cNvSpPr>
          <p:nvPr/>
        </p:nvSpPr>
        <p:spPr bwMode="auto">
          <a:xfrm>
            <a:off x="5631716" y="5384464"/>
            <a:ext cx="1107996" cy="646331"/>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頸の強い</a:t>
            </a:r>
            <a:endParaRPr lang="en-US" altLang="ja-JP" sz="1800" dirty="0">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反り返り</a:t>
            </a:r>
          </a:p>
        </p:txBody>
      </p:sp>
      <p:sp>
        <p:nvSpPr>
          <p:cNvPr id="16" name="テキスト ボックス 9">
            <a:extLst>
              <a:ext uri="{FF2B5EF4-FFF2-40B4-BE49-F238E27FC236}">
                <a16:creationId xmlns:a16="http://schemas.microsoft.com/office/drawing/2014/main" id="{D1C11DDC-F6A7-4716-A86F-5C6DABAC1AEC}"/>
              </a:ext>
            </a:extLst>
          </p:cNvPr>
          <p:cNvSpPr txBox="1">
            <a:spLocks noChangeArrowheads="1"/>
          </p:cNvSpPr>
          <p:nvPr/>
        </p:nvSpPr>
        <p:spPr bwMode="auto">
          <a:xfrm>
            <a:off x="6896726" y="6273930"/>
            <a:ext cx="1979502" cy="3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喉頭</a:t>
            </a: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気管の狭窄</a:t>
            </a:r>
          </a:p>
        </p:txBody>
      </p:sp>
      <p:sp>
        <p:nvSpPr>
          <p:cNvPr id="17" name="テキスト ボックス 3">
            <a:extLst>
              <a:ext uri="{FF2B5EF4-FFF2-40B4-BE49-F238E27FC236}">
                <a16:creationId xmlns:a16="http://schemas.microsoft.com/office/drawing/2014/main" id="{5D7BE364-1F3E-4183-8172-31582B8A52C7}"/>
              </a:ext>
            </a:extLst>
          </p:cNvPr>
          <p:cNvSpPr txBox="1">
            <a:spLocks noChangeArrowheads="1"/>
          </p:cNvSpPr>
          <p:nvPr/>
        </p:nvSpPr>
        <p:spPr bwMode="auto">
          <a:xfrm>
            <a:off x="723626" y="5499771"/>
            <a:ext cx="1500576" cy="646331"/>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頸が中間位（真っ直ぐ）</a:t>
            </a:r>
          </a:p>
        </p:txBody>
      </p:sp>
      <p:sp>
        <p:nvSpPr>
          <p:cNvPr id="18" name="テキスト ボックス 4">
            <a:extLst>
              <a:ext uri="{FF2B5EF4-FFF2-40B4-BE49-F238E27FC236}">
                <a16:creationId xmlns:a16="http://schemas.microsoft.com/office/drawing/2014/main" id="{24EF468E-BC83-449E-9903-8923CD8BD204}"/>
              </a:ext>
            </a:extLst>
          </p:cNvPr>
          <p:cNvSpPr txBox="1">
            <a:spLocks noChangeArrowheads="1"/>
          </p:cNvSpPr>
          <p:nvPr/>
        </p:nvSpPr>
        <p:spPr bwMode="auto">
          <a:xfrm>
            <a:off x="879522" y="6273930"/>
            <a:ext cx="4073478" cy="3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上気道･気管は広く保たれている</a:t>
            </a:r>
          </a:p>
        </p:txBody>
      </p:sp>
      <p:sp>
        <p:nvSpPr>
          <p:cNvPr id="20" name="右矢印 15">
            <a:extLst>
              <a:ext uri="{FF2B5EF4-FFF2-40B4-BE49-F238E27FC236}">
                <a16:creationId xmlns:a16="http://schemas.microsoft.com/office/drawing/2014/main" id="{4A56D491-BFA0-4384-940B-3FAB917FF0C0}"/>
              </a:ext>
            </a:extLst>
          </p:cNvPr>
          <p:cNvSpPr/>
          <p:nvPr/>
        </p:nvSpPr>
        <p:spPr>
          <a:xfrm rot="2728680">
            <a:off x="6389616" y="6146664"/>
            <a:ext cx="380400" cy="1902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latin typeface="メイリオ" panose="020B0604030504040204" pitchFamily="50" charset="-128"/>
              <a:ea typeface="メイリオ" panose="020B0604030504040204" pitchFamily="50" charset="-128"/>
            </a:endParaRPr>
          </a:p>
        </p:txBody>
      </p:sp>
      <p:sp>
        <p:nvSpPr>
          <p:cNvPr id="21" name="右矢印 16">
            <a:extLst>
              <a:ext uri="{FF2B5EF4-FFF2-40B4-BE49-F238E27FC236}">
                <a16:creationId xmlns:a16="http://schemas.microsoft.com/office/drawing/2014/main" id="{6BFCAEB3-CE68-4D1C-A6EA-C53A13F8F9EA}"/>
              </a:ext>
            </a:extLst>
          </p:cNvPr>
          <p:cNvSpPr/>
          <p:nvPr/>
        </p:nvSpPr>
        <p:spPr>
          <a:xfrm>
            <a:off x="7212794" y="5068396"/>
            <a:ext cx="380401" cy="316068"/>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latin typeface="メイリオ" panose="020B0604030504040204" pitchFamily="50" charset="-128"/>
              <a:ea typeface="メイリオ" panose="020B0604030504040204" pitchFamily="50" charset="-128"/>
            </a:endParaRPr>
          </a:p>
        </p:txBody>
      </p:sp>
      <p:sp>
        <p:nvSpPr>
          <p:cNvPr id="22" name="右矢印 17">
            <a:extLst>
              <a:ext uri="{FF2B5EF4-FFF2-40B4-BE49-F238E27FC236}">
                <a16:creationId xmlns:a16="http://schemas.microsoft.com/office/drawing/2014/main" id="{21692A55-48F6-41CC-9846-AB8EB588306B}"/>
              </a:ext>
            </a:extLst>
          </p:cNvPr>
          <p:cNvSpPr/>
          <p:nvPr/>
        </p:nvSpPr>
        <p:spPr>
          <a:xfrm rot="3038958">
            <a:off x="7559630" y="3646089"/>
            <a:ext cx="380400" cy="254533"/>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latin typeface="メイリオ" panose="020B0604030504040204" pitchFamily="50" charset="-128"/>
              <a:ea typeface="メイリオ" panose="020B0604030504040204" pitchFamily="50" charset="-128"/>
            </a:endParaRPr>
          </a:p>
        </p:txBody>
      </p:sp>
      <p:sp>
        <p:nvSpPr>
          <p:cNvPr id="19"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47</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203671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2AA5FB21-66FD-4632-B544-63402D13958D}"/>
              </a:ext>
            </a:extLst>
          </p:cNvPr>
          <p:cNvSpPr/>
          <p:nvPr/>
        </p:nvSpPr>
        <p:spPr>
          <a:xfrm>
            <a:off x="704850" y="5511800"/>
            <a:ext cx="8604250" cy="977900"/>
          </a:xfrm>
          <a:prstGeom prst="rect">
            <a:avLst/>
          </a:prstGeom>
          <a:solidFill>
            <a:srgbClr val="FFEFBD"/>
          </a:solidFill>
        </p:spPr>
        <p:txBody>
          <a:bodyPr wrap="square" lIns="0" tIns="0" rIns="0" bIns="0" rtlCol="0" anchor="ctr">
            <a:noAutofit/>
          </a:bodyPr>
          <a:lstStyle/>
          <a:p>
            <a:pPr algn="l">
              <a:lnSpc>
                <a:spcPct val="114000"/>
              </a:lnSpc>
            </a:pPr>
            <a:endParaRPr kumimoji="1" lang="ja-JP" altLang="en-US" dirty="0">
              <a:latin typeface="メイリオ" panose="020B0604030504040204" pitchFamily="50" charset="-128"/>
              <a:ea typeface="メイリオ" panose="020B0604030504040204" pitchFamily="50" charset="-128"/>
            </a:endParaRP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気管軟化症</a:t>
            </a:r>
          </a:p>
        </p:txBody>
      </p:sp>
      <p:sp>
        <p:nvSpPr>
          <p:cNvPr id="24" name="Text Box 4">
            <a:extLst>
              <a:ext uri="{FF2B5EF4-FFF2-40B4-BE49-F238E27FC236}">
                <a16:creationId xmlns:a16="http://schemas.microsoft.com/office/drawing/2014/main" id="{BF4C6B7B-AB59-434F-9DF5-CD3F4C57443F}"/>
              </a:ext>
            </a:extLst>
          </p:cNvPr>
          <p:cNvSpPr txBox="1">
            <a:spLocks noChangeArrowheads="1"/>
          </p:cNvSpPr>
          <p:nvPr/>
        </p:nvSpPr>
        <p:spPr bwMode="auto">
          <a:xfrm>
            <a:off x="765175" y="1551854"/>
            <a:ext cx="8543925" cy="3858346"/>
          </a:xfrm>
          <a:prstGeom prst="rect">
            <a:avLst/>
          </a:prstGeom>
          <a:noFill/>
          <a:ln w="9525">
            <a:noFill/>
            <a:miter lim="800000"/>
            <a:headEnd/>
            <a:tailEnd/>
          </a:ln>
        </p:spPr>
        <p:txBody>
          <a:bodyPr wrap="square" lIns="0" tIns="0" rIns="0" bIns="0">
            <a:noAutofit/>
          </a:bodyPr>
          <a:lstStyle/>
          <a:p>
            <a:pPr marL="215900" indent="-215900" eaLnBrk="1" hangingPunct="1">
              <a:lnSpc>
                <a:spcPct val="114000"/>
              </a:lnSpc>
              <a:spcBef>
                <a:spcPts val="600"/>
              </a:spcBef>
              <a:defRPr/>
            </a:pPr>
            <a:r>
              <a:rPr lang="ja-JP" altLang="en-US" dirty="0">
                <a:latin typeface="メイリオ" panose="020B0604030504040204" pitchFamily="50" charset="-128"/>
                <a:ea typeface="メイリオ" panose="020B0604030504040204" pitchFamily="50" charset="-128"/>
              </a:rPr>
              <a:t>●呼気時に、気管が狭窄状態となる</a:t>
            </a:r>
          </a:p>
          <a:p>
            <a:pPr marL="215900" indent="-215900">
              <a:lnSpc>
                <a:spcPct val="114000"/>
              </a:lnSpc>
              <a:spcBef>
                <a:spcPts val="600"/>
              </a:spcBef>
              <a:defRPr/>
            </a:pPr>
            <a:r>
              <a:rPr lang="ja-JP" altLang="en-US" dirty="0">
                <a:latin typeface="メイリオ" panose="020B0604030504040204" pitchFamily="50" charset="-128"/>
                <a:ea typeface="メイリオ" panose="020B0604030504040204" pitchFamily="50" charset="-128"/>
              </a:rPr>
              <a:t>●</a:t>
            </a:r>
            <a:r>
              <a:rPr lang="ja-JP" altLang="en-US" dirty="0">
                <a:solidFill>
                  <a:srgbClr val="FF3300"/>
                </a:solidFill>
                <a:latin typeface="メイリオ" panose="020B0604030504040204" pitchFamily="50" charset="-128"/>
                <a:ea typeface="メイリオ" panose="020B0604030504040204" pitchFamily="50" charset="-128"/>
              </a:rPr>
              <a:t>呼気時の喘鳴</a:t>
            </a:r>
            <a:r>
              <a:rPr lang="ja-JP" altLang="en-US" dirty="0">
                <a:latin typeface="メイリオ" panose="020B0604030504040204" pitchFamily="50" charset="-128"/>
                <a:ea typeface="メイリオ" panose="020B0604030504040204" pitchFamily="50" charset="-128"/>
              </a:rPr>
              <a:t>を主体とする呼吸困難、重症の場合は急激</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な呼吸の悪化もある</a:t>
            </a:r>
            <a:endParaRPr lang="en-US" altLang="ja-JP" dirty="0">
              <a:latin typeface="メイリオ" panose="020B0604030504040204" pitchFamily="50" charset="-128"/>
              <a:ea typeface="メイリオ" panose="020B0604030504040204" pitchFamily="50" charset="-128"/>
            </a:endParaRPr>
          </a:p>
          <a:p>
            <a:pPr marL="215900" indent="-215900">
              <a:lnSpc>
                <a:spcPct val="114000"/>
              </a:lnSpc>
              <a:spcBef>
                <a:spcPts val="600"/>
              </a:spcBef>
              <a:defRPr/>
            </a:pPr>
            <a:r>
              <a:rPr lang="ja-JP" altLang="en-US" dirty="0">
                <a:latin typeface="メイリオ" panose="020B0604030504040204" pitchFamily="50" charset="-128"/>
                <a:ea typeface="メイリオ" panose="020B0604030504040204" pitchFamily="50" charset="-128"/>
              </a:rPr>
              <a:t>●</a:t>
            </a:r>
            <a:r>
              <a:rPr lang="ja-JP" altLang="en-US" spc="-50" dirty="0">
                <a:latin typeface="メイリオ" panose="020B0604030504040204" pitchFamily="50" charset="-128"/>
                <a:ea typeface="メイリオ" panose="020B0604030504040204" pitchFamily="50" charset="-128"/>
              </a:rPr>
              <a:t>気管支喘息と症状が類似するが気管支拡張剤が有効でない</a:t>
            </a:r>
            <a:endParaRPr lang="en-US" altLang="ja-JP" spc="-50" dirty="0">
              <a:latin typeface="メイリオ" panose="020B0604030504040204" pitchFamily="50" charset="-128"/>
              <a:ea typeface="メイリオ" panose="020B0604030504040204" pitchFamily="50" charset="-128"/>
            </a:endParaRPr>
          </a:p>
          <a:p>
            <a:pPr marL="215900" indent="-215900">
              <a:lnSpc>
                <a:spcPct val="114000"/>
              </a:lnSpc>
              <a:spcBef>
                <a:spcPts val="600"/>
              </a:spcBef>
              <a:defRPr/>
            </a:pPr>
            <a:r>
              <a:rPr lang="ja-JP" altLang="en-US" dirty="0">
                <a:latin typeface="メイリオ" panose="020B0604030504040204" pitchFamily="50" charset="-128"/>
                <a:ea typeface="メイリオ" panose="020B0604030504040204" pitchFamily="50" charset="-128"/>
              </a:rPr>
              <a:t>●重症児では、胸郭扁平化、脊柱側彎、そり返り、気道感</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染の反復による分泌物や慢性咳の影響による</a:t>
            </a:r>
            <a:r>
              <a:rPr lang="ja-JP" altLang="en-US" dirty="0">
                <a:solidFill>
                  <a:srgbClr val="FF3300"/>
                </a:solidFill>
                <a:latin typeface="メイリオ" panose="020B0604030504040204" pitchFamily="50" charset="-128"/>
                <a:ea typeface="メイリオ" panose="020B0604030504040204" pitchFamily="50" charset="-128"/>
              </a:rPr>
              <a:t>気管壁の脆</a:t>
            </a:r>
            <a:br>
              <a:rPr lang="en-US" altLang="ja-JP" dirty="0">
                <a:solidFill>
                  <a:srgbClr val="FF3300"/>
                </a:solidFill>
                <a:latin typeface="メイリオ" panose="020B0604030504040204" pitchFamily="50" charset="-128"/>
                <a:ea typeface="メイリオ" panose="020B0604030504040204" pitchFamily="50" charset="-128"/>
              </a:rPr>
            </a:br>
            <a:r>
              <a:rPr lang="ja-JP" altLang="en-US" dirty="0">
                <a:solidFill>
                  <a:srgbClr val="FF3300"/>
                </a:solidFill>
                <a:latin typeface="メイリオ" panose="020B0604030504040204" pitchFamily="50" charset="-128"/>
                <a:ea typeface="メイリオ" panose="020B0604030504040204" pitchFamily="50" charset="-128"/>
              </a:rPr>
              <a:t>弱化</a:t>
            </a:r>
            <a:r>
              <a:rPr lang="ja-JP" altLang="en-US" dirty="0">
                <a:latin typeface="メイリオ" panose="020B0604030504040204" pitchFamily="50" charset="-128"/>
                <a:ea typeface="メイリオ" panose="020B0604030504040204" pitchFamily="50" charset="-128"/>
              </a:rPr>
              <a:t>に加え、気管の</a:t>
            </a:r>
            <a:r>
              <a:rPr lang="ja-JP" altLang="en-US" dirty="0">
                <a:solidFill>
                  <a:srgbClr val="FF3300"/>
                </a:solidFill>
                <a:latin typeface="メイリオ" panose="020B0604030504040204" pitchFamily="50" charset="-128"/>
                <a:ea typeface="メイリオ" panose="020B0604030504040204" pitchFamily="50" charset="-128"/>
              </a:rPr>
              <a:t>外からの圧排</a:t>
            </a:r>
            <a:r>
              <a:rPr lang="ja-JP" altLang="en-US" dirty="0">
                <a:latin typeface="メイリオ" panose="020B0604030504040204" pitchFamily="50" charset="-128"/>
                <a:ea typeface="メイリオ" panose="020B0604030504040204" pitchFamily="50" charset="-128"/>
              </a:rPr>
              <a:t>も加わり、気管軟化症</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をきたしやすい</a:t>
            </a:r>
          </a:p>
          <a:p>
            <a:pPr marL="215900" indent="-215900">
              <a:lnSpc>
                <a:spcPct val="114000"/>
              </a:lnSpc>
              <a:spcBef>
                <a:spcPts val="600"/>
              </a:spcBef>
              <a:defRPr/>
            </a:pPr>
            <a:r>
              <a:rPr lang="ja-JP" altLang="en-US" dirty="0">
                <a:latin typeface="メイリオ" panose="020B0604030504040204" pitchFamily="50" charset="-128"/>
                <a:ea typeface="メイリオ" panose="020B0604030504040204" pitchFamily="50" charset="-128"/>
              </a:rPr>
              <a:t>●呼吸努力、緊張、興奮などで、症状が出現・悪化</a:t>
            </a:r>
          </a:p>
          <a:p>
            <a:pPr marL="215900" indent="-215900">
              <a:lnSpc>
                <a:spcPct val="114000"/>
              </a:lnSpc>
              <a:spcBef>
                <a:spcPts val="600"/>
              </a:spcBef>
              <a:defRPr/>
            </a:pPr>
            <a:r>
              <a:rPr lang="ja-JP" altLang="en-US" dirty="0">
                <a:latin typeface="メイリオ" panose="020B0604030504040204" pitchFamily="50" charset="-128"/>
                <a:ea typeface="メイリオ" panose="020B0604030504040204" pitchFamily="50" charset="-128"/>
              </a:rPr>
              <a:t>●気管軟化症があると気管カニューレと気管壁が接触しやすいために気管内肉芽が生じやすく、</a:t>
            </a:r>
            <a:r>
              <a:rPr lang="ja-JP" altLang="en-US" dirty="0">
                <a:solidFill>
                  <a:srgbClr val="FF3300"/>
                </a:solidFill>
                <a:latin typeface="メイリオ" panose="020B0604030504040204" pitchFamily="50" charset="-128"/>
                <a:ea typeface="メイリオ" panose="020B0604030504040204" pitchFamily="50" charset="-128"/>
              </a:rPr>
              <a:t>気管腕頭動脈瘻のリスクも高い</a:t>
            </a:r>
            <a:endParaRPr lang="ja-JP" altLang="en-US" dirty="0">
              <a:latin typeface="メイリオ" panose="020B0604030504040204" pitchFamily="50" charset="-128"/>
              <a:ea typeface="メイリオ" panose="020B0604030504040204" pitchFamily="50" charset="-128"/>
            </a:endParaRPr>
          </a:p>
        </p:txBody>
      </p:sp>
      <p:sp>
        <p:nvSpPr>
          <p:cNvPr id="26" name="Text Box 5">
            <a:extLst>
              <a:ext uri="{FF2B5EF4-FFF2-40B4-BE49-F238E27FC236}">
                <a16:creationId xmlns:a16="http://schemas.microsoft.com/office/drawing/2014/main" id="{33E51F0B-1EEB-4DA6-B0F6-8895964DC162}"/>
              </a:ext>
            </a:extLst>
          </p:cNvPr>
          <p:cNvSpPr txBox="1">
            <a:spLocks noChangeArrowheads="1"/>
          </p:cNvSpPr>
          <p:nvPr/>
        </p:nvSpPr>
        <p:spPr bwMode="auto">
          <a:xfrm>
            <a:off x="6916468" y="1551854"/>
            <a:ext cx="2392632"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dirty="0">
                <a:latin typeface="メイリオ" panose="020B0604030504040204" pitchFamily="50" charset="-128"/>
                <a:ea typeface="メイリオ" panose="020B0604030504040204" pitchFamily="50" charset="-128"/>
              </a:rPr>
              <a:t>呼気時の内視鏡所見</a:t>
            </a:r>
          </a:p>
        </p:txBody>
      </p:sp>
      <p:sp>
        <p:nvSpPr>
          <p:cNvPr id="27" name="Text Box 8">
            <a:extLst>
              <a:ext uri="{FF2B5EF4-FFF2-40B4-BE49-F238E27FC236}">
                <a16:creationId xmlns:a16="http://schemas.microsoft.com/office/drawing/2014/main" id="{086A593F-4340-4A66-9524-040136ECF12A}"/>
              </a:ext>
            </a:extLst>
          </p:cNvPr>
          <p:cNvSpPr txBox="1">
            <a:spLocks noChangeArrowheads="1"/>
          </p:cNvSpPr>
          <p:nvPr/>
        </p:nvSpPr>
        <p:spPr bwMode="auto">
          <a:xfrm>
            <a:off x="6916469" y="3976473"/>
            <a:ext cx="23946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dirty="0">
                <a:latin typeface="メイリオ" panose="020B0604030504040204" pitchFamily="50" charset="-128"/>
                <a:ea typeface="メイリオ" panose="020B0604030504040204" pitchFamily="50" charset="-128"/>
              </a:rPr>
              <a:t>気管が前後に扁平化</a:t>
            </a:r>
            <a:endParaRPr lang="ja-JP" altLang="en-US" sz="1400" dirty="0">
              <a:latin typeface="メイリオ" panose="020B0604030504040204" pitchFamily="50" charset="-128"/>
              <a:ea typeface="メイリオ" panose="020B0604030504040204" pitchFamily="50" charset="-128"/>
            </a:endParaRPr>
          </a:p>
        </p:txBody>
      </p:sp>
      <p:grpSp>
        <p:nvGrpSpPr>
          <p:cNvPr id="28" name="Group 13">
            <a:extLst>
              <a:ext uri="{FF2B5EF4-FFF2-40B4-BE49-F238E27FC236}">
                <a16:creationId xmlns:a16="http://schemas.microsoft.com/office/drawing/2014/main" id="{2D24757F-A1DC-43A6-A5A6-479AB10D2FD0}"/>
              </a:ext>
            </a:extLst>
          </p:cNvPr>
          <p:cNvGrpSpPr>
            <a:grpSpLocks/>
          </p:cNvGrpSpPr>
          <p:nvPr/>
        </p:nvGrpSpPr>
        <p:grpSpPr bwMode="auto">
          <a:xfrm>
            <a:off x="6916468" y="1832756"/>
            <a:ext cx="2421208" cy="2116943"/>
            <a:chOff x="4063" y="698"/>
            <a:chExt cx="1313" cy="1148"/>
          </a:xfrm>
        </p:grpSpPr>
        <p:pic>
          <p:nvPicPr>
            <p:cNvPr id="29" name="Picture 2">
              <a:extLst>
                <a:ext uri="{FF2B5EF4-FFF2-40B4-BE49-F238E27FC236}">
                  <a16:creationId xmlns:a16="http://schemas.microsoft.com/office/drawing/2014/main" id="{FC185DD7-59D4-49EF-B903-64B769AC09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 y="698"/>
              <a:ext cx="1313" cy="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6">
              <a:extLst>
                <a:ext uri="{FF2B5EF4-FFF2-40B4-BE49-F238E27FC236}">
                  <a16:creationId xmlns:a16="http://schemas.microsoft.com/office/drawing/2014/main" id="{969DC1BD-3732-423F-B41A-AB8952C1483C}"/>
                </a:ext>
              </a:extLst>
            </p:cNvPr>
            <p:cNvSpPr txBox="1">
              <a:spLocks noChangeArrowheads="1"/>
            </p:cNvSpPr>
            <p:nvPr/>
          </p:nvSpPr>
          <p:spPr bwMode="auto">
            <a:xfrm>
              <a:off x="4320" y="838"/>
              <a:ext cx="436"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dirty="0">
                  <a:ea typeface="メイリオ" panose="020B0604030504040204" pitchFamily="50" charset="-128"/>
                </a:rPr>
                <a:t>前壁</a:t>
              </a:r>
              <a:endParaRPr lang="ja-JP" altLang="en-US" sz="1700" dirty="0">
                <a:ea typeface="メイリオ" panose="020B0604030504040204" pitchFamily="50" charset="-128"/>
              </a:endParaRPr>
            </a:p>
          </p:txBody>
        </p:sp>
        <p:sp>
          <p:nvSpPr>
            <p:cNvPr id="31" name="Text Box 7">
              <a:extLst>
                <a:ext uri="{FF2B5EF4-FFF2-40B4-BE49-F238E27FC236}">
                  <a16:creationId xmlns:a16="http://schemas.microsoft.com/office/drawing/2014/main" id="{84F72FD3-2D0A-429F-9215-BF0B2AB357D3}"/>
                </a:ext>
              </a:extLst>
            </p:cNvPr>
            <p:cNvSpPr txBox="1">
              <a:spLocks noChangeArrowheads="1"/>
            </p:cNvSpPr>
            <p:nvPr/>
          </p:nvSpPr>
          <p:spPr bwMode="auto">
            <a:xfrm>
              <a:off x="4794" y="1366"/>
              <a:ext cx="378"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dirty="0">
                  <a:ea typeface="メイリオ" panose="020B0604030504040204" pitchFamily="50" charset="-128"/>
                </a:rPr>
                <a:t>後壁</a:t>
              </a:r>
              <a:endParaRPr lang="ja-JP" altLang="en-US" sz="1700" dirty="0">
                <a:ea typeface="メイリオ" panose="020B0604030504040204" pitchFamily="50" charset="-128"/>
              </a:endParaRPr>
            </a:p>
          </p:txBody>
        </p:sp>
        <p:sp>
          <p:nvSpPr>
            <p:cNvPr id="32" name="Line 9">
              <a:extLst>
                <a:ext uri="{FF2B5EF4-FFF2-40B4-BE49-F238E27FC236}">
                  <a16:creationId xmlns:a16="http://schemas.microsoft.com/office/drawing/2014/main" id="{E1BCA19F-700B-4E8C-A468-BEC75E34DA7B}"/>
                </a:ext>
              </a:extLst>
            </p:cNvPr>
            <p:cNvSpPr>
              <a:spLocks noChangeShapeType="1"/>
            </p:cNvSpPr>
            <p:nvPr/>
          </p:nvSpPr>
          <p:spPr bwMode="auto">
            <a:xfrm>
              <a:off x="4320" y="1174"/>
              <a:ext cx="336" cy="528"/>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3" name="テキスト ボックス 4">
            <a:extLst>
              <a:ext uri="{FF2B5EF4-FFF2-40B4-BE49-F238E27FC236}">
                <a16:creationId xmlns:a16="http://schemas.microsoft.com/office/drawing/2014/main" id="{B6C332CF-0367-412E-A127-2546CE9FBA6D}"/>
              </a:ext>
            </a:extLst>
          </p:cNvPr>
          <p:cNvSpPr txBox="1">
            <a:spLocks noChangeArrowheads="1"/>
          </p:cNvSpPr>
          <p:nvPr/>
        </p:nvSpPr>
        <p:spPr bwMode="auto">
          <a:xfrm>
            <a:off x="882650" y="5825899"/>
            <a:ext cx="646331" cy="34970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tIns="7200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dirty="0">
                <a:latin typeface="メイリオ" panose="020B0604030504040204" pitchFamily="50" charset="-128"/>
                <a:ea typeface="メイリオ" panose="020B0604030504040204" pitchFamily="50" charset="-128"/>
              </a:rPr>
              <a:t>治療</a:t>
            </a:r>
          </a:p>
        </p:txBody>
      </p:sp>
      <p:sp>
        <p:nvSpPr>
          <p:cNvPr id="3" name="正方形/長方形 2">
            <a:extLst>
              <a:ext uri="{FF2B5EF4-FFF2-40B4-BE49-F238E27FC236}">
                <a16:creationId xmlns:a16="http://schemas.microsoft.com/office/drawing/2014/main" id="{DCEC88A6-902B-4746-B8D0-0EFEE645D023}"/>
              </a:ext>
            </a:extLst>
          </p:cNvPr>
          <p:cNvSpPr/>
          <p:nvPr/>
        </p:nvSpPr>
        <p:spPr>
          <a:xfrm>
            <a:off x="1706782" y="5511800"/>
            <a:ext cx="7518182" cy="977900"/>
          </a:xfrm>
          <a:prstGeom prst="rect">
            <a:avLst/>
          </a:prstGeom>
        </p:spPr>
        <p:txBody>
          <a:bodyPr wrap="square" lIns="0" tIns="0" rIns="108000" bIns="0" anchor="ctr" anchorCtr="0">
            <a:noAutofit/>
          </a:bodyPr>
          <a:lstStyle/>
          <a:p>
            <a:pPr algn="just">
              <a:lnSpc>
                <a:spcPct val="114000"/>
              </a:lnSpc>
            </a:pPr>
            <a:r>
              <a:rPr lang="ja-JP" altLang="en-US" sz="1600" dirty="0">
                <a:latin typeface="メイリオ" panose="020B0604030504040204" pitchFamily="50" charset="-128"/>
                <a:ea typeface="メイリオ" panose="020B0604030504040204" pitchFamily="50" charset="-128"/>
              </a:rPr>
              <a:t>鎮静（薬剤・心理的サポート）、酸素投与、体位の工夫（前傾姿勢など）、加圧補助呼吸（ジャクソンリース、</a:t>
            </a:r>
            <a:r>
              <a:rPr lang="en-US" altLang="ja-JP" sz="1600" dirty="0">
                <a:latin typeface="メイリオ" panose="020B0604030504040204" pitchFamily="50" charset="-128"/>
                <a:ea typeface="メイリオ" panose="020B0604030504040204" pitchFamily="50" charset="-128"/>
              </a:rPr>
              <a:t>PEEP</a:t>
            </a:r>
            <a:r>
              <a:rPr lang="ja-JP" altLang="en-US" sz="1600" dirty="0">
                <a:latin typeface="メイリオ" panose="020B0604030504040204" pitchFamily="50" charset="-128"/>
                <a:ea typeface="メイリオ" panose="020B0604030504040204" pitchFamily="50" charset="-128"/>
              </a:rPr>
              <a:t>弁付のアンビューバッグ、人工呼吸器）、気管切開（長いカニューレの使用、スピーチバルブ使用）</a:t>
            </a:r>
            <a:endParaRPr lang="ja-JP" altLang="en-US" sz="1600" dirty="0"/>
          </a:p>
        </p:txBody>
      </p:sp>
      <p:sp>
        <p:nvSpPr>
          <p:cNvPr id="1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48</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537885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400" dirty="0"/>
              <a:t>重症児・者における気道狭窄症状（喘鳴・陥没呼吸）と対応</a:t>
            </a:r>
          </a:p>
        </p:txBody>
      </p:sp>
      <p:sp>
        <p:nvSpPr>
          <p:cNvPr id="15" name="Text Box 3">
            <a:extLst>
              <a:ext uri="{FF2B5EF4-FFF2-40B4-BE49-F238E27FC236}">
                <a16:creationId xmlns:a16="http://schemas.microsoft.com/office/drawing/2014/main" id="{F06840DF-021A-4545-8531-167471022B25}"/>
              </a:ext>
            </a:extLst>
          </p:cNvPr>
          <p:cNvSpPr txBox="1">
            <a:spLocks noChangeArrowheads="1"/>
          </p:cNvSpPr>
          <p:nvPr/>
        </p:nvSpPr>
        <p:spPr bwMode="auto">
          <a:xfrm>
            <a:off x="1891677" y="1592263"/>
            <a:ext cx="2644159" cy="400110"/>
          </a:xfrm>
          <a:prstGeom prst="rect">
            <a:avLst/>
          </a:prstGeom>
          <a:solidFill>
            <a:srgbClr val="ABE9FF"/>
          </a:solidFill>
          <a:ln w="9525">
            <a:solidFill>
              <a:schemeClr val="tx1"/>
            </a:solidFill>
            <a:miter lim="800000"/>
            <a:headEnd/>
            <a:tailEnd/>
          </a:ln>
        </p:spPr>
        <p:txBody>
          <a:bodyPr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dirty="0">
                <a:latin typeface="メイリオ" panose="020B0604030504040204" pitchFamily="50" charset="-128"/>
                <a:ea typeface="メイリオ" panose="020B0604030504040204" pitchFamily="50" charset="-128"/>
              </a:rPr>
              <a:t>吸気 ＞ 呼気</a:t>
            </a:r>
          </a:p>
        </p:txBody>
      </p:sp>
      <p:sp>
        <p:nvSpPr>
          <p:cNvPr id="16" name="Text Box 4">
            <a:extLst>
              <a:ext uri="{FF2B5EF4-FFF2-40B4-BE49-F238E27FC236}">
                <a16:creationId xmlns:a16="http://schemas.microsoft.com/office/drawing/2014/main" id="{13D03840-2E91-4757-A60A-949304D11E9A}"/>
              </a:ext>
            </a:extLst>
          </p:cNvPr>
          <p:cNvSpPr txBox="1">
            <a:spLocks noChangeArrowheads="1"/>
          </p:cNvSpPr>
          <p:nvPr/>
        </p:nvSpPr>
        <p:spPr bwMode="auto">
          <a:xfrm>
            <a:off x="3961273" y="2292877"/>
            <a:ext cx="1911298" cy="400110"/>
          </a:xfrm>
          <a:prstGeom prst="rect">
            <a:avLst/>
          </a:prstGeom>
          <a:solidFill>
            <a:srgbClr val="A0D4A1">
              <a:alpha val="50980"/>
            </a:srgbClr>
          </a:solidFill>
          <a:ln w="28575">
            <a:solidFill>
              <a:srgbClr val="00CC00"/>
            </a:solidFill>
            <a:prstDash val="sysDot"/>
            <a:miter lim="800000"/>
            <a:headEnd/>
            <a:tailEnd/>
          </a:ln>
        </p:spPr>
        <p:txBody>
          <a:bodyPr wrap="none"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dirty="0">
                <a:latin typeface="メイリオ" panose="020B0604030504040204" pitchFamily="50" charset="-128"/>
                <a:ea typeface="メイリオ" panose="020B0604030504040204" pitchFamily="50" charset="-128"/>
              </a:rPr>
              <a:t>睡眠＜覚醒</a:t>
            </a:r>
          </a:p>
        </p:txBody>
      </p:sp>
      <p:sp>
        <p:nvSpPr>
          <p:cNvPr id="17" name="Text Box 5">
            <a:extLst>
              <a:ext uri="{FF2B5EF4-FFF2-40B4-BE49-F238E27FC236}">
                <a16:creationId xmlns:a16="http://schemas.microsoft.com/office/drawing/2014/main" id="{11247F86-586E-4DE8-B752-8836FD0EBABD}"/>
              </a:ext>
            </a:extLst>
          </p:cNvPr>
          <p:cNvSpPr txBox="1">
            <a:spLocks noChangeArrowheads="1"/>
          </p:cNvSpPr>
          <p:nvPr/>
        </p:nvSpPr>
        <p:spPr bwMode="auto">
          <a:xfrm>
            <a:off x="1891677" y="2298740"/>
            <a:ext cx="1911299" cy="401576"/>
          </a:xfrm>
          <a:prstGeom prst="rect">
            <a:avLst/>
          </a:prstGeom>
          <a:solidFill>
            <a:srgbClr val="ABE9FF"/>
          </a:solidFill>
          <a:ln w="28575">
            <a:solidFill>
              <a:schemeClr val="tx1"/>
            </a:solidFill>
            <a:prstDash val="sysDot"/>
            <a:miter lim="800000"/>
            <a:headEnd/>
            <a:tailEnd/>
          </a:ln>
        </p:spPr>
        <p:txBody>
          <a:bodyPr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dirty="0">
                <a:latin typeface="メイリオ" panose="020B0604030504040204" pitchFamily="50" charset="-128"/>
                <a:ea typeface="メイリオ" panose="020B0604030504040204" pitchFamily="50" charset="-128"/>
              </a:rPr>
              <a:t>睡眠＞覚醒</a:t>
            </a:r>
          </a:p>
        </p:txBody>
      </p:sp>
      <p:sp>
        <p:nvSpPr>
          <p:cNvPr id="18" name="Text Box 6">
            <a:extLst>
              <a:ext uri="{FF2B5EF4-FFF2-40B4-BE49-F238E27FC236}">
                <a16:creationId xmlns:a16="http://schemas.microsoft.com/office/drawing/2014/main" id="{651AE62E-9CAA-4CC5-B734-2C462C0EEE7B}"/>
              </a:ext>
            </a:extLst>
          </p:cNvPr>
          <p:cNvSpPr txBox="1">
            <a:spLocks noChangeArrowheads="1"/>
          </p:cNvSpPr>
          <p:nvPr/>
        </p:nvSpPr>
        <p:spPr bwMode="auto">
          <a:xfrm>
            <a:off x="6080969" y="2297274"/>
            <a:ext cx="1905594" cy="400110"/>
          </a:xfrm>
          <a:prstGeom prst="rect">
            <a:avLst/>
          </a:prstGeom>
          <a:solidFill>
            <a:srgbClr val="F3EE85">
              <a:alpha val="50980"/>
            </a:srgbClr>
          </a:solidFill>
          <a:ln w="28575">
            <a:solidFill>
              <a:schemeClr val="tx1"/>
            </a:solidFill>
            <a:prstDash val="sysDot"/>
            <a:miter lim="800000"/>
            <a:headEnd/>
            <a:tailEnd/>
          </a:ln>
        </p:spPr>
        <p:txBody>
          <a:bodyPr wrap="none"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a:latin typeface="メイリオ" panose="020B0604030504040204" pitchFamily="50" charset="-128"/>
                <a:ea typeface="メイリオ" panose="020B0604030504040204" pitchFamily="50" charset="-128"/>
              </a:rPr>
              <a:t>睡眠＜覚醒</a:t>
            </a:r>
          </a:p>
        </p:txBody>
      </p:sp>
      <p:sp>
        <p:nvSpPr>
          <p:cNvPr id="34" name="Line 12">
            <a:extLst>
              <a:ext uri="{FF2B5EF4-FFF2-40B4-BE49-F238E27FC236}">
                <a16:creationId xmlns:a16="http://schemas.microsoft.com/office/drawing/2014/main" id="{D827AAD1-EBAA-4FBC-A04A-A164A99F5593}"/>
              </a:ext>
            </a:extLst>
          </p:cNvPr>
          <p:cNvSpPr>
            <a:spLocks noChangeShapeType="1"/>
          </p:cNvSpPr>
          <p:nvPr/>
        </p:nvSpPr>
        <p:spPr bwMode="auto">
          <a:xfrm>
            <a:off x="2390022" y="4340488"/>
            <a:ext cx="0" cy="41479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35" name="Line 13">
            <a:extLst>
              <a:ext uri="{FF2B5EF4-FFF2-40B4-BE49-F238E27FC236}">
                <a16:creationId xmlns:a16="http://schemas.microsoft.com/office/drawing/2014/main" id="{BD4FA1E6-D12F-4B93-B742-94781D3CEB27}"/>
              </a:ext>
            </a:extLst>
          </p:cNvPr>
          <p:cNvSpPr>
            <a:spLocks noChangeShapeType="1"/>
          </p:cNvSpPr>
          <p:nvPr/>
        </p:nvSpPr>
        <p:spPr bwMode="auto">
          <a:xfrm>
            <a:off x="3186014" y="4300558"/>
            <a:ext cx="493837" cy="49834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36" name="Line 14">
            <a:extLst>
              <a:ext uri="{FF2B5EF4-FFF2-40B4-BE49-F238E27FC236}">
                <a16:creationId xmlns:a16="http://schemas.microsoft.com/office/drawing/2014/main" id="{C5EB9C83-90A4-4893-8801-14924217D63E}"/>
              </a:ext>
            </a:extLst>
          </p:cNvPr>
          <p:cNvSpPr>
            <a:spLocks noChangeShapeType="1"/>
          </p:cNvSpPr>
          <p:nvPr/>
        </p:nvSpPr>
        <p:spPr bwMode="auto">
          <a:xfrm>
            <a:off x="3304632" y="4234955"/>
            <a:ext cx="4858824" cy="62984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37" name="Line 15">
            <a:extLst>
              <a:ext uri="{FF2B5EF4-FFF2-40B4-BE49-F238E27FC236}">
                <a16:creationId xmlns:a16="http://schemas.microsoft.com/office/drawing/2014/main" id="{20BA415E-1202-439D-AEFF-854721509595}"/>
              </a:ext>
            </a:extLst>
          </p:cNvPr>
          <p:cNvSpPr>
            <a:spLocks noChangeShapeType="1"/>
          </p:cNvSpPr>
          <p:nvPr/>
        </p:nvSpPr>
        <p:spPr bwMode="auto">
          <a:xfrm>
            <a:off x="5610989" y="4300558"/>
            <a:ext cx="100246" cy="49834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38" name="Line 16">
            <a:extLst>
              <a:ext uri="{FF2B5EF4-FFF2-40B4-BE49-F238E27FC236}">
                <a16:creationId xmlns:a16="http://schemas.microsoft.com/office/drawing/2014/main" id="{6EFE2E10-7B82-4D11-A8FD-1D443F00035A}"/>
              </a:ext>
            </a:extLst>
          </p:cNvPr>
          <p:cNvSpPr>
            <a:spLocks noChangeShapeType="1"/>
          </p:cNvSpPr>
          <p:nvPr/>
        </p:nvSpPr>
        <p:spPr bwMode="auto">
          <a:xfrm>
            <a:off x="5934288" y="4168644"/>
            <a:ext cx="828865" cy="69615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39" name="Line 17">
            <a:extLst>
              <a:ext uri="{FF2B5EF4-FFF2-40B4-BE49-F238E27FC236}">
                <a16:creationId xmlns:a16="http://schemas.microsoft.com/office/drawing/2014/main" id="{8409C4B5-85BD-46BA-8662-8D6E6619A561}"/>
              </a:ext>
            </a:extLst>
          </p:cNvPr>
          <p:cNvSpPr>
            <a:spLocks noChangeShapeType="1"/>
          </p:cNvSpPr>
          <p:nvPr/>
        </p:nvSpPr>
        <p:spPr bwMode="auto">
          <a:xfrm>
            <a:off x="6046994" y="4025144"/>
            <a:ext cx="2373102" cy="8475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40" name="Line 18">
            <a:extLst>
              <a:ext uri="{FF2B5EF4-FFF2-40B4-BE49-F238E27FC236}">
                <a16:creationId xmlns:a16="http://schemas.microsoft.com/office/drawing/2014/main" id="{773B86DB-8C7E-4AB8-9603-60127FFD4834}"/>
              </a:ext>
            </a:extLst>
          </p:cNvPr>
          <p:cNvSpPr>
            <a:spLocks noChangeShapeType="1"/>
          </p:cNvSpPr>
          <p:nvPr/>
        </p:nvSpPr>
        <p:spPr bwMode="auto">
          <a:xfrm>
            <a:off x="6994315" y="4287722"/>
            <a:ext cx="0" cy="6317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41" name="Line 19">
            <a:extLst>
              <a:ext uri="{FF2B5EF4-FFF2-40B4-BE49-F238E27FC236}">
                <a16:creationId xmlns:a16="http://schemas.microsoft.com/office/drawing/2014/main" id="{0C675831-55BC-46FB-BBE6-958C0D5A1774}"/>
              </a:ext>
            </a:extLst>
          </p:cNvPr>
          <p:cNvSpPr>
            <a:spLocks noChangeShapeType="1"/>
          </p:cNvSpPr>
          <p:nvPr/>
        </p:nvSpPr>
        <p:spPr bwMode="auto">
          <a:xfrm>
            <a:off x="7448223" y="4103041"/>
            <a:ext cx="1220936" cy="77152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42" name="Line 20">
            <a:extLst>
              <a:ext uri="{FF2B5EF4-FFF2-40B4-BE49-F238E27FC236}">
                <a16:creationId xmlns:a16="http://schemas.microsoft.com/office/drawing/2014/main" id="{DE14C5B4-8FEE-455A-BDDD-B218494C8066}"/>
              </a:ext>
            </a:extLst>
          </p:cNvPr>
          <p:cNvSpPr>
            <a:spLocks noChangeShapeType="1"/>
          </p:cNvSpPr>
          <p:nvPr/>
        </p:nvSpPr>
        <p:spPr bwMode="auto">
          <a:xfrm flipH="1">
            <a:off x="4468413" y="4217367"/>
            <a:ext cx="724066" cy="53792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43" name="Text Box 21">
            <a:extLst>
              <a:ext uri="{FF2B5EF4-FFF2-40B4-BE49-F238E27FC236}">
                <a16:creationId xmlns:a16="http://schemas.microsoft.com/office/drawing/2014/main" id="{3E7EC80E-4B31-4AEC-A43A-B9960EC2DA5D}"/>
              </a:ext>
            </a:extLst>
          </p:cNvPr>
          <p:cNvSpPr txBox="1">
            <a:spLocks noChangeArrowheads="1"/>
          </p:cNvSpPr>
          <p:nvPr/>
        </p:nvSpPr>
        <p:spPr bwMode="auto">
          <a:xfrm>
            <a:off x="977111" y="1773934"/>
            <a:ext cx="553998" cy="130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b="1" dirty="0">
                <a:solidFill>
                  <a:schemeClr val="tx2"/>
                </a:solidFill>
                <a:latin typeface="メイリオ" panose="020B0604030504040204" pitchFamily="50" charset="-128"/>
                <a:ea typeface="メイリオ" panose="020B0604030504040204" pitchFamily="50" charset="-128"/>
              </a:rPr>
              <a:t>症状</a:t>
            </a:r>
          </a:p>
        </p:txBody>
      </p:sp>
      <p:sp>
        <p:nvSpPr>
          <p:cNvPr id="44" name="Text Box 22">
            <a:extLst>
              <a:ext uri="{FF2B5EF4-FFF2-40B4-BE49-F238E27FC236}">
                <a16:creationId xmlns:a16="http://schemas.microsoft.com/office/drawing/2014/main" id="{EB8BC35D-0DE4-4DE7-BADD-6CD5A917DB99}"/>
              </a:ext>
            </a:extLst>
          </p:cNvPr>
          <p:cNvSpPr txBox="1">
            <a:spLocks noChangeArrowheads="1"/>
          </p:cNvSpPr>
          <p:nvPr/>
        </p:nvSpPr>
        <p:spPr bwMode="auto">
          <a:xfrm>
            <a:off x="960989" y="3291031"/>
            <a:ext cx="553998" cy="104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b="1">
                <a:solidFill>
                  <a:srgbClr val="333399"/>
                </a:solidFill>
                <a:latin typeface="メイリオ" panose="020B0604030504040204" pitchFamily="50" charset="-128"/>
                <a:ea typeface="メイリオ" panose="020B0604030504040204" pitchFamily="50" charset="-128"/>
              </a:rPr>
              <a:t>病態</a:t>
            </a:r>
          </a:p>
        </p:txBody>
      </p:sp>
      <p:sp>
        <p:nvSpPr>
          <p:cNvPr id="45" name="Text Box 23">
            <a:extLst>
              <a:ext uri="{FF2B5EF4-FFF2-40B4-BE49-F238E27FC236}">
                <a16:creationId xmlns:a16="http://schemas.microsoft.com/office/drawing/2014/main" id="{701B1F3D-7258-49EA-8200-A129E1DE1CBF}"/>
              </a:ext>
            </a:extLst>
          </p:cNvPr>
          <p:cNvSpPr txBox="1">
            <a:spLocks noChangeArrowheads="1"/>
          </p:cNvSpPr>
          <p:nvPr/>
        </p:nvSpPr>
        <p:spPr bwMode="auto">
          <a:xfrm>
            <a:off x="960989" y="4922930"/>
            <a:ext cx="553998" cy="834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b="1">
                <a:latin typeface="メイリオ" panose="020B0604030504040204" pitchFamily="50" charset="-128"/>
                <a:ea typeface="メイリオ" panose="020B0604030504040204" pitchFamily="50" charset="-128"/>
              </a:rPr>
              <a:t>対応</a:t>
            </a:r>
          </a:p>
        </p:txBody>
      </p:sp>
      <p:sp>
        <p:nvSpPr>
          <p:cNvPr id="46" name="Text Box 24">
            <a:extLst>
              <a:ext uri="{FF2B5EF4-FFF2-40B4-BE49-F238E27FC236}">
                <a16:creationId xmlns:a16="http://schemas.microsoft.com/office/drawing/2014/main" id="{F8B9E96E-96CD-4A38-BF9E-8FA24B5801B9}"/>
              </a:ext>
            </a:extLst>
          </p:cNvPr>
          <p:cNvSpPr txBox="1">
            <a:spLocks noChangeArrowheads="1"/>
          </p:cNvSpPr>
          <p:nvPr/>
        </p:nvSpPr>
        <p:spPr bwMode="auto">
          <a:xfrm>
            <a:off x="6064582" y="1601057"/>
            <a:ext cx="3040581" cy="400110"/>
          </a:xfrm>
          <a:prstGeom prst="rect">
            <a:avLst/>
          </a:prstGeom>
          <a:solidFill>
            <a:srgbClr val="F3EE85">
              <a:alpha val="50980"/>
            </a:srgbClr>
          </a:solidFill>
          <a:ln w="9525">
            <a:solidFill>
              <a:schemeClr val="tx1"/>
            </a:solidFill>
            <a:miter lim="800000"/>
            <a:headEnd/>
            <a:tailEnd/>
          </a:ln>
        </p:spPr>
        <p:txBody>
          <a:bodyPr wrap="square"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吸気 ＜ 呼気</a:t>
            </a:r>
          </a:p>
        </p:txBody>
      </p:sp>
      <p:sp>
        <p:nvSpPr>
          <p:cNvPr id="47" name="Oval 25">
            <a:extLst>
              <a:ext uri="{FF2B5EF4-FFF2-40B4-BE49-F238E27FC236}">
                <a16:creationId xmlns:a16="http://schemas.microsoft.com/office/drawing/2014/main" id="{426EA31E-35A1-4539-BCBC-08FC66FF3B31}"/>
              </a:ext>
            </a:extLst>
          </p:cNvPr>
          <p:cNvSpPr>
            <a:spLocks noChangeArrowheads="1"/>
          </p:cNvSpPr>
          <p:nvPr/>
        </p:nvSpPr>
        <p:spPr bwMode="auto">
          <a:xfrm>
            <a:off x="1599003" y="2983231"/>
            <a:ext cx="1985581" cy="1395366"/>
          </a:xfrm>
          <a:prstGeom prst="ellipse">
            <a:avLst/>
          </a:prstGeom>
          <a:solidFill>
            <a:srgbClr val="ABE9FF"/>
          </a:solidFill>
          <a:ln w="9525">
            <a:solidFill>
              <a:schemeClr val="tx1"/>
            </a:solidFill>
            <a:round/>
            <a:headEnd/>
            <a:tailEnd/>
          </a:ln>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400">
              <a:latin typeface="メイリオ" panose="020B0604030504040204" pitchFamily="50" charset="-128"/>
              <a:ea typeface="メイリオ" panose="020B0604030504040204" pitchFamily="50" charset="-128"/>
            </a:endParaRPr>
          </a:p>
        </p:txBody>
      </p:sp>
      <p:sp>
        <p:nvSpPr>
          <p:cNvPr id="48" name="Oval 26">
            <a:extLst>
              <a:ext uri="{FF2B5EF4-FFF2-40B4-BE49-F238E27FC236}">
                <a16:creationId xmlns:a16="http://schemas.microsoft.com/office/drawing/2014/main" id="{68E53BF4-6F8D-4F7A-ACE7-C6036E966C33}"/>
              </a:ext>
            </a:extLst>
          </p:cNvPr>
          <p:cNvSpPr>
            <a:spLocks noChangeArrowheads="1"/>
          </p:cNvSpPr>
          <p:nvPr/>
        </p:nvSpPr>
        <p:spPr bwMode="auto">
          <a:xfrm>
            <a:off x="4941198" y="3015477"/>
            <a:ext cx="1162480" cy="1257588"/>
          </a:xfrm>
          <a:prstGeom prst="ellipse">
            <a:avLst/>
          </a:prstGeom>
          <a:solidFill>
            <a:srgbClr val="A0D4A1">
              <a:alpha val="50980"/>
            </a:srgbClr>
          </a:solidFill>
          <a:ln w="9525">
            <a:solidFill>
              <a:srgbClr val="00CC00"/>
            </a:solidFill>
            <a:round/>
            <a:headEnd/>
            <a:tailEnd/>
          </a:ln>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400">
              <a:latin typeface="メイリオ" panose="020B0604030504040204" pitchFamily="50" charset="-128"/>
              <a:ea typeface="メイリオ" panose="020B0604030504040204" pitchFamily="50" charset="-128"/>
            </a:endParaRPr>
          </a:p>
        </p:txBody>
      </p:sp>
      <p:sp>
        <p:nvSpPr>
          <p:cNvPr id="49" name="Oval 27">
            <a:extLst>
              <a:ext uri="{FF2B5EF4-FFF2-40B4-BE49-F238E27FC236}">
                <a16:creationId xmlns:a16="http://schemas.microsoft.com/office/drawing/2014/main" id="{3B10CD34-F357-4203-8AAF-66F13D4AE658}"/>
              </a:ext>
            </a:extLst>
          </p:cNvPr>
          <p:cNvSpPr>
            <a:spLocks noChangeArrowheads="1"/>
          </p:cNvSpPr>
          <p:nvPr/>
        </p:nvSpPr>
        <p:spPr bwMode="auto">
          <a:xfrm>
            <a:off x="6245698" y="3009614"/>
            <a:ext cx="1496501" cy="1237068"/>
          </a:xfrm>
          <a:prstGeom prst="ellipse">
            <a:avLst/>
          </a:prstGeom>
          <a:solidFill>
            <a:srgbClr val="F3EE85">
              <a:alpha val="50980"/>
            </a:srgbClr>
          </a:solidFill>
          <a:ln w="9525">
            <a:solidFill>
              <a:schemeClr val="tx1"/>
            </a:solidFill>
            <a:round/>
            <a:headEnd/>
            <a:tailEnd/>
          </a:ln>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400">
              <a:latin typeface="メイリオ" panose="020B0604030504040204" pitchFamily="50" charset="-128"/>
              <a:ea typeface="メイリオ" panose="020B0604030504040204" pitchFamily="50" charset="-128"/>
            </a:endParaRPr>
          </a:p>
        </p:txBody>
      </p:sp>
      <p:sp>
        <p:nvSpPr>
          <p:cNvPr id="50" name="Oval 28">
            <a:extLst>
              <a:ext uri="{FF2B5EF4-FFF2-40B4-BE49-F238E27FC236}">
                <a16:creationId xmlns:a16="http://schemas.microsoft.com/office/drawing/2014/main" id="{EA87568A-B5CE-48EB-ACB3-B13A62825685}"/>
              </a:ext>
            </a:extLst>
          </p:cNvPr>
          <p:cNvSpPr>
            <a:spLocks noChangeArrowheads="1"/>
          </p:cNvSpPr>
          <p:nvPr/>
        </p:nvSpPr>
        <p:spPr bwMode="auto">
          <a:xfrm>
            <a:off x="7884219" y="3093161"/>
            <a:ext cx="1220945" cy="1113947"/>
          </a:xfrm>
          <a:prstGeom prst="ellipse">
            <a:avLst/>
          </a:prstGeom>
          <a:solidFill>
            <a:srgbClr val="F9F7C7"/>
          </a:solidFill>
          <a:ln w="9525">
            <a:solidFill>
              <a:schemeClr val="tx1"/>
            </a:solidFill>
            <a:round/>
            <a:headEnd/>
            <a:tailEnd/>
          </a:ln>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400">
              <a:latin typeface="メイリオ" panose="020B0604030504040204" pitchFamily="50" charset="-128"/>
              <a:ea typeface="メイリオ" panose="020B0604030504040204" pitchFamily="50" charset="-128"/>
            </a:endParaRPr>
          </a:p>
        </p:txBody>
      </p:sp>
      <p:sp>
        <p:nvSpPr>
          <p:cNvPr id="51" name="Line 29">
            <a:extLst>
              <a:ext uri="{FF2B5EF4-FFF2-40B4-BE49-F238E27FC236}">
                <a16:creationId xmlns:a16="http://schemas.microsoft.com/office/drawing/2014/main" id="{CC851BBB-13CD-486E-99EC-A0B45503BAFE}"/>
              </a:ext>
            </a:extLst>
          </p:cNvPr>
          <p:cNvSpPr>
            <a:spLocks noChangeShapeType="1"/>
          </p:cNvSpPr>
          <p:nvPr/>
        </p:nvSpPr>
        <p:spPr bwMode="auto">
          <a:xfrm>
            <a:off x="2806286" y="2083279"/>
            <a:ext cx="0" cy="1993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52" name="Oval 30">
            <a:extLst>
              <a:ext uri="{FF2B5EF4-FFF2-40B4-BE49-F238E27FC236}">
                <a16:creationId xmlns:a16="http://schemas.microsoft.com/office/drawing/2014/main" id="{98F6BDF9-FEAD-4C99-96EE-2FEE501147E9}"/>
              </a:ext>
            </a:extLst>
          </p:cNvPr>
          <p:cNvSpPr>
            <a:spLocks noChangeArrowheads="1"/>
          </p:cNvSpPr>
          <p:nvPr/>
        </p:nvSpPr>
        <p:spPr bwMode="auto">
          <a:xfrm>
            <a:off x="3726604" y="3047723"/>
            <a:ext cx="1072574" cy="1220945"/>
          </a:xfrm>
          <a:prstGeom prst="ellipse">
            <a:avLst/>
          </a:prstGeom>
          <a:solidFill>
            <a:srgbClr val="A0D4A1">
              <a:alpha val="50980"/>
            </a:srgbClr>
          </a:solidFill>
          <a:ln w="9525">
            <a:solidFill>
              <a:srgbClr val="00CC00"/>
            </a:solidFill>
            <a:round/>
            <a:headEnd/>
            <a:tailEnd/>
          </a:ln>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400">
              <a:latin typeface="メイリオ" panose="020B0604030504040204" pitchFamily="50" charset="-128"/>
              <a:ea typeface="メイリオ" panose="020B0604030504040204" pitchFamily="50" charset="-128"/>
            </a:endParaRPr>
          </a:p>
        </p:txBody>
      </p:sp>
      <p:sp>
        <p:nvSpPr>
          <p:cNvPr id="53" name="Text Box 31">
            <a:extLst>
              <a:ext uri="{FF2B5EF4-FFF2-40B4-BE49-F238E27FC236}">
                <a16:creationId xmlns:a16="http://schemas.microsoft.com/office/drawing/2014/main" id="{AD2DD6D1-2F28-4B03-8447-1664434F93CE}"/>
              </a:ext>
            </a:extLst>
          </p:cNvPr>
          <p:cNvSpPr txBox="1">
            <a:spLocks noChangeArrowheads="1"/>
          </p:cNvSpPr>
          <p:nvPr/>
        </p:nvSpPr>
        <p:spPr bwMode="auto">
          <a:xfrm>
            <a:off x="3833042" y="3317257"/>
            <a:ext cx="8142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dirty="0">
                <a:latin typeface="メイリオ" panose="020B0604030504040204" pitchFamily="50" charset="-128"/>
                <a:ea typeface="メイリオ" panose="020B0604030504040204" pitchFamily="50" charset="-128"/>
              </a:rPr>
              <a:t>舌根</a:t>
            </a:r>
          </a:p>
          <a:p>
            <a:pPr algn="ctr" eaLnBrk="1" hangingPunct="1">
              <a:spcBef>
                <a:spcPct val="0"/>
              </a:spcBef>
              <a:buFontTx/>
              <a:buNone/>
            </a:pPr>
            <a:r>
              <a:rPr lang="ja-JP" altLang="en-US" sz="2000" dirty="0">
                <a:latin typeface="メイリオ" panose="020B0604030504040204" pitchFamily="50" charset="-128"/>
                <a:ea typeface="メイリオ" panose="020B0604030504040204" pitchFamily="50" charset="-128"/>
              </a:rPr>
              <a:t>後退</a:t>
            </a:r>
          </a:p>
        </p:txBody>
      </p:sp>
      <p:sp>
        <p:nvSpPr>
          <p:cNvPr id="54" name="Line 32">
            <a:extLst>
              <a:ext uri="{FF2B5EF4-FFF2-40B4-BE49-F238E27FC236}">
                <a16:creationId xmlns:a16="http://schemas.microsoft.com/office/drawing/2014/main" id="{B82582B5-D8BB-4226-BB11-9C17CF7F8251}"/>
              </a:ext>
            </a:extLst>
          </p:cNvPr>
          <p:cNvSpPr>
            <a:spLocks noChangeShapeType="1"/>
          </p:cNvSpPr>
          <p:nvPr/>
        </p:nvSpPr>
        <p:spPr bwMode="auto">
          <a:xfrm>
            <a:off x="4327704" y="2080347"/>
            <a:ext cx="0" cy="1993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55" name="Line 33">
            <a:extLst>
              <a:ext uri="{FF2B5EF4-FFF2-40B4-BE49-F238E27FC236}">
                <a16:creationId xmlns:a16="http://schemas.microsoft.com/office/drawing/2014/main" id="{991481E8-1710-4B96-AAE7-8CF1848A95D0}"/>
              </a:ext>
            </a:extLst>
          </p:cNvPr>
          <p:cNvSpPr>
            <a:spLocks noChangeShapeType="1"/>
          </p:cNvSpPr>
          <p:nvPr/>
        </p:nvSpPr>
        <p:spPr bwMode="auto">
          <a:xfrm>
            <a:off x="7028027" y="2075951"/>
            <a:ext cx="0" cy="1993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56" name="Line 34">
            <a:extLst>
              <a:ext uri="{FF2B5EF4-FFF2-40B4-BE49-F238E27FC236}">
                <a16:creationId xmlns:a16="http://schemas.microsoft.com/office/drawing/2014/main" id="{E67620A5-AE26-4348-AAF9-AAA90B7947E3}"/>
              </a:ext>
            </a:extLst>
          </p:cNvPr>
          <p:cNvSpPr>
            <a:spLocks noChangeShapeType="1"/>
          </p:cNvSpPr>
          <p:nvPr/>
        </p:nvSpPr>
        <p:spPr bwMode="auto">
          <a:xfrm>
            <a:off x="2785766" y="2792687"/>
            <a:ext cx="0" cy="1993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57" name="Line 35">
            <a:extLst>
              <a:ext uri="{FF2B5EF4-FFF2-40B4-BE49-F238E27FC236}">
                <a16:creationId xmlns:a16="http://schemas.microsoft.com/office/drawing/2014/main" id="{87BAAD5A-DDAD-4DE2-8F22-356BB0A03FD8}"/>
              </a:ext>
            </a:extLst>
          </p:cNvPr>
          <p:cNvSpPr>
            <a:spLocks noChangeShapeType="1"/>
          </p:cNvSpPr>
          <p:nvPr/>
        </p:nvSpPr>
        <p:spPr bwMode="auto">
          <a:xfrm>
            <a:off x="4327704" y="2800016"/>
            <a:ext cx="0" cy="26529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58" name="Line 36">
            <a:extLst>
              <a:ext uri="{FF2B5EF4-FFF2-40B4-BE49-F238E27FC236}">
                <a16:creationId xmlns:a16="http://schemas.microsoft.com/office/drawing/2014/main" id="{08D0A93F-E71C-4D53-B081-6F014360EE37}"/>
              </a:ext>
            </a:extLst>
          </p:cNvPr>
          <p:cNvSpPr>
            <a:spLocks noChangeShapeType="1"/>
          </p:cNvSpPr>
          <p:nvPr/>
        </p:nvSpPr>
        <p:spPr bwMode="auto">
          <a:xfrm>
            <a:off x="5276171" y="2700316"/>
            <a:ext cx="78937" cy="31516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59" name="Line 37">
            <a:extLst>
              <a:ext uri="{FF2B5EF4-FFF2-40B4-BE49-F238E27FC236}">
                <a16:creationId xmlns:a16="http://schemas.microsoft.com/office/drawing/2014/main" id="{5899814A-1E27-4D4C-9DCF-C4AE1DF4A6AA}"/>
              </a:ext>
            </a:extLst>
          </p:cNvPr>
          <p:cNvSpPr>
            <a:spLocks noChangeShapeType="1"/>
          </p:cNvSpPr>
          <p:nvPr/>
        </p:nvSpPr>
        <p:spPr bwMode="auto">
          <a:xfrm>
            <a:off x="7011903" y="2798552"/>
            <a:ext cx="0" cy="23304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60" name="Line 38">
            <a:extLst>
              <a:ext uri="{FF2B5EF4-FFF2-40B4-BE49-F238E27FC236}">
                <a16:creationId xmlns:a16="http://schemas.microsoft.com/office/drawing/2014/main" id="{AABED5C3-E752-49E0-9389-C0C187AC5278}"/>
              </a:ext>
            </a:extLst>
          </p:cNvPr>
          <p:cNvSpPr>
            <a:spLocks noChangeShapeType="1"/>
          </p:cNvSpPr>
          <p:nvPr/>
        </p:nvSpPr>
        <p:spPr bwMode="auto">
          <a:xfrm>
            <a:off x="8511292" y="2075951"/>
            <a:ext cx="0" cy="103040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61" name="Line 39">
            <a:extLst>
              <a:ext uri="{FF2B5EF4-FFF2-40B4-BE49-F238E27FC236}">
                <a16:creationId xmlns:a16="http://schemas.microsoft.com/office/drawing/2014/main" id="{AABC0112-7BD7-4EF5-B302-A9F173C27859}"/>
              </a:ext>
            </a:extLst>
          </p:cNvPr>
          <p:cNvSpPr>
            <a:spLocks noChangeShapeType="1"/>
          </p:cNvSpPr>
          <p:nvPr/>
        </p:nvSpPr>
        <p:spPr bwMode="auto">
          <a:xfrm>
            <a:off x="4664816" y="4149527"/>
            <a:ext cx="1829340" cy="71527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62" name="Line 40">
            <a:extLst>
              <a:ext uri="{FF2B5EF4-FFF2-40B4-BE49-F238E27FC236}">
                <a16:creationId xmlns:a16="http://schemas.microsoft.com/office/drawing/2014/main" id="{48AD4EEF-CAFC-4926-B1DA-67BD8EBA68E9}"/>
              </a:ext>
            </a:extLst>
          </p:cNvPr>
          <p:cNvSpPr>
            <a:spLocks noChangeShapeType="1"/>
          </p:cNvSpPr>
          <p:nvPr/>
        </p:nvSpPr>
        <p:spPr bwMode="auto">
          <a:xfrm>
            <a:off x="4327704" y="4280394"/>
            <a:ext cx="0" cy="49834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63" name="Line 41">
            <a:extLst>
              <a:ext uri="{FF2B5EF4-FFF2-40B4-BE49-F238E27FC236}">
                <a16:creationId xmlns:a16="http://schemas.microsoft.com/office/drawing/2014/main" id="{48BCA34F-9198-4E64-B4AB-421E226E093E}"/>
              </a:ext>
            </a:extLst>
          </p:cNvPr>
          <p:cNvSpPr>
            <a:spLocks noChangeShapeType="1"/>
          </p:cNvSpPr>
          <p:nvPr/>
        </p:nvSpPr>
        <p:spPr bwMode="auto">
          <a:xfrm flipH="1">
            <a:off x="4717586" y="4173396"/>
            <a:ext cx="1745673" cy="58189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64" name="Text Box 42">
            <a:extLst>
              <a:ext uri="{FF2B5EF4-FFF2-40B4-BE49-F238E27FC236}">
                <a16:creationId xmlns:a16="http://schemas.microsoft.com/office/drawing/2014/main" id="{559AF5B8-B4EF-4C22-B77C-E70B7B231BD5}"/>
              </a:ext>
            </a:extLst>
          </p:cNvPr>
          <p:cNvSpPr txBox="1">
            <a:spLocks noChangeArrowheads="1"/>
          </p:cNvSpPr>
          <p:nvPr/>
        </p:nvSpPr>
        <p:spPr bwMode="auto">
          <a:xfrm>
            <a:off x="1582880" y="3173757"/>
            <a:ext cx="2000987" cy="99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400" dirty="0">
                <a:latin typeface="メイリオ" panose="020B0604030504040204" pitchFamily="50" charset="-128"/>
                <a:ea typeface="メイリオ" panose="020B0604030504040204" pitchFamily="50" charset="-128"/>
              </a:rPr>
              <a:t>舌根沈下</a:t>
            </a:r>
          </a:p>
          <a:p>
            <a:pPr algn="ct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アデノイドﾞ肥大</a:t>
            </a:r>
          </a:p>
          <a:p>
            <a:pPr algn="ctr" eaLnBrk="1" hangingPunct="1">
              <a:lnSpc>
                <a:spcPct val="90000"/>
              </a:lnSpc>
              <a:spcBef>
                <a:spcPct val="0"/>
              </a:spcBef>
              <a:buFontTx/>
              <a:buNone/>
            </a:pPr>
            <a:r>
              <a:rPr lang="ja-JP" altLang="en-US" sz="1800" dirty="0">
                <a:latin typeface="メイリオ" panose="020B0604030504040204" pitchFamily="50" charset="-128"/>
                <a:ea typeface="メイリオ" panose="020B0604030504040204" pitchFamily="50" charset="-128"/>
              </a:rPr>
              <a:t>   扁桃肥大</a:t>
            </a:r>
          </a:p>
        </p:txBody>
      </p:sp>
      <p:sp>
        <p:nvSpPr>
          <p:cNvPr id="65" name="Text Box 43">
            <a:extLst>
              <a:ext uri="{FF2B5EF4-FFF2-40B4-BE49-F238E27FC236}">
                <a16:creationId xmlns:a16="http://schemas.microsoft.com/office/drawing/2014/main" id="{47BEF7BB-DE0A-417F-8305-C93F2C32B857}"/>
              </a:ext>
            </a:extLst>
          </p:cNvPr>
          <p:cNvSpPr txBox="1">
            <a:spLocks noChangeArrowheads="1"/>
          </p:cNvSpPr>
          <p:nvPr/>
        </p:nvSpPr>
        <p:spPr bwMode="auto">
          <a:xfrm>
            <a:off x="5047635" y="3317257"/>
            <a:ext cx="9525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dirty="0">
                <a:latin typeface="メイリオ" panose="020B0604030504040204" pitchFamily="50" charset="-128"/>
                <a:ea typeface="メイリオ" panose="020B0604030504040204" pitchFamily="50" charset="-128"/>
              </a:rPr>
              <a:t>喉頭</a:t>
            </a:r>
          </a:p>
          <a:p>
            <a:pPr algn="ctr" eaLnBrk="1" hangingPunct="1">
              <a:spcBef>
                <a:spcPct val="0"/>
              </a:spcBef>
              <a:buFontTx/>
              <a:buNone/>
            </a:pPr>
            <a:r>
              <a:rPr lang="ja-JP" altLang="en-US" sz="2000" dirty="0">
                <a:latin typeface="メイリオ" panose="020B0604030504040204" pitchFamily="50" charset="-128"/>
                <a:ea typeface="メイリオ" panose="020B0604030504040204" pitchFamily="50" charset="-128"/>
              </a:rPr>
              <a:t>狭窄</a:t>
            </a:r>
          </a:p>
        </p:txBody>
      </p:sp>
      <p:sp>
        <p:nvSpPr>
          <p:cNvPr id="68" name="Text Box 46">
            <a:extLst>
              <a:ext uri="{FF2B5EF4-FFF2-40B4-BE49-F238E27FC236}">
                <a16:creationId xmlns:a16="http://schemas.microsoft.com/office/drawing/2014/main" id="{3960FE1F-1A36-4CD9-93EE-762C2D4F1D12}"/>
              </a:ext>
            </a:extLst>
          </p:cNvPr>
          <p:cNvSpPr txBox="1">
            <a:spLocks noChangeArrowheads="1"/>
          </p:cNvSpPr>
          <p:nvPr/>
        </p:nvSpPr>
        <p:spPr bwMode="auto">
          <a:xfrm>
            <a:off x="6494155" y="3317257"/>
            <a:ext cx="9541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dirty="0">
                <a:latin typeface="メイリオ" panose="020B0604030504040204" pitchFamily="50" charset="-128"/>
                <a:ea typeface="メイリオ" panose="020B0604030504040204" pitchFamily="50" charset="-128"/>
              </a:rPr>
              <a:t>気管</a:t>
            </a:r>
          </a:p>
          <a:p>
            <a:pPr algn="ctr" eaLnBrk="1" hangingPunct="1">
              <a:spcBef>
                <a:spcPct val="0"/>
              </a:spcBef>
              <a:buFontTx/>
              <a:buNone/>
            </a:pPr>
            <a:r>
              <a:rPr lang="ja-JP" altLang="en-US" sz="2000" dirty="0">
                <a:latin typeface="メイリオ" panose="020B0604030504040204" pitchFamily="50" charset="-128"/>
                <a:ea typeface="メイリオ" panose="020B0604030504040204" pitchFamily="50" charset="-128"/>
              </a:rPr>
              <a:t>軟化症</a:t>
            </a:r>
          </a:p>
        </p:txBody>
      </p:sp>
      <p:grpSp>
        <p:nvGrpSpPr>
          <p:cNvPr id="11" name="グループ化 10">
            <a:extLst>
              <a:ext uri="{FF2B5EF4-FFF2-40B4-BE49-F238E27FC236}">
                <a16:creationId xmlns:a16="http://schemas.microsoft.com/office/drawing/2014/main" id="{DAEB7B7E-E69D-40E4-BC82-1DF0762389BA}"/>
              </a:ext>
            </a:extLst>
          </p:cNvPr>
          <p:cNvGrpSpPr/>
          <p:nvPr/>
        </p:nvGrpSpPr>
        <p:grpSpPr>
          <a:xfrm>
            <a:off x="7975897" y="4922930"/>
            <a:ext cx="1329409" cy="708256"/>
            <a:chOff x="7975897" y="4808630"/>
            <a:chExt cx="1329409" cy="708256"/>
          </a:xfrm>
        </p:grpSpPr>
        <p:sp>
          <p:nvSpPr>
            <p:cNvPr id="25" name="Rectangle 11">
              <a:extLst>
                <a:ext uri="{FF2B5EF4-FFF2-40B4-BE49-F238E27FC236}">
                  <a16:creationId xmlns:a16="http://schemas.microsoft.com/office/drawing/2014/main" id="{E271DBBD-4B4D-43BA-8D0C-0E2CCC096B39}"/>
                </a:ext>
              </a:extLst>
            </p:cNvPr>
            <p:cNvSpPr>
              <a:spLocks noChangeArrowheads="1"/>
            </p:cNvSpPr>
            <p:nvPr/>
          </p:nvSpPr>
          <p:spPr bwMode="auto">
            <a:xfrm>
              <a:off x="7975897" y="4808630"/>
              <a:ext cx="1329409" cy="708256"/>
            </a:xfrm>
            <a:prstGeom prst="rect">
              <a:avLst/>
            </a:prstGeom>
            <a:solidFill>
              <a:srgbClr val="F3EE85">
                <a:alpha val="52156"/>
              </a:srgbClr>
            </a:solidFill>
            <a:ln w="12700">
              <a:solidFill>
                <a:schemeClr val="tx1"/>
              </a:solidFill>
              <a:miter lim="800000"/>
              <a:headEnd/>
              <a:tailEnd/>
            </a:ln>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400">
                <a:latin typeface="メイリオ" panose="020B0604030504040204" pitchFamily="50" charset="-128"/>
                <a:ea typeface="メイリオ" panose="020B0604030504040204" pitchFamily="50" charset="-128"/>
              </a:endParaRPr>
            </a:p>
          </p:txBody>
        </p:sp>
        <p:sp>
          <p:nvSpPr>
            <p:cNvPr id="69" name="Text Box 47">
              <a:extLst>
                <a:ext uri="{FF2B5EF4-FFF2-40B4-BE49-F238E27FC236}">
                  <a16:creationId xmlns:a16="http://schemas.microsoft.com/office/drawing/2014/main" id="{C50AC232-E2AE-4C70-8941-46C6D4A22EB8}"/>
                </a:ext>
              </a:extLst>
            </p:cNvPr>
            <p:cNvSpPr txBox="1">
              <a:spLocks noChangeArrowheads="1"/>
            </p:cNvSpPr>
            <p:nvPr/>
          </p:nvSpPr>
          <p:spPr bwMode="auto">
            <a:xfrm>
              <a:off x="7975897" y="4858829"/>
              <a:ext cx="1329409" cy="60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7200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90000"/>
                </a:lnSpc>
                <a:spcBef>
                  <a:spcPct val="0"/>
                </a:spcBef>
                <a:buFontTx/>
                <a:buNone/>
              </a:pPr>
              <a:r>
                <a:rPr lang="ja-JP" altLang="en-US" sz="2000" dirty="0">
                  <a:latin typeface="メイリオ" panose="020B0604030504040204" pitchFamily="50" charset="-128"/>
                  <a:ea typeface="メイリオ" panose="020B0604030504040204" pitchFamily="50" charset="-128"/>
                </a:rPr>
                <a:t>持続陽圧</a:t>
              </a:r>
            </a:p>
            <a:p>
              <a:pPr algn="ctr" eaLnBrk="1" hangingPunct="1">
                <a:lnSpc>
                  <a:spcPct val="90000"/>
                </a:lnSpc>
                <a:spcBef>
                  <a:spcPct val="0"/>
                </a:spcBef>
                <a:buFontTx/>
                <a:buNone/>
              </a:pPr>
              <a:r>
                <a:rPr lang="ja-JP" altLang="en-US" sz="2000" dirty="0">
                  <a:latin typeface="メイリオ" panose="020B0604030504040204" pitchFamily="50" charset="-128"/>
                  <a:ea typeface="メイリオ" panose="020B0604030504040204" pitchFamily="50" charset="-128"/>
                </a:rPr>
                <a:t>呼吸</a:t>
              </a:r>
            </a:p>
          </p:txBody>
        </p:sp>
      </p:grpSp>
      <p:sp>
        <p:nvSpPr>
          <p:cNvPr id="71" name="Text Box 50">
            <a:extLst>
              <a:ext uri="{FF2B5EF4-FFF2-40B4-BE49-F238E27FC236}">
                <a16:creationId xmlns:a16="http://schemas.microsoft.com/office/drawing/2014/main" id="{E3FFB9C7-C225-424F-A7C6-1667BF2FDFF9}"/>
              </a:ext>
            </a:extLst>
          </p:cNvPr>
          <p:cNvSpPr txBox="1">
            <a:spLocks noChangeArrowheads="1"/>
          </p:cNvSpPr>
          <p:nvPr/>
        </p:nvSpPr>
        <p:spPr bwMode="auto">
          <a:xfrm>
            <a:off x="8163467" y="3471145"/>
            <a:ext cx="697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dirty="0">
                <a:latin typeface="メイリオ" panose="020B0604030504040204" pitchFamily="50" charset="-128"/>
                <a:ea typeface="メイリオ" panose="020B0604030504040204" pitchFamily="50" charset="-128"/>
              </a:rPr>
              <a:t>喘息</a:t>
            </a:r>
          </a:p>
        </p:txBody>
      </p:sp>
      <p:sp>
        <p:nvSpPr>
          <p:cNvPr id="72" name="Text Box 51">
            <a:extLst>
              <a:ext uri="{FF2B5EF4-FFF2-40B4-BE49-F238E27FC236}">
                <a16:creationId xmlns:a16="http://schemas.microsoft.com/office/drawing/2014/main" id="{FF848D3F-A3AE-4CBB-B6B3-CC26FAA9743E}"/>
              </a:ext>
            </a:extLst>
          </p:cNvPr>
          <p:cNvSpPr txBox="1">
            <a:spLocks noChangeArrowheads="1"/>
          </p:cNvSpPr>
          <p:nvPr/>
        </p:nvSpPr>
        <p:spPr bwMode="auto">
          <a:xfrm>
            <a:off x="704850" y="6004450"/>
            <a:ext cx="8604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おもな関係を示す。症状には、これに、貯留性の喘鳴と、代償性の症状（うめき・呻吟様の呼気性喘鳴）が、加わる。</a:t>
            </a:r>
          </a:p>
        </p:txBody>
      </p:sp>
      <p:grpSp>
        <p:nvGrpSpPr>
          <p:cNvPr id="14" name="グループ化 13">
            <a:extLst>
              <a:ext uri="{FF2B5EF4-FFF2-40B4-BE49-F238E27FC236}">
                <a16:creationId xmlns:a16="http://schemas.microsoft.com/office/drawing/2014/main" id="{23704964-861B-46E8-9FAC-730AC5EDA08C}"/>
              </a:ext>
            </a:extLst>
          </p:cNvPr>
          <p:cNvGrpSpPr/>
          <p:nvPr/>
        </p:nvGrpSpPr>
        <p:grpSpPr>
          <a:xfrm>
            <a:off x="3446442" y="4919422"/>
            <a:ext cx="1657262" cy="715273"/>
            <a:chOff x="3284497" y="4805122"/>
            <a:chExt cx="1657262" cy="715273"/>
          </a:xfrm>
        </p:grpSpPr>
        <p:sp>
          <p:nvSpPr>
            <p:cNvPr id="20" name="Rectangle 8">
              <a:extLst>
                <a:ext uri="{FF2B5EF4-FFF2-40B4-BE49-F238E27FC236}">
                  <a16:creationId xmlns:a16="http://schemas.microsoft.com/office/drawing/2014/main" id="{00764072-E63C-4D1E-987E-C140CBA07B06}"/>
                </a:ext>
              </a:extLst>
            </p:cNvPr>
            <p:cNvSpPr>
              <a:spLocks noChangeArrowheads="1"/>
            </p:cNvSpPr>
            <p:nvPr/>
          </p:nvSpPr>
          <p:spPr bwMode="auto">
            <a:xfrm>
              <a:off x="3284497" y="4805122"/>
              <a:ext cx="1657262" cy="715273"/>
            </a:xfrm>
            <a:prstGeom prst="rect">
              <a:avLst/>
            </a:prstGeom>
            <a:solidFill>
              <a:srgbClr val="FFA7D3">
                <a:alpha val="45882"/>
              </a:srgbClr>
            </a:solidFill>
            <a:ln w="12700">
              <a:solidFill>
                <a:schemeClr val="tx1"/>
              </a:solidFill>
              <a:miter lim="800000"/>
              <a:headEnd/>
              <a:tailEnd/>
            </a:ln>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400">
                <a:latin typeface="メイリオ" panose="020B0604030504040204" pitchFamily="50" charset="-128"/>
                <a:ea typeface="メイリオ" panose="020B0604030504040204" pitchFamily="50" charset="-128"/>
              </a:endParaRPr>
            </a:p>
          </p:txBody>
        </p:sp>
        <p:sp>
          <p:nvSpPr>
            <p:cNvPr id="67" name="Text Box 45">
              <a:extLst>
                <a:ext uri="{FF2B5EF4-FFF2-40B4-BE49-F238E27FC236}">
                  <a16:creationId xmlns:a16="http://schemas.microsoft.com/office/drawing/2014/main" id="{0C17CDA2-166D-4901-A24D-51E612986262}"/>
                </a:ext>
              </a:extLst>
            </p:cNvPr>
            <p:cNvSpPr txBox="1">
              <a:spLocks noChangeArrowheads="1"/>
            </p:cNvSpPr>
            <p:nvPr/>
          </p:nvSpPr>
          <p:spPr bwMode="auto">
            <a:xfrm>
              <a:off x="3302086" y="4873064"/>
              <a:ext cx="1639673" cy="579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90000"/>
                </a:lnSpc>
                <a:spcBef>
                  <a:spcPct val="0"/>
                </a:spcBef>
                <a:buFontTx/>
                <a:buNone/>
              </a:pP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姿勢管理</a:t>
              </a:r>
            </a:p>
            <a:p>
              <a:pPr algn="ctr" eaLnBrk="1" hangingPunct="1">
                <a:lnSpc>
                  <a:spcPct val="90000"/>
                </a:lnSpc>
                <a:spcBef>
                  <a:spcPct val="0"/>
                </a:spcBef>
                <a:buFontTx/>
                <a:buNone/>
              </a:pPr>
              <a:r>
                <a:rPr lang="ja-JP" altLang="en-US" sz="1800" dirty="0">
                  <a:latin typeface="メイリオ" panose="020B0604030504040204" pitchFamily="50" charset="-128"/>
                  <a:ea typeface="メイリオ" panose="020B0604030504040204" pitchFamily="50" charset="-128"/>
                </a:rPr>
                <a:t>（下顎・全身）</a:t>
              </a:r>
            </a:p>
          </p:txBody>
        </p:sp>
      </p:grpSp>
      <p:grpSp>
        <p:nvGrpSpPr>
          <p:cNvPr id="13" name="グループ化 12">
            <a:extLst>
              <a:ext uri="{FF2B5EF4-FFF2-40B4-BE49-F238E27FC236}">
                <a16:creationId xmlns:a16="http://schemas.microsoft.com/office/drawing/2014/main" id="{10F81CD9-E08D-42A9-A302-B0D083A59E18}"/>
              </a:ext>
            </a:extLst>
          </p:cNvPr>
          <p:cNvGrpSpPr/>
          <p:nvPr/>
        </p:nvGrpSpPr>
        <p:grpSpPr>
          <a:xfrm>
            <a:off x="5337520" y="4919422"/>
            <a:ext cx="790024" cy="715272"/>
            <a:chOff x="5185946" y="4805122"/>
            <a:chExt cx="790024" cy="715272"/>
          </a:xfrm>
        </p:grpSpPr>
        <p:sp>
          <p:nvSpPr>
            <p:cNvPr id="21" name="Rectangle 9">
              <a:extLst>
                <a:ext uri="{FF2B5EF4-FFF2-40B4-BE49-F238E27FC236}">
                  <a16:creationId xmlns:a16="http://schemas.microsoft.com/office/drawing/2014/main" id="{142D7E63-F754-46CF-8152-1925B6A6F3A3}"/>
                </a:ext>
              </a:extLst>
            </p:cNvPr>
            <p:cNvSpPr>
              <a:spLocks noChangeArrowheads="1"/>
            </p:cNvSpPr>
            <p:nvPr/>
          </p:nvSpPr>
          <p:spPr bwMode="auto">
            <a:xfrm>
              <a:off x="5185946" y="4805122"/>
              <a:ext cx="790024" cy="715272"/>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400">
                <a:latin typeface="メイリオ" panose="020B0604030504040204" pitchFamily="50" charset="-128"/>
                <a:ea typeface="メイリオ" panose="020B0604030504040204" pitchFamily="50" charset="-128"/>
              </a:endParaRPr>
            </a:p>
          </p:txBody>
        </p:sp>
        <p:sp>
          <p:nvSpPr>
            <p:cNvPr id="70" name="Text Box 49">
              <a:extLst>
                <a:ext uri="{FF2B5EF4-FFF2-40B4-BE49-F238E27FC236}">
                  <a16:creationId xmlns:a16="http://schemas.microsoft.com/office/drawing/2014/main" id="{07206637-4DD7-4DE5-B46D-4988D013EF11}"/>
                </a:ext>
              </a:extLst>
            </p:cNvPr>
            <p:cNvSpPr txBox="1">
              <a:spLocks noChangeArrowheads="1"/>
            </p:cNvSpPr>
            <p:nvPr/>
          </p:nvSpPr>
          <p:spPr bwMode="auto">
            <a:xfrm>
              <a:off x="5203534" y="4858829"/>
              <a:ext cx="772435" cy="60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7200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90000"/>
                </a:lnSpc>
                <a:spcBef>
                  <a:spcPct val="0"/>
                </a:spcBef>
                <a:buFontTx/>
                <a:buNone/>
              </a:pPr>
              <a:r>
                <a:rPr lang="ja-JP" altLang="en-US" sz="2000" dirty="0">
                  <a:latin typeface="メイリオ" panose="020B0604030504040204" pitchFamily="50" charset="-128"/>
                  <a:ea typeface="メイリオ" panose="020B0604030504040204" pitchFamily="50" charset="-128"/>
                </a:rPr>
                <a:t>気管</a:t>
              </a:r>
            </a:p>
            <a:p>
              <a:pPr algn="ctr" eaLnBrk="1" hangingPunct="1">
                <a:lnSpc>
                  <a:spcPct val="90000"/>
                </a:lnSpc>
                <a:spcBef>
                  <a:spcPct val="0"/>
                </a:spcBef>
                <a:buFontTx/>
                <a:buNone/>
              </a:pPr>
              <a:r>
                <a:rPr lang="ja-JP" altLang="en-US" sz="2000" dirty="0">
                  <a:latin typeface="メイリオ" panose="020B0604030504040204" pitchFamily="50" charset="-128"/>
                  <a:ea typeface="メイリオ" panose="020B0604030504040204" pitchFamily="50" charset="-128"/>
                </a:rPr>
                <a:t>切開</a:t>
              </a:r>
            </a:p>
          </p:txBody>
        </p:sp>
      </p:grpSp>
      <p:grpSp>
        <p:nvGrpSpPr>
          <p:cNvPr id="12" name="グループ化 11">
            <a:extLst>
              <a:ext uri="{FF2B5EF4-FFF2-40B4-BE49-F238E27FC236}">
                <a16:creationId xmlns:a16="http://schemas.microsoft.com/office/drawing/2014/main" id="{17D8F988-3F45-4524-AA11-D0ADA5260E67}"/>
              </a:ext>
            </a:extLst>
          </p:cNvPr>
          <p:cNvGrpSpPr/>
          <p:nvPr/>
        </p:nvGrpSpPr>
        <p:grpSpPr>
          <a:xfrm>
            <a:off x="6361360" y="4920155"/>
            <a:ext cx="1380720" cy="713806"/>
            <a:chOff x="6333402" y="4805855"/>
            <a:chExt cx="1380720" cy="713806"/>
          </a:xfrm>
        </p:grpSpPr>
        <p:sp>
          <p:nvSpPr>
            <p:cNvPr id="22" name="Rectangle 10">
              <a:extLst>
                <a:ext uri="{FF2B5EF4-FFF2-40B4-BE49-F238E27FC236}">
                  <a16:creationId xmlns:a16="http://schemas.microsoft.com/office/drawing/2014/main" id="{27AE477E-2739-4FB3-9242-ADAB74813180}"/>
                </a:ext>
              </a:extLst>
            </p:cNvPr>
            <p:cNvSpPr>
              <a:spLocks noChangeArrowheads="1"/>
            </p:cNvSpPr>
            <p:nvPr/>
          </p:nvSpPr>
          <p:spPr bwMode="auto">
            <a:xfrm>
              <a:off x="6333402" y="4805855"/>
              <a:ext cx="1380720" cy="713806"/>
            </a:xfrm>
            <a:prstGeom prst="rect">
              <a:avLst/>
            </a:prstGeom>
            <a:solidFill>
              <a:srgbClr val="CEFF43">
                <a:alpha val="56078"/>
              </a:srgbClr>
            </a:solidFill>
            <a:ln w="12700">
              <a:solidFill>
                <a:schemeClr val="tx1"/>
              </a:solidFill>
              <a:miter lim="800000"/>
              <a:headEnd/>
              <a:tailEnd/>
            </a:ln>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400">
                <a:latin typeface="メイリオ" panose="020B0604030504040204" pitchFamily="50" charset="-128"/>
                <a:ea typeface="メイリオ" panose="020B0604030504040204" pitchFamily="50" charset="-128"/>
              </a:endParaRPr>
            </a:p>
          </p:txBody>
        </p:sp>
        <p:sp>
          <p:nvSpPr>
            <p:cNvPr id="73" name="Text Box 52">
              <a:extLst>
                <a:ext uri="{FF2B5EF4-FFF2-40B4-BE49-F238E27FC236}">
                  <a16:creationId xmlns:a16="http://schemas.microsoft.com/office/drawing/2014/main" id="{EAD5771A-2C1E-4627-82A4-0EFE2163281B}"/>
                </a:ext>
              </a:extLst>
            </p:cNvPr>
            <p:cNvSpPr txBox="1">
              <a:spLocks noChangeArrowheads="1"/>
            </p:cNvSpPr>
            <p:nvPr/>
          </p:nvSpPr>
          <p:spPr bwMode="auto">
            <a:xfrm>
              <a:off x="6333402" y="4858829"/>
              <a:ext cx="1380720" cy="60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7200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90000"/>
                </a:lnSpc>
                <a:spcBef>
                  <a:spcPct val="0"/>
                </a:spcBef>
                <a:buFontTx/>
                <a:buNone/>
              </a:pPr>
              <a:r>
                <a:rPr lang="ja-JP" altLang="en-US" sz="2000" dirty="0">
                  <a:latin typeface="メイリオ" panose="020B0604030504040204" pitchFamily="50" charset="-128"/>
                  <a:ea typeface="メイリオ" panose="020B0604030504040204" pitchFamily="50" charset="-128"/>
                </a:rPr>
                <a:t>緊張緩和</a:t>
              </a:r>
            </a:p>
            <a:p>
              <a:pPr algn="ctr" eaLnBrk="1" hangingPunct="1">
                <a:lnSpc>
                  <a:spcPct val="90000"/>
                </a:lnSpc>
                <a:spcBef>
                  <a:spcPct val="0"/>
                </a:spcBef>
                <a:buFontTx/>
                <a:buNone/>
              </a:pPr>
              <a:r>
                <a:rPr lang="ja-JP" altLang="en-US" sz="2000" dirty="0">
                  <a:latin typeface="メイリオ" panose="020B0604030504040204" pitchFamily="50" charset="-128"/>
                  <a:ea typeface="メイリオ" panose="020B0604030504040204" pitchFamily="50" charset="-128"/>
                </a:rPr>
                <a:t>鎮静</a:t>
              </a:r>
            </a:p>
          </p:txBody>
        </p:sp>
      </p:grpSp>
      <p:grpSp>
        <p:nvGrpSpPr>
          <p:cNvPr id="74" name="グループ化 73">
            <a:extLst>
              <a:ext uri="{FF2B5EF4-FFF2-40B4-BE49-F238E27FC236}">
                <a16:creationId xmlns:a16="http://schemas.microsoft.com/office/drawing/2014/main" id="{F2136F88-B4B8-44A0-A671-A6AC4D0CE7DA}"/>
              </a:ext>
            </a:extLst>
          </p:cNvPr>
          <p:cNvGrpSpPr/>
          <p:nvPr/>
        </p:nvGrpSpPr>
        <p:grpSpPr>
          <a:xfrm>
            <a:off x="1555364" y="4919422"/>
            <a:ext cx="1657262" cy="715273"/>
            <a:chOff x="1555364" y="4805122"/>
            <a:chExt cx="1657262" cy="715273"/>
          </a:xfrm>
          <a:solidFill>
            <a:srgbClr val="ABE9FF"/>
          </a:solidFill>
        </p:grpSpPr>
        <p:sp>
          <p:nvSpPr>
            <p:cNvPr id="19" name="Rectangle 7">
              <a:extLst>
                <a:ext uri="{FF2B5EF4-FFF2-40B4-BE49-F238E27FC236}">
                  <a16:creationId xmlns:a16="http://schemas.microsoft.com/office/drawing/2014/main" id="{707990CC-C5CE-4107-A9DA-59FFF4F00AE2}"/>
                </a:ext>
              </a:extLst>
            </p:cNvPr>
            <p:cNvSpPr>
              <a:spLocks noChangeArrowheads="1"/>
            </p:cNvSpPr>
            <p:nvPr/>
          </p:nvSpPr>
          <p:spPr bwMode="auto">
            <a:xfrm>
              <a:off x="1599003" y="4805122"/>
              <a:ext cx="1587011" cy="715273"/>
            </a:xfrm>
            <a:prstGeom prst="rect">
              <a:avLst/>
            </a:prstGeom>
            <a:grpFill/>
            <a:ln w="12700">
              <a:solidFill>
                <a:schemeClr val="tx1"/>
              </a:solidFill>
              <a:miter lim="800000"/>
              <a:headEnd/>
              <a:tailEnd/>
            </a:ln>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400">
                <a:latin typeface="メイリオ" panose="020B0604030504040204" pitchFamily="50" charset="-128"/>
                <a:ea typeface="メイリオ" panose="020B0604030504040204" pitchFamily="50" charset="-128"/>
              </a:endParaRPr>
            </a:p>
          </p:txBody>
        </p:sp>
        <p:sp>
          <p:nvSpPr>
            <p:cNvPr id="66" name="Text Box 44">
              <a:extLst>
                <a:ext uri="{FF2B5EF4-FFF2-40B4-BE49-F238E27FC236}">
                  <a16:creationId xmlns:a16="http://schemas.microsoft.com/office/drawing/2014/main" id="{E49E5FD6-0FEA-4B59-9FA7-90FDDA4ED2F4}"/>
                </a:ext>
              </a:extLst>
            </p:cNvPr>
            <p:cNvSpPr txBox="1">
              <a:spLocks noChangeArrowheads="1"/>
            </p:cNvSpPr>
            <p:nvPr/>
          </p:nvSpPr>
          <p:spPr bwMode="auto">
            <a:xfrm>
              <a:off x="1555364" y="4885759"/>
              <a:ext cx="1657262" cy="55399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7200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80000"/>
                </a:lnSpc>
                <a:spcBef>
                  <a:spcPct val="0"/>
                </a:spcBef>
                <a:buFontTx/>
                <a:buNone/>
              </a:pPr>
              <a:r>
                <a:rPr lang="en-US" altLang="ja-JP" sz="14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経鼻</a:t>
              </a:r>
            </a:p>
            <a:p>
              <a:pPr algn="ctr" eaLnBrk="1" hangingPunct="1">
                <a:lnSpc>
                  <a:spcPct val="80000"/>
                </a:lnSpc>
                <a:spcBef>
                  <a:spcPct val="0"/>
                </a:spcBef>
                <a:buFontTx/>
                <a:buNone/>
              </a:pPr>
              <a:r>
                <a:rPr lang="ja-JP" altLang="en-US" sz="2000" dirty="0">
                  <a:latin typeface="メイリオ" panose="020B0604030504040204" pitchFamily="50" charset="-128"/>
                  <a:ea typeface="メイリオ" panose="020B0604030504040204" pitchFamily="50" charset="-128"/>
                </a:rPr>
                <a:t>エアウェイ</a:t>
              </a:r>
            </a:p>
          </p:txBody>
        </p:sp>
      </p:grpSp>
      <p:sp>
        <p:nvSpPr>
          <p:cNvPr id="7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49</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49351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kumimoji="1" lang="ja-JP" altLang="en-US" sz="2800" b="1" dirty="0">
                <a:latin typeface="メイリオ" panose="020B0604030504040204" pitchFamily="50" charset="-128"/>
                <a:ea typeface="メイリオ" panose="020B0604030504040204" pitchFamily="50" charset="-128"/>
              </a:rPr>
              <a:t>体　温</a:t>
            </a:r>
          </a:p>
        </p:txBody>
      </p:sp>
      <p:sp>
        <p:nvSpPr>
          <p:cNvPr id="8" name="コンテンツ プレースホルダ 2">
            <a:extLst>
              <a:ext uri="{FF2B5EF4-FFF2-40B4-BE49-F238E27FC236}">
                <a16:creationId xmlns:a16="http://schemas.microsoft.com/office/drawing/2014/main" id="{027695F2-052E-4347-B4D6-135365FB4F80}"/>
              </a:ext>
            </a:extLst>
          </p:cNvPr>
          <p:cNvSpPr txBox="1">
            <a:spLocks/>
          </p:cNvSpPr>
          <p:nvPr/>
        </p:nvSpPr>
        <p:spPr>
          <a:xfrm>
            <a:off x="4734232" y="1498094"/>
            <a:ext cx="4557898" cy="907941"/>
          </a:xfrm>
          <a:prstGeom prst="rect">
            <a:avLst/>
          </a:prstGeom>
          <a:ln w="25400" cap="flat" cmpd="sng" algn="ctr">
            <a:noFill/>
            <a:prstDash val="solid"/>
          </a:ln>
        </p:spPr>
        <p:style>
          <a:lnRef idx="2">
            <a:schemeClr val="accent2"/>
          </a:lnRef>
          <a:fillRef idx="1">
            <a:schemeClr val="lt1"/>
          </a:fillRef>
          <a:effectRef idx="0">
            <a:schemeClr val="accent2"/>
          </a:effectRef>
          <a:fontRef idx="minor">
            <a:schemeClr val="dk1"/>
          </a:fontRef>
        </p:style>
        <p:txBody>
          <a:bodyPr wrap="square" lIns="0" tIns="0" rIns="0" bIns="0">
            <a:spAutoFit/>
          </a:bodyPr>
          <a:lstStyle/>
          <a:p>
            <a:pPr algn="just" defTabSz="457200" fontAlgn="auto">
              <a:lnSpc>
                <a:spcPct val="125000"/>
              </a:lnSpc>
              <a:buClr>
                <a:schemeClr val="folHlink"/>
              </a:buClr>
              <a:buSzPct val="60000"/>
              <a:buFont typeface="Arial"/>
              <a:buNone/>
              <a:defRPr/>
            </a:pPr>
            <a:r>
              <a:rPr kumimoji="0" lang="ja-JP" altLang="en-US" sz="1600" dirty="0">
                <a:latin typeface="Meiryo" panose="020B0604030504040204" pitchFamily="34" charset="-128"/>
                <a:ea typeface="Meiryo" panose="020B0604030504040204" pitchFamily="34" charset="-128"/>
                <a:cs typeface="ＭＳ ゴシック" charset="-128"/>
              </a:rPr>
              <a:t>個人差もあるので調子の良い時の体温を記録し、日内変動や季節変動を把握</a:t>
            </a:r>
            <a:r>
              <a:rPr lang="ja-JP" altLang="en-US" sz="1600" dirty="0">
                <a:latin typeface="Meiryo" panose="020B0604030504040204" pitchFamily="34" charset="-128"/>
                <a:ea typeface="Meiryo" panose="020B0604030504040204" pitchFamily="34" charset="-128"/>
                <a:cs typeface="ＭＳ ゴシック" charset="-128"/>
              </a:rPr>
              <a:t>します。</a:t>
            </a:r>
            <a:endParaRPr kumimoji="0" lang="en-US" altLang="ja-JP" sz="1600" dirty="0">
              <a:latin typeface="Meiryo" panose="020B0604030504040204" pitchFamily="34" charset="-128"/>
              <a:ea typeface="Meiryo" panose="020B0604030504040204" pitchFamily="34" charset="-128"/>
              <a:cs typeface="ＭＳ ゴシック" charset="-128"/>
            </a:endParaRPr>
          </a:p>
          <a:p>
            <a:pPr algn="just" defTabSz="457200" fontAlgn="auto">
              <a:lnSpc>
                <a:spcPct val="125000"/>
              </a:lnSpc>
              <a:buClr>
                <a:schemeClr val="folHlink"/>
              </a:buClr>
              <a:buSzPct val="60000"/>
              <a:buFont typeface="Arial"/>
              <a:buNone/>
              <a:defRPr/>
            </a:pPr>
            <a:r>
              <a:rPr kumimoji="0" lang="ja-JP" altLang="en-US" sz="1600" dirty="0">
                <a:latin typeface="Meiryo" panose="020B0604030504040204" pitchFamily="34" charset="-128"/>
                <a:ea typeface="Meiryo" panose="020B0604030504040204" pitchFamily="34" charset="-128"/>
              </a:rPr>
              <a:t>（筋緊張や食事の前後でも容易に変動</a:t>
            </a:r>
            <a:r>
              <a:rPr lang="ja-JP" altLang="en-US" sz="1600" dirty="0">
                <a:latin typeface="Meiryo" panose="020B0604030504040204" pitchFamily="34" charset="-128"/>
                <a:ea typeface="Meiryo" panose="020B0604030504040204" pitchFamily="34" charset="-128"/>
              </a:rPr>
              <a:t>します</a:t>
            </a:r>
            <a:r>
              <a:rPr kumimoji="0" lang="ja-JP" altLang="en-US" sz="1600" dirty="0">
                <a:latin typeface="Meiryo" panose="020B0604030504040204" pitchFamily="34" charset="-128"/>
                <a:ea typeface="Meiryo" panose="020B0604030504040204" pitchFamily="34" charset="-128"/>
              </a:rPr>
              <a:t>）</a:t>
            </a:r>
            <a:endParaRPr lang="ja-JP" altLang="en-US" sz="1600" dirty="0">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17B94513-E53C-4B0B-B711-EE6513EFB545}"/>
              </a:ext>
            </a:extLst>
          </p:cNvPr>
          <p:cNvSpPr txBox="1">
            <a:spLocks noChangeArrowheads="1"/>
          </p:cNvSpPr>
          <p:nvPr/>
        </p:nvSpPr>
        <p:spPr bwMode="auto">
          <a:xfrm>
            <a:off x="4734232" y="2672979"/>
            <a:ext cx="4557898" cy="701890"/>
          </a:xfrm>
          <a:prstGeom prst="rect">
            <a:avLst/>
          </a:prstGeom>
          <a:solidFill>
            <a:srgbClr val="FFFFCC"/>
          </a:solidFill>
          <a:ln w="12700">
            <a:headEnd/>
            <a:tailEnd/>
          </a:ln>
        </p:spPr>
        <p:style>
          <a:lnRef idx="1">
            <a:schemeClr val="accent4"/>
          </a:lnRef>
          <a:fillRef idx="2">
            <a:schemeClr val="accent4"/>
          </a:fillRef>
          <a:effectRef idx="1">
            <a:schemeClr val="accent4"/>
          </a:effectRef>
          <a:fontRef idx="minor">
            <a:schemeClr val="dk1"/>
          </a:fontRef>
        </p:style>
        <p:txBody>
          <a:bodyPr wrap="square" lIns="216000" tIns="36000" rIns="72000" bIns="0" anchor="ctr" anchorCtr="0">
            <a:noAutofit/>
          </a:bodyPr>
          <a:lstStyle/>
          <a:p>
            <a:pPr>
              <a:defRPr/>
            </a:pPr>
            <a:r>
              <a:rPr kumimoji="0" lang="ja-JP" altLang="en-US" spc="50" dirty="0">
                <a:solidFill>
                  <a:schemeClr val="tx1"/>
                </a:solidFill>
                <a:latin typeface="Meiryo" panose="020B0604030504040204" pitchFamily="34" charset="-128"/>
                <a:ea typeface="Meiryo" panose="020B0604030504040204" pitchFamily="34" charset="-128"/>
                <a:cs typeface="ＭＳ ゴシック" charset="-128"/>
              </a:rPr>
              <a:t>高度な脳障害があると中枢性の</a:t>
            </a:r>
            <a:r>
              <a:rPr lang="ja-JP" altLang="en-US" b="1" spc="50" dirty="0">
                <a:solidFill>
                  <a:srgbClr val="FF0000"/>
                </a:solidFill>
                <a:latin typeface="Meiryo" panose="020B0604030504040204" pitchFamily="34" charset="-128"/>
                <a:ea typeface="Meiryo" panose="020B0604030504040204" pitchFamily="34" charset="-128"/>
                <a:cs typeface="ＭＳ ゴシック" charset="-128"/>
              </a:rPr>
              <a:t>体温調節障害</a:t>
            </a:r>
            <a:r>
              <a:rPr lang="ja-JP" altLang="en-US" spc="50" dirty="0">
                <a:solidFill>
                  <a:schemeClr val="tx1"/>
                </a:solidFill>
                <a:latin typeface="Meiryo" panose="020B0604030504040204" pitchFamily="34" charset="-128"/>
                <a:ea typeface="Meiryo" panose="020B0604030504040204" pitchFamily="34" charset="-128"/>
                <a:cs typeface="ＭＳ ゴシック" charset="-128"/>
              </a:rPr>
              <a:t>を合併します</a:t>
            </a:r>
          </a:p>
        </p:txBody>
      </p:sp>
      <p:graphicFrame>
        <p:nvGraphicFramePr>
          <p:cNvPr id="11" name="図表 10">
            <a:extLst>
              <a:ext uri="{FF2B5EF4-FFF2-40B4-BE49-F238E27FC236}">
                <a16:creationId xmlns:a16="http://schemas.microsoft.com/office/drawing/2014/main" id="{A9F3DBD5-E13B-4CAC-8EBE-DFEAD50C248C}"/>
              </a:ext>
            </a:extLst>
          </p:cNvPr>
          <p:cNvGraphicFramePr/>
          <p:nvPr/>
        </p:nvGraphicFramePr>
        <p:xfrm>
          <a:off x="681038" y="3704522"/>
          <a:ext cx="4730221" cy="2866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テキスト ボックス 11">
            <a:extLst>
              <a:ext uri="{FF2B5EF4-FFF2-40B4-BE49-F238E27FC236}">
                <a16:creationId xmlns:a16="http://schemas.microsoft.com/office/drawing/2014/main" id="{BEC0D81D-3994-4FA7-AB9A-09276E681B22}"/>
              </a:ext>
            </a:extLst>
          </p:cNvPr>
          <p:cNvSpPr txBox="1">
            <a:spLocks noChangeArrowheads="1"/>
          </p:cNvSpPr>
          <p:nvPr/>
        </p:nvSpPr>
        <p:spPr bwMode="auto">
          <a:xfrm>
            <a:off x="5911531" y="3704522"/>
            <a:ext cx="3362644" cy="2791149"/>
          </a:xfrm>
          <a:prstGeom prst="rect">
            <a:avLst/>
          </a:prstGeom>
          <a:noFill/>
          <a:ln w="9525">
            <a:solidFill>
              <a:srgbClr val="BE4B48"/>
            </a:solidFill>
            <a:miter lim="800000"/>
            <a:headEnd/>
            <a:tailEnd/>
          </a:ln>
          <a:effectLst/>
        </p:spPr>
        <p:txBody>
          <a:bodyPr wrap="square">
            <a:spAutoFit/>
          </a:bodyPr>
          <a:lstStyle/>
          <a:p>
            <a:pPr>
              <a:lnSpc>
                <a:spcPct val="125000"/>
              </a:lnSpc>
              <a:spcAft>
                <a:spcPts val="600"/>
              </a:spcAft>
              <a:defRPr/>
            </a:pPr>
            <a:r>
              <a:rPr lang="ja-JP" altLang="en-US" sz="1400" b="1" dirty="0">
                <a:solidFill>
                  <a:srgbClr val="FF0000"/>
                </a:solidFill>
                <a:latin typeface="Meiryo" panose="020B0604030504040204" pitchFamily="34" charset="-128"/>
                <a:ea typeface="Meiryo" panose="020B0604030504040204" pitchFamily="34" charset="-128"/>
                <a:cs typeface="HG創英角ﾎﾟｯﾌﾟ体" charset="2"/>
              </a:rPr>
              <a:t>熱がこもりやすい子ども</a:t>
            </a:r>
            <a:endParaRPr lang="en-US" altLang="ja-JP" sz="1400" b="1" dirty="0">
              <a:solidFill>
                <a:srgbClr val="FF0000"/>
              </a:solidFill>
              <a:latin typeface="Meiryo" panose="020B0604030504040204" pitchFamily="34" charset="-128"/>
              <a:ea typeface="Meiryo" panose="020B0604030504040204" pitchFamily="34" charset="-128"/>
              <a:cs typeface="HG創英角ﾎﾟｯﾌﾟ体" charset="2"/>
            </a:endParaRPr>
          </a:p>
          <a:p>
            <a:pPr algn="just">
              <a:lnSpc>
                <a:spcPct val="125000"/>
              </a:lnSpc>
              <a:spcAft>
                <a:spcPts val="600"/>
              </a:spcAft>
              <a:defRPr/>
            </a:pPr>
            <a:r>
              <a:rPr lang="ja-JP" altLang="en-US" sz="1500" dirty="0">
                <a:solidFill>
                  <a:schemeClr val="dk1"/>
                </a:solidFill>
                <a:latin typeface="Meiryo" panose="020B0604030504040204" pitchFamily="34" charset="-128"/>
                <a:ea typeface="Meiryo" panose="020B0604030504040204" pitchFamily="34" charset="-128"/>
              </a:rPr>
              <a:t>汗腺の発達が未熟であったり、抗痙攣剤などの副作用で発汗障害があると、熱がこもりやすいくなります。</a:t>
            </a:r>
            <a:endParaRPr lang="en-US" altLang="ja-JP" sz="1500" dirty="0">
              <a:solidFill>
                <a:schemeClr val="dk1"/>
              </a:solidFill>
              <a:latin typeface="Meiryo" panose="020B0604030504040204" pitchFamily="34" charset="-128"/>
              <a:ea typeface="Meiryo" panose="020B0604030504040204" pitchFamily="34" charset="-128"/>
            </a:endParaRPr>
          </a:p>
          <a:p>
            <a:pPr>
              <a:lnSpc>
                <a:spcPct val="125000"/>
              </a:lnSpc>
              <a:spcAft>
                <a:spcPts val="600"/>
              </a:spcAft>
              <a:defRPr/>
            </a:pPr>
            <a:r>
              <a:rPr lang="en-US" altLang="ja-JP" sz="1600" b="1" dirty="0">
                <a:solidFill>
                  <a:schemeClr val="dk1"/>
                </a:solidFill>
                <a:latin typeface="Meiryo" panose="020B0604030504040204" pitchFamily="34" charset="-128"/>
                <a:ea typeface="Meiryo" panose="020B0604030504040204" pitchFamily="34" charset="-128"/>
              </a:rPr>
              <a:t>→</a:t>
            </a:r>
            <a:r>
              <a:rPr lang="ja-JP" altLang="en-US" sz="1600" b="1" dirty="0">
                <a:solidFill>
                  <a:schemeClr val="dk1"/>
                </a:solidFill>
                <a:latin typeface="Meiryo" panose="020B0604030504040204" pitchFamily="34" charset="-128"/>
                <a:ea typeface="Meiryo" panose="020B0604030504040204" pitchFamily="34" charset="-128"/>
              </a:rPr>
              <a:t>皮膚を直接冷やす。</a:t>
            </a:r>
            <a:endParaRPr lang="en-US" altLang="ja-JP" sz="1600" b="1" dirty="0">
              <a:solidFill>
                <a:schemeClr val="dk1"/>
              </a:solidFill>
              <a:latin typeface="Meiryo" panose="020B0604030504040204" pitchFamily="34" charset="-128"/>
              <a:ea typeface="Meiryo" panose="020B0604030504040204" pitchFamily="34" charset="-128"/>
            </a:endParaRPr>
          </a:p>
          <a:p>
            <a:pPr>
              <a:lnSpc>
                <a:spcPct val="125000"/>
              </a:lnSpc>
              <a:spcAft>
                <a:spcPts val="600"/>
              </a:spcAft>
              <a:defRPr/>
            </a:pPr>
            <a:r>
              <a:rPr lang="en-US" altLang="ja-JP" sz="1600" b="1" dirty="0">
                <a:solidFill>
                  <a:schemeClr val="dk1"/>
                </a:solidFill>
                <a:latin typeface="Meiryo" panose="020B0604030504040204" pitchFamily="34" charset="-128"/>
                <a:ea typeface="Meiryo" panose="020B0604030504040204" pitchFamily="34" charset="-128"/>
              </a:rPr>
              <a:t>→</a:t>
            </a:r>
            <a:r>
              <a:rPr lang="ja-JP" altLang="en-US" sz="1600" b="1" dirty="0">
                <a:solidFill>
                  <a:schemeClr val="dk1"/>
                </a:solidFill>
                <a:latin typeface="Meiryo" panose="020B0604030504040204" pitchFamily="34" charset="-128"/>
                <a:ea typeface="Meiryo" panose="020B0604030504040204" pitchFamily="34" charset="-128"/>
              </a:rPr>
              <a:t>皮膚に風をあてる。</a:t>
            </a:r>
            <a:endParaRPr lang="en-US" altLang="ja-JP" sz="1600" b="1" dirty="0">
              <a:solidFill>
                <a:schemeClr val="dk1"/>
              </a:solidFill>
              <a:latin typeface="Meiryo" panose="020B0604030504040204" pitchFamily="34" charset="-128"/>
              <a:ea typeface="Meiryo" panose="020B0604030504040204" pitchFamily="34" charset="-128"/>
            </a:endParaRPr>
          </a:p>
          <a:p>
            <a:pPr>
              <a:lnSpc>
                <a:spcPct val="125000"/>
              </a:lnSpc>
              <a:spcAft>
                <a:spcPts val="600"/>
              </a:spcAft>
              <a:defRPr/>
            </a:pPr>
            <a:r>
              <a:rPr lang="en-US" altLang="ja-JP" sz="1600" b="1" dirty="0">
                <a:solidFill>
                  <a:schemeClr val="dk1"/>
                </a:solidFill>
                <a:latin typeface="Meiryo" panose="020B0604030504040204" pitchFamily="34" charset="-128"/>
                <a:ea typeface="Meiryo" panose="020B0604030504040204" pitchFamily="34" charset="-128"/>
              </a:rPr>
              <a:t>→</a:t>
            </a:r>
            <a:r>
              <a:rPr lang="ja-JP" altLang="en-US" sz="1600" b="1" dirty="0">
                <a:solidFill>
                  <a:schemeClr val="dk1"/>
                </a:solidFill>
                <a:latin typeface="Meiryo" panose="020B0604030504040204" pitchFamily="34" charset="-128"/>
                <a:ea typeface="Meiryo" panose="020B0604030504040204" pitchFamily="34" charset="-128"/>
              </a:rPr>
              <a:t>室温を下げる。</a:t>
            </a:r>
            <a:endParaRPr lang="en-US" altLang="ja-JP" sz="1600" b="1" dirty="0">
              <a:solidFill>
                <a:schemeClr val="dk1"/>
              </a:solidFill>
              <a:latin typeface="Meiryo" panose="020B0604030504040204" pitchFamily="34" charset="-128"/>
              <a:ea typeface="Meiryo" panose="020B0604030504040204" pitchFamily="34" charset="-128"/>
            </a:endParaRPr>
          </a:p>
          <a:p>
            <a:pPr>
              <a:lnSpc>
                <a:spcPct val="125000"/>
              </a:lnSpc>
              <a:spcAft>
                <a:spcPts val="600"/>
              </a:spcAft>
              <a:defRPr/>
            </a:pPr>
            <a:r>
              <a:rPr lang="ja-JP" altLang="en-US" sz="1400" dirty="0">
                <a:solidFill>
                  <a:schemeClr val="dk1"/>
                </a:solidFill>
                <a:latin typeface="Meiryo" panose="020B0604030504040204" pitchFamily="34" charset="-128"/>
                <a:ea typeface="Meiryo" panose="020B0604030504040204" pitchFamily="34" charset="-128"/>
              </a:rPr>
              <a:t>などの対応が有効です。</a:t>
            </a:r>
          </a:p>
        </p:txBody>
      </p:sp>
      <p:sp>
        <p:nvSpPr>
          <p:cNvPr id="9" name="正方形/長方形 8">
            <a:extLst>
              <a:ext uri="{FF2B5EF4-FFF2-40B4-BE49-F238E27FC236}">
                <a16:creationId xmlns:a16="http://schemas.microsoft.com/office/drawing/2014/main" id="{076C4AE5-A565-42F9-A407-BD70744EE9B8}"/>
              </a:ext>
            </a:extLst>
          </p:cNvPr>
          <p:cNvSpPr/>
          <p:nvPr/>
        </p:nvSpPr>
        <p:spPr>
          <a:xfrm>
            <a:off x="668338" y="1533665"/>
            <a:ext cx="3551750" cy="1841204"/>
          </a:xfrm>
          <a:prstGeom prst="rect">
            <a:avLst/>
          </a:prstGeom>
          <a:ln w="12700">
            <a:solidFill>
              <a:schemeClr val="accent6"/>
            </a:solidFill>
          </a:ln>
        </p:spPr>
        <p:txBody>
          <a:bodyPr wrap="square" lIns="0" anchor="ctr" anchorCtr="0">
            <a:noAutofit/>
          </a:bodyPr>
          <a:lstStyle/>
          <a:p>
            <a:pPr>
              <a:lnSpc>
                <a:spcPct val="125000"/>
              </a:lnSpc>
              <a:tabLst>
                <a:tab pos="900113" algn="l"/>
                <a:tab pos="1254125" algn="l"/>
              </a:tabLst>
              <a:defRPr/>
            </a:pPr>
            <a:r>
              <a:rPr lang="en-US" altLang="ja-JP" b="1" dirty="0">
                <a:solidFill>
                  <a:schemeClr val="dk1"/>
                </a:solidFill>
                <a:latin typeface="Meiryo" panose="020B0604030504040204" pitchFamily="34" charset="-128"/>
                <a:ea typeface="Meiryo" panose="020B0604030504040204" pitchFamily="34" charset="-128"/>
                <a:cs typeface="ＭＳ ゴシック"/>
              </a:rPr>
              <a:t>【</a:t>
            </a:r>
            <a:r>
              <a:rPr lang="ja-JP" altLang="en-US" b="1" dirty="0">
                <a:solidFill>
                  <a:schemeClr val="dk1"/>
                </a:solidFill>
                <a:latin typeface="Meiryo" panose="020B0604030504040204" pitchFamily="34" charset="-128"/>
                <a:ea typeface="Meiryo" panose="020B0604030504040204" pitchFamily="34" charset="-128"/>
                <a:cs typeface="ＭＳ ゴシック"/>
              </a:rPr>
              <a:t>腋窩体温の正常値</a:t>
            </a:r>
            <a:r>
              <a:rPr lang="en-US" altLang="ja-JP" b="1" dirty="0">
                <a:solidFill>
                  <a:schemeClr val="dk1"/>
                </a:solidFill>
                <a:latin typeface="Meiryo" panose="020B0604030504040204" pitchFamily="34" charset="-128"/>
                <a:ea typeface="Meiryo" panose="020B0604030504040204" pitchFamily="34" charset="-128"/>
                <a:cs typeface="ＭＳ ゴシック"/>
              </a:rPr>
              <a:t>】</a:t>
            </a:r>
          </a:p>
          <a:p>
            <a:pPr indent="131763">
              <a:lnSpc>
                <a:spcPct val="125000"/>
              </a:lnSpc>
              <a:tabLst>
                <a:tab pos="900113" algn="l"/>
                <a:tab pos="1254125" algn="l"/>
              </a:tabLst>
              <a:defRPr/>
            </a:pPr>
            <a:r>
              <a:rPr lang="zh-CN" altLang="en-US" dirty="0">
                <a:solidFill>
                  <a:schemeClr val="dk1"/>
                </a:solidFill>
                <a:latin typeface="Meiryo" panose="020B0604030504040204" pitchFamily="34" charset="-128"/>
                <a:ea typeface="Meiryo" panose="020B0604030504040204" pitchFamily="34" charset="-128"/>
                <a:cs typeface="ＭＳ ゴシック"/>
              </a:rPr>
              <a:t>新生児</a:t>
            </a:r>
            <a:r>
              <a:rPr lang="en-US" altLang="zh-CN" dirty="0">
                <a:solidFill>
                  <a:schemeClr val="dk1"/>
                </a:solidFill>
                <a:latin typeface="Meiryo" panose="020B0604030504040204" pitchFamily="34" charset="-128"/>
                <a:ea typeface="Meiryo" panose="020B0604030504040204" pitchFamily="34" charset="-128"/>
                <a:cs typeface="ＭＳ ゴシック"/>
              </a:rPr>
              <a:t>	</a:t>
            </a:r>
            <a:r>
              <a:rPr lang="zh-CN" altLang="en-US" dirty="0">
                <a:solidFill>
                  <a:schemeClr val="dk1"/>
                </a:solidFill>
                <a:latin typeface="Meiryo" panose="020B0604030504040204" pitchFamily="34" charset="-128"/>
                <a:ea typeface="Meiryo" panose="020B0604030504040204" pitchFamily="34" charset="-128"/>
                <a:cs typeface="ＭＳ ゴシック"/>
              </a:rPr>
              <a:t>：</a:t>
            </a:r>
            <a:r>
              <a:rPr lang="en-US" altLang="zh-CN" dirty="0">
                <a:solidFill>
                  <a:schemeClr val="dk1"/>
                </a:solidFill>
                <a:latin typeface="Meiryo" panose="020B0604030504040204" pitchFamily="34" charset="-128"/>
                <a:ea typeface="Meiryo" panose="020B0604030504040204" pitchFamily="34" charset="-128"/>
                <a:cs typeface="ＭＳ ゴシック"/>
              </a:rPr>
              <a:t>	36.5〜37.5℃</a:t>
            </a:r>
          </a:p>
          <a:p>
            <a:pPr indent="131763">
              <a:lnSpc>
                <a:spcPct val="125000"/>
              </a:lnSpc>
              <a:tabLst>
                <a:tab pos="900113" algn="l"/>
                <a:tab pos="1254125" algn="l"/>
              </a:tabLst>
              <a:defRPr/>
            </a:pPr>
            <a:r>
              <a:rPr lang="zh-CN" altLang="en-US" dirty="0">
                <a:solidFill>
                  <a:schemeClr val="dk1"/>
                </a:solidFill>
                <a:latin typeface="Meiryo" panose="020B0604030504040204" pitchFamily="34" charset="-128"/>
                <a:ea typeface="Meiryo" panose="020B0604030504040204" pitchFamily="34" charset="-128"/>
                <a:cs typeface="ＭＳ ゴシック"/>
              </a:rPr>
              <a:t>乳幼児</a:t>
            </a:r>
            <a:r>
              <a:rPr lang="en-US" altLang="zh-CN" dirty="0">
                <a:solidFill>
                  <a:schemeClr val="dk1"/>
                </a:solidFill>
                <a:latin typeface="Meiryo" panose="020B0604030504040204" pitchFamily="34" charset="-128"/>
                <a:ea typeface="Meiryo" panose="020B0604030504040204" pitchFamily="34" charset="-128"/>
                <a:cs typeface="ＭＳ ゴシック"/>
              </a:rPr>
              <a:t>	</a:t>
            </a:r>
            <a:r>
              <a:rPr lang="zh-CN" altLang="en-US" dirty="0">
                <a:solidFill>
                  <a:schemeClr val="dk1"/>
                </a:solidFill>
                <a:latin typeface="Meiryo" panose="020B0604030504040204" pitchFamily="34" charset="-128"/>
                <a:ea typeface="Meiryo" panose="020B0604030504040204" pitchFamily="34" charset="-128"/>
                <a:cs typeface="ＭＳ ゴシック"/>
              </a:rPr>
              <a:t>：</a:t>
            </a:r>
            <a:r>
              <a:rPr lang="en-US" altLang="zh-CN" dirty="0">
                <a:solidFill>
                  <a:schemeClr val="dk1"/>
                </a:solidFill>
                <a:latin typeface="Meiryo" panose="020B0604030504040204" pitchFamily="34" charset="-128"/>
                <a:ea typeface="Meiryo" panose="020B0604030504040204" pitchFamily="34" charset="-128"/>
                <a:cs typeface="ＭＳ ゴシック"/>
              </a:rPr>
              <a:t>	36.6〜37.3℃</a:t>
            </a:r>
          </a:p>
          <a:p>
            <a:pPr indent="131763">
              <a:lnSpc>
                <a:spcPct val="125000"/>
              </a:lnSpc>
              <a:tabLst>
                <a:tab pos="900113" algn="l"/>
                <a:tab pos="1254125" algn="l"/>
              </a:tabLst>
              <a:defRPr/>
            </a:pPr>
            <a:r>
              <a:rPr lang="zh-CN" altLang="en-US" dirty="0">
                <a:solidFill>
                  <a:schemeClr val="dk1"/>
                </a:solidFill>
                <a:latin typeface="Meiryo" panose="020B0604030504040204" pitchFamily="34" charset="-128"/>
                <a:ea typeface="Meiryo" panose="020B0604030504040204" pitchFamily="34" charset="-128"/>
                <a:cs typeface="ＭＳ ゴシック"/>
              </a:rPr>
              <a:t>学　童</a:t>
            </a:r>
            <a:r>
              <a:rPr lang="en-US" altLang="zh-CN" dirty="0">
                <a:solidFill>
                  <a:schemeClr val="dk1"/>
                </a:solidFill>
                <a:latin typeface="Meiryo" panose="020B0604030504040204" pitchFamily="34" charset="-128"/>
                <a:ea typeface="Meiryo" panose="020B0604030504040204" pitchFamily="34" charset="-128"/>
                <a:cs typeface="ＭＳ ゴシック"/>
              </a:rPr>
              <a:t>	</a:t>
            </a:r>
            <a:r>
              <a:rPr lang="zh-CN" altLang="en-US" dirty="0">
                <a:solidFill>
                  <a:schemeClr val="dk1"/>
                </a:solidFill>
                <a:latin typeface="Meiryo" panose="020B0604030504040204" pitchFamily="34" charset="-128"/>
                <a:ea typeface="Meiryo" panose="020B0604030504040204" pitchFamily="34" charset="-128"/>
                <a:cs typeface="ＭＳ ゴシック"/>
              </a:rPr>
              <a:t>：</a:t>
            </a:r>
            <a:r>
              <a:rPr lang="en-US" altLang="zh-CN" dirty="0">
                <a:solidFill>
                  <a:schemeClr val="dk1"/>
                </a:solidFill>
                <a:latin typeface="Meiryo" panose="020B0604030504040204" pitchFamily="34" charset="-128"/>
                <a:ea typeface="Meiryo" panose="020B0604030504040204" pitchFamily="34" charset="-128"/>
                <a:cs typeface="ＭＳ ゴシック"/>
              </a:rPr>
              <a:t>	36.1〜37.5℃</a:t>
            </a:r>
          </a:p>
          <a:p>
            <a:pPr indent="131763">
              <a:lnSpc>
                <a:spcPct val="125000"/>
              </a:lnSpc>
              <a:tabLst>
                <a:tab pos="900113" algn="l"/>
                <a:tab pos="1254125" algn="l"/>
              </a:tabLst>
              <a:defRPr/>
            </a:pPr>
            <a:r>
              <a:rPr lang="zh-CN" altLang="en-US" dirty="0">
                <a:solidFill>
                  <a:schemeClr val="dk1"/>
                </a:solidFill>
                <a:latin typeface="Meiryo" panose="020B0604030504040204" pitchFamily="34" charset="-128"/>
                <a:ea typeface="Meiryo" panose="020B0604030504040204" pitchFamily="34" charset="-128"/>
                <a:cs typeface="ＭＳ ゴシック"/>
              </a:rPr>
              <a:t>成　人</a:t>
            </a:r>
            <a:r>
              <a:rPr lang="en-US" altLang="zh-CN" dirty="0">
                <a:solidFill>
                  <a:schemeClr val="dk1"/>
                </a:solidFill>
                <a:latin typeface="Meiryo" panose="020B0604030504040204" pitchFamily="34" charset="-128"/>
                <a:ea typeface="Meiryo" panose="020B0604030504040204" pitchFamily="34" charset="-128"/>
                <a:cs typeface="ＭＳ ゴシック"/>
              </a:rPr>
              <a:t>	</a:t>
            </a:r>
            <a:r>
              <a:rPr lang="zh-CN" altLang="en-US" dirty="0">
                <a:solidFill>
                  <a:schemeClr val="dk1"/>
                </a:solidFill>
                <a:latin typeface="Meiryo" panose="020B0604030504040204" pitchFamily="34" charset="-128"/>
                <a:ea typeface="Meiryo" panose="020B0604030504040204" pitchFamily="34" charset="-128"/>
                <a:cs typeface="ＭＳ ゴシック"/>
              </a:rPr>
              <a:t>：</a:t>
            </a:r>
            <a:r>
              <a:rPr lang="en-US" altLang="zh-CN" dirty="0">
                <a:solidFill>
                  <a:schemeClr val="dk1"/>
                </a:solidFill>
                <a:latin typeface="Meiryo" panose="020B0604030504040204" pitchFamily="34" charset="-128"/>
                <a:ea typeface="Meiryo" panose="020B0604030504040204" pitchFamily="34" charset="-128"/>
                <a:cs typeface="ＭＳ ゴシック"/>
              </a:rPr>
              <a:t>	36.0〜37.0℃</a:t>
            </a:r>
            <a:endParaRPr lang="ja-JP" altLang="en-US" dirty="0">
              <a:solidFill>
                <a:schemeClr val="dk1"/>
              </a:solidFill>
              <a:latin typeface="Meiryo" panose="020B0604030504040204" pitchFamily="34" charset="-128"/>
              <a:ea typeface="Meiryo" panose="020B0604030504040204" pitchFamily="34" charset="-128"/>
              <a:cs typeface="ＭＳ ゴシック"/>
            </a:endParaRPr>
          </a:p>
        </p:txBody>
      </p:sp>
      <p:sp>
        <p:nvSpPr>
          <p:cNvPr id="13"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5</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46854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姿勢（体位）と呼吸 </a:t>
            </a:r>
            <a:r>
              <a:rPr lang="en-US" altLang="ja-JP" sz="2800" dirty="0"/>
              <a:t>1</a:t>
            </a:r>
            <a:endParaRPr lang="ja-JP" altLang="en-US" sz="2800" dirty="0"/>
          </a:p>
        </p:txBody>
      </p:sp>
      <p:sp>
        <p:nvSpPr>
          <p:cNvPr id="24" name="Text Box 4">
            <a:extLst>
              <a:ext uri="{FF2B5EF4-FFF2-40B4-BE49-F238E27FC236}">
                <a16:creationId xmlns:a16="http://schemas.microsoft.com/office/drawing/2014/main" id="{BF4C6B7B-AB59-434F-9DF5-CD3F4C57443F}"/>
              </a:ext>
            </a:extLst>
          </p:cNvPr>
          <p:cNvSpPr txBox="1">
            <a:spLocks noChangeArrowheads="1"/>
          </p:cNvSpPr>
          <p:nvPr/>
        </p:nvSpPr>
        <p:spPr bwMode="auto">
          <a:xfrm>
            <a:off x="668340" y="1592262"/>
            <a:ext cx="4175124" cy="4897438"/>
          </a:xfrm>
          <a:prstGeom prst="rect">
            <a:avLst/>
          </a:prstGeom>
          <a:solidFill>
            <a:srgbClr val="FFF2C9"/>
          </a:solidFill>
          <a:ln w="9525">
            <a:noFill/>
            <a:miter lim="800000"/>
            <a:headEnd/>
            <a:tailEnd/>
          </a:ln>
        </p:spPr>
        <p:txBody>
          <a:bodyPr wrap="square" lIns="72000" tIns="72000" rIns="72000" bIns="36000">
            <a:noAutofit/>
          </a:bodyPr>
          <a:lstStyle/>
          <a:p>
            <a:pPr marL="215900" indent="-215900" algn="just">
              <a:lnSpc>
                <a:spcPct val="114000"/>
              </a:lnSpc>
              <a:spcBef>
                <a:spcPts val="600"/>
              </a:spcBef>
              <a:defRPr/>
            </a:pPr>
            <a:r>
              <a:rPr lang="ja-JP" altLang="en-US" b="1" dirty="0">
                <a:solidFill>
                  <a:srgbClr val="000090"/>
                </a:solidFill>
                <a:latin typeface="メイリオ" panose="020B0604030504040204" pitchFamily="50" charset="-128"/>
                <a:ea typeface="メイリオ" panose="020B0604030504040204" pitchFamily="50" charset="-128"/>
              </a:rPr>
              <a:t>仰臥位（仰向け姿勢）</a:t>
            </a:r>
          </a:p>
          <a:p>
            <a:pPr marL="215900" indent="-215900" algn="just">
              <a:lnSpc>
                <a:spcPct val="114000"/>
              </a:lnSpc>
              <a:spcBef>
                <a:spcPts val="600"/>
              </a:spcBef>
              <a:defRPr/>
            </a:pPr>
            <a:r>
              <a:rPr lang="ja-JP" altLang="en-US" dirty="0">
                <a:latin typeface="メイリオ" panose="020B0604030504040204" pitchFamily="50" charset="-128"/>
                <a:ea typeface="メイリオ" panose="020B0604030504040204" pitchFamily="50" charset="-128"/>
              </a:rPr>
              <a:t>●下顎・舌根が後退・沈下しやすい</a:t>
            </a:r>
          </a:p>
          <a:p>
            <a:pPr marL="215900" indent="-215900" algn="just">
              <a:lnSpc>
                <a:spcPct val="114000"/>
              </a:lnSpc>
              <a:spcBef>
                <a:spcPts val="600"/>
              </a:spcBef>
              <a:defRPr/>
            </a:pPr>
            <a:r>
              <a:rPr lang="ja-JP" altLang="en-US" dirty="0">
                <a:latin typeface="メイリオ" panose="020B0604030504040204" pitchFamily="50" charset="-128"/>
                <a:ea typeface="メイリオ" panose="020B0604030504040204" pitchFamily="50" charset="-128"/>
              </a:rPr>
              <a:t>●顎や肩を後退させるような緊張が出やすい</a:t>
            </a:r>
          </a:p>
          <a:p>
            <a:pPr marL="215900" indent="-215900" algn="just">
              <a:lnSpc>
                <a:spcPct val="114000"/>
              </a:lnSpc>
              <a:spcBef>
                <a:spcPts val="600"/>
              </a:spcBef>
              <a:defRPr/>
            </a:pPr>
            <a:r>
              <a:rPr lang="ja-JP" altLang="en-US" dirty="0">
                <a:latin typeface="メイリオ" panose="020B0604030504040204" pitchFamily="50" charset="-128"/>
                <a:ea typeface="メイリオ" panose="020B0604030504040204" pitchFamily="50" charset="-128"/>
              </a:rPr>
              <a:t>●痰・唾液がのどにたまりやすい</a:t>
            </a:r>
          </a:p>
          <a:p>
            <a:pPr marL="215900" indent="-215900" algn="just">
              <a:lnSpc>
                <a:spcPct val="114000"/>
              </a:lnSpc>
              <a:spcBef>
                <a:spcPts val="600"/>
              </a:spcBef>
              <a:defRPr/>
            </a:pPr>
            <a:r>
              <a:rPr lang="ja-JP" altLang="en-US" dirty="0">
                <a:latin typeface="メイリオ" panose="020B0604030504040204" pitchFamily="50" charset="-128"/>
                <a:ea typeface="メイリオ" panose="020B0604030504040204" pitchFamily="50" charset="-128"/>
              </a:rPr>
              <a:t>●呼気（息を吐くこと）が、充分しにくい</a:t>
            </a:r>
          </a:p>
          <a:p>
            <a:pPr marL="215900" indent="-215900" algn="just">
              <a:lnSpc>
                <a:spcPct val="114000"/>
              </a:lnSpc>
              <a:spcBef>
                <a:spcPts val="600"/>
              </a:spcBef>
              <a:defRPr/>
            </a:pPr>
            <a:r>
              <a:rPr lang="ja-JP" altLang="en-US" dirty="0">
                <a:latin typeface="メイリオ" panose="020B0604030504040204" pitchFamily="50" charset="-128"/>
                <a:ea typeface="メイリオ" panose="020B0604030504040204" pitchFamily="50" charset="-128"/>
              </a:rPr>
              <a:t>●背中側の方の胸郭の動きが制限される</a:t>
            </a:r>
          </a:p>
          <a:p>
            <a:pPr marL="215900" indent="-215900" algn="just">
              <a:lnSpc>
                <a:spcPct val="114000"/>
              </a:lnSpc>
              <a:spcBef>
                <a:spcPts val="600"/>
              </a:spcBef>
              <a:defRPr/>
            </a:pPr>
            <a:r>
              <a:rPr lang="ja-JP" altLang="en-US" dirty="0">
                <a:latin typeface="メイリオ" panose="020B0604030504040204" pitchFamily="50" charset="-128"/>
                <a:ea typeface="メイリオ" panose="020B0604030504040204" pitchFamily="50" charset="-128"/>
              </a:rPr>
              <a:t>●誤嚥物が肺下葉にたまりやすい</a:t>
            </a:r>
          </a:p>
          <a:p>
            <a:pPr marL="215900" indent="-215900" algn="just">
              <a:lnSpc>
                <a:spcPct val="114000"/>
              </a:lnSpc>
              <a:spcBef>
                <a:spcPts val="600"/>
              </a:spcBef>
              <a:defRPr/>
            </a:pPr>
            <a:r>
              <a:rPr lang="ja-JP" altLang="en-US" dirty="0">
                <a:latin typeface="メイリオ" panose="020B0604030504040204" pitchFamily="50" charset="-128"/>
                <a:ea typeface="メイリオ" panose="020B0604030504040204" pitchFamily="50" charset="-128"/>
              </a:rPr>
              <a:t>●胸郭の扁平化をきたす</a:t>
            </a:r>
          </a:p>
          <a:p>
            <a:pPr marL="215900" indent="-215900" algn="just">
              <a:lnSpc>
                <a:spcPct val="114000"/>
              </a:lnSpc>
              <a:spcBef>
                <a:spcPts val="600"/>
              </a:spcBef>
              <a:defRPr/>
            </a:pPr>
            <a:r>
              <a:rPr lang="ja-JP" altLang="en-US" dirty="0">
                <a:latin typeface="メイリオ" panose="020B0604030504040204" pitchFamily="50" charset="-128"/>
                <a:ea typeface="メイリオ" panose="020B0604030504040204" pitchFamily="50" charset="-128"/>
              </a:rPr>
              <a:t>●胃食道逆流が起きやすい</a:t>
            </a:r>
          </a:p>
          <a:p>
            <a:pPr marL="215900" indent="-215900" algn="just">
              <a:lnSpc>
                <a:spcPct val="114000"/>
              </a:lnSpc>
              <a:spcBef>
                <a:spcPts val="600"/>
              </a:spcBef>
              <a:defRPr/>
            </a:pPr>
            <a:r>
              <a:rPr lang="ja-JP" altLang="en-US" dirty="0">
                <a:latin typeface="メイリオ" panose="020B0604030504040204" pitchFamily="50" charset="-128"/>
                <a:ea typeface="メイリオ" panose="020B0604030504040204" pitchFamily="50" charset="-128"/>
              </a:rPr>
              <a:t>●排気（ゲップ）が出にくい</a:t>
            </a:r>
          </a:p>
        </p:txBody>
      </p:sp>
      <p:sp>
        <p:nvSpPr>
          <p:cNvPr id="15" name="Text Box 4">
            <a:extLst>
              <a:ext uri="{FF2B5EF4-FFF2-40B4-BE49-F238E27FC236}">
                <a16:creationId xmlns:a16="http://schemas.microsoft.com/office/drawing/2014/main" id="{5BDB0284-EAA4-471E-88FE-7D592702C54A}"/>
              </a:ext>
            </a:extLst>
          </p:cNvPr>
          <p:cNvSpPr txBox="1">
            <a:spLocks noChangeArrowheads="1"/>
          </p:cNvSpPr>
          <p:nvPr/>
        </p:nvSpPr>
        <p:spPr bwMode="auto">
          <a:xfrm>
            <a:off x="5133976" y="1592262"/>
            <a:ext cx="4175124" cy="4897438"/>
          </a:xfrm>
          <a:prstGeom prst="rect">
            <a:avLst/>
          </a:prstGeom>
          <a:solidFill>
            <a:srgbClr val="FFF2C9"/>
          </a:solidFill>
          <a:ln w="9525">
            <a:noFill/>
            <a:miter lim="800000"/>
            <a:headEnd/>
            <a:tailEnd/>
          </a:ln>
        </p:spPr>
        <p:txBody>
          <a:bodyPr wrap="square" lIns="72000" tIns="72000" rIns="72000" bIns="36000">
            <a:noAutofit/>
          </a:bodyPr>
          <a:lstStyle/>
          <a:p>
            <a:pPr marL="215900" indent="-215900" algn="just">
              <a:lnSpc>
                <a:spcPct val="114000"/>
              </a:lnSpc>
              <a:spcBef>
                <a:spcPts val="600"/>
              </a:spcBef>
              <a:defRPr/>
            </a:pPr>
            <a:r>
              <a:rPr lang="ja-JP" altLang="en-US" b="1" dirty="0">
                <a:solidFill>
                  <a:srgbClr val="000090"/>
                </a:solidFill>
                <a:latin typeface="メイリオ" panose="020B0604030504040204" pitchFamily="50" charset="-128"/>
                <a:ea typeface="メイリオ" panose="020B0604030504040204" pitchFamily="50" charset="-128"/>
              </a:rPr>
              <a:t>腹臥位（うつぶせ）</a:t>
            </a:r>
          </a:p>
          <a:p>
            <a:pPr marL="215900" indent="-215900" algn="just">
              <a:lnSpc>
                <a:spcPct val="114000"/>
              </a:lnSpc>
              <a:spcBef>
                <a:spcPts val="600"/>
              </a:spcBef>
              <a:defRPr/>
            </a:pPr>
            <a:r>
              <a:rPr lang="ja-JP" altLang="en-US" dirty="0">
                <a:latin typeface="メイリオ" panose="020B0604030504040204" pitchFamily="50" charset="-128"/>
                <a:ea typeface="メイリオ" panose="020B0604030504040204" pitchFamily="50" charset="-128"/>
              </a:rPr>
              <a:t>●下顎後退・舌根沈下を避けられる</a:t>
            </a:r>
            <a:endParaRPr lang="en-US" altLang="ja-JP" dirty="0">
              <a:latin typeface="メイリオ" panose="020B0604030504040204" pitchFamily="50" charset="-128"/>
              <a:ea typeface="メイリオ" panose="020B0604030504040204" pitchFamily="50" charset="-128"/>
            </a:endParaRPr>
          </a:p>
          <a:p>
            <a:pPr marL="215900" indent="-215900" algn="just">
              <a:lnSpc>
                <a:spcPct val="114000"/>
              </a:lnSpc>
              <a:spcBef>
                <a:spcPts val="600"/>
              </a:spcBef>
              <a:defRPr/>
            </a:pPr>
            <a:r>
              <a:rPr lang="ja-JP" altLang="en-US" dirty="0">
                <a:latin typeface="メイリオ" panose="020B0604030504040204" pitchFamily="50" charset="-128"/>
                <a:ea typeface="メイリオ" panose="020B0604030504040204" pitchFamily="50" charset="-128"/>
              </a:rPr>
              <a:t>　喉頭部も拡がりやすい</a:t>
            </a:r>
          </a:p>
          <a:p>
            <a:pPr marL="215900" indent="-215900" algn="just">
              <a:lnSpc>
                <a:spcPct val="114000"/>
              </a:lnSpc>
              <a:spcBef>
                <a:spcPts val="600"/>
              </a:spcBef>
              <a:defRPr/>
            </a:pPr>
            <a:r>
              <a:rPr lang="ja-JP" altLang="en-US" dirty="0">
                <a:latin typeface="メイリオ" panose="020B0604030504040204" pitchFamily="50" charset="-128"/>
                <a:ea typeface="メイリオ" panose="020B0604030504040204" pitchFamily="50" charset="-128"/>
              </a:rPr>
              <a:t>●条件をよく設定すれば緊張がゆるんだ状態になりやすい</a:t>
            </a:r>
          </a:p>
          <a:p>
            <a:pPr marL="215900" indent="-215900" algn="just">
              <a:lnSpc>
                <a:spcPct val="114000"/>
              </a:lnSpc>
              <a:spcBef>
                <a:spcPts val="600"/>
              </a:spcBef>
              <a:defRPr/>
            </a:pPr>
            <a:r>
              <a:rPr lang="ja-JP" altLang="en-US" dirty="0">
                <a:latin typeface="メイリオ" panose="020B0604030504040204" pitchFamily="50" charset="-128"/>
                <a:ea typeface="メイリオ" panose="020B0604030504040204" pitchFamily="50" charset="-128"/>
              </a:rPr>
              <a:t>●痰・唾液がのどにたまらない</a:t>
            </a:r>
          </a:p>
          <a:p>
            <a:pPr marL="215900" indent="-215900" algn="just">
              <a:lnSpc>
                <a:spcPct val="114000"/>
              </a:lnSpc>
              <a:spcBef>
                <a:spcPts val="600"/>
              </a:spcBef>
              <a:defRPr/>
            </a:pPr>
            <a:r>
              <a:rPr lang="ja-JP" altLang="en-US" dirty="0">
                <a:latin typeface="メイリオ" panose="020B0604030504040204" pitchFamily="50" charset="-128"/>
                <a:ea typeface="メイリオ" panose="020B0604030504040204" pitchFamily="50" charset="-128"/>
              </a:rPr>
              <a:t>●呼気がしやすくなる</a:t>
            </a:r>
          </a:p>
          <a:p>
            <a:pPr marL="215900" indent="-215900" algn="just">
              <a:lnSpc>
                <a:spcPct val="114000"/>
              </a:lnSpc>
              <a:spcBef>
                <a:spcPts val="600"/>
              </a:spcBef>
              <a:defRPr/>
            </a:pPr>
            <a:r>
              <a:rPr lang="ja-JP" altLang="en-US" dirty="0">
                <a:latin typeface="メイリオ" panose="020B0604030504040204" pitchFamily="50" charset="-128"/>
                <a:ea typeface="メイリオ" panose="020B0604030504040204" pitchFamily="50" charset="-128"/>
              </a:rPr>
              <a:t>●背中の胸郭・肺が広がりやすい</a:t>
            </a:r>
          </a:p>
          <a:p>
            <a:pPr marL="215900" indent="-215900" algn="just">
              <a:lnSpc>
                <a:spcPct val="114000"/>
              </a:lnSpc>
              <a:spcBef>
                <a:spcPts val="600"/>
              </a:spcBef>
              <a:defRPr/>
            </a:pPr>
            <a:r>
              <a:rPr lang="ja-JP" altLang="en-US" dirty="0">
                <a:latin typeface="メイリオ" panose="020B0604030504040204" pitchFamily="50" charset="-128"/>
                <a:ea typeface="メイリオ" panose="020B0604030504040204" pitchFamily="50" charset="-128"/>
              </a:rPr>
              <a:t>●胃食道逆流が起きにくい</a:t>
            </a:r>
          </a:p>
          <a:p>
            <a:pPr marL="215900" indent="-215900" algn="just">
              <a:lnSpc>
                <a:spcPct val="114000"/>
              </a:lnSpc>
              <a:spcBef>
                <a:spcPts val="600"/>
              </a:spcBef>
              <a:defRPr/>
            </a:pPr>
            <a:r>
              <a:rPr lang="ja-JP" altLang="en-US" dirty="0">
                <a:latin typeface="メイリオ" panose="020B0604030504040204" pitchFamily="50" charset="-128"/>
                <a:ea typeface="メイリオ" panose="020B0604030504040204" pitchFamily="50" charset="-128"/>
              </a:rPr>
              <a:t>●誤嚥物が肺下葉にたまるのを防ぐことができる</a:t>
            </a:r>
          </a:p>
          <a:p>
            <a:pPr marL="215900" indent="-215900" algn="just">
              <a:lnSpc>
                <a:spcPct val="114000"/>
              </a:lnSpc>
              <a:spcBef>
                <a:spcPts val="600"/>
              </a:spcBef>
              <a:defRPr/>
            </a:pPr>
            <a:r>
              <a:rPr lang="ja-JP" altLang="en-US" dirty="0">
                <a:latin typeface="メイリオ" panose="020B0604030504040204" pitchFamily="50" charset="-128"/>
                <a:ea typeface="メイリオ" panose="020B0604030504040204" pitchFamily="50" charset="-128"/>
              </a:rPr>
              <a:t>●</a:t>
            </a:r>
            <a:r>
              <a:rPr lang="ja-JP" altLang="en-US" dirty="0">
                <a:solidFill>
                  <a:srgbClr val="FF0000"/>
                </a:solidFill>
                <a:latin typeface="メイリオ" panose="020B0604030504040204" pitchFamily="50" charset="-128"/>
                <a:ea typeface="メイリオ" panose="020B0604030504040204" pitchFamily="50" charset="-128"/>
              </a:rPr>
              <a:t>窒息の危険がある</a:t>
            </a:r>
            <a:endParaRPr lang="ja-JP" altLang="en-US" dirty="0">
              <a:latin typeface="メイリオ" panose="020B0604030504040204" pitchFamily="50" charset="-128"/>
              <a:ea typeface="メイリオ" panose="020B0604030504040204" pitchFamily="50" charset="-128"/>
            </a:endParaRPr>
          </a:p>
        </p:txBody>
      </p:sp>
      <p:sp>
        <p:nvSpPr>
          <p:cNvPr id="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50</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981797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a:extLst>
              <a:ext uri="{FF2B5EF4-FFF2-40B4-BE49-F238E27FC236}">
                <a16:creationId xmlns:a16="http://schemas.microsoft.com/office/drawing/2014/main" id="{E0A5E8D5-E909-4C83-9ABE-794B7E29DB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42" t="15698" r="52289" b="15687"/>
          <a:stretch/>
        </p:blipFill>
        <p:spPr bwMode="auto">
          <a:xfrm>
            <a:off x="833627" y="2083915"/>
            <a:ext cx="3995225" cy="300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a:extLst>
              <a:ext uri="{FF2B5EF4-FFF2-40B4-BE49-F238E27FC236}">
                <a16:creationId xmlns:a16="http://schemas.microsoft.com/office/drawing/2014/main" id="{D766C700-A730-4653-80B5-9602188289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122" t="15698" r="3726" b="15687"/>
          <a:stretch/>
        </p:blipFill>
        <p:spPr bwMode="auto">
          <a:xfrm>
            <a:off x="4957784" y="2083915"/>
            <a:ext cx="4109498" cy="300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2">
            <a:extLst>
              <a:ext uri="{FF2B5EF4-FFF2-40B4-BE49-F238E27FC236}">
                <a16:creationId xmlns:a16="http://schemas.microsoft.com/office/drawing/2014/main" id="{D4852B19-F96B-4A82-B645-919D7B2AECA4}"/>
              </a:ext>
            </a:extLst>
          </p:cNvPr>
          <p:cNvSpPr txBox="1">
            <a:spLocks noChangeArrowheads="1"/>
          </p:cNvSpPr>
          <p:nvPr/>
        </p:nvSpPr>
        <p:spPr bwMode="auto">
          <a:xfrm>
            <a:off x="3402557" y="5889626"/>
            <a:ext cx="59065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2000" dirty="0">
                <a:latin typeface="メイリオ" panose="020B0604030504040204" pitchFamily="50" charset="-128"/>
                <a:ea typeface="メイリオ" panose="020B0604030504040204" pitchFamily="50" charset="-128"/>
              </a:rPr>
              <a:t>寝返りができない重症児者では心臓の後の部分の、肺下葉に、慢性（誤嚥性）肺病変が生じやすい</a:t>
            </a:r>
          </a:p>
        </p:txBody>
      </p:sp>
      <p:sp>
        <p:nvSpPr>
          <p:cNvPr id="22" name="Line 6">
            <a:extLst>
              <a:ext uri="{FF2B5EF4-FFF2-40B4-BE49-F238E27FC236}">
                <a16:creationId xmlns:a16="http://schemas.microsoft.com/office/drawing/2014/main" id="{8A3C1D7F-711A-42F6-AB8C-BB0C62B48161}"/>
              </a:ext>
            </a:extLst>
          </p:cNvPr>
          <p:cNvSpPr>
            <a:spLocks noChangeShapeType="1"/>
          </p:cNvSpPr>
          <p:nvPr/>
        </p:nvSpPr>
        <p:spPr bwMode="auto">
          <a:xfrm flipV="1">
            <a:off x="5265694" y="3614015"/>
            <a:ext cx="2073183" cy="2113694"/>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メイリオ" panose="020B0604030504040204" pitchFamily="50" charset="-128"/>
              <a:ea typeface="メイリオ" panose="020B0604030504040204" pitchFamily="50" charset="-128"/>
            </a:endParaRPr>
          </a:p>
        </p:txBody>
      </p:sp>
      <p:sp>
        <p:nvSpPr>
          <p:cNvPr id="7" name="Text Box 3">
            <a:extLst>
              <a:ext uri="{FF2B5EF4-FFF2-40B4-BE49-F238E27FC236}">
                <a16:creationId xmlns:a16="http://schemas.microsoft.com/office/drawing/2014/main" id="{443E4406-21E5-4612-9EC4-3A6E5469F58C}"/>
              </a:ext>
            </a:extLst>
          </p:cNvPr>
          <p:cNvSpPr txBox="1">
            <a:spLocks noChangeArrowheads="1"/>
          </p:cNvSpPr>
          <p:nvPr/>
        </p:nvSpPr>
        <p:spPr bwMode="auto">
          <a:xfrm>
            <a:off x="1615180" y="5277859"/>
            <a:ext cx="1706734" cy="39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latin typeface="メイリオ" panose="020B0604030504040204" pitchFamily="50" charset="-128"/>
                <a:ea typeface="メイリオ" panose="020B0604030504040204" pitchFamily="50" charset="-128"/>
              </a:rPr>
              <a:t>胸部単純ＸＰ</a:t>
            </a:r>
            <a:endParaRPr lang="ja-JP" altLang="en-US" sz="1400">
              <a:latin typeface="メイリオ" panose="020B0604030504040204" pitchFamily="50" charset="-128"/>
              <a:ea typeface="メイリオ" panose="020B0604030504040204" pitchFamily="50" charset="-128"/>
            </a:endParaRPr>
          </a:p>
        </p:txBody>
      </p:sp>
      <p:sp>
        <p:nvSpPr>
          <p:cNvPr id="8" name="Text Box 4">
            <a:extLst>
              <a:ext uri="{FF2B5EF4-FFF2-40B4-BE49-F238E27FC236}">
                <a16:creationId xmlns:a16="http://schemas.microsoft.com/office/drawing/2014/main" id="{9A5DE388-90FE-4B74-96D3-B82E45EBEA48}"/>
              </a:ext>
            </a:extLst>
          </p:cNvPr>
          <p:cNvSpPr txBox="1">
            <a:spLocks noChangeArrowheads="1"/>
          </p:cNvSpPr>
          <p:nvPr/>
        </p:nvSpPr>
        <p:spPr bwMode="auto">
          <a:xfrm>
            <a:off x="6578024" y="5191398"/>
            <a:ext cx="1198778" cy="39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latin typeface="メイリオ" panose="020B0604030504040204" pitchFamily="50" charset="-128"/>
                <a:ea typeface="メイリオ" panose="020B0604030504040204" pitchFamily="50" charset="-128"/>
              </a:rPr>
              <a:t>胸部ＣＴ</a:t>
            </a:r>
            <a:endParaRPr lang="ja-JP" altLang="en-US" sz="1400">
              <a:latin typeface="メイリオ" panose="020B0604030504040204" pitchFamily="50" charset="-128"/>
              <a:ea typeface="メイリオ" panose="020B0604030504040204" pitchFamily="50" charset="-128"/>
            </a:endParaRPr>
          </a:p>
        </p:txBody>
      </p:sp>
      <p:sp>
        <p:nvSpPr>
          <p:cNvPr id="9" name="Line 5">
            <a:extLst>
              <a:ext uri="{FF2B5EF4-FFF2-40B4-BE49-F238E27FC236}">
                <a16:creationId xmlns:a16="http://schemas.microsoft.com/office/drawing/2014/main" id="{C6CC3C03-CBF2-4102-B102-D05B32221E70}"/>
              </a:ext>
            </a:extLst>
          </p:cNvPr>
          <p:cNvSpPr>
            <a:spLocks noChangeShapeType="1"/>
          </p:cNvSpPr>
          <p:nvPr/>
        </p:nvSpPr>
        <p:spPr bwMode="auto">
          <a:xfrm flipH="1">
            <a:off x="3402557" y="1728213"/>
            <a:ext cx="2194541" cy="217570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10" name="Line 6">
            <a:extLst>
              <a:ext uri="{FF2B5EF4-FFF2-40B4-BE49-F238E27FC236}">
                <a16:creationId xmlns:a16="http://schemas.microsoft.com/office/drawing/2014/main" id="{2617D4CC-277F-40F4-BDD6-406DD7F00487}"/>
              </a:ext>
            </a:extLst>
          </p:cNvPr>
          <p:cNvSpPr>
            <a:spLocks noChangeShapeType="1"/>
          </p:cNvSpPr>
          <p:nvPr/>
        </p:nvSpPr>
        <p:spPr bwMode="auto">
          <a:xfrm>
            <a:off x="6303640" y="1728213"/>
            <a:ext cx="1091830" cy="110673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11" name="Text Box 7">
            <a:extLst>
              <a:ext uri="{FF2B5EF4-FFF2-40B4-BE49-F238E27FC236}">
                <a16:creationId xmlns:a16="http://schemas.microsoft.com/office/drawing/2014/main" id="{0FEB38C7-0CF2-4E11-9096-85BB477D5EBE}"/>
              </a:ext>
            </a:extLst>
          </p:cNvPr>
          <p:cNvSpPr txBox="1">
            <a:spLocks noChangeArrowheads="1"/>
          </p:cNvSpPr>
          <p:nvPr/>
        </p:nvSpPr>
        <p:spPr bwMode="auto">
          <a:xfrm>
            <a:off x="5597099" y="1497596"/>
            <a:ext cx="690821" cy="3962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a:latin typeface="メイリオ" panose="020B0604030504040204" pitchFamily="50" charset="-128"/>
                <a:ea typeface="メイリオ" panose="020B0604030504040204" pitchFamily="50" charset="-128"/>
              </a:rPr>
              <a:t>心臓</a:t>
            </a:r>
          </a:p>
        </p:txBody>
      </p:sp>
      <p:sp>
        <p:nvSpPr>
          <p:cNvPr id="12" name="Text Box 8">
            <a:extLst>
              <a:ext uri="{FF2B5EF4-FFF2-40B4-BE49-F238E27FC236}">
                <a16:creationId xmlns:a16="http://schemas.microsoft.com/office/drawing/2014/main" id="{E8E56112-CDB4-4826-8162-0C699E3F64DA}"/>
              </a:ext>
            </a:extLst>
          </p:cNvPr>
          <p:cNvSpPr txBox="1">
            <a:spLocks noChangeArrowheads="1"/>
          </p:cNvSpPr>
          <p:nvPr/>
        </p:nvSpPr>
        <p:spPr bwMode="auto">
          <a:xfrm>
            <a:off x="2707050" y="1474796"/>
            <a:ext cx="436842" cy="396207"/>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dirty="0">
                <a:latin typeface="メイリオ" panose="020B0604030504040204" pitchFamily="50" charset="-128"/>
                <a:ea typeface="メイリオ" panose="020B0604030504040204" pitchFamily="50" charset="-128"/>
              </a:rPr>
              <a:t>肺</a:t>
            </a:r>
          </a:p>
        </p:txBody>
      </p:sp>
      <p:sp>
        <p:nvSpPr>
          <p:cNvPr id="13" name="Line 9">
            <a:extLst>
              <a:ext uri="{FF2B5EF4-FFF2-40B4-BE49-F238E27FC236}">
                <a16:creationId xmlns:a16="http://schemas.microsoft.com/office/drawing/2014/main" id="{DC4471B5-3354-46D3-A23B-08D5396CED70}"/>
              </a:ext>
            </a:extLst>
          </p:cNvPr>
          <p:cNvSpPr>
            <a:spLocks noChangeShapeType="1"/>
          </p:cNvSpPr>
          <p:nvPr/>
        </p:nvSpPr>
        <p:spPr bwMode="auto">
          <a:xfrm>
            <a:off x="3143892" y="1728212"/>
            <a:ext cx="2539656" cy="2337625"/>
          </a:xfrm>
          <a:prstGeom prst="line">
            <a:avLst/>
          </a:prstGeom>
          <a:noFill/>
          <a:ln w="381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14" name="Line 10">
            <a:extLst>
              <a:ext uri="{FF2B5EF4-FFF2-40B4-BE49-F238E27FC236}">
                <a16:creationId xmlns:a16="http://schemas.microsoft.com/office/drawing/2014/main" id="{A04BCE07-1AA1-4A6E-9B2A-BE0F4F4334D1}"/>
              </a:ext>
            </a:extLst>
          </p:cNvPr>
          <p:cNvSpPr>
            <a:spLocks noChangeShapeType="1"/>
          </p:cNvSpPr>
          <p:nvPr/>
        </p:nvSpPr>
        <p:spPr bwMode="auto">
          <a:xfrm flipH="1">
            <a:off x="1475271" y="1871002"/>
            <a:ext cx="1289162" cy="2194835"/>
          </a:xfrm>
          <a:prstGeom prst="line">
            <a:avLst/>
          </a:prstGeom>
          <a:noFill/>
          <a:ln w="381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15" name="Line 11">
            <a:extLst>
              <a:ext uri="{FF2B5EF4-FFF2-40B4-BE49-F238E27FC236}">
                <a16:creationId xmlns:a16="http://schemas.microsoft.com/office/drawing/2014/main" id="{28F0EA6B-FB98-47E0-8C0A-F17DBF88AAFC}"/>
              </a:ext>
            </a:extLst>
          </p:cNvPr>
          <p:cNvSpPr>
            <a:spLocks noChangeShapeType="1"/>
          </p:cNvSpPr>
          <p:nvPr/>
        </p:nvSpPr>
        <p:spPr bwMode="auto">
          <a:xfrm>
            <a:off x="3143892" y="1871002"/>
            <a:ext cx="827735" cy="1339661"/>
          </a:xfrm>
          <a:prstGeom prst="line">
            <a:avLst/>
          </a:prstGeom>
          <a:noFill/>
          <a:ln w="381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17" name="Text Box 13">
            <a:extLst>
              <a:ext uri="{FF2B5EF4-FFF2-40B4-BE49-F238E27FC236}">
                <a16:creationId xmlns:a16="http://schemas.microsoft.com/office/drawing/2014/main" id="{5B57FC5C-105E-46B2-817B-64D6585C5790}"/>
              </a:ext>
            </a:extLst>
          </p:cNvPr>
          <p:cNvSpPr txBox="1">
            <a:spLocks noChangeArrowheads="1"/>
          </p:cNvSpPr>
          <p:nvPr/>
        </p:nvSpPr>
        <p:spPr bwMode="auto">
          <a:xfrm>
            <a:off x="7619023" y="1798519"/>
            <a:ext cx="411444" cy="365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前</a:t>
            </a:r>
          </a:p>
        </p:txBody>
      </p:sp>
      <p:sp>
        <p:nvSpPr>
          <p:cNvPr id="18" name="Text Box 14">
            <a:extLst>
              <a:ext uri="{FF2B5EF4-FFF2-40B4-BE49-F238E27FC236}">
                <a16:creationId xmlns:a16="http://schemas.microsoft.com/office/drawing/2014/main" id="{B628CD09-6620-45A5-B2DD-7C3F0D4C5938}"/>
              </a:ext>
            </a:extLst>
          </p:cNvPr>
          <p:cNvSpPr txBox="1">
            <a:spLocks noChangeArrowheads="1"/>
          </p:cNvSpPr>
          <p:nvPr/>
        </p:nvSpPr>
        <p:spPr bwMode="auto">
          <a:xfrm>
            <a:off x="5042167" y="2294179"/>
            <a:ext cx="360649" cy="30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latin typeface="メイリオ" panose="020B0604030504040204" pitchFamily="50" charset="-128"/>
                <a:ea typeface="メイリオ" panose="020B0604030504040204" pitchFamily="50" charset="-128"/>
              </a:rPr>
              <a:t>右</a:t>
            </a:r>
          </a:p>
        </p:txBody>
      </p:sp>
      <p:sp>
        <p:nvSpPr>
          <p:cNvPr id="19" name="Text Box 15">
            <a:extLst>
              <a:ext uri="{FF2B5EF4-FFF2-40B4-BE49-F238E27FC236}">
                <a16:creationId xmlns:a16="http://schemas.microsoft.com/office/drawing/2014/main" id="{D479B89B-0C95-43E5-8697-1872CF677D07}"/>
              </a:ext>
            </a:extLst>
          </p:cNvPr>
          <p:cNvSpPr txBox="1">
            <a:spLocks noChangeArrowheads="1"/>
          </p:cNvSpPr>
          <p:nvPr/>
        </p:nvSpPr>
        <p:spPr bwMode="auto">
          <a:xfrm>
            <a:off x="8917409" y="2668006"/>
            <a:ext cx="348473" cy="40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dirty="0">
                <a:latin typeface="メイリオ" panose="020B0604030504040204" pitchFamily="50" charset="-128"/>
                <a:ea typeface="メイリオ" panose="020B0604030504040204" pitchFamily="50" charset="-128"/>
              </a:rPr>
              <a:t>左</a:t>
            </a:r>
          </a:p>
        </p:txBody>
      </p:sp>
      <p:sp>
        <p:nvSpPr>
          <p:cNvPr id="20" name="Text Box 16">
            <a:extLst>
              <a:ext uri="{FF2B5EF4-FFF2-40B4-BE49-F238E27FC236}">
                <a16:creationId xmlns:a16="http://schemas.microsoft.com/office/drawing/2014/main" id="{DF6695AB-A1FF-4224-96D7-1986827FBD0F}"/>
              </a:ext>
            </a:extLst>
          </p:cNvPr>
          <p:cNvSpPr txBox="1">
            <a:spLocks noChangeArrowheads="1"/>
          </p:cNvSpPr>
          <p:nvPr/>
        </p:nvSpPr>
        <p:spPr bwMode="auto">
          <a:xfrm>
            <a:off x="8013270" y="3397732"/>
            <a:ext cx="360649" cy="30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latin typeface="メイリオ" panose="020B0604030504040204" pitchFamily="50" charset="-128"/>
                <a:ea typeface="メイリオ" panose="020B0604030504040204" pitchFamily="50" charset="-128"/>
              </a:rPr>
              <a:t>後</a:t>
            </a:r>
          </a:p>
        </p:txBody>
      </p:sp>
      <p:sp>
        <p:nvSpPr>
          <p:cNvPr id="21" name="円/楕円 16">
            <a:extLst>
              <a:ext uri="{FF2B5EF4-FFF2-40B4-BE49-F238E27FC236}">
                <a16:creationId xmlns:a16="http://schemas.microsoft.com/office/drawing/2014/main" id="{83931AEE-FE94-4D09-9B53-6615A7BD5A1F}"/>
              </a:ext>
            </a:extLst>
          </p:cNvPr>
          <p:cNvSpPr/>
          <p:nvPr/>
        </p:nvSpPr>
        <p:spPr>
          <a:xfrm>
            <a:off x="6895570" y="3160358"/>
            <a:ext cx="1839255" cy="9054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400">
              <a:latin typeface="メイリオ" panose="020B0604030504040204" pitchFamily="50" charset="-128"/>
              <a:ea typeface="メイリオ" panose="020B0604030504040204" pitchFamily="50" charset="-128"/>
            </a:endParaRPr>
          </a:p>
        </p:txBody>
      </p:sp>
      <p:sp>
        <p:nvSpPr>
          <p:cNvPr id="23" name="円/楕円 19">
            <a:extLst>
              <a:ext uri="{FF2B5EF4-FFF2-40B4-BE49-F238E27FC236}">
                <a16:creationId xmlns:a16="http://schemas.microsoft.com/office/drawing/2014/main" id="{0F65DEA9-58AF-4B14-B9D0-6E911784F179}"/>
              </a:ext>
            </a:extLst>
          </p:cNvPr>
          <p:cNvSpPr/>
          <p:nvPr/>
        </p:nvSpPr>
        <p:spPr>
          <a:xfrm>
            <a:off x="7561100" y="1728181"/>
            <a:ext cx="499900" cy="4983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anchor="ctr" anchorCtr="0">
            <a:noAutofit/>
          </a:bodyPr>
          <a:lstStyle/>
          <a:p>
            <a:pPr algn="ctr" eaLnBrk="1" hangingPunct="1">
              <a:defRPr/>
            </a:pPr>
            <a:endParaRPr lang="ja-JP" altLang="en-US" sz="1400">
              <a:latin typeface="メイリオ" panose="020B0604030504040204" pitchFamily="50" charset="-128"/>
              <a:ea typeface="メイリオ" panose="020B0604030504040204" pitchFamily="50" charset="-128"/>
            </a:endParaRPr>
          </a:p>
        </p:txBody>
      </p:sp>
      <p:sp>
        <p:nvSpPr>
          <p:cNvPr id="24" name="円/楕円 20">
            <a:extLst>
              <a:ext uri="{FF2B5EF4-FFF2-40B4-BE49-F238E27FC236}">
                <a16:creationId xmlns:a16="http://schemas.microsoft.com/office/drawing/2014/main" id="{ACADA1D6-0049-419D-A369-2BE179A295EE}"/>
              </a:ext>
            </a:extLst>
          </p:cNvPr>
          <p:cNvSpPr/>
          <p:nvPr/>
        </p:nvSpPr>
        <p:spPr>
          <a:xfrm>
            <a:off x="8782749" y="2519037"/>
            <a:ext cx="498327" cy="4983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anchor="ctr" anchorCtr="0">
            <a:noAutofit/>
          </a:bodyPr>
          <a:lstStyle/>
          <a:p>
            <a:pPr algn="ctr" eaLnBrk="1" hangingPunct="1">
              <a:defRPr/>
            </a:pPr>
            <a:endParaRPr lang="ja-JP" altLang="en-US" sz="1400">
              <a:latin typeface="メイリオ" panose="020B0604030504040204" pitchFamily="50" charset="-128"/>
              <a:ea typeface="メイリオ" panose="020B0604030504040204" pitchFamily="50" charset="-128"/>
            </a:endParaRPr>
          </a:p>
        </p:txBody>
      </p:sp>
      <p:sp>
        <p:nvSpPr>
          <p:cNvPr id="25" name="Text Box 13">
            <a:extLst>
              <a:ext uri="{FF2B5EF4-FFF2-40B4-BE49-F238E27FC236}">
                <a16:creationId xmlns:a16="http://schemas.microsoft.com/office/drawing/2014/main" id="{FFE4CAB0-A823-432D-96EE-4C499740B414}"/>
              </a:ext>
            </a:extLst>
          </p:cNvPr>
          <p:cNvSpPr txBox="1">
            <a:spLocks noChangeArrowheads="1"/>
          </p:cNvSpPr>
          <p:nvPr/>
        </p:nvSpPr>
        <p:spPr bwMode="auto">
          <a:xfrm>
            <a:off x="8019285" y="3849062"/>
            <a:ext cx="411444" cy="365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dirty="0">
                <a:latin typeface="メイリオ" panose="020B0604030504040204" pitchFamily="50" charset="-128"/>
                <a:ea typeface="メイリオ" panose="020B0604030504040204" pitchFamily="50" charset="-128"/>
              </a:rPr>
              <a:t>後</a:t>
            </a:r>
          </a:p>
        </p:txBody>
      </p:sp>
      <p:sp>
        <p:nvSpPr>
          <p:cNvPr id="26" name="円/楕円 23">
            <a:extLst>
              <a:ext uri="{FF2B5EF4-FFF2-40B4-BE49-F238E27FC236}">
                <a16:creationId xmlns:a16="http://schemas.microsoft.com/office/drawing/2014/main" id="{96A34EE8-83AE-4C0C-87D7-48A03B5E46A5}"/>
              </a:ext>
            </a:extLst>
          </p:cNvPr>
          <p:cNvSpPr/>
          <p:nvPr/>
        </p:nvSpPr>
        <p:spPr>
          <a:xfrm>
            <a:off x="7879650" y="3704274"/>
            <a:ext cx="499900" cy="4983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anchor="ctr" anchorCtr="0">
            <a:noAutofit/>
          </a:bodyPr>
          <a:lstStyle/>
          <a:p>
            <a:pPr algn="ctr" eaLnBrk="1" hangingPunct="1">
              <a:defRPr/>
            </a:pPr>
            <a:endParaRPr lang="ja-JP" altLang="en-US" sz="1400">
              <a:latin typeface="メイリオ" panose="020B0604030504040204" pitchFamily="50" charset="-128"/>
              <a:ea typeface="メイリオ" panose="020B0604030504040204" pitchFamily="50" charset="-128"/>
            </a:endParaRPr>
          </a:p>
        </p:txBody>
      </p:sp>
      <p:sp>
        <p:nvSpPr>
          <p:cNvPr id="29"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51</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160987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zh-TW" altLang="en-US" sz="2585" dirty="0"/>
              <a:t>腹臥位姿勢保持</a:t>
            </a:r>
            <a:endParaRPr lang="ja-JP" altLang="en-US" sz="2585" dirty="0"/>
          </a:p>
        </p:txBody>
      </p:sp>
      <p:sp>
        <p:nvSpPr>
          <p:cNvPr id="28" name="Text Box 4">
            <a:extLst>
              <a:ext uri="{FF2B5EF4-FFF2-40B4-BE49-F238E27FC236}">
                <a16:creationId xmlns:a16="http://schemas.microsoft.com/office/drawing/2014/main" id="{BB5031C7-DA49-4EF0-8A8B-B83A79F8B897}"/>
              </a:ext>
            </a:extLst>
          </p:cNvPr>
          <p:cNvSpPr txBox="1">
            <a:spLocks noChangeArrowheads="1"/>
          </p:cNvSpPr>
          <p:nvPr/>
        </p:nvSpPr>
        <p:spPr bwMode="auto">
          <a:xfrm>
            <a:off x="908927" y="1487616"/>
            <a:ext cx="4044073" cy="128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just" defTabSz="844083">
              <a:lnSpc>
                <a:spcPct val="114000"/>
              </a:lnSpc>
              <a:spcBef>
                <a:spcPts val="554"/>
              </a:spcBef>
              <a:buNone/>
              <a:defRPr/>
            </a:pPr>
            <a:r>
              <a:rPr lang="ja-JP" altLang="en-US" sz="2000" b="1" dirty="0">
                <a:solidFill>
                  <a:srgbClr val="000000"/>
                </a:solidFill>
                <a:latin typeface="メイリオ" panose="020B0604030504040204" pitchFamily="50" charset="-128"/>
                <a:ea typeface="メイリオ" panose="020B0604030504040204" pitchFamily="50" charset="-128"/>
              </a:rPr>
              <a:t>＜リラックスできるよう＞</a:t>
            </a:r>
          </a:p>
          <a:p>
            <a:pPr marL="144000" algn="just" defTabSz="844083">
              <a:lnSpc>
                <a:spcPct val="114000"/>
              </a:lnSpc>
              <a:spcBef>
                <a:spcPts val="554"/>
              </a:spcBef>
              <a:buNone/>
              <a:defRPr/>
            </a:pPr>
            <a:r>
              <a:rPr lang="ja-JP" altLang="en-US" sz="2000" dirty="0">
                <a:solidFill>
                  <a:srgbClr val="000000"/>
                </a:solidFill>
                <a:latin typeface="メイリオ" panose="020B0604030504040204" pitchFamily="50" charset="-128"/>
                <a:ea typeface="メイリオ" panose="020B0604030504040204" pitchFamily="50" charset="-128"/>
              </a:rPr>
              <a:t>股関節、膝関節の屈曲位を保つ</a:t>
            </a:r>
            <a:endParaRPr lang="en-US" altLang="ja-JP" sz="2000" dirty="0">
              <a:solidFill>
                <a:srgbClr val="000000"/>
              </a:solidFill>
              <a:latin typeface="メイリオ" panose="020B0604030504040204" pitchFamily="50" charset="-128"/>
              <a:ea typeface="メイリオ" panose="020B0604030504040204" pitchFamily="50" charset="-128"/>
            </a:endParaRPr>
          </a:p>
          <a:p>
            <a:pPr marL="144000" algn="just" defTabSz="844083">
              <a:lnSpc>
                <a:spcPct val="114000"/>
              </a:lnSpc>
              <a:spcBef>
                <a:spcPts val="554"/>
              </a:spcBef>
              <a:buNone/>
              <a:defRPr/>
            </a:pPr>
            <a:r>
              <a:rPr lang="ja-JP" altLang="en-US" sz="2000" dirty="0">
                <a:solidFill>
                  <a:srgbClr val="000000"/>
                </a:solidFill>
                <a:latin typeface="メイリオ" panose="020B0604030504040204" pitchFamily="50" charset="-128"/>
                <a:ea typeface="メイリオ" panose="020B0604030504040204" pitchFamily="50" charset="-128"/>
              </a:rPr>
              <a:t>上肢が自由に動けるようにする</a:t>
            </a:r>
          </a:p>
        </p:txBody>
      </p:sp>
      <p:sp>
        <p:nvSpPr>
          <p:cNvPr id="25" name="Text Box 4">
            <a:extLst>
              <a:ext uri="{FF2B5EF4-FFF2-40B4-BE49-F238E27FC236}">
                <a16:creationId xmlns:a16="http://schemas.microsoft.com/office/drawing/2014/main" id="{1F7D2D76-6C26-458E-8BC3-BF75607ECA03}"/>
              </a:ext>
            </a:extLst>
          </p:cNvPr>
          <p:cNvSpPr txBox="1">
            <a:spLocks noChangeArrowheads="1"/>
          </p:cNvSpPr>
          <p:nvPr/>
        </p:nvSpPr>
        <p:spPr bwMode="auto">
          <a:xfrm>
            <a:off x="931982" y="2798204"/>
            <a:ext cx="3416894" cy="1713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just" defTabSz="844083">
              <a:lnSpc>
                <a:spcPct val="114000"/>
              </a:lnSpc>
              <a:spcBef>
                <a:spcPts val="1108"/>
              </a:spcBef>
              <a:buNone/>
              <a:defRPr/>
            </a:pPr>
            <a:r>
              <a:rPr lang="ja-JP" altLang="en-US" sz="2000" b="1" dirty="0">
                <a:solidFill>
                  <a:srgbClr val="FF0000"/>
                </a:solidFill>
                <a:latin typeface="メイリオ" panose="020B0604030504040204" pitchFamily="50" charset="-128"/>
                <a:ea typeface="メイリオ" panose="020B0604030504040204" pitchFamily="50" charset="-128"/>
              </a:rPr>
              <a:t>＜安全が保てるように＞</a:t>
            </a:r>
          </a:p>
          <a:p>
            <a:pPr marL="72000" algn="just" defTabSz="844083">
              <a:spcBef>
                <a:spcPts val="554"/>
              </a:spcBef>
              <a:buNone/>
              <a:defRPr/>
            </a:pPr>
            <a:r>
              <a:rPr lang="ja-JP" altLang="en-US" sz="2000" dirty="0">
                <a:solidFill>
                  <a:srgbClr val="000000"/>
                </a:solidFill>
                <a:latin typeface="メイリオ" panose="020B0604030504040204" pitchFamily="50" charset="-128"/>
                <a:ea typeface="メイリオ" panose="020B0604030504040204" pitchFamily="50" charset="-128"/>
              </a:rPr>
              <a:t>顔の接する面は狭くする</a:t>
            </a:r>
            <a:endParaRPr lang="en-US" altLang="ja-JP" sz="2000" dirty="0">
              <a:solidFill>
                <a:srgbClr val="000000"/>
              </a:solidFill>
              <a:latin typeface="メイリオ" panose="020B0604030504040204" pitchFamily="50" charset="-128"/>
              <a:ea typeface="メイリオ" panose="020B0604030504040204" pitchFamily="50" charset="-128"/>
            </a:endParaRPr>
          </a:p>
          <a:p>
            <a:pPr marL="72000" algn="just" defTabSz="844083">
              <a:spcBef>
                <a:spcPts val="554"/>
              </a:spcBef>
              <a:buNone/>
              <a:defRPr/>
            </a:pPr>
            <a:r>
              <a:rPr lang="ja-JP" altLang="en-US" sz="2000" dirty="0">
                <a:solidFill>
                  <a:srgbClr val="000000"/>
                </a:solidFill>
                <a:latin typeface="メイリオ" panose="020B0604030504040204" pitchFamily="50" charset="-128"/>
                <a:ea typeface="メイリオ" panose="020B0604030504040204" pitchFamily="50" charset="-128"/>
              </a:rPr>
              <a:t>横へのずり落ち防止のガード</a:t>
            </a:r>
            <a:endParaRPr lang="en-US" altLang="ja-JP" sz="2000" dirty="0">
              <a:solidFill>
                <a:srgbClr val="000000"/>
              </a:solidFill>
              <a:latin typeface="メイリオ" panose="020B0604030504040204" pitchFamily="50" charset="-128"/>
              <a:ea typeface="メイリオ" panose="020B0604030504040204" pitchFamily="50" charset="-128"/>
            </a:endParaRPr>
          </a:p>
          <a:p>
            <a:pPr marL="72000" algn="just" defTabSz="844083">
              <a:spcBef>
                <a:spcPts val="554"/>
              </a:spcBef>
              <a:buNone/>
              <a:defRPr/>
            </a:pPr>
            <a:r>
              <a:rPr lang="ja-JP" altLang="en-US" sz="2000" dirty="0">
                <a:solidFill>
                  <a:srgbClr val="000000"/>
                </a:solidFill>
                <a:latin typeface="メイリオ" panose="020B0604030504040204" pitchFamily="50" charset="-128"/>
                <a:ea typeface="メイリオ" panose="020B0604030504040204" pitchFamily="50" charset="-128"/>
              </a:rPr>
              <a:t>ベルト固定</a:t>
            </a:r>
            <a:endParaRPr lang="en-US" altLang="ja-JP" sz="2000" dirty="0">
              <a:solidFill>
                <a:srgbClr val="000000"/>
              </a:solidFill>
              <a:latin typeface="メイリオ" panose="020B0604030504040204" pitchFamily="50" charset="-128"/>
              <a:ea typeface="メイリオ" panose="020B0604030504040204" pitchFamily="50" charset="-128"/>
            </a:endParaRPr>
          </a:p>
          <a:p>
            <a:pPr marL="72000" algn="just" defTabSz="844083">
              <a:spcBef>
                <a:spcPts val="554"/>
              </a:spcBef>
              <a:buNone/>
              <a:defRPr/>
            </a:pPr>
            <a:r>
              <a:rPr lang="ja-JP" altLang="en-US" sz="2000" dirty="0">
                <a:solidFill>
                  <a:srgbClr val="000000"/>
                </a:solidFill>
                <a:latin typeface="メイリオ" panose="020B0604030504040204" pitchFamily="50" charset="-128"/>
                <a:ea typeface="メイリオ" panose="020B0604030504040204" pitchFamily="50" charset="-128"/>
              </a:rPr>
              <a:t>下へのずり落ち防止のための固定</a:t>
            </a:r>
          </a:p>
        </p:txBody>
      </p:sp>
      <p:grpSp>
        <p:nvGrpSpPr>
          <p:cNvPr id="10" name="グループ化 9">
            <a:extLst>
              <a:ext uri="{FF2B5EF4-FFF2-40B4-BE49-F238E27FC236}">
                <a16:creationId xmlns:a16="http://schemas.microsoft.com/office/drawing/2014/main" id="{68A3379D-3AE8-443E-A21A-FD18522D8DDF}"/>
              </a:ext>
            </a:extLst>
          </p:cNvPr>
          <p:cNvGrpSpPr/>
          <p:nvPr/>
        </p:nvGrpSpPr>
        <p:grpSpPr>
          <a:xfrm>
            <a:off x="5557124" y="1679949"/>
            <a:ext cx="3416894" cy="2236511"/>
            <a:chOff x="5740427" y="1592263"/>
            <a:chExt cx="3568675" cy="2335859"/>
          </a:xfrm>
        </p:grpSpPr>
        <p:pic>
          <p:nvPicPr>
            <p:cNvPr id="20" name="Picture 4" descr="学会画像 035編集">
              <a:extLst>
                <a:ext uri="{FF2B5EF4-FFF2-40B4-BE49-F238E27FC236}">
                  <a16:creationId xmlns:a16="http://schemas.microsoft.com/office/drawing/2014/main" id="{A5179CD6-1064-42B7-9B55-BBDE6B7BD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1709" r="30444"/>
            <a:stretch>
              <a:fillRect/>
            </a:stretch>
          </p:blipFill>
          <p:spPr bwMode="auto">
            <a:xfrm>
              <a:off x="5740427" y="1592263"/>
              <a:ext cx="3568675" cy="2335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テキスト ボックス 13">
              <a:extLst>
                <a:ext uri="{FF2B5EF4-FFF2-40B4-BE49-F238E27FC236}">
                  <a16:creationId xmlns:a16="http://schemas.microsoft.com/office/drawing/2014/main" id="{3BAECFD4-8E9F-44BF-96C2-17C445468EC7}"/>
                </a:ext>
              </a:extLst>
            </p:cNvPr>
            <p:cNvSpPr txBox="1">
              <a:spLocks noChangeArrowheads="1"/>
            </p:cNvSpPr>
            <p:nvPr/>
          </p:nvSpPr>
          <p:spPr bwMode="auto">
            <a:xfrm>
              <a:off x="5794786" y="1689619"/>
              <a:ext cx="1653595" cy="262158"/>
            </a:xfrm>
            <a:prstGeom prst="rect">
              <a:avLst/>
            </a:prstGeom>
            <a:solidFill>
              <a:srgbClr val="FFFFFF"/>
            </a:solidFill>
            <a:ln w="3175">
              <a:solidFill>
                <a:schemeClr val="tx1"/>
              </a:solidFill>
              <a:miter lim="800000"/>
              <a:headEnd/>
              <a:tailEnd/>
            </a:ln>
          </p:spPr>
          <p:txBody>
            <a:bodyPr wrap="square" lIns="0" tIns="33231" rIns="0" bIns="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844083">
                <a:lnSpc>
                  <a:spcPct val="114000"/>
                </a:lnSpc>
                <a:spcBef>
                  <a:spcPts val="554"/>
                </a:spcBef>
                <a:buNone/>
                <a:defRPr/>
              </a:pPr>
              <a:r>
                <a:rPr lang="ja-JP" altLang="en-US" sz="1477" dirty="0">
                  <a:solidFill>
                    <a:srgbClr val="000000"/>
                  </a:solidFill>
                  <a:effectLst>
                    <a:glow rad="50800">
                      <a:prstClr val="white"/>
                    </a:glow>
                  </a:effectLst>
                  <a:latin typeface="メイリオ" panose="020B0604030504040204" pitchFamily="50" charset="-128"/>
                  <a:ea typeface="メイリオ" panose="020B0604030504040204" pitchFamily="50" charset="-128"/>
                </a:rPr>
                <a:t> 腹臥位保持マット</a:t>
              </a:r>
            </a:p>
          </p:txBody>
        </p:sp>
      </p:grpSp>
      <p:grpSp>
        <p:nvGrpSpPr>
          <p:cNvPr id="9" name="グループ化 8">
            <a:extLst>
              <a:ext uri="{FF2B5EF4-FFF2-40B4-BE49-F238E27FC236}">
                <a16:creationId xmlns:a16="http://schemas.microsoft.com/office/drawing/2014/main" id="{DB6B4854-0D43-48EC-B42B-BAE5A97DB661}"/>
              </a:ext>
            </a:extLst>
          </p:cNvPr>
          <p:cNvGrpSpPr/>
          <p:nvPr/>
        </p:nvGrpSpPr>
        <p:grpSpPr>
          <a:xfrm>
            <a:off x="4781873" y="3782515"/>
            <a:ext cx="3416894" cy="2433227"/>
            <a:chOff x="4065428" y="3593337"/>
            <a:chExt cx="3569075" cy="2679867"/>
          </a:xfrm>
        </p:grpSpPr>
        <p:graphicFrame>
          <p:nvGraphicFramePr>
            <p:cNvPr id="21" name="Object 2">
              <a:extLst>
                <a:ext uri="{FF2B5EF4-FFF2-40B4-BE49-F238E27FC236}">
                  <a16:creationId xmlns:a16="http://schemas.microsoft.com/office/drawing/2014/main" id="{5F442C1C-DA4E-4961-8F54-093A875ACDDB}"/>
                </a:ext>
              </a:extLst>
            </p:cNvPr>
            <p:cNvGraphicFramePr>
              <a:graphicFrameLocks noChangeAspect="1"/>
            </p:cNvGraphicFramePr>
            <p:nvPr/>
          </p:nvGraphicFramePr>
          <p:xfrm>
            <a:off x="4065428" y="3593337"/>
            <a:ext cx="3569075" cy="2679867"/>
          </p:xfrm>
          <a:graphic>
            <a:graphicData uri="http://schemas.openxmlformats.org/presentationml/2006/ole">
              <mc:AlternateContent xmlns:mc="http://schemas.openxmlformats.org/markup-compatibility/2006">
                <mc:Choice xmlns:v="urn:schemas-microsoft-com:vml" Requires="v">
                  <p:oleObj name="Image" r:id="rId4" imgW="4850794" imgH="3644444" progId="Photoshop.Image.6">
                    <p:embed/>
                  </p:oleObj>
                </mc:Choice>
                <mc:Fallback>
                  <p:oleObj name="Image" r:id="rId4" imgW="4850794" imgH="3644444"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5428" y="3593337"/>
                          <a:ext cx="3569075" cy="267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 name="テキスト ボックス 13">
              <a:extLst>
                <a:ext uri="{FF2B5EF4-FFF2-40B4-BE49-F238E27FC236}">
                  <a16:creationId xmlns:a16="http://schemas.microsoft.com/office/drawing/2014/main" id="{BB8827DE-2ECB-48C8-8898-CC20F1C6045A}"/>
                </a:ext>
              </a:extLst>
            </p:cNvPr>
            <p:cNvSpPr txBox="1">
              <a:spLocks noChangeArrowheads="1"/>
            </p:cNvSpPr>
            <p:nvPr/>
          </p:nvSpPr>
          <p:spPr bwMode="auto">
            <a:xfrm>
              <a:off x="4114740" y="5913391"/>
              <a:ext cx="3223504" cy="260126"/>
            </a:xfrm>
            <a:prstGeom prst="rect">
              <a:avLst/>
            </a:prstGeom>
            <a:solidFill>
              <a:srgbClr val="FFFFFF"/>
            </a:solidFill>
            <a:ln w="9525">
              <a:solidFill>
                <a:srgbClr val="000000"/>
              </a:solidFill>
              <a:miter lim="800000"/>
              <a:headEnd/>
              <a:tailEnd/>
            </a:ln>
          </p:spPr>
          <p:txBody>
            <a:bodyPr wrap="square" lIns="0" tIns="33231" rIns="0" bIns="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844083">
                <a:lnSpc>
                  <a:spcPct val="114000"/>
                </a:lnSpc>
                <a:spcBef>
                  <a:spcPts val="554"/>
                </a:spcBef>
                <a:buNone/>
                <a:defRPr/>
              </a:pPr>
              <a:r>
                <a:rPr lang="ja-JP" altLang="en-US" sz="1477" dirty="0">
                  <a:solidFill>
                    <a:srgbClr val="000000"/>
                  </a:solidFill>
                  <a:effectLst>
                    <a:glow rad="50800">
                      <a:prstClr val="white"/>
                    </a:glow>
                  </a:effectLst>
                  <a:latin typeface="メイリオ" panose="020B0604030504040204" pitchFamily="50" charset="-128"/>
                  <a:ea typeface="メイリオ" panose="020B0604030504040204" pitchFamily="50" charset="-128"/>
                </a:rPr>
                <a:t> プローンキーパー（バードチェア）</a:t>
              </a:r>
            </a:p>
          </p:txBody>
        </p:sp>
      </p:grpSp>
      <p:sp>
        <p:nvSpPr>
          <p:cNvPr id="36" name="正方形/長方形 35">
            <a:extLst>
              <a:ext uri="{FF2B5EF4-FFF2-40B4-BE49-F238E27FC236}">
                <a16:creationId xmlns:a16="http://schemas.microsoft.com/office/drawing/2014/main" id="{DA036CA4-79AC-4A00-A5C0-578BA232D1FF}"/>
              </a:ext>
            </a:extLst>
          </p:cNvPr>
          <p:cNvSpPr/>
          <p:nvPr/>
        </p:nvSpPr>
        <p:spPr>
          <a:xfrm>
            <a:off x="931982" y="5204670"/>
            <a:ext cx="3416894" cy="1043999"/>
          </a:xfrm>
          <a:prstGeom prst="rect">
            <a:avLst/>
          </a:prstGeom>
          <a:solidFill>
            <a:srgbClr val="FFEFBD"/>
          </a:solidFill>
          <a:ln w="19050">
            <a:solidFill>
              <a:srgbClr val="FF9400"/>
            </a:solidFill>
          </a:ln>
        </p:spPr>
        <p:style>
          <a:lnRef idx="1">
            <a:schemeClr val="accent6"/>
          </a:lnRef>
          <a:fillRef idx="2">
            <a:schemeClr val="accent6"/>
          </a:fillRef>
          <a:effectRef idx="1">
            <a:schemeClr val="accent6"/>
          </a:effectRef>
          <a:fontRef idx="minor">
            <a:schemeClr val="dk1"/>
          </a:fontRef>
        </p:style>
        <p:txBody>
          <a:bodyPr wrap="square" lIns="132923" rIns="132923" bIns="0" anchor="ctr">
            <a:noAutofit/>
          </a:bodyPr>
          <a:lstStyle/>
          <a:p>
            <a:pPr algn="just" defTabSz="844083">
              <a:lnSpc>
                <a:spcPct val="125000"/>
              </a:lnSpc>
              <a:defRPr/>
            </a:pPr>
            <a:r>
              <a:rPr lang="ja-JP" altLang="en-US" sz="2000" dirty="0">
                <a:solidFill>
                  <a:srgbClr val="FF0000"/>
                </a:solidFill>
                <a:latin typeface="メイリオ" panose="020B0604030504040204" pitchFamily="50" charset="-128"/>
                <a:ea typeface="メイリオ" panose="020B0604030504040204" pitchFamily="50" charset="-128"/>
              </a:rPr>
              <a:t>見守りをしっかり行う</a:t>
            </a:r>
            <a:endParaRPr lang="en-US" altLang="ja-JP" sz="2000" dirty="0">
              <a:solidFill>
                <a:srgbClr val="FF0000"/>
              </a:solidFill>
              <a:latin typeface="メイリオ" panose="020B0604030504040204" pitchFamily="50" charset="-128"/>
              <a:ea typeface="メイリオ" panose="020B0604030504040204" pitchFamily="50" charset="-128"/>
            </a:endParaRPr>
          </a:p>
          <a:p>
            <a:pPr algn="just" defTabSz="844083">
              <a:lnSpc>
                <a:spcPct val="125000"/>
              </a:lnSpc>
              <a:defRPr/>
            </a:pPr>
            <a:r>
              <a:rPr lang="ja-JP" altLang="en-US" sz="2000" dirty="0">
                <a:solidFill>
                  <a:srgbClr val="FF0000"/>
                </a:solidFill>
                <a:latin typeface="メイリオ" panose="020B0604030504040204" pitchFamily="50" charset="-128"/>
                <a:ea typeface="メイリオ" panose="020B0604030504040204" pitchFamily="50" charset="-128"/>
              </a:rPr>
              <a:t>リスクのある例はパルスオキシメーターでモニター</a:t>
            </a:r>
          </a:p>
        </p:txBody>
      </p:sp>
      <p:sp>
        <p:nvSpPr>
          <p:cNvPr id="13"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52</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729697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585" dirty="0"/>
              <a:t>腹臥位（うつぶせ姿勢）の注意</a:t>
            </a:r>
          </a:p>
        </p:txBody>
      </p:sp>
      <p:sp>
        <p:nvSpPr>
          <p:cNvPr id="24" name="Text Box 4">
            <a:extLst>
              <a:ext uri="{FF2B5EF4-FFF2-40B4-BE49-F238E27FC236}">
                <a16:creationId xmlns:a16="http://schemas.microsoft.com/office/drawing/2014/main" id="{BF4C6B7B-AB59-434F-9DF5-CD3F4C57443F}"/>
              </a:ext>
            </a:extLst>
          </p:cNvPr>
          <p:cNvSpPr txBox="1">
            <a:spLocks noChangeArrowheads="1"/>
          </p:cNvSpPr>
          <p:nvPr/>
        </p:nvSpPr>
        <p:spPr bwMode="auto">
          <a:xfrm>
            <a:off x="716084" y="1322300"/>
            <a:ext cx="8364416" cy="4487008"/>
          </a:xfrm>
          <a:prstGeom prst="rect">
            <a:avLst/>
          </a:prstGeom>
          <a:noFill/>
          <a:ln w="9525">
            <a:noFill/>
            <a:miter lim="800000"/>
            <a:headEnd/>
            <a:tailEnd/>
          </a:ln>
        </p:spPr>
        <p:txBody>
          <a:bodyPr wrap="square" lIns="0" tIns="0" rIns="0" bIns="0">
            <a:noAutofit/>
          </a:bodyPr>
          <a:lstStyle/>
          <a:p>
            <a:pPr marL="263776" indent="-263776" defTabSz="844083">
              <a:lnSpc>
                <a:spcPct val="114000"/>
              </a:lnSpc>
              <a:spcBef>
                <a:spcPts val="738"/>
              </a:spcBef>
              <a:buFont typeface="Wingdings" panose="05000000000000000000" pitchFamily="2" charset="2"/>
              <a:buChar char="l"/>
              <a:defRPr/>
            </a:pPr>
            <a:r>
              <a:rPr lang="ja-JP" altLang="en-US" dirty="0">
                <a:solidFill>
                  <a:prstClr val="black"/>
                </a:solidFill>
                <a:latin typeface="メイリオ" panose="020B0604030504040204" pitchFamily="50" charset="-128"/>
                <a:ea typeface="メイリオ" panose="020B0604030504040204" pitchFamily="50" charset="-128"/>
              </a:rPr>
              <a:t>口、鼻の閉塞による窒息を防ぐための注意を充分に行う</a:t>
            </a:r>
          </a:p>
          <a:p>
            <a:pPr marL="263776" indent="-263776" defTabSz="844083">
              <a:lnSpc>
                <a:spcPct val="114000"/>
              </a:lnSpc>
              <a:spcBef>
                <a:spcPts val="738"/>
              </a:spcBef>
              <a:buFont typeface="Wingdings" panose="05000000000000000000" pitchFamily="2" charset="2"/>
              <a:buChar char="l"/>
              <a:defRPr/>
            </a:pPr>
            <a:r>
              <a:rPr lang="ja-JP" altLang="en-US" dirty="0">
                <a:solidFill>
                  <a:prstClr val="black"/>
                </a:solidFill>
                <a:latin typeface="メイリオ" panose="020B0604030504040204" pitchFamily="50" charset="-128"/>
                <a:ea typeface="メイリオ" panose="020B0604030504040204" pitchFamily="50" charset="-128"/>
              </a:rPr>
              <a:t>気管切開のケースでは気管切開部が閉塞されないよう充分に注意</a:t>
            </a:r>
          </a:p>
          <a:p>
            <a:pPr marL="263776" indent="-263776" defTabSz="844083">
              <a:lnSpc>
                <a:spcPct val="114000"/>
              </a:lnSpc>
              <a:spcBef>
                <a:spcPts val="738"/>
              </a:spcBef>
              <a:buFont typeface="Wingdings" panose="05000000000000000000" pitchFamily="2" charset="2"/>
              <a:buChar char="l"/>
              <a:defRPr/>
            </a:pPr>
            <a:r>
              <a:rPr lang="ja-JP" altLang="en-US" dirty="0">
                <a:solidFill>
                  <a:prstClr val="black"/>
                </a:solidFill>
                <a:latin typeface="メイリオ" panose="020B0604030504040204" pitchFamily="50" charset="-128"/>
                <a:ea typeface="メイリオ" panose="020B0604030504040204" pitchFamily="50" charset="-128"/>
              </a:rPr>
              <a:t>胸部の圧迫による負担を避ける</a:t>
            </a:r>
            <a:endParaRPr lang="en-US" altLang="ja-JP" dirty="0">
              <a:solidFill>
                <a:prstClr val="black"/>
              </a:solidFill>
              <a:latin typeface="メイリオ" panose="020B0604030504040204" pitchFamily="50" charset="-128"/>
              <a:ea typeface="メイリオ" panose="020B0604030504040204" pitchFamily="50" charset="-128"/>
            </a:endParaRPr>
          </a:p>
          <a:p>
            <a:pPr marL="263776" indent="-263776" defTabSz="844083">
              <a:lnSpc>
                <a:spcPct val="114000"/>
              </a:lnSpc>
              <a:spcBef>
                <a:spcPts val="738"/>
              </a:spcBef>
              <a:buFont typeface="Wingdings" panose="05000000000000000000" pitchFamily="2" charset="2"/>
              <a:buChar char="l"/>
              <a:defRPr/>
            </a:pPr>
            <a:r>
              <a:rPr lang="ja-JP" altLang="en-US" dirty="0">
                <a:solidFill>
                  <a:prstClr val="black"/>
                </a:solidFill>
                <a:latin typeface="メイリオ" panose="020B0604030504040204" pitchFamily="50" charset="-128"/>
                <a:ea typeface="メイリオ" panose="020B0604030504040204" pitchFamily="50" charset="-128"/>
              </a:rPr>
              <a:t>気管軟化症ではリラックスした腹臥位で症状が軽快することが多いが、 腹臥位で重篤な呼吸悪化をきたした気管軟化症の例の報告がある （胸廓扁平の強い福山型先天性筋ジストロフィー等）</a:t>
            </a:r>
          </a:p>
          <a:p>
            <a:pPr marL="263776" indent="-263776" defTabSz="844083">
              <a:lnSpc>
                <a:spcPct val="114000"/>
              </a:lnSpc>
              <a:spcBef>
                <a:spcPts val="738"/>
              </a:spcBef>
              <a:buFont typeface="Wingdings" panose="05000000000000000000" pitchFamily="2" charset="2"/>
              <a:buChar char="l"/>
              <a:defRPr/>
            </a:pPr>
            <a:r>
              <a:rPr lang="ja-JP" altLang="en-US" dirty="0">
                <a:solidFill>
                  <a:prstClr val="black"/>
                </a:solidFill>
                <a:latin typeface="メイリオ" panose="020B0604030504040204" pitchFamily="50" charset="-128"/>
                <a:ea typeface="メイリオ" panose="020B0604030504040204" pitchFamily="50" charset="-128"/>
              </a:rPr>
              <a:t>三角マット、プローンキーパーなどでの、傾斜のある状態での腹臥位では、下へのズリ落ちの防止のための対応（固定など）を充分に行う。 三角マットでの腹臥位は（極力避ける）</a:t>
            </a:r>
            <a:r>
              <a:rPr lang="ja-JP" altLang="en-US" dirty="0">
                <a:solidFill>
                  <a:srgbClr val="FF0000"/>
                </a:solidFill>
                <a:latin typeface="メイリオ" panose="020B0604030504040204" pitchFamily="50" charset="-128"/>
                <a:ea typeface="メイリオ" panose="020B0604030504040204" pitchFamily="50" charset="-128"/>
              </a:rPr>
              <a:t>充分に注意して行う</a:t>
            </a:r>
          </a:p>
          <a:p>
            <a:pPr marL="263776" indent="-263776" defTabSz="844083">
              <a:lnSpc>
                <a:spcPct val="114000"/>
              </a:lnSpc>
              <a:spcBef>
                <a:spcPts val="738"/>
              </a:spcBef>
              <a:buFont typeface="Wingdings" panose="05000000000000000000" pitchFamily="2" charset="2"/>
              <a:buChar char="l"/>
              <a:defRPr/>
            </a:pPr>
            <a:r>
              <a:rPr lang="ja-JP" altLang="en-US" dirty="0">
                <a:solidFill>
                  <a:prstClr val="black"/>
                </a:solidFill>
                <a:latin typeface="メイリオ" panose="020B0604030504040204" pitchFamily="50" charset="-128"/>
                <a:ea typeface="メイリオ" panose="020B0604030504040204" pitchFamily="50" charset="-128"/>
              </a:rPr>
              <a:t>マットからの、横へのずり落ちの事故を防ぐ</a:t>
            </a:r>
            <a:br>
              <a:rPr lang="en-US" altLang="ja-JP" dirty="0">
                <a:solidFill>
                  <a:prstClr val="black"/>
                </a:solidFill>
                <a:latin typeface="メイリオ" panose="020B0604030504040204" pitchFamily="50" charset="-128"/>
                <a:ea typeface="メイリオ" panose="020B0604030504040204" pitchFamily="50" charset="-128"/>
              </a:rPr>
            </a:br>
            <a:r>
              <a:rPr lang="ja-JP" altLang="en-US" dirty="0">
                <a:solidFill>
                  <a:prstClr val="black"/>
                </a:solidFill>
                <a:latin typeface="メイリオ" panose="020B0604030504040204" pitchFamily="50" charset="-128"/>
                <a:ea typeface="メイリオ" panose="020B0604030504040204" pitchFamily="50" charset="-128"/>
              </a:rPr>
              <a:t>固定を確実にする、ガードつきのマットを作成、脇に大きなロールを置く</a:t>
            </a:r>
          </a:p>
          <a:p>
            <a:pPr marL="263776" indent="-263776" defTabSz="844083">
              <a:lnSpc>
                <a:spcPct val="114000"/>
              </a:lnSpc>
              <a:spcBef>
                <a:spcPts val="738"/>
              </a:spcBef>
              <a:buFont typeface="Wingdings" panose="05000000000000000000" pitchFamily="2" charset="2"/>
              <a:buChar char="l"/>
              <a:defRPr/>
            </a:pPr>
            <a:r>
              <a:rPr lang="ja-JP" altLang="en-US" dirty="0">
                <a:solidFill>
                  <a:prstClr val="black"/>
                </a:solidFill>
                <a:latin typeface="メイリオ" panose="020B0604030504040204" pitchFamily="50" charset="-128"/>
                <a:ea typeface="メイリオ" panose="020B0604030504040204" pitchFamily="50" charset="-128"/>
              </a:rPr>
              <a:t> 基本的には、見守りが可能な状況で腹臥位とする</a:t>
            </a:r>
          </a:p>
          <a:p>
            <a:pPr marL="263776" indent="-263776" defTabSz="844083">
              <a:lnSpc>
                <a:spcPct val="114000"/>
              </a:lnSpc>
              <a:spcBef>
                <a:spcPts val="738"/>
              </a:spcBef>
              <a:buFont typeface="Wingdings" panose="05000000000000000000" pitchFamily="2" charset="2"/>
              <a:buChar char="l"/>
              <a:defRPr/>
            </a:pPr>
            <a:r>
              <a:rPr lang="ja-JP" altLang="en-US" dirty="0">
                <a:solidFill>
                  <a:prstClr val="black"/>
                </a:solidFill>
                <a:latin typeface="メイリオ" panose="020B0604030504040204" pitchFamily="50" charset="-128"/>
                <a:ea typeface="メイリオ" panose="020B0604030504040204" pitchFamily="50" charset="-128"/>
              </a:rPr>
              <a:t> リスクのある場合は、パルスオキシメーターでモニターを原則とする</a:t>
            </a:r>
          </a:p>
          <a:p>
            <a:pPr marL="263776" indent="-263776" defTabSz="844083">
              <a:lnSpc>
                <a:spcPct val="114000"/>
              </a:lnSpc>
              <a:spcBef>
                <a:spcPts val="738"/>
              </a:spcBef>
              <a:buFont typeface="Wingdings" panose="05000000000000000000" pitchFamily="2" charset="2"/>
              <a:buChar char="l"/>
              <a:defRPr/>
            </a:pPr>
            <a:r>
              <a:rPr lang="ja-JP" altLang="en-US" dirty="0">
                <a:solidFill>
                  <a:prstClr val="black"/>
                </a:solidFill>
                <a:latin typeface="メイリオ" panose="020B0604030504040204" pitchFamily="50" charset="-128"/>
                <a:ea typeface="メイリオ" panose="020B0604030504040204" pitchFamily="50" charset="-128"/>
              </a:rPr>
              <a:t> 骨折に注意（腹臥位への移動時や、腹臥位での膝への荷重）</a:t>
            </a:r>
          </a:p>
        </p:txBody>
      </p:sp>
      <p:sp>
        <p:nvSpPr>
          <p:cNvPr id="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53</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882818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側臥位姿勢での、舌根沈下や、痰のたまりの防止</a:t>
            </a:r>
          </a:p>
        </p:txBody>
      </p:sp>
      <p:sp>
        <p:nvSpPr>
          <p:cNvPr id="5" name="Line 9">
            <a:extLst>
              <a:ext uri="{FF2B5EF4-FFF2-40B4-BE49-F238E27FC236}">
                <a16:creationId xmlns:a16="http://schemas.microsoft.com/office/drawing/2014/main" id="{1296874B-8B9F-4B1A-9C24-CD6BCB5BF350}"/>
              </a:ext>
            </a:extLst>
          </p:cNvPr>
          <p:cNvSpPr>
            <a:spLocks noChangeShapeType="1"/>
          </p:cNvSpPr>
          <p:nvPr/>
        </p:nvSpPr>
        <p:spPr bwMode="auto">
          <a:xfrm flipH="1">
            <a:off x="754063" y="4630737"/>
            <a:ext cx="7620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solidFill>
                <a:prstClr val="black"/>
              </a:solidFill>
              <a:latin typeface="メイリオ" panose="020B0604030504040204" pitchFamily="50" charset="-128"/>
              <a:ea typeface="メイリオ" panose="020B0604030504040204" pitchFamily="50" charset="-128"/>
            </a:endParaRPr>
          </a:p>
        </p:txBody>
      </p:sp>
      <p:sp>
        <p:nvSpPr>
          <p:cNvPr id="6" name="テキスト ボックス 11">
            <a:extLst>
              <a:ext uri="{FF2B5EF4-FFF2-40B4-BE49-F238E27FC236}">
                <a16:creationId xmlns:a16="http://schemas.microsoft.com/office/drawing/2014/main" id="{7282E5F0-3525-4A96-8F52-9BFB95C0773C}"/>
              </a:ext>
            </a:extLst>
          </p:cNvPr>
          <p:cNvSpPr txBox="1">
            <a:spLocks noChangeArrowheads="1"/>
          </p:cNvSpPr>
          <p:nvPr/>
        </p:nvSpPr>
        <p:spPr bwMode="auto">
          <a:xfrm>
            <a:off x="681038" y="3158940"/>
            <a:ext cx="864235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nSpc>
                <a:spcPct val="114000"/>
              </a:lnSpc>
              <a:spcBef>
                <a:spcPts val="600"/>
              </a:spcBef>
              <a:buNone/>
            </a:pPr>
            <a:r>
              <a:rPr lang="ja-JP" altLang="en-US" sz="1800" dirty="0">
                <a:solidFill>
                  <a:srgbClr val="000000"/>
                </a:solidFill>
                <a:latin typeface="メイリオ" panose="020B0604030504040204" pitchFamily="50" charset="-128"/>
              </a:rPr>
              <a:t>○舌根沈下を防ぐことができる</a:t>
            </a:r>
            <a:endParaRPr lang="en-US" altLang="ja-JP" sz="1800" dirty="0">
              <a:solidFill>
                <a:srgbClr val="000000"/>
              </a:solidFill>
              <a:latin typeface="メイリオ" panose="020B0604030504040204" pitchFamily="50" charset="-128"/>
            </a:endParaRPr>
          </a:p>
          <a:p>
            <a:pPr>
              <a:lnSpc>
                <a:spcPct val="114000"/>
              </a:lnSpc>
              <a:spcBef>
                <a:spcPts val="600"/>
              </a:spcBef>
              <a:buNone/>
            </a:pPr>
            <a:r>
              <a:rPr lang="ja-JP" altLang="en-US" sz="1800" dirty="0">
                <a:solidFill>
                  <a:srgbClr val="000000"/>
                </a:solidFill>
                <a:latin typeface="メイリオ" panose="020B0604030504040204" pitchFamily="50" charset="-128"/>
              </a:rPr>
              <a:t>○痰や唾液がのどにたまるのを防げる</a:t>
            </a:r>
          </a:p>
          <a:p>
            <a:pPr>
              <a:lnSpc>
                <a:spcPct val="114000"/>
              </a:lnSpc>
              <a:spcBef>
                <a:spcPts val="600"/>
              </a:spcBef>
              <a:buNone/>
            </a:pPr>
            <a:r>
              <a:rPr lang="ja-JP" altLang="en-US" sz="1800" dirty="0">
                <a:solidFill>
                  <a:srgbClr val="000000"/>
                </a:solidFill>
                <a:latin typeface="メイリオ" panose="020B0604030504040204" pitchFamily="50" charset="-128"/>
              </a:rPr>
              <a:t>○緊張がゆるんだ状態になりやすい</a:t>
            </a:r>
            <a:r>
              <a:rPr lang="en-US" altLang="ja-JP" sz="1800" dirty="0">
                <a:solidFill>
                  <a:srgbClr val="000000"/>
                </a:solidFill>
                <a:latin typeface="メイリオ" panose="020B0604030504040204" pitchFamily="50" charset="-128"/>
              </a:rPr>
              <a:t>                       </a:t>
            </a:r>
            <a:br>
              <a:rPr lang="en-US" altLang="ja-JP" sz="1800" dirty="0">
                <a:solidFill>
                  <a:srgbClr val="000000"/>
                </a:solidFill>
                <a:latin typeface="メイリオ" panose="020B0604030504040204" pitchFamily="50" charset="-128"/>
              </a:rPr>
            </a:br>
            <a:r>
              <a:rPr lang="ja-JP" altLang="en-US" sz="1800" dirty="0">
                <a:solidFill>
                  <a:srgbClr val="000000"/>
                </a:solidFill>
                <a:latin typeface="メイリオ" panose="020B0604030504040204" pitchFamily="50" charset="-128"/>
              </a:rPr>
              <a:t>・頭が下に落ちないように枕を適切にする</a:t>
            </a:r>
            <a:br>
              <a:rPr lang="en-US" altLang="ja-JP" sz="1800" dirty="0">
                <a:solidFill>
                  <a:srgbClr val="000000"/>
                </a:solidFill>
                <a:latin typeface="メイリオ" panose="020B0604030504040204" pitchFamily="50" charset="-128"/>
              </a:rPr>
            </a:br>
            <a:r>
              <a:rPr lang="ja-JP" altLang="en-US" sz="1800" dirty="0">
                <a:solidFill>
                  <a:srgbClr val="000000"/>
                </a:solidFill>
                <a:latin typeface="メイリオ" panose="020B0604030504040204" pitchFamily="50" charset="-128"/>
              </a:rPr>
              <a:t>　（バスタオルなどで）</a:t>
            </a:r>
            <a:br>
              <a:rPr lang="en-US" altLang="ja-JP" sz="1800" dirty="0">
                <a:solidFill>
                  <a:srgbClr val="000000"/>
                </a:solidFill>
                <a:latin typeface="メイリオ" panose="020B0604030504040204" pitchFamily="50" charset="-128"/>
              </a:rPr>
            </a:br>
            <a:r>
              <a:rPr lang="ja-JP" altLang="en-US" sz="1800" dirty="0">
                <a:solidFill>
                  <a:srgbClr val="000000"/>
                </a:solidFill>
                <a:latin typeface="メイリオ" panose="020B0604030504040204" pitchFamily="50" charset="-128"/>
              </a:rPr>
              <a:t>・大きめの枕を抱くようにさせるのが良いこともある</a:t>
            </a:r>
            <a:br>
              <a:rPr lang="en-US" altLang="ja-JP" sz="1800" dirty="0">
                <a:solidFill>
                  <a:srgbClr val="000000"/>
                </a:solidFill>
                <a:latin typeface="メイリオ" panose="020B0604030504040204" pitchFamily="50" charset="-128"/>
              </a:rPr>
            </a:br>
            <a:r>
              <a:rPr lang="ja-JP" altLang="en-US" sz="1800" dirty="0">
                <a:solidFill>
                  <a:srgbClr val="000000"/>
                </a:solidFill>
                <a:latin typeface="メイリオ" panose="020B0604030504040204" pitchFamily="50" charset="-128"/>
              </a:rPr>
              <a:t>　－安定と、腕の重みによる胸の圧迫を避けるため</a:t>
            </a:r>
            <a:endParaRPr lang="en-US" altLang="ja-JP" sz="1800" dirty="0">
              <a:solidFill>
                <a:srgbClr val="000000"/>
              </a:solidFill>
              <a:latin typeface="メイリオ" panose="020B0604030504040204" pitchFamily="50" charset="-128"/>
            </a:endParaRPr>
          </a:p>
          <a:p>
            <a:pPr>
              <a:lnSpc>
                <a:spcPct val="114000"/>
              </a:lnSpc>
              <a:spcBef>
                <a:spcPts val="600"/>
              </a:spcBef>
              <a:buNone/>
            </a:pPr>
            <a:r>
              <a:rPr lang="ja-JP" altLang="en-US" sz="1800" dirty="0">
                <a:solidFill>
                  <a:srgbClr val="000000"/>
                </a:solidFill>
                <a:latin typeface="メイリオ" panose="020B0604030504040204" pitchFamily="50" charset="-128"/>
              </a:rPr>
              <a:t>○呼吸状態が悪くなった時の姿勢としても重要</a:t>
            </a:r>
            <a:br>
              <a:rPr lang="en-US" altLang="ja-JP" sz="1800" dirty="0">
                <a:solidFill>
                  <a:srgbClr val="000000"/>
                </a:solidFill>
                <a:latin typeface="メイリオ" panose="020B0604030504040204" pitchFamily="50" charset="-128"/>
              </a:rPr>
            </a:br>
            <a:r>
              <a:rPr lang="ja-JP" altLang="en-US" sz="1800" dirty="0">
                <a:solidFill>
                  <a:srgbClr val="000000"/>
                </a:solidFill>
                <a:latin typeface="メイリオ" panose="020B0604030504040204" pitchFamily="50" charset="-128"/>
              </a:rPr>
              <a:t>・完全な側臥位でなく、仰臥位と側臥位の中間くらいの姿勢が良いこともある　</a:t>
            </a:r>
            <a:endParaRPr lang="en-US" altLang="ja-JP" sz="1800" dirty="0">
              <a:solidFill>
                <a:srgbClr val="000000"/>
              </a:solidFill>
              <a:latin typeface="メイリオ" panose="020B0604030504040204" pitchFamily="50" charset="-128"/>
            </a:endParaRPr>
          </a:p>
        </p:txBody>
      </p:sp>
      <p:sp>
        <p:nvSpPr>
          <p:cNvPr id="8" name="テキスト ボックス 14">
            <a:extLst>
              <a:ext uri="{FF2B5EF4-FFF2-40B4-BE49-F238E27FC236}">
                <a16:creationId xmlns:a16="http://schemas.microsoft.com/office/drawing/2014/main" id="{42B48C33-89A9-4552-A05C-33204CB0DE33}"/>
              </a:ext>
            </a:extLst>
          </p:cNvPr>
          <p:cNvSpPr txBox="1">
            <a:spLocks noChangeArrowheads="1"/>
          </p:cNvSpPr>
          <p:nvPr/>
        </p:nvSpPr>
        <p:spPr bwMode="auto">
          <a:xfrm>
            <a:off x="4445391" y="1557706"/>
            <a:ext cx="3727840" cy="85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nSpc>
                <a:spcPct val="114000"/>
              </a:lnSpc>
              <a:spcBef>
                <a:spcPts val="600"/>
              </a:spcBef>
              <a:buNone/>
            </a:pPr>
            <a:r>
              <a:rPr lang="ja-JP" altLang="en-US" sz="1800" dirty="0">
                <a:solidFill>
                  <a:srgbClr val="000000"/>
                </a:solidFill>
                <a:latin typeface="メイリオ" panose="020B0604030504040204" pitchFamily="50" charset="-128"/>
              </a:rPr>
              <a:t>・舌根沈下になりやすい</a:t>
            </a:r>
            <a:br>
              <a:rPr lang="en-US" altLang="ja-JP" sz="1800" dirty="0">
                <a:solidFill>
                  <a:srgbClr val="000000"/>
                </a:solidFill>
                <a:latin typeface="メイリオ" panose="020B0604030504040204" pitchFamily="50" charset="-128"/>
              </a:rPr>
            </a:br>
            <a:r>
              <a:rPr lang="ja-JP" altLang="en-US" sz="1800" dirty="0">
                <a:solidFill>
                  <a:srgbClr val="000000"/>
                </a:solidFill>
                <a:latin typeface="メイリオ" panose="020B0604030504040204" pitchFamily="50" charset="-128"/>
              </a:rPr>
              <a:t>・痰や唾液がのどにたまりやすい</a:t>
            </a:r>
            <a:endParaRPr lang="en-US" altLang="ja-JP" sz="1800" dirty="0">
              <a:solidFill>
                <a:srgbClr val="000000"/>
              </a:solidFill>
              <a:latin typeface="メイリオ" panose="020B0604030504040204" pitchFamily="50" charset="-128"/>
            </a:endParaRPr>
          </a:p>
        </p:txBody>
      </p:sp>
      <p:sp>
        <p:nvSpPr>
          <p:cNvPr id="9" name="AutoShape 15">
            <a:extLst>
              <a:ext uri="{FF2B5EF4-FFF2-40B4-BE49-F238E27FC236}">
                <a16:creationId xmlns:a16="http://schemas.microsoft.com/office/drawing/2014/main" id="{75CE03C8-CE79-4242-A047-660000C2E87C}"/>
              </a:ext>
            </a:extLst>
          </p:cNvPr>
          <p:cNvSpPr>
            <a:spLocks noChangeArrowheads="1"/>
          </p:cNvSpPr>
          <p:nvPr/>
        </p:nvSpPr>
        <p:spPr bwMode="auto">
          <a:xfrm>
            <a:off x="681039" y="1610776"/>
            <a:ext cx="3600450" cy="503238"/>
          </a:xfrm>
          <a:prstGeom prst="roundRect">
            <a:avLst>
              <a:gd name="adj" fmla="val 16667"/>
            </a:avLst>
          </a:prstGeom>
          <a:ln w="38100">
            <a:solidFill>
              <a:srgbClr val="002060"/>
            </a:solidFill>
            <a:headEnd/>
            <a:tailEnd/>
          </a:ln>
        </p:spPr>
        <p:style>
          <a:lnRef idx="2">
            <a:schemeClr val="accent2"/>
          </a:lnRef>
          <a:fillRef idx="1">
            <a:schemeClr val="lt1"/>
          </a:fillRef>
          <a:effectRef idx="0">
            <a:schemeClr val="accent2"/>
          </a:effectRef>
          <a:fontRef idx="minor">
            <a:schemeClr val="dk1"/>
          </a:fontRef>
        </p:style>
        <p:txBody>
          <a:bodyPr wrap="none" lIns="87269" tIns="108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2000" b="1" dirty="0">
                <a:solidFill>
                  <a:prstClr val="black"/>
                </a:solidFill>
                <a:latin typeface="メイリオ" panose="020B0604030504040204" pitchFamily="50" charset="-128"/>
                <a:ea typeface="メイリオ" panose="020B0604030504040204" pitchFamily="50" charset="-128"/>
              </a:rPr>
              <a:t>あお向けの姿勢（仰臥位）</a:t>
            </a:r>
            <a:endParaRPr lang="en-US" altLang="ja-JP" sz="2000" b="1" dirty="0">
              <a:solidFill>
                <a:prstClr val="black"/>
              </a:solidFill>
              <a:latin typeface="メイリオ" panose="020B0604030504040204" pitchFamily="50" charset="-128"/>
              <a:ea typeface="メイリオ" panose="020B0604030504040204" pitchFamily="50" charset="-128"/>
            </a:endParaRPr>
          </a:p>
        </p:txBody>
      </p:sp>
      <p:sp>
        <p:nvSpPr>
          <p:cNvPr id="10" name="AutoShape 15">
            <a:extLst>
              <a:ext uri="{FF2B5EF4-FFF2-40B4-BE49-F238E27FC236}">
                <a16:creationId xmlns:a16="http://schemas.microsoft.com/office/drawing/2014/main" id="{F455E0E3-5011-488D-B161-C39AD3AF942A}"/>
              </a:ext>
            </a:extLst>
          </p:cNvPr>
          <p:cNvSpPr>
            <a:spLocks noChangeArrowheads="1"/>
          </p:cNvSpPr>
          <p:nvPr/>
        </p:nvSpPr>
        <p:spPr bwMode="auto">
          <a:xfrm>
            <a:off x="681038" y="2488479"/>
            <a:ext cx="3600450" cy="504825"/>
          </a:xfrm>
          <a:prstGeom prst="roundRect">
            <a:avLst>
              <a:gd name="adj" fmla="val 16667"/>
            </a:avLst>
          </a:prstGeom>
          <a:ln w="38100">
            <a:solidFill>
              <a:srgbClr val="C00000"/>
            </a:solidFill>
            <a:headEnd/>
            <a:tailEnd/>
          </a:ln>
        </p:spPr>
        <p:style>
          <a:lnRef idx="2">
            <a:schemeClr val="accent2"/>
          </a:lnRef>
          <a:fillRef idx="1">
            <a:schemeClr val="lt1"/>
          </a:fillRef>
          <a:effectRef idx="0">
            <a:schemeClr val="accent2"/>
          </a:effectRef>
          <a:fontRef idx="minor">
            <a:schemeClr val="dk1"/>
          </a:fontRef>
        </p:style>
        <p:txBody>
          <a:bodyPr wrap="none" lIns="87269" tIns="108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2000" b="1" dirty="0">
                <a:solidFill>
                  <a:prstClr val="black"/>
                </a:solidFill>
                <a:latin typeface="メイリオ" panose="020B0604030504040204" pitchFamily="50" charset="-128"/>
                <a:ea typeface="メイリオ" panose="020B0604030504040204" pitchFamily="50" charset="-128"/>
              </a:rPr>
              <a:t>横向き姿勢（側臥位）</a:t>
            </a:r>
            <a:endParaRPr lang="en-US" altLang="ja-JP" sz="2000" b="1" dirty="0">
              <a:solidFill>
                <a:prstClr val="black"/>
              </a:solidFill>
              <a:latin typeface="メイリオ" panose="020B0604030504040204" pitchFamily="50" charset="-128"/>
              <a:ea typeface="メイリオ" panose="020B0604030504040204" pitchFamily="50" charset="-128"/>
            </a:endParaRPr>
          </a:p>
        </p:txBody>
      </p:sp>
      <p:sp>
        <p:nvSpPr>
          <p:cNvPr id="11" name="テキスト ボックス 17">
            <a:extLst>
              <a:ext uri="{FF2B5EF4-FFF2-40B4-BE49-F238E27FC236}">
                <a16:creationId xmlns:a16="http://schemas.microsoft.com/office/drawing/2014/main" id="{1CBF10A7-7790-432C-BA66-670C1F348109}"/>
              </a:ext>
            </a:extLst>
          </p:cNvPr>
          <p:cNvSpPr txBox="1">
            <a:spLocks noChangeArrowheads="1"/>
          </p:cNvSpPr>
          <p:nvPr/>
        </p:nvSpPr>
        <p:spPr bwMode="auto">
          <a:xfrm>
            <a:off x="2405578" y="6266669"/>
            <a:ext cx="697734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r">
              <a:spcBef>
                <a:spcPct val="0"/>
              </a:spcBef>
              <a:buNone/>
            </a:pPr>
            <a:r>
              <a:rPr lang="ja-JP" altLang="en-US" sz="900" dirty="0">
                <a:solidFill>
                  <a:srgbClr val="000000"/>
                </a:solidFill>
                <a:latin typeface="メイリオ" panose="020B0604030504040204" pitchFamily="50" charset="-128"/>
              </a:rPr>
              <a:t>図の出典）東京都教育委員会編集、日本肢体不自由児協会発行．医療的配慮を要する児童生徒の健康・安全の指導ハンドブック</a:t>
            </a:r>
          </a:p>
        </p:txBody>
      </p:sp>
      <p:pic>
        <p:nvPicPr>
          <p:cNvPr id="17" name="図 16">
            <a:extLst>
              <a:ext uri="{FF2B5EF4-FFF2-40B4-BE49-F238E27FC236}">
                <a16:creationId xmlns:a16="http://schemas.microsoft.com/office/drawing/2014/main" id="{A4C1B8DD-6E50-4671-B84E-2547EA08CA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1201" y="2812094"/>
            <a:ext cx="4232187" cy="1818641"/>
          </a:xfrm>
          <a:prstGeom prst="rect">
            <a:avLst/>
          </a:prstGeom>
        </p:spPr>
      </p:pic>
      <p:sp>
        <p:nvSpPr>
          <p:cNvPr id="12"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54</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441068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姿勢（体位）と呼吸 </a:t>
            </a:r>
            <a:r>
              <a:rPr lang="en-US" altLang="ja-JP" sz="2800" dirty="0"/>
              <a:t>2</a:t>
            </a:r>
            <a:endParaRPr lang="ja-JP" altLang="en-US" sz="2800" dirty="0"/>
          </a:p>
        </p:txBody>
      </p:sp>
      <p:sp>
        <p:nvSpPr>
          <p:cNvPr id="24" name="Text Box 4">
            <a:extLst>
              <a:ext uri="{FF2B5EF4-FFF2-40B4-BE49-F238E27FC236}">
                <a16:creationId xmlns:a16="http://schemas.microsoft.com/office/drawing/2014/main" id="{BF4C6B7B-AB59-434F-9DF5-CD3F4C57443F}"/>
              </a:ext>
            </a:extLst>
          </p:cNvPr>
          <p:cNvSpPr txBox="1">
            <a:spLocks noChangeArrowheads="1"/>
          </p:cNvSpPr>
          <p:nvPr/>
        </p:nvSpPr>
        <p:spPr bwMode="auto">
          <a:xfrm>
            <a:off x="668340" y="1592262"/>
            <a:ext cx="4103685" cy="4020747"/>
          </a:xfrm>
          <a:prstGeom prst="rect">
            <a:avLst/>
          </a:prstGeom>
          <a:solidFill>
            <a:srgbClr val="FFF2C9"/>
          </a:solidFill>
          <a:ln w="9525">
            <a:noFill/>
            <a:miter lim="800000"/>
            <a:headEnd/>
            <a:tailEnd/>
          </a:ln>
        </p:spPr>
        <p:txBody>
          <a:bodyPr wrap="square" lIns="72000" tIns="72000" rIns="72000" bIns="36000">
            <a:noAutofit/>
          </a:bodyPr>
          <a:lstStyle/>
          <a:p>
            <a:pPr marL="215900" indent="-215900" algn="just">
              <a:lnSpc>
                <a:spcPct val="114000"/>
              </a:lnSpc>
              <a:spcBef>
                <a:spcPts val="600"/>
              </a:spcBef>
              <a:defRPr/>
            </a:pPr>
            <a:r>
              <a:rPr lang="ja-JP" altLang="en-US" b="1" dirty="0">
                <a:solidFill>
                  <a:srgbClr val="000090"/>
                </a:solidFill>
                <a:latin typeface="メイリオ" panose="020B0604030504040204" pitchFamily="50" charset="-128"/>
                <a:ea typeface="メイリオ" panose="020B0604030504040204" pitchFamily="50" charset="-128"/>
              </a:rPr>
              <a:t>側臥位（横向き）</a:t>
            </a:r>
          </a:p>
          <a:p>
            <a:pPr marL="215900" indent="-215900" algn="just">
              <a:lnSpc>
                <a:spcPct val="114000"/>
              </a:lnSpc>
              <a:spcBef>
                <a:spcPts val="600"/>
              </a:spcBef>
              <a:defRPr/>
            </a:pPr>
            <a:r>
              <a:rPr lang="ja-JP" altLang="en-US" dirty="0">
                <a:latin typeface="メイリオ" panose="020B0604030504040204" pitchFamily="50" charset="-128"/>
                <a:ea typeface="メイリオ" panose="020B0604030504040204" pitchFamily="50" charset="-128"/>
              </a:rPr>
              <a:t>●舌根沈下を防ぐことができる</a:t>
            </a:r>
          </a:p>
          <a:p>
            <a:pPr marL="215900" indent="-215900" algn="just">
              <a:lnSpc>
                <a:spcPct val="114000"/>
              </a:lnSpc>
              <a:spcBef>
                <a:spcPts val="600"/>
              </a:spcBef>
              <a:defRPr/>
            </a:pPr>
            <a:r>
              <a:rPr lang="ja-JP" altLang="en-US" dirty="0">
                <a:latin typeface="メイリオ" panose="020B0604030504040204" pitchFamily="50" charset="-128"/>
                <a:ea typeface="メイリオ" panose="020B0604030504040204" pitchFamily="50" charset="-128"/>
              </a:rPr>
              <a:t>●緊張がゆるんだ状態になりやすい</a:t>
            </a:r>
          </a:p>
          <a:p>
            <a:pPr marL="215900" indent="-215900" algn="just">
              <a:lnSpc>
                <a:spcPct val="114000"/>
              </a:lnSpc>
              <a:spcBef>
                <a:spcPts val="600"/>
              </a:spcBef>
              <a:defRPr/>
            </a:pPr>
            <a:r>
              <a:rPr lang="ja-JP" altLang="en-US" dirty="0">
                <a:latin typeface="メイリオ" panose="020B0604030504040204" pitchFamily="50" charset="-128"/>
                <a:ea typeface="メイリオ" panose="020B0604030504040204" pitchFamily="50" charset="-128"/>
              </a:rPr>
              <a:t>●痰や唾液がのどにたまるのを防げる</a:t>
            </a:r>
          </a:p>
          <a:p>
            <a:pPr marL="215900" indent="-215900" algn="just">
              <a:lnSpc>
                <a:spcPct val="114000"/>
              </a:lnSpc>
              <a:spcBef>
                <a:spcPts val="600"/>
              </a:spcBef>
              <a:defRPr/>
            </a:pPr>
            <a:r>
              <a:rPr lang="ja-JP" altLang="en-US" dirty="0">
                <a:latin typeface="メイリオ" panose="020B0604030504040204" pitchFamily="50" charset="-128"/>
                <a:ea typeface="メイリオ" panose="020B0604030504040204" pitchFamily="50" charset="-128"/>
              </a:rPr>
              <a:t>●胸郭の前後の動きがしやすい。胸廓の扁平化防止につながる。</a:t>
            </a:r>
          </a:p>
          <a:p>
            <a:pPr marL="215900" indent="-215900" algn="just">
              <a:lnSpc>
                <a:spcPct val="114000"/>
              </a:lnSpc>
              <a:spcBef>
                <a:spcPts val="600"/>
              </a:spcBef>
              <a:defRPr/>
            </a:pPr>
            <a:r>
              <a:rPr lang="ja-JP" altLang="en-US" dirty="0">
                <a:latin typeface="メイリオ" panose="020B0604030504040204" pitchFamily="50" charset="-128"/>
                <a:ea typeface="メイリオ" panose="020B0604030504040204" pitchFamily="50" charset="-128"/>
              </a:rPr>
              <a:t>●胸郭の横の動きは制限される</a:t>
            </a:r>
          </a:p>
          <a:p>
            <a:pPr marL="215900" indent="-215900" algn="just">
              <a:lnSpc>
                <a:spcPct val="114000"/>
              </a:lnSpc>
              <a:spcBef>
                <a:spcPts val="600"/>
              </a:spcBef>
              <a:defRPr/>
            </a:pPr>
            <a:r>
              <a:rPr lang="ja-JP" altLang="en-US" dirty="0">
                <a:latin typeface="メイリオ" panose="020B0604030504040204" pitchFamily="50" charset="-128"/>
                <a:ea typeface="メイリオ" panose="020B0604030504040204" pitchFamily="50" charset="-128"/>
              </a:rPr>
              <a:t>●右側臥位は胃食道逆流を誘発することがある</a:t>
            </a:r>
          </a:p>
        </p:txBody>
      </p:sp>
      <p:sp>
        <p:nvSpPr>
          <p:cNvPr id="15" name="Text Box 4">
            <a:extLst>
              <a:ext uri="{FF2B5EF4-FFF2-40B4-BE49-F238E27FC236}">
                <a16:creationId xmlns:a16="http://schemas.microsoft.com/office/drawing/2014/main" id="{5BDB0284-EAA4-471E-88FE-7D592702C54A}"/>
              </a:ext>
            </a:extLst>
          </p:cNvPr>
          <p:cNvSpPr txBox="1">
            <a:spLocks noChangeArrowheads="1"/>
          </p:cNvSpPr>
          <p:nvPr/>
        </p:nvSpPr>
        <p:spPr bwMode="auto">
          <a:xfrm>
            <a:off x="5220089" y="1592262"/>
            <a:ext cx="4090986" cy="4020747"/>
          </a:xfrm>
          <a:prstGeom prst="rect">
            <a:avLst/>
          </a:prstGeom>
          <a:solidFill>
            <a:srgbClr val="FFF2C9"/>
          </a:solidFill>
          <a:ln w="9525">
            <a:noFill/>
            <a:miter lim="800000"/>
            <a:headEnd/>
            <a:tailEnd/>
          </a:ln>
        </p:spPr>
        <p:txBody>
          <a:bodyPr wrap="square" lIns="72000" tIns="72000" rIns="72000" bIns="36000">
            <a:noAutofit/>
          </a:bodyPr>
          <a:lstStyle/>
          <a:p>
            <a:pPr marL="215900" indent="-215900" algn="just">
              <a:lnSpc>
                <a:spcPct val="114000"/>
              </a:lnSpc>
              <a:spcBef>
                <a:spcPts val="600"/>
              </a:spcBef>
              <a:defRPr/>
            </a:pPr>
            <a:r>
              <a:rPr lang="ja-JP" altLang="en-US" b="1" dirty="0">
                <a:solidFill>
                  <a:srgbClr val="000090"/>
                </a:solidFill>
                <a:latin typeface="メイリオ" panose="020B0604030504040204" pitchFamily="50" charset="-128"/>
                <a:ea typeface="メイリオ" panose="020B0604030504040204" pitchFamily="50" charset="-128"/>
              </a:rPr>
              <a:t>座位（座った姿勢）</a:t>
            </a:r>
          </a:p>
          <a:p>
            <a:pPr marL="215900" indent="-215900" algn="just">
              <a:lnSpc>
                <a:spcPct val="114000"/>
              </a:lnSpc>
              <a:spcBef>
                <a:spcPts val="600"/>
              </a:spcBef>
              <a:defRPr/>
            </a:pPr>
            <a:r>
              <a:rPr lang="ja-JP" altLang="en-US" dirty="0">
                <a:latin typeface="メイリオ" panose="020B0604030504040204" pitchFamily="50" charset="-128"/>
                <a:ea typeface="メイリオ" panose="020B0604030504040204" pitchFamily="50" charset="-128"/>
              </a:rPr>
              <a:t>●</a:t>
            </a:r>
            <a:r>
              <a:rPr lang="ja-JP" altLang="en-US" spc="-100" dirty="0">
                <a:latin typeface="メイリオ" panose="020B0604030504040204" pitchFamily="50" charset="-128"/>
                <a:ea typeface="メイリオ" panose="020B0604030504040204" pitchFamily="50" charset="-128"/>
              </a:rPr>
              <a:t>前傾座位は、腹臥位と同じ利点がある</a:t>
            </a:r>
          </a:p>
          <a:p>
            <a:pPr marL="215900" indent="-215900" algn="just">
              <a:lnSpc>
                <a:spcPct val="114000"/>
              </a:lnSpc>
              <a:spcBef>
                <a:spcPts val="600"/>
              </a:spcBef>
              <a:defRPr/>
            </a:pPr>
            <a:r>
              <a:rPr lang="ja-JP" altLang="en-US" dirty="0">
                <a:latin typeface="メイリオ" panose="020B0604030504040204" pitchFamily="50" charset="-128"/>
                <a:ea typeface="メイリオ" panose="020B0604030504040204" pitchFamily="50" charset="-128"/>
              </a:rPr>
              <a:t>●横隔膜が腹部臓器により押し上げられなくて済む</a:t>
            </a:r>
          </a:p>
          <a:p>
            <a:pPr marL="215900" indent="-215900" algn="just">
              <a:lnSpc>
                <a:spcPct val="114000"/>
              </a:lnSpc>
              <a:spcBef>
                <a:spcPts val="600"/>
              </a:spcBef>
              <a:defRPr/>
            </a:pPr>
            <a:r>
              <a:rPr lang="ja-JP" altLang="en-US" dirty="0">
                <a:latin typeface="メイリオ" panose="020B0604030504040204" pitchFamily="50" charset="-128"/>
                <a:ea typeface="メイリオ" panose="020B0604030504040204" pitchFamily="50" charset="-128"/>
              </a:rPr>
              <a:t>●後へのリクライニングは下顎後退・舌根沈下・喉頭部狭窄を悪くすることがある</a:t>
            </a:r>
          </a:p>
          <a:p>
            <a:pPr marL="215900" indent="-215900" algn="just">
              <a:lnSpc>
                <a:spcPct val="114000"/>
              </a:lnSpc>
              <a:spcBef>
                <a:spcPts val="600"/>
              </a:spcBef>
              <a:defRPr/>
            </a:pPr>
            <a:r>
              <a:rPr lang="ja-JP" altLang="en-US" dirty="0">
                <a:solidFill>
                  <a:srgbClr val="FF0000"/>
                </a:solidFill>
                <a:latin typeface="メイリオ" panose="020B0604030504040204" pitchFamily="50" charset="-128"/>
                <a:ea typeface="メイリオ" panose="020B0604030504040204" pitchFamily="50" charset="-128"/>
              </a:rPr>
              <a:t>●重度の嚥下障害がある場合、唾液が気管に誤嚥され、呼吸が悪くなることがある</a:t>
            </a:r>
          </a:p>
          <a:p>
            <a:pPr marL="215900" indent="-215900" algn="just">
              <a:lnSpc>
                <a:spcPct val="114000"/>
              </a:lnSpc>
              <a:spcBef>
                <a:spcPts val="600"/>
              </a:spcBef>
              <a:defRPr/>
            </a:pPr>
            <a:r>
              <a:rPr lang="ja-JP" altLang="en-US" dirty="0">
                <a:latin typeface="メイリオ" panose="020B0604030504040204" pitchFamily="50" charset="-128"/>
                <a:ea typeface="メイリオ" panose="020B0604030504040204" pitchFamily="50" charset="-128"/>
              </a:rPr>
              <a:t>●胃食道逆流が起きにくい</a:t>
            </a:r>
          </a:p>
        </p:txBody>
      </p:sp>
      <p:sp>
        <p:nvSpPr>
          <p:cNvPr id="6" name="正方形/長方形 5">
            <a:extLst>
              <a:ext uri="{FF2B5EF4-FFF2-40B4-BE49-F238E27FC236}">
                <a16:creationId xmlns:a16="http://schemas.microsoft.com/office/drawing/2014/main" id="{C746D065-20D7-455A-88D7-EDC57A302C4D}"/>
              </a:ext>
            </a:extLst>
          </p:cNvPr>
          <p:cNvSpPr/>
          <p:nvPr/>
        </p:nvSpPr>
        <p:spPr>
          <a:xfrm>
            <a:off x="681040" y="5934235"/>
            <a:ext cx="8593136" cy="508000"/>
          </a:xfrm>
          <a:prstGeom prst="rect">
            <a:avLst/>
          </a:prstGeom>
          <a:solidFill>
            <a:srgbClr val="FFB001"/>
          </a:solidFill>
        </p:spPr>
        <p:txBody>
          <a:bodyPr wrap="square" bIns="0" anchor="ctr" anchorCtr="0">
            <a:noAutofit/>
          </a:bodyPr>
          <a:lstStyle/>
          <a:p>
            <a:pPr algn="ctr"/>
            <a:r>
              <a:rPr lang="ja-JP" altLang="en-US" sz="2000" b="1" dirty="0">
                <a:latin typeface="Meiryo" panose="020B0604030504040204" pitchFamily="34" charset="-128"/>
                <a:ea typeface="Meiryo" panose="020B0604030504040204" pitchFamily="34" charset="-128"/>
              </a:rPr>
              <a:t>★年少の頃からいろいろな姿勢がとれるようになっておくことが重要。</a:t>
            </a:r>
          </a:p>
        </p:txBody>
      </p:sp>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55</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3203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dirty="0"/>
              <a:t>呼吸悪化時の対処</a:t>
            </a:r>
          </a:p>
        </p:txBody>
      </p:sp>
      <p:sp>
        <p:nvSpPr>
          <p:cNvPr id="7" name="Text Box 2">
            <a:extLst>
              <a:ext uri="{FF2B5EF4-FFF2-40B4-BE49-F238E27FC236}">
                <a16:creationId xmlns:a16="http://schemas.microsoft.com/office/drawing/2014/main" id="{2F79F2BA-DE27-4900-80F3-3E09EB0718AD}"/>
              </a:ext>
            </a:extLst>
          </p:cNvPr>
          <p:cNvSpPr txBox="1">
            <a:spLocks noChangeArrowheads="1"/>
          </p:cNvSpPr>
          <p:nvPr/>
        </p:nvSpPr>
        <p:spPr bwMode="auto">
          <a:xfrm>
            <a:off x="721599" y="1592262"/>
            <a:ext cx="3369815" cy="39189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2000" b="1" dirty="0">
                <a:solidFill>
                  <a:srgbClr val="000000"/>
                </a:solidFill>
                <a:latin typeface="メイリオ" panose="020B0604030504040204" pitchFamily="50" charset="-128"/>
                <a:ea typeface="メイリオ" panose="020B0604030504040204" pitchFamily="50" charset="-128"/>
              </a:rPr>
              <a:t>呼吸が苦しそう</a:t>
            </a:r>
          </a:p>
        </p:txBody>
      </p:sp>
      <p:sp>
        <p:nvSpPr>
          <p:cNvPr id="8" name="Text Box 3">
            <a:extLst>
              <a:ext uri="{FF2B5EF4-FFF2-40B4-BE49-F238E27FC236}">
                <a16:creationId xmlns:a16="http://schemas.microsoft.com/office/drawing/2014/main" id="{B4085739-49D2-4F53-A43F-F2F6E4C915D0}"/>
              </a:ext>
            </a:extLst>
          </p:cNvPr>
          <p:cNvSpPr txBox="1">
            <a:spLocks noChangeArrowheads="1"/>
          </p:cNvSpPr>
          <p:nvPr/>
        </p:nvSpPr>
        <p:spPr bwMode="auto">
          <a:xfrm>
            <a:off x="710438" y="5600532"/>
            <a:ext cx="3567605" cy="40617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2000" dirty="0">
                <a:solidFill>
                  <a:srgbClr val="FF0000"/>
                </a:solidFill>
                <a:latin typeface="メイリオ" panose="020B0604030504040204" pitchFamily="50" charset="-128"/>
                <a:ea typeface="メイリオ" panose="020B0604030504040204" pitchFamily="50" charset="-128"/>
              </a:rPr>
              <a:t>顔色が悪い　酸素飽和度低下</a:t>
            </a:r>
          </a:p>
        </p:txBody>
      </p:sp>
      <p:sp>
        <p:nvSpPr>
          <p:cNvPr id="9" name="Text Box 4">
            <a:extLst>
              <a:ext uri="{FF2B5EF4-FFF2-40B4-BE49-F238E27FC236}">
                <a16:creationId xmlns:a16="http://schemas.microsoft.com/office/drawing/2014/main" id="{22413825-CD40-494C-8DF9-27CA283351D6}"/>
              </a:ext>
            </a:extLst>
          </p:cNvPr>
          <p:cNvSpPr txBox="1">
            <a:spLocks noChangeArrowheads="1"/>
          </p:cNvSpPr>
          <p:nvPr/>
        </p:nvSpPr>
        <p:spPr bwMode="auto">
          <a:xfrm>
            <a:off x="711291" y="2771387"/>
            <a:ext cx="1126966" cy="8463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2000" dirty="0">
                <a:solidFill>
                  <a:srgbClr val="000000"/>
                </a:solidFill>
                <a:latin typeface="メイリオ" panose="020B0604030504040204" pitchFamily="50" charset="-128"/>
                <a:ea typeface="メイリオ" panose="020B0604030504040204" pitchFamily="50" charset="-128"/>
              </a:rPr>
              <a:t>喘鳴が</a:t>
            </a:r>
          </a:p>
          <a:p>
            <a:pPr algn="ctr" eaLnBrk="1" hangingPunct="1">
              <a:spcBef>
                <a:spcPct val="0"/>
              </a:spcBef>
              <a:buFontTx/>
              <a:buNone/>
            </a:pPr>
            <a:r>
              <a:rPr lang="ja-JP" altLang="en-US" sz="2000" dirty="0">
                <a:solidFill>
                  <a:srgbClr val="000000"/>
                </a:solidFill>
                <a:latin typeface="メイリオ" panose="020B0604030504040204" pitchFamily="50" charset="-128"/>
                <a:ea typeface="メイリオ" panose="020B0604030504040204" pitchFamily="50" charset="-128"/>
              </a:rPr>
              <a:t>強い</a:t>
            </a:r>
          </a:p>
        </p:txBody>
      </p:sp>
      <p:sp>
        <p:nvSpPr>
          <p:cNvPr id="10" name="Text Box 5">
            <a:extLst>
              <a:ext uri="{FF2B5EF4-FFF2-40B4-BE49-F238E27FC236}">
                <a16:creationId xmlns:a16="http://schemas.microsoft.com/office/drawing/2014/main" id="{B5841CE8-DB95-478E-90C1-4264A61844B4}"/>
              </a:ext>
            </a:extLst>
          </p:cNvPr>
          <p:cNvSpPr txBox="1">
            <a:spLocks noChangeArrowheads="1"/>
          </p:cNvSpPr>
          <p:nvPr/>
        </p:nvSpPr>
        <p:spPr bwMode="auto">
          <a:xfrm>
            <a:off x="2002845" y="2771387"/>
            <a:ext cx="2684229" cy="8463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7200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None/>
            </a:pPr>
            <a:r>
              <a:rPr lang="ja-JP" altLang="en-US" sz="1800" dirty="0">
                <a:solidFill>
                  <a:srgbClr val="000000"/>
                </a:solidFill>
                <a:latin typeface="メイリオ" panose="020B0604030504040204" pitchFamily="50" charset="-128"/>
                <a:ea typeface="メイリオ" panose="020B0604030504040204" pitchFamily="50" charset="-128"/>
              </a:rPr>
              <a:t>ガーガー</a:t>
            </a:r>
          </a:p>
          <a:p>
            <a:pPr>
              <a:spcBef>
                <a:spcPct val="0"/>
              </a:spcBef>
              <a:buNone/>
            </a:pPr>
            <a:r>
              <a:rPr lang="ja-JP" altLang="en-US" sz="1800" dirty="0">
                <a:solidFill>
                  <a:srgbClr val="000000"/>
                </a:solidFill>
                <a:latin typeface="メイリオ" panose="020B0604030504040204" pitchFamily="50" charset="-128"/>
                <a:ea typeface="メイリオ" panose="020B0604030504040204" pitchFamily="50" charset="-128"/>
              </a:rPr>
              <a:t>ゴーゴー</a:t>
            </a:r>
          </a:p>
          <a:p>
            <a:pPr>
              <a:spcBef>
                <a:spcPct val="0"/>
              </a:spcBef>
              <a:buNone/>
            </a:pPr>
            <a:r>
              <a:rPr lang="ja-JP" altLang="en-US" sz="1800" dirty="0">
                <a:solidFill>
                  <a:srgbClr val="000000"/>
                </a:solidFill>
                <a:latin typeface="メイリオ" panose="020B0604030504040204" pitchFamily="50" charset="-128"/>
                <a:ea typeface="メイリオ" panose="020B0604030504040204" pitchFamily="50" charset="-128"/>
              </a:rPr>
              <a:t>グーグー</a:t>
            </a:r>
          </a:p>
        </p:txBody>
      </p:sp>
      <p:sp>
        <p:nvSpPr>
          <p:cNvPr id="11" name="Text Box 6">
            <a:extLst>
              <a:ext uri="{FF2B5EF4-FFF2-40B4-BE49-F238E27FC236}">
                <a16:creationId xmlns:a16="http://schemas.microsoft.com/office/drawing/2014/main" id="{2A261B1F-B5DB-41BF-B83F-341DE89D50C8}"/>
              </a:ext>
            </a:extLst>
          </p:cNvPr>
          <p:cNvSpPr txBox="1">
            <a:spLocks noChangeArrowheads="1"/>
          </p:cNvSpPr>
          <p:nvPr/>
        </p:nvSpPr>
        <p:spPr bwMode="auto">
          <a:xfrm>
            <a:off x="1980573" y="4346168"/>
            <a:ext cx="2717674" cy="65279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200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ゼロゼロ</a:t>
            </a:r>
            <a:br>
              <a:rPr lang="en-US" altLang="ja-JP" sz="1800" dirty="0">
                <a:solidFill>
                  <a:srgbClr val="000000"/>
                </a:solidFill>
                <a:latin typeface="メイリオ" panose="020B0604030504040204" pitchFamily="50" charset="-128"/>
                <a:ea typeface="メイリオ" panose="020B0604030504040204" pitchFamily="50" charset="-128"/>
              </a:rPr>
            </a:br>
            <a:r>
              <a:rPr lang="ja-JP" altLang="en-US" sz="1800" dirty="0">
                <a:solidFill>
                  <a:srgbClr val="000000"/>
                </a:solidFill>
                <a:latin typeface="メイリオ" panose="020B0604030504040204" pitchFamily="50" charset="-128"/>
                <a:ea typeface="メイリオ" panose="020B0604030504040204" pitchFamily="50" charset="-128"/>
              </a:rPr>
              <a:t>ゼコゼコ</a:t>
            </a:r>
          </a:p>
        </p:txBody>
      </p:sp>
      <p:sp>
        <p:nvSpPr>
          <p:cNvPr id="12" name="Text Box 7">
            <a:extLst>
              <a:ext uri="{FF2B5EF4-FFF2-40B4-BE49-F238E27FC236}">
                <a16:creationId xmlns:a16="http://schemas.microsoft.com/office/drawing/2014/main" id="{DFCF9EC3-223C-4F8C-9EB9-6ABE0875D54F}"/>
              </a:ext>
            </a:extLst>
          </p:cNvPr>
          <p:cNvSpPr txBox="1">
            <a:spLocks noChangeArrowheads="1"/>
          </p:cNvSpPr>
          <p:nvPr/>
        </p:nvSpPr>
        <p:spPr bwMode="auto">
          <a:xfrm>
            <a:off x="1980572" y="3671893"/>
            <a:ext cx="2717674" cy="6163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7200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None/>
            </a:pPr>
            <a:r>
              <a:rPr lang="ja-JP" altLang="en-US" sz="1800" dirty="0">
                <a:solidFill>
                  <a:srgbClr val="000000"/>
                </a:solidFill>
                <a:latin typeface="メイリオ" panose="020B0604030504040204" pitchFamily="50" charset="-128"/>
                <a:ea typeface="メイリオ" panose="020B0604030504040204" pitchFamily="50" charset="-128"/>
              </a:rPr>
              <a:t>ヒューヒュー</a:t>
            </a:r>
          </a:p>
          <a:p>
            <a:pPr>
              <a:spcBef>
                <a:spcPct val="0"/>
              </a:spcBef>
              <a:buNone/>
            </a:pPr>
            <a:r>
              <a:rPr lang="ja-JP" altLang="en-US" sz="1800" dirty="0">
                <a:solidFill>
                  <a:srgbClr val="000000"/>
                </a:solidFill>
                <a:latin typeface="メイリオ" panose="020B0604030504040204" pitchFamily="50" charset="-128"/>
                <a:ea typeface="メイリオ" panose="020B0604030504040204" pitchFamily="50" charset="-128"/>
              </a:rPr>
              <a:t>ゼーゼー</a:t>
            </a:r>
          </a:p>
        </p:txBody>
      </p:sp>
      <p:sp>
        <p:nvSpPr>
          <p:cNvPr id="13" name="Text Box 8">
            <a:extLst>
              <a:ext uri="{FF2B5EF4-FFF2-40B4-BE49-F238E27FC236}">
                <a16:creationId xmlns:a16="http://schemas.microsoft.com/office/drawing/2014/main" id="{D5CE1827-F3DE-4A50-BB44-6F84B70500D4}"/>
              </a:ext>
            </a:extLst>
          </p:cNvPr>
          <p:cNvSpPr txBox="1">
            <a:spLocks noChangeArrowheads="1"/>
          </p:cNvSpPr>
          <p:nvPr/>
        </p:nvSpPr>
        <p:spPr bwMode="auto">
          <a:xfrm>
            <a:off x="721600" y="5099690"/>
            <a:ext cx="3567604" cy="4001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2000" dirty="0">
                <a:solidFill>
                  <a:srgbClr val="000000"/>
                </a:solidFill>
                <a:latin typeface="メイリオ" panose="020B0604030504040204" pitchFamily="50" charset="-128"/>
                <a:ea typeface="メイリオ" panose="020B0604030504040204" pitchFamily="50" charset="-128"/>
              </a:rPr>
              <a:t>呼吸が浅い</a:t>
            </a:r>
          </a:p>
        </p:txBody>
      </p:sp>
      <p:sp>
        <p:nvSpPr>
          <p:cNvPr id="14" name="Text Box 9">
            <a:extLst>
              <a:ext uri="{FF2B5EF4-FFF2-40B4-BE49-F238E27FC236}">
                <a16:creationId xmlns:a16="http://schemas.microsoft.com/office/drawing/2014/main" id="{840EC9F0-A3D5-4F3C-AF36-24628B1D78C6}"/>
              </a:ext>
            </a:extLst>
          </p:cNvPr>
          <p:cNvSpPr txBox="1">
            <a:spLocks noChangeArrowheads="1"/>
          </p:cNvSpPr>
          <p:nvPr/>
        </p:nvSpPr>
        <p:spPr bwMode="auto">
          <a:xfrm>
            <a:off x="698153" y="6088853"/>
            <a:ext cx="3578425" cy="4001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2000">
                <a:solidFill>
                  <a:srgbClr val="000000"/>
                </a:solidFill>
                <a:latin typeface="メイリオ" panose="020B0604030504040204" pitchFamily="50" charset="-128"/>
                <a:ea typeface="メイリオ" panose="020B0604030504040204" pitchFamily="50" charset="-128"/>
              </a:rPr>
              <a:t>呼吸をしていない？</a:t>
            </a:r>
          </a:p>
        </p:txBody>
      </p:sp>
      <p:sp>
        <p:nvSpPr>
          <p:cNvPr id="16" name="Text Box 10">
            <a:extLst>
              <a:ext uri="{FF2B5EF4-FFF2-40B4-BE49-F238E27FC236}">
                <a16:creationId xmlns:a16="http://schemas.microsoft.com/office/drawing/2014/main" id="{DC4022F5-8AB9-47A4-A3B0-7516B0260B4F}"/>
              </a:ext>
            </a:extLst>
          </p:cNvPr>
          <p:cNvSpPr txBox="1">
            <a:spLocks noChangeArrowheads="1"/>
          </p:cNvSpPr>
          <p:nvPr/>
        </p:nvSpPr>
        <p:spPr bwMode="auto">
          <a:xfrm>
            <a:off x="711291" y="2014304"/>
            <a:ext cx="3369815" cy="625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2000">
                <a:solidFill>
                  <a:srgbClr val="000000"/>
                </a:solidFill>
                <a:latin typeface="メイリオ" panose="020B0604030504040204" pitchFamily="50" charset="-128"/>
                <a:ea typeface="メイリオ" panose="020B0604030504040204" pitchFamily="50" charset="-128"/>
              </a:rPr>
              <a:t>一生懸命呼吸をしている</a:t>
            </a:r>
          </a:p>
          <a:p>
            <a:pPr algn="ctr" eaLnBrk="1" hangingPunct="1">
              <a:lnSpc>
                <a:spcPct val="75000"/>
              </a:lnSpc>
              <a:spcBef>
                <a:spcPct val="0"/>
              </a:spcBef>
              <a:buFontTx/>
              <a:buNone/>
            </a:pPr>
            <a:r>
              <a:rPr lang="ja-JP" altLang="en-US" sz="1800">
                <a:solidFill>
                  <a:srgbClr val="000000"/>
                </a:solidFill>
                <a:latin typeface="メイリオ" panose="020B0604030504040204" pitchFamily="50" charset="-128"/>
                <a:ea typeface="メイリオ" panose="020B0604030504040204" pitchFamily="50" charset="-128"/>
              </a:rPr>
              <a:t>　　　　</a:t>
            </a:r>
            <a:r>
              <a:rPr lang="ja-JP" altLang="en-US" sz="1600">
                <a:solidFill>
                  <a:srgbClr val="000000"/>
                </a:solidFill>
                <a:latin typeface="メイリオ" panose="020B0604030504040204" pitchFamily="50" charset="-128"/>
                <a:ea typeface="メイリオ" panose="020B0604030504040204" pitchFamily="50" charset="-128"/>
              </a:rPr>
              <a:t>（努力呼吸が強い）</a:t>
            </a:r>
          </a:p>
        </p:txBody>
      </p:sp>
      <p:sp>
        <p:nvSpPr>
          <p:cNvPr id="17" name="Text Box 11">
            <a:extLst>
              <a:ext uri="{FF2B5EF4-FFF2-40B4-BE49-F238E27FC236}">
                <a16:creationId xmlns:a16="http://schemas.microsoft.com/office/drawing/2014/main" id="{AC62E0B6-94E0-4933-A7C0-AE87AB767255}"/>
              </a:ext>
            </a:extLst>
          </p:cNvPr>
          <p:cNvSpPr txBox="1">
            <a:spLocks noChangeArrowheads="1"/>
          </p:cNvSpPr>
          <p:nvPr/>
        </p:nvSpPr>
        <p:spPr bwMode="auto">
          <a:xfrm>
            <a:off x="4875060" y="5850951"/>
            <a:ext cx="2148442" cy="639649"/>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00" dirty="0">
                <a:solidFill>
                  <a:srgbClr val="003366"/>
                </a:solidFill>
                <a:latin typeface="メイリオ" panose="020B0604030504040204" pitchFamily="50" charset="-128"/>
                <a:ea typeface="メイリオ" panose="020B0604030504040204" pitchFamily="50" charset="-128"/>
              </a:rPr>
              <a:t>気管カニューレ</a:t>
            </a:r>
            <a:r>
              <a:rPr lang="ja-JP" altLang="en-US" sz="1800" dirty="0">
                <a:solidFill>
                  <a:srgbClr val="000000"/>
                </a:solidFill>
                <a:latin typeface="メイリオ" panose="020B0604030504040204" pitchFamily="50" charset="-128"/>
                <a:ea typeface="メイリオ" panose="020B0604030504040204" pitchFamily="50" charset="-128"/>
              </a:rPr>
              <a:t>の</a:t>
            </a:r>
          </a:p>
          <a:p>
            <a:pPr algn="ct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異常がないか</a:t>
            </a:r>
          </a:p>
        </p:txBody>
      </p:sp>
      <p:sp>
        <p:nvSpPr>
          <p:cNvPr id="18" name="Text Box 12">
            <a:extLst>
              <a:ext uri="{FF2B5EF4-FFF2-40B4-BE49-F238E27FC236}">
                <a16:creationId xmlns:a16="http://schemas.microsoft.com/office/drawing/2014/main" id="{38E5BE7D-66C7-42CA-957B-529738448767}"/>
              </a:ext>
            </a:extLst>
          </p:cNvPr>
          <p:cNvSpPr txBox="1">
            <a:spLocks noChangeArrowheads="1"/>
          </p:cNvSpPr>
          <p:nvPr/>
        </p:nvSpPr>
        <p:spPr bwMode="auto">
          <a:xfrm>
            <a:off x="6147347" y="1901130"/>
            <a:ext cx="3004038" cy="75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ct val="90000"/>
              </a:lnSpc>
              <a:spcBef>
                <a:spcPct val="0"/>
              </a:spcBef>
              <a:buFontTx/>
              <a:buNone/>
            </a:pPr>
            <a:r>
              <a:rPr lang="ja-JP" altLang="en-US" sz="1800" dirty="0">
                <a:solidFill>
                  <a:srgbClr val="000090"/>
                </a:solidFill>
                <a:latin typeface="メイリオ" panose="020B0604030504040204" pitchFamily="50" charset="-128"/>
                <a:ea typeface="メイリオ" panose="020B0604030504040204" pitchFamily="50" charset="-128"/>
              </a:rPr>
              <a:t>　下顎を前に出し上気道</a:t>
            </a:r>
            <a:br>
              <a:rPr lang="en-US" altLang="ja-JP" sz="1800" dirty="0">
                <a:solidFill>
                  <a:srgbClr val="000090"/>
                </a:solidFill>
                <a:latin typeface="メイリオ" panose="020B0604030504040204" pitchFamily="50" charset="-128"/>
                <a:ea typeface="メイリオ" panose="020B0604030504040204" pitchFamily="50" charset="-128"/>
              </a:rPr>
            </a:br>
            <a:r>
              <a:rPr lang="ja-JP" altLang="en-US" sz="1800" dirty="0">
                <a:solidFill>
                  <a:srgbClr val="000090"/>
                </a:solidFill>
                <a:latin typeface="メイリオ" panose="020B0604030504040204" pitchFamily="50" charset="-128"/>
                <a:ea typeface="メイリオ" panose="020B0604030504040204" pitchFamily="50" charset="-128"/>
              </a:rPr>
              <a:t>（咽頭、喉頭）を拡げる</a:t>
            </a:r>
          </a:p>
        </p:txBody>
      </p:sp>
      <p:sp>
        <p:nvSpPr>
          <p:cNvPr id="19" name="Text Box 13">
            <a:extLst>
              <a:ext uri="{FF2B5EF4-FFF2-40B4-BE49-F238E27FC236}">
                <a16:creationId xmlns:a16="http://schemas.microsoft.com/office/drawing/2014/main" id="{CBECE14A-1DE6-45EF-8A36-920F05D95B3E}"/>
              </a:ext>
            </a:extLst>
          </p:cNvPr>
          <p:cNvSpPr txBox="1">
            <a:spLocks noChangeArrowheads="1"/>
          </p:cNvSpPr>
          <p:nvPr/>
        </p:nvSpPr>
        <p:spPr bwMode="auto">
          <a:xfrm>
            <a:off x="6987972" y="2760323"/>
            <a:ext cx="1723549" cy="31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00" dirty="0">
                <a:solidFill>
                  <a:srgbClr val="000090"/>
                </a:solidFill>
                <a:latin typeface="メイリオ" panose="020B0604030504040204" pitchFamily="50" charset="-128"/>
                <a:ea typeface="メイリオ" panose="020B0604030504040204" pitchFamily="50" charset="-128"/>
              </a:rPr>
              <a:t>側臥位にする</a:t>
            </a:r>
          </a:p>
        </p:txBody>
      </p:sp>
      <p:sp>
        <p:nvSpPr>
          <p:cNvPr id="20" name="Text Box 14">
            <a:extLst>
              <a:ext uri="{FF2B5EF4-FFF2-40B4-BE49-F238E27FC236}">
                <a16:creationId xmlns:a16="http://schemas.microsoft.com/office/drawing/2014/main" id="{5B36F6EC-22BD-49DB-B2DD-0EB38F9380F2}"/>
              </a:ext>
            </a:extLst>
          </p:cNvPr>
          <p:cNvSpPr txBox="1">
            <a:spLocks noChangeArrowheads="1"/>
          </p:cNvSpPr>
          <p:nvPr/>
        </p:nvSpPr>
        <p:spPr bwMode="auto">
          <a:xfrm>
            <a:off x="7069263" y="4655748"/>
            <a:ext cx="697627" cy="35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吸引</a:t>
            </a:r>
          </a:p>
        </p:txBody>
      </p:sp>
      <p:sp>
        <p:nvSpPr>
          <p:cNvPr id="21" name="Text Box 15">
            <a:extLst>
              <a:ext uri="{FF2B5EF4-FFF2-40B4-BE49-F238E27FC236}">
                <a16:creationId xmlns:a16="http://schemas.microsoft.com/office/drawing/2014/main" id="{3179FF07-BFC7-4B8E-BD7D-ED987EFC7855}"/>
              </a:ext>
            </a:extLst>
          </p:cNvPr>
          <p:cNvSpPr txBox="1">
            <a:spLocks noChangeArrowheads="1"/>
          </p:cNvSpPr>
          <p:nvPr/>
        </p:nvSpPr>
        <p:spPr bwMode="auto">
          <a:xfrm>
            <a:off x="7970113" y="4449591"/>
            <a:ext cx="1210588" cy="35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呼吸介助</a:t>
            </a:r>
          </a:p>
        </p:txBody>
      </p:sp>
      <p:sp>
        <p:nvSpPr>
          <p:cNvPr id="22" name="Text Box 16">
            <a:extLst>
              <a:ext uri="{FF2B5EF4-FFF2-40B4-BE49-F238E27FC236}">
                <a16:creationId xmlns:a16="http://schemas.microsoft.com/office/drawing/2014/main" id="{C957794D-D6F8-4D72-8286-29D903167124}"/>
              </a:ext>
            </a:extLst>
          </p:cNvPr>
          <p:cNvSpPr txBox="1">
            <a:spLocks noChangeArrowheads="1"/>
          </p:cNvSpPr>
          <p:nvPr/>
        </p:nvSpPr>
        <p:spPr bwMode="auto">
          <a:xfrm>
            <a:off x="7165278" y="5852164"/>
            <a:ext cx="2148442" cy="626409"/>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00" dirty="0">
                <a:solidFill>
                  <a:srgbClr val="003366"/>
                </a:solidFill>
                <a:latin typeface="メイリオ" panose="020B0604030504040204" pitchFamily="50" charset="-128"/>
                <a:ea typeface="メイリオ" panose="020B0604030504040204" pitchFamily="50" charset="-128"/>
              </a:rPr>
              <a:t>経鼻エアウェイ</a:t>
            </a:r>
            <a:r>
              <a:rPr lang="ja-JP" altLang="en-US" sz="1800" dirty="0">
                <a:solidFill>
                  <a:srgbClr val="000000"/>
                </a:solidFill>
                <a:latin typeface="メイリオ" panose="020B0604030504040204" pitchFamily="50" charset="-128"/>
                <a:ea typeface="メイリオ" panose="020B0604030504040204" pitchFamily="50" charset="-128"/>
              </a:rPr>
              <a:t>が</a:t>
            </a:r>
          </a:p>
          <a:p>
            <a:pPr algn="ct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詰まってないか</a:t>
            </a:r>
          </a:p>
        </p:txBody>
      </p:sp>
      <p:sp>
        <p:nvSpPr>
          <p:cNvPr id="25" name="Text Box 17">
            <a:extLst>
              <a:ext uri="{FF2B5EF4-FFF2-40B4-BE49-F238E27FC236}">
                <a16:creationId xmlns:a16="http://schemas.microsoft.com/office/drawing/2014/main" id="{A39675BE-947C-40A4-AEFB-95FC40F8A88D}"/>
              </a:ext>
            </a:extLst>
          </p:cNvPr>
          <p:cNvSpPr txBox="1">
            <a:spLocks noChangeArrowheads="1"/>
          </p:cNvSpPr>
          <p:nvPr/>
        </p:nvSpPr>
        <p:spPr bwMode="auto">
          <a:xfrm>
            <a:off x="3483852" y="2919889"/>
            <a:ext cx="1107996" cy="549381"/>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ct val="80000"/>
              </a:lnSpc>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上気道</a:t>
            </a:r>
          </a:p>
          <a:p>
            <a:pPr algn="ctr" eaLnBrk="1" hangingPunct="1">
              <a:lnSpc>
                <a:spcPct val="80000"/>
              </a:lnSpc>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　狭窄</a:t>
            </a:r>
          </a:p>
        </p:txBody>
      </p:sp>
      <p:sp>
        <p:nvSpPr>
          <p:cNvPr id="27" name="Text Box 20">
            <a:extLst>
              <a:ext uri="{FF2B5EF4-FFF2-40B4-BE49-F238E27FC236}">
                <a16:creationId xmlns:a16="http://schemas.microsoft.com/office/drawing/2014/main" id="{FF6764EA-7B71-4772-A6CD-A7F1FC17ECA0}"/>
              </a:ext>
            </a:extLst>
          </p:cNvPr>
          <p:cNvSpPr txBox="1">
            <a:spLocks noChangeArrowheads="1"/>
          </p:cNvSpPr>
          <p:nvPr/>
        </p:nvSpPr>
        <p:spPr bwMode="auto">
          <a:xfrm>
            <a:off x="6721247" y="3704617"/>
            <a:ext cx="2301666" cy="621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1800" dirty="0">
                <a:solidFill>
                  <a:srgbClr val="000000"/>
                </a:solidFill>
                <a:latin typeface="メイリオ" panose="020B0604030504040204" pitchFamily="50" charset="-128"/>
                <a:ea typeface="メイリオ" panose="020B0604030504040204" pitchFamily="50" charset="-128"/>
              </a:rPr>
              <a:t>リラックス・精神的</a:t>
            </a:r>
          </a:p>
          <a:p>
            <a:pPr algn="ctr">
              <a:spcBef>
                <a:spcPct val="0"/>
              </a:spcBef>
              <a:buNone/>
            </a:pPr>
            <a:r>
              <a:rPr lang="ja-JP" altLang="en-US" sz="1800" dirty="0">
                <a:solidFill>
                  <a:srgbClr val="000000"/>
                </a:solidFill>
                <a:latin typeface="メイリオ" panose="020B0604030504040204" pitchFamily="50" charset="-128"/>
                <a:ea typeface="メイリオ" panose="020B0604030504040204" pitchFamily="50" charset="-128"/>
              </a:rPr>
              <a:t>　安静・鎮静</a:t>
            </a:r>
          </a:p>
        </p:txBody>
      </p:sp>
      <p:sp>
        <p:nvSpPr>
          <p:cNvPr id="28" name="Text Box 21">
            <a:extLst>
              <a:ext uri="{FF2B5EF4-FFF2-40B4-BE49-F238E27FC236}">
                <a16:creationId xmlns:a16="http://schemas.microsoft.com/office/drawing/2014/main" id="{7B26F78F-33DA-434A-A0D2-FF28A74A4606}"/>
              </a:ext>
            </a:extLst>
          </p:cNvPr>
          <p:cNvSpPr txBox="1">
            <a:spLocks noChangeArrowheads="1"/>
          </p:cNvSpPr>
          <p:nvPr/>
        </p:nvSpPr>
        <p:spPr bwMode="auto">
          <a:xfrm>
            <a:off x="7083243" y="5174836"/>
            <a:ext cx="697627" cy="35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酸素</a:t>
            </a:r>
          </a:p>
        </p:txBody>
      </p:sp>
      <p:sp>
        <p:nvSpPr>
          <p:cNvPr id="29" name="Text Box 22">
            <a:extLst>
              <a:ext uri="{FF2B5EF4-FFF2-40B4-BE49-F238E27FC236}">
                <a16:creationId xmlns:a16="http://schemas.microsoft.com/office/drawing/2014/main" id="{95556829-DBC1-4B98-B5E8-F1AAB6C62167}"/>
              </a:ext>
            </a:extLst>
          </p:cNvPr>
          <p:cNvSpPr txBox="1">
            <a:spLocks noChangeArrowheads="1"/>
          </p:cNvSpPr>
          <p:nvPr/>
        </p:nvSpPr>
        <p:spPr bwMode="auto">
          <a:xfrm>
            <a:off x="3470406" y="4402026"/>
            <a:ext cx="1121442" cy="541073"/>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痰などの</a:t>
            </a:r>
            <a:br>
              <a:rPr lang="en-US" altLang="ja-JP" sz="1800" dirty="0">
                <a:solidFill>
                  <a:srgbClr val="000000"/>
                </a:solidFill>
                <a:latin typeface="メイリオ" panose="020B0604030504040204" pitchFamily="50" charset="-128"/>
                <a:ea typeface="メイリオ" panose="020B0604030504040204" pitchFamily="50" charset="-128"/>
              </a:rPr>
            </a:br>
            <a:r>
              <a:rPr lang="ja-JP" altLang="en-US" sz="1800" dirty="0">
                <a:solidFill>
                  <a:srgbClr val="000000"/>
                </a:solidFill>
                <a:latin typeface="メイリオ" panose="020B0604030504040204" pitchFamily="50" charset="-128"/>
                <a:ea typeface="メイリオ" panose="020B0604030504040204" pitchFamily="50" charset="-128"/>
              </a:rPr>
              <a:t>貯留</a:t>
            </a:r>
          </a:p>
        </p:txBody>
      </p:sp>
      <p:sp>
        <p:nvSpPr>
          <p:cNvPr id="34" name="Text Box 28">
            <a:extLst>
              <a:ext uri="{FF2B5EF4-FFF2-40B4-BE49-F238E27FC236}">
                <a16:creationId xmlns:a16="http://schemas.microsoft.com/office/drawing/2014/main" id="{C2EAD738-9A2B-4E3B-93D2-A074FBB224C2}"/>
              </a:ext>
            </a:extLst>
          </p:cNvPr>
          <p:cNvSpPr txBox="1">
            <a:spLocks noChangeArrowheads="1"/>
          </p:cNvSpPr>
          <p:nvPr/>
        </p:nvSpPr>
        <p:spPr bwMode="auto">
          <a:xfrm>
            <a:off x="6816464" y="3159629"/>
            <a:ext cx="697627" cy="38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吸入</a:t>
            </a:r>
          </a:p>
        </p:txBody>
      </p:sp>
      <p:sp>
        <p:nvSpPr>
          <p:cNvPr id="35" name="Oval 29">
            <a:extLst>
              <a:ext uri="{FF2B5EF4-FFF2-40B4-BE49-F238E27FC236}">
                <a16:creationId xmlns:a16="http://schemas.microsoft.com/office/drawing/2014/main" id="{6651E664-329F-43B5-BCF0-513C94C75F9F}"/>
              </a:ext>
            </a:extLst>
          </p:cNvPr>
          <p:cNvSpPr>
            <a:spLocks noChangeArrowheads="1"/>
          </p:cNvSpPr>
          <p:nvPr/>
        </p:nvSpPr>
        <p:spPr bwMode="auto">
          <a:xfrm>
            <a:off x="6015917" y="1882321"/>
            <a:ext cx="3299244" cy="74686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endParaRPr lang="ja-JP" altLang="ja-JP" sz="1400">
              <a:solidFill>
                <a:srgbClr val="FF0000"/>
              </a:solidFill>
              <a:latin typeface="メイリオ" panose="020B0604030504040204" pitchFamily="50" charset="-128"/>
              <a:ea typeface="メイリオ" panose="020B0604030504040204" pitchFamily="50" charset="-128"/>
            </a:endParaRPr>
          </a:p>
        </p:txBody>
      </p:sp>
      <p:sp>
        <p:nvSpPr>
          <p:cNvPr id="36" name="Oval 30">
            <a:extLst>
              <a:ext uri="{FF2B5EF4-FFF2-40B4-BE49-F238E27FC236}">
                <a16:creationId xmlns:a16="http://schemas.microsoft.com/office/drawing/2014/main" id="{029774E7-C13C-4960-9426-0997C82F0A0F}"/>
              </a:ext>
            </a:extLst>
          </p:cNvPr>
          <p:cNvSpPr>
            <a:spLocks noChangeArrowheads="1"/>
          </p:cNvSpPr>
          <p:nvPr/>
        </p:nvSpPr>
        <p:spPr bwMode="auto">
          <a:xfrm>
            <a:off x="6801659" y="2751519"/>
            <a:ext cx="2026572" cy="337361"/>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endParaRPr lang="ja-JP" altLang="ja-JP" sz="1400">
              <a:solidFill>
                <a:srgbClr val="FF0000"/>
              </a:solidFill>
              <a:latin typeface="メイリオ" panose="020B0604030504040204" pitchFamily="50" charset="-128"/>
              <a:ea typeface="メイリオ" panose="020B0604030504040204" pitchFamily="50" charset="-128"/>
            </a:endParaRPr>
          </a:p>
        </p:txBody>
      </p:sp>
      <p:sp>
        <p:nvSpPr>
          <p:cNvPr id="37" name="Oval 31">
            <a:extLst>
              <a:ext uri="{FF2B5EF4-FFF2-40B4-BE49-F238E27FC236}">
                <a16:creationId xmlns:a16="http://schemas.microsoft.com/office/drawing/2014/main" id="{93E0CE4A-A035-46D5-BBCE-B9C856247D23}"/>
              </a:ext>
            </a:extLst>
          </p:cNvPr>
          <p:cNvSpPr>
            <a:spLocks noChangeArrowheads="1"/>
          </p:cNvSpPr>
          <p:nvPr/>
        </p:nvSpPr>
        <p:spPr bwMode="auto">
          <a:xfrm>
            <a:off x="6691092" y="3171185"/>
            <a:ext cx="866850" cy="36340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endParaRPr lang="ja-JP" altLang="en-US" sz="1800">
              <a:solidFill>
                <a:srgbClr val="000000"/>
              </a:solidFill>
              <a:latin typeface="メイリオ" panose="020B0604030504040204" pitchFamily="50" charset="-128"/>
              <a:ea typeface="メイリオ" panose="020B0604030504040204" pitchFamily="50" charset="-128"/>
            </a:endParaRPr>
          </a:p>
        </p:txBody>
      </p:sp>
      <p:sp>
        <p:nvSpPr>
          <p:cNvPr id="38" name="Oval 32">
            <a:extLst>
              <a:ext uri="{FF2B5EF4-FFF2-40B4-BE49-F238E27FC236}">
                <a16:creationId xmlns:a16="http://schemas.microsoft.com/office/drawing/2014/main" id="{BCF30203-ABB5-42F9-B067-BB073ED6F4C4}"/>
              </a:ext>
            </a:extLst>
          </p:cNvPr>
          <p:cNvSpPr>
            <a:spLocks noChangeArrowheads="1"/>
          </p:cNvSpPr>
          <p:nvPr/>
        </p:nvSpPr>
        <p:spPr bwMode="auto">
          <a:xfrm>
            <a:off x="6557298" y="3617024"/>
            <a:ext cx="2756422" cy="70275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endParaRPr lang="ja-JP" altLang="en-US" sz="1800">
              <a:solidFill>
                <a:srgbClr val="000000"/>
              </a:solidFill>
              <a:latin typeface="メイリオ" panose="020B0604030504040204" pitchFamily="50" charset="-128"/>
              <a:ea typeface="メイリオ" panose="020B0604030504040204" pitchFamily="50" charset="-128"/>
            </a:endParaRPr>
          </a:p>
        </p:txBody>
      </p:sp>
      <p:sp>
        <p:nvSpPr>
          <p:cNvPr id="39" name="Oval 33">
            <a:extLst>
              <a:ext uri="{FF2B5EF4-FFF2-40B4-BE49-F238E27FC236}">
                <a16:creationId xmlns:a16="http://schemas.microsoft.com/office/drawing/2014/main" id="{79463A5C-4308-4333-8553-547E5A2BEAF5}"/>
              </a:ext>
            </a:extLst>
          </p:cNvPr>
          <p:cNvSpPr>
            <a:spLocks noChangeArrowheads="1"/>
          </p:cNvSpPr>
          <p:nvPr/>
        </p:nvSpPr>
        <p:spPr bwMode="auto">
          <a:xfrm>
            <a:off x="6963235" y="4670391"/>
            <a:ext cx="866850" cy="333123"/>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endParaRPr lang="ja-JP" altLang="en-US" sz="1800">
              <a:solidFill>
                <a:srgbClr val="000000"/>
              </a:solidFill>
              <a:latin typeface="メイリオ" panose="020B0604030504040204" pitchFamily="50" charset="-128"/>
              <a:ea typeface="メイリオ" panose="020B0604030504040204" pitchFamily="50" charset="-128"/>
            </a:endParaRPr>
          </a:p>
        </p:txBody>
      </p:sp>
      <p:sp>
        <p:nvSpPr>
          <p:cNvPr id="40" name="Oval 34">
            <a:extLst>
              <a:ext uri="{FF2B5EF4-FFF2-40B4-BE49-F238E27FC236}">
                <a16:creationId xmlns:a16="http://schemas.microsoft.com/office/drawing/2014/main" id="{0B0763CE-47B7-4D29-BA76-DB01550DAED1}"/>
              </a:ext>
            </a:extLst>
          </p:cNvPr>
          <p:cNvSpPr>
            <a:spLocks noChangeArrowheads="1"/>
          </p:cNvSpPr>
          <p:nvPr/>
        </p:nvSpPr>
        <p:spPr bwMode="auto">
          <a:xfrm>
            <a:off x="6963235" y="5188218"/>
            <a:ext cx="866850" cy="33312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endParaRPr lang="ja-JP" altLang="en-US" sz="1800">
              <a:solidFill>
                <a:srgbClr val="000000"/>
              </a:solidFill>
              <a:latin typeface="メイリオ" panose="020B0604030504040204" pitchFamily="50" charset="-128"/>
              <a:ea typeface="メイリオ" panose="020B0604030504040204" pitchFamily="50" charset="-128"/>
            </a:endParaRPr>
          </a:p>
        </p:txBody>
      </p:sp>
      <p:sp>
        <p:nvSpPr>
          <p:cNvPr id="41" name="Oval 35">
            <a:extLst>
              <a:ext uri="{FF2B5EF4-FFF2-40B4-BE49-F238E27FC236}">
                <a16:creationId xmlns:a16="http://schemas.microsoft.com/office/drawing/2014/main" id="{F2185FBA-98C2-4C15-B676-911755347680}"/>
              </a:ext>
            </a:extLst>
          </p:cNvPr>
          <p:cNvSpPr>
            <a:spLocks noChangeArrowheads="1"/>
          </p:cNvSpPr>
          <p:nvPr/>
        </p:nvSpPr>
        <p:spPr bwMode="auto">
          <a:xfrm>
            <a:off x="7837146" y="4435526"/>
            <a:ext cx="1421419" cy="38131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endParaRPr lang="ja-JP" altLang="en-US" sz="1800">
              <a:solidFill>
                <a:srgbClr val="000000"/>
              </a:solidFill>
              <a:latin typeface="メイリオ" panose="020B0604030504040204" pitchFamily="50" charset="-128"/>
              <a:ea typeface="メイリオ" panose="020B0604030504040204" pitchFamily="50" charset="-128"/>
            </a:endParaRPr>
          </a:p>
        </p:txBody>
      </p:sp>
      <p:sp>
        <p:nvSpPr>
          <p:cNvPr id="43" name="AutoShape 37">
            <a:extLst>
              <a:ext uri="{FF2B5EF4-FFF2-40B4-BE49-F238E27FC236}">
                <a16:creationId xmlns:a16="http://schemas.microsoft.com/office/drawing/2014/main" id="{39551DFF-EF99-4CF5-BA8C-FD18AE5DA348}"/>
              </a:ext>
            </a:extLst>
          </p:cNvPr>
          <p:cNvSpPr>
            <a:spLocks noChangeArrowheads="1"/>
          </p:cNvSpPr>
          <p:nvPr/>
        </p:nvSpPr>
        <p:spPr bwMode="auto">
          <a:xfrm>
            <a:off x="4144024" y="2092274"/>
            <a:ext cx="1839547" cy="496708"/>
          </a:xfrm>
          <a:prstGeom prst="rightArrow">
            <a:avLst>
              <a:gd name="adj1" fmla="val 57519"/>
              <a:gd name="adj2" fmla="val 61763"/>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endParaRPr lang="ja-JP" altLang="en-US" sz="1800">
              <a:solidFill>
                <a:srgbClr val="000000"/>
              </a:solidFill>
              <a:latin typeface="メイリオ" panose="020B0604030504040204" pitchFamily="50" charset="-128"/>
              <a:ea typeface="メイリオ" panose="020B0604030504040204" pitchFamily="50" charset="-128"/>
            </a:endParaRPr>
          </a:p>
        </p:txBody>
      </p:sp>
      <p:grpSp>
        <p:nvGrpSpPr>
          <p:cNvPr id="81" name="グループ化 80">
            <a:extLst>
              <a:ext uri="{FF2B5EF4-FFF2-40B4-BE49-F238E27FC236}">
                <a16:creationId xmlns:a16="http://schemas.microsoft.com/office/drawing/2014/main" id="{0FFCDE21-CE0D-4153-A744-0670844F18BE}"/>
              </a:ext>
            </a:extLst>
          </p:cNvPr>
          <p:cNvGrpSpPr/>
          <p:nvPr/>
        </p:nvGrpSpPr>
        <p:grpSpPr>
          <a:xfrm>
            <a:off x="7850830" y="5384803"/>
            <a:ext cx="1407737" cy="381310"/>
            <a:chOff x="7850830" y="5229407"/>
            <a:chExt cx="1407737" cy="434619"/>
          </a:xfrm>
        </p:grpSpPr>
        <p:sp>
          <p:nvSpPr>
            <p:cNvPr id="44" name="Text Box 38">
              <a:extLst>
                <a:ext uri="{FF2B5EF4-FFF2-40B4-BE49-F238E27FC236}">
                  <a16:creationId xmlns:a16="http://schemas.microsoft.com/office/drawing/2014/main" id="{D69BE599-29A4-4F56-ADB6-B408CE998C08}"/>
                </a:ext>
              </a:extLst>
            </p:cNvPr>
            <p:cNvSpPr txBox="1">
              <a:spLocks noChangeArrowheads="1"/>
            </p:cNvSpPr>
            <p:nvPr/>
          </p:nvSpPr>
          <p:spPr bwMode="auto">
            <a:xfrm>
              <a:off x="7943115" y="525207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人工呼吸</a:t>
              </a:r>
            </a:p>
          </p:txBody>
        </p:sp>
        <p:sp>
          <p:nvSpPr>
            <p:cNvPr id="45" name="Oval 39">
              <a:extLst>
                <a:ext uri="{FF2B5EF4-FFF2-40B4-BE49-F238E27FC236}">
                  <a16:creationId xmlns:a16="http://schemas.microsoft.com/office/drawing/2014/main" id="{9FB3CAE3-0716-47D6-A102-F7DEE1489380}"/>
                </a:ext>
              </a:extLst>
            </p:cNvPr>
            <p:cNvSpPr>
              <a:spLocks noChangeArrowheads="1"/>
            </p:cNvSpPr>
            <p:nvPr/>
          </p:nvSpPr>
          <p:spPr bwMode="auto">
            <a:xfrm>
              <a:off x="7850830" y="5229407"/>
              <a:ext cx="1407737" cy="43461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endParaRPr lang="ja-JP" altLang="en-US" sz="1800">
                <a:solidFill>
                  <a:srgbClr val="000000"/>
                </a:solidFill>
                <a:latin typeface="メイリオ" panose="020B0604030504040204" pitchFamily="50" charset="-128"/>
                <a:ea typeface="メイリオ" panose="020B0604030504040204" pitchFamily="50" charset="-128"/>
              </a:endParaRPr>
            </a:p>
          </p:txBody>
        </p:sp>
      </p:grpSp>
      <p:sp>
        <p:nvSpPr>
          <p:cNvPr id="46" name="Line 40">
            <a:extLst>
              <a:ext uri="{FF2B5EF4-FFF2-40B4-BE49-F238E27FC236}">
                <a16:creationId xmlns:a16="http://schemas.microsoft.com/office/drawing/2014/main" id="{1CCB5DAA-E9B8-4173-87D3-B7B9C5422CB1}"/>
              </a:ext>
            </a:extLst>
          </p:cNvPr>
          <p:cNvSpPr>
            <a:spLocks noChangeShapeType="1"/>
          </p:cNvSpPr>
          <p:nvPr/>
        </p:nvSpPr>
        <p:spPr bwMode="auto">
          <a:xfrm flipV="1">
            <a:off x="4684208" y="3386660"/>
            <a:ext cx="1912056" cy="44912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0" tIns="72000" rIns="0" bIns="0" anchor="ctr" anchorCtr="0">
            <a:noAutofit/>
          </a:bodyPr>
          <a:lstStyle/>
          <a:p>
            <a:pPr algn="ctr"/>
            <a:endParaRPr lang="ja-JP" altLang="en-US" sz="1400">
              <a:latin typeface="メイリオ" panose="020B0604030504040204" pitchFamily="50" charset="-128"/>
              <a:ea typeface="メイリオ" panose="020B0604030504040204" pitchFamily="50" charset="-128"/>
            </a:endParaRPr>
          </a:p>
        </p:txBody>
      </p:sp>
      <p:sp>
        <p:nvSpPr>
          <p:cNvPr id="49" name="Line 44">
            <a:extLst>
              <a:ext uri="{FF2B5EF4-FFF2-40B4-BE49-F238E27FC236}">
                <a16:creationId xmlns:a16="http://schemas.microsoft.com/office/drawing/2014/main" id="{A8D1F578-ACF4-4DD5-97A1-6A7E21DEB7F8}"/>
              </a:ext>
            </a:extLst>
          </p:cNvPr>
          <p:cNvSpPr>
            <a:spLocks noChangeShapeType="1"/>
          </p:cNvSpPr>
          <p:nvPr/>
        </p:nvSpPr>
        <p:spPr bwMode="auto">
          <a:xfrm flipV="1">
            <a:off x="4698247" y="4462380"/>
            <a:ext cx="1060127" cy="14021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0" tIns="72000" rIns="0" bIns="0" anchor="ctr" anchorCtr="0">
            <a:noAutofit/>
          </a:bodyPr>
          <a:lstStyle/>
          <a:p>
            <a:pPr algn="ctr"/>
            <a:endParaRPr lang="ja-JP" altLang="en-US" sz="1400">
              <a:latin typeface="メイリオ" panose="020B0604030504040204" pitchFamily="50" charset="-128"/>
              <a:ea typeface="メイリオ" panose="020B0604030504040204" pitchFamily="50" charset="-128"/>
            </a:endParaRPr>
          </a:p>
        </p:txBody>
      </p:sp>
      <p:sp>
        <p:nvSpPr>
          <p:cNvPr id="50" name="Line 45">
            <a:extLst>
              <a:ext uri="{FF2B5EF4-FFF2-40B4-BE49-F238E27FC236}">
                <a16:creationId xmlns:a16="http://schemas.microsoft.com/office/drawing/2014/main" id="{2FB1289C-AE9A-4072-9524-FC1F351D2C4A}"/>
              </a:ext>
            </a:extLst>
          </p:cNvPr>
          <p:cNvSpPr>
            <a:spLocks noChangeShapeType="1"/>
          </p:cNvSpPr>
          <p:nvPr/>
        </p:nvSpPr>
        <p:spPr bwMode="auto">
          <a:xfrm flipV="1">
            <a:off x="4289204" y="5313249"/>
            <a:ext cx="959567" cy="10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72000" rIns="0" bIns="0" anchor="ctr" anchorCtr="0">
            <a:noAutofit/>
          </a:bodyPr>
          <a:lstStyle/>
          <a:p>
            <a:pPr algn="ctr"/>
            <a:endParaRPr lang="ja-JP" altLang="en-US" sz="1400">
              <a:latin typeface="メイリオ" panose="020B0604030504040204" pitchFamily="50" charset="-128"/>
              <a:ea typeface="メイリオ" panose="020B0604030504040204" pitchFamily="50" charset="-128"/>
            </a:endParaRPr>
          </a:p>
        </p:txBody>
      </p:sp>
      <p:sp>
        <p:nvSpPr>
          <p:cNvPr id="51" name="Line 46">
            <a:extLst>
              <a:ext uri="{FF2B5EF4-FFF2-40B4-BE49-F238E27FC236}">
                <a16:creationId xmlns:a16="http://schemas.microsoft.com/office/drawing/2014/main" id="{ED7B2DD9-A6BE-43A6-AC91-8378BFF25E98}"/>
              </a:ext>
            </a:extLst>
          </p:cNvPr>
          <p:cNvSpPr>
            <a:spLocks noChangeShapeType="1"/>
          </p:cNvSpPr>
          <p:nvPr/>
        </p:nvSpPr>
        <p:spPr bwMode="auto">
          <a:xfrm flipV="1">
            <a:off x="4289204" y="5360747"/>
            <a:ext cx="959567" cy="2532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72000" rIns="0" bIns="0" anchor="ctr" anchorCtr="0">
            <a:noAutofit/>
          </a:bodyPr>
          <a:lstStyle/>
          <a:p>
            <a:pPr algn="ctr"/>
            <a:endParaRPr lang="ja-JP" altLang="en-US" sz="1400">
              <a:latin typeface="メイリオ" panose="020B0604030504040204" pitchFamily="50" charset="-128"/>
              <a:ea typeface="メイリオ" panose="020B0604030504040204" pitchFamily="50" charset="-128"/>
            </a:endParaRPr>
          </a:p>
        </p:txBody>
      </p:sp>
      <p:sp>
        <p:nvSpPr>
          <p:cNvPr id="53" name="AutoShape 48">
            <a:extLst>
              <a:ext uri="{FF2B5EF4-FFF2-40B4-BE49-F238E27FC236}">
                <a16:creationId xmlns:a16="http://schemas.microsoft.com/office/drawing/2014/main" id="{4D57C657-D1AA-4CF5-B52B-CEB452AC1D13}"/>
              </a:ext>
            </a:extLst>
          </p:cNvPr>
          <p:cNvSpPr>
            <a:spLocks noChangeArrowheads="1"/>
          </p:cNvSpPr>
          <p:nvPr/>
        </p:nvSpPr>
        <p:spPr bwMode="auto">
          <a:xfrm>
            <a:off x="5248771" y="5255336"/>
            <a:ext cx="1630524" cy="192518"/>
          </a:xfrm>
          <a:prstGeom prst="rightArrow">
            <a:avLst>
              <a:gd name="adj1" fmla="val 50000"/>
              <a:gd name="adj2" fmla="val 141728"/>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endParaRPr lang="ja-JP" altLang="en-US" sz="1800">
              <a:solidFill>
                <a:srgbClr val="000000"/>
              </a:solidFill>
              <a:latin typeface="メイリオ" panose="020B0604030504040204" pitchFamily="50" charset="-128"/>
              <a:ea typeface="メイリオ" panose="020B0604030504040204" pitchFamily="50" charset="-128"/>
            </a:endParaRPr>
          </a:p>
        </p:txBody>
      </p:sp>
      <p:sp>
        <p:nvSpPr>
          <p:cNvPr id="55" name="Text Box 50">
            <a:extLst>
              <a:ext uri="{FF2B5EF4-FFF2-40B4-BE49-F238E27FC236}">
                <a16:creationId xmlns:a16="http://schemas.microsoft.com/office/drawing/2014/main" id="{4DF16F1A-0E70-47D0-8CF9-BA6F1D3837AA}"/>
              </a:ext>
            </a:extLst>
          </p:cNvPr>
          <p:cNvSpPr txBox="1">
            <a:spLocks noChangeArrowheads="1"/>
          </p:cNvSpPr>
          <p:nvPr/>
        </p:nvSpPr>
        <p:spPr bwMode="auto">
          <a:xfrm>
            <a:off x="7995535" y="4941484"/>
            <a:ext cx="1210588" cy="35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バギング</a:t>
            </a:r>
          </a:p>
        </p:txBody>
      </p:sp>
      <p:sp>
        <p:nvSpPr>
          <p:cNvPr id="56" name="Oval 51">
            <a:extLst>
              <a:ext uri="{FF2B5EF4-FFF2-40B4-BE49-F238E27FC236}">
                <a16:creationId xmlns:a16="http://schemas.microsoft.com/office/drawing/2014/main" id="{ED21E98C-A394-4AAE-BE51-5BE92ED402FB}"/>
              </a:ext>
            </a:extLst>
          </p:cNvPr>
          <p:cNvSpPr>
            <a:spLocks noChangeArrowheads="1"/>
          </p:cNvSpPr>
          <p:nvPr/>
        </p:nvSpPr>
        <p:spPr bwMode="auto">
          <a:xfrm>
            <a:off x="7850830" y="4911208"/>
            <a:ext cx="1407736" cy="38131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endParaRPr lang="ja-JP" altLang="en-US" sz="1800">
              <a:solidFill>
                <a:srgbClr val="000000"/>
              </a:solidFill>
              <a:latin typeface="メイリオ" panose="020B0604030504040204" pitchFamily="50" charset="-128"/>
              <a:ea typeface="メイリオ" panose="020B0604030504040204" pitchFamily="50" charset="-128"/>
            </a:endParaRPr>
          </a:p>
        </p:txBody>
      </p:sp>
      <p:sp>
        <p:nvSpPr>
          <p:cNvPr id="57" name="Text Box 18">
            <a:extLst>
              <a:ext uri="{FF2B5EF4-FFF2-40B4-BE49-F238E27FC236}">
                <a16:creationId xmlns:a16="http://schemas.microsoft.com/office/drawing/2014/main" id="{D744FA76-2B93-4276-9FB4-30608D838355}"/>
              </a:ext>
            </a:extLst>
          </p:cNvPr>
          <p:cNvSpPr txBox="1">
            <a:spLocks noChangeArrowheads="1"/>
          </p:cNvSpPr>
          <p:nvPr/>
        </p:nvSpPr>
        <p:spPr bwMode="auto">
          <a:xfrm>
            <a:off x="3483852" y="3738842"/>
            <a:ext cx="1107996" cy="492600"/>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ct val="80000"/>
              </a:lnSpc>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喘息</a:t>
            </a:r>
          </a:p>
          <a:p>
            <a:pPr algn="ctr" eaLnBrk="1" hangingPunct="1">
              <a:lnSpc>
                <a:spcPct val="80000"/>
              </a:lnSpc>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気管軟化</a:t>
            </a:r>
          </a:p>
        </p:txBody>
      </p:sp>
      <p:sp>
        <p:nvSpPr>
          <p:cNvPr id="59" name="Line 41">
            <a:extLst>
              <a:ext uri="{FF2B5EF4-FFF2-40B4-BE49-F238E27FC236}">
                <a16:creationId xmlns:a16="http://schemas.microsoft.com/office/drawing/2014/main" id="{96EE438E-0CB2-42A6-BFCB-9EBF4F2D9712}"/>
              </a:ext>
            </a:extLst>
          </p:cNvPr>
          <p:cNvSpPr>
            <a:spLocks noChangeShapeType="1"/>
          </p:cNvSpPr>
          <p:nvPr/>
        </p:nvSpPr>
        <p:spPr bwMode="auto">
          <a:xfrm>
            <a:off x="4782102" y="3420521"/>
            <a:ext cx="1731345" cy="447569"/>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lIns="0" tIns="72000" rIns="0" bIns="0" anchor="ctr" anchorCtr="0">
            <a:noAutofit/>
          </a:bodyPr>
          <a:lstStyle/>
          <a:p>
            <a:pPr algn="ctr"/>
            <a:endParaRPr lang="ja-JP" altLang="en-US" sz="1400">
              <a:latin typeface="メイリオ" panose="020B0604030504040204" pitchFamily="50" charset="-128"/>
              <a:ea typeface="メイリオ" panose="020B0604030504040204" pitchFamily="50" charset="-128"/>
            </a:endParaRPr>
          </a:p>
        </p:txBody>
      </p:sp>
      <p:sp>
        <p:nvSpPr>
          <p:cNvPr id="61" name="テキスト ボックス 51">
            <a:extLst>
              <a:ext uri="{FF2B5EF4-FFF2-40B4-BE49-F238E27FC236}">
                <a16:creationId xmlns:a16="http://schemas.microsoft.com/office/drawing/2014/main" id="{21CEF5CC-7C26-49C5-A760-85F57F1A0B3C}"/>
              </a:ext>
            </a:extLst>
          </p:cNvPr>
          <p:cNvSpPr txBox="1">
            <a:spLocks noChangeArrowheads="1"/>
          </p:cNvSpPr>
          <p:nvPr/>
        </p:nvSpPr>
        <p:spPr bwMode="auto">
          <a:xfrm>
            <a:off x="6014476" y="1592263"/>
            <a:ext cx="3299244" cy="30421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2000" b="1" dirty="0">
                <a:solidFill>
                  <a:srgbClr val="000000"/>
                </a:solidFill>
                <a:latin typeface="メイリオ" panose="020B0604030504040204" pitchFamily="50" charset="-128"/>
                <a:ea typeface="メイリオ" panose="020B0604030504040204" pitchFamily="50" charset="-128"/>
              </a:rPr>
              <a:t>体を起こすことは要注意</a:t>
            </a:r>
          </a:p>
        </p:txBody>
      </p:sp>
      <p:cxnSp>
        <p:nvCxnSpPr>
          <p:cNvPr id="5" name="コネクタ: カギ線 4">
            <a:extLst>
              <a:ext uri="{FF2B5EF4-FFF2-40B4-BE49-F238E27FC236}">
                <a16:creationId xmlns:a16="http://schemas.microsoft.com/office/drawing/2014/main" id="{9C86C8E6-934E-4915-BD0E-FBC923BFAFC5}"/>
              </a:ext>
            </a:extLst>
          </p:cNvPr>
          <p:cNvCxnSpPr>
            <a:stCxn id="9" idx="2"/>
            <a:endCxn id="11" idx="1"/>
          </p:cNvCxnSpPr>
          <p:nvPr/>
        </p:nvCxnSpPr>
        <p:spPr>
          <a:xfrm rot="16200000" flipH="1">
            <a:off x="1100278" y="3792268"/>
            <a:ext cx="1054790" cy="705799"/>
          </a:xfrm>
          <a:prstGeom prst="bentConnector2">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8B9C4B4C-2FB8-496D-9838-632E26A4724D}"/>
              </a:ext>
            </a:extLst>
          </p:cNvPr>
          <p:cNvCxnSpPr>
            <a:stCxn id="9" idx="3"/>
            <a:endCxn id="10" idx="1"/>
          </p:cNvCxnSpPr>
          <p:nvPr/>
        </p:nvCxnSpPr>
        <p:spPr>
          <a:xfrm>
            <a:off x="1838257" y="3194580"/>
            <a:ext cx="1645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6A2D7B1B-4B05-4855-A8A1-F7AB189D9C87}"/>
              </a:ext>
            </a:extLst>
          </p:cNvPr>
          <p:cNvCxnSpPr>
            <a:cxnSpLocks/>
            <a:endCxn id="12" idx="1"/>
          </p:cNvCxnSpPr>
          <p:nvPr/>
        </p:nvCxnSpPr>
        <p:spPr>
          <a:xfrm>
            <a:off x="1274773" y="3980058"/>
            <a:ext cx="70579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AutoShape 37">
            <a:extLst>
              <a:ext uri="{FF2B5EF4-FFF2-40B4-BE49-F238E27FC236}">
                <a16:creationId xmlns:a16="http://schemas.microsoft.com/office/drawing/2014/main" id="{C812C5EA-AA82-4B4F-9C81-46F047B00BC7}"/>
              </a:ext>
            </a:extLst>
          </p:cNvPr>
          <p:cNvSpPr>
            <a:spLocks noChangeArrowheads="1"/>
          </p:cNvSpPr>
          <p:nvPr/>
        </p:nvSpPr>
        <p:spPr bwMode="auto">
          <a:xfrm>
            <a:off x="4760678" y="2711001"/>
            <a:ext cx="1894529" cy="496708"/>
          </a:xfrm>
          <a:prstGeom prst="rightArrow">
            <a:avLst>
              <a:gd name="adj1" fmla="val 57519"/>
              <a:gd name="adj2" fmla="val 6742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endParaRPr lang="ja-JP" altLang="en-US" sz="1800">
              <a:solidFill>
                <a:srgbClr val="000000"/>
              </a:solidFill>
              <a:latin typeface="メイリオ" panose="020B0604030504040204" pitchFamily="50" charset="-128"/>
              <a:ea typeface="メイリオ" panose="020B0604030504040204" pitchFamily="50" charset="-128"/>
            </a:endParaRPr>
          </a:p>
        </p:txBody>
      </p:sp>
      <p:cxnSp>
        <p:nvCxnSpPr>
          <p:cNvPr id="84" name="コネクタ: カギ線 83">
            <a:extLst>
              <a:ext uri="{FF2B5EF4-FFF2-40B4-BE49-F238E27FC236}">
                <a16:creationId xmlns:a16="http://schemas.microsoft.com/office/drawing/2014/main" id="{AE7C57A5-003E-4E4F-88AD-1D39C59C21FB}"/>
              </a:ext>
            </a:extLst>
          </p:cNvPr>
          <p:cNvCxnSpPr>
            <a:cxnSpLocks/>
            <a:stCxn id="14" idx="3"/>
            <a:endCxn id="45" idx="2"/>
          </p:cNvCxnSpPr>
          <p:nvPr/>
        </p:nvCxnSpPr>
        <p:spPr>
          <a:xfrm flipV="1">
            <a:off x="4276578" y="5575458"/>
            <a:ext cx="3574252" cy="713450"/>
          </a:xfrm>
          <a:prstGeom prst="bentConnector3">
            <a:avLst>
              <a:gd name="adj1" fmla="val 1379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7A771734-0B10-402F-BFFB-AD0B616A8D40}"/>
              </a:ext>
            </a:extLst>
          </p:cNvPr>
          <p:cNvCxnSpPr>
            <a:cxnSpLocks/>
          </p:cNvCxnSpPr>
          <p:nvPr/>
        </p:nvCxnSpPr>
        <p:spPr>
          <a:xfrm flipH="1">
            <a:off x="4278043" y="5803619"/>
            <a:ext cx="48263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Line 44">
            <a:extLst>
              <a:ext uri="{FF2B5EF4-FFF2-40B4-BE49-F238E27FC236}">
                <a16:creationId xmlns:a16="http://schemas.microsoft.com/office/drawing/2014/main" id="{DF199016-1E2D-4A73-9A85-1F01C5120BBF}"/>
              </a:ext>
            </a:extLst>
          </p:cNvPr>
          <p:cNvSpPr>
            <a:spLocks noChangeShapeType="1"/>
          </p:cNvSpPr>
          <p:nvPr/>
        </p:nvSpPr>
        <p:spPr bwMode="auto">
          <a:xfrm>
            <a:off x="4698247" y="4714903"/>
            <a:ext cx="2181048" cy="10872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0" tIns="72000" rIns="0" bIns="0" anchor="ctr" anchorCtr="0">
            <a:noAutofit/>
          </a:bodyPr>
          <a:lstStyle/>
          <a:p>
            <a:pPr algn="ctr"/>
            <a:endParaRPr lang="ja-JP" altLang="en-US" sz="1400">
              <a:latin typeface="メイリオ" panose="020B0604030504040204" pitchFamily="50" charset="-128"/>
              <a:ea typeface="メイリオ" panose="020B0604030504040204" pitchFamily="50" charset="-128"/>
            </a:endParaRPr>
          </a:p>
        </p:txBody>
      </p:sp>
      <p:sp>
        <p:nvSpPr>
          <p:cNvPr id="98" name="Line 40">
            <a:extLst>
              <a:ext uri="{FF2B5EF4-FFF2-40B4-BE49-F238E27FC236}">
                <a16:creationId xmlns:a16="http://schemas.microsoft.com/office/drawing/2014/main" id="{AE503C98-338D-4F1D-9551-34FE7C124880}"/>
              </a:ext>
            </a:extLst>
          </p:cNvPr>
          <p:cNvSpPr>
            <a:spLocks noChangeShapeType="1"/>
          </p:cNvSpPr>
          <p:nvPr/>
        </p:nvSpPr>
        <p:spPr bwMode="auto">
          <a:xfrm flipV="1">
            <a:off x="4684207" y="3991220"/>
            <a:ext cx="1833617" cy="9860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0" tIns="72000" rIns="0" bIns="0" anchor="ctr" anchorCtr="0">
            <a:noAutofit/>
          </a:bodyPr>
          <a:lstStyle/>
          <a:p>
            <a:pPr algn="ctr"/>
            <a:endParaRPr lang="ja-JP" altLang="en-US" sz="1400">
              <a:latin typeface="メイリオ" panose="020B0604030504040204" pitchFamily="50" charset="-128"/>
              <a:ea typeface="メイリオ" panose="020B0604030504040204" pitchFamily="50" charset="-128"/>
            </a:endParaRPr>
          </a:p>
        </p:txBody>
      </p:sp>
      <p:sp>
        <p:nvSpPr>
          <p:cNvPr id="52" name="AutoShape 47">
            <a:extLst>
              <a:ext uri="{FF2B5EF4-FFF2-40B4-BE49-F238E27FC236}">
                <a16:creationId xmlns:a16="http://schemas.microsoft.com/office/drawing/2014/main" id="{B8F8AF27-203E-4765-BE53-1536785A1AFB}"/>
              </a:ext>
            </a:extLst>
          </p:cNvPr>
          <p:cNvSpPr>
            <a:spLocks noChangeArrowheads="1"/>
          </p:cNvSpPr>
          <p:nvPr/>
        </p:nvSpPr>
        <p:spPr bwMode="auto">
          <a:xfrm rot="1992682" flipH="1">
            <a:off x="5819029" y="2950958"/>
            <a:ext cx="277861" cy="2566209"/>
          </a:xfrm>
          <a:prstGeom prst="upArrow">
            <a:avLst>
              <a:gd name="adj1" fmla="val 21519"/>
              <a:gd name="adj2" fmla="val 153421"/>
            </a:avLst>
          </a:prstGeom>
          <a:solidFill>
            <a:schemeClr val="bg1"/>
          </a:solidFill>
          <a:ln w="9525">
            <a:solidFill>
              <a:schemeClr val="tx1"/>
            </a:solidFill>
            <a:miter lim="800000"/>
            <a:headEnd/>
            <a:tailEnd/>
          </a:ln>
        </p:spPr>
        <p:txBody>
          <a:bodyPr vert="eaVert"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endParaRPr lang="ja-JP" altLang="en-US" sz="1800">
              <a:solidFill>
                <a:srgbClr val="000000"/>
              </a:solidFill>
              <a:latin typeface="メイリオ" panose="020B0604030504040204" pitchFamily="50" charset="-128"/>
              <a:ea typeface="メイリオ" panose="020B0604030504040204" pitchFamily="50" charset="-128"/>
            </a:endParaRPr>
          </a:p>
        </p:txBody>
      </p:sp>
      <p:sp>
        <p:nvSpPr>
          <p:cNvPr id="54"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56</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37409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F11A8848-4083-4DA3-9EA6-A0745EC871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851" y="3851643"/>
            <a:ext cx="3836650" cy="2340126"/>
          </a:xfrm>
          <a:prstGeom prst="rect">
            <a:avLst/>
          </a:prstGeom>
        </p:spPr>
      </p:pic>
      <p:sp>
        <p:nvSpPr>
          <p:cNvPr id="15" name="円/楕円 19">
            <a:extLst>
              <a:ext uri="{FF2B5EF4-FFF2-40B4-BE49-F238E27FC236}">
                <a16:creationId xmlns:a16="http://schemas.microsoft.com/office/drawing/2014/main" id="{58319F2B-6F0B-41BE-9F8F-20978A72331B}"/>
              </a:ext>
            </a:extLst>
          </p:cNvPr>
          <p:cNvSpPr/>
          <p:nvPr/>
        </p:nvSpPr>
        <p:spPr>
          <a:xfrm>
            <a:off x="5435360" y="1262859"/>
            <a:ext cx="3873743" cy="1302265"/>
          </a:xfrm>
          <a:prstGeom prst="ellipse">
            <a:avLst/>
          </a:prstGeom>
          <a:solidFill>
            <a:srgbClr val="ABE9FF">
              <a:alpha val="41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srgbClr val="FFFFFF"/>
              </a:solidFill>
              <a:latin typeface="メイリオ" panose="020B0604030504040204" pitchFamily="50" charset="-128"/>
              <a:ea typeface="メイリオ" panose="020B0604030504040204" pitchFamily="50" charset="-128"/>
            </a:endParaRPr>
          </a:p>
        </p:txBody>
      </p:sp>
      <p:sp>
        <p:nvSpPr>
          <p:cNvPr id="16" name="円/楕円 20">
            <a:extLst>
              <a:ext uri="{FF2B5EF4-FFF2-40B4-BE49-F238E27FC236}">
                <a16:creationId xmlns:a16="http://schemas.microsoft.com/office/drawing/2014/main" id="{B10A6B55-F01A-4633-B195-C2E270C2722F}"/>
              </a:ext>
            </a:extLst>
          </p:cNvPr>
          <p:cNvSpPr/>
          <p:nvPr/>
        </p:nvSpPr>
        <p:spPr>
          <a:xfrm>
            <a:off x="5527605" y="2703780"/>
            <a:ext cx="3802306" cy="1315524"/>
          </a:xfrm>
          <a:prstGeom prst="ellipse">
            <a:avLst/>
          </a:prstGeom>
          <a:solidFill>
            <a:srgbClr val="ABE9FF">
              <a:alpha val="41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srgbClr val="FFFFFF"/>
              </a:solidFill>
              <a:latin typeface="メイリオ" panose="020B0604030504040204" pitchFamily="50" charset="-128"/>
              <a:ea typeface="メイリオ" panose="020B0604030504040204" pitchFamily="50" charset="-128"/>
            </a:endParaRPr>
          </a:p>
        </p:txBody>
      </p:sp>
      <p:sp>
        <p:nvSpPr>
          <p:cNvPr id="6" name="Text Box 5">
            <a:extLst>
              <a:ext uri="{FF2B5EF4-FFF2-40B4-BE49-F238E27FC236}">
                <a16:creationId xmlns:a16="http://schemas.microsoft.com/office/drawing/2014/main" id="{4A874A99-4540-4BAF-B778-D9D365C42AEF}"/>
              </a:ext>
            </a:extLst>
          </p:cNvPr>
          <p:cNvSpPr txBox="1">
            <a:spLocks noChangeArrowheads="1"/>
          </p:cNvSpPr>
          <p:nvPr/>
        </p:nvSpPr>
        <p:spPr bwMode="auto">
          <a:xfrm>
            <a:off x="6187772" y="3004210"/>
            <a:ext cx="24819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None/>
            </a:pPr>
            <a:r>
              <a:rPr lang="ja-JP" altLang="en-US" sz="2400" dirty="0">
                <a:solidFill>
                  <a:srgbClr val="000000"/>
                </a:solidFill>
                <a:latin typeface="メイリオ" panose="020B0604030504040204" pitchFamily="50" charset="-128"/>
                <a:ea typeface="メイリオ" panose="020B0604030504040204" pitchFamily="50" charset="-128"/>
              </a:rPr>
              <a:t>   側臥位にする</a:t>
            </a:r>
            <a:endParaRPr lang="en-US" altLang="ja-JP" sz="2400" dirty="0">
              <a:solidFill>
                <a:srgbClr val="000000"/>
              </a:solidFill>
              <a:latin typeface="メイリオ" panose="020B0604030504040204" pitchFamily="50" charset="-128"/>
              <a:ea typeface="メイリオ" panose="020B0604030504040204" pitchFamily="50" charset="-128"/>
            </a:endParaRPr>
          </a:p>
          <a:p>
            <a:pPr>
              <a:spcBef>
                <a:spcPct val="0"/>
              </a:spcBef>
              <a:buNone/>
            </a:pPr>
            <a:r>
              <a:rPr lang="ja-JP" altLang="en-US" sz="2400" dirty="0">
                <a:solidFill>
                  <a:srgbClr val="000000"/>
                </a:solidFill>
                <a:latin typeface="メイリオ" panose="020B0604030504040204" pitchFamily="50" charset="-128"/>
                <a:ea typeface="メイリオ" panose="020B0604030504040204" pitchFamily="50" charset="-128"/>
              </a:rPr>
              <a:t>（横向き姿勢）</a:t>
            </a:r>
          </a:p>
        </p:txBody>
      </p:sp>
      <p:sp>
        <p:nvSpPr>
          <p:cNvPr id="7" name="Text Box 6">
            <a:extLst>
              <a:ext uri="{FF2B5EF4-FFF2-40B4-BE49-F238E27FC236}">
                <a16:creationId xmlns:a16="http://schemas.microsoft.com/office/drawing/2014/main" id="{13A615A5-8D03-421E-9683-CE02305E3BB7}"/>
              </a:ext>
            </a:extLst>
          </p:cNvPr>
          <p:cNvSpPr txBox="1">
            <a:spLocks noChangeArrowheads="1"/>
          </p:cNvSpPr>
          <p:nvPr/>
        </p:nvSpPr>
        <p:spPr bwMode="auto">
          <a:xfrm>
            <a:off x="5640839" y="5662217"/>
            <a:ext cx="17879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None/>
            </a:pPr>
            <a:r>
              <a:rPr lang="ja-JP" altLang="en-US" sz="1800" dirty="0">
                <a:solidFill>
                  <a:srgbClr val="000000"/>
                </a:solidFill>
                <a:latin typeface="メイリオ" panose="020B0604030504040204" pitchFamily="50" charset="-128"/>
                <a:ea typeface="メイリオ" panose="020B0604030504040204" pitchFamily="50" charset="-128"/>
              </a:rPr>
              <a:t>タオルで適切な</a:t>
            </a:r>
            <a:endParaRPr lang="en-US" altLang="ja-JP" sz="1800" dirty="0">
              <a:solidFill>
                <a:srgbClr val="000000"/>
              </a:solidFill>
              <a:latin typeface="メイリオ" panose="020B0604030504040204" pitchFamily="50" charset="-128"/>
              <a:ea typeface="メイリオ" panose="020B0604030504040204" pitchFamily="50" charset="-128"/>
            </a:endParaRPr>
          </a:p>
          <a:p>
            <a:pPr>
              <a:spcBef>
                <a:spcPct val="0"/>
              </a:spcBef>
              <a:buNone/>
            </a:pPr>
            <a:r>
              <a:rPr lang="ja-JP" altLang="en-US" sz="1800" dirty="0">
                <a:solidFill>
                  <a:srgbClr val="000000"/>
                </a:solidFill>
                <a:latin typeface="メイリオ" panose="020B0604030504040204" pitchFamily="50" charset="-128"/>
                <a:ea typeface="メイリオ" panose="020B0604030504040204" pitchFamily="50" charset="-128"/>
              </a:rPr>
              <a:t>高さの枕をする</a:t>
            </a:r>
          </a:p>
        </p:txBody>
      </p:sp>
      <p:cxnSp>
        <p:nvCxnSpPr>
          <p:cNvPr id="10" name="直線矢印コネクタ 9">
            <a:extLst>
              <a:ext uri="{FF2B5EF4-FFF2-40B4-BE49-F238E27FC236}">
                <a16:creationId xmlns:a16="http://schemas.microsoft.com/office/drawing/2014/main" id="{E5820AFE-A39C-4139-9CBB-73B1E1F26286}"/>
              </a:ext>
            </a:extLst>
          </p:cNvPr>
          <p:cNvCxnSpPr>
            <a:cxnSpLocks/>
          </p:cNvCxnSpPr>
          <p:nvPr/>
        </p:nvCxnSpPr>
        <p:spPr>
          <a:xfrm flipH="1" flipV="1">
            <a:off x="3821493" y="5474669"/>
            <a:ext cx="1787922" cy="403111"/>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1" name="テキスト ボックス 12">
            <a:extLst>
              <a:ext uri="{FF2B5EF4-FFF2-40B4-BE49-F238E27FC236}">
                <a16:creationId xmlns:a16="http://schemas.microsoft.com/office/drawing/2014/main" id="{B5349DE9-47D9-40A4-8A46-7CC5BE63CC58}"/>
              </a:ext>
            </a:extLst>
          </p:cNvPr>
          <p:cNvSpPr txBox="1">
            <a:spLocks noChangeArrowheads="1"/>
          </p:cNvSpPr>
          <p:nvPr/>
        </p:nvSpPr>
        <p:spPr bwMode="auto">
          <a:xfrm>
            <a:off x="1633958" y="1502045"/>
            <a:ext cx="1975090" cy="478387"/>
          </a:xfrm>
          <a:prstGeom prst="rect">
            <a:avLst/>
          </a:prstGeom>
          <a:solidFill>
            <a:srgbClr val="ABE9FF"/>
          </a:solidFill>
          <a:ln w="9525">
            <a:noFill/>
            <a:miter lim="800000"/>
            <a:headEnd/>
            <a:tailEnd/>
          </a:ln>
        </p:spPr>
        <p:txBody>
          <a:bodyPr wrap="square" tIns="108000" bIns="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2400" dirty="0">
                <a:solidFill>
                  <a:srgbClr val="000000"/>
                </a:solidFill>
                <a:latin typeface="メイリオ" panose="020B0604030504040204" pitchFamily="50" charset="-128"/>
                <a:ea typeface="メイリオ" panose="020B0604030504040204" pitchFamily="50" charset="-128"/>
              </a:rPr>
              <a:t>呼吸が悪い</a:t>
            </a:r>
          </a:p>
        </p:txBody>
      </p:sp>
      <p:sp>
        <p:nvSpPr>
          <p:cNvPr id="12" name="Text Box 12">
            <a:extLst>
              <a:ext uri="{FF2B5EF4-FFF2-40B4-BE49-F238E27FC236}">
                <a16:creationId xmlns:a16="http://schemas.microsoft.com/office/drawing/2014/main" id="{16D14F79-94FC-4798-AE6C-5CB3F7B248E2}"/>
              </a:ext>
            </a:extLst>
          </p:cNvPr>
          <p:cNvSpPr txBox="1">
            <a:spLocks noChangeArrowheads="1"/>
          </p:cNvSpPr>
          <p:nvPr/>
        </p:nvSpPr>
        <p:spPr bwMode="auto">
          <a:xfrm>
            <a:off x="6259206" y="1601426"/>
            <a:ext cx="2339102" cy="76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90000"/>
              </a:lnSpc>
              <a:spcBef>
                <a:spcPct val="0"/>
              </a:spcBef>
              <a:buNone/>
            </a:pPr>
            <a:r>
              <a:rPr lang="ja-JP" altLang="en-US" sz="2400">
                <a:solidFill>
                  <a:srgbClr val="000000"/>
                </a:solidFill>
                <a:latin typeface="メイリオ" panose="020B0604030504040204" pitchFamily="50" charset="-128"/>
                <a:ea typeface="メイリオ" panose="020B0604030504040204" pitchFamily="50" charset="-128"/>
              </a:rPr>
              <a:t>下顎を前に出し</a:t>
            </a:r>
          </a:p>
          <a:p>
            <a:pPr>
              <a:lnSpc>
                <a:spcPct val="90000"/>
              </a:lnSpc>
              <a:spcBef>
                <a:spcPct val="0"/>
              </a:spcBef>
              <a:buNone/>
            </a:pPr>
            <a:r>
              <a:rPr lang="ja-JP" altLang="en-US" sz="2400">
                <a:solidFill>
                  <a:srgbClr val="000000"/>
                </a:solidFill>
                <a:latin typeface="メイリオ" panose="020B0604030504040204" pitchFamily="50" charset="-128"/>
                <a:ea typeface="メイリオ" panose="020B0604030504040204" pitchFamily="50" charset="-128"/>
              </a:rPr>
              <a:t>のどを拡げる</a:t>
            </a:r>
          </a:p>
        </p:txBody>
      </p:sp>
      <p:sp>
        <p:nvSpPr>
          <p:cNvPr id="13" name="テキスト ボックス 14">
            <a:extLst>
              <a:ext uri="{FF2B5EF4-FFF2-40B4-BE49-F238E27FC236}">
                <a16:creationId xmlns:a16="http://schemas.microsoft.com/office/drawing/2014/main" id="{AF4FE143-67F5-4865-A16C-5094344D4071}"/>
              </a:ext>
            </a:extLst>
          </p:cNvPr>
          <p:cNvSpPr txBox="1">
            <a:spLocks noChangeArrowheads="1"/>
          </p:cNvSpPr>
          <p:nvPr/>
        </p:nvSpPr>
        <p:spPr bwMode="auto">
          <a:xfrm>
            <a:off x="1622845" y="2088013"/>
            <a:ext cx="1987824" cy="478387"/>
          </a:xfrm>
          <a:prstGeom prst="rect">
            <a:avLst/>
          </a:prstGeom>
          <a:solidFill>
            <a:srgbClr val="CCE9AD"/>
          </a:solidFill>
          <a:ln w="9525">
            <a:noFill/>
            <a:miter lim="800000"/>
            <a:headEnd/>
            <a:tailEnd/>
          </a:ln>
        </p:spPr>
        <p:txBody>
          <a:bodyPr wrap="square" tIns="108000" bIns="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2400" dirty="0">
                <a:solidFill>
                  <a:srgbClr val="000000"/>
                </a:solidFill>
                <a:latin typeface="メイリオ" panose="020B0604030504040204" pitchFamily="50" charset="-128"/>
                <a:ea typeface="メイリオ" panose="020B0604030504040204" pitchFamily="50" charset="-128"/>
              </a:rPr>
              <a:t>けいれん</a:t>
            </a:r>
          </a:p>
        </p:txBody>
      </p:sp>
      <p:sp>
        <p:nvSpPr>
          <p:cNvPr id="14" name="テキスト ボックス 15">
            <a:extLst>
              <a:ext uri="{FF2B5EF4-FFF2-40B4-BE49-F238E27FC236}">
                <a16:creationId xmlns:a16="http://schemas.microsoft.com/office/drawing/2014/main" id="{3427E194-BB62-401C-A868-2C62378103AC}"/>
              </a:ext>
            </a:extLst>
          </p:cNvPr>
          <p:cNvSpPr txBox="1">
            <a:spLocks noChangeArrowheads="1"/>
          </p:cNvSpPr>
          <p:nvPr/>
        </p:nvSpPr>
        <p:spPr bwMode="auto">
          <a:xfrm>
            <a:off x="1622848" y="2703783"/>
            <a:ext cx="1987823" cy="478387"/>
          </a:xfrm>
          <a:prstGeom prst="rect">
            <a:avLst/>
          </a:prstGeom>
          <a:solidFill>
            <a:srgbClr val="FBF0C9"/>
          </a:solidFill>
          <a:ln w="9525">
            <a:noFill/>
            <a:miter lim="800000"/>
            <a:headEnd/>
            <a:tailEnd/>
          </a:ln>
        </p:spPr>
        <p:txBody>
          <a:bodyPr wrap="square" tIns="108000" bIns="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2400" dirty="0">
                <a:solidFill>
                  <a:srgbClr val="000000"/>
                </a:solidFill>
                <a:latin typeface="メイリオ" panose="020B0604030504040204" pitchFamily="50" charset="-128"/>
                <a:ea typeface="メイリオ" panose="020B0604030504040204" pitchFamily="50" charset="-128"/>
              </a:rPr>
              <a:t>嘔　吐</a:t>
            </a:r>
          </a:p>
        </p:txBody>
      </p:sp>
      <p:sp>
        <p:nvSpPr>
          <p:cNvPr id="17" name="テキスト ボックス 23">
            <a:extLst>
              <a:ext uri="{FF2B5EF4-FFF2-40B4-BE49-F238E27FC236}">
                <a16:creationId xmlns:a16="http://schemas.microsoft.com/office/drawing/2014/main" id="{15E600A1-A986-4142-9B5A-BAF7C937AD48}"/>
              </a:ext>
            </a:extLst>
          </p:cNvPr>
          <p:cNvSpPr txBox="1">
            <a:spLocks noChangeArrowheads="1"/>
          </p:cNvSpPr>
          <p:nvPr/>
        </p:nvSpPr>
        <p:spPr bwMode="auto">
          <a:xfrm>
            <a:off x="4953003" y="4858160"/>
            <a:ext cx="9541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None/>
            </a:pPr>
            <a:r>
              <a:rPr lang="ja-JP" altLang="en-US" sz="2000" dirty="0">
                <a:solidFill>
                  <a:srgbClr val="000000"/>
                </a:solidFill>
                <a:latin typeface="メイリオ" panose="020B0604030504040204" pitchFamily="50" charset="-128"/>
                <a:ea typeface="メイリオ" panose="020B0604030504040204" pitchFamily="50" charset="-128"/>
              </a:rPr>
              <a:t>側臥位</a:t>
            </a:r>
          </a:p>
        </p:txBody>
      </p:sp>
      <p:sp>
        <p:nvSpPr>
          <p:cNvPr id="18" name="右矢印 24">
            <a:extLst>
              <a:ext uri="{FF2B5EF4-FFF2-40B4-BE49-F238E27FC236}">
                <a16:creationId xmlns:a16="http://schemas.microsoft.com/office/drawing/2014/main" id="{A679F6E4-AA20-4250-A6FC-34C5A9A38A53}"/>
              </a:ext>
            </a:extLst>
          </p:cNvPr>
          <p:cNvSpPr/>
          <p:nvPr/>
        </p:nvSpPr>
        <p:spPr>
          <a:xfrm>
            <a:off x="3687589" y="2382258"/>
            <a:ext cx="1987824" cy="500063"/>
          </a:xfrm>
          <a:prstGeom prst="rightArrow">
            <a:avLst/>
          </a:prstGeom>
          <a:gradFill flip="none" rotWithShape="1">
            <a:gsLst>
              <a:gs pos="0">
                <a:srgbClr val="C00000"/>
              </a:gs>
              <a:gs pos="100000">
                <a:srgbClr val="E48B4E"/>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srgbClr val="FFFFFF"/>
              </a:solidFill>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B17968C0-691B-4F67-B35E-23F4E77E4896}"/>
              </a:ext>
            </a:extLst>
          </p:cNvPr>
          <p:cNvSpPr txBox="1"/>
          <p:nvPr/>
        </p:nvSpPr>
        <p:spPr>
          <a:xfrm>
            <a:off x="646324" y="3518051"/>
            <a:ext cx="4306679" cy="369332"/>
          </a:xfrm>
          <a:prstGeom prst="rect">
            <a:avLst/>
          </a:prstGeom>
          <a:noFill/>
        </p:spPr>
        <p:txBody>
          <a:bodyPr wrap="square" rtlCol="0">
            <a:spAutoFit/>
          </a:bodyPr>
          <a:lstStyle/>
          <a:p>
            <a:r>
              <a:rPr lang="ja-JP" altLang="en-US" b="1" dirty="0">
                <a:solidFill>
                  <a:srgbClr val="000000"/>
                </a:solidFill>
                <a:latin typeface="メイリオ" panose="020B0604030504040204" pitchFamily="50" charset="-128"/>
                <a:ea typeface="メイリオ" panose="020B0604030504040204" pitchFamily="50" charset="-128"/>
              </a:rPr>
              <a:t>側臥位　頭部のポジショニング</a:t>
            </a:r>
          </a:p>
        </p:txBody>
      </p:sp>
      <p:sp>
        <p:nvSpPr>
          <p:cNvPr id="19"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57</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845203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364C43B8-5E66-464F-823A-CA61994094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4677" y="1839020"/>
            <a:ext cx="1764098" cy="1790731"/>
          </a:xfrm>
          <a:prstGeom prst="rect">
            <a:avLst/>
          </a:prstGeom>
        </p:spPr>
      </p:pic>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585" dirty="0"/>
              <a:t>呼吸状態悪化時の姿勢の取り方　</a:t>
            </a:r>
          </a:p>
        </p:txBody>
      </p:sp>
      <p:sp>
        <p:nvSpPr>
          <p:cNvPr id="28" name="Text Box 4">
            <a:extLst>
              <a:ext uri="{FF2B5EF4-FFF2-40B4-BE49-F238E27FC236}">
                <a16:creationId xmlns:a16="http://schemas.microsoft.com/office/drawing/2014/main" id="{BB5031C7-DA49-4EF0-8A8B-B83A79F8B897}"/>
              </a:ext>
            </a:extLst>
          </p:cNvPr>
          <p:cNvSpPr txBox="1">
            <a:spLocks noChangeArrowheads="1"/>
          </p:cNvSpPr>
          <p:nvPr/>
        </p:nvSpPr>
        <p:spPr bwMode="auto">
          <a:xfrm>
            <a:off x="1028973" y="2219747"/>
            <a:ext cx="5169561" cy="241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316531" indent="-316531" algn="just" defTabSz="844083">
              <a:lnSpc>
                <a:spcPct val="114000"/>
              </a:lnSpc>
              <a:spcBef>
                <a:spcPts val="554"/>
              </a:spcBef>
            </a:pPr>
            <a:r>
              <a:rPr lang="ja-JP" altLang="en-US" sz="1846" dirty="0">
                <a:solidFill>
                  <a:srgbClr val="000000"/>
                </a:solidFill>
                <a:latin typeface="メイリオ" panose="020B0604030504040204" pitchFamily="50" charset="-128"/>
                <a:ea typeface="メイリオ" panose="020B0604030504040204" pitchFamily="50" charset="-128"/>
              </a:rPr>
              <a:t>緊張、反り返りによる呼吸の悪化</a:t>
            </a:r>
          </a:p>
          <a:p>
            <a:pPr marL="316531" indent="-316531" algn="just" defTabSz="844083">
              <a:lnSpc>
                <a:spcPct val="114000"/>
              </a:lnSpc>
              <a:spcBef>
                <a:spcPts val="554"/>
              </a:spcBef>
            </a:pPr>
            <a:r>
              <a:rPr lang="ja-JP" altLang="en-US" sz="1846" dirty="0">
                <a:solidFill>
                  <a:srgbClr val="000000"/>
                </a:solidFill>
                <a:latin typeface="メイリオ" panose="020B0604030504040204" pitchFamily="50" charset="-128"/>
                <a:ea typeface="メイリオ" panose="020B0604030504040204" pitchFamily="50" charset="-128"/>
              </a:rPr>
              <a:t>喉頭軟化症</a:t>
            </a:r>
          </a:p>
          <a:p>
            <a:pPr marL="316531" indent="-316531" algn="just" defTabSz="844083">
              <a:lnSpc>
                <a:spcPct val="114000"/>
              </a:lnSpc>
              <a:spcBef>
                <a:spcPts val="554"/>
              </a:spcBef>
            </a:pPr>
            <a:r>
              <a:rPr lang="ja-JP" altLang="en-US" sz="1846" dirty="0">
                <a:solidFill>
                  <a:srgbClr val="000000"/>
                </a:solidFill>
                <a:latin typeface="メイリオ" panose="020B0604030504040204" pitchFamily="50" charset="-128"/>
                <a:ea typeface="メイリオ" panose="020B0604030504040204" pitchFamily="50" charset="-128"/>
              </a:rPr>
              <a:t>抱っこの方が舌根沈下への対応や換気介助、呼気介助をしやすい場合</a:t>
            </a:r>
          </a:p>
          <a:p>
            <a:pPr marL="316531" indent="-316531" algn="just" defTabSz="844083">
              <a:lnSpc>
                <a:spcPct val="114000"/>
              </a:lnSpc>
              <a:spcBef>
                <a:spcPts val="554"/>
              </a:spcBef>
            </a:pPr>
            <a:r>
              <a:rPr lang="ja-JP" altLang="en-US" sz="1846" dirty="0">
                <a:solidFill>
                  <a:srgbClr val="000000"/>
                </a:solidFill>
                <a:latin typeface="メイリオ" panose="020B0604030504040204" pitchFamily="50" charset="-128"/>
                <a:ea typeface="メイリオ" panose="020B0604030504040204" pitchFamily="50" charset="-128"/>
              </a:rPr>
              <a:t>気管支喘息発作</a:t>
            </a:r>
          </a:p>
        </p:txBody>
      </p:sp>
      <p:sp>
        <p:nvSpPr>
          <p:cNvPr id="36" name="正方形/長方形 35">
            <a:extLst>
              <a:ext uri="{FF2B5EF4-FFF2-40B4-BE49-F238E27FC236}">
                <a16:creationId xmlns:a16="http://schemas.microsoft.com/office/drawing/2014/main" id="{DA036CA4-79AC-4A00-A5C0-578BA232D1FF}"/>
              </a:ext>
            </a:extLst>
          </p:cNvPr>
          <p:cNvSpPr/>
          <p:nvPr/>
        </p:nvSpPr>
        <p:spPr>
          <a:xfrm>
            <a:off x="1009652" y="1767255"/>
            <a:ext cx="5305751" cy="340465"/>
          </a:xfrm>
          <a:prstGeom prst="rect">
            <a:avLst/>
          </a:prstGeom>
          <a:solidFill>
            <a:srgbClr val="FFC000"/>
          </a:solidFill>
          <a:ln w="19050">
            <a:noFill/>
          </a:ln>
        </p:spPr>
        <p:style>
          <a:lnRef idx="1">
            <a:schemeClr val="accent6"/>
          </a:lnRef>
          <a:fillRef idx="2">
            <a:schemeClr val="accent6"/>
          </a:fillRef>
          <a:effectRef idx="1">
            <a:schemeClr val="accent6"/>
          </a:effectRef>
          <a:fontRef idx="minor">
            <a:schemeClr val="dk1"/>
          </a:fontRef>
        </p:style>
        <p:txBody>
          <a:bodyPr wrap="square" lIns="132923" tIns="0" rIns="132923" bIns="0" anchor="ctr">
            <a:noAutofit/>
          </a:bodyPr>
          <a:lstStyle/>
          <a:p>
            <a:pPr algn="just" defTabSz="844083">
              <a:lnSpc>
                <a:spcPct val="125000"/>
              </a:lnSpc>
            </a:pPr>
            <a:r>
              <a:rPr lang="ja-JP" altLang="en-US" sz="1662" b="1" dirty="0">
                <a:solidFill>
                  <a:prstClr val="white"/>
                </a:solidFill>
                <a:latin typeface="メイリオ" panose="020B0604030504040204" pitchFamily="50" charset="-128"/>
                <a:ea typeface="メイリオ" panose="020B0604030504040204" pitchFamily="50" charset="-128"/>
              </a:rPr>
              <a:t>上体を起こした姿勢、抱っこの姿勢の方が良い場合</a:t>
            </a:r>
          </a:p>
        </p:txBody>
      </p:sp>
      <p:sp>
        <p:nvSpPr>
          <p:cNvPr id="13" name="Text Box 4">
            <a:extLst>
              <a:ext uri="{FF2B5EF4-FFF2-40B4-BE49-F238E27FC236}">
                <a16:creationId xmlns:a16="http://schemas.microsoft.com/office/drawing/2014/main" id="{AFF0EB76-7133-424F-B727-7E0EF1C306C1}"/>
              </a:ext>
            </a:extLst>
          </p:cNvPr>
          <p:cNvSpPr txBox="1">
            <a:spLocks noChangeArrowheads="1"/>
          </p:cNvSpPr>
          <p:nvPr/>
        </p:nvSpPr>
        <p:spPr bwMode="auto">
          <a:xfrm>
            <a:off x="1028973" y="4965390"/>
            <a:ext cx="3824383" cy="75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316531" indent="-316531" algn="just" defTabSz="844083">
              <a:lnSpc>
                <a:spcPct val="114000"/>
              </a:lnSpc>
              <a:spcBef>
                <a:spcPts val="554"/>
              </a:spcBef>
            </a:pPr>
            <a:r>
              <a:rPr lang="ja-JP" altLang="en-US" sz="1846" dirty="0">
                <a:solidFill>
                  <a:srgbClr val="000000"/>
                </a:solidFill>
                <a:latin typeface="メイリオ" panose="020B0604030504040204" pitchFamily="50" charset="-128"/>
                <a:ea typeface="メイリオ" panose="020B0604030504040204" pitchFamily="50" charset="-128"/>
              </a:rPr>
              <a:t>唾液の気管内誤嚥があるケース</a:t>
            </a:r>
          </a:p>
          <a:p>
            <a:pPr marL="316531" indent="-316531" algn="just" defTabSz="844083">
              <a:lnSpc>
                <a:spcPct val="114000"/>
              </a:lnSpc>
              <a:spcBef>
                <a:spcPts val="554"/>
              </a:spcBef>
            </a:pPr>
            <a:r>
              <a:rPr lang="ja-JP" altLang="en-US" sz="1846" dirty="0">
                <a:solidFill>
                  <a:srgbClr val="000000"/>
                </a:solidFill>
                <a:latin typeface="メイリオ" panose="020B0604030504040204" pitchFamily="50" charset="-128"/>
                <a:ea typeface="メイリオ" panose="020B0604030504040204" pitchFamily="50" charset="-128"/>
              </a:rPr>
              <a:t>心循環系の状態が悪いケース</a:t>
            </a:r>
          </a:p>
        </p:txBody>
      </p:sp>
      <p:sp>
        <p:nvSpPr>
          <p:cNvPr id="14" name="正方形/長方形 13">
            <a:extLst>
              <a:ext uri="{FF2B5EF4-FFF2-40B4-BE49-F238E27FC236}">
                <a16:creationId xmlns:a16="http://schemas.microsoft.com/office/drawing/2014/main" id="{FF5D9249-2238-4AAD-B42B-6D00965468DB}"/>
              </a:ext>
            </a:extLst>
          </p:cNvPr>
          <p:cNvSpPr/>
          <p:nvPr/>
        </p:nvSpPr>
        <p:spPr>
          <a:xfrm>
            <a:off x="997928" y="4481602"/>
            <a:ext cx="5317474" cy="340465"/>
          </a:xfrm>
          <a:prstGeom prst="rect">
            <a:avLst/>
          </a:prstGeom>
          <a:solidFill>
            <a:srgbClr val="FFC000"/>
          </a:solidFill>
          <a:ln w="19050">
            <a:noFill/>
          </a:ln>
        </p:spPr>
        <p:style>
          <a:lnRef idx="1">
            <a:schemeClr val="accent6"/>
          </a:lnRef>
          <a:fillRef idx="2">
            <a:schemeClr val="accent6"/>
          </a:fillRef>
          <a:effectRef idx="1">
            <a:schemeClr val="accent6"/>
          </a:effectRef>
          <a:fontRef idx="minor">
            <a:schemeClr val="dk1"/>
          </a:fontRef>
        </p:style>
        <p:txBody>
          <a:bodyPr wrap="square" lIns="132923" tIns="0" rIns="132923" bIns="0" anchor="ctr">
            <a:noAutofit/>
          </a:bodyPr>
          <a:lstStyle/>
          <a:p>
            <a:pPr algn="just" defTabSz="844083">
              <a:lnSpc>
                <a:spcPct val="125000"/>
              </a:lnSpc>
            </a:pPr>
            <a:r>
              <a:rPr lang="ja-JP" altLang="en-US" sz="1662" b="1" dirty="0">
                <a:solidFill>
                  <a:prstClr val="white"/>
                </a:solidFill>
                <a:latin typeface="メイリオ" panose="020B0604030504040204" pitchFamily="50" charset="-128"/>
                <a:ea typeface="メイリオ" panose="020B0604030504040204" pitchFamily="50" charset="-128"/>
              </a:rPr>
              <a:t>上体を起こした姿勢を避けるべき場合</a:t>
            </a:r>
          </a:p>
        </p:txBody>
      </p:sp>
      <p:sp>
        <p:nvSpPr>
          <p:cNvPr id="18" name="テキスト ボックス 17">
            <a:extLst>
              <a:ext uri="{FF2B5EF4-FFF2-40B4-BE49-F238E27FC236}">
                <a16:creationId xmlns:a16="http://schemas.microsoft.com/office/drawing/2014/main" id="{5DB3689D-8F8A-49E6-9065-E3F813AC0565}"/>
              </a:ext>
            </a:extLst>
          </p:cNvPr>
          <p:cNvSpPr txBox="1"/>
          <p:nvPr/>
        </p:nvSpPr>
        <p:spPr>
          <a:xfrm>
            <a:off x="7298436" y="1641286"/>
            <a:ext cx="1609638" cy="518412"/>
          </a:xfrm>
          <a:prstGeom prst="rect">
            <a:avLst/>
          </a:prstGeom>
          <a:noFill/>
        </p:spPr>
        <p:txBody>
          <a:bodyPr wrap="square" rtlCol="0">
            <a:spAutoFit/>
          </a:bodyPr>
          <a:lstStyle/>
          <a:p>
            <a:pPr algn="r" defTabSz="844083"/>
            <a:r>
              <a:rPr lang="ja-JP" altLang="en-US" sz="923" b="1" dirty="0">
                <a:solidFill>
                  <a:srgbClr val="000000"/>
                </a:solidFill>
                <a:latin typeface="メイリオ" panose="020B0604030504040204" pitchFamily="50" charset="-128"/>
                <a:ea typeface="メイリオ" panose="020B0604030504040204" pitchFamily="50" charset="-128"/>
              </a:rPr>
              <a:t>下顎を前に出すことに</a:t>
            </a:r>
            <a:endParaRPr lang="en-US" altLang="ja-JP" sz="923" b="1" dirty="0">
              <a:solidFill>
                <a:srgbClr val="000000"/>
              </a:solidFill>
              <a:latin typeface="メイリオ" panose="020B0604030504040204" pitchFamily="50" charset="-128"/>
              <a:ea typeface="メイリオ" panose="020B0604030504040204" pitchFamily="50" charset="-128"/>
            </a:endParaRPr>
          </a:p>
          <a:p>
            <a:pPr algn="r" defTabSz="844083"/>
            <a:r>
              <a:rPr lang="ja-JP" altLang="en-US" sz="923" b="1" dirty="0">
                <a:solidFill>
                  <a:srgbClr val="000000"/>
                </a:solidFill>
                <a:latin typeface="メイリオ" panose="020B0604030504040204" pitchFamily="50" charset="-128"/>
                <a:ea typeface="メイリオ" panose="020B0604030504040204" pitchFamily="50" charset="-128"/>
              </a:rPr>
              <a:t>より咽頭部も</a:t>
            </a:r>
            <a:endParaRPr lang="en-US" altLang="ja-JP" sz="923" b="1" dirty="0">
              <a:solidFill>
                <a:srgbClr val="000000"/>
              </a:solidFill>
              <a:latin typeface="メイリオ" panose="020B0604030504040204" pitchFamily="50" charset="-128"/>
              <a:ea typeface="メイリオ" panose="020B0604030504040204" pitchFamily="50" charset="-128"/>
            </a:endParaRPr>
          </a:p>
          <a:p>
            <a:pPr algn="r" defTabSz="844083"/>
            <a:r>
              <a:rPr lang="ja-JP" altLang="en-US" sz="923" b="1" dirty="0">
                <a:solidFill>
                  <a:srgbClr val="000000"/>
                </a:solidFill>
                <a:latin typeface="メイリオ" panose="020B0604030504040204" pitchFamily="50" charset="-128"/>
                <a:ea typeface="メイリオ" panose="020B0604030504040204" pitchFamily="50" charset="-128"/>
              </a:rPr>
              <a:t>広がる</a:t>
            </a:r>
          </a:p>
        </p:txBody>
      </p:sp>
      <p:pic>
        <p:nvPicPr>
          <p:cNvPr id="24" name="図 23">
            <a:extLst>
              <a:ext uri="{FF2B5EF4-FFF2-40B4-BE49-F238E27FC236}">
                <a16:creationId xmlns:a16="http://schemas.microsoft.com/office/drawing/2014/main" id="{555D7D2B-FD82-4260-BEEE-CBED13D27F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4677" y="3827483"/>
            <a:ext cx="1446080" cy="2999204"/>
          </a:xfrm>
          <a:prstGeom prst="rect">
            <a:avLst/>
          </a:prstGeom>
        </p:spPr>
      </p:pic>
      <p:sp>
        <p:nvSpPr>
          <p:cNvPr id="11"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58</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254721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3312D3B-1A8D-4E01-A33E-955D6804A86A}"/>
              </a:ext>
            </a:extLst>
          </p:cNvPr>
          <p:cNvSpPr/>
          <p:nvPr/>
        </p:nvSpPr>
        <p:spPr>
          <a:xfrm>
            <a:off x="4167706" y="4209209"/>
            <a:ext cx="5141394" cy="1993730"/>
          </a:xfrm>
          <a:prstGeom prst="rect">
            <a:avLst/>
          </a:prstGeom>
          <a:solidFill>
            <a:srgbClr val="FFEFBD"/>
          </a:solidFill>
        </p:spPr>
        <p:txBody>
          <a:bodyPr wrap="square" lIns="0" tIns="0" rIns="0" bIns="0" rtlCol="0" anchor="ctr">
            <a:noAutofit/>
          </a:bodyPr>
          <a:lstStyle/>
          <a:p>
            <a:pPr>
              <a:lnSpc>
                <a:spcPct val="114000"/>
              </a:lnSpc>
            </a:pPr>
            <a:endParaRPr lang="ja-JP" altLang="en-US" dirty="0">
              <a:solidFill>
                <a:prstClr val="black"/>
              </a:solidFill>
              <a:latin typeface="メイリオ" panose="020B0604030504040204" pitchFamily="50" charset="-128"/>
              <a:ea typeface="メイリオ" panose="020B0604030504040204" pitchFamily="50" charset="-128"/>
            </a:endParaRPr>
          </a:p>
        </p:txBody>
      </p:sp>
      <p:sp>
        <p:nvSpPr>
          <p:cNvPr id="4" name="テキスト ボックス 4">
            <a:extLst>
              <a:ext uri="{FF2B5EF4-FFF2-40B4-BE49-F238E27FC236}">
                <a16:creationId xmlns:a16="http://schemas.microsoft.com/office/drawing/2014/main" id="{909C35B9-0A69-4B71-8705-89C232143A6C}"/>
              </a:ext>
            </a:extLst>
          </p:cNvPr>
          <p:cNvSpPr txBox="1">
            <a:spLocks noChangeArrowheads="1"/>
          </p:cNvSpPr>
          <p:nvPr/>
        </p:nvSpPr>
        <p:spPr bwMode="auto">
          <a:xfrm>
            <a:off x="4167706" y="4907548"/>
            <a:ext cx="5141394" cy="132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ct val="114000"/>
              </a:lnSpc>
              <a:spcBef>
                <a:spcPts val="0"/>
              </a:spcBef>
              <a:buNone/>
            </a:pPr>
            <a:r>
              <a:rPr lang="ja-JP" altLang="en-US" sz="1800" dirty="0">
                <a:solidFill>
                  <a:prstClr val="black"/>
                </a:solidFill>
                <a:latin typeface="メイリオ" panose="020B0604030504040204" pitchFamily="50" charset="-128"/>
                <a:ea typeface="メイリオ" panose="020B0604030504040204" pitchFamily="50" charset="-128"/>
              </a:rPr>
              <a:t>・リラックスさせる</a:t>
            </a:r>
          </a:p>
          <a:p>
            <a:pPr>
              <a:lnSpc>
                <a:spcPct val="114000"/>
              </a:lnSpc>
              <a:spcBef>
                <a:spcPts val="0"/>
              </a:spcBef>
              <a:buNone/>
            </a:pPr>
            <a:r>
              <a:rPr lang="ja-JP" altLang="en-US" sz="1800" dirty="0">
                <a:solidFill>
                  <a:prstClr val="black"/>
                </a:solidFill>
                <a:latin typeface="メイリオ" panose="020B0604030504040204" pitchFamily="50" charset="-128"/>
                <a:ea typeface="メイリオ" panose="020B0604030504040204" pitchFamily="50" charset="-128"/>
              </a:rPr>
              <a:t>・体を丸くさせ（屈曲させ）そり返りを和らげる</a:t>
            </a:r>
          </a:p>
          <a:p>
            <a:pPr>
              <a:lnSpc>
                <a:spcPct val="114000"/>
              </a:lnSpc>
              <a:spcBef>
                <a:spcPts val="0"/>
              </a:spcBef>
              <a:buNone/>
            </a:pPr>
            <a:r>
              <a:rPr lang="ja-JP" altLang="en-US" sz="1800" dirty="0">
                <a:solidFill>
                  <a:prstClr val="black"/>
                </a:solidFill>
                <a:latin typeface="メイリオ" panose="020B0604030504040204" pitchFamily="50" charset="-128"/>
                <a:ea typeface="メイリオ" panose="020B0604030504040204" pitchFamily="50" charset="-128"/>
              </a:rPr>
              <a:t>・顎を前に出して、のどを拡げる</a:t>
            </a:r>
          </a:p>
          <a:p>
            <a:pPr>
              <a:lnSpc>
                <a:spcPct val="114000"/>
              </a:lnSpc>
              <a:spcBef>
                <a:spcPts val="0"/>
              </a:spcBef>
              <a:buNone/>
            </a:pPr>
            <a:r>
              <a:rPr lang="ja-JP" altLang="en-US" sz="1800" dirty="0">
                <a:solidFill>
                  <a:prstClr val="black"/>
                </a:solidFill>
                <a:latin typeface="メイリオ" panose="020B0604030504040204" pitchFamily="50" charset="-128"/>
                <a:ea typeface="メイリオ" panose="020B0604030504040204" pitchFamily="50" charset="-128"/>
              </a:rPr>
              <a:t>・痰がひっかかっている時は</a:t>
            </a:r>
            <a:r>
              <a:rPr lang="en-US" altLang="ja-JP" sz="1800" dirty="0">
                <a:solidFill>
                  <a:prstClr val="black"/>
                </a:solidFill>
                <a:latin typeface="メイリオ" panose="020B0604030504040204" pitchFamily="50" charset="-128"/>
                <a:ea typeface="メイリオ" panose="020B0604030504040204" pitchFamily="50" charset="-128"/>
              </a:rPr>
              <a:t>､</a:t>
            </a:r>
            <a:r>
              <a:rPr lang="ja-JP" altLang="en-US" sz="1800" dirty="0">
                <a:solidFill>
                  <a:prstClr val="black"/>
                </a:solidFill>
                <a:latin typeface="メイリオ" panose="020B0604030504040204" pitchFamily="50" charset="-128"/>
                <a:ea typeface="メイリオ" panose="020B0604030504040204" pitchFamily="50" charset="-128"/>
              </a:rPr>
              <a:t>吸入</a:t>
            </a:r>
          </a:p>
        </p:txBody>
      </p:sp>
      <p:sp>
        <p:nvSpPr>
          <p:cNvPr id="5" name="テキスト ボックス 4">
            <a:extLst>
              <a:ext uri="{FF2B5EF4-FFF2-40B4-BE49-F238E27FC236}">
                <a16:creationId xmlns:a16="http://schemas.microsoft.com/office/drawing/2014/main" id="{6916E132-3F31-45B3-A182-EDE8B3A19175}"/>
              </a:ext>
            </a:extLst>
          </p:cNvPr>
          <p:cNvSpPr txBox="1">
            <a:spLocks noChangeArrowheads="1"/>
          </p:cNvSpPr>
          <p:nvPr/>
        </p:nvSpPr>
        <p:spPr bwMode="auto">
          <a:xfrm>
            <a:off x="4280287" y="4306367"/>
            <a:ext cx="697627" cy="380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tIns="7200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000" b="1" dirty="0">
                <a:solidFill>
                  <a:prstClr val="black"/>
                </a:solidFill>
                <a:latin typeface="メイリオ" panose="020B0604030504040204" pitchFamily="50" charset="-128"/>
                <a:ea typeface="メイリオ" panose="020B0604030504040204" pitchFamily="50" charset="-128"/>
              </a:rPr>
              <a:t>対応</a:t>
            </a:r>
          </a:p>
        </p:txBody>
      </p:sp>
      <p:sp>
        <p:nvSpPr>
          <p:cNvPr id="6" name="テキスト ボックス 3">
            <a:extLst>
              <a:ext uri="{FF2B5EF4-FFF2-40B4-BE49-F238E27FC236}">
                <a16:creationId xmlns:a16="http://schemas.microsoft.com/office/drawing/2014/main" id="{C8F4F7BE-6C0A-4E5D-87DE-861BE6A1E4A9}"/>
              </a:ext>
            </a:extLst>
          </p:cNvPr>
          <p:cNvSpPr txBox="1">
            <a:spLocks noChangeArrowheads="1"/>
          </p:cNvSpPr>
          <p:nvPr/>
        </p:nvSpPr>
        <p:spPr bwMode="auto">
          <a:xfrm>
            <a:off x="1052516" y="1918617"/>
            <a:ext cx="1863725" cy="1031278"/>
          </a:xfrm>
          <a:prstGeom prst="rect">
            <a:avLst/>
          </a:prstGeom>
          <a:solidFill>
            <a:srgbClr val="E1CCF0"/>
          </a:solidFill>
          <a:ln w="9525">
            <a:noFill/>
            <a:miter lim="800000"/>
            <a:headEnd/>
            <a:tailEnd/>
          </a:ln>
        </p:spPr>
        <p:txBody>
          <a:bodyPr lIns="144000" tIns="10800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None/>
            </a:pPr>
            <a:r>
              <a:rPr lang="ja-JP" altLang="en-US" sz="2000" dirty="0">
                <a:solidFill>
                  <a:srgbClr val="000000"/>
                </a:solidFill>
                <a:latin typeface="メイリオ" panose="020B0604030504040204" pitchFamily="50" charset="-128"/>
                <a:ea typeface="メイリオ" panose="020B0604030504040204" pitchFamily="50" charset="-128"/>
              </a:rPr>
              <a:t>緊張</a:t>
            </a:r>
            <a:endParaRPr lang="en-US" altLang="ja-JP" sz="2000" dirty="0">
              <a:solidFill>
                <a:srgbClr val="000000"/>
              </a:solidFill>
              <a:latin typeface="メイリオ" panose="020B0604030504040204" pitchFamily="50" charset="-128"/>
              <a:ea typeface="メイリオ" panose="020B0604030504040204" pitchFamily="50" charset="-128"/>
            </a:endParaRPr>
          </a:p>
          <a:p>
            <a:pPr>
              <a:spcBef>
                <a:spcPct val="0"/>
              </a:spcBef>
              <a:buNone/>
            </a:pPr>
            <a:r>
              <a:rPr lang="ja-JP" altLang="en-US" sz="2000" dirty="0">
                <a:solidFill>
                  <a:srgbClr val="000000"/>
                </a:solidFill>
                <a:latin typeface="メイリオ" panose="020B0604030504040204" pitchFamily="50" charset="-128"/>
                <a:ea typeface="メイリオ" panose="020B0604030504040204" pitchFamily="50" charset="-128"/>
              </a:rPr>
              <a:t>そり返り</a:t>
            </a:r>
          </a:p>
        </p:txBody>
      </p:sp>
      <p:sp>
        <p:nvSpPr>
          <p:cNvPr id="7" name="テキスト ボックス 4">
            <a:extLst>
              <a:ext uri="{FF2B5EF4-FFF2-40B4-BE49-F238E27FC236}">
                <a16:creationId xmlns:a16="http://schemas.microsoft.com/office/drawing/2014/main" id="{8CA50D4A-B626-443B-9854-9AA13F5DB94C}"/>
              </a:ext>
            </a:extLst>
          </p:cNvPr>
          <p:cNvSpPr txBox="1">
            <a:spLocks noChangeArrowheads="1"/>
          </p:cNvSpPr>
          <p:nvPr/>
        </p:nvSpPr>
        <p:spPr bwMode="auto">
          <a:xfrm>
            <a:off x="3686590" y="1395397"/>
            <a:ext cx="2524129" cy="523220"/>
          </a:xfrm>
          <a:prstGeom prst="rect">
            <a:avLst/>
          </a:prstGeom>
          <a:solidFill>
            <a:srgbClr val="C39BE1"/>
          </a:solidFill>
          <a:ln w="9525">
            <a:noFill/>
            <a:miter lim="800000"/>
            <a:headEnd/>
            <a:tailEnd/>
          </a:ln>
        </p:spPr>
        <p:txBody>
          <a:bodyPr wrap="none" lIns="144000" tIns="10800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None/>
            </a:pPr>
            <a:r>
              <a:rPr lang="ja-JP" altLang="en-US" sz="2000" dirty="0">
                <a:solidFill>
                  <a:srgbClr val="000000"/>
                </a:solidFill>
                <a:latin typeface="メイリオ" panose="020B0604030504040204" pitchFamily="50" charset="-128"/>
                <a:ea typeface="メイリオ" panose="020B0604030504040204" pitchFamily="50" charset="-128"/>
              </a:rPr>
              <a:t>上気道が狭くなる</a:t>
            </a:r>
          </a:p>
        </p:txBody>
      </p:sp>
      <p:sp>
        <p:nvSpPr>
          <p:cNvPr id="8" name="テキスト ボックス 5">
            <a:extLst>
              <a:ext uri="{FF2B5EF4-FFF2-40B4-BE49-F238E27FC236}">
                <a16:creationId xmlns:a16="http://schemas.microsoft.com/office/drawing/2014/main" id="{5D3023F0-B3ED-4819-9CAA-3368E226FCD2}"/>
              </a:ext>
            </a:extLst>
          </p:cNvPr>
          <p:cNvSpPr txBox="1">
            <a:spLocks noChangeArrowheads="1"/>
          </p:cNvSpPr>
          <p:nvPr/>
        </p:nvSpPr>
        <p:spPr bwMode="auto">
          <a:xfrm>
            <a:off x="3686590" y="2124003"/>
            <a:ext cx="2524129" cy="523220"/>
          </a:xfrm>
          <a:prstGeom prst="rect">
            <a:avLst/>
          </a:prstGeom>
          <a:solidFill>
            <a:srgbClr val="C39BE1"/>
          </a:solidFill>
          <a:ln w="9525">
            <a:noFill/>
            <a:miter lim="800000"/>
            <a:headEnd/>
            <a:tailEnd/>
          </a:ln>
        </p:spPr>
        <p:txBody>
          <a:bodyPr wrap="none" lIns="144000" tIns="10800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None/>
            </a:pPr>
            <a:r>
              <a:rPr lang="ja-JP" altLang="en-US" sz="2000">
                <a:solidFill>
                  <a:srgbClr val="000000"/>
                </a:solidFill>
                <a:latin typeface="メイリオ" panose="020B0604030504040204" pitchFamily="50" charset="-128"/>
                <a:ea typeface="メイリオ" panose="020B0604030504040204" pitchFamily="50" charset="-128"/>
              </a:rPr>
              <a:t>気管が狭くなる</a:t>
            </a:r>
          </a:p>
        </p:txBody>
      </p:sp>
      <p:sp>
        <p:nvSpPr>
          <p:cNvPr id="9" name="テキスト ボックス 6">
            <a:extLst>
              <a:ext uri="{FF2B5EF4-FFF2-40B4-BE49-F238E27FC236}">
                <a16:creationId xmlns:a16="http://schemas.microsoft.com/office/drawing/2014/main" id="{604AD7F4-52EC-4179-BA3E-301496587326}"/>
              </a:ext>
            </a:extLst>
          </p:cNvPr>
          <p:cNvSpPr txBox="1">
            <a:spLocks noChangeArrowheads="1"/>
          </p:cNvSpPr>
          <p:nvPr/>
        </p:nvSpPr>
        <p:spPr bwMode="auto">
          <a:xfrm>
            <a:off x="3711987" y="2852609"/>
            <a:ext cx="2524128" cy="811884"/>
          </a:xfrm>
          <a:prstGeom prst="rect">
            <a:avLst/>
          </a:prstGeom>
          <a:solidFill>
            <a:srgbClr val="C39BE1"/>
          </a:solidFill>
          <a:ln w="9525">
            <a:noFill/>
            <a:miter lim="800000"/>
            <a:headEnd/>
            <a:tailEnd/>
          </a:ln>
        </p:spPr>
        <p:txBody>
          <a:bodyPr wrap="none" lIns="144000" tIns="10800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None/>
            </a:pPr>
            <a:r>
              <a:rPr lang="ja-JP" altLang="en-US" sz="2000">
                <a:solidFill>
                  <a:srgbClr val="000000"/>
                </a:solidFill>
                <a:latin typeface="メイリオ" panose="020B0604030504040204" pitchFamily="50" charset="-128"/>
                <a:ea typeface="メイリオ" panose="020B0604030504040204" pitchFamily="50" charset="-128"/>
              </a:rPr>
              <a:t>胸が動かない</a:t>
            </a:r>
            <a:endParaRPr lang="en-US" altLang="ja-JP" sz="2000">
              <a:solidFill>
                <a:srgbClr val="000000"/>
              </a:solidFill>
              <a:latin typeface="メイリオ" panose="020B0604030504040204" pitchFamily="50" charset="-128"/>
              <a:ea typeface="メイリオ" panose="020B0604030504040204" pitchFamily="50" charset="-128"/>
            </a:endParaRPr>
          </a:p>
          <a:p>
            <a:pPr>
              <a:spcBef>
                <a:spcPct val="0"/>
              </a:spcBef>
              <a:buNone/>
            </a:pPr>
            <a:r>
              <a:rPr lang="ja-JP" altLang="en-US" sz="2000">
                <a:solidFill>
                  <a:srgbClr val="000000"/>
                </a:solidFill>
                <a:latin typeface="メイリオ" panose="020B0604030504040204" pitchFamily="50" charset="-128"/>
                <a:ea typeface="メイリオ" panose="020B0604030504040204" pitchFamily="50" charset="-128"/>
              </a:rPr>
              <a:t>拡がらない</a:t>
            </a:r>
          </a:p>
        </p:txBody>
      </p:sp>
      <p:sp>
        <p:nvSpPr>
          <p:cNvPr id="10" name="右矢印 7">
            <a:extLst>
              <a:ext uri="{FF2B5EF4-FFF2-40B4-BE49-F238E27FC236}">
                <a16:creationId xmlns:a16="http://schemas.microsoft.com/office/drawing/2014/main" id="{FB9D669A-955E-4C98-A4D4-76E05891F42B}"/>
              </a:ext>
            </a:extLst>
          </p:cNvPr>
          <p:cNvSpPr/>
          <p:nvPr/>
        </p:nvSpPr>
        <p:spPr>
          <a:xfrm>
            <a:off x="3049003" y="2146931"/>
            <a:ext cx="504825" cy="647700"/>
          </a:xfrm>
          <a:prstGeom prst="rightArrow">
            <a:avLst/>
          </a:prstGeom>
          <a:solidFill>
            <a:srgbClr val="00009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0" anchor="ctr" anchorCtr="0">
            <a:noAutofit/>
          </a:bodyPr>
          <a:lstStyle/>
          <a:p>
            <a:pPr algn="ctr">
              <a:defRPr/>
            </a:pPr>
            <a:endParaRPr lang="ja-JP" altLang="en-US" sz="2000">
              <a:solidFill>
                <a:srgbClr val="FFFFFF"/>
              </a:solidFill>
              <a:latin typeface="メイリオ" panose="020B0604030504040204" pitchFamily="50" charset="-128"/>
              <a:ea typeface="メイリオ" panose="020B0604030504040204" pitchFamily="50" charset="-128"/>
            </a:endParaRPr>
          </a:p>
        </p:txBody>
      </p:sp>
      <p:sp>
        <p:nvSpPr>
          <p:cNvPr id="11" name="右矢印 8">
            <a:extLst>
              <a:ext uri="{FF2B5EF4-FFF2-40B4-BE49-F238E27FC236}">
                <a16:creationId xmlns:a16="http://schemas.microsoft.com/office/drawing/2014/main" id="{35B2078F-862F-4591-B4D7-287B104395B7}"/>
              </a:ext>
            </a:extLst>
          </p:cNvPr>
          <p:cNvSpPr/>
          <p:nvPr/>
        </p:nvSpPr>
        <p:spPr>
          <a:xfrm>
            <a:off x="6339366" y="2124003"/>
            <a:ext cx="587255" cy="647700"/>
          </a:xfrm>
          <a:prstGeom prst="rightArrow">
            <a:avLst/>
          </a:prstGeom>
          <a:solidFill>
            <a:srgbClr val="00009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0" anchor="ctr" anchorCtr="0">
            <a:noAutofit/>
          </a:bodyPr>
          <a:lstStyle/>
          <a:p>
            <a:pPr algn="ctr">
              <a:defRPr/>
            </a:pPr>
            <a:endParaRPr lang="ja-JP" altLang="en-US" sz="2000">
              <a:solidFill>
                <a:srgbClr val="FFFFFF"/>
              </a:solidFill>
              <a:latin typeface="メイリオ" panose="020B0604030504040204" pitchFamily="50" charset="-128"/>
              <a:ea typeface="メイリオ" panose="020B0604030504040204" pitchFamily="50" charset="-128"/>
            </a:endParaRPr>
          </a:p>
        </p:txBody>
      </p:sp>
      <p:sp>
        <p:nvSpPr>
          <p:cNvPr id="12" name="テキスト ボックス 9">
            <a:extLst>
              <a:ext uri="{FF2B5EF4-FFF2-40B4-BE49-F238E27FC236}">
                <a16:creationId xmlns:a16="http://schemas.microsoft.com/office/drawing/2014/main" id="{A4A020E0-2D68-4E38-A2B6-A4A815C22C0E}"/>
              </a:ext>
            </a:extLst>
          </p:cNvPr>
          <p:cNvSpPr txBox="1">
            <a:spLocks noChangeArrowheads="1"/>
          </p:cNvSpPr>
          <p:nvPr/>
        </p:nvSpPr>
        <p:spPr bwMode="auto">
          <a:xfrm>
            <a:off x="7079078" y="1395398"/>
            <a:ext cx="1863724" cy="2269096"/>
          </a:xfrm>
          <a:prstGeom prst="rect">
            <a:avLst/>
          </a:prstGeom>
          <a:solidFill>
            <a:srgbClr val="8439BD"/>
          </a:solidFill>
          <a:ln w="9525">
            <a:noFill/>
            <a:miter lim="800000"/>
            <a:headEnd/>
            <a:tailEnd/>
          </a:ln>
        </p:spPr>
        <p:txBody>
          <a:bodyPr tIns="108000" rIns="7200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2000" dirty="0">
                <a:solidFill>
                  <a:prstClr val="white"/>
                </a:solidFill>
                <a:latin typeface="メイリオ" panose="020B0604030504040204" pitchFamily="50" charset="-128"/>
                <a:ea typeface="メイリオ" panose="020B0604030504040204" pitchFamily="50" charset="-128"/>
              </a:rPr>
              <a:t>呼吸が苦しい</a:t>
            </a:r>
          </a:p>
        </p:txBody>
      </p:sp>
      <p:pic>
        <p:nvPicPr>
          <p:cNvPr id="15" name="Picture 4">
            <a:extLst>
              <a:ext uri="{FF2B5EF4-FFF2-40B4-BE49-F238E27FC236}">
                <a16:creationId xmlns:a16="http://schemas.microsoft.com/office/drawing/2014/main" id="{6D02E555-B3DB-47C9-A3FA-4C3A445DA6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47" t="7919" r="15378" b="19363"/>
          <a:stretch>
            <a:fillRect/>
          </a:stretch>
        </p:blipFill>
        <p:spPr bwMode="auto">
          <a:xfrm>
            <a:off x="668338" y="4236029"/>
            <a:ext cx="3122698" cy="1990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楕円 13">
            <a:extLst>
              <a:ext uri="{FF2B5EF4-FFF2-40B4-BE49-F238E27FC236}">
                <a16:creationId xmlns:a16="http://schemas.microsoft.com/office/drawing/2014/main" id="{0AD34D15-3A24-4577-9D9C-B5A91307A8B6}"/>
              </a:ext>
            </a:extLst>
          </p:cNvPr>
          <p:cNvSpPr/>
          <p:nvPr/>
        </p:nvSpPr>
        <p:spPr>
          <a:xfrm rot="19909804">
            <a:off x="3157773" y="5298517"/>
            <a:ext cx="269218" cy="60488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59</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47994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kumimoji="1" lang="ja-JP" altLang="en-US" sz="2800" b="1" dirty="0">
                <a:latin typeface="メイリオ" panose="020B0604030504040204" pitchFamily="50" charset="-128"/>
                <a:ea typeface="メイリオ" panose="020B0604030504040204" pitchFamily="50" charset="-128"/>
              </a:rPr>
              <a:t>低　体　温</a:t>
            </a:r>
          </a:p>
        </p:txBody>
      </p:sp>
      <p:grpSp>
        <p:nvGrpSpPr>
          <p:cNvPr id="4" name="グループ化 3">
            <a:extLst>
              <a:ext uri="{FF2B5EF4-FFF2-40B4-BE49-F238E27FC236}">
                <a16:creationId xmlns:a16="http://schemas.microsoft.com/office/drawing/2014/main" id="{65901B2F-196C-422F-A03C-4D37793D0021}"/>
              </a:ext>
            </a:extLst>
          </p:cNvPr>
          <p:cNvGrpSpPr/>
          <p:nvPr/>
        </p:nvGrpSpPr>
        <p:grpSpPr>
          <a:xfrm>
            <a:off x="681038" y="1501907"/>
            <a:ext cx="8593137" cy="1562910"/>
            <a:chOff x="681038" y="1520825"/>
            <a:chExt cx="8593137" cy="1562910"/>
          </a:xfrm>
        </p:grpSpPr>
        <p:sp>
          <p:nvSpPr>
            <p:cNvPr id="13" name="Text Box 6">
              <a:extLst>
                <a:ext uri="{FF2B5EF4-FFF2-40B4-BE49-F238E27FC236}">
                  <a16:creationId xmlns:a16="http://schemas.microsoft.com/office/drawing/2014/main" id="{C624877A-57BF-46DD-9473-57BF564B78A9}"/>
                </a:ext>
              </a:extLst>
            </p:cNvPr>
            <p:cNvSpPr txBox="1">
              <a:spLocks noChangeArrowheads="1"/>
            </p:cNvSpPr>
            <p:nvPr/>
          </p:nvSpPr>
          <p:spPr bwMode="auto">
            <a:xfrm>
              <a:off x="1651000" y="1520825"/>
              <a:ext cx="7623175" cy="1562910"/>
            </a:xfrm>
            <a:prstGeom prst="rect">
              <a:avLst/>
            </a:prstGeom>
            <a:solidFill>
              <a:schemeClr val="accent1">
                <a:lumMod val="20000"/>
                <a:lumOff val="80000"/>
              </a:schemeClr>
            </a:solidFill>
            <a:ln>
              <a:noFill/>
            </a:ln>
            <a:effectLst>
              <a:outerShdw blurRad="50800" dist="63500" dir="2700000" rotWithShape="0">
                <a:srgbClr val="808080">
                  <a:alpha val="42998"/>
                </a:srgbClr>
              </a:outerShdw>
            </a:effectLst>
          </p:spPr>
          <p:txBody>
            <a:bodyPr wrap="square" anchor="ctr" anchorCtr="0">
              <a:noAutofit/>
            </a:bodyPr>
            <a:lstStyle>
              <a:lvl1pPr>
                <a:defRPr kumimoji="1" sz="2400">
                  <a:solidFill>
                    <a:schemeClr val="tx1"/>
                  </a:solidFill>
                  <a:latin typeface="Times" charset="0"/>
                  <a:ea typeface="Osaka" charset="0"/>
                  <a:cs typeface="Osaka" charset="0"/>
                </a:defRPr>
              </a:lvl1pPr>
              <a:lvl2pPr marL="37931725" indent="-37474525">
                <a:defRPr kumimoji="1" sz="2400">
                  <a:solidFill>
                    <a:schemeClr val="tx1"/>
                  </a:solidFill>
                  <a:latin typeface="Times" charset="0"/>
                  <a:ea typeface="Osaka" charset="0"/>
                  <a:cs typeface="Osaka" charset="0"/>
                </a:defRPr>
              </a:lvl2pPr>
              <a:lvl3pPr>
                <a:defRPr kumimoji="1" sz="2400">
                  <a:solidFill>
                    <a:schemeClr val="tx1"/>
                  </a:solidFill>
                  <a:latin typeface="Times" charset="0"/>
                  <a:ea typeface="Osaka" charset="0"/>
                  <a:cs typeface="Osaka" charset="0"/>
                </a:defRPr>
              </a:lvl3pPr>
              <a:lvl4pPr>
                <a:defRPr kumimoji="1" sz="2400">
                  <a:solidFill>
                    <a:schemeClr val="tx1"/>
                  </a:solidFill>
                  <a:latin typeface="Times" charset="0"/>
                  <a:ea typeface="Osaka" charset="0"/>
                  <a:cs typeface="Osaka" charset="0"/>
                </a:defRPr>
              </a:lvl4pPr>
              <a:lvl5pPr>
                <a:defRPr kumimoji="1" sz="2400">
                  <a:solidFill>
                    <a:schemeClr val="tx1"/>
                  </a:solidFill>
                  <a:latin typeface="Times" charset="0"/>
                  <a:ea typeface="Osaka" charset="0"/>
                  <a:cs typeface="Osaka" charset="0"/>
                </a:defRPr>
              </a:lvl5pPr>
              <a:lvl6pPr marL="457200" fontAlgn="base">
                <a:spcBef>
                  <a:spcPct val="0"/>
                </a:spcBef>
                <a:spcAft>
                  <a:spcPct val="0"/>
                </a:spcAft>
                <a:defRPr kumimoji="1" sz="2400">
                  <a:solidFill>
                    <a:schemeClr val="tx1"/>
                  </a:solidFill>
                  <a:latin typeface="Times" charset="0"/>
                  <a:ea typeface="Osaka" charset="0"/>
                  <a:cs typeface="Osaka" charset="0"/>
                </a:defRPr>
              </a:lvl6pPr>
              <a:lvl7pPr marL="914400" fontAlgn="base">
                <a:spcBef>
                  <a:spcPct val="0"/>
                </a:spcBef>
                <a:spcAft>
                  <a:spcPct val="0"/>
                </a:spcAft>
                <a:defRPr kumimoji="1" sz="2400">
                  <a:solidFill>
                    <a:schemeClr val="tx1"/>
                  </a:solidFill>
                  <a:latin typeface="Times" charset="0"/>
                  <a:ea typeface="Osaka" charset="0"/>
                  <a:cs typeface="Osaka" charset="0"/>
                </a:defRPr>
              </a:lvl7pPr>
              <a:lvl8pPr marL="1371600" fontAlgn="base">
                <a:spcBef>
                  <a:spcPct val="0"/>
                </a:spcBef>
                <a:spcAft>
                  <a:spcPct val="0"/>
                </a:spcAft>
                <a:defRPr kumimoji="1" sz="2400">
                  <a:solidFill>
                    <a:schemeClr val="tx1"/>
                  </a:solidFill>
                  <a:latin typeface="Times" charset="0"/>
                  <a:ea typeface="Osaka" charset="0"/>
                  <a:cs typeface="Osaka" charset="0"/>
                </a:defRPr>
              </a:lvl8pPr>
              <a:lvl9pPr marL="1828800" fontAlgn="base">
                <a:spcBef>
                  <a:spcPct val="0"/>
                </a:spcBef>
                <a:spcAft>
                  <a:spcPct val="0"/>
                </a:spcAft>
                <a:defRPr kumimoji="1" sz="2400">
                  <a:solidFill>
                    <a:schemeClr val="tx1"/>
                  </a:solidFill>
                  <a:latin typeface="Times" charset="0"/>
                  <a:ea typeface="Osaka" charset="0"/>
                  <a:cs typeface="Osaka" charset="0"/>
                </a:defRPr>
              </a:lvl9pPr>
            </a:lstStyle>
            <a:p>
              <a:pPr eaLnBrk="1" hangingPunct="1">
                <a:lnSpc>
                  <a:spcPct val="125000"/>
                </a:lnSpc>
                <a:buClr>
                  <a:schemeClr val="folHlink"/>
                </a:buClr>
                <a:buSzPct val="60000"/>
                <a:buFont typeface="Wingdings" charset="0"/>
                <a:buNone/>
                <a:defRPr/>
              </a:pPr>
              <a:r>
                <a:rPr kumimoji="0" lang="ja-JP" altLang="en-US" sz="1800" dirty="0">
                  <a:solidFill>
                    <a:srgbClr val="000000"/>
                  </a:solidFill>
                  <a:latin typeface="Meiryo" panose="020B0604030504040204" pitchFamily="34" charset="-128"/>
                  <a:ea typeface="Meiryo" panose="020B0604030504040204" pitchFamily="34" charset="-128"/>
                  <a:cs typeface="ＭＳ ゴシック" charset="0"/>
                </a:rPr>
                <a:t>＊</a:t>
              </a:r>
              <a:r>
                <a:rPr kumimoji="0" lang="ja-JP" altLang="en-US" sz="1800" b="1" dirty="0">
                  <a:solidFill>
                    <a:srgbClr val="000000"/>
                  </a:solidFill>
                  <a:latin typeface="Meiryo" panose="020B0604030504040204" pitchFamily="34" charset="-128"/>
                  <a:ea typeface="Meiryo" panose="020B0604030504040204" pitchFamily="34" charset="-128"/>
                  <a:cs typeface="ＭＳ ゴシック" charset="0"/>
                </a:rPr>
                <a:t>脳</a:t>
              </a:r>
              <a:r>
                <a:rPr kumimoji="0" lang="ja-JP" altLang="en-US" sz="1800" dirty="0">
                  <a:solidFill>
                    <a:srgbClr val="000000"/>
                  </a:solidFill>
                  <a:latin typeface="Meiryo" panose="020B0604030504040204" pitchFamily="34" charset="-128"/>
                  <a:ea typeface="Meiryo" panose="020B0604030504040204" pitchFamily="34" charset="-128"/>
                  <a:cs typeface="ＭＳ ゴシック" charset="0"/>
                </a:rPr>
                <a:t>の活動低下</a:t>
              </a:r>
              <a:r>
                <a:rPr kumimoji="0" lang="en-US" altLang="ja-JP" sz="1800" dirty="0">
                  <a:solidFill>
                    <a:srgbClr val="000000"/>
                  </a:solidFill>
                  <a:latin typeface="Meiryo" panose="020B0604030504040204" pitchFamily="34" charset="-128"/>
                  <a:ea typeface="Meiryo" panose="020B0604030504040204" pitchFamily="34" charset="-128"/>
                  <a:cs typeface="ＭＳ ゴシック" charset="0"/>
                </a:rPr>
                <a:t>→</a:t>
              </a:r>
              <a:r>
                <a:rPr kumimoji="0" lang="ja-JP" altLang="en-US" sz="1800" dirty="0">
                  <a:solidFill>
                    <a:srgbClr val="000000"/>
                  </a:solidFill>
                  <a:latin typeface="Meiryo" panose="020B0604030504040204" pitchFamily="34" charset="-128"/>
                  <a:ea typeface="Meiryo" panose="020B0604030504040204" pitchFamily="34" charset="-128"/>
                  <a:cs typeface="ＭＳ ゴシック" charset="0"/>
                </a:rPr>
                <a:t>意識レベル低下</a:t>
              </a:r>
              <a:endParaRPr kumimoji="0" lang="ja-JP" sz="1800" dirty="0">
                <a:solidFill>
                  <a:srgbClr val="000000"/>
                </a:solidFill>
                <a:latin typeface="Meiryo" panose="020B0604030504040204" pitchFamily="34" charset="-128"/>
                <a:ea typeface="Meiryo" panose="020B0604030504040204" pitchFamily="34" charset="-128"/>
                <a:cs typeface="ＭＳ ゴシック" charset="0"/>
              </a:endParaRPr>
            </a:p>
            <a:p>
              <a:pPr eaLnBrk="1" hangingPunct="1">
                <a:lnSpc>
                  <a:spcPct val="125000"/>
                </a:lnSpc>
                <a:buClr>
                  <a:schemeClr val="folHlink"/>
                </a:buClr>
                <a:buSzPct val="60000"/>
                <a:buFont typeface="Wingdings" charset="0"/>
                <a:buNone/>
                <a:defRPr/>
              </a:pPr>
              <a:r>
                <a:rPr kumimoji="0" lang="ja-JP" altLang="en-US" sz="1800" dirty="0">
                  <a:solidFill>
                    <a:srgbClr val="000000"/>
                  </a:solidFill>
                  <a:latin typeface="Meiryo" panose="020B0604030504040204" pitchFamily="34" charset="-128"/>
                  <a:ea typeface="Meiryo" panose="020B0604030504040204" pitchFamily="34" charset="-128"/>
                  <a:cs typeface="ＭＳ ゴシック" charset="0"/>
                </a:rPr>
                <a:t>＊</a:t>
              </a:r>
              <a:r>
                <a:rPr kumimoji="0" lang="ja-JP" altLang="en-US" sz="1800" b="1" dirty="0">
                  <a:solidFill>
                    <a:srgbClr val="000000"/>
                  </a:solidFill>
                  <a:latin typeface="Meiryo" panose="020B0604030504040204" pitchFamily="34" charset="-128"/>
                  <a:ea typeface="Meiryo" panose="020B0604030504040204" pitchFamily="34" charset="-128"/>
                  <a:cs typeface="ＭＳ ゴシック" charset="0"/>
                </a:rPr>
                <a:t>消化吸収</a:t>
              </a:r>
              <a:r>
                <a:rPr kumimoji="0" lang="ja-JP" altLang="en-US" sz="1800" dirty="0">
                  <a:solidFill>
                    <a:srgbClr val="000000"/>
                  </a:solidFill>
                  <a:latin typeface="Meiryo" panose="020B0604030504040204" pitchFamily="34" charset="-128"/>
                  <a:ea typeface="Meiryo" panose="020B0604030504040204" pitchFamily="34" charset="-128"/>
                  <a:cs typeface="ＭＳ ゴシック" charset="0"/>
                </a:rPr>
                <a:t>不良</a:t>
              </a:r>
              <a:r>
                <a:rPr kumimoji="0" lang="en-US" altLang="ja-JP" sz="1800" dirty="0">
                  <a:solidFill>
                    <a:srgbClr val="000000"/>
                  </a:solidFill>
                  <a:latin typeface="Meiryo" panose="020B0604030504040204" pitchFamily="34" charset="-128"/>
                  <a:ea typeface="Meiryo" panose="020B0604030504040204" pitchFamily="34" charset="-128"/>
                  <a:cs typeface="ＭＳ ゴシック" charset="0"/>
                </a:rPr>
                <a:t>→</a:t>
              </a:r>
              <a:r>
                <a:rPr kumimoji="0" lang="ja-JP" altLang="en-US" sz="1800" dirty="0">
                  <a:solidFill>
                    <a:srgbClr val="000000"/>
                  </a:solidFill>
                  <a:latin typeface="Meiryo" panose="020B0604030504040204" pitchFamily="34" charset="-128"/>
                  <a:ea typeface="Meiryo" panose="020B0604030504040204" pitchFamily="34" charset="-128"/>
                  <a:cs typeface="ＭＳ ゴシック" charset="0"/>
                </a:rPr>
                <a:t>胃内容停滞、食欲不振</a:t>
              </a:r>
              <a:endParaRPr kumimoji="0" lang="en-US" altLang="ja-JP" sz="1800" dirty="0">
                <a:solidFill>
                  <a:srgbClr val="000000"/>
                </a:solidFill>
                <a:latin typeface="Meiryo" panose="020B0604030504040204" pitchFamily="34" charset="-128"/>
                <a:ea typeface="Meiryo" panose="020B0604030504040204" pitchFamily="34" charset="-128"/>
                <a:cs typeface="ＭＳ ゴシック" charset="0"/>
              </a:endParaRPr>
            </a:p>
            <a:p>
              <a:pPr eaLnBrk="1" hangingPunct="1">
                <a:lnSpc>
                  <a:spcPct val="125000"/>
                </a:lnSpc>
                <a:buClr>
                  <a:schemeClr val="folHlink"/>
                </a:buClr>
                <a:buSzPct val="60000"/>
                <a:buFont typeface="Wingdings" charset="0"/>
                <a:buNone/>
                <a:defRPr/>
              </a:pPr>
              <a:r>
                <a:rPr kumimoji="0" lang="ja-JP" altLang="en-US" sz="1800" dirty="0">
                  <a:solidFill>
                    <a:srgbClr val="000000"/>
                  </a:solidFill>
                  <a:latin typeface="Meiryo" panose="020B0604030504040204" pitchFamily="34" charset="-128"/>
                  <a:ea typeface="Meiryo" panose="020B0604030504040204" pitchFamily="34" charset="-128"/>
                  <a:cs typeface="ＭＳ ゴシック" charset="0"/>
                </a:rPr>
                <a:t>＊</a:t>
              </a:r>
              <a:r>
                <a:rPr kumimoji="0" lang="ja-JP" altLang="en-US" sz="1800" b="1" dirty="0">
                  <a:solidFill>
                    <a:srgbClr val="000000"/>
                  </a:solidFill>
                  <a:latin typeface="Meiryo" panose="020B0604030504040204" pitchFamily="34" charset="-128"/>
                  <a:ea typeface="Meiryo" panose="020B0604030504040204" pitchFamily="34" charset="-128"/>
                  <a:cs typeface="ＭＳ ゴシック" charset="0"/>
                </a:rPr>
                <a:t>呼吸機能</a:t>
              </a:r>
              <a:r>
                <a:rPr kumimoji="0" lang="ja-JP" altLang="en-US" sz="1800" dirty="0">
                  <a:solidFill>
                    <a:srgbClr val="000000"/>
                  </a:solidFill>
                  <a:latin typeface="Meiryo" panose="020B0604030504040204" pitchFamily="34" charset="-128"/>
                  <a:ea typeface="Meiryo" panose="020B0604030504040204" pitchFamily="34" charset="-128"/>
                  <a:cs typeface="ＭＳ ゴシック" charset="0"/>
                </a:rPr>
                <a:t>低下</a:t>
              </a:r>
              <a:r>
                <a:rPr kumimoji="0" lang="en-US" altLang="ja-JP" sz="1800" dirty="0">
                  <a:solidFill>
                    <a:srgbClr val="000000"/>
                  </a:solidFill>
                  <a:latin typeface="Meiryo" panose="020B0604030504040204" pitchFamily="34" charset="-128"/>
                  <a:ea typeface="Meiryo" panose="020B0604030504040204" pitchFamily="34" charset="-128"/>
                  <a:cs typeface="ＭＳ ゴシック" charset="0"/>
                </a:rPr>
                <a:t>→</a:t>
              </a:r>
              <a:r>
                <a:rPr kumimoji="0" lang="ja-JP" altLang="en-US" sz="1800" dirty="0">
                  <a:solidFill>
                    <a:srgbClr val="000000"/>
                  </a:solidFill>
                  <a:latin typeface="Meiryo" panose="020B0604030504040204" pitchFamily="34" charset="-128"/>
                  <a:ea typeface="Meiryo" panose="020B0604030504040204" pitchFamily="34" charset="-128"/>
                  <a:cs typeface="ＭＳ ゴシック" charset="0"/>
                </a:rPr>
                <a:t>排痰困難、</a:t>
              </a:r>
              <a:r>
                <a:rPr kumimoji="0" lang="en-US" altLang="ja-JP" sz="1800" dirty="0">
                  <a:solidFill>
                    <a:srgbClr val="000000"/>
                  </a:solidFill>
                  <a:latin typeface="Meiryo" panose="020B0604030504040204" pitchFamily="34" charset="-128"/>
                  <a:ea typeface="Meiryo" panose="020B0604030504040204" pitchFamily="34" charset="-128"/>
                  <a:cs typeface="ＭＳ ゴシック" charset="0"/>
                </a:rPr>
                <a:t>SpO</a:t>
              </a:r>
              <a:r>
                <a:rPr kumimoji="0" lang="en-US" altLang="ja-JP" sz="1800" baseline="-25000" dirty="0">
                  <a:solidFill>
                    <a:srgbClr val="000000"/>
                  </a:solidFill>
                  <a:latin typeface="Meiryo" panose="020B0604030504040204" pitchFamily="34" charset="-128"/>
                  <a:ea typeface="Meiryo" panose="020B0604030504040204" pitchFamily="34" charset="-128"/>
                  <a:cs typeface="ＭＳ ゴシック" charset="0"/>
                </a:rPr>
                <a:t>2</a:t>
              </a:r>
              <a:r>
                <a:rPr kumimoji="0" lang="ja-JP" altLang="en-US" sz="1800" dirty="0">
                  <a:solidFill>
                    <a:srgbClr val="000000"/>
                  </a:solidFill>
                  <a:latin typeface="Meiryo" panose="020B0604030504040204" pitchFamily="34" charset="-128"/>
                  <a:ea typeface="Meiryo" panose="020B0604030504040204" pitchFamily="34" charset="-128"/>
                  <a:cs typeface="ＭＳ ゴシック" charset="0"/>
                </a:rPr>
                <a:t>低下</a:t>
              </a:r>
              <a:r>
                <a:rPr kumimoji="0" lang="en-US" altLang="ja-JP" sz="1800" dirty="0">
                  <a:solidFill>
                    <a:srgbClr val="000000"/>
                  </a:solidFill>
                  <a:latin typeface="Meiryo" panose="020B0604030504040204" pitchFamily="34" charset="-128"/>
                  <a:ea typeface="Meiryo" panose="020B0604030504040204" pitchFamily="34" charset="-128"/>
                  <a:cs typeface="ＭＳ ゴシック" charset="0"/>
                </a:rPr>
                <a:t>→</a:t>
              </a:r>
              <a:r>
                <a:rPr kumimoji="0" lang="ja-JP" altLang="en-US" sz="1800" dirty="0">
                  <a:solidFill>
                    <a:srgbClr val="000090"/>
                  </a:solidFill>
                  <a:latin typeface="Meiryo" panose="020B0604030504040204" pitchFamily="34" charset="-128"/>
                  <a:ea typeface="Meiryo" panose="020B0604030504040204" pitchFamily="34" charset="-128"/>
                  <a:cs typeface="ＭＳ ゴシック" charset="0"/>
                </a:rPr>
                <a:t>静かにチアノーゼに</a:t>
              </a:r>
              <a:endParaRPr kumimoji="0" lang="en-US" altLang="ja-JP" sz="1800" dirty="0">
                <a:solidFill>
                  <a:srgbClr val="000090"/>
                </a:solidFill>
                <a:latin typeface="Meiryo" panose="020B0604030504040204" pitchFamily="34" charset="-128"/>
                <a:ea typeface="Meiryo" panose="020B0604030504040204" pitchFamily="34" charset="-128"/>
                <a:cs typeface="ＭＳ ゴシック" charset="0"/>
              </a:endParaRPr>
            </a:p>
            <a:p>
              <a:pPr eaLnBrk="1" hangingPunct="1">
                <a:lnSpc>
                  <a:spcPct val="125000"/>
                </a:lnSpc>
                <a:buClr>
                  <a:schemeClr val="folHlink"/>
                </a:buClr>
                <a:buSzPct val="60000"/>
                <a:buFont typeface="Wingdings" charset="0"/>
                <a:buNone/>
                <a:defRPr/>
              </a:pPr>
              <a:r>
                <a:rPr kumimoji="0" lang="ja-JP" altLang="en-US" sz="1800" dirty="0">
                  <a:latin typeface="Meiryo" panose="020B0604030504040204" pitchFamily="34" charset="-128"/>
                  <a:ea typeface="Meiryo" panose="020B0604030504040204" pitchFamily="34" charset="-128"/>
                  <a:cs typeface="ＭＳ ゴシック" charset="0"/>
                </a:rPr>
                <a:t>＊</a:t>
              </a:r>
              <a:r>
                <a:rPr kumimoji="0" lang="ja-JP" altLang="en-US" sz="1800" b="1" dirty="0">
                  <a:latin typeface="Meiryo" panose="020B0604030504040204" pitchFamily="34" charset="-128"/>
                  <a:ea typeface="Meiryo" panose="020B0604030504040204" pitchFamily="34" charset="-128"/>
                  <a:cs typeface="ＭＳ ゴシック" charset="0"/>
                </a:rPr>
                <a:t>心機能</a:t>
              </a:r>
              <a:r>
                <a:rPr kumimoji="0" lang="ja-JP" altLang="en-US" sz="1800" dirty="0">
                  <a:latin typeface="Meiryo" panose="020B0604030504040204" pitchFamily="34" charset="-128"/>
                  <a:ea typeface="Meiryo" panose="020B0604030504040204" pitchFamily="34" charset="-128"/>
                  <a:cs typeface="ＭＳ ゴシック" charset="0"/>
                </a:rPr>
                <a:t>低下　</a:t>
              </a:r>
              <a:r>
                <a:rPr kumimoji="0" lang="en-US" altLang="ja-JP" sz="1800" dirty="0">
                  <a:latin typeface="Meiryo" panose="020B0604030504040204" pitchFamily="34" charset="-128"/>
                  <a:ea typeface="Meiryo" panose="020B0604030504040204" pitchFamily="34" charset="-128"/>
                  <a:cs typeface="ＭＳ ゴシック" charset="0"/>
                </a:rPr>
                <a:t>→</a:t>
              </a:r>
              <a:r>
                <a:rPr kumimoji="0" lang="ja-JP" altLang="en-US" sz="1800" dirty="0">
                  <a:latin typeface="Meiryo" panose="020B0604030504040204" pitchFamily="34" charset="-128"/>
                  <a:ea typeface="Meiryo" panose="020B0604030504040204" pitchFamily="34" charset="-128"/>
                  <a:cs typeface="ＭＳ ゴシック" charset="0"/>
                </a:rPr>
                <a:t>循環不全、徐脈、乏尿、尿閉</a:t>
              </a:r>
            </a:p>
          </p:txBody>
        </p:sp>
        <p:sp>
          <p:nvSpPr>
            <p:cNvPr id="14" name="テキスト ボックス 13">
              <a:extLst>
                <a:ext uri="{FF2B5EF4-FFF2-40B4-BE49-F238E27FC236}">
                  <a16:creationId xmlns:a16="http://schemas.microsoft.com/office/drawing/2014/main" id="{56F0EF24-2599-4FC1-B041-04542716493C}"/>
                </a:ext>
              </a:extLst>
            </p:cNvPr>
            <p:cNvSpPr txBox="1"/>
            <p:nvPr/>
          </p:nvSpPr>
          <p:spPr>
            <a:xfrm>
              <a:off x="681038" y="1520825"/>
              <a:ext cx="800219" cy="461665"/>
            </a:xfrm>
            <a:prstGeom prst="rect">
              <a:avLst/>
            </a:prstGeom>
            <a:solidFill>
              <a:schemeClr val="accent1">
                <a:lumMod val="20000"/>
                <a:lumOff val="80000"/>
              </a:schemeClr>
            </a:solidFill>
          </p:spPr>
          <p:style>
            <a:lnRef idx="0">
              <a:schemeClr val="accent5"/>
            </a:lnRef>
            <a:fillRef idx="3">
              <a:schemeClr val="accent5"/>
            </a:fillRef>
            <a:effectRef idx="3">
              <a:schemeClr val="accent5"/>
            </a:effectRef>
            <a:fontRef idx="minor">
              <a:schemeClr val="lt1"/>
            </a:fontRef>
          </p:style>
          <p:txBody>
            <a:bodyPr wrap="none" tIns="108000" anchor="ctr" anchorCtr="0">
              <a:noAutofit/>
            </a:bodyPr>
            <a:lstStyle>
              <a:lvl1pPr>
                <a:defRPr kumimoji="1" sz="2400">
                  <a:solidFill>
                    <a:schemeClr val="tx1"/>
                  </a:solidFill>
                  <a:latin typeface="Times" charset="0"/>
                  <a:ea typeface="Osaka" charset="0"/>
                  <a:cs typeface="Osaka" charset="0"/>
                </a:defRPr>
              </a:lvl1pPr>
              <a:lvl2pPr marL="37931725" indent="-37474525">
                <a:defRPr kumimoji="1" sz="2400">
                  <a:solidFill>
                    <a:schemeClr val="tx1"/>
                  </a:solidFill>
                  <a:latin typeface="Times" charset="0"/>
                  <a:ea typeface="Osaka" charset="0"/>
                  <a:cs typeface="Osaka" charset="0"/>
                </a:defRPr>
              </a:lvl2pPr>
              <a:lvl3pPr>
                <a:defRPr kumimoji="1" sz="2400">
                  <a:solidFill>
                    <a:schemeClr val="tx1"/>
                  </a:solidFill>
                  <a:latin typeface="Times" charset="0"/>
                  <a:ea typeface="Osaka" charset="0"/>
                  <a:cs typeface="Osaka" charset="0"/>
                </a:defRPr>
              </a:lvl3pPr>
              <a:lvl4pPr>
                <a:defRPr kumimoji="1" sz="2400">
                  <a:solidFill>
                    <a:schemeClr val="tx1"/>
                  </a:solidFill>
                  <a:latin typeface="Times" charset="0"/>
                  <a:ea typeface="Osaka" charset="0"/>
                  <a:cs typeface="Osaka" charset="0"/>
                </a:defRPr>
              </a:lvl4pPr>
              <a:lvl5pPr>
                <a:defRPr kumimoji="1" sz="2400">
                  <a:solidFill>
                    <a:schemeClr val="tx1"/>
                  </a:solidFill>
                  <a:latin typeface="Times" charset="0"/>
                  <a:ea typeface="Osaka" charset="0"/>
                  <a:cs typeface="Osaka" charset="0"/>
                </a:defRPr>
              </a:lvl5pPr>
              <a:lvl6pPr marL="457200" fontAlgn="base">
                <a:spcBef>
                  <a:spcPct val="0"/>
                </a:spcBef>
                <a:spcAft>
                  <a:spcPct val="0"/>
                </a:spcAft>
                <a:defRPr kumimoji="1" sz="2400">
                  <a:solidFill>
                    <a:schemeClr val="tx1"/>
                  </a:solidFill>
                  <a:latin typeface="Times" charset="0"/>
                  <a:ea typeface="Osaka" charset="0"/>
                  <a:cs typeface="Osaka" charset="0"/>
                </a:defRPr>
              </a:lvl6pPr>
              <a:lvl7pPr marL="914400" fontAlgn="base">
                <a:spcBef>
                  <a:spcPct val="0"/>
                </a:spcBef>
                <a:spcAft>
                  <a:spcPct val="0"/>
                </a:spcAft>
                <a:defRPr kumimoji="1" sz="2400">
                  <a:solidFill>
                    <a:schemeClr val="tx1"/>
                  </a:solidFill>
                  <a:latin typeface="Times" charset="0"/>
                  <a:ea typeface="Osaka" charset="0"/>
                  <a:cs typeface="Osaka" charset="0"/>
                </a:defRPr>
              </a:lvl7pPr>
              <a:lvl8pPr marL="1371600" fontAlgn="base">
                <a:spcBef>
                  <a:spcPct val="0"/>
                </a:spcBef>
                <a:spcAft>
                  <a:spcPct val="0"/>
                </a:spcAft>
                <a:defRPr kumimoji="1" sz="2400">
                  <a:solidFill>
                    <a:schemeClr val="tx1"/>
                  </a:solidFill>
                  <a:latin typeface="Times" charset="0"/>
                  <a:ea typeface="Osaka" charset="0"/>
                  <a:cs typeface="Osaka" charset="0"/>
                </a:defRPr>
              </a:lvl8pPr>
              <a:lvl9pPr marL="1828800" fontAlgn="base">
                <a:spcBef>
                  <a:spcPct val="0"/>
                </a:spcBef>
                <a:spcAft>
                  <a:spcPct val="0"/>
                </a:spcAft>
                <a:defRPr kumimoji="1" sz="2400">
                  <a:solidFill>
                    <a:schemeClr val="tx1"/>
                  </a:solidFill>
                  <a:latin typeface="Times" charset="0"/>
                  <a:ea typeface="Osaka" charset="0"/>
                  <a:cs typeface="Osaka" charset="0"/>
                </a:defRPr>
              </a:lvl9pPr>
            </a:lstStyle>
            <a:p>
              <a:pPr algn="ctr" eaLnBrk="1" hangingPunct="1">
                <a:defRPr/>
              </a:pPr>
              <a:r>
                <a:rPr lang="ja-JP" altLang="en-US" sz="2000" b="1" dirty="0">
                  <a:solidFill>
                    <a:schemeClr val="accent6">
                      <a:lumMod val="50000"/>
                    </a:schemeClr>
                  </a:solidFill>
                  <a:latin typeface="Meiryo" panose="020B0604030504040204" pitchFamily="34" charset="-128"/>
                  <a:ea typeface="Meiryo" panose="020B0604030504040204" pitchFamily="34" charset="-128"/>
                  <a:cs typeface="ＭＳ ゴシック" charset="0"/>
                </a:rPr>
                <a:t>症状</a:t>
              </a:r>
            </a:p>
          </p:txBody>
        </p:sp>
      </p:grpSp>
      <p:grpSp>
        <p:nvGrpSpPr>
          <p:cNvPr id="5" name="グループ化 4">
            <a:extLst>
              <a:ext uri="{FF2B5EF4-FFF2-40B4-BE49-F238E27FC236}">
                <a16:creationId xmlns:a16="http://schemas.microsoft.com/office/drawing/2014/main" id="{92EF78C9-5448-47C3-89E7-2CED0F25F5EA}"/>
              </a:ext>
            </a:extLst>
          </p:cNvPr>
          <p:cNvGrpSpPr/>
          <p:nvPr/>
        </p:nvGrpSpPr>
        <p:grpSpPr>
          <a:xfrm>
            <a:off x="668338" y="3291635"/>
            <a:ext cx="8605834" cy="1258888"/>
            <a:chOff x="668338" y="3392487"/>
            <a:chExt cx="8605834" cy="1258888"/>
          </a:xfrm>
        </p:grpSpPr>
        <p:sp>
          <p:nvSpPr>
            <p:cNvPr id="15" name="テキスト ボックス 14">
              <a:extLst>
                <a:ext uri="{FF2B5EF4-FFF2-40B4-BE49-F238E27FC236}">
                  <a16:creationId xmlns:a16="http://schemas.microsoft.com/office/drawing/2014/main" id="{816F2782-A29B-4C17-958D-78EF22AB4801}"/>
                </a:ext>
              </a:extLst>
            </p:cNvPr>
            <p:cNvSpPr txBox="1"/>
            <p:nvPr/>
          </p:nvSpPr>
          <p:spPr>
            <a:xfrm>
              <a:off x="668338" y="3392487"/>
              <a:ext cx="812919" cy="461665"/>
            </a:xfrm>
            <a:prstGeom prst="rect">
              <a:avLst/>
            </a:prstGeom>
            <a:solidFill>
              <a:srgbClr val="CCFFCC"/>
            </a:solidFill>
          </p:spPr>
          <p:style>
            <a:lnRef idx="0">
              <a:schemeClr val="accent3"/>
            </a:lnRef>
            <a:fillRef idx="3">
              <a:schemeClr val="accent3"/>
            </a:fillRef>
            <a:effectRef idx="3">
              <a:schemeClr val="accent3"/>
            </a:effectRef>
            <a:fontRef idx="minor">
              <a:schemeClr val="lt1"/>
            </a:fontRef>
          </p:style>
          <p:txBody>
            <a:bodyPr wrap="square" tIns="108000" anchor="ctr" anchorCtr="0">
              <a:noAutofit/>
            </a:bodyPr>
            <a:lstStyle>
              <a:lvl1pPr>
                <a:defRPr kumimoji="1" sz="2400">
                  <a:solidFill>
                    <a:schemeClr val="tx1"/>
                  </a:solidFill>
                  <a:latin typeface="Times" charset="0"/>
                  <a:ea typeface="Osaka" charset="0"/>
                  <a:cs typeface="Osaka" charset="0"/>
                </a:defRPr>
              </a:lvl1pPr>
              <a:lvl2pPr marL="37931725" indent="-37474525">
                <a:defRPr kumimoji="1" sz="2400">
                  <a:solidFill>
                    <a:schemeClr val="tx1"/>
                  </a:solidFill>
                  <a:latin typeface="Times" charset="0"/>
                  <a:ea typeface="Osaka" charset="0"/>
                  <a:cs typeface="Osaka" charset="0"/>
                </a:defRPr>
              </a:lvl2pPr>
              <a:lvl3pPr>
                <a:defRPr kumimoji="1" sz="2400">
                  <a:solidFill>
                    <a:schemeClr val="tx1"/>
                  </a:solidFill>
                  <a:latin typeface="Times" charset="0"/>
                  <a:ea typeface="Osaka" charset="0"/>
                  <a:cs typeface="Osaka" charset="0"/>
                </a:defRPr>
              </a:lvl3pPr>
              <a:lvl4pPr>
                <a:defRPr kumimoji="1" sz="2400">
                  <a:solidFill>
                    <a:schemeClr val="tx1"/>
                  </a:solidFill>
                  <a:latin typeface="Times" charset="0"/>
                  <a:ea typeface="Osaka" charset="0"/>
                  <a:cs typeface="Osaka" charset="0"/>
                </a:defRPr>
              </a:lvl4pPr>
              <a:lvl5pPr>
                <a:defRPr kumimoji="1" sz="2400">
                  <a:solidFill>
                    <a:schemeClr val="tx1"/>
                  </a:solidFill>
                  <a:latin typeface="Times" charset="0"/>
                  <a:ea typeface="Osaka" charset="0"/>
                  <a:cs typeface="Osaka" charset="0"/>
                </a:defRPr>
              </a:lvl5pPr>
              <a:lvl6pPr marL="457200" fontAlgn="base">
                <a:spcBef>
                  <a:spcPct val="0"/>
                </a:spcBef>
                <a:spcAft>
                  <a:spcPct val="0"/>
                </a:spcAft>
                <a:defRPr kumimoji="1" sz="2400">
                  <a:solidFill>
                    <a:schemeClr val="tx1"/>
                  </a:solidFill>
                  <a:latin typeface="Times" charset="0"/>
                  <a:ea typeface="Osaka" charset="0"/>
                  <a:cs typeface="Osaka" charset="0"/>
                </a:defRPr>
              </a:lvl6pPr>
              <a:lvl7pPr marL="914400" fontAlgn="base">
                <a:spcBef>
                  <a:spcPct val="0"/>
                </a:spcBef>
                <a:spcAft>
                  <a:spcPct val="0"/>
                </a:spcAft>
                <a:defRPr kumimoji="1" sz="2400">
                  <a:solidFill>
                    <a:schemeClr val="tx1"/>
                  </a:solidFill>
                  <a:latin typeface="Times" charset="0"/>
                  <a:ea typeface="Osaka" charset="0"/>
                  <a:cs typeface="Osaka" charset="0"/>
                </a:defRPr>
              </a:lvl7pPr>
              <a:lvl8pPr marL="1371600" fontAlgn="base">
                <a:spcBef>
                  <a:spcPct val="0"/>
                </a:spcBef>
                <a:spcAft>
                  <a:spcPct val="0"/>
                </a:spcAft>
                <a:defRPr kumimoji="1" sz="2400">
                  <a:solidFill>
                    <a:schemeClr val="tx1"/>
                  </a:solidFill>
                  <a:latin typeface="Times" charset="0"/>
                  <a:ea typeface="Osaka" charset="0"/>
                  <a:cs typeface="Osaka" charset="0"/>
                </a:defRPr>
              </a:lvl8pPr>
              <a:lvl9pPr marL="1828800" fontAlgn="base">
                <a:spcBef>
                  <a:spcPct val="0"/>
                </a:spcBef>
                <a:spcAft>
                  <a:spcPct val="0"/>
                </a:spcAft>
                <a:defRPr kumimoji="1" sz="2400">
                  <a:solidFill>
                    <a:schemeClr val="tx1"/>
                  </a:solidFill>
                  <a:latin typeface="Times" charset="0"/>
                  <a:ea typeface="Osaka" charset="0"/>
                  <a:cs typeface="Osaka" charset="0"/>
                </a:defRPr>
              </a:lvl9pPr>
            </a:lstStyle>
            <a:p>
              <a:pPr algn="ctr" eaLnBrk="1" hangingPunct="1">
                <a:defRPr/>
              </a:pPr>
              <a:r>
                <a:rPr kumimoji="0" lang="ja-JP" altLang="en-US" sz="2000" b="1" dirty="0">
                  <a:solidFill>
                    <a:schemeClr val="accent6">
                      <a:lumMod val="50000"/>
                    </a:schemeClr>
                  </a:solidFill>
                  <a:latin typeface="Meiryo" panose="020B0604030504040204" pitchFamily="34" charset="-128"/>
                  <a:ea typeface="Meiryo" panose="020B0604030504040204" pitchFamily="34" charset="-128"/>
                  <a:cs typeface="ＭＳ ゴシック" charset="0"/>
                </a:rPr>
                <a:t>原因</a:t>
              </a:r>
              <a:endParaRPr lang="ja-JP" altLang="en-US" sz="2000" b="1" dirty="0">
                <a:solidFill>
                  <a:schemeClr val="accent6">
                    <a:lumMod val="50000"/>
                  </a:schemeClr>
                </a:solidFill>
                <a:latin typeface="Meiryo" panose="020B0604030504040204" pitchFamily="34" charset="-128"/>
                <a:ea typeface="Meiryo" panose="020B0604030504040204" pitchFamily="34" charset="-128"/>
                <a:cs typeface="ＭＳ Ｐゴシック" charset="0"/>
              </a:endParaRPr>
            </a:p>
          </p:txBody>
        </p:sp>
        <p:sp>
          <p:nvSpPr>
            <p:cNvPr id="16" name="正方形/長方形 15">
              <a:extLst>
                <a:ext uri="{FF2B5EF4-FFF2-40B4-BE49-F238E27FC236}">
                  <a16:creationId xmlns:a16="http://schemas.microsoft.com/office/drawing/2014/main" id="{8B0D0FDE-4AC4-4EFA-AA10-25A6B028B607}"/>
                </a:ext>
              </a:extLst>
            </p:cNvPr>
            <p:cNvSpPr>
              <a:spLocks noChangeArrowheads="1"/>
            </p:cNvSpPr>
            <p:nvPr/>
          </p:nvSpPr>
          <p:spPr bwMode="auto">
            <a:xfrm>
              <a:off x="1650999" y="3392487"/>
              <a:ext cx="7623173" cy="1258888"/>
            </a:xfrm>
            <a:prstGeom prst="rect">
              <a:avLst/>
            </a:prstGeom>
            <a:solidFill>
              <a:srgbClr val="CCFFCC"/>
            </a:solidFill>
            <a:ln>
              <a:noFill/>
            </a:ln>
            <a:effectLst>
              <a:outerShdw blurRad="40000" dist="83439" dir="3420008" rotWithShape="0">
                <a:srgbClr val="808080">
                  <a:alpha val="37999"/>
                </a:srgbClr>
              </a:outerShdw>
            </a:effectLst>
          </p:spPr>
          <p:txBody>
            <a:bodyPr wrap="square" anchor="ctr" anchorCtr="0">
              <a:noAutofit/>
            </a:bodyPr>
            <a:lstStyle/>
            <a:p>
              <a:pPr marL="342900" indent="-342900" eaLnBrk="1" hangingPunct="1">
                <a:lnSpc>
                  <a:spcPct val="125000"/>
                </a:lnSpc>
                <a:buClr>
                  <a:schemeClr val="folHlink"/>
                </a:buClr>
                <a:buSzPct val="60000"/>
                <a:defRPr/>
              </a:pPr>
              <a:r>
                <a:rPr kumimoji="0" lang="ja-JP" altLang="en-US" dirty="0">
                  <a:solidFill>
                    <a:srgbClr val="000000"/>
                  </a:solidFill>
                  <a:latin typeface="Meiryo" panose="020B0604030504040204" pitchFamily="34" charset="-128"/>
                  <a:ea typeface="Meiryo" panose="020B0604030504040204" pitchFamily="34" charset="-128"/>
                  <a:cs typeface="ＭＳ ゴシック" charset="0"/>
                </a:rPr>
                <a:t>＊</a:t>
              </a:r>
              <a:r>
                <a:rPr kumimoji="0" lang="ja-JP" altLang="en-US" b="1" dirty="0">
                  <a:solidFill>
                    <a:srgbClr val="000000"/>
                  </a:solidFill>
                  <a:latin typeface="Meiryo" panose="020B0604030504040204" pitchFamily="34" charset="-128"/>
                  <a:ea typeface="Meiryo" panose="020B0604030504040204" pitchFamily="34" charset="-128"/>
                  <a:cs typeface="ＭＳ ゴシック" charset="0"/>
                </a:rPr>
                <a:t>重度脳障害</a:t>
              </a:r>
              <a:r>
                <a:rPr kumimoji="0" lang="ja-JP" altLang="en-US" dirty="0">
                  <a:solidFill>
                    <a:srgbClr val="000000"/>
                  </a:solidFill>
                  <a:latin typeface="Meiryo" panose="020B0604030504040204" pitchFamily="34" charset="-128"/>
                  <a:ea typeface="Meiryo" panose="020B0604030504040204" pitchFamily="34" charset="-128"/>
                  <a:cs typeface="ＭＳ ゴシック" charset="0"/>
                </a:rPr>
                <a:t>による体温調節障害がある</a:t>
              </a:r>
            </a:p>
            <a:p>
              <a:pPr marL="342900" indent="-342900" eaLnBrk="1" hangingPunct="1">
                <a:lnSpc>
                  <a:spcPct val="125000"/>
                </a:lnSpc>
                <a:buClr>
                  <a:schemeClr val="folHlink"/>
                </a:buClr>
                <a:buSzPct val="60000"/>
                <a:defRPr/>
              </a:pPr>
              <a:r>
                <a:rPr kumimoji="0" lang="ja-JP" altLang="en-US" dirty="0">
                  <a:solidFill>
                    <a:srgbClr val="000000"/>
                  </a:solidFill>
                  <a:latin typeface="Meiryo" panose="020B0604030504040204" pitchFamily="34" charset="-128"/>
                  <a:ea typeface="Meiryo" panose="020B0604030504040204" pitchFamily="34" charset="-128"/>
                  <a:cs typeface="ＭＳ ゴシック" charset="0"/>
                </a:rPr>
                <a:t>＊</a:t>
              </a:r>
              <a:r>
                <a:rPr kumimoji="0" lang="ja-JP" altLang="en-US" b="1" dirty="0">
                  <a:solidFill>
                    <a:srgbClr val="000000"/>
                  </a:solidFill>
                  <a:latin typeface="Meiryo" panose="020B0604030504040204" pitchFamily="34" charset="-128"/>
                  <a:ea typeface="Meiryo" panose="020B0604030504040204" pitchFamily="34" charset="-128"/>
                  <a:cs typeface="ＭＳ ゴシック" charset="0"/>
                </a:rPr>
                <a:t>環境温の低下</a:t>
              </a:r>
              <a:r>
                <a:rPr kumimoji="0" lang="ja-JP" altLang="en-US" dirty="0">
                  <a:solidFill>
                    <a:srgbClr val="000000"/>
                  </a:solidFill>
                  <a:latin typeface="Meiryo" panose="020B0604030504040204" pitchFamily="34" charset="-128"/>
                  <a:ea typeface="Meiryo" panose="020B0604030504040204" pitchFamily="34" charset="-128"/>
                  <a:cs typeface="ＭＳ ゴシック" charset="0"/>
                </a:rPr>
                <a:t>に見合った衣類を着用していない</a:t>
              </a:r>
              <a:endParaRPr kumimoji="0" lang="en-US" altLang="ja-JP" dirty="0">
                <a:solidFill>
                  <a:srgbClr val="000000"/>
                </a:solidFill>
                <a:latin typeface="Meiryo" panose="020B0604030504040204" pitchFamily="34" charset="-128"/>
                <a:ea typeface="Meiryo" panose="020B0604030504040204" pitchFamily="34" charset="-128"/>
                <a:cs typeface="ＭＳ ゴシック" charset="0"/>
              </a:endParaRPr>
            </a:p>
            <a:p>
              <a:pPr marL="342900" indent="-342900" eaLnBrk="1" hangingPunct="1">
                <a:lnSpc>
                  <a:spcPct val="125000"/>
                </a:lnSpc>
                <a:buClr>
                  <a:schemeClr val="folHlink"/>
                </a:buClr>
                <a:buSzPct val="60000"/>
                <a:buFont typeface="Wingdings" charset="0"/>
                <a:buNone/>
                <a:defRPr/>
              </a:pPr>
              <a:r>
                <a:rPr kumimoji="0" lang="ja-JP" altLang="en-US" dirty="0">
                  <a:solidFill>
                    <a:srgbClr val="000000"/>
                  </a:solidFill>
                  <a:latin typeface="Meiryo" panose="020B0604030504040204" pitchFamily="34" charset="-128"/>
                  <a:ea typeface="Meiryo" panose="020B0604030504040204" pitchFamily="34" charset="-128"/>
                  <a:cs typeface="ＭＳ ゴシック" charset="0"/>
                </a:rPr>
                <a:t>＊</a:t>
              </a:r>
              <a:r>
                <a:rPr kumimoji="0" lang="ja-JP" altLang="en-US" b="1" dirty="0">
                  <a:solidFill>
                    <a:srgbClr val="000000"/>
                  </a:solidFill>
                  <a:latin typeface="Meiryo" panose="020B0604030504040204" pitchFamily="34" charset="-128"/>
                  <a:ea typeface="Meiryo" panose="020B0604030504040204" pitchFamily="34" charset="-128"/>
                  <a:cs typeface="ＭＳ ゴシック" charset="0"/>
                </a:rPr>
                <a:t>代謝の低下</a:t>
              </a:r>
              <a:r>
                <a:rPr kumimoji="0" lang="ja-JP" altLang="en-US" dirty="0">
                  <a:solidFill>
                    <a:srgbClr val="000000"/>
                  </a:solidFill>
                  <a:latin typeface="Meiryo" panose="020B0604030504040204" pitchFamily="34" charset="-128"/>
                  <a:ea typeface="Meiryo" panose="020B0604030504040204" pitchFamily="34" charset="-128"/>
                  <a:cs typeface="ＭＳ ゴシック" charset="0"/>
                </a:rPr>
                <a:t>により体の中から熱を産生できない</a:t>
              </a:r>
              <a:endParaRPr kumimoji="0" lang="en-US" altLang="ja-JP" dirty="0">
                <a:solidFill>
                  <a:srgbClr val="000000"/>
                </a:solidFill>
                <a:latin typeface="Meiryo" panose="020B0604030504040204" pitchFamily="34" charset="-128"/>
                <a:ea typeface="Meiryo" panose="020B0604030504040204" pitchFamily="34" charset="-128"/>
                <a:cs typeface="ＭＳ ゴシック" charset="0"/>
              </a:endParaRPr>
            </a:p>
          </p:txBody>
        </p:sp>
      </p:grpSp>
      <p:grpSp>
        <p:nvGrpSpPr>
          <p:cNvPr id="6" name="グループ化 5">
            <a:extLst>
              <a:ext uri="{FF2B5EF4-FFF2-40B4-BE49-F238E27FC236}">
                <a16:creationId xmlns:a16="http://schemas.microsoft.com/office/drawing/2014/main" id="{0F63E751-76D5-44A1-81FA-FCF7965F2290}"/>
              </a:ext>
            </a:extLst>
          </p:cNvPr>
          <p:cNvGrpSpPr/>
          <p:nvPr/>
        </p:nvGrpSpPr>
        <p:grpSpPr>
          <a:xfrm>
            <a:off x="681038" y="4777342"/>
            <a:ext cx="8593137" cy="1258888"/>
            <a:chOff x="681038" y="5163001"/>
            <a:chExt cx="8593137" cy="1258888"/>
          </a:xfrm>
        </p:grpSpPr>
        <p:sp>
          <p:nvSpPr>
            <p:cNvPr id="9" name="Rectangle 5">
              <a:extLst>
                <a:ext uri="{FF2B5EF4-FFF2-40B4-BE49-F238E27FC236}">
                  <a16:creationId xmlns:a16="http://schemas.microsoft.com/office/drawing/2014/main" id="{54993DB1-9250-4113-A7A1-2CDC26D93D07}"/>
                </a:ext>
              </a:extLst>
            </p:cNvPr>
            <p:cNvSpPr>
              <a:spLocks noChangeArrowheads="1"/>
            </p:cNvSpPr>
            <p:nvPr/>
          </p:nvSpPr>
          <p:spPr bwMode="auto">
            <a:xfrm>
              <a:off x="1651001" y="5163001"/>
              <a:ext cx="7623174" cy="1258888"/>
            </a:xfrm>
            <a:prstGeom prst="rect">
              <a:avLst/>
            </a:prstGeom>
            <a:solidFill>
              <a:srgbClr val="FFE6CD"/>
            </a:solidFill>
            <a:ln>
              <a:noFill/>
            </a:ln>
            <a:effectLst>
              <a:outerShdw blurRad="40000" dist="58039" dir="2700000" rotWithShape="0">
                <a:srgbClr val="808080">
                  <a:alpha val="37999"/>
                </a:srgbClr>
              </a:outerShdw>
            </a:effectLst>
          </p:spPr>
          <p:txBody>
            <a:bodyPr wrap="square" anchor="ctr" anchorCtr="0">
              <a:noAutofit/>
            </a:bodyPr>
            <a:lstStyle/>
            <a:p>
              <a:pPr marL="342900" indent="-342900" algn="just" eaLnBrk="1" hangingPunct="1">
                <a:lnSpc>
                  <a:spcPct val="125000"/>
                </a:lnSpc>
                <a:buClr>
                  <a:schemeClr val="folHlink"/>
                </a:buClr>
                <a:buSzPct val="60000"/>
                <a:buFont typeface="Wingdings" charset="0"/>
                <a:buNone/>
                <a:defRPr/>
              </a:pPr>
              <a:r>
                <a:rPr kumimoji="0" lang="ja-JP" altLang="en-US" dirty="0">
                  <a:solidFill>
                    <a:srgbClr val="000000"/>
                  </a:solidFill>
                  <a:latin typeface="Meiryo" panose="020B0604030504040204" pitchFamily="34" charset="-128"/>
                  <a:ea typeface="Meiryo" panose="020B0604030504040204" pitchFamily="34" charset="-128"/>
                  <a:cs typeface="ＭＳ ゴシック" charset="0"/>
                </a:rPr>
                <a:t>＊</a:t>
              </a:r>
              <a:r>
                <a:rPr kumimoji="0" lang="ja-JP" altLang="en-US" b="1" dirty="0">
                  <a:solidFill>
                    <a:srgbClr val="000000"/>
                  </a:solidFill>
                  <a:latin typeface="Meiryo" panose="020B0604030504040204" pitchFamily="34" charset="-128"/>
                  <a:ea typeface="Meiryo" panose="020B0604030504040204" pitchFamily="34" charset="-128"/>
                  <a:cs typeface="ＭＳ ゴシック" charset="0"/>
                </a:rPr>
                <a:t>環境温度</a:t>
              </a:r>
              <a:r>
                <a:rPr kumimoji="0" lang="ja-JP" altLang="en-US" dirty="0">
                  <a:solidFill>
                    <a:srgbClr val="000000"/>
                  </a:solidFill>
                  <a:latin typeface="Meiryo" panose="020B0604030504040204" pitchFamily="34" charset="-128"/>
                  <a:ea typeface="Meiryo" panose="020B0604030504040204" pitchFamily="34" charset="-128"/>
                  <a:cs typeface="ＭＳ ゴシック" charset="0"/>
                </a:rPr>
                <a:t>を温かく（電気毛布は有用です）</a:t>
              </a:r>
              <a:endParaRPr kumimoji="0" lang="en-US" altLang="ja-JP" dirty="0">
                <a:solidFill>
                  <a:srgbClr val="000000"/>
                </a:solidFill>
                <a:latin typeface="Meiryo" panose="020B0604030504040204" pitchFamily="34" charset="-128"/>
                <a:ea typeface="Meiryo" panose="020B0604030504040204" pitchFamily="34" charset="-128"/>
                <a:cs typeface="ＭＳ ゴシック" charset="0"/>
              </a:endParaRPr>
            </a:p>
            <a:p>
              <a:pPr marL="342900" indent="-342900" algn="just" eaLnBrk="1" hangingPunct="1">
                <a:lnSpc>
                  <a:spcPct val="125000"/>
                </a:lnSpc>
                <a:buClr>
                  <a:schemeClr val="folHlink"/>
                </a:buClr>
                <a:buSzPct val="60000"/>
                <a:buFont typeface="Wingdings" charset="0"/>
                <a:buNone/>
                <a:defRPr/>
              </a:pPr>
              <a:r>
                <a:rPr kumimoji="0" lang="ja-JP" altLang="en-US" dirty="0">
                  <a:solidFill>
                    <a:srgbClr val="000000"/>
                  </a:solidFill>
                  <a:latin typeface="Meiryo" panose="020B0604030504040204" pitchFamily="34" charset="-128"/>
                  <a:ea typeface="Meiryo" panose="020B0604030504040204" pitchFamily="34" charset="-128"/>
                  <a:cs typeface="ＭＳ ゴシック" charset="0"/>
                </a:rPr>
                <a:t>＊</a:t>
              </a:r>
              <a:r>
                <a:rPr kumimoji="0" lang="ja-JP" altLang="en-US" b="1" dirty="0">
                  <a:solidFill>
                    <a:srgbClr val="000000"/>
                  </a:solidFill>
                  <a:latin typeface="Meiryo" panose="020B0604030504040204" pitchFamily="34" charset="-128"/>
                  <a:ea typeface="Meiryo" panose="020B0604030504040204" pitchFamily="34" charset="-128"/>
                  <a:cs typeface="ＭＳ ゴシック" charset="0"/>
                </a:rPr>
                <a:t>保温性</a:t>
              </a:r>
              <a:r>
                <a:rPr kumimoji="0" lang="ja-JP" altLang="en-US" dirty="0">
                  <a:solidFill>
                    <a:srgbClr val="000000"/>
                  </a:solidFill>
                  <a:latin typeface="Meiryo" panose="020B0604030504040204" pitchFamily="34" charset="-128"/>
                  <a:ea typeface="Meiryo" panose="020B0604030504040204" pitchFamily="34" charset="-128"/>
                  <a:cs typeface="ＭＳ ゴシック" charset="0"/>
                </a:rPr>
                <a:t>の高い衣類の着用。頭や頸の保温に努める。</a:t>
              </a:r>
              <a:endParaRPr kumimoji="0" lang="ja-JP" dirty="0">
                <a:solidFill>
                  <a:srgbClr val="000000"/>
                </a:solidFill>
                <a:latin typeface="Meiryo" panose="020B0604030504040204" pitchFamily="34" charset="-128"/>
                <a:ea typeface="Meiryo" panose="020B0604030504040204" pitchFamily="34" charset="-128"/>
                <a:cs typeface="ＭＳ ゴシック" charset="0"/>
              </a:endParaRPr>
            </a:p>
            <a:p>
              <a:pPr marL="342900" indent="-342900" algn="just" eaLnBrk="1" hangingPunct="1">
                <a:lnSpc>
                  <a:spcPct val="125000"/>
                </a:lnSpc>
                <a:buClr>
                  <a:schemeClr val="folHlink"/>
                </a:buClr>
                <a:buSzPct val="60000"/>
                <a:buFont typeface="Wingdings" charset="0"/>
                <a:buNone/>
                <a:defRPr/>
              </a:pPr>
              <a:r>
                <a:rPr kumimoji="0" lang="ja-JP" altLang="en-US" dirty="0">
                  <a:solidFill>
                    <a:srgbClr val="000000"/>
                  </a:solidFill>
                  <a:latin typeface="Meiryo" panose="020B0604030504040204" pitchFamily="34" charset="-128"/>
                  <a:ea typeface="Meiryo" panose="020B0604030504040204" pitchFamily="34" charset="-128"/>
                  <a:cs typeface="ＭＳ ゴシック" charset="0"/>
                </a:rPr>
                <a:t>＊手足の</a:t>
              </a:r>
              <a:r>
                <a:rPr kumimoji="0" lang="ja-JP" altLang="en-US" b="1" dirty="0">
                  <a:solidFill>
                    <a:srgbClr val="000000"/>
                  </a:solidFill>
                  <a:latin typeface="Meiryo" panose="020B0604030504040204" pitchFamily="34" charset="-128"/>
                  <a:ea typeface="Meiryo" panose="020B0604030504040204" pitchFamily="34" charset="-128"/>
                  <a:cs typeface="ＭＳ ゴシック" charset="0"/>
                </a:rPr>
                <a:t>運動やマッサージ</a:t>
              </a:r>
              <a:r>
                <a:rPr kumimoji="0" lang="ja-JP" altLang="en-US" dirty="0">
                  <a:solidFill>
                    <a:srgbClr val="000000"/>
                  </a:solidFill>
                  <a:latin typeface="Meiryo" panose="020B0604030504040204" pitchFamily="34" charset="-128"/>
                  <a:ea typeface="Meiryo" panose="020B0604030504040204" pitchFamily="34" charset="-128"/>
                  <a:cs typeface="ＭＳ ゴシック" charset="0"/>
                </a:rPr>
                <a:t>は末梢の循環の改善に有効</a:t>
              </a:r>
            </a:p>
          </p:txBody>
        </p:sp>
        <p:sp>
          <p:nvSpPr>
            <p:cNvPr id="17" name="テキスト ボックス 16">
              <a:extLst>
                <a:ext uri="{FF2B5EF4-FFF2-40B4-BE49-F238E27FC236}">
                  <a16:creationId xmlns:a16="http://schemas.microsoft.com/office/drawing/2014/main" id="{2CC5C19D-5E74-4308-B75C-D8CC1AF811EC}"/>
                </a:ext>
              </a:extLst>
            </p:cNvPr>
            <p:cNvSpPr txBox="1"/>
            <p:nvPr/>
          </p:nvSpPr>
          <p:spPr>
            <a:xfrm>
              <a:off x="681038" y="5163001"/>
              <a:ext cx="800219" cy="461665"/>
            </a:xfrm>
            <a:prstGeom prst="rect">
              <a:avLst/>
            </a:prstGeom>
            <a:solidFill>
              <a:srgbClr val="FFE6CD"/>
            </a:solidFill>
          </p:spPr>
          <p:style>
            <a:lnRef idx="0">
              <a:schemeClr val="accent6"/>
            </a:lnRef>
            <a:fillRef idx="3">
              <a:schemeClr val="accent6"/>
            </a:fillRef>
            <a:effectRef idx="3">
              <a:schemeClr val="accent6"/>
            </a:effectRef>
            <a:fontRef idx="minor">
              <a:schemeClr val="lt1"/>
            </a:fontRef>
          </p:style>
          <p:txBody>
            <a:bodyPr wrap="none" tIns="108000" anchor="ctr" anchorCtr="0">
              <a:noAutofit/>
            </a:bodyPr>
            <a:lstStyle>
              <a:lvl1pPr>
                <a:defRPr kumimoji="1" sz="2400">
                  <a:solidFill>
                    <a:schemeClr val="tx1"/>
                  </a:solidFill>
                  <a:latin typeface="Times" charset="0"/>
                  <a:ea typeface="Osaka" charset="0"/>
                  <a:cs typeface="Osaka" charset="0"/>
                </a:defRPr>
              </a:lvl1pPr>
              <a:lvl2pPr marL="37931725" indent="-37474525">
                <a:defRPr kumimoji="1" sz="2400">
                  <a:solidFill>
                    <a:schemeClr val="tx1"/>
                  </a:solidFill>
                  <a:latin typeface="Times" charset="0"/>
                  <a:ea typeface="Osaka" charset="0"/>
                  <a:cs typeface="Osaka" charset="0"/>
                </a:defRPr>
              </a:lvl2pPr>
              <a:lvl3pPr>
                <a:defRPr kumimoji="1" sz="2400">
                  <a:solidFill>
                    <a:schemeClr val="tx1"/>
                  </a:solidFill>
                  <a:latin typeface="Times" charset="0"/>
                  <a:ea typeface="Osaka" charset="0"/>
                  <a:cs typeface="Osaka" charset="0"/>
                </a:defRPr>
              </a:lvl3pPr>
              <a:lvl4pPr>
                <a:defRPr kumimoji="1" sz="2400">
                  <a:solidFill>
                    <a:schemeClr val="tx1"/>
                  </a:solidFill>
                  <a:latin typeface="Times" charset="0"/>
                  <a:ea typeface="Osaka" charset="0"/>
                  <a:cs typeface="Osaka" charset="0"/>
                </a:defRPr>
              </a:lvl4pPr>
              <a:lvl5pPr>
                <a:defRPr kumimoji="1" sz="2400">
                  <a:solidFill>
                    <a:schemeClr val="tx1"/>
                  </a:solidFill>
                  <a:latin typeface="Times" charset="0"/>
                  <a:ea typeface="Osaka" charset="0"/>
                  <a:cs typeface="Osaka" charset="0"/>
                </a:defRPr>
              </a:lvl5pPr>
              <a:lvl6pPr marL="457200" fontAlgn="base">
                <a:spcBef>
                  <a:spcPct val="0"/>
                </a:spcBef>
                <a:spcAft>
                  <a:spcPct val="0"/>
                </a:spcAft>
                <a:defRPr kumimoji="1" sz="2400">
                  <a:solidFill>
                    <a:schemeClr val="tx1"/>
                  </a:solidFill>
                  <a:latin typeface="Times" charset="0"/>
                  <a:ea typeface="Osaka" charset="0"/>
                  <a:cs typeface="Osaka" charset="0"/>
                </a:defRPr>
              </a:lvl6pPr>
              <a:lvl7pPr marL="914400" fontAlgn="base">
                <a:spcBef>
                  <a:spcPct val="0"/>
                </a:spcBef>
                <a:spcAft>
                  <a:spcPct val="0"/>
                </a:spcAft>
                <a:defRPr kumimoji="1" sz="2400">
                  <a:solidFill>
                    <a:schemeClr val="tx1"/>
                  </a:solidFill>
                  <a:latin typeface="Times" charset="0"/>
                  <a:ea typeface="Osaka" charset="0"/>
                  <a:cs typeface="Osaka" charset="0"/>
                </a:defRPr>
              </a:lvl7pPr>
              <a:lvl8pPr marL="1371600" fontAlgn="base">
                <a:spcBef>
                  <a:spcPct val="0"/>
                </a:spcBef>
                <a:spcAft>
                  <a:spcPct val="0"/>
                </a:spcAft>
                <a:defRPr kumimoji="1" sz="2400">
                  <a:solidFill>
                    <a:schemeClr val="tx1"/>
                  </a:solidFill>
                  <a:latin typeface="Times" charset="0"/>
                  <a:ea typeface="Osaka" charset="0"/>
                  <a:cs typeface="Osaka" charset="0"/>
                </a:defRPr>
              </a:lvl8pPr>
              <a:lvl9pPr marL="1828800" fontAlgn="base">
                <a:spcBef>
                  <a:spcPct val="0"/>
                </a:spcBef>
                <a:spcAft>
                  <a:spcPct val="0"/>
                </a:spcAft>
                <a:defRPr kumimoji="1" sz="2400">
                  <a:solidFill>
                    <a:schemeClr val="tx1"/>
                  </a:solidFill>
                  <a:latin typeface="Times" charset="0"/>
                  <a:ea typeface="Osaka" charset="0"/>
                  <a:cs typeface="Osaka" charset="0"/>
                </a:defRPr>
              </a:lvl9pPr>
            </a:lstStyle>
            <a:p>
              <a:pPr algn="ctr" eaLnBrk="1" hangingPunct="1">
                <a:defRPr/>
              </a:pPr>
              <a:r>
                <a:rPr kumimoji="0" lang="ja-JP" altLang="en-US" sz="2000" b="1" dirty="0">
                  <a:solidFill>
                    <a:schemeClr val="accent6">
                      <a:lumMod val="50000"/>
                    </a:schemeClr>
                  </a:solidFill>
                  <a:latin typeface="Meiryo" panose="020B0604030504040204" pitchFamily="34" charset="-128"/>
                  <a:ea typeface="Meiryo" panose="020B0604030504040204" pitchFamily="34" charset="-128"/>
                  <a:cs typeface="ＭＳ ゴシック" charset="0"/>
                </a:rPr>
                <a:t>対応</a:t>
              </a:r>
              <a:endParaRPr lang="ja-JP" altLang="en-US" sz="2000" b="1" dirty="0">
                <a:solidFill>
                  <a:schemeClr val="accent6">
                    <a:lumMod val="50000"/>
                  </a:schemeClr>
                </a:solidFill>
                <a:latin typeface="Meiryo" panose="020B0604030504040204" pitchFamily="34" charset="-128"/>
                <a:ea typeface="Meiryo" panose="020B0604030504040204" pitchFamily="34" charset="-128"/>
                <a:cs typeface="ＭＳ Ｐゴシック" charset="0"/>
              </a:endParaRPr>
            </a:p>
          </p:txBody>
        </p:sp>
      </p:grpSp>
      <p:sp>
        <p:nvSpPr>
          <p:cNvPr id="18" name="テキスト ボックス 15">
            <a:extLst>
              <a:ext uri="{FF2B5EF4-FFF2-40B4-BE49-F238E27FC236}">
                <a16:creationId xmlns:a16="http://schemas.microsoft.com/office/drawing/2014/main" id="{5CBDA2B2-5F57-4AE6-943C-D937F99399FC}"/>
              </a:ext>
            </a:extLst>
          </p:cNvPr>
          <p:cNvSpPr txBox="1">
            <a:spLocks noChangeArrowheads="1"/>
          </p:cNvSpPr>
          <p:nvPr/>
        </p:nvSpPr>
        <p:spPr bwMode="auto">
          <a:xfrm>
            <a:off x="681038" y="6229481"/>
            <a:ext cx="8593137" cy="57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kumimoji="0" lang="ja-JP" altLang="en-US" sz="2000" b="1" dirty="0">
                <a:solidFill>
                  <a:srgbClr val="FF0000"/>
                </a:solidFill>
                <a:latin typeface="Meiryo" panose="020B0604030504040204" pitchFamily="34" charset="-128"/>
                <a:ea typeface="Meiryo" panose="020B0604030504040204" pitchFamily="34" charset="-128"/>
              </a:rPr>
              <a:t>身体機能を考えると体温は</a:t>
            </a:r>
            <a:r>
              <a:rPr kumimoji="0" lang="en-US" altLang="ja-JP" sz="2000" b="1" dirty="0">
                <a:solidFill>
                  <a:srgbClr val="FF0000"/>
                </a:solidFill>
                <a:latin typeface="Meiryo" panose="020B0604030504040204" pitchFamily="34" charset="-128"/>
                <a:ea typeface="Meiryo" panose="020B0604030504040204" pitchFamily="34" charset="-128"/>
              </a:rPr>
              <a:t>35℃</a:t>
            </a:r>
            <a:r>
              <a:rPr kumimoji="0" lang="ja-JP" altLang="en-US" sz="2000" b="1" dirty="0">
                <a:solidFill>
                  <a:srgbClr val="FF0000"/>
                </a:solidFill>
                <a:latin typeface="Meiryo" panose="020B0604030504040204" pitchFamily="34" charset="-128"/>
                <a:ea typeface="Meiryo" panose="020B0604030504040204" pitchFamily="34" charset="-128"/>
              </a:rPr>
              <a:t>を維持したいです</a:t>
            </a:r>
          </a:p>
        </p:txBody>
      </p:sp>
      <p:sp>
        <p:nvSpPr>
          <p:cNvPr id="20"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6</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609404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3312D3B-1A8D-4E01-A33E-955D6804A86A}"/>
              </a:ext>
            </a:extLst>
          </p:cNvPr>
          <p:cNvSpPr/>
          <p:nvPr/>
        </p:nvSpPr>
        <p:spPr>
          <a:xfrm>
            <a:off x="668338" y="4374772"/>
            <a:ext cx="8640762" cy="2078417"/>
          </a:xfrm>
          <a:prstGeom prst="rect">
            <a:avLst/>
          </a:prstGeom>
          <a:solidFill>
            <a:srgbClr val="FFEFBD"/>
          </a:solidFill>
        </p:spPr>
        <p:txBody>
          <a:bodyPr wrap="square" lIns="0" tIns="0" rIns="0" bIns="0" rtlCol="0" anchor="ctr">
            <a:noAutofit/>
          </a:bodyPr>
          <a:lstStyle/>
          <a:p>
            <a:pPr algn="l">
              <a:lnSpc>
                <a:spcPct val="114000"/>
              </a:lnSpc>
            </a:pPr>
            <a:endParaRPr kumimoji="1" lang="ja-JP" altLang="en-US" dirty="0">
              <a:latin typeface="メイリオ" panose="020B0604030504040204" pitchFamily="50" charset="-128"/>
              <a:ea typeface="メイリオ" panose="020B0604030504040204" pitchFamily="50" charset="-128"/>
            </a:endParaRPr>
          </a:p>
        </p:txBody>
      </p:sp>
      <p:sp>
        <p:nvSpPr>
          <p:cNvPr id="4" name="テキスト ボックス 4">
            <a:extLst>
              <a:ext uri="{FF2B5EF4-FFF2-40B4-BE49-F238E27FC236}">
                <a16:creationId xmlns:a16="http://schemas.microsoft.com/office/drawing/2014/main" id="{909C35B9-0A69-4B71-8705-89C232143A6C}"/>
              </a:ext>
            </a:extLst>
          </p:cNvPr>
          <p:cNvSpPr txBox="1">
            <a:spLocks noChangeArrowheads="1"/>
          </p:cNvSpPr>
          <p:nvPr/>
        </p:nvSpPr>
        <p:spPr bwMode="auto">
          <a:xfrm>
            <a:off x="2471664" y="4530036"/>
            <a:ext cx="6457070" cy="199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ts val="0"/>
              </a:spcBef>
              <a:spcAft>
                <a:spcPts val="300"/>
              </a:spcAft>
              <a:buNone/>
            </a:pPr>
            <a:r>
              <a:rPr lang="ja-JP" altLang="en-US" sz="1800" dirty="0">
                <a:latin typeface="メイリオ" panose="020B0604030504040204" pitchFamily="50" charset="-128"/>
                <a:ea typeface="メイリオ" panose="020B0604030504040204" pitchFamily="50" charset="-128"/>
              </a:rPr>
              <a:t>１）リラクゼーションのための姿勢調節</a:t>
            </a:r>
          </a:p>
          <a:p>
            <a:pPr>
              <a:spcBef>
                <a:spcPts val="0"/>
              </a:spcBef>
              <a:spcAft>
                <a:spcPts val="300"/>
              </a:spcAft>
              <a:buNone/>
            </a:pPr>
            <a:r>
              <a:rPr lang="ja-JP" altLang="en-US" sz="1800" dirty="0">
                <a:latin typeface="メイリオ" panose="020B0604030504040204" pitchFamily="50" charset="-128"/>
                <a:ea typeface="メイリオ" panose="020B0604030504040204" pitchFamily="50" charset="-128"/>
              </a:rPr>
              <a:t>　　体をおこす、体を丸く曲げてあげるように抱っこか支える</a:t>
            </a:r>
          </a:p>
          <a:p>
            <a:pPr>
              <a:spcBef>
                <a:spcPts val="0"/>
              </a:spcBef>
              <a:spcAft>
                <a:spcPts val="300"/>
              </a:spcAft>
              <a:buNone/>
            </a:pPr>
            <a:r>
              <a:rPr lang="ja-JP" altLang="en-US" sz="1800" dirty="0">
                <a:latin typeface="メイリオ" panose="020B0604030504040204" pitchFamily="50" charset="-128"/>
                <a:ea typeface="メイリオ" panose="020B0604030504040204" pitchFamily="50" charset="-128"/>
              </a:rPr>
              <a:t>２）悪循環を断つ</a:t>
            </a:r>
          </a:p>
          <a:p>
            <a:pPr>
              <a:spcBef>
                <a:spcPts val="0"/>
              </a:spcBef>
              <a:spcAft>
                <a:spcPts val="300"/>
              </a:spcAft>
              <a:buNone/>
            </a:pPr>
            <a:r>
              <a:rPr lang="ja-JP" altLang="en-US" sz="1800" dirty="0">
                <a:latin typeface="メイリオ" panose="020B0604030504040204" pitchFamily="50" charset="-128"/>
                <a:ea typeface="メイリオ" panose="020B0604030504040204" pitchFamily="50" charset="-128"/>
              </a:rPr>
              <a:t>３）原因／要因の検討とその除去</a:t>
            </a:r>
          </a:p>
          <a:p>
            <a:pPr>
              <a:spcBef>
                <a:spcPts val="0"/>
              </a:spcBef>
              <a:spcAft>
                <a:spcPts val="300"/>
              </a:spcAft>
              <a:buNone/>
            </a:pPr>
            <a:r>
              <a:rPr lang="ja-JP" altLang="en-US" sz="1800" dirty="0">
                <a:latin typeface="メイリオ" panose="020B0604030504040204" pitchFamily="50" charset="-128"/>
                <a:ea typeface="メイリオ" panose="020B0604030504040204" pitchFamily="50" charset="-128"/>
              </a:rPr>
              <a:t>４）精神的（心理的）ケア</a:t>
            </a:r>
          </a:p>
          <a:p>
            <a:pPr>
              <a:spcBef>
                <a:spcPts val="0"/>
              </a:spcBef>
              <a:spcAft>
                <a:spcPts val="300"/>
              </a:spcAft>
              <a:buNone/>
            </a:pPr>
            <a:r>
              <a:rPr lang="ja-JP" altLang="en-US" sz="1800" dirty="0">
                <a:latin typeface="メイリオ" panose="020B0604030504040204" pitchFamily="50" charset="-128"/>
                <a:ea typeface="メイリオ" panose="020B0604030504040204" pitchFamily="50" charset="-128"/>
              </a:rPr>
              <a:t>５）薬物治療－　筋緊張緩和薬、精神安定薬、催眠剤</a:t>
            </a:r>
          </a:p>
        </p:txBody>
      </p:sp>
      <p:sp>
        <p:nvSpPr>
          <p:cNvPr id="5" name="テキスト ボックス 4">
            <a:extLst>
              <a:ext uri="{FF2B5EF4-FFF2-40B4-BE49-F238E27FC236}">
                <a16:creationId xmlns:a16="http://schemas.microsoft.com/office/drawing/2014/main" id="{6916E132-3F31-45B3-A182-EDE8B3A19175}"/>
              </a:ext>
            </a:extLst>
          </p:cNvPr>
          <p:cNvSpPr txBox="1">
            <a:spLocks noChangeArrowheads="1"/>
          </p:cNvSpPr>
          <p:nvPr/>
        </p:nvSpPr>
        <p:spPr bwMode="auto">
          <a:xfrm>
            <a:off x="1052513" y="5223740"/>
            <a:ext cx="697627" cy="380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tIns="7200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000" b="1" dirty="0">
                <a:latin typeface="メイリオ" panose="020B0604030504040204" pitchFamily="50" charset="-128"/>
                <a:ea typeface="メイリオ" panose="020B0604030504040204" pitchFamily="50" charset="-128"/>
              </a:rPr>
              <a:t>対策</a:t>
            </a:r>
          </a:p>
        </p:txBody>
      </p:sp>
      <p:sp>
        <p:nvSpPr>
          <p:cNvPr id="15" name="テキスト ボックス 4">
            <a:extLst>
              <a:ext uri="{FF2B5EF4-FFF2-40B4-BE49-F238E27FC236}">
                <a16:creationId xmlns:a16="http://schemas.microsoft.com/office/drawing/2014/main" id="{4C14CE20-AE46-40A3-A46D-A4A36F17C114}"/>
              </a:ext>
            </a:extLst>
          </p:cNvPr>
          <p:cNvSpPr txBox="1">
            <a:spLocks noChangeArrowheads="1"/>
          </p:cNvSpPr>
          <p:nvPr/>
        </p:nvSpPr>
        <p:spPr bwMode="auto">
          <a:xfrm>
            <a:off x="3718658" y="1678177"/>
            <a:ext cx="2274887" cy="472280"/>
          </a:xfrm>
          <a:prstGeom prst="rect">
            <a:avLst/>
          </a:prstGeom>
          <a:solidFill>
            <a:srgbClr val="A7A7FF"/>
          </a:solidFill>
          <a:ln w="9525">
            <a:noFill/>
            <a:miter lim="800000"/>
            <a:headEnd/>
            <a:tailEnd/>
          </a:ln>
        </p:spPr>
        <p:txBody>
          <a:bodyPr wrap="none" rIns="10800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2000" b="1" dirty="0">
                <a:solidFill>
                  <a:srgbClr val="000000"/>
                </a:solidFill>
                <a:latin typeface="メイリオ" panose="020B0604030504040204" pitchFamily="50" charset="-128"/>
                <a:ea typeface="メイリオ" panose="020B0604030504040204" pitchFamily="50" charset="-128"/>
              </a:rPr>
              <a:t>筋緊張亢進</a:t>
            </a:r>
          </a:p>
        </p:txBody>
      </p:sp>
      <p:sp>
        <p:nvSpPr>
          <p:cNvPr id="16" name="テキスト ボックス 5">
            <a:extLst>
              <a:ext uri="{FF2B5EF4-FFF2-40B4-BE49-F238E27FC236}">
                <a16:creationId xmlns:a16="http://schemas.microsoft.com/office/drawing/2014/main" id="{D13250B5-3062-4D5E-AEC3-23DC2A339650}"/>
              </a:ext>
            </a:extLst>
          </p:cNvPr>
          <p:cNvSpPr txBox="1">
            <a:spLocks noChangeArrowheads="1"/>
          </p:cNvSpPr>
          <p:nvPr/>
        </p:nvSpPr>
        <p:spPr bwMode="auto">
          <a:xfrm>
            <a:off x="780197" y="1678177"/>
            <a:ext cx="2395537" cy="2308324"/>
          </a:xfrm>
          <a:prstGeom prst="rect">
            <a:avLst/>
          </a:prstGeom>
          <a:solidFill>
            <a:srgbClr val="C9C9FF"/>
          </a:solidFill>
          <a:ln w="9525">
            <a:noFill/>
            <a:miter lim="800000"/>
            <a:headEnd/>
            <a:tailEnd/>
          </a:ln>
        </p:spPr>
        <p:txBody>
          <a:bodyPr wrap="square" lIns="14400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発熱・体調不良</a:t>
            </a:r>
            <a:endParaRPr lang="en-US" altLang="ja-JP" sz="1800"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呼吸障害</a:t>
            </a:r>
            <a:endParaRPr lang="en-US" altLang="ja-JP" sz="1800"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胃食道逆流症</a:t>
            </a:r>
            <a:endParaRPr lang="en-US" altLang="ja-JP" sz="1800"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筋肉痛</a:t>
            </a:r>
            <a:endParaRPr lang="en-US" altLang="ja-JP" sz="1800"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歯などの痛み</a:t>
            </a:r>
            <a:endParaRPr lang="en-US" altLang="ja-JP" sz="1800"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興奮、ストレス</a:t>
            </a:r>
            <a:endParaRPr lang="en-US" altLang="ja-JP" sz="1800"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環境変化</a:t>
            </a:r>
            <a:endParaRPr lang="en-US" altLang="ja-JP" sz="1800"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不眠</a:t>
            </a:r>
            <a:endParaRPr lang="en-US" altLang="ja-JP" sz="1800" dirty="0">
              <a:solidFill>
                <a:srgbClr val="000000"/>
              </a:solidFill>
              <a:latin typeface="メイリオ" panose="020B0604030504040204" pitchFamily="50" charset="-128"/>
              <a:ea typeface="メイリオ" panose="020B0604030504040204" pitchFamily="50" charset="-128"/>
            </a:endParaRPr>
          </a:p>
        </p:txBody>
      </p:sp>
      <p:sp>
        <p:nvSpPr>
          <p:cNvPr id="17" name="テキスト ボックス 6">
            <a:extLst>
              <a:ext uri="{FF2B5EF4-FFF2-40B4-BE49-F238E27FC236}">
                <a16:creationId xmlns:a16="http://schemas.microsoft.com/office/drawing/2014/main" id="{9D6FAB72-D277-4B8D-966A-D1C0A7C4D534}"/>
              </a:ext>
            </a:extLst>
          </p:cNvPr>
          <p:cNvSpPr txBox="1">
            <a:spLocks noChangeArrowheads="1"/>
          </p:cNvSpPr>
          <p:nvPr/>
        </p:nvSpPr>
        <p:spPr bwMode="auto">
          <a:xfrm>
            <a:off x="6646863" y="2934384"/>
            <a:ext cx="2578100" cy="710516"/>
          </a:xfrm>
          <a:prstGeom prst="rect">
            <a:avLst/>
          </a:prstGeom>
          <a:solidFill>
            <a:srgbClr val="2525FF"/>
          </a:solidFill>
          <a:ln w="9525">
            <a:noFill/>
            <a:miter lim="800000"/>
            <a:headEnd/>
            <a:tailEnd/>
          </a:ln>
        </p:spPr>
        <p:txBody>
          <a:bodyPr wrap="none" rIns="10800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2000" b="1" dirty="0">
                <a:solidFill>
                  <a:schemeClr val="bg1"/>
                </a:solidFill>
                <a:latin typeface="メイリオ" panose="020B0604030504040204" pitchFamily="50" charset="-128"/>
                <a:ea typeface="メイリオ" panose="020B0604030504040204" pitchFamily="50" charset="-128"/>
              </a:rPr>
              <a:t>筋緊張亢進の悪化</a:t>
            </a:r>
          </a:p>
        </p:txBody>
      </p:sp>
      <p:sp>
        <p:nvSpPr>
          <p:cNvPr id="18" name="右矢印 7">
            <a:extLst>
              <a:ext uri="{FF2B5EF4-FFF2-40B4-BE49-F238E27FC236}">
                <a16:creationId xmlns:a16="http://schemas.microsoft.com/office/drawing/2014/main" id="{A54EF712-B0D4-435D-9702-19F06493B511}"/>
              </a:ext>
            </a:extLst>
          </p:cNvPr>
          <p:cNvSpPr/>
          <p:nvPr/>
        </p:nvSpPr>
        <p:spPr>
          <a:xfrm>
            <a:off x="3234887" y="1678177"/>
            <a:ext cx="463720" cy="397638"/>
          </a:xfrm>
          <a:prstGeom prst="rightArrow">
            <a:avLst/>
          </a:prstGeom>
          <a:solidFill>
            <a:srgbClr val="5D28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latin typeface="メイリオ" panose="020B0604030504040204" pitchFamily="50" charset="-128"/>
              <a:ea typeface="メイリオ" panose="020B0604030504040204" pitchFamily="50" charset="-128"/>
            </a:endParaRPr>
          </a:p>
        </p:txBody>
      </p:sp>
      <p:sp>
        <p:nvSpPr>
          <p:cNvPr id="19" name="右矢印 10">
            <a:extLst>
              <a:ext uri="{FF2B5EF4-FFF2-40B4-BE49-F238E27FC236}">
                <a16:creationId xmlns:a16="http://schemas.microsoft.com/office/drawing/2014/main" id="{FC11347A-6039-4C67-B719-4426B57A64A4}"/>
              </a:ext>
            </a:extLst>
          </p:cNvPr>
          <p:cNvSpPr/>
          <p:nvPr/>
        </p:nvSpPr>
        <p:spPr>
          <a:xfrm>
            <a:off x="6015917" y="3086099"/>
            <a:ext cx="464258" cy="430643"/>
          </a:xfrm>
          <a:prstGeom prst="rightArrow">
            <a:avLst/>
          </a:prstGeom>
          <a:solidFill>
            <a:srgbClr val="5D28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latin typeface="メイリオ" panose="020B0604030504040204" pitchFamily="50" charset="-128"/>
              <a:ea typeface="メイリオ" panose="020B0604030504040204" pitchFamily="50" charset="-128"/>
            </a:endParaRPr>
          </a:p>
        </p:txBody>
      </p:sp>
      <p:sp>
        <p:nvSpPr>
          <p:cNvPr id="20" name="テキスト ボックス 8">
            <a:extLst>
              <a:ext uri="{FF2B5EF4-FFF2-40B4-BE49-F238E27FC236}">
                <a16:creationId xmlns:a16="http://schemas.microsoft.com/office/drawing/2014/main" id="{BBCC506C-6040-42AF-9C6A-E49055A128BB}"/>
              </a:ext>
            </a:extLst>
          </p:cNvPr>
          <p:cNvSpPr txBox="1">
            <a:spLocks noChangeArrowheads="1"/>
          </p:cNvSpPr>
          <p:nvPr/>
        </p:nvSpPr>
        <p:spPr bwMode="auto">
          <a:xfrm>
            <a:off x="6480174" y="1623131"/>
            <a:ext cx="22748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2400" b="1" dirty="0">
                <a:solidFill>
                  <a:srgbClr val="FF0000"/>
                </a:solidFill>
                <a:latin typeface="メイリオ" panose="020B0604030504040204" pitchFamily="50" charset="-128"/>
                <a:ea typeface="メイリオ" panose="020B0604030504040204" pitchFamily="50" charset="-128"/>
              </a:rPr>
              <a:t>悪循環に</a:t>
            </a:r>
            <a:endParaRPr lang="en-US" altLang="ja-JP" sz="2400" b="1" dirty="0">
              <a:solidFill>
                <a:srgbClr val="FF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2400" b="1" dirty="0">
                <a:solidFill>
                  <a:srgbClr val="FF0000"/>
                </a:solidFill>
                <a:latin typeface="メイリオ" panose="020B0604030504040204" pitchFamily="50" charset="-128"/>
                <a:ea typeface="メイリオ" panose="020B0604030504040204" pitchFamily="50" charset="-128"/>
              </a:rPr>
              <a:t>なりやすい</a:t>
            </a:r>
          </a:p>
        </p:txBody>
      </p:sp>
      <p:sp>
        <p:nvSpPr>
          <p:cNvPr id="21" name="テキスト ボックス 12">
            <a:extLst>
              <a:ext uri="{FF2B5EF4-FFF2-40B4-BE49-F238E27FC236}">
                <a16:creationId xmlns:a16="http://schemas.microsoft.com/office/drawing/2014/main" id="{222ECA72-02DB-4FCD-885D-D41DC04C5515}"/>
              </a:ext>
            </a:extLst>
          </p:cNvPr>
          <p:cNvSpPr txBox="1">
            <a:spLocks noChangeArrowheads="1"/>
          </p:cNvSpPr>
          <p:nvPr/>
        </p:nvSpPr>
        <p:spPr bwMode="auto">
          <a:xfrm>
            <a:off x="3718659" y="2509173"/>
            <a:ext cx="2274887" cy="1477328"/>
          </a:xfrm>
          <a:prstGeom prst="rect">
            <a:avLst/>
          </a:prstGeom>
          <a:solidFill>
            <a:srgbClr val="7979FF"/>
          </a:solidFill>
          <a:ln w="9525">
            <a:noFill/>
            <a:miter lim="800000"/>
            <a:headEnd/>
            <a:tailEnd/>
          </a:ln>
        </p:spPr>
        <p:txBody>
          <a:bodyPr wrap="none" rIns="10800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800">
                <a:solidFill>
                  <a:srgbClr val="000000"/>
                </a:solidFill>
                <a:latin typeface="メイリオ" panose="020B0604030504040204" pitchFamily="50" charset="-128"/>
                <a:ea typeface="メイリオ" panose="020B0604030504040204" pitchFamily="50" charset="-128"/>
              </a:rPr>
              <a:t>発熱</a:t>
            </a:r>
            <a:endParaRPr lang="en-US" altLang="ja-JP" sz="180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a:solidFill>
                  <a:srgbClr val="000000"/>
                </a:solidFill>
                <a:latin typeface="メイリオ" panose="020B0604030504040204" pitchFamily="50" charset="-128"/>
                <a:ea typeface="メイリオ" panose="020B0604030504040204" pitchFamily="50" charset="-128"/>
              </a:rPr>
              <a:t>呼吸障害悪化</a:t>
            </a:r>
            <a:endParaRPr lang="en-US" altLang="ja-JP" sz="180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a:solidFill>
                  <a:srgbClr val="000000"/>
                </a:solidFill>
                <a:latin typeface="メイリオ" panose="020B0604030504040204" pitchFamily="50" charset="-128"/>
                <a:ea typeface="メイリオ" panose="020B0604030504040204" pitchFamily="50" charset="-128"/>
              </a:rPr>
              <a:t>胃食道逆流悪化</a:t>
            </a:r>
            <a:endParaRPr lang="en-US" altLang="ja-JP" sz="180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a:solidFill>
                  <a:srgbClr val="000000"/>
                </a:solidFill>
                <a:latin typeface="メイリオ" panose="020B0604030504040204" pitchFamily="50" charset="-128"/>
                <a:ea typeface="メイリオ" panose="020B0604030504040204" pitchFamily="50" charset="-128"/>
              </a:rPr>
              <a:t>筋肉痛</a:t>
            </a:r>
            <a:endParaRPr lang="en-US" altLang="ja-JP" sz="180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a:solidFill>
                  <a:srgbClr val="000000"/>
                </a:solidFill>
                <a:latin typeface="メイリオ" panose="020B0604030504040204" pitchFamily="50" charset="-128"/>
                <a:ea typeface="メイリオ" panose="020B0604030504040204" pitchFamily="50" charset="-128"/>
              </a:rPr>
              <a:t>不眠</a:t>
            </a:r>
            <a:endParaRPr lang="en-US" altLang="ja-JP" sz="1800">
              <a:solidFill>
                <a:srgbClr val="000000"/>
              </a:solidFill>
              <a:latin typeface="メイリオ" panose="020B0604030504040204" pitchFamily="50" charset="-128"/>
              <a:ea typeface="メイリオ" panose="020B0604030504040204" pitchFamily="50" charset="-128"/>
            </a:endParaRPr>
          </a:p>
        </p:txBody>
      </p:sp>
      <p:sp>
        <p:nvSpPr>
          <p:cNvPr id="22" name="右矢印 13">
            <a:extLst>
              <a:ext uri="{FF2B5EF4-FFF2-40B4-BE49-F238E27FC236}">
                <a16:creationId xmlns:a16="http://schemas.microsoft.com/office/drawing/2014/main" id="{E154D67C-3A62-41B1-BB35-C592ADAF6805}"/>
              </a:ext>
            </a:extLst>
          </p:cNvPr>
          <p:cNvSpPr/>
          <p:nvPr/>
        </p:nvSpPr>
        <p:spPr>
          <a:xfrm rot="5400000" flipV="1">
            <a:off x="4748210" y="2116515"/>
            <a:ext cx="277290" cy="433387"/>
          </a:xfrm>
          <a:prstGeom prst="rightArrow">
            <a:avLst/>
          </a:prstGeom>
          <a:solidFill>
            <a:srgbClr val="5D28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latin typeface="メイリオ" panose="020B0604030504040204" pitchFamily="50" charset="-128"/>
              <a:ea typeface="メイリオ" panose="020B0604030504040204" pitchFamily="50" charset="-128"/>
            </a:endParaRPr>
          </a:p>
        </p:txBody>
      </p:sp>
      <p:sp>
        <p:nvSpPr>
          <p:cNvPr id="14"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60</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749466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79CAFED-5476-43CB-9032-ED8534D1A396}"/>
              </a:ext>
            </a:extLst>
          </p:cNvPr>
          <p:cNvSpPr>
            <a:spLocks noGrp="1"/>
          </p:cNvSpPr>
          <p:nvPr>
            <p:ph type="body" sz="quarter" idx="10"/>
          </p:nvPr>
        </p:nvSpPr>
        <p:spPr/>
        <p:txBody>
          <a:bodyPr/>
          <a:lstStyle/>
          <a:p>
            <a:r>
              <a:rPr lang="en-US" altLang="ja-JP" sz="1400" dirty="0"/>
              <a:t>3-3. </a:t>
            </a:r>
            <a:r>
              <a:rPr lang="ja-JP" altLang="en-US" sz="1400" dirty="0"/>
              <a:t>呼吸不全・酸素療法</a:t>
            </a:r>
          </a:p>
        </p:txBody>
      </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275" dirty="0"/>
              <a:t>酸素投与、酸素療法の考え方</a:t>
            </a:r>
          </a:p>
        </p:txBody>
      </p:sp>
      <p:sp>
        <p:nvSpPr>
          <p:cNvPr id="8" name="正方形/長方形 7">
            <a:extLst>
              <a:ext uri="{FF2B5EF4-FFF2-40B4-BE49-F238E27FC236}">
                <a16:creationId xmlns:a16="http://schemas.microsoft.com/office/drawing/2014/main" id="{17A2A46E-16ED-47EF-B259-5E4710530B2D}"/>
              </a:ext>
            </a:extLst>
          </p:cNvPr>
          <p:cNvSpPr/>
          <p:nvPr/>
        </p:nvSpPr>
        <p:spPr>
          <a:xfrm>
            <a:off x="619219" y="1327583"/>
            <a:ext cx="8636275" cy="4927503"/>
          </a:xfrm>
          <a:prstGeom prst="rect">
            <a:avLst/>
          </a:prstGeom>
          <a:ln w="19050">
            <a:noFill/>
          </a:ln>
        </p:spPr>
        <p:style>
          <a:lnRef idx="2">
            <a:schemeClr val="accent1"/>
          </a:lnRef>
          <a:fillRef idx="1">
            <a:schemeClr val="lt1"/>
          </a:fillRef>
          <a:effectRef idx="0">
            <a:schemeClr val="accent1"/>
          </a:effectRef>
          <a:fontRef idx="minor">
            <a:schemeClr val="dk1"/>
          </a:fontRef>
        </p:style>
        <p:txBody>
          <a:bodyPr wrap="square" bIns="0" anchor="ctr" anchorCtr="0">
            <a:spAutoFit/>
          </a:bodyPr>
          <a:lstStyle/>
          <a:p>
            <a:pPr marL="278606" indent="-278606" algn="just" defTabSz="371475">
              <a:lnSpc>
                <a:spcPct val="110000"/>
              </a:lnSpc>
              <a:buFont typeface="Wingdings" pitchFamily="2" charset="2"/>
              <a:buChar char="l"/>
            </a:pPr>
            <a:r>
              <a:rPr lang="ja-JP" altLang="en-US" dirty="0">
                <a:solidFill>
                  <a:srgbClr val="000000"/>
                </a:solidFill>
                <a:latin typeface="メイリオ" panose="020B0604030504040204" pitchFamily="50" charset="-128"/>
                <a:ea typeface="メイリオ" panose="020B0604030504040204" pitchFamily="50" charset="-128"/>
              </a:rPr>
              <a:t>一般的に、</a:t>
            </a:r>
            <a:r>
              <a:rPr lang="en-US" altLang="ja-JP" dirty="0">
                <a:solidFill>
                  <a:prstClr val="black"/>
                </a:solidFill>
                <a:latin typeface="Meiryo" panose="020B0604030504040204" pitchFamily="34" charset="-128"/>
                <a:ea typeface="Meiryo" panose="020B0604030504040204" pitchFamily="34" charset="-128"/>
                <a:cs typeface="メイリオ"/>
              </a:rPr>
              <a:t>SpO</a:t>
            </a:r>
            <a:r>
              <a:rPr lang="en-US" altLang="ja-JP" baseline="-25000" dirty="0">
                <a:solidFill>
                  <a:prstClr val="black"/>
                </a:solidFill>
                <a:latin typeface="Meiryo" panose="020B0604030504040204" pitchFamily="34" charset="-128"/>
                <a:ea typeface="Meiryo" panose="020B0604030504040204" pitchFamily="34" charset="-128"/>
                <a:cs typeface="メイリオ"/>
              </a:rPr>
              <a:t>2</a:t>
            </a:r>
            <a:r>
              <a:rPr lang="ja-JP" altLang="en-US" dirty="0">
                <a:solidFill>
                  <a:prstClr val="black"/>
                </a:solidFill>
                <a:latin typeface="Meiryo" panose="020B0604030504040204" pitchFamily="34" charset="-128"/>
                <a:ea typeface="Meiryo" panose="020B0604030504040204" pitchFamily="34" charset="-128"/>
                <a:cs typeface="メイリオ"/>
              </a:rPr>
              <a:t>が</a:t>
            </a:r>
            <a:r>
              <a:rPr lang="en-US" altLang="ja-JP" dirty="0">
                <a:solidFill>
                  <a:prstClr val="black"/>
                </a:solidFill>
                <a:latin typeface="Meiryo" panose="020B0604030504040204" pitchFamily="34" charset="-128"/>
                <a:ea typeface="Meiryo" panose="020B0604030504040204" pitchFamily="34" charset="-128"/>
                <a:cs typeface="メイリオ"/>
              </a:rPr>
              <a:t>90% </a:t>
            </a:r>
            <a:r>
              <a:rPr lang="ja-JP" altLang="en-US" dirty="0">
                <a:solidFill>
                  <a:prstClr val="black"/>
                </a:solidFill>
                <a:latin typeface="Meiryo" panose="020B0604030504040204" pitchFamily="34" charset="-128"/>
                <a:ea typeface="Meiryo" panose="020B0604030504040204" pitchFamily="34" charset="-128"/>
                <a:cs typeface="メイリオ"/>
              </a:rPr>
              <a:t>未満の状態が続く場合に、酸素療法の対象となる。</a:t>
            </a:r>
            <a:endParaRPr kumimoji="0" lang="en-US" altLang="ja-JP" dirty="0">
              <a:solidFill>
                <a:prstClr val="black"/>
              </a:solidFill>
              <a:latin typeface="メイリオ" panose="020B0604030504040204" pitchFamily="50" charset="-128"/>
              <a:ea typeface="メイリオ" panose="020B0604030504040204" pitchFamily="50" charset="-128"/>
              <a:cs typeface="メイリオ"/>
            </a:endParaRPr>
          </a:p>
          <a:p>
            <a:pPr marL="278606" indent="-278606" algn="just" defTabSz="371475">
              <a:lnSpc>
                <a:spcPct val="110000"/>
              </a:lnSpc>
              <a:spcBef>
                <a:spcPts val="1200"/>
              </a:spcBef>
              <a:buFont typeface="Wingdings" pitchFamily="2" charset="2"/>
              <a:buChar char="l"/>
            </a:pPr>
            <a:r>
              <a:rPr kumimoji="0" lang="ja-JP" altLang="en-US" dirty="0">
                <a:solidFill>
                  <a:prstClr val="black"/>
                </a:solidFill>
                <a:latin typeface="メイリオ" panose="020B0604030504040204" pitchFamily="50" charset="-128"/>
                <a:ea typeface="メイリオ" panose="020B0604030504040204" pitchFamily="50" charset="-128"/>
                <a:cs typeface="メイリオ"/>
              </a:rPr>
              <a:t>慢性的な重度呼吸障害のある重度脳性麻痺で</a:t>
            </a:r>
            <a:r>
              <a:rPr lang="ja-JP" altLang="en-US" dirty="0">
                <a:solidFill>
                  <a:srgbClr val="000000"/>
                </a:solidFill>
                <a:latin typeface="メイリオ" panose="020B0604030504040204" pitchFamily="50" charset="-128"/>
                <a:ea typeface="メイリオ" panose="020B0604030504040204" pitchFamily="50" charset="-128"/>
              </a:rPr>
              <a:t>平常から</a:t>
            </a:r>
            <a:r>
              <a:rPr lang="en-US" altLang="ja-JP" dirty="0">
                <a:solidFill>
                  <a:prstClr val="black"/>
                </a:solidFill>
                <a:latin typeface="Meiryo" panose="020B0604030504040204" pitchFamily="34" charset="-128"/>
                <a:ea typeface="Meiryo" panose="020B0604030504040204" pitchFamily="34" charset="-128"/>
                <a:cs typeface="メイリオ"/>
              </a:rPr>
              <a:t>SpO</a:t>
            </a:r>
            <a:r>
              <a:rPr lang="en-US" altLang="ja-JP" baseline="-25000" dirty="0">
                <a:solidFill>
                  <a:prstClr val="black"/>
                </a:solidFill>
                <a:latin typeface="Meiryo" panose="020B0604030504040204" pitchFamily="34" charset="-128"/>
                <a:ea typeface="Meiryo" panose="020B0604030504040204" pitchFamily="34" charset="-128"/>
                <a:cs typeface="メイリオ"/>
              </a:rPr>
              <a:t>2</a:t>
            </a:r>
            <a:r>
              <a:rPr lang="ja-JP" altLang="en-US" dirty="0">
                <a:solidFill>
                  <a:srgbClr val="000000"/>
                </a:solidFill>
                <a:latin typeface="メイリオ" panose="020B0604030504040204" pitchFamily="50" charset="-128"/>
                <a:ea typeface="メイリオ" panose="020B0604030504040204" pitchFamily="50" charset="-128"/>
              </a:rPr>
              <a:t>が低めの児童生徒では、</a:t>
            </a:r>
            <a:r>
              <a:rPr lang="en-US" altLang="ja-JP" dirty="0">
                <a:solidFill>
                  <a:prstClr val="black"/>
                </a:solidFill>
                <a:latin typeface="Meiryo" panose="020B0604030504040204" pitchFamily="34" charset="-128"/>
                <a:ea typeface="Meiryo" panose="020B0604030504040204" pitchFamily="34" charset="-128"/>
                <a:cs typeface="メイリオ"/>
              </a:rPr>
              <a:t> SpO</a:t>
            </a:r>
            <a:r>
              <a:rPr lang="en-US" altLang="ja-JP" baseline="-25000" dirty="0">
                <a:solidFill>
                  <a:prstClr val="black"/>
                </a:solidFill>
                <a:latin typeface="Meiryo" panose="020B0604030504040204" pitchFamily="34" charset="-128"/>
                <a:ea typeface="Meiryo" panose="020B0604030504040204" pitchFamily="34" charset="-128"/>
                <a:cs typeface="メイリオ"/>
              </a:rPr>
              <a:t>2</a:t>
            </a:r>
            <a:r>
              <a:rPr lang="ja-JP" altLang="en-US" dirty="0">
                <a:solidFill>
                  <a:srgbClr val="000000"/>
                </a:solidFill>
                <a:latin typeface="メイリオ" panose="020B0604030504040204" pitchFamily="50" charset="-128"/>
                <a:ea typeface="メイリオ" panose="020B0604030504040204" pitchFamily="50" charset="-128"/>
              </a:rPr>
              <a:t>が</a:t>
            </a:r>
            <a:r>
              <a:rPr lang="en-US" altLang="ja-JP" dirty="0">
                <a:solidFill>
                  <a:srgbClr val="000000"/>
                </a:solidFill>
                <a:latin typeface="メイリオ" panose="020B0604030504040204" pitchFamily="50" charset="-128"/>
                <a:ea typeface="メイリオ" panose="020B0604030504040204" pitchFamily="50" charset="-128"/>
              </a:rPr>
              <a:t>90</a:t>
            </a:r>
            <a:r>
              <a:rPr lang="ja-JP" altLang="en-US" dirty="0">
                <a:solidFill>
                  <a:srgbClr val="000000"/>
                </a:solidFill>
                <a:latin typeface="メイリオ" panose="020B0604030504040204" pitchFamily="50" charset="-128"/>
                <a:ea typeface="メイリオ" panose="020B0604030504040204" pitchFamily="50" charset="-128"/>
              </a:rPr>
              <a:t>未満（</a:t>
            </a:r>
            <a:r>
              <a:rPr lang="en-US" altLang="ja-JP" dirty="0">
                <a:solidFill>
                  <a:srgbClr val="000000"/>
                </a:solidFill>
                <a:latin typeface="メイリオ" panose="020B0604030504040204" pitchFamily="50" charset="-128"/>
                <a:ea typeface="メイリオ" panose="020B0604030504040204" pitchFamily="50" charset="-128"/>
              </a:rPr>
              <a:t>80</a:t>
            </a:r>
            <a:r>
              <a:rPr lang="ja-JP" altLang="en-US" dirty="0">
                <a:solidFill>
                  <a:srgbClr val="000000"/>
                </a:solidFill>
                <a:latin typeface="メイリオ" panose="020B0604030504040204" pitchFamily="50" charset="-128"/>
                <a:ea typeface="メイリオ" panose="020B0604030504040204" pitchFamily="50" charset="-128"/>
              </a:rPr>
              <a:t>台後半）であっても、呼吸困難の症状（努力呼吸など）や心拍数増加がなければ、直ちに緊急対応や酸素が必要でないこともあり、柔軟な判断が必要。</a:t>
            </a:r>
            <a:r>
              <a:rPr lang="ja-JP" altLang="en-US" dirty="0">
                <a:solidFill>
                  <a:prstClr val="black"/>
                </a:solidFill>
                <a:latin typeface="メイリオ" panose="020B0604030504040204" pitchFamily="50" charset="-128"/>
                <a:ea typeface="メイリオ" panose="020B0604030504040204" pitchFamily="50" charset="-128"/>
                <a:cs typeface="メイリオ"/>
              </a:rPr>
              <a:t>しかし、</a:t>
            </a:r>
            <a:r>
              <a:rPr kumimoji="0" lang="ja-JP" altLang="en-US" dirty="0">
                <a:solidFill>
                  <a:prstClr val="black"/>
                </a:solidFill>
                <a:latin typeface="Meiryo" panose="020B0604030504040204" pitchFamily="34" charset="-128"/>
                <a:ea typeface="Meiryo" panose="020B0604030504040204" pitchFamily="34" charset="-128"/>
                <a:cs typeface="メイリオ"/>
              </a:rPr>
              <a:t>低酸素状態に慣れが生じ</a:t>
            </a:r>
            <a:r>
              <a:rPr lang="ja-JP" altLang="en-US" dirty="0">
                <a:solidFill>
                  <a:prstClr val="black"/>
                </a:solidFill>
                <a:latin typeface="Meiryo" panose="020B0604030504040204" pitchFamily="34" charset="-128"/>
                <a:ea typeface="Meiryo" panose="020B0604030504040204" pitchFamily="34" charset="-128"/>
                <a:cs typeface="メイリオ"/>
              </a:rPr>
              <a:t>て</a:t>
            </a:r>
            <a:r>
              <a:rPr lang="en-US" altLang="ja-JP" dirty="0">
                <a:solidFill>
                  <a:srgbClr val="000000"/>
                </a:solidFill>
                <a:latin typeface="メイリオ" panose="020B0604030504040204" pitchFamily="50" charset="-128"/>
                <a:ea typeface="メイリオ" panose="020B0604030504040204" pitchFamily="50" charset="-128"/>
              </a:rPr>
              <a:t>SpO</a:t>
            </a:r>
            <a:r>
              <a:rPr lang="en-US" altLang="ja-JP" baseline="-25000" dirty="0">
                <a:solidFill>
                  <a:srgbClr val="000000"/>
                </a:solidFill>
                <a:latin typeface="メイリオ" panose="020B0604030504040204" pitchFamily="50" charset="-128"/>
                <a:ea typeface="メイリオ" panose="020B0604030504040204" pitchFamily="50" charset="-128"/>
              </a:rPr>
              <a:t>2</a:t>
            </a:r>
            <a:r>
              <a:rPr lang="ja-JP" altLang="en-US" dirty="0">
                <a:solidFill>
                  <a:srgbClr val="000000"/>
                </a:solidFill>
                <a:latin typeface="メイリオ" panose="020B0604030504040204" pitchFamily="50" charset="-128"/>
                <a:ea typeface="メイリオ" panose="020B0604030504040204" pitchFamily="50" charset="-128"/>
              </a:rPr>
              <a:t>が</a:t>
            </a:r>
            <a:r>
              <a:rPr lang="en-US" altLang="ja-JP" dirty="0">
                <a:solidFill>
                  <a:srgbClr val="000000"/>
                </a:solidFill>
                <a:latin typeface="メイリオ" panose="020B0604030504040204" pitchFamily="50" charset="-128"/>
                <a:ea typeface="メイリオ" panose="020B0604030504040204" pitchFamily="50" charset="-128"/>
              </a:rPr>
              <a:t>90%</a:t>
            </a:r>
            <a:r>
              <a:rPr lang="ja-JP" altLang="en-US" dirty="0">
                <a:solidFill>
                  <a:srgbClr val="000000"/>
                </a:solidFill>
                <a:latin typeface="メイリオ" panose="020B0604030504040204" pitchFamily="50" charset="-128"/>
                <a:ea typeface="メイリオ" panose="020B0604030504040204" pitchFamily="50" charset="-128"/>
              </a:rPr>
              <a:t>以下が続くことは、その時には本人が辛そうでなくても</a:t>
            </a:r>
            <a:r>
              <a:rPr lang="ja-JP" altLang="en-US" dirty="0">
                <a:solidFill>
                  <a:prstClr val="black"/>
                </a:solidFill>
                <a:latin typeface="メイリオ" panose="020B0604030504040204" pitchFamily="50" charset="-128"/>
                <a:ea typeface="メイリオ" panose="020B0604030504040204" pitchFamily="50" charset="-128"/>
              </a:rPr>
              <a:t>、</a:t>
            </a:r>
            <a:r>
              <a:rPr lang="ja-JP" altLang="en-US" dirty="0">
                <a:solidFill>
                  <a:srgbClr val="000000"/>
                </a:solidFill>
                <a:latin typeface="メイリオ" panose="020B0604030504040204" pitchFamily="50" charset="-128"/>
                <a:ea typeface="メイリオ" panose="020B0604030504040204" pitchFamily="50" charset="-128"/>
              </a:rPr>
              <a:t>低酸素状態に呼吸中枢が慣れてしまい、いわば「</a:t>
            </a:r>
            <a:r>
              <a:rPr lang="ja-JP" altLang="en-US" dirty="0">
                <a:solidFill>
                  <a:srgbClr val="FF0000"/>
                </a:solidFill>
                <a:latin typeface="メイリオ" panose="020B0604030504040204" pitchFamily="50" charset="-128"/>
                <a:ea typeface="メイリオ" panose="020B0604030504040204" pitchFamily="50" charset="-128"/>
              </a:rPr>
              <a:t>低空飛行で墜落しやすい状態</a:t>
            </a:r>
            <a:r>
              <a:rPr lang="ja-JP" altLang="en-US" dirty="0">
                <a:solidFill>
                  <a:srgbClr val="000000"/>
                </a:solidFill>
                <a:latin typeface="メイリオ" panose="020B0604030504040204" pitchFamily="50" charset="-128"/>
                <a:ea typeface="メイリオ" panose="020B0604030504040204" pitchFamily="50" charset="-128"/>
              </a:rPr>
              <a:t>」であり、望ましくない。</a:t>
            </a:r>
            <a:endParaRPr lang="en-US" altLang="ja-JP" dirty="0">
              <a:solidFill>
                <a:srgbClr val="000000"/>
              </a:solidFill>
              <a:latin typeface="メイリオ" panose="020B0604030504040204" pitchFamily="50" charset="-128"/>
              <a:ea typeface="メイリオ" panose="020B0604030504040204" pitchFamily="50" charset="-128"/>
            </a:endParaRPr>
          </a:p>
          <a:p>
            <a:pPr marL="278606" indent="-278606" algn="just" defTabSz="371475">
              <a:lnSpc>
                <a:spcPct val="110000"/>
              </a:lnSpc>
              <a:spcBef>
                <a:spcPts val="1200"/>
              </a:spcBef>
              <a:buFont typeface="Wingdings" pitchFamily="2" charset="2"/>
              <a:buChar char="l"/>
            </a:pPr>
            <a:r>
              <a:rPr lang="ja-JP" altLang="en-US" dirty="0">
                <a:solidFill>
                  <a:srgbClr val="000000"/>
                </a:solidFill>
                <a:latin typeface="メイリオ" panose="020B0604030504040204" pitchFamily="50" charset="-128"/>
                <a:ea typeface="メイリオ" panose="020B0604030504040204" pitchFamily="50" charset="-128"/>
              </a:rPr>
              <a:t>呼吸状態の改善のための姿勢の調整や吸引などを行っても改善しない場合は、酸素が必要である。</a:t>
            </a:r>
            <a:endParaRPr lang="en-US" altLang="ja-JP" dirty="0">
              <a:solidFill>
                <a:srgbClr val="000000"/>
              </a:solidFill>
              <a:latin typeface="メイリオ" panose="020B0604030504040204" pitchFamily="50" charset="-128"/>
              <a:ea typeface="メイリオ" panose="020B0604030504040204" pitchFamily="50" charset="-128"/>
            </a:endParaRPr>
          </a:p>
          <a:p>
            <a:pPr marL="278606" indent="-278606" algn="just" defTabSz="371475">
              <a:lnSpc>
                <a:spcPct val="110000"/>
              </a:lnSpc>
              <a:spcBef>
                <a:spcPts val="1200"/>
              </a:spcBef>
              <a:buFont typeface="Wingdings" pitchFamily="2" charset="2"/>
              <a:buChar char="l"/>
            </a:pPr>
            <a:r>
              <a:rPr lang="ja-JP" altLang="en-US" dirty="0">
                <a:solidFill>
                  <a:srgbClr val="000000"/>
                </a:solidFill>
                <a:latin typeface="メイリオ" panose="020B0604030504040204" pitchFamily="50" charset="-128"/>
                <a:ea typeface="メイリオ" panose="020B0604030504040204" pitchFamily="50" charset="-128"/>
              </a:rPr>
              <a:t>平常の</a:t>
            </a:r>
            <a:r>
              <a:rPr lang="en-US" altLang="ja-JP" dirty="0">
                <a:solidFill>
                  <a:srgbClr val="000000"/>
                </a:solidFill>
                <a:latin typeface="メイリオ" panose="020B0604030504040204" pitchFamily="50" charset="-128"/>
                <a:ea typeface="メイリオ" panose="020B0604030504040204" pitchFamily="50" charset="-128"/>
              </a:rPr>
              <a:t>SpO</a:t>
            </a:r>
            <a:r>
              <a:rPr lang="en-US" altLang="ja-JP" baseline="-25000" dirty="0">
                <a:solidFill>
                  <a:srgbClr val="000000"/>
                </a:solidFill>
                <a:latin typeface="メイリオ" panose="020B0604030504040204" pitchFamily="50" charset="-128"/>
                <a:ea typeface="メイリオ" panose="020B0604030504040204" pitchFamily="50" charset="-128"/>
              </a:rPr>
              <a:t>2</a:t>
            </a:r>
            <a:r>
              <a:rPr lang="ja-JP" altLang="en-US" dirty="0">
                <a:solidFill>
                  <a:srgbClr val="000000"/>
                </a:solidFill>
                <a:latin typeface="メイリオ" panose="020B0604030504040204" pitchFamily="50" charset="-128"/>
                <a:ea typeface="メイリオ" panose="020B0604030504040204" pitchFamily="50" charset="-128"/>
              </a:rPr>
              <a:t>が</a:t>
            </a:r>
            <a:r>
              <a:rPr lang="en-US" altLang="ja-JP" dirty="0">
                <a:solidFill>
                  <a:srgbClr val="000000"/>
                </a:solidFill>
                <a:latin typeface="メイリオ" panose="020B0604030504040204" pitchFamily="50" charset="-128"/>
                <a:ea typeface="メイリオ" panose="020B0604030504040204" pitchFamily="50" charset="-128"/>
              </a:rPr>
              <a:t>95</a:t>
            </a:r>
            <a:r>
              <a:rPr lang="ja-JP" altLang="en-US" dirty="0">
                <a:solidFill>
                  <a:srgbClr val="000000"/>
                </a:solidFill>
                <a:latin typeface="メイリオ" panose="020B0604030504040204" pitchFamily="50" charset="-128"/>
                <a:ea typeface="メイリオ" panose="020B0604030504040204" pitchFamily="50" charset="-128"/>
              </a:rPr>
              <a:t>％以上のケースで、一時的に呼吸困難（呼吸が苦しそうになった状態）になった場合には</a:t>
            </a:r>
            <a:r>
              <a:rPr lang="en-US" altLang="ja-JP" dirty="0">
                <a:solidFill>
                  <a:srgbClr val="FF0000"/>
                </a:solidFill>
                <a:cs typeface="Times New Roman" panose="02020603050405020304" pitchFamily="18" charset="0"/>
              </a:rPr>
              <a:t>SpO</a:t>
            </a:r>
            <a:r>
              <a:rPr lang="en-US" altLang="ja-JP" baseline="-30000" dirty="0">
                <a:solidFill>
                  <a:srgbClr val="FF0000"/>
                </a:solidFill>
                <a:cs typeface="Times New Roman" panose="02020603050405020304" pitchFamily="18" charset="0"/>
              </a:rPr>
              <a:t>2</a:t>
            </a:r>
            <a:r>
              <a:rPr lang="ja-JP" altLang="en-US" dirty="0">
                <a:solidFill>
                  <a:srgbClr val="FF0000"/>
                </a:solidFill>
                <a:latin typeface="メイリオ" panose="020B0604030504040204" pitchFamily="50" charset="-128"/>
                <a:ea typeface="メイリオ" panose="020B0604030504040204" pitchFamily="50" charset="-128"/>
              </a:rPr>
              <a:t>が</a:t>
            </a:r>
            <a:r>
              <a:rPr lang="en-US" altLang="ja-JP" dirty="0">
                <a:solidFill>
                  <a:srgbClr val="FF0000"/>
                </a:solidFill>
                <a:latin typeface="メイリオ" panose="020B0604030504040204" pitchFamily="50" charset="-128"/>
                <a:ea typeface="メイリオ" panose="020B0604030504040204" pitchFamily="50" charset="-128"/>
              </a:rPr>
              <a:t>90%</a:t>
            </a:r>
            <a:r>
              <a:rPr lang="ja-JP" altLang="en-US" dirty="0">
                <a:solidFill>
                  <a:srgbClr val="FF0000"/>
                </a:solidFill>
                <a:latin typeface="メイリオ" panose="020B0604030504040204" pitchFamily="50" charset="-128"/>
                <a:ea typeface="メイリオ" panose="020B0604030504040204" pitchFamily="50" charset="-128"/>
              </a:rPr>
              <a:t>台前半であっても、酸素療法が必要な場合がある。</a:t>
            </a:r>
            <a:r>
              <a:rPr lang="ja-JP" altLang="en-US" dirty="0">
                <a:solidFill>
                  <a:srgbClr val="000000"/>
                </a:solidFill>
                <a:latin typeface="メイリオ" panose="020B0604030504040204" pitchFamily="50" charset="-128"/>
                <a:ea typeface="メイリオ" panose="020B0604030504040204" pitchFamily="50" charset="-128"/>
              </a:rPr>
              <a:t>（とくに気管軟化症や緊張が強い場合）</a:t>
            </a:r>
            <a:endParaRPr lang="en-US" altLang="ja-JP" dirty="0">
              <a:solidFill>
                <a:srgbClr val="000000"/>
              </a:solidFill>
              <a:latin typeface="メイリオ" panose="020B0604030504040204" pitchFamily="50" charset="-128"/>
              <a:ea typeface="メイリオ" panose="020B0604030504040204" pitchFamily="50" charset="-128"/>
            </a:endParaRPr>
          </a:p>
          <a:p>
            <a:pPr marL="278606" indent="-278606" algn="just" defTabSz="371475">
              <a:lnSpc>
                <a:spcPct val="110000"/>
              </a:lnSpc>
              <a:spcBef>
                <a:spcPts val="1200"/>
              </a:spcBef>
              <a:buFont typeface="Wingdings" pitchFamily="2" charset="2"/>
              <a:buChar char="l"/>
            </a:pPr>
            <a:r>
              <a:rPr lang="ja-JP" altLang="en-US" dirty="0">
                <a:solidFill>
                  <a:srgbClr val="FF0000"/>
                </a:solidFill>
                <a:latin typeface="メイリオ" panose="020B0604030504040204" pitchFamily="50" charset="-128"/>
                <a:ea typeface="メイリオ" panose="020B0604030504040204" pitchFamily="50" charset="-128"/>
              </a:rPr>
              <a:t>心臓疾患での酸素療法</a:t>
            </a:r>
            <a:r>
              <a:rPr lang="ja-JP" altLang="en-US" dirty="0">
                <a:solidFill>
                  <a:srgbClr val="000000"/>
                </a:solidFill>
                <a:latin typeface="メイリオ" panose="020B0604030504040204" pitchFamily="50" charset="-128"/>
                <a:ea typeface="メイリオ" panose="020B0604030504040204" pitchFamily="50" charset="-128"/>
              </a:rPr>
              <a:t>は、個別性が大きく、</a:t>
            </a:r>
            <a:r>
              <a:rPr lang="en-US" altLang="ja-JP" dirty="0">
                <a:cs typeface="Times New Roman" panose="02020603050405020304" pitchFamily="18" charset="0"/>
              </a:rPr>
              <a:t>SpO</a:t>
            </a:r>
            <a:r>
              <a:rPr lang="en-US" altLang="ja-JP" baseline="-30000" dirty="0">
                <a:cs typeface="Times New Roman" panose="02020603050405020304" pitchFamily="18" charset="0"/>
              </a:rPr>
              <a:t>2</a:t>
            </a:r>
            <a:r>
              <a:rPr lang="ja-JP" altLang="en-US" dirty="0">
                <a:solidFill>
                  <a:srgbClr val="000000"/>
                </a:solidFill>
                <a:latin typeface="メイリオ" panose="020B0604030504040204" pitchFamily="50" charset="-128"/>
                <a:ea typeface="メイリオ" panose="020B0604030504040204" pitchFamily="50" charset="-128"/>
              </a:rPr>
              <a:t>での判断もむずかしい。主治医への確認を充分に行う。</a:t>
            </a:r>
            <a:endParaRPr lang="en-US" altLang="ja-JP" dirty="0">
              <a:solidFill>
                <a:srgbClr val="000000"/>
              </a:solidFill>
              <a:latin typeface="メイリオ" panose="020B0604030504040204" pitchFamily="50" charset="-128"/>
              <a:ea typeface="メイリオ" panose="020B0604030504040204" pitchFamily="50" charset="-128"/>
            </a:endParaRPr>
          </a:p>
        </p:txBody>
      </p:sp>
      <p:sp>
        <p:nvSpPr>
          <p:cNvPr id="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61</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6867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800" dirty="0"/>
              <a:t>低酸素症、高炭酸ガス血症の症状</a:t>
            </a:r>
          </a:p>
        </p:txBody>
      </p:sp>
      <p:graphicFrame>
        <p:nvGraphicFramePr>
          <p:cNvPr id="17" name="Group 61">
            <a:extLst>
              <a:ext uri="{FF2B5EF4-FFF2-40B4-BE49-F238E27FC236}">
                <a16:creationId xmlns:a16="http://schemas.microsoft.com/office/drawing/2014/main" id="{6F911324-315F-44C1-8875-2FDF36BBE011}"/>
              </a:ext>
            </a:extLst>
          </p:cNvPr>
          <p:cNvGraphicFramePr>
            <a:graphicFrameLocks noGrp="1"/>
          </p:cNvGraphicFramePr>
          <p:nvPr/>
        </p:nvGraphicFramePr>
        <p:xfrm>
          <a:off x="759620" y="1456007"/>
          <a:ext cx="8243886" cy="4799435"/>
        </p:xfrm>
        <a:graphic>
          <a:graphicData uri="http://schemas.openxmlformats.org/drawingml/2006/table">
            <a:tbl>
              <a:tblPr/>
              <a:tblGrid>
                <a:gridCol w="2374476">
                  <a:extLst>
                    <a:ext uri="{9D8B030D-6E8A-4147-A177-3AD203B41FA5}">
                      <a16:colId xmlns:a16="http://schemas.microsoft.com/office/drawing/2014/main" val="20000"/>
                    </a:ext>
                  </a:extLst>
                </a:gridCol>
                <a:gridCol w="2934705">
                  <a:extLst>
                    <a:ext uri="{9D8B030D-6E8A-4147-A177-3AD203B41FA5}">
                      <a16:colId xmlns:a16="http://schemas.microsoft.com/office/drawing/2014/main" val="20001"/>
                    </a:ext>
                  </a:extLst>
                </a:gridCol>
                <a:gridCol w="2934705">
                  <a:extLst>
                    <a:ext uri="{9D8B030D-6E8A-4147-A177-3AD203B41FA5}">
                      <a16:colId xmlns:a16="http://schemas.microsoft.com/office/drawing/2014/main" val="20002"/>
                    </a:ext>
                  </a:extLst>
                </a:gridCol>
              </a:tblGrid>
              <a:tr h="785439">
                <a:tc>
                  <a:txBody>
                    <a:bodyPr/>
                    <a:lstStyle/>
                    <a:p>
                      <a:pPr marL="0" marR="0" lvl="0" indent="0" algn="l" defTabSz="873125" rtl="0" eaLnBrk="0" fontAlgn="base" latinLnBrk="0" hangingPunct="0">
                        <a:lnSpc>
                          <a:spcPct val="110000"/>
                        </a:lnSpc>
                        <a:spcBef>
                          <a:spcPts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血液ガス</a:t>
                      </a:r>
                    </a:p>
                    <a:p>
                      <a:pPr marL="0" marR="0" lvl="0" indent="0" algn="l" defTabSz="873125" rtl="0" eaLnBrk="0" fontAlgn="base" latinLnBrk="0" hangingPunct="0">
                        <a:lnSpc>
                          <a:spcPct val="110000"/>
                        </a:lnSpc>
                        <a:spcBef>
                          <a:spcPts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a:t>
                      </a:r>
                    </a:p>
                    <a:p>
                      <a:pPr marL="0" marR="0" lvl="0" indent="0" algn="l" defTabSz="873125" rtl="0" eaLnBrk="0" fontAlgn="base" latinLnBrk="0" hangingPunct="0">
                        <a:lnSpc>
                          <a:spcPct val="110000"/>
                        </a:lnSpc>
                        <a:spcBef>
                          <a:spcPts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症状所見</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solidFill>
                      <a:schemeClr val="bg1">
                        <a:lumMod val="75000"/>
                      </a:schemeClr>
                    </a:solidFill>
                  </a:tcPr>
                </a:tc>
                <a:tc>
                  <a:txBody>
                    <a:bodyPr/>
                    <a:lstStyle/>
                    <a:p>
                      <a:pPr marL="0" marR="0" lvl="0" indent="0" algn="ctr" defTabSz="873125" rtl="0" eaLnBrk="0" fontAlgn="base" latinLnBrk="0" hangingPunct="0">
                        <a:lnSpc>
                          <a:spcPct val="110000"/>
                        </a:lnSpc>
                        <a:spcBef>
                          <a:spcPts val="0"/>
                        </a:spcBef>
                        <a:spcAft>
                          <a:spcPct val="0"/>
                        </a:spcAft>
                        <a:buClrTx/>
                        <a:buSzTx/>
                        <a:buFontTx/>
                        <a:buNone/>
                        <a:tabLst/>
                      </a:pPr>
                      <a:r>
                        <a:rPr kumimoji="1" lang="ja-JP" altLang="en-US" sz="20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低酸素血症</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873125" rtl="0" eaLnBrk="0" fontAlgn="base" latinLnBrk="0" hangingPunct="0">
                        <a:lnSpc>
                          <a:spcPct val="110000"/>
                        </a:lnSpc>
                        <a:spcBef>
                          <a:spcPts val="0"/>
                        </a:spcBef>
                        <a:spcAft>
                          <a:spcPct val="0"/>
                        </a:spcAft>
                        <a:buClrTx/>
                        <a:buSzTx/>
                        <a:buFontTx/>
                        <a:buNone/>
                        <a:tabLst/>
                      </a:pPr>
                      <a:r>
                        <a:rPr kumimoji="1" lang="ja-JP" altLang="en-US" sz="20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高炭酸ガス血症</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0"/>
                  </a:ext>
                </a:extLst>
              </a:tr>
              <a:tr h="2126432">
                <a:tc>
                  <a:txBody>
                    <a:bodyPr/>
                    <a:lstStyle/>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比較的</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共通した</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症状・所見</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・呼吸困難</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・不眠</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・頭痛</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・意識障害</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（記憶力・見当識低下）</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・頻脈</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・呼吸困難</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・不眠</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・頭痛</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・意識障害</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（傾眠・昏睡）</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・頻脈）</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76881">
                <a:tc>
                  <a:txBody>
                    <a:bodyPr/>
                    <a:lstStyle/>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異なる</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症状・所見</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・チアノーゼ</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・胃腸障害</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・低血圧</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・皮膚とくに頬の 潮 紅</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・手の振戦</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羽ばたき振戦</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・視神経乳頭浮腫</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・発汗・血圧上昇</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8" name="Text Box 62">
            <a:extLst>
              <a:ext uri="{FF2B5EF4-FFF2-40B4-BE49-F238E27FC236}">
                <a16:creationId xmlns:a16="http://schemas.microsoft.com/office/drawing/2014/main" id="{D1AC3E01-B46D-4354-9C52-BD2C722E3325}"/>
              </a:ext>
            </a:extLst>
          </p:cNvPr>
          <p:cNvSpPr txBox="1">
            <a:spLocks noChangeArrowheads="1"/>
          </p:cNvSpPr>
          <p:nvPr/>
        </p:nvSpPr>
        <p:spPr bwMode="auto">
          <a:xfrm>
            <a:off x="668338" y="6454053"/>
            <a:ext cx="65182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873125">
              <a:spcBef>
                <a:spcPct val="20000"/>
              </a:spcBef>
              <a:buChar char="•"/>
              <a:defRPr kumimoji="1" sz="3200">
                <a:solidFill>
                  <a:schemeClr val="tx1"/>
                </a:solidFill>
                <a:latin typeface="Times" panose="02020603050405020304" pitchFamily="18" charset="0"/>
                <a:ea typeface="Osaka" charset="-128"/>
              </a:defRPr>
            </a:lvl1pPr>
            <a:lvl2pPr marL="742950" indent="-285750" defTabSz="873125">
              <a:spcBef>
                <a:spcPct val="20000"/>
              </a:spcBef>
              <a:buChar char="–"/>
              <a:defRPr kumimoji="1" sz="2800">
                <a:solidFill>
                  <a:schemeClr val="tx1"/>
                </a:solidFill>
                <a:latin typeface="Times" panose="02020603050405020304" pitchFamily="18" charset="0"/>
                <a:ea typeface="Osaka" charset="-128"/>
              </a:defRPr>
            </a:lvl2pPr>
            <a:lvl3pPr marL="1143000" indent="-228600" defTabSz="873125">
              <a:spcBef>
                <a:spcPct val="20000"/>
              </a:spcBef>
              <a:buChar char="•"/>
              <a:defRPr kumimoji="1" sz="2400">
                <a:solidFill>
                  <a:schemeClr val="tx1"/>
                </a:solidFill>
                <a:latin typeface="Times" panose="02020603050405020304" pitchFamily="18" charset="0"/>
                <a:ea typeface="Osaka" charset="-128"/>
              </a:defRPr>
            </a:lvl3pPr>
            <a:lvl4pPr marL="1600200" indent="-228600" defTabSz="873125">
              <a:spcBef>
                <a:spcPct val="20000"/>
              </a:spcBef>
              <a:buChar char="–"/>
              <a:defRPr kumimoji="1" sz="2000">
                <a:solidFill>
                  <a:schemeClr val="tx1"/>
                </a:solidFill>
                <a:latin typeface="Times" panose="02020603050405020304" pitchFamily="18" charset="0"/>
                <a:ea typeface="Osaka" charset="-128"/>
              </a:defRPr>
            </a:lvl4pPr>
            <a:lvl5pPr marL="2057400" indent="-228600" defTabSz="873125">
              <a:spcBef>
                <a:spcPct val="20000"/>
              </a:spcBef>
              <a:buChar char="»"/>
              <a:defRPr kumimoji="1" sz="2000">
                <a:solidFill>
                  <a:schemeClr val="tx1"/>
                </a:solidFill>
                <a:latin typeface="Times" panose="02020603050405020304" pitchFamily="18" charset="0"/>
                <a:ea typeface="Osaka" charset="-128"/>
              </a:defRPr>
            </a:lvl5pPr>
            <a:lvl6pPr marL="2514600" indent="-228600" defTabSz="873125"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defTabSz="873125"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defTabSz="873125"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defTabSz="873125"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r" eaLnBrk="1" hangingPunct="1">
              <a:spcBef>
                <a:spcPct val="50000"/>
              </a:spcBef>
              <a:buFontTx/>
              <a:buNone/>
            </a:pPr>
            <a:r>
              <a:rPr lang="ja-JP" altLang="en-US" sz="1200" dirty="0">
                <a:latin typeface="メイリオ" panose="020B0604030504040204" pitchFamily="50" charset="-128"/>
                <a:ea typeface="メイリオ" panose="020B0604030504040204" pitchFamily="50" charset="-128"/>
              </a:rPr>
              <a:t>谷本普一：呼吸不全のリハビリテーション，</a:t>
            </a:r>
            <a:r>
              <a:rPr lang="en-US" altLang="ja-JP" sz="1200" dirty="0">
                <a:latin typeface="メイリオ" panose="020B0604030504040204" pitchFamily="50" charset="-128"/>
                <a:ea typeface="メイリオ" panose="020B0604030504040204" pitchFamily="50" charset="-128"/>
              </a:rPr>
              <a:t>p49</a:t>
            </a:r>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1987</a:t>
            </a:r>
            <a:r>
              <a:rPr lang="ja-JP" altLang="en-US" sz="1200" dirty="0">
                <a:latin typeface="メイリオ" panose="020B0604030504040204" pitchFamily="50" charset="-128"/>
                <a:ea typeface="メイリオ" panose="020B0604030504040204" pitchFamily="50" charset="-128"/>
              </a:rPr>
              <a:t>，南江堂より許諾を得て改変し転載</a:t>
            </a:r>
            <a:endParaRPr lang="en-US" altLang="ja-JP" sz="1200" dirty="0">
              <a:latin typeface="メイリオ" panose="020B0604030504040204" pitchFamily="50" charset="-128"/>
              <a:ea typeface="メイリオ" panose="020B0604030504040204" pitchFamily="50" charset="-128"/>
            </a:endParaRPr>
          </a:p>
        </p:txBody>
      </p:sp>
      <p:sp>
        <p:nvSpPr>
          <p:cNvPr id="19" name="Oval 6">
            <a:extLst>
              <a:ext uri="{FF2B5EF4-FFF2-40B4-BE49-F238E27FC236}">
                <a16:creationId xmlns:a16="http://schemas.microsoft.com/office/drawing/2014/main" id="{BBADAEAE-DEA7-458E-B6C3-2508B12DB534}"/>
              </a:ext>
            </a:extLst>
          </p:cNvPr>
          <p:cNvSpPr>
            <a:spLocks noChangeArrowheads="1"/>
          </p:cNvSpPr>
          <p:nvPr/>
        </p:nvSpPr>
        <p:spPr bwMode="auto">
          <a:xfrm>
            <a:off x="6015917" y="3340766"/>
            <a:ext cx="1937506" cy="80202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a:latin typeface="メイリオ" panose="020B0604030504040204" pitchFamily="50" charset="-128"/>
              <a:ea typeface="メイリオ" panose="020B0604030504040204" pitchFamily="50" charset="-128"/>
            </a:endParaRPr>
          </a:p>
        </p:txBody>
      </p:sp>
      <p:sp>
        <p:nvSpPr>
          <p:cNvPr id="20" name="Oval 7">
            <a:extLst>
              <a:ext uri="{FF2B5EF4-FFF2-40B4-BE49-F238E27FC236}">
                <a16:creationId xmlns:a16="http://schemas.microsoft.com/office/drawing/2014/main" id="{A75FC2C8-913A-4BB3-A79F-E5DE627A9F73}"/>
              </a:ext>
            </a:extLst>
          </p:cNvPr>
          <p:cNvSpPr>
            <a:spLocks noChangeArrowheads="1"/>
          </p:cNvSpPr>
          <p:nvPr/>
        </p:nvSpPr>
        <p:spPr bwMode="auto">
          <a:xfrm>
            <a:off x="6133514" y="4025899"/>
            <a:ext cx="956603" cy="454661"/>
          </a:xfrm>
          <a:prstGeom prst="ellipse">
            <a:avLst/>
          </a:prstGeom>
          <a:noFill/>
          <a:ln w="28575">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a:latin typeface="メイリオ" panose="020B0604030504040204" pitchFamily="50" charset="-128"/>
              <a:ea typeface="メイリオ" panose="020B0604030504040204" pitchFamily="50" charset="-128"/>
            </a:endParaRPr>
          </a:p>
        </p:txBody>
      </p:sp>
      <p:sp>
        <p:nvSpPr>
          <p:cNvPr id="21" name="Oval 8">
            <a:extLst>
              <a:ext uri="{FF2B5EF4-FFF2-40B4-BE49-F238E27FC236}">
                <a16:creationId xmlns:a16="http://schemas.microsoft.com/office/drawing/2014/main" id="{7F6149F5-BFC0-4CF9-BD05-F45BDB39F9A3}"/>
              </a:ext>
            </a:extLst>
          </p:cNvPr>
          <p:cNvSpPr>
            <a:spLocks noChangeArrowheads="1"/>
          </p:cNvSpPr>
          <p:nvPr/>
        </p:nvSpPr>
        <p:spPr bwMode="auto">
          <a:xfrm>
            <a:off x="7953423" y="4416848"/>
            <a:ext cx="768546" cy="454661"/>
          </a:xfrm>
          <a:prstGeom prst="ellipse">
            <a:avLst/>
          </a:prstGeom>
          <a:noFill/>
          <a:ln w="381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a:latin typeface="メイリオ" panose="020B0604030504040204" pitchFamily="50" charset="-128"/>
              <a:ea typeface="メイリオ" panose="020B0604030504040204" pitchFamily="50" charset="-128"/>
            </a:endParaRPr>
          </a:p>
        </p:txBody>
      </p:sp>
      <p:sp>
        <p:nvSpPr>
          <p:cNvPr id="9"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62</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366068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800" dirty="0"/>
              <a:t>在宅酸素療法の機器</a:t>
            </a:r>
          </a:p>
        </p:txBody>
      </p:sp>
      <p:sp>
        <p:nvSpPr>
          <p:cNvPr id="11" name="角丸四角形 11">
            <a:extLst>
              <a:ext uri="{FF2B5EF4-FFF2-40B4-BE49-F238E27FC236}">
                <a16:creationId xmlns:a16="http://schemas.microsoft.com/office/drawing/2014/main" id="{62D4A86A-1AB4-4711-85C9-DE53A6EA87E5}"/>
              </a:ext>
            </a:extLst>
          </p:cNvPr>
          <p:cNvSpPr/>
          <p:nvPr/>
        </p:nvSpPr>
        <p:spPr>
          <a:xfrm>
            <a:off x="607920" y="1287250"/>
            <a:ext cx="1822743" cy="812530"/>
          </a:xfrm>
          <a:prstGeom prst="roundRect">
            <a:avLst>
              <a:gd name="adj" fmla="val 14936"/>
            </a:avLst>
          </a:prstGeom>
          <a:noFill/>
          <a:ln>
            <a:solidFill>
              <a:schemeClr val="tx1">
                <a:lumMod val="50000"/>
                <a:lumOff val="50000"/>
              </a:schemeClr>
            </a:solidFill>
          </a:ln>
        </p:spPr>
        <p:style>
          <a:lnRef idx="1">
            <a:schemeClr val="accent2"/>
          </a:lnRef>
          <a:fillRef idx="2">
            <a:schemeClr val="accent2"/>
          </a:fillRef>
          <a:effectRef idx="1">
            <a:schemeClr val="accent2"/>
          </a:effectRef>
          <a:fontRef idx="minor">
            <a:schemeClr val="dk1"/>
          </a:fontRef>
        </p:style>
        <p:txBody>
          <a:bodyPr bIns="0" rtlCol="0" anchor="ctr"/>
          <a:lstStyle/>
          <a:p>
            <a:pPr algn="ctr" defTabSz="457200">
              <a:lnSpc>
                <a:spcPct val="114000"/>
              </a:lnSpc>
              <a:defRPr/>
            </a:pPr>
            <a:r>
              <a:rPr kumimoji="0" lang="ja-JP" altLang="en-US" sz="2000" dirty="0">
                <a:solidFill>
                  <a:prstClr val="black"/>
                </a:solidFill>
                <a:latin typeface="メイリオ" panose="020B0604030504040204" pitchFamily="50" charset="-128"/>
                <a:ea typeface="メイリオ" panose="020B0604030504040204" pitchFamily="50" charset="-128"/>
              </a:rPr>
              <a:t>酸素濃縮器</a:t>
            </a:r>
          </a:p>
        </p:txBody>
      </p:sp>
      <p:sp>
        <p:nvSpPr>
          <p:cNvPr id="12" name="テキスト ボックス 3">
            <a:extLst>
              <a:ext uri="{FF2B5EF4-FFF2-40B4-BE49-F238E27FC236}">
                <a16:creationId xmlns:a16="http://schemas.microsoft.com/office/drawing/2014/main" id="{A4163009-2BEA-45BB-BECA-B54F8935C5E0}"/>
              </a:ext>
            </a:extLst>
          </p:cNvPr>
          <p:cNvSpPr txBox="1">
            <a:spLocks noChangeArrowheads="1"/>
          </p:cNvSpPr>
          <p:nvPr/>
        </p:nvSpPr>
        <p:spPr bwMode="auto">
          <a:xfrm>
            <a:off x="2707210" y="1287249"/>
            <a:ext cx="6504958"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77800" indent="-177800">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algn="just" defTabSz="457200">
              <a:lnSpc>
                <a:spcPct val="110000"/>
              </a:lnSpc>
              <a:spcBef>
                <a:spcPts val="0"/>
              </a:spcBef>
              <a:buClr>
                <a:prstClr val="black"/>
              </a:buClr>
              <a:defRPr/>
            </a:pPr>
            <a:r>
              <a:rPr lang="ja-JP" altLang="en-US" sz="1600" dirty="0">
                <a:solidFill>
                  <a:prstClr val="black"/>
                </a:solidFill>
                <a:latin typeface="メイリオ" panose="020B0604030504040204" pitchFamily="50" charset="-128"/>
                <a:ea typeface="メイリオ" panose="020B0604030504040204" pitchFamily="50" charset="-128"/>
              </a:rPr>
              <a:t>空気中の酸素（</a:t>
            </a:r>
            <a:r>
              <a:rPr lang="en-US" altLang="ja-JP" sz="1600" dirty="0">
                <a:solidFill>
                  <a:prstClr val="black"/>
                </a:solidFill>
                <a:latin typeface="メイリオ" panose="020B0604030504040204" pitchFamily="50" charset="-128"/>
                <a:ea typeface="メイリオ" panose="020B0604030504040204" pitchFamily="50" charset="-128"/>
              </a:rPr>
              <a:t>21</a:t>
            </a:r>
            <a:r>
              <a:rPr lang="ja-JP" altLang="en-US" sz="1600" dirty="0">
                <a:solidFill>
                  <a:prstClr val="black"/>
                </a:solidFill>
                <a:latin typeface="メイリオ" panose="020B0604030504040204" pitchFamily="50" charset="-128"/>
                <a:ea typeface="メイリオ" panose="020B0604030504040204" pitchFamily="50" charset="-128"/>
              </a:rPr>
              <a:t>％）を</a:t>
            </a:r>
            <a:r>
              <a:rPr lang="en-US" altLang="ja-JP" sz="1600" dirty="0">
                <a:solidFill>
                  <a:prstClr val="black"/>
                </a:solidFill>
                <a:latin typeface="メイリオ" panose="020B0604030504040204" pitchFamily="50" charset="-128"/>
                <a:ea typeface="メイリオ" panose="020B0604030504040204" pitchFamily="50" charset="-128"/>
              </a:rPr>
              <a:t>90</a:t>
            </a:r>
            <a:r>
              <a:rPr lang="ja-JP" altLang="en-US" sz="1600" dirty="0">
                <a:solidFill>
                  <a:prstClr val="black"/>
                </a:solidFill>
                <a:latin typeface="メイリオ" panose="020B0604030504040204" pitchFamily="50" charset="-128"/>
                <a:ea typeface="メイリオ" panose="020B0604030504040204" pitchFamily="50" charset="-128"/>
              </a:rPr>
              <a:t>％以上に濃縮して供給。</a:t>
            </a:r>
          </a:p>
          <a:p>
            <a:pPr algn="just" defTabSz="457200">
              <a:lnSpc>
                <a:spcPct val="110000"/>
              </a:lnSpc>
              <a:spcBef>
                <a:spcPts val="0"/>
              </a:spcBef>
              <a:buClr>
                <a:prstClr val="black"/>
              </a:buClr>
              <a:defRPr/>
            </a:pPr>
            <a:r>
              <a:rPr lang="ja-JP" altLang="en-US" sz="1600" dirty="0">
                <a:solidFill>
                  <a:prstClr val="black"/>
                </a:solidFill>
                <a:latin typeface="メイリオ" panose="020B0604030504040204" pitchFamily="50" charset="-128"/>
                <a:ea typeface="メイリオ" panose="020B0604030504040204" pitchFamily="50" charset="-128"/>
              </a:rPr>
              <a:t>稀に学校でこれを使用するケースもある。　　</a:t>
            </a:r>
          </a:p>
          <a:p>
            <a:pPr algn="just" defTabSz="457200">
              <a:lnSpc>
                <a:spcPct val="110000"/>
              </a:lnSpc>
              <a:spcBef>
                <a:spcPts val="0"/>
              </a:spcBef>
              <a:buClr>
                <a:prstClr val="black"/>
              </a:buClr>
              <a:defRPr/>
            </a:pPr>
            <a:r>
              <a:rPr lang="ja-JP" altLang="en-US" sz="1600" dirty="0">
                <a:solidFill>
                  <a:prstClr val="black"/>
                </a:solidFill>
                <a:latin typeface="メイリオ" panose="020B0604030504040204" pitchFamily="50" charset="-128"/>
                <a:ea typeface="メイリオ" panose="020B0604030504040204" pitchFamily="50" charset="-128"/>
              </a:rPr>
              <a:t>交流電源が必要。</a:t>
            </a:r>
          </a:p>
        </p:txBody>
      </p:sp>
      <p:sp>
        <p:nvSpPr>
          <p:cNvPr id="23" name="テキスト ボックス 3">
            <a:extLst>
              <a:ext uri="{FF2B5EF4-FFF2-40B4-BE49-F238E27FC236}">
                <a16:creationId xmlns:a16="http://schemas.microsoft.com/office/drawing/2014/main" id="{B46D6731-1DE5-4E5B-864A-6ED276FD1039}"/>
              </a:ext>
            </a:extLst>
          </p:cNvPr>
          <p:cNvSpPr txBox="1">
            <a:spLocks noChangeArrowheads="1"/>
          </p:cNvSpPr>
          <p:nvPr/>
        </p:nvSpPr>
        <p:spPr bwMode="auto">
          <a:xfrm>
            <a:off x="2707210" y="2373858"/>
            <a:ext cx="6504958" cy="243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77800" indent="-177800">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algn="just" defTabSz="457200">
              <a:lnSpc>
                <a:spcPct val="110000"/>
              </a:lnSpc>
              <a:spcBef>
                <a:spcPts val="0"/>
              </a:spcBef>
              <a:buClr>
                <a:srgbClr val="002060"/>
              </a:buClr>
              <a:defRPr/>
            </a:pPr>
            <a:r>
              <a:rPr lang="ja-JP" altLang="en-US" sz="1600" dirty="0">
                <a:solidFill>
                  <a:prstClr val="black"/>
                </a:solidFill>
                <a:latin typeface="メイリオ" panose="020B0604030504040204" pitchFamily="50" charset="-128"/>
                <a:ea typeface="メイリオ" panose="020B0604030504040204" pitchFamily="50" charset="-128"/>
              </a:rPr>
              <a:t>心臓疾患の子どもでの酸素療法ではデマンド方式（本人の吸気に合わせて吸気の時のみ酸素が流れる）での使用が多いが、呼吸不全の子どもでは、酸素が常時流れる方式での使用が必要な場合が多く、そのため、学校での酸素ボンベの交換が必要になることがかなりある。</a:t>
            </a:r>
          </a:p>
          <a:p>
            <a:pPr algn="just" defTabSz="457200">
              <a:lnSpc>
                <a:spcPct val="110000"/>
              </a:lnSpc>
              <a:spcBef>
                <a:spcPts val="0"/>
              </a:spcBef>
              <a:buClr>
                <a:srgbClr val="002060"/>
              </a:buClr>
              <a:defRPr/>
            </a:pPr>
            <a:r>
              <a:rPr lang="ja-JP" altLang="en-US" sz="1600" dirty="0">
                <a:solidFill>
                  <a:prstClr val="black"/>
                </a:solidFill>
                <a:latin typeface="メイリオ" panose="020B0604030504040204" pitchFamily="50" charset="-128"/>
                <a:ea typeface="メイリオ" panose="020B0604030504040204" pitchFamily="50" charset="-128"/>
              </a:rPr>
              <a:t>酸素ボンベの酸素の残量の余裕があることを確認しておく。</a:t>
            </a:r>
          </a:p>
          <a:p>
            <a:pPr algn="just" defTabSz="457200">
              <a:lnSpc>
                <a:spcPct val="110000"/>
              </a:lnSpc>
              <a:spcBef>
                <a:spcPts val="0"/>
              </a:spcBef>
              <a:buClr>
                <a:srgbClr val="002060"/>
              </a:buClr>
              <a:defRPr/>
            </a:pPr>
            <a:r>
              <a:rPr lang="ja-JP" altLang="en-US" sz="1600" dirty="0">
                <a:solidFill>
                  <a:prstClr val="black"/>
                </a:solidFill>
                <a:latin typeface="メイリオ" panose="020B0604030504040204" pitchFamily="50" charset="-128"/>
                <a:ea typeface="メイリオ" panose="020B0604030504040204" pitchFamily="50" charset="-128"/>
              </a:rPr>
              <a:t>酸素ボンベ交換時に、酸素ボンベはゆっくり開く。（高圧の酸素ボンベから一気に酸素が調整器に流入すると断熱圧縮熱が発生。調整器内に塵、油分、アルミ粉などがあると発火するおそれあり。）</a:t>
            </a:r>
          </a:p>
          <a:p>
            <a:pPr algn="just" defTabSz="457200">
              <a:lnSpc>
                <a:spcPct val="110000"/>
              </a:lnSpc>
              <a:spcBef>
                <a:spcPts val="0"/>
              </a:spcBef>
              <a:buClr>
                <a:srgbClr val="002060"/>
              </a:buClr>
              <a:defRPr/>
            </a:pPr>
            <a:r>
              <a:rPr lang="ja-JP" altLang="en-US" sz="1600" dirty="0">
                <a:solidFill>
                  <a:prstClr val="black"/>
                </a:solidFill>
                <a:latin typeface="メイリオ" panose="020B0604030504040204" pitchFamily="50" charset="-128"/>
                <a:ea typeface="メイリオ" panose="020B0604030504040204" pitchFamily="50" charset="-128"/>
              </a:rPr>
              <a:t>接続部が緩んでいないか、微量の漏れがないかを、確認。</a:t>
            </a:r>
          </a:p>
        </p:txBody>
      </p:sp>
      <p:sp>
        <p:nvSpPr>
          <p:cNvPr id="24" name="テキスト ボックス 3">
            <a:extLst>
              <a:ext uri="{FF2B5EF4-FFF2-40B4-BE49-F238E27FC236}">
                <a16:creationId xmlns:a16="http://schemas.microsoft.com/office/drawing/2014/main" id="{115C2B84-93CC-4328-89E3-4B78FC2070D4}"/>
              </a:ext>
            </a:extLst>
          </p:cNvPr>
          <p:cNvSpPr txBox="1">
            <a:spLocks noChangeArrowheads="1"/>
          </p:cNvSpPr>
          <p:nvPr/>
        </p:nvSpPr>
        <p:spPr bwMode="auto">
          <a:xfrm>
            <a:off x="2707210" y="4986374"/>
            <a:ext cx="6504958" cy="108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77800" indent="-177800">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defTabSz="457200">
              <a:lnSpc>
                <a:spcPct val="110000"/>
              </a:lnSpc>
              <a:spcBef>
                <a:spcPts val="0"/>
              </a:spcBef>
              <a:buClr>
                <a:srgbClr val="002060"/>
              </a:buClr>
              <a:defRPr/>
            </a:pPr>
            <a:r>
              <a:rPr lang="ja-JP" altLang="en-US" sz="1600" dirty="0">
                <a:solidFill>
                  <a:prstClr val="black"/>
                </a:solidFill>
                <a:latin typeface="メイリオ" panose="020B0604030504040204" pitchFamily="50" charset="-128"/>
                <a:ea typeface="メイリオ" panose="020B0604030504040204" pitchFamily="50" charset="-128"/>
              </a:rPr>
              <a:t>液体酸素タンクを自宅に設置。大きいが電気は不要。</a:t>
            </a:r>
          </a:p>
          <a:p>
            <a:pPr defTabSz="457200">
              <a:lnSpc>
                <a:spcPct val="110000"/>
              </a:lnSpc>
              <a:spcBef>
                <a:spcPts val="0"/>
              </a:spcBef>
              <a:buClr>
                <a:srgbClr val="002060"/>
              </a:buClr>
              <a:defRPr/>
            </a:pPr>
            <a:r>
              <a:rPr lang="ja-JP" altLang="en-US" sz="1600" dirty="0">
                <a:solidFill>
                  <a:prstClr val="black"/>
                </a:solidFill>
                <a:latin typeface="メイリオ" panose="020B0604030504040204" pitchFamily="50" charset="-128"/>
                <a:ea typeface="メイリオ" panose="020B0604030504040204" pitchFamily="50" charset="-128"/>
              </a:rPr>
              <a:t>外出時は、携帯用のボンベに液体酸素を分注して使用。</a:t>
            </a:r>
            <a:br>
              <a:rPr lang="en-US" altLang="ja-JP" sz="1600" dirty="0">
                <a:solidFill>
                  <a:prstClr val="black"/>
                </a:solidFill>
                <a:latin typeface="メイリオ" panose="020B0604030504040204" pitchFamily="50" charset="-128"/>
                <a:ea typeface="メイリオ" panose="020B0604030504040204" pitchFamily="50" charset="-128"/>
              </a:rPr>
            </a:br>
            <a:r>
              <a:rPr lang="ja-JP" altLang="en-US" sz="1600" dirty="0">
                <a:solidFill>
                  <a:prstClr val="black"/>
                </a:solidFill>
                <a:latin typeface="メイリオ" panose="020B0604030504040204" pitchFamily="50" charset="-128"/>
                <a:ea typeface="メイリオ" panose="020B0604030504040204" pitchFamily="50" charset="-128"/>
              </a:rPr>
              <a:t>液体酸素のボンベの方が、通常の酸素ボンベより使用可能時間は長く、学校などでの交換の必要はない。</a:t>
            </a:r>
          </a:p>
        </p:txBody>
      </p:sp>
      <p:sp>
        <p:nvSpPr>
          <p:cNvPr id="25" name="角丸四角形 11">
            <a:extLst>
              <a:ext uri="{FF2B5EF4-FFF2-40B4-BE49-F238E27FC236}">
                <a16:creationId xmlns:a16="http://schemas.microsoft.com/office/drawing/2014/main" id="{177CB5DF-5BA3-4641-A4E6-8833B962ACAF}"/>
              </a:ext>
            </a:extLst>
          </p:cNvPr>
          <p:cNvSpPr/>
          <p:nvPr/>
        </p:nvSpPr>
        <p:spPr>
          <a:xfrm>
            <a:off x="607920" y="2373858"/>
            <a:ext cx="1822743" cy="2437590"/>
          </a:xfrm>
          <a:prstGeom prst="roundRect">
            <a:avLst>
              <a:gd name="adj" fmla="val 8177"/>
            </a:avLst>
          </a:prstGeom>
          <a:noFill/>
          <a:ln>
            <a:solidFill>
              <a:schemeClr val="tx1">
                <a:lumMod val="50000"/>
                <a:lumOff val="50000"/>
              </a:schemeClr>
            </a:solidFill>
          </a:ln>
        </p:spPr>
        <p:style>
          <a:lnRef idx="1">
            <a:schemeClr val="accent2"/>
          </a:lnRef>
          <a:fillRef idx="2">
            <a:schemeClr val="accent2"/>
          </a:fillRef>
          <a:effectRef idx="1">
            <a:schemeClr val="accent2"/>
          </a:effectRef>
          <a:fontRef idx="minor">
            <a:schemeClr val="dk1"/>
          </a:fontRef>
        </p:style>
        <p:txBody>
          <a:bodyPr bIns="0" rtlCol="0" anchor="ctr"/>
          <a:lstStyle/>
          <a:p>
            <a:pPr algn="ctr" defTabSz="457200">
              <a:lnSpc>
                <a:spcPct val="114000"/>
              </a:lnSpc>
              <a:defRPr/>
            </a:pPr>
            <a:r>
              <a:rPr kumimoji="0" lang="ja-JP" altLang="en-US" sz="2000" dirty="0">
                <a:solidFill>
                  <a:prstClr val="black"/>
                </a:solidFill>
                <a:latin typeface="メイリオ" panose="020B0604030504040204" pitchFamily="50" charset="-128"/>
                <a:ea typeface="メイリオ" panose="020B0604030504040204" pitchFamily="50" charset="-128"/>
              </a:rPr>
              <a:t>酸素ボンベ</a:t>
            </a:r>
          </a:p>
        </p:txBody>
      </p:sp>
      <p:sp>
        <p:nvSpPr>
          <p:cNvPr id="26" name="角丸四角形 11">
            <a:extLst>
              <a:ext uri="{FF2B5EF4-FFF2-40B4-BE49-F238E27FC236}">
                <a16:creationId xmlns:a16="http://schemas.microsoft.com/office/drawing/2014/main" id="{782964A4-9CB0-497B-8C1B-AA4967D28449}"/>
              </a:ext>
            </a:extLst>
          </p:cNvPr>
          <p:cNvSpPr/>
          <p:nvPr/>
        </p:nvSpPr>
        <p:spPr>
          <a:xfrm>
            <a:off x="607920" y="4986376"/>
            <a:ext cx="1822743" cy="1062647"/>
          </a:xfrm>
          <a:prstGeom prst="roundRect">
            <a:avLst>
              <a:gd name="adj" fmla="val 10048"/>
            </a:avLst>
          </a:prstGeom>
          <a:noFill/>
          <a:ln>
            <a:solidFill>
              <a:schemeClr val="tx1">
                <a:lumMod val="50000"/>
                <a:lumOff val="50000"/>
              </a:schemeClr>
            </a:solidFill>
          </a:ln>
        </p:spPr>
        <p:style>
          <a:lnRef idx="1">
            <a:schemeClr val="accent2"/>
          </a:lnRef>
          <a:fillRef idx="2">
            <a:schemeClr val="accent2"/>
          </a:fillRef>
          <a:effectRef idx="1">
            <a:schemeClr val="accent2"/>
          </a:effectRef>
          <a:fontRef idx="minor">
            <a:schemeClr val="dk1"/>
          </a:fontRef>
        </p:style>
        <p:txBody>
          <a:bodyPr bIns="0" rtlCol="0" anchor="ctr"/>
          <a:lstStyle/>
          <a:p>
            <a:pPr algn="ctr" defTabSz="457200">
              <a:lnSpc>
                <a:spcPct val="114000"/>
              </a:lnSpc>
              <a:defRPr/>
            </a:pPr>
            <a:r>
              <a:rPr kumimoji="0" lang="ja-JP" altLang="en-US" sz="2000" dirty="0">
                <a:solidFill>
                  <a:prstClr val="black"/>
                </a:solidFill>
                <a:latin typeface="メイリオ" panose="020B0604030504040204" pitchFamily="50" charset="-128"/>
                <a:ea typeface="メイリオ" panose="020B0604030504040204" pitchFamily="50" charset="-128"/>
              </a:rPr>
              <a:t>液体酸素</a:t>
            </a:r>
          </a:p>
        </p:txBody>
      </p:sp>
      <p:sp>
        <p:nvSpPr>
          <p:cNvPr id="3" name="テキスト ボックス 2">
            <a:extLst>
              <a:ext uri="{FF2B5EF4-FFF2-40B4-BE49-F238E27FC236}">
                <a16:creationId xmlns:a16="http://schemas.microsoft.com/office/drawing/2014/main" id="{A2212BEA-ACD8-4F20-9C8D-0D78F5B4AFFF}"/>
              </a:ext>
            </a:extLst>
          </p:cNvPr>
          <p:cNvSpPr txBox="1"/>
          <p:nvPr/>
        </p:nvSpPr>
        <p:spPr>
          <a:xfrm>
            <a:off x="1192846" y="6267406"/>
            <a:ext cx="7237879" cy="430887"/>
          </a:xfrm>
          <a:prstGeom prst="rect">
            <a:avLst/>
          </a:prstGeom>
          <a:solidFill>
            <a:srgbClr val="FFFF00"/>
          </a:solidFill>
        </p:spPr>
        <p:txBody>
          <a:bodyPr wrap="none" rtlCol="0">
            <a:spAutoFit/>
          </a:bodyPr>
          <a:lstStyle/>
          <a:p>
            <a:r>
              <a:rPr lang="ja-JP" altLang="en-US" sz="2200" dirty="0">
                <a:solidFill>
                  <a:srgbClr val="FF0000"/>
                </a:solidFill>
              </a:rPr>
              <a:t>酸素療法の機器と本人は、火気に近づけないように注意</a:t>
            </a:r>
          </a:p>
        </p:txBody>
      </p:sp>
      <p:sp>
        <p:nvSpPr>
          <p:cNvPr id="13"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63</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3414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5" grpId="0" animBg="1"/>
      <p:bldP spid="2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fontScale="90000"/>
          </a:bodyPr>
          <a:lstStyle/>
          <a:p>
            <a:r>
              <a:rPr lang="ja-JP" altLang="en-US" sz="2800" dirty="0"/>
              <a:t>教職員による、酸素療法や</a:t>
            </a:r>
            <a:br>
              <a:rPr lang="en-US" altLang="ja-JP" sz="2800" dirty="0"/>
            </a:br>
            <a:r>
              <a:rPr lang="ja-JP" altLang="en-US" sz="2800" dirty="0"/>
              <a:t>人工呼吸器療法の手伝い・見守り</a:t>
            </a:r>
          </a:p>
        </p:txBody>
      </p:sp>
      <p:sp>
        <p:nvSpPr>
          <p:cNvPr id="12" name="テキスト ボックス 3">
            <a:extLst>
              <a:ext uri="{FF2B5EF4-FFF2-40B4-BE49-F238E27FC236}">
                <a16:creationId xmlns:a16="http://schemas.microsoft.com/office/drawing/2014/main" id="{A4163009-2BEA-45BB-BECA-B54F8935C5E0}"/>
              </a:ext>
            </a:extLst>
          </p:cNvPr>
          <p:cNvSpPr txBox="1">
            <a:spLocks noChangeArrowheads="1"/>
          </p:cNvSpPr>
          <p:nvPr/>
        </p:nvSpPr>
        <p:spPr bwMode="auto">
          <a:xfrm>
            <a:off x="681038" y="1520825"/>
            <a:ext cx="8520112" cy="172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7800" indent="-177800">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0" indent="0" algn="just">
              <a:lnSpc>
                <a:spcPct val="120000"/>
              </a:lnSpc>
              <a:spcBef>
                <a:spcPts val="600"/>
              </a:spcBef>
              <a:buClr>
                <a:schemeClr val="tx1"/>
              </a:buClr>
              <a:buNone/>
            </a:pPr>
            <a:r>
              <a:rPr lang="ja-JP" altLang="en-US" sz="1800" dirty="0">
                <a:latin typeface="メイリオ" panose="020B0604030504040204" pitchFamily="50" charset="-128"/>
                <a:ea typeface="メイリオ" panose="020B0604030504040204" pitchFamily="50" charset="-128"/>
              </a:rPr>
              <a:t>酸素療法や人工呼吸器の管理は看護師が管理を行う。その上で、医師や看護師による指導を受けた教職員が、手伝いや見守りを行うことは差し支えない。</a:t>
            </a:r>
          </a:p>
          <a:p>
            <a:pPr marL="0" indent="0" algn="just">
              <a:lnSpc>
                <a:spcPct val="120000"/>
              </a:lnSpc>
              <a:spcBef>
                <a:spcPts val="600"/>
              </a:spcBef>
              <a:buClr>
                <a:schemeClr val="tx1"/>
              </a:buClr>
              <a:buNone/>
            </a:pPr>
            <a:r>
              <a:rPr lang="ja-JP" altLang="en-US" sz="1800" dirty="0">
                <a:latin typeface="メイリオ" panose="020B0604030504040204" pitchFamily="50" charset="-128"/>
                <a:ea typeface="メイリオ" panose="020B0604030504040204" pitchFamily="50" charset="-128"/>
              </a:rPr>
              <a:t>認定特定行為以外のケアについて、看護師が中心となりながら、指導を受けた教職員も手伝いや見守りを行うという連携の中で実施されることが、学校での医療的ケアが安全に確実に行われるために望ましい。</a:t>
            </a:r>
          </a:p>
        </p:txBody>
      </p:sp>
      <p:sp>
        <p:nvSpPr>
          <p:cNvPr id="14" name="テキスト ボックス 3">
            <a:extLst>
              <a:ext uri="{FF2B5EF4-FFF2-40B4-BE49-F238E27FC236}">
                <a16:creationId xmlns:a16="http://schemas.microsoft.com/office/drawing/2014/main" id="{5AEFD889-1B1B-460F-BBDA-6BB9D9F6E3DD}"/>
              </a:ext>
            </a:extLst>
          </p:cNvPr>
          <p:cNvSpPr txBox="1">
            <a:spLocks noChangeArrowheads="1"/>
          </p:cNvSpPr>
          <p:nvPr/>
        </p:nvSpPr>
        <p:spPr bwMode="auto">
          <a:xfrm>
            <a:off x="4840962" y="594179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1800">
              <a:solidFill>
                <a:srgbClr val="000000"/>
              </a:solidFill>
              <a:latin typeface="メイリオ" panose="020B0604030504040204" pitchFamily="50" charset="-128"/>
              <a:ea typeface="メイリオ" panose="020B0604030504040204" pitchFamily="50" charset="-128"/>
            </a:endParaRPr>
          </a:p>
        </p:txBody>
      </p:sp>
      <p:sp>
        <p:nvSpPr>
          <p:cNvPr id="16" name="テキスト ボックス 4">
            <a:extLst>
              <a:ext uri="{FF2B5EF4-FFF2-40B4-BE49-F238E27FC236}">
                <a16:creationId xmlns:a16="http://schemas.microsoft.com/office/drawing/2014/main" id="{2D583C30-3DAD-4490-87AA-B42AFDDCC2F0}"/>
              </a:ext>
            </a:extLst>
          </p:cNvPr>
          <p:cNvSpPr txBox="1">
            <a:spLocks noChangeArrowheads="1"/>
          </p:cNvSpPr>
          <p:nvPr/>
        </p:nvSpPr>
        <p:spPr bwMode="auto">
          <a:xfrm>
            <a:off x="695738" y="3398002"/>
            <a:ext cx="8352309" cy="5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10000"/>
              </a:lnSpc>
              <a:spcBef>
                <a:spcPct val="0"/>
              </a:spcBef>
              <a:buNone/>
              <a:tabLst>
                <a:tab pos="1611313" algn="l"/>
              </a:tabLst>
            </a:pPr>
            <a:r>
              <a:rPr lang="ja-JP" altLang="en-US" sz="1600" dirty="0">
                <a:solidFill>
                  <a:srgbClr val="000000"/>
                </a:solidFill>
                <a:latin typeface="メイリオ" panose="020B0604030504040204" pitchFamily="50" charset="-128"/>
                <a:ea typeface="メイリオ" panose="020B0604030504040204" pitchFamily="50" charset="-128"/>
              </a:rPr>
              <a:t>スライド　第</a:t>
            </a:r>
            <a:r>
              <a:rPr lang="en-US" altLang="ja-JP" sz="1600" dirty="0">
                <a:solidFill>
                  <a:srgbClr val="000000"/>
                </a:solidFill>
                <a:latin typeface="メイリオ" panose="020B0604030504040204" pitchFamily="50" charset="-128"/>
                <a:ea typeface="メイリオ" panose="020B0604030504040204" pitchFamily="50" charset="-128"/>
              </a:rPr>
              <a:t>Ⅰ</a:t>
            </a:r>
            <a:r>
              <a:rPr lang="ja-JP" altLang="en-US" sz="1600" dirty="0">
                <a:solidFill>
                  <a:srgbClr val="000000"/>
                </a:solidFill>
                <a:latin typeface="メイリオ" panose="020B0604030504040204" pitchFamily="50" charset="-128"/>
                <a:ea typeface="メイリオ" panose="020B0604030504040204" pitchFamily="50" charset="-128"/>
              </a:rPr>
              <a:t>章 </a:t>
            </a:r>
            <a:r>
              <a:rPr lang="en-US" altLang="ja-JP" sz="1600" dirty="0">
                <a:solidFill>
                  <a:srgbClr val="000000"/>
                </a:solidFill>
                <a:latin typeface="メイリオ" panose="020B0604030504040204" pitchFamily="50" charset="-128"/>
                <a:ea typeface="メイリオ" panose="020B0604030504040204" pitchFamily="50" charset="-128"/>
              </a:rPr>
              <a:t>4-5 </a:t>
            </a:r>
            <a:r>
              <a:rPr lang="ja-JP" altLang="en-US" sz="1600" dirty="0">
                <a:solidFill>
                  <a:srgbClr val="000000"/>
                </a:solidFill>
                <a:latin typeface="メイリオ" panose="020B0604030504040204" pitchFamily="50" charset="-128"/>
                <a:ea typeface="メイリオ" panose="020B0604030504040204" pitchFamily="50" charset="-128"/>
              </a:rPr>
              <a:t>学校における教職員による喀痰吸引等</a:t>
            </a:r>
            <a:br>
              <a:rPr lang="en-US" altLang="ja-JP" sz="1600" dirty="0">
                <a:solidFill>
                  <a:srgbClr val="000000"/>
                </a:solidFill>
                <a:latin typeface="メイリオ" panose="020B0604030504040204" pitchFamily="50" charset="-128"/>
                <a:ea typeface="メイリオ" panose="020B0604030504040204" pitchFamily="50" charset="-128"/>
              </a:rPr>
            </a:br>
            <a:r>
              <a:rPr lang="en-US" altLang="ja-JP" sz="1600" dirty="0">
                <a:solidFill>
                  <a:srgbClr val="000000"/>
                </a:solidFill>
                <a:latin typeface="メイリオ" panose="020B0604030504040204" pitchFamily="50" charset="-128"/>
                <a:ea typeface="メイリオ" panose="020B0604030504040204" pitchFamily="50" charset="-128"/>
              </a:rPr>
              <a:t>	</a:t>
            </a:r>
            <a:r>
              <a:rPr lang="ja-JP" altLang="en-US" sz="1600" dirty="0">
                <a:solidFill>
                  <a:srgbClr val="000000"/>
                </a:solidFill>
                <a:latin typeface="メイリオ" panose="020B0604030504040204" pitchFamily="50" charset="-128"/>
                <a:ea typeface="メイリオ" panose="020B0604030504040204" pitchFamily="50" charset="-128"/>
              </a:rPr>
              <a:t>学校における医療的ケアの実施①　　　　再掲</a:t>
            </a:r>
          </a:p>
        </p:txBody>
      </p:sp>
      <p:sp>
        <p:nvSpPr>
          <p:cNvPr id="17" name="テキスト ボックス 6">
            <a:extLst>
              <a:ext uri="{FF2B5EF4-FFF2-40B4-BE49-F238E27FC236}">
                <a16:creationId xmlns:a16="http://schemas.microsoft.com/office/drawing/2014/main" id="{7049CB84-AD1A-4FCF-A251-77D3676E01D4}"/>
              </a:ext>
            </a:extLst>
          </p:cNvPr>
          <p:cNvSpPr txBox="1">
            <a:spLocks noChangeArrowheads="1"/>
          </p:cNvSpPr>
          <p:nvPr/>
        </p:nvSpPr>
        <p:spPr bwMode="auto">
          <a:xfrm>
            <a:off x="681038" y="4023859"/>
            <a:ext cx="8381709" cy="2500766"/>
          </a:xfrm>
          <a:prstGeom prst="rect">
            <a:avLst/>
          </a:prstGeom>
          <a:noFill/>
          <a:ln w="9525">
            <a:solidFill>
              <a:schemeClr val="tx1">
                <a:lumMod val="50000"/>
                <a:lumOff val="5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just">
              <a:lnSpc>
                <a:spcPct val="125000"/>
              </a:lnSpc>
              <a:spcBef>
                <a:spcPts val="0"/>
              </a:spcBef>
              <a:buNone/>
            </a:pPr>
            <a:r>
              <a:rPr lang="ja-JP" altLang="en-US" sz="1800" dirty="0">
                <a:solidFill>
                  <a:srgbClr val="000000"/>
                </a:solidFill>
                <a:latin typeface="メイリオ" panose="020B0604030504040204" pitchFamily="50" charset="-128"/>
                <a:ea typeface="メイリオ" panose="020B0604030504040204" pitchFamily="50" charset="-128"/>
              </a:rPr>
              <a:t>（教職員の役割 </a:t>
            </a:r>
            <a:r>
              <a:rPr lang="en-US" altLang="ja-JP" sz="1800" dirty="0">
                <a:solidFill>
                  <a:srgbClr val="000000"/>
                </a:solidFill>
                <a:latin typeface="メイリオ" panose="020B0604030504040204" pitchFamily="50" charset="-128"/>
                <a:ea typeface="メイリオ" panose="020B0604030504040204" pitchFamily="50" charset="-128"/>
              </a:rPr>
              <a:t>– </a:t>
            </a:r>
            <a:r>
              <a:rPr lang="ja-JP" altLang="en-US" sz="1800" dirty="0">
                <a:solidFill>
                  <a:srgbClr val="000000"/>
                </a:solidFill>
                <a:latin typeface="メイリオ" panose="020B0604030504040204" pitchFamily="50" charset="-128"/>
                <a:ea typeface="メイリオ" panose="020B0604030504040204" pitchFamily="50" charset="-128"/>
              </a:rPr>
              <a:t>手伝いや見守りの例）</a:t>
            </a:r>
            <a:endParaRPr lang="en-US" altLang="ja-JP" sz="1800" dirty="0">
              <a:solidFill>
                <a:srgbClr val="000000"/>
              </a:solidFill>
              <a:latin typeface="メイリオ" panose="020B0604030504040204" pitchFamily="50" charset="-128"/>
              <a:ea typeface="メイリオ" panose="020B0604030504040204" pitchFamily="50" charset="-128"/>
            </a:endParaRPr>
          </a:p>
          <a:p>
            <a:pPr algn="just">
              <a:lnSpc>
                <a:spcPct val="125000"/>
              </a:lnSpc>
              <a:spcBef>
                <a:spcPts val="0"/>
              </a:spcBef>
              <a:buNone/>
            </a:pPr>
            <a:r>
              <a:rPr lang="ja-JP" altLang="en-US" sz="1800" dirty="0">
                <a:solidFill>
                  <a:srgbClr val="000000"/>
                </a:solidFill>
                <a:latin typeface="メイリオ" panose="020B0604030504040204" pitchFamily="50" charset="-128"/>
                <a:ea typeface="メイリオ" panose="020B0604030504040204" pitchFamily="50" charset="-128"/>
              </a:rPr>
              <a:t>　学校における医療的ケアは看護師が中心となり実施されるものであるが、教職員も学校医・医療的ケア指導医や看護師から事前に</a:t>
            </a:r>
            <a:r>
              <a:rPr lang="ja-JP" altLang="en-US" sz="1800" dirty="0">
                <a:latin typeface="メイリオ" panose="020B0604030504040204" pitchFamily="50" charset="-128"/>
                <a:ea typeface="メイリオ" panose="020B0604030504040204" pitchFamily="50" charset="-128"/>
              </a:rPr>
              <a:t>指導を</a:t>
            </a:r>
            <a:r>
              <a:rPr lang="ja-JP" altLang="en-US" sz="1800" dirty="0">
                <a:solidFill>
                  <a:srgbClr val="000000"/>
                </a:solidFill>
                <a:latin typeface="メイリオ" panose="020B0604030504040204" pitchFamily="50" charset="-128"/>
                <a:ea typeface="メイリオ" panose="020B0604030504040204" pitchFamily="50" charset="-128"/>
              </a:rPr>
              <a:t>受け、酸素吸入等を行っている幼児児童生徒の状態を見守ることや機械器具の準備や装着を手伝うことなどが考えられる。このような対応を行う場合には、あらかじめ、幼児児童生徒の状態の変化に対してどのような対応をとるか、学校医・医療的ケア指導医や看護師と連携協力の下、決めておく必要がある</a:t>
            </a:r>
          </a:p>
        </p:txBody>
      </p:sp>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64</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662187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E3D46813-E4B6-43DC-9ED1-489B754E722F}"/>
              </a:ext>
            </a:extLst>
          </p:cNvPr>
          <p:cNvSpPr>
            <a:spLocks noGrp="1"/>
          </p:cNvSpPr>
          <p:nvPr>
            <p:ph type="body" sz="quarter" idx="10"/>
          </p:nvPr>
        </p:nvSpPr>
        <p:spPr/>
        <p:txBody>
          <a:bodyPr/>
          <a:lstStyle/>
          <a:p>
            <a:r>
              <a:rPr lang="en-US" altLang="ja-JP" dirty="0"/>
              <a:t>3-4. </a:t>
            </a:r>
            <a:r>
              <a:rPr lang="ja-JP" altLang="en-US" dirty="0"/>
              <a:t>気管切開</a:t>
            </a:r>
          </a:p>
        </p:txBody>
      </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585" dirty="0"/>
              <a:t>気管切開－必要とした理由と経過</a:t>
            </a:r>
          </a:p>
        </p:txBody>
      </p:sp>
      <p:sp>
        <p:nvSpPr>
          <p:cNvPr id="14" name="テキスト ボックス 3">
            <a:extLst>
              <a:ext uri="{FF2B5EF4-FFF2-40B4-BE49-F238E27FC236}">
                <a16:creationId xmlns:a16="http://schemas.microsoft.com/office/drawing/2014/main" id="{5AEFD889-1B1B-460F-BBDA-6BB9D9F6E3DD}"/>
              </a:ext>
            </a:extLst>
          </p:cNvPr>
          <p:cNvSpPr txBox="1">
            <a:spLocks noChangeArrowheads="1"/>
          </p:cNvSpPr>
          <p:nvPr/>
        </p:nvSpPr>
        <p:spPr bwMode="auto">
          <a:xfrm>
            <a:off x="4849582" y="5748503"/>
            <a:ext cx="184731"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1662">
              <a:solidFill>
                <a:srgbClr val="000000"/>
              </a:solidFill>
              <a:latin typeface="メイリオ" panose="020B0604030504040204" pitchFamily="50" charset="-128"/>
              <a:ea typeface="メイリオ" panose="020B0604030504040204" pitchFamily="50" charset="-128"/>
            </a:endParaRPr>
          </a:p>
        </p:txBody>
      </p:sp>
      <p:sp>
        <p:nvSpPr>
          <p:cNvPr id="19" name="Text Box 12">
            <a:extLst>
              <a:ext uri="{FF2B5EF4-FFF2-40B4-BE49-F238E27FC236}">
                <a16:creationId xmlns:a16="http://schemas.microsoft.com/office/drawing/2014/main" id="{7CCD1034-77B7-4597-BED5-C2683B20F5BF}"/>
              </a:ext>
            </a:extLst>
          </p:cNvPr>
          <p:cNvSpPr txBox="1">
            <a:spLocks noChangeArrowheads="1"/>
          </p:cNvSpPr>
          <p:nvPr/>
        </p:nvSpPr>
        <p:spPr bwMode="auto">
          <a:xfrm>
            <a:off x="1011384" y="1667610"/>
            <a:ext cx="5167896" cy="464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297481" indent="-297481" eaLnBrk="1" hangingPunct="1">
              <a:lnSpc>
                <a:spcPct val="114000"/>
              </a:lnSpc>
              <a:spcBef>
                <a:spcPts val="1108"/>
              </a:spcBef>
            </a:pPr>
            <a:r>
              <a:rPr lang="ja-JP" altLang="en-US" sz="1846" dirty="0">
                <a:solidFill>
                  <a:srgbClr val="000000"/>
                </a:solidFill>
                <a:latin typeface="メイリオ" panose="020B0604030504040204" pitchFamily="50" charset="-128"/>
                <a:ea typeface="メイリオ" panose="020B0604030504040204" pitchFamily="50" charset="-128"/>
              </a:rPr>
              <a:t>・ 気道の狭窄が強く、他の方法で改善できない</a:t>
            </a:r>
            <a:br>
              <a:rPr lang="en-US" altLang="ja-JP" sz="1846" dirty="0">
                <a:solidFill>
                  <a:srgbClr val="000000"/>
                </a:solidFill>
                <a:latin typeface="メイリオ" panose="020B0604030504040204" pitchFamily="50" charset="-128"/>
                <a:ea typeface="メイリオ" panose="020B0604030504040204" pitchFamily="50" charset="-128"/>
              </a:rPr>
            </a:br>
            <a:r>
              <a:rPr lang="ja-JP" altLang="en-US" sz="1477" dirty="0">
                <a:solidFill>
                  <a:srgbClr val="000000"/>
                </a:solidFill>
                <a:latin typeface="メイリオ" panose="020B0604030504040204" pitchFamily="50" charset="-128"/>
                <a:ea typeface="メイリオ" panose="020B0604030504040204" pitchFamily="50" charset="-128"/>
              </a:rPr>
              <a:t>動ける医療的ケア児ではこれによる気管切開が多い</a:t>
            </a:r>
            <a:endParaRPr lang="en-US" altLang="ja-JP" sz="1477" dirty="0">
              <a:solidFill>
                <a:srgbClr val="000000"/>
              </a:solidFill>
              <a:latin typeface="メイリオ" panose="020B0604030504040204" pitchFamily="50" charset="-128"/>
              <a:ea typeface="メイリオ" panose="020B0604030504040204" pitchFamily="50" charset="-128"/>
            </a:endParaRPr>
          </a:p>
          <a:p>
            <a:pPr marL="297481" indent="-297481" eaLnBrk="1" hangingPunct="1">
              <a:lnSpc>
                <a:spcPct val="114000"/>
              </a:lnSpc>
              <a:spcBef>
                <a:spcPts val="1108"/>
              </a:spcBef>
            </a:pPr>
            <a:r>
              <a:rPr lang="ja-JP" altLang="en-US" sz="1846" dirty="0">
                <a:solidFill>
                  <a:srgbClr val="000000"/>
                </a:solidFill>
                <a:latin typeface="メイリオ" panose="020B0604030504040204" pitchFamily="50" charset="-128"/>
                <a:ea typeface="メイリオ" panose="020B0604030504040204" pitchFamily="50" charset="-128"/>
              </a:rPr>
              <a:t>・ 呼吸の機能が非常に弱い</a:t>
            </a:r>
          </a:p>
          <a:p>
            <a:pPr marL="297481" indent="-297481" eaLnBrk="1" hangingPunct="1">
              <a:lnSpc>
                <a:spcPct val="114000"/>
              </a:lnSpc>
              <a:spcBef>
                <a:spcPts val="1108"/>
              </a:spcBef>
            </a:pPr>
            <a:r>
              <a:rPr lang="ja-JP" altLang="en-US" sz="1846" dirty="0">
                <a:solidFill>
                  <a:srgbClr val="000000"/>
                </a:solidFill>
                <a:latin typeface="メイリオ" panose="020B0604030504040204" pitchFamily="50" charset="-128"/>
                <a:ea typeface="メイリオ" panose="020B0604030504040204" pitchFamily="50" charset="-128"/>
              </a:rPr>
              <a:t>・ 痰の気管からの喀出が困難</a:t>
            </a:r>
            <a:br>
              <a:rPr lang="en-US" altLang="ja-JP" sz="1846" dirty="0">
                <a:solidFill>
                  <a:srgbClr val="000000"/>
                </a:solidFill>
                <a:latin typeface="メイリオ" panose="020B0604030504040204" pitchFamily="50" charset="-128"/>
                <a:ea typeface="メイリオ" panose="020B0604030504040204" pitchFamily="50" charset="-128"/>
              </a:rPr>
            </a:br>
            <a:r>
              <a:rPr lang="ja-JP" altLang="en-US" sz="1477" dirty="0">
                <a:solidFill>
                  <a:srgbClr val="000000"/>
                </a:solidFill>
                <a:latin typeface="メイリオ" panose="020B0604030504040204" pitchFamily="50" charset="-128"/>
                <a:ea typeface="メイリオ" panose="020B0604030504040204" pitchFamily="50" charset="-128"/>
              </a:rPr>
              <a:t>これらによる緊急気管切開では気管孔が狭くなりやすい</a:t>
            </a:r>
          </a:p>
          <a:p>
            <a:pPr marL="297481" indent="-297481" eaLnBrk="1" hangingPunct="1">
              <a:lnSpc>
                <a:spcPct val="114000"/>
              </a:lnSpc>
              <a:spcBef>
                <a:spcPts val="1108"/>
              </a:spcBef>
            </a:pPr>
            <a:r>
              <a:rPr lang="ja-JP" altLang="en-US" sz="1846" dirty="0">
                <a:solidFill>
                  <a:srgbClr val="000000"/>
                </a:solidFill>
                <a:latin typeface="メイリオ" panose="020B0604030504040204" pitchFamily="50" charset="-128"/>
                <a:ea typeface="メイリオ" panose="020B0604030504040204" pitchFamily="50" charset="-128"/>
              </a:rPr>
              <a:t>・人工呼吸器治療が長期に必要</a:t>
            </a:r>
            <a:endParaRPr lang="en-US" altLang="ja-JP" sz="1846" dirty="0">
              <a:solidFill>
                <a:srgbClr val="000000"/>
              </a:solidFill>
              <a:latin typeface="メイリオ" panose="020B0604030504040204" pitchFamily="50" charset="-128"/>
              <a:ea typeface="メイリオ" panose="020B0604030504040204" pitchFamily="50" charset="-128"/>
            </a:endParaRPr>
          </a:p>
          <a:p>
            <a:pPr marL="297481" indent="-297481" eaLnBrk="1" hangingPunct="1">
              <a:lnSpc>
                <a:spcPct val="114000"/>
              </a:lnSpc>
              <a:spcBef>
                <a:spcPts val="1108"/>
              </a:spcBef>
            </a:pPr>
            <a:r>
              <a:rPr lang="en-US" altLang="ja-JP" sz="1846" dirty="0">
                <a:solidFill>
                  <a:srgbClr val="000000"/>
                </a:solidFill>
                <a:latin typeface="メイリオ" panose="020B0604030504040204" pitchFamily="50" charset="-128"/>
                <a:ea typeface="メイリオ" panose="020B0604030504040204" pitchFamily="50" charset="-128"/>
              </a:rPr>
              <a:t>  </a:t>
            </a:r>
            <a:r>
              <a:rPr lang="ja-JP" altLang="en-US" sz="1846" dirty="0">
                <a:solidFill>
                  <a:srgbClr val="000000"/>
                </a:solidFill>
                <a:latin typeface="メイリオ" panose="020B0604030504040204" pitchFamily="50" charset="-128"/>
                <a:ea typeface="メイリオ" panose="020B0604030504040204" pitchFamily="50" charset="-128"/>
              </a:rPr>
              <a:t>（</a:t>
            </a:r>
            <a:r>
              <a:rPr lang="ja-JP" altLang="en-US" sz="1292" dirty="0">
                <a:solidFill>
                  <a:srgbClr val="000000"/>
                </a:solidFill>
                <a:latin typeface="メイリオ" panose="020B0604030504040204" pitchFamily="50" charset="-128"/>
                <a:ea typeface="メイリオ" panose="020B0604030504040204" pitchFamily="50" charset="-128"/>
              </a:rPr>
              <a:t>非侵襲的人工呼吸器療法では対応困難）</a:t>
            </a:r>
            <a:endParaRPr lang="en-US" altLang="ja-JP" sz="1292" dirty="0">
              <a:solidFill>
                <a:srgbClr val="000000"/>
              </a:solidFill>
              <a:latin typeface="メイリオ" panose="020B0604030504040204" pitchFamily="50" charset="-128"/>
              <a:ea typeface="メイリオ" panose="020B0604030504040204" pitchFamily="50" charset="-128"/>
            </a:endParaRPr>
          </a:p>
          <a:p>
            <a:pPr marL="297481" indent="-297481" eaLnBrk="1" hangingPunct="1">
              <a:lnSpc>
                <a:spcPct val="114000"/>
              </a:lnSpc>
              <a:spcBef>
                <a:spcPts val="1108"/>
              </a:spcBef>
            </a:pPr>
            <a:r>
              <a:rPr lang="ja-JP" altLang="en-US" sz="1846" dirty="0">
                <a:solidFill>
                  <a:srgbClr val="000000"/>
                </a:solidFill>
                <a:latin typeface="メイリオ" panose="020B0604030504040204" pitchFamily="50" charset="-128"/>
                <a:ea typeface="メイリオ" panose="020B0604030504040204" pitchFamily="50" charset="-128"/>
              </a:rPr>
              <a:t>・ 唾液の誤嚥がとても多く、気管支炎・肺炎を反復する</a:t>
            </a:r>
            <a:endParaRPr lang="en-US" altLang="ja-JP" sz="1846" dirty="0">
              <a:solidFill>
                <a:srgbClr val="000000"/>
              </a:solidFill>
              <a:latin typeface="メイリオ" panose="020B0604030504040204" pitchFamily="50" charset="-128"/>
              <a:ea typeface="メイリオ" panose="020B0604030504040204" pitchFamily="50" charset="-128"/>
            </a:endParaRPr>
          </a:p>
          <a:p>
            <a:pPr marL="297481" indent="-297481" eaLnBrk="1" hangingPunct="1">
              <a:lnSpc>
                <a:spcPct val="114000"/>
              </a:lnSpc>
              <a:spcBef>
                <a:spcPts val="1108"/>
              </a:spcBef>
            </a:pPr>
            <a:r>
              <a:rPr lang="ja-JP" altLang="en-US" sz="1846" dirty="0">
                <a:solidFill>
                  <a:srgbClr val="000000"/>
                </a:solidFill>
                <a:latin typeface="メイリオ" panose="020B0604030504040204" pitchFamily="50" charset="-128"/>
                <a:ea typeface="メイリオ" panose="020B0604030504040204" pitchFamily="50" charset="-128"/>
              </a:rPr>
              <a:t>（この場合は単純気管切開でなく誤嚥防止の術式で行う）</a:t>
            </a:r>
          </a:p>
        </p:txBody>
      </p:sp>
      <p:sp>
        <p:nvSpPr>
          <p:cNvPr id="20" name="テキスト ボックス 14">
            <a:extLst>
              <a:ext uri="{FF2B5EF4-FFF2-40B4-BE49-F238E27FC236}">
                <a16:creationId xmlns:a16="http://schemas.microsoft.com/office/drawing/2014/main" id="{B98ACD96-3114-4CE9-8E7D-E34D26D78904}"/>
              </a:ext>
            </a:extLst>
          </p:cNvPr>
          <p:cNvSpPr txBox="1">
            <a:spLocks noChangeArrowheads="1"/>
          </p:cNvSpPr>
          <p:nvPr/>
        </p:nvSpPr>
        <p:spPr bwMode="auto">
          <a:xfrm>
            <a:off x="6362723" y="1751917"/>
            <a:ext cx="1988710" cy="19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1292" dirty="0">
                <a:solidFill>
                  <a:prstClr val="black"/>
                </a:solidFill>
                <a:latin typeface="メイリオ" panose="020B0604030504040204" pitchFamily="50" charset="-128"/>
                <a:ea typeface="メイリオ" panose="020B0604030504040204" pitchFamily="50" charset="-128"/>
              </a:rPr>
              <a:t>（単純気管切開の模式図）</a:t>
            </a:r>
          </a:p>
        </p:txBody>
      </p:sp>
      <p:pic>
        <p:nvPicPr>
          <p:cNvPr id="21" name="Picture 9">
            <a:extLst>
              <a:ext uri="{FF2B5EF4-FFF2-40B4-BE49-F238E27FC236}">
                <a16:creationId xmlns:a16="http://schemas.microsoft.com/office/drawing/2014/main" id="{44E7D976-A531-43B4-985E-CB72E2676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9028" y="1979977"/>
            <a:ext cx="2048468" cy="394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6">
            <a:extLst>
              <a:ext uri="{FF2B5EF4-FFF2-40B4-BE49-F238E27FC236}">
                <a16:creationId xmlns:a16="http://schemas.microsoft.com/office/drawing/2014/main" id="{78127475-74D8-4D42-B65F-FDF3D64026CE}"/>
              </a:ext>
            </a:extLst>
          </p:cNvPr>
          <p:cNvSpPr txBox="1">
            <a:spLocks noChangeArrowheads="1"/>
          </p:cNvSpPr>
          <p:nvPr/>
        </p:nvSpPr>
        <p:spPr bwMode="auto">
          <a:xfrm>
            <a:off x="8598867" y="5198300"/>
            <a:ext cx="455437" cy="26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1477" dirty="0">
                <a:solidFill>
                  <a:srgbClr val="000000"/>
                </a:solidFill>
                <a:latin typeface="メイリオ" panose="020B0604030504040204" pitchFamily="50" charset="-128"/>
                <a:ea typeface="メイリオ" panose="020B0604030504040204" pitchFamily="50" charset="-128"/>
              </a:rPr>
              <a:t>気管</a:t>
            </a:r>
          </a:p>
        </p:txBody>
      </p:sp>
      <p:sp>
        <p:nvSpPr>
          <p:cNvPr id="23" name="テキスト ボックス 7">
            <a:extLst>
              <a:ext uri="{FF2B5EF4-FFF2-40B4-BE49-F238E27FC236}">
                <a16:creationId xmlns:a16="http://schemas.microsoft.com/office/drawing/2014/main" id="{2A720C17-45D8-4EF6-985D-8606074CC6B9}"/>
              </a:ext>
            </a:extLst>
          </p:cNvPr>
          <p:cNvSpPr txBox="1">
            <a:spLocks noChangeArrowheads="1"/>
          </p:cNvSpPr>
          <p:nvPr/>
        </p:nvSpPr>
        <p:spPr bwMode="auto">
          <a:xfrm>
            <a:off x="8575560" y="3485171"/>
            <a:ext cx="519230" cy="24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1477" dirty="0">
                <a:solidFill>
                  <a:srgbClr val="000000"/>
                </a:solidFill>
                <a:latin typeface="メイリオ" panose="020B0604030504040204" pitchFamily="50" charset="-128"/>
                <a:ea typeface="メイリオ" panose="020B0604030504040204" pitchFamily="50" charset="-128"/>
              </a:rPr>
              <a:t>声帯</a:t>
            </a:r>
          </a:p>
        </p:txBody>
      </p:sp>
      <p:sp>
        <p:nvSpPr>
          <p:cNvPr id="24" name="テキスト ボックス 8">
            <a:extLst>
              <a:ext uri="{FF2B5EF4-FFF2-40B4-BE49-F238E27FC236}">
                <a16:creationId xmlns:a16="http://schemas.microsoft.com/office/drawing/2014/main" id="{8FDF9483-E17F-48A4-86B3-23CBDAE99FD1}"/>
              </a:ext>
            </a:extLst>
          </p:cNvPr>
          <p:cNvSpPr txBox="1">
            <a:spLocks noChangeArrowheads="1"/>
          </p:cNvSpPr>
          <p:nvPr/>
        </p:nvSpPr>
        <p:spPr bwMode="auto">
          <a:xfrm>
            <a:off x="8566969" y="4127126"/>
            <a:ext cx="455438" cy="19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1477" dirty="0">
                <a:solidFill>
                  <a:srgbClr val="000000"/>
                </a:solidFill>
                <a:latin typeface="メイリオ" panose="020B0604030504040204" pitchFamily="50" charset="-128"/>
                <a:ea typeface="メイリオ" panose="020B0604030504040204" pitchFamily="50" charset="-128"/>
              </a:rPr>
              <a:t>食道</a:t>
            </a:r>
          </a:p>
        </p:txBody>
      </p:sp>
      <p:sp>
        <p:nvSpPr>
          <p:cNvPr id="25" name="テキスト ボックス 9">
            <a:extLst>
              <a:ext uri="{FF2B5EF4-FFF2-40B4-BE49-F238E27FC236}">
                <a16:creationId xmlns:a16="http://schemas.microsoft.com/office/drawing/2014/main" id="{F0B8D4BC-4646-4AE8-B36D-359ACF784243}"/>
              </a:ext>
            </a:extLst>
          </p:cNvPr>
          <p:cNvSpPr txBox="1">
            <a:spLocks noChangeArrowheads="1"/>
          </p:cNvSpPr>
          <p:nvPr/>
        </p:nvSpPr>
        <p:spPr bwMode="auto">
          <a:xfrm>
            <a:off x="6622300" y="5998791"/>
            <a:ext cx="1825196" cy="34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1477" dirty="0">
                <a:solidFill>
                  <a:srgbClr val="000000"/>
                </a:solidFill>
                <a:latin typeface="メイリオ" panose="020B0604030504040204" pitchFamily="50" charset="-128"/>
                <a:ea typeface="メイリオ" panose="020B0604030504040204" pitchFamily="50" charset="-128"/>
              </a:rPr>
              <a:t>気管カニューレ</a:t>
            </a:r>
          </a:p>
        </p:txBody>
      </p:sp>
      <p:cxnSp>
        <p:nvCxnSpPr>
          <p:cNvPr id="26" name="直線矢印コネクタ 11">
            <a:extLst>
              <a:ext uri="{FF2B5EF4-FFF2-40B4-BE49-F238E27FC236}">
                <a16:creationId xmlns:a16="http://schemas.microsoft.com/office/drawing/2014/main" id="{5F6B7BEC-2E81-422D-A206-68F22D83FD14}"/>
              </a:ext>
            </a:extLst>
          </p:cNvPr>
          <p:cNvCxnSpPr>
            <a:cxnSpLocks noChangeShapeType="1"/>
          </p:cNvCxnSpPr>
          <p:nvPr/>
        </p:nvCxnSpPr>
        <p:spPr bwMode="auto">
          <a:xfrm flipH="1">
            <a:off x="7415253" y="3566875"/>
            <a:ext cx="1114864" cy="38455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7" name="直線矢印コネクタ 12">
            <a:extLst>
              <a:ext uri="{FF2B5EF4-FFF2-40B4-BE49-F238E27FC236}">
                <a16:creationId xmlns:a16="http://schemas.microsoft.com/office/drawing/2014/main" id="{82BBFEF4-2B5B-4E15-B647-B89CFB83CF77}"/>
              </a:ext>
            </a:extLst>
          </p:cNvPr>
          <p:cNvCxnSpPr>
            <a:cxnSpLocks noChangeShapeType="1"/>
          </p:cNvCxnSpPr>
          <p:nvPr/>
        </p:nvCxnSpPr>
        <p:spPr bwMode="auto">
          <a:xfrm flipH="1">
            <a:off x="7706642" y="4210971"/>
            <a:ext cx="823474" cy="6972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8" name="直線矢印コネクタ 13">
            <a:extLst>
              <a:ext uri="{FF2B5EF4-FFF2-40B4-BE49-F238E27FC236}">
                <a16:creationId xmlns:a16="http://schemas.microsoft.com/office/drawing/2014/main" id="{10BAC1C4-396A-4699-A189-3DEDFF96D48C}"/>
              </a:ext>
            </a:extLst>
          </p:cNvPr>
          <p:cNvCxnSpPr>
            <a:cxnSpLocks noChangeShapeType="1"/>
          </p:cNvCxnSpPr>
          <p:nvPr/>
        </p:nvCxnSpPr>
        <p:spPr bwMode="auto">
          <a:xfrm flipV="1">
            <a:off x="7242153" y="4628437"/>
            <a:ext cx="229850" cy="1323628"/>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9" name="直線矢印コネクタ 14">
            <a:extLst>
              <a:ext uri="{FF2B5EF4-FFF2-40B4-BE49-F238E27FC236}">
                <a16:creationId xmlns:a16="http://schemas.microsoft.com/office/drawing/2014/main" id="{15348935-243D-4407-8F28-A46F02A1EDC0}"/>
              </a:ext>
            </a:extLst>
          </p:cNvPr>
          <p:cNvCxnSpPr>
            <a:cxnSpLocks noChangeShapeType="1"/>
          </p:cNvCxnSpPr>
          <p:nvPr/>
        </p:nvCxnSpPr>
        <p:spPr bwMode="auto">
          <a:xfrm flipH="1">
            <a:off x="7593436" y="5308051"/>
            <a:ext cx="912881"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65</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641215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585" dirty="0"/>
              <a:t>気管カニューレ</a:t>
            </a:r>
          </a:p>
        </p:txBody>
      </p:sp>
      <p:sp>
        <p:nvSpPr>
          <p:cNvPr id="14" name="テキスト ボックス 3">
            <a:extLst>
              <a:ext uri="{FF2B5EF4-FFF2-40B4-BE49-F238E27FC236}">
                <a16:creationId xmlns:a16="http://schemas.microsoft.com/office/drawing/2014/main" id="{5AEFD889-1B1B-460F-BBDA-6BB9D9F6E3DD}"/>
              </a:ext>
            </a:extLst>
          </p:cNvPr>
          <p:cNvSpPr txBox="1">
            <a:spLocks noChangeArrowheads="1"/>
          </p:cNvSpPr>
          <p:nvPr/>
        </p:nvSpPr>
        <p:spPr bwMode="auto">
          <a:xfrm>
            <a:off x="4849582" y="5748503"/>
            <a:ext cx="184731"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844083">
              <a:spcBef>
                <a:spcPct val="0"/>
              </a:spcBef>
              <a:buNone/>
              <a:defRPr/>
            </a:pPr>
            <a:endParaRPr lang="ja-JP" altLang="en-US" sz="1662">
              <a:solidFill>
                <a:srgbClr val="000000"/>
              </a:solidFill>
              <a:latin typeface="メイリオ" panose="020B0604030504040204" pitchFamily="50" charset="-128"/>
              <a:ea typeface="メイリオ" panose="020B0604030504040204" pitchFamily="50" charset="-128"/>
            </a:endParaRPr>
          </a:p>
        </p:txBody>
      </p:sp>
      <p:pic>
        <p:nvPicPr>
          <p:cNvPr id="17" name="Picture 1">
            <a:extLst>
              <a:ext uri="{FF2B5EF4-FFF2-40B4-BE49-F238E27FC236}">
                <a16:creationId xmlns:a16="http://schemas.microsoft.com/office/drawing/2014/main" id="{A60141D5-C57F-4433-AA70-B188A4068E2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79967" y="1667608"/>
            <a:ext cx="3157702" cy="234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a:extLst>
              <a:ext uri="{FF2B5EF4-FFF2-40B4-BE49-F238E27FC236}">
                <a16:creationId xmlns:a16="http://schemas.microsoft.com/office/drawing/2014/main" id="{2565CC5C-2024-4516-B594-945879E8C2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2339" b="9231"/>
          <a:stretch/>
        </p:blipFill>
        <p:spPr bwMode="auto">
          <a:xfrm>
            <a:off x="2590440" y="2140191"/>
            <a:ext cx="1656258" cy="1675397"/>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0" name="Rectangle 8">
            <a:extLst>
              <a:ext uri="{FF2B5EF4-FFF2-40B4-BE49-F238E27FC236}">
                <a16:creationId xmlns:a16="http://schemas.microsoft.com/office/drawing/2014/main" id="{3AFC45FC-EF46-4D02-AF62-EB4816E4DE09}"/>
              </a:ext>
            </a:extLst>
          </p:cNvPr>
          <p:cNvSpPr txBox="1">
            <a:spLocks noChangeArrowheads="1"/>
          </p:cNvSpPr>
          <p:nvPr/>
        </p:nvSpPr>
        <p:spPr bwMode="auto">
          <a:xfrm>
            <a:off x="2590440" y="1677355"/>
            <a:ext cx="1656258" cy="493115"/>
          </a:xfrm>
          <a:prstGeom prst="rect">
            <a:avLst/>
          </a:prstGeom>
          <a:noFill/>
          <a:ln>
            <a:noFill/>
          </a:ln>
        </p:spPr>
        <p:txBody>
          <a:bodyPr vert="horz" wrap="square" lIns="0" tIns="0" rIns="0" bIns="0" numCol="1" anchor="t" anchorCtr="0" compatLnSpc="1">
            <a:prstTxWarp prst="textNoShape">
              <a:avLst/>
            </a:prstTxWarp>
            <a:noAutofit/>
          </a:bodyPr>
          <a:lstStyle>
            <a:lvl1pPr algn="ctr" rtl="0" eaLnBrk="0" fontAlgn="base" hangingPunct="0">
              <a:spcBef>
                <a:spcPct val="0"/>
              </a:spcBef>
              <a:spcAft>
                <a:spcPct val="0"/>
              </a:spcAft>
              <a:defRPr kumimoji="1" sz="4000">
                <a:solidFill>
                  <a:schemeClr val="tx2"/>
                </a:solidFill>
                <a:latin typeface="+mj-lt"/>
                <a:ea typeface="+mj-ea"/>
                <a:cs typeface="Osaka"/>
              </a:defRPr>
            </a:lvl1pPr>
            <a:lvl2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2pPr>
            <a:lvl3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3pPr>
            <a:lvl4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4pPr>
            <a:lvl5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5pPr>
            <a:lvl6pPr marL="457200" algn="ctr" rtl="0" fontAlgn="base">
              <a:spcBef>
                <a:spcPct val="0"/>
              </a:spcBef>
              <a:spcAft>
                <a:spcPct val="0"/>
              </a:spcAft>
              <a:defRPr kumimoji="1" sz="4400">
                <a:solidFill>
                  <a:schemeClr val="tx2"/>
                </a:solidFill>
                <a:latin typeface="Times" pitchFamily="1" charset="0"/>
                <a:ea typeface="Osaka" pitchFamily="1" charset="-128"/>
              </a:defRPr>
            </a:lvl6pPr>
            <a:lvl7pPr marL="914400" algn="ctr" rtl="0" fontAlgn="base">
              <a:spcBef>
                <a:spcPct val="0"/>
              </a:spcBef>
              <a:spcAft>
                <a:spcPct val="0"/>
              </a:spcAft>
              <a:defRPr kumimoji="1" sz="4400">
                <a:solidFill>
                  <a:schemeClr val="tx2"/>
                </a:solidFill>
                <a:latin typeface="Times" pitchFamily="1" charset="0"/>
                <a:ea typeface="Osaka" pitchFamily="1" charset="-128"/>
              </a:defRPr>
            </a:lvl7pPr>
            <a:lvl8pPr marL="1371600" algn="ctr" rtl="0" fontAlgn="base">
              <a:spcBef>
                <a:spcPct val="0"/>
              </a:spcBef>
              <a:spcAft>
                <a:spcPct val="0"/>
              </a:spcAft>
              <a:defRPr kumimoji="1" sz="4400">
                <a:solidFill>
                  <a:schemeClr val="tx2"/>
                </a:solidFill>
                <a:latin typeface="Times" pitchFamily="1" charset="0"/>
                <a:ea typeface="Osaka" pitchFamily="1" charset="-128"/>
              </a:defRPr>
            </a:lvl8pPr>
            <a:lvl9pPr marL="1828800" algn="ctr" rtl="0" fontAlgn="base">
              <a:spcBef>
                <a:spcPct val="0"/>
              </a:spcBef>
              <a:spcAft>
                <a:spcPct val="0"/>
              </a:spcAft>
              <a:defRPr kumimoji="1" sz="4400">
                <a:solidFill>
                  <a:schemeClr val="tx2"/>
                </a:solidFill>
                <a:latin typeface="Times" pitchFamily="1" charset="0"/>
                <a:ea typeface="Osaka" pitchFamily="1" charset="-128"/>
              </a:defRPr>
            </a:lvl9pPr>
          </a:lstStyle>
          <a:p>
            <a:pPr algn="l" defTabSz="844083">
              <a:defRPr/>
            </a:pPr>
            <a:r>
              <a:rPr lang="ja-JP" altLang="en-US" sz="1477" b="1" kern="0" dirty="0">
                <a:solidFill>
                  <a:srgbClr val="002060"/>
                </a:solidFill>
                <a:latin typeface="メイリオ" panose="020B0604030504040204" pitchFamily="50" charset="-128"/>
                <a:ea typeface="メイリオ" panose="020B0604030504040204" pitchFamily="50" charset="-128"/>
              </a:rPr>
              <a:t>カフ付</a:t>
            </a:r>
            <a:endParaRPr lang="en-US" altLang="ja-JP" sz="1477" b="1" kern="0" dirty="0">
              <a:solidFill>
                <a:srgbClr val="002060"/>
              </a:solidFill>
              <a:latin typeface="メイリオ" panose="020B0604030504040204" pitchFamily="50" charset="-128"/>
              <a:ea typeface="メイリオ" panose="020B0604030504040204" pitchFamily="50" charset="-128"/>
            </a:endParaRPr>
          </a:p>
          <a:p>
            <a:pPr algn="l" defTabSz="844083">
              <a:defRPr/>
            </a:pPr>
            <a:r>
              <a:rPr lang="ja-JP" altLang="en-US" sz="1477" b="1" kern="0" dirty="0">
                <a:solidFill>
                  <a:srgbClr val="002060"/>
                </a:solidFill>
                <a:latin typeface="メイリオ" panose="020B0604030504040204" pitchFamily="50" charset="-128"/>
                <a:ea typeface="メイリオ" panose="020B0604030504040204" pitchFamily="50" charset="-128"/>
              </a:rPr>
              <a:t>気管カニューレ</a:t>
            </a:r>
          </a:p>
        </p:txBody>
      </p:sp>
      <p:sp>
        <p:nvSpPr>
          <p:cNvPr id="31" name="Rectangle 6">
            <a:extLst>
              <a:ext uri="{FF2B5EF4-FFF2-40B4-BE49-F238E27FC236}">
                <a16:creationId xmlns:a16="http://schemas.microsoft.com/office/drawing/2014/main" id="{605D8E41-78AD-4509-81F8-10BB79582A75}"/>
              </a:ext>
            </a:extLst>
          </p:cNvPr>
          <p:cNvSpPr txBox="1">
            <a:spLocks noChangeArrowheads="1"/>
          </p:cNvSpPr>
          <p:nvPr/>
        </p:nvSpPr>
        <p:spPr bwMode="auto">
          <a:xfrm>
            <a:off x="997929" y="3920225"/>
            <a:ext cx="3955073" cy="2212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Osaka"/>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Osaka"/>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Osaka"/>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Osaka"/>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Osak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just" defTabSz="844083">
              <a:spcBef>
                <a:spcPct val="0"/>
              </a:spcBef>
              <a:buSzPct val="75000"/>
              <a:buNone/>
              <a:defRPr/>
            </a:pPr>
            <a:r>
              <a:rPr lang="ja-JP" altLang="en-US" sz="1662" b="1" kern="0" dirty="0">
                <a:solidFill>
                  <a:srgbClr val="002060"/>
                </a:solidFill>
                <a:latin typeface="メイリオ" panose="020B0604030504040204" pitchFamily="50" charset="-128"/>
                <a:ea typeface="メイリオ" panose="020B0604030504040204" pitchFamily="50" charset="-128"/>
              </a:rPr>
              <a:t>カフの機能</a:t>
            </a:r>
            <a:endParaRPr lang="en-US" altLang="ja-JP" sz="1662" b="1" kern="0" dirty="0">
              <a:solidFill>
                <a:srgbClr val="002060"/>
              </a:solidFill>
              <a:latin typeface="メイリオ" panose="020B0604030504040204" pitchFamily="50" charset="-128"/>
              <a:ea typeface="メイリオ" panose="020B0604030504040204" pitchFamily="50" charset="-128"/>
            </a:endParaRPr>
          </a:p>
          <a:p>
            <a:pPr marL="194901" indent="-194901" defTabSz="844083">
              <a:spcBef>
                <a:spcPct val="0"/>
              </a:spcBef>
              <a:buSzPct val="75000"/>
              <a:buNone/>
              <a:defRPr/>
            </a:pPr>
            <a:r>
              <a:rPr lang="ja-JP" altLang="en-US" sz="1477" kern="0" dirty="0">
                <a:solidFill>
                  <a:prstClr val="black"/>
                </a:solidFill>
                <a:latin typeface="メイリオ" panose="020B0604030504040204" pitchFamily="50" charset="-128"/>
                <a:ea typeface="メイリオ" panose="020B0604030504040204" pitchFamily="50" charset="-128"/>
              </a:rPr>
              <a:t>・</a:t>
            </a:r>
            <a:r>
              <a:rPr lang="ja-JP" altLang="en-US" sz="1477" kern="0" dirty="0">
                <a:solidFill>
                  <a:prstClr val="black"/>
                </a:solidFill>
                <a:latin typeface="Segoe UI" panose="020B0502040204020203" pitchFamily="34" charset="0"/>
                <a:ea typeface="メイリオ" panose="020B0604030504040204" pitchFamily="50" charset="-128"/>
              </a:rPr>
              <a:t>人工呼吸器から送り込まれた空気が、のどの方に逃げないようにする</a:t>
            </a:r>
            <a:br>
              <a:rPr lang="en-US" altLang="ja-JP" sz="1477" kern="0" dirty="0">
                <a:solidFill>
                  <a:prstClr val="black"/>
                </a:solidFill>
                <a:latin typeface="Segoe UI" panose="020B0502040204020203" pitchFamily="34" charset="0"/>
                <a:ea typeface="メイリオ" panose="020B0604030504040204" pitchFamily="50" charset="-128"/>
              </a:rPr>
            </a:br>
            <a:r>
              <a:rPr lang="ja-JP" altLang="en-US" sz="1477" kern="0" dirty="0">
                <a:solidFill>
                  <a:prstClr val="black"/>
                </a:solidFill>
                <a:latin typeface="Segoe UI" panose="020B0502040204020203" pitchFamily="34" charset="0"/>
                <a:ea typeface="メイリオ" panose="020B0604030504040204" pitchFamily="50" charset="-128"/>
              </a:rPr>
              <a:t>（最近の人工呼吸器では完全な遮断は不要でカフなしで済むことも多い）</a:t>
            </a:r>
            <a:endParaRPr lang="en-US" altLang="ja-JP" sz="1477" kern="0" dirty="0">
              <a:solidFill>
                <a:prstClr val="black"/>
              </a:solidFill>
              <a:latin typeface="Segoe UI" panose="020B0502040204020203" pitchFamily="34" charset="0"/>
              <a:ea typeface="メイリオ" panose="020B0604030504040204" pitchFamily="50" charset="-128"/>
            </a:endParaRPr>
          </a:p>
          <a:p>
            <a:pPr marL="194901" indent="-194901" defTabSz="844083" eaLnBrk="1" hangingPunct="1">
              <a:lnSpc>
                <a:spcPct val="90000"/>
              </a:lnSpc>
              <a:spcBef>
                <a:spcPts val="0"/>
              </a:spcBef>
              <a:buNone/>
              <a:defRPr/>
            </a:pPr>
            <a:r>
              <a:rPr lang="ja-JP" altLang="en-US" sz="1477" kern="0" dirty="0">
                <a:solidFill>
                  <a:prstClr val="black"/>
                </a:solidFill>
                <a:latin typeface="Segoe UI" panose="020B0502040204020203" pitchFamily="34" charset="0"/>
                <a:ea typeface="メイリオ" panose="020B0604030504040204" pitchFamily="50" charset="-128"/>
              </a:rPr>
              <a:t>・唾液や、鼻･咽頭からの分泌物が、気管に流れ込むことを防ぐ</a:t>
            </a:r>
            <a:br>
              <a:rPr lang="en-US" altLang="ja-JP" sz="1477" kern="0" dirty="0">
                <a:solidFill>
                  <a:prstClr val="black"/>
                </a:solidFill>
                <a:latin typeface="Segoe UI" panose="020B0502040204020203" pitchFamily="34" charset="0"/>
                <a:ea typeface="メイリオ" panose="020B0604030504040204" pitchFamily="50" charset="-128"/>
              </a:rPr>
            </a:br>
            <a:r>
              <a:rPr lang="ja-JP" altLang="en-US" sz="1477" kern="0" dirty="0">
                <a:solidFill>
                  <a:prstClr val="black"/>
                </a:solidFill>
                <a:latin typeface="Segoe UI" panose="020B0502040204020203" pitchFamily="34" charset="0"/>
                <a:ea typeface="メイリオ" panose="020B0604030504040204" pitchFamily="50" charset="-128"/>
              </a:rPr>
              <a:t>（</a:t>
            </a:r>
            <a:r>
              <a:rPr lang="ja-JP" altLang="en-US" sz="1477" kern="0" dirty="0">
                <a:solidFill>
                  <a:prstClr val="black"/>
                </a:solidFill>
                <a:latin typeface="Segoe UI" panose="020B0502040204020203" pitchFamily="34" charset="0"/>
                <a:ea typeface="メイリオ" panose="020B0604030504040204" pitchFamily="50" charset="-128"/>
                <a:sym typeface="ヒラギノ角ゴ Pro W3" pitchFamily="1" charset="-128"/>
              </a:rPr>
              <a:t>少量の流れ込みは避けられない）</a:t>
            </a:r>
            <a:endParaRPr lang="en-US" altLang="ja-JP" sz="1477" kern="0" dirty="0">
              <a:solidFill>
                <a:prstClr val="black"/>
              </a:solidFill>
              <a:latin typeface="Segoe UI" panose="020B0502040204020203" pitchFamily="34" charset="0"/>
              <a:ea typeface="メイリオ" panose="020B0604030504040204" pitchFamily="50" charset="-128"/>
              <a:sym typeface="ヒラギノ角ゴ Pro W3" pitchFamily="1" charset="-128"/>
            </a:endParaRPr>
          </a:p>
          <a:p>
            <a:pPr marL="0" indent="0" defTabSz="844083" eaLnBrk="1" hangingPunct="1">
              <a:lnSpc>
                <a:spcPct val="90000"/>
              </a:lnSpc>
              <a:spcBef>
                <a:spcPts val="554"/>
              </a:spcBef>
              <a:buNone/>
              <a:defRPr/>
            </a:pPr>
            <a:r>
              <a:rPr lang="ja-JP" altLang="en-US" sz="1477" kern="0" dirty="0">
                <a:solidFill>
                  <a:srgbClr val="C00000"/>
                </a:solidFill>
                <a:latin typeface="Segoe UI" panose="020B0502040204020203" pitchFamily="34" charset="0"/>
                <a:ea typeface="メイリオ" panose="020B0604030504040204" pitchFamily="50" charset="-128"/>
              </a:rPr>
              <a:t>カフはふくらませ過ぎない、適正な圧で空気が入っていることが必要</a:t>
            </a:r>
            <a:r>
              <a:rPr lang="ja-JP" altLang="en-US" sz="1477" u="sng" kern="0" dirty="0">
                <a:solidFill>
                  <a:srgbClr val="00B050"/>
                </a:solidFill>
                <a:latin typeface="Segoe UI" panose="020B0502040204020203" pitchFamily="34" charset="0"/>
                <a:ea typeface="メイリオ" panose="020B0604030504040204" pitchFamily="50" charset="-128"/>
              </a:rPr>
              <a:t>（カフ圧の調整は医師又は看護師が実施）</a:t>
            </a:r>
            <a:endParaRPr lang="en-US" altLang="ja-JP" sz="1477" u="sng" kern="0" dirty="0">
              <a:solidFill>
                <a:srgbClr val="00B050"/>
              </a:solidFill>
              <a:latin typeface="Segoe UI" panose="020B0502040204020203" pitchFamily="34" charset="0"/>
              <a:ea typeface="メイリオ" panose="020B0604030504040204" pitchFamily="50" charset="-128"/>
            </a:endParaRPr>
          </a:p>
        </p:txBody>
      </p:sp>
      <p:pic>
        <p:nvPicPr>
          <p:cNvPr id="32" name="Picture 2">
            <a:extLst>
              <a:ext uri="{FF2B5EF4-FFF2-40B4-BE49-F238E27FC236}">
                <a16:creationId xmlns:a16="http://schemas.microsoft.com/office/drawing/2014/main" id="{8D45431A-D5E6-4C7F-AEE8-204B7081A87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781250" y="4088876"/>
            <a:ext cx="725090" cy="1167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8">
            <a:extLst>
              <a:ext uri="{FF2B5EF4-FFF2-40B4-BE49-F238E27FC236}">
                <a16:creationId xmlns:a16="http://schemas.microsoft.com/office/drawing/2014/main" id="{290910A2-049F-419E-BDFC-AFBBE2D5E776}"/>
              </a:ext>
            </a:extLst>
          </p:cNvPr>
          <p:cNvSpPr txBox="1">
            <a:spLocks noChangeArrowheads="1"/>
          </p:cNvSpPr>
          <p:nvPr/>
        </p:nvSpPr>
        <p:spPr bwMode="auto">
          <a:xfrm>
            <a:off x="992306" y="1667608"/>
            <a:ext cx="2059920" cy="4927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noAutofit/>
          </a:bodyPr>
          <a:lstStyle>
            <a:lvl1pPr algn="ctr" rtl="0" eaLnBrk="0" fontAlgn="base" hangingPunct="0">
              <a:spcBef>
                <a:spcPct val="0"/>
              </a:spcBef>
              <a:spcAft>
                <a:spcPct val="0"/>
              </a:spcAft>
              <a:defRPr kumimoji="1" sz="4000">
                <a:solidFill>
                  <a:schemeClr val="tx2"/>
                </a:solidFill>
                <a:latin typeface="+mj-lt"/>
                <a:ea typeface="+mj-ea"/>
                <a:cs typeface="Osaka"/>
              </a:defRPr>
            </a:lvl1pPr>
            <a:lvl2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2pPr>
            <a:lvl3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3pPr>
            <a:lvl4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4pPr>
            <a:lvl5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5pPr>
            <a:lvl6pPr marL="457200" algn="ctr" rtl="0" fontAlgn="base">
              <a:spcBef>
                <a:spcPct val="0"/>
              </a:spcBef>
              <a:spcAft>
                <a:spcPct val="0"/>
              </a:spcAft>
              <a:defRPr kumimoji="1" sz="4400">
                <a:solidFill>
                  <a:schemeClr val="tx2"/>
                </a:solidFill>
                <a:latin typeface="Times" pitchFamily="1" charset="0"/>
                <a:ea typeface="Osaka" pitchFamily="1" charset="-128"/>
              </a:defRPr>
            </a:lvl6pPr>
            <a:lvl7pPr marL="914400" algn="ctr" rtl="0" fontAlgn="base">
              <a:spcBef>
                <a:spcPct val="0"/>
              </a:spcBef>
              <a:spcAft>
                <a:spcPct val="0"/>
              </a:spcAft>
              <a:defRPr kumimoji="1" sz="4400">
                <a:solidFill>
                  <a:schemeClr val="tx2"/>
                </a:solidFill>
                <a:latin typeface="Times" pitchFamily="1" charset="0"/>
                <a:ea typeface="Osaka" pitchFamily="1" charset="-128"/>
              </a:defRPr>
            </a:lvl7pPr>
            <a:lvl8pPr marL="1371600" algn="ctr" rtl="0" fontAlgn="base">
              <a:spcBef>
                <a:spcPct val="0"/>
              </a:spcBef>
              <a:spcAft>
                <a:spcPct val="0"/>
              </a:spcAft>
              <a:defRPr kumimoji="1" sz="4400">
                <a:solidFill>
                  <a:schemeClr val="tx2"/>
                </a:solidFill>
                <a:latin typeface="Times" pitchFamily="1" charset="0"/>
                <a:ea typeface="Osaka" pitchFamily="1" charset="-128"/>
              </a:defRPr>
            </a:lvl8pPr>
            <a:lvl9pPr marL="1828800" algn="ctr" rtl="0" fontAlgn="base">
              <a:spcBef>
                <a:spcPct val="0"/>
              </a:spcBef>
              <a:spcAft>
                <a:spcPct val="0"/>
              </a:spcAft>
              <a:defRPr kumimoji="1" sz="4400">
                <a:solidFill>
                  <a:schemeClr val="tx2"/>
                </a:solidFill>
                <a:latin typeface="Times" pitchFamily="1" charset="0"/>
                <a:ea typeface="Osaka" pitchFamily="1" charset="-128"/>
              </a:defRPr>
            </a:lvl9pPr>
          </a:lstStyle>
          <a:p>
            <a:pPr algn="l" defTabSz="844083">
              <a:defRPr/>
            </a:pPr>
            <a:r>
              <a:rPr lang="ja-JP" altLang="en-US" sz="1477" b="1" kern="0" dirty="0">
                <a:solidFill>
                  <a:srgbClr val="002060"/>
                </a:solidFill>
                <a:latin typeface="メイリオ" panose="020B0604030504040204" pitchFamily="50" charset="-128"/>
                <a:ea typeface="メイリオ" panose="020B0604030504040204" pitchFamily="50" charset="-128"/>
              </a:rPr>
              <a:t>カフなし</a:t>
            </a:r>
            <a:endParaRPr lang="en-US" altLang="ja-JP" sz="1477" b="1" kern="0" dirty="0">
              <a:solidFill>
                <a:srgbClr val="002060"/>
              </a:solidFill>
              <a:latin typeface="メイリオ" panose="020B0604030504040204" pitchFamily="50" charset="-128"/>
              <a:ea typeface="メイリオ" panose="020B0604030504040204" pitchFamily="50" charset="-128"/>
            </a:endParaRPr>
          </a:p>
          <a:p>
            <a:pPr algn="l" defTabSz="844083">
              <a:defRPr/>
            </a:pPr>
            <a:r>
              <a:rPr lang="ja-JP" altLang="en-US" sz="1477" b="1" kern="0" dirty="0">
                <a:solidFill>
                  <a:srgbClr val="002060"/>
                </a:solidFill>
                <a:latin typeface="メイリオ" panose="020B0604030504040204" pitchFamily="50" charset="-128"/>
                <a:ea typeface="メイリオ" panose="020B0604030504040204" pitchFamily="50" charset="-128"/>
              </a:rPr>
              <a:t>気管カニューレ</a:t>
            </a:r>
          </a:p>
        </p:txBody>
      </p:sp>
      <p:sp>
        <p:nvSpPr>
          <p:cNvPr id="34" name="Text Box 7">
            <a:extLst>
              <a:ext uri="{FF2B5EF4-FFF2-40B4-BE49-F238E27FC236}">
                <a16:creationId xmlns:a16="http://schemas.microsoft.com/office/drawing/2014/main" id="{40430631-D898-4484-B771-4762777477EC}"/>
              </a:ext>
            </a:extLst>
          </p:cNvPr>
          <p:cNvSpPr txBox="1">
            <a:spLocks noChangeArrowheads="1"/>
          </p:cNvSpPr>
          <p:nvPr/>
        </p:nvSpPr>
        <p:spPr bwMode="auto">
          <a:xfrm>
            <a:off x="5235610" y="5401806"/>
            <a:ext cx="3672464" cy="717312"/>
          </a:xfrm>
          <a:prstGeom prst="rect">
            <a:avLst/>
          </a:prstGeom>
          <a:solidFill>
            <a:srgbClr val="FFFFFF"/>
          </a:solidFill>
          <a:ln w="9525">
            <a:solidFill>
              <a:srgbClr val="000000"/>
            </a:solidFill>
            <a:miter lim="800000"/>
            <a:headEnd/>
            <a:tailEnd/>
          </a:ln>
        </p:spPr>
        <p:txBody>
          <a:bodyPr wrap="square">
            <a:spAutoFit/>
          </a:bodyP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defTabSz="844083" eaLnBrk="1" hangingPunct="1">
              <a:defRPr/>
            </a:pPr>
            <a:r>
              <a:rPr lang="ja-JP" altLang="en-US" sz="1477" b="1" kern="0" dirty="0">
                <a:solidFill>
                  <a:srgbClr val="002060"/>
                </a:solidFill>
                <a:latin typeface="メイリオ" panose="020B0604030504040204" pitchFamily="50" charset="-128"/>
                <a:ea typeface="メイリオ" panose="020B0604030504040204" pitchFamily="50" charset="-128"/>
              </a:rPr>
              <a:t>適正なカフ圧で使用</a:t>
            </a:r>
            <a:endParaRPr lang="ja-JP" altLang="en-US" sz="1477" b="1" kern="0" dirty="0">
              <a:solidFill>
                <a:srgbClr val="002060"/>
              </a:solidFill>
              <a:latin typeface="メイリオ" panose="020B0604030504040204" pitchFamily="50" charset="-128"/>
              <a:ea typeface="メイリオ" panose="020B0604030504040204" pitchFamily="50" charset="-128"/>
              <a:sym typeface="ヒラギノ角ゴ Pro W3" pitchFamily="1" charset="-128"/>
            </a:endParaRPr>
          </a:p>
          <a:p>
            <a:pPr defTabSz="844083" eaLnBrk="1" hangingPunct="1">
              <a:defRPr/>
            </a:pPr>
            <a:r>
              <a:rPr lang="ja-JP" altLang="en-US" sz="1292" kern="0" dirty="0">
                <a:solidFill>
                  <a:srgbClr val="000000"/>
                </a:solidFill>
                <a:latin typeface="メイリオ" panose="020B0604030504040204" pitchFamily="50" charset="-128"/>
                <a:ea typeface="メイリオ" panose="020B0604030504040204" pitchFamily="50" charset="-128"/>
              </a:rPr>
              <a:t>気管軟骨とカフに挟まれた気道粘膜を障害しないカフの最大圧は、</a:t>
            </a:r>
            <a:r>
              <a:rPr lang="en-US" altLang="ja-JP" sz="1292" kern="0" dirty="0">
                <a:solidFill>
                  <a:srgbClr val="000000"/>
                </a:solidFill>
                <a:latin typeface="メイリオ" panose="020B0604030504040204" pitchFamily="50" charset="-128"/>
                <a:ea typeface="メイリオ" panose="020B0604030504040204" pitchFamily="50" charset="-128"/>
              </a:rPr>
              <a:t>25mmHg</a:t>
            </a:r>
            <a:r>
              <a:rPr lang="ja-JP" altLang="en-US" sz="1292" kern="0" dirty="0">
                <a:solidFill>
                  <a:srgbClr val="000000"/>
                </a:solidFill>
                <a:latin typeface="メイリオ" panose="020B0604030504040204" pitchFamily="50" charset="-128"/>
                <a:ea typeface="メイリオ" panose="020B0604030504040204" pitchFamily="50" charset="-128"/>
              </a:rPr>
              <a:t>（</a:t>
            </a:r>
            <a:r>
              <a:rPr lang="en-US" altLang="ja-JP" sz="1292" kern="0" dirty="0">
                <a:solidFill>
                  <a:srgbClr val="000000"/>
                </a:solidFill>
                <a:latin typeface="メイリオ" panose="020B0604030504040204" pitchFamily="50" charset="-128"/>
                <a:ea typeface="メイリオ" panose="020B0604030504040204" pitchFamily="50" charset="-128"/>
              </a:rPr>
              <a:t>3.33kPa</a:t>
            </a:r>
            <a:r>
              <a:rPr lang="ja-JP" altLang="en-US" sz="1292" kern="0" dirty="0">
                <a:solidFill>
                  <a:srgbClr val="000000"/>
                </a:solidFill>
                <a:latin typeface="メイリオ" panose="020B0604030504040204" pitchFamily="50" charset="-128"/>
                <a:ea typeface="メイリオ" panose="020B0604030504040204" pitchFamily="50" charset="-128"/>
              </a:rPr>
              <a:t>）</a:t>
            </a:r>
            <a:endParaRPr lang="en-US" altLang="ja-JP" sz="1292" kern="0" dirty="0">
              <a:solidFill>
                <a:srgbClr val="000000"/>
              </a:solidFill>
              <a:latin typeface="メイリオ" panose="020B0604030504040204" pitchFamily="50" charset="-128"/>
              <a:ea typeface="メイリオ" panose="020B0604030504040204" pitchFamily="50" charset="-128"/>
            </a:endParaRPr>
          </a:p>
        </p:txBody>
      </p:sp>
      <p:sp>
        <p:nvSpPr>
          <p:cNvPr id="35" name="テキスト ボックス 34">
            <a:extLst>
              <a:ext uri="{FF2B5EF4-FFF2-40B4-BE49-F238E27FC236}">
                <a16:creationId xmlns:a16="http://schemas.microsoft.com/office/drawing/2014/main" id="{217EA1B4-24D3-4F8A-B053-2A71888AA9E9}"/>
              </a:ext>
            </a:extLst>
          </p:cNvPr>
          <p:cNvSpPr txBox="1"/>
          <p:nvPr/>
        </p:nvSpPr>
        <p:spPr>
          <a:xfrm>
            <a:off x="7837668" y="1659659"/>
            <a:ext cx="1460064" cy="722964"/>
          </a:xfrm>
          <a:prstGeom prst="rect">
            <a:avLst/>
          </a:prstGeom>
          <a:noFill/>
        </p:spPr>
        <p:txBody>
          <a:bodyPr vert="horz" wrap="square" lIns="0" tIns="0" rIns="0" bIns="0" rtlCol="0" anchor="t" anchorCtr="0">
            <a:noAutofit/>
          </a:bodyPr>
          <a:lstStyle/>
          <a:p>
            <a:pPr defTabSz="844083">
              <a:defRPr/>
            </a:pPr>
            <a:r>
              <a:rPr lang="ja-JP" altLang="en-US" sz="1477" b="1" dirty="0">
                <a:solidFill>
                  <a:srgbClr val="002060"/>
                </a:solidFill>
                <a:latin typeface="メイリオ" panose="020B0604030504040204" pitchFamily="50" charset="-128"/>
                <a:ea typeface="メイリオ" panose="020B0604030504040204" pitchFamily="50" charset="-128"/>
              </a:rPr>
              <a:t>カフ付、</a:t>
            </a:r>
            <a:br>
              <a:rPr lang="en-US" altLang="ja-JP" sz="1477" b="1" dirty="0">
                <a:solidFill>
                  <a:srgbClr val="002060"/>
                </a:solidFill>
                <a:latin typeface="メイリオ" panose="020B0604030504040204" pitchFamily="50" charset="-128"/>
                <a:ea typeface="メイリオ" panose="020B0604030504040204" pitchFamily="50" charset="-128"/>
              </a:rPr>
            </a:br>
            <a:r>
              <a:rPr lang="ja-JP" altLang="en-US" sz="1477" b="1" dirty="0">
                <a:solidFill>
                  <a:srgbClr val="002060"/>
                </a:solidFill>
                <a:latin typeface="メイリオ" panose="020B0604030504040204" pitchFamily="50" charset="-128"/>
                <a:ea typeface="メイリオ" panose="020B0604030504040204" pitchFamily="50" charset="-128"/>
              </a:rPr>
              <a:t>吸引ライン付</a:t>
            </a:r>
            <a:br>
              <a:rPr lang="en-US" altLang="ja-JP" sz="1477" b="1" dirty="0">
                <a:solidFill>
                  <a:srgbClr val="002060"/>
                </a:solidFill>
                <a:latin typeface="メイリオ" panose="020B0604030504040204" pitchFamily="50" charset="-128"/>
                <a:ea typeface="メイリオ" panose="020B0604030504040204" pitchFamily="50" charset="-128"/>
              </a:rPr>
            </a:br>
            <a:r>
              <a:rPr lang="ja-JP" altLang="en-US" sz="1477" b="1" dirty="0">
                <a:solidFill>
                  <a:srgbClr val="002060"/>
                </a:solidFill>
                <a:latin typeface="メイリオ" panose="020B0604030504040204" pitchFamily="50" charset="-128"/>
                <a:ea typeface="メイリオ" panose="020B0604030504040204" pitchFamily="50" charset="-128"/>
              </a:rPr>
              <a:t>気管カニューレ</a:t>
            </a:r>
          </a:p>
        </p:txBody>
      </p:sp>
      <p:pic>
        <p:nvPicPr>
          <p:cNvPr id="36" name="Picture 26">
            <a:extLst>
              <a:ext uri="{FF2B5EF4-FFF2-40B4-BE49-F238E27FC236}">
                <a16:creationId xmlns:a16="http://schemas.microsoft.com/office/drawing/2014/main" id="{7BD226FB-D5EA-4F15-A99B-A39693DB37ED}"/>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235610" y="4088876"/>
            <a:ext cx="1405173" cy="116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直線矢印コネクタ 36">
            <a:extLst>
              <a:ext uri="{FF2B5EF4-FFF2-40B4-BE49-F238E27FC236}">
                <a16:creationId xmlns:a16="http://schemas.microsoft.com/office/drawing/2014/main" id="{33879813-A07F-4C93-95B6-7CEE47CC847A}"/>
              </a:ext>
            </a:extLst>
          </p:cNvPr>
          <p:cNvCxnSpPr>
            <a:cxnSpLocks/>
            <a:stCxn id="40" idx="2"/>
          </p:cNvCxnSpPr>
          <p:nvPr/>
        </p:nvCxnSpPr>
        <p:spPr>
          <a:xfrm>
            <a:off x="5313939" y="3877776"/>
            <a:ext cx="254719" cy="10436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8" name="図 37">
            <a:extLst>
              <a:ext uri="{FF2B5EF4-FFF2-40B4-BE49-F238E27FC236}">
                <a16:creationId xmlns:a16="http://schemas.microsoft.com/office/drawing/2014/main" id="{A3959806-1A3A-483C-8388-99AB088765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927" y="2144433"/>
            <a:ext cx="1436926" cy="1675397"/>
          </a:xfrm>
          <a:prstGeom prst="rect">
            <a:avLst/>
          </a:prstGeom>
        </p:spPr>
      </p:pic>
      <p:sp>
        <p:nvSpPr>
          <p:cNvPr id="39" name="テキスト ボックス 38">
            <a:extLst>
              <a:ext uri="{FF2B5EF4-FFF2-40B4-BE49-F238E27FC236}">
                <a16:creationId xmlns:a16="http://schemas.microsoft.com/office/drawing/2014/main" id="{13BBA35C-0A0B-48B1-ADB0-ACC635433217}"/>
              </a:ext>
            </a:extLst>
          </p:cNvPr>
          <p:cNvSpPr txBox="1"/>
          <p:nvPr/>
        </p:nvSpPr>
        <p:spPr>
          <a:xfrm>
            <a:off x="6816714" y="4792731"/>
            <a:ext cx="673019" cy="213981"/>
          </a:xfrm>
          <a:prstGeom prst="rect">
            <a:avLst/>
          </a:prstGeom>
          <a:solidFill>
            <a:schemeClr val="bg1"/>
          </a:solidFill>
          <a:ln>
            <a:solidFill>
              <a:schemeClr val="tx1"/>
            </a:solidFill>
          </a:ln>
        </p:spPr>
        <p:txBody>
          <a:bodyPr wrap="none" lIns="0" tIns="33231" rIns="0" bIns="0" rtlCol="0" anchor="ctr" anchorCtr="0">
            <a:noAutofit/>
          </a:bodyPr>
          <a:lstStyle/>
          <a:p>
            <a:pPr algn="ctr" defTabSz="844083">
              <a:defRPr/>
            </a:pPr>
            <a:r>
              <a:rPr lang="ja-JP" altLang="en-US" sz="1108" b="1" dirty="0">
                <a:solidFill>
                  <a:prstClr val="black"/>
                </a:solidFill>
                <a:latin typeface="メイリオ" panose="020B0604030504040204" pitchFamily="50" charset="-128"/>
                <a:ea typeface="メイリオ" panose="020B0604030504040204" pitchFamily="50" charset="-128"/>
              </a:rPr>
              <a:t>カフ圧計</a:t>
            </a:r>
          </a:p>
        </p:txBody>
      </p:sp>
      <p:sp>
        <p:nvSpPr>
          <p:cNvPr id="41" name="テキスト ボックス 40">
            <a:extLst>
              <a:ext uri="{FF2B5EF4-FFF2-40B4-BE49-F238E27FC236}">
                <a16:creationId xmlns:a16="http://schemas.microsoft.com/office/drawing/2014/main" id="{D9420A55-3DE6-4DE6-BE92-BE6672A387EB}"/>
              </a:ext>
            </a:extLst>
          </p:cNvPr>
          <p:cNvSpPr txBox="1"/>
          <p:nvPr/>
        </p:nvSpPr>
        <p:spPr>
          <a:xfrm>
            <a:off x="883519" y="6424037"/>
            <a:ext cx="7932126" cy="319446"/>
          </a:xfrm>
          <a:prstGeom prst="rect">
            <a:avLst/>
          </a:prstGeom>
          <a:noFill/>
        </p:spPr>
        <p:txBody>
          <a:bodyPr wrap="square" rtlCol="0">
            <a:spAutoFit/>
          </a:bodyPr>
          <a:lstStyle/>
          <a:p>
            <a:pPr defTabSz="844083">
              <a:defRPr/>
            </a:pPr>
            <a:r>
              <a:rPr lang="ja-JP" altLang="en-US" sz="738" dirty="0">
                <a:solidFill>
                  <a:prstClr val="black"/>
                </a:solidFill>
                <a:latin typeface="メイリオ" panose="020B0604030504040204" pitchFamily="50" charset="-128"/>
                <a:ea typeface="メイリオ" panose="020B0604030504040204" pitchFamily="50" charset="-128"/>
              </a:rPr>
              <a:t>図の出典：「新版 医療的ケア研修テキスト　重症児者の教育・福祉・社会的生活の援助のために」</a:t>
            </a:r>
            <a:r>
              <a:rPr lang="en-US" altLang="ja-JP" sz="738" dirty="0">
                <a:solidFill>
                  <a:prstClr val="black"/>
                </a:solidFill>
                <a:latin typeface="メイリオ" panose="020B0604030504040204" pitchFamily="50" charset="-128"/>
                <a:ea typeface="メイリオ" panose="020B0604030504040204" pitchFamily="50" charset="-128"/>
              </a:rPr>
              <a:t>P94</a:t>
            </a:r>
            <a:r>
              <a:rPr lang="ja-JP" altLang="en-US" sz="738" dirty="0">
                <a:solidFill>
                  <a:prstClr val="black"/>
                </a:solidFill>
                <a:latin typeface="メイリオ" panose="020B0604030504040204" pitchFamily="50" charset="-128"/>
                <a:ea typeface="メイリオ" panose="020B0604030504040204" pitchFamily="50" charset="-128"/>
              </a:rPr>
              <a:t>，日本小児神経学会社会活動委員会 北住映二・杉本健郎 編</a:t>
            </a:r>
            <a:endParaRPr lang="en-US" altLang="ja-JP" sz="738" dirty="0">
              <a:solidFill>
                <a:prstClr val="black"/>
              </a:solidFill>
              <a:latin typeface="メイリオ" panose="020B0604030504040204" pitchFamily="50" charset="-128"/>
              <a:ea typeface="メイリオ" panose="020B0604030504040204" pitchFamily="50" charset="-128"/>
            </a:endParaRPr>
          </a:p>
          <a:p>
            <a:pPr defTabSz="844083">
              <a:defRPr/>
            </a:pPr>
            <a:r>
              <a:rPr lang="ja-JP" altLang="en-US" sz="738" dirty="0">
                <a:solidFill>
                  <a:prstClr val="black"/>
                </a:solidFill>
                <a:latin typeface="メイリオ" panose="020B0604030504040204" pitchFamily="50" charset="-128"/>
                <a:ea typeface="メイリオ" panose="020B0604030504040204" pitchFamily="50" charset="-128"/>
              </a:rPr>
              <a:t>　　　　　　クリエイツかもがわ，</a:t>
            </a:r>
            <a:r>
              <a:rPr lang="en-US" altLang="ja-JP" sz="738" dirty="0">
                <a:solidFill>
                  <a:prstClr val="black"/>
                </a:solidFill>
                <a:latin typeface="メイリオ" panose="020B0604030504040204" pitchFamily="50" charset="-128"/>
                <a:ea typeface="メイリオ" panose="020B0604030504040204" pitchFamily="50" charset="-128"/>
              </a:rPr>
              <a:t>2015</a:t>
            </a:r>
            <a:r>
              <a:rPr lang="ja-JP" altLang="en-US" sz="738" dirty="0">
                <a:solidFill>
                  <a:prstClr val="black"/>
                </a:solidFill>
                <a:latin typeface="メイリオ" panose="020B0604030504040204" pitchFamily="50" charset="-128"/>
                <a:ea typeface="メイリオ" panose="020B0604030504040204" pitchFamily="50" charset="-128"/>
              </a:rPr>
              <a:t>年</a:t>
            </a:r>
            <a:r>
              <a:rPr lang="en-US" altLang="ja-JP" sz="738" dirty="0">
                <a:solidFill>
                  <a:prstClr val="black"/>
                </a:solidFill>
                <a:latin typeface="メイリオ" panose="020B0604030504040204" pitchFamily="50" charset="-128"/>
                <a:ea typeface="メイリオ" panose="020B0604030504040204" pitchFamily="50" charset="-128"/>
              </a:rPr>
              <a:t>9</a:t>
            </a:r>
            <a:r>
              <a:rPr lang="ja-JP" altLang="en-US" sz="738" dirty="0">
                <a:solidFill>
                  <a:prstClr val="black"/>
                </a:solidFill>
                <a:latin typeface="メイリオ" panose="020B0604030504040204" pitchFamily="50" charset="-128"/>
                <a:ea typeface="メイリオ" panose="020B0604030504040204" pitchFamily="50" charset="-128"/>
              </a:rPr>
              <a:t>月（第</a:t>
            </a:r>
            <a:r>
              <a:rPr lang="en-US" altLang="ja-JP" sz="738" dirty="0">
                <a:solidFill>
                  <a:prstClr val="black"/>
                </a:solidFill>
                <a:latin typeface="メイリオ" panose="020B0604030504040204" pitchFamily="50" charset="-128"/>
                <a:ea typeface="メイリオ" panose="020B0604030504040204" pitchFamily="50" charset="-128"/>
              </a:rPr>
              <a:t>4</a:t>
            </a:r>
            <a:r>
              <a:rPr lang="ja-JP" altLang="en-US" sz="738" dirty="0">
                <a:solidFill>
                  <a:prstClr val="black"/>
                </a:solidFill>
                <a:latin typeface="メイリオ" panose="020B0604030504040204" pitchFamily="50" charset="-128"/>
                <a:ea typeface="メイリオ" panose="020B0604030504040204" pitchFamily="50" charset="-128"/>
              </a:rPr>
              <a:t>刷）　　一部改変、追加</a:t>
            </a:r>
          </a:p>
        </p:txBody>
      </p:sp>
      <p:sp>
        <p:nvSpPr>
          <p:cNvPr id="42" name="テキスト ボックス 41">
            <a:extLst>
              <a:ext uri="{FF2B5EF4-FFF2-40B4-BE49-F238E27FC236}">
                <a16:creationId xmlns:a16="http://schemas.microsoft.com/office/drawing/2014/main" id="{7BA01BF5-109D-4F06-B74B-4F70F8871493}"/>
              </a:ext>
            </a:extLst>
          </p:cNvPr>
          <p:cNvSpPr txBox="1"/>
          <p:nvPr/>
        </p:nvSpPr>
        <p:spPr>
          <a:xfrm>
            <a:off x="3129202" y="3201697"/>
            <a:ext cx="549263" cy="242334"/>
          </a:xfrm>
          <a:prstGeom prst="rect">
            <a:avLst/>
          </a:prstGeom>
          <a:solidFill>
            <a:schemeClr val="bg1"/>
          </a:solidFill>
          <a:ln w="3175">
            <a:solidFill>
              <a:schemeClr val="tx1"/>
            </a:solidFill>
          </a:ln>
        </p:spPr>
        <p:txBody>
          <a:bodyPr wrap="square" lIns="0" tIns="33231" rIns="0" bIns="0" rtlCol="0" anchor="ctr" anchorCtr="0">
            <a:noAutofit/>
          </a:bodyPr>
          <a:lstStyle/>
          <a:p>
            <a:pPr algn="ctr" defTabSz="844083">
              <a:defRPr/>
            </a:pPr>
            <a:r>
              <a:rPr lang="ja-JP" altLang="en-US" sz="1292" b="1" dirty="0">
                <a:solidFill>
                  <a:prstClr val="black"/>
                </a:solidFill>
                <a:latin typeface="メイリオ" panose="020B0604030504040204" pitchFamily="50" charset="-128"/>
                <a:ea typeface="メイリオ" panose="020B0604030504040204" pitchFamily="50" charset="-128"/>
              </a:rPr>
              <a:t>カフ</a:t>
            </a:r>
          </a:p>
        </p:txBody>
      </p:sp>
      <p:cxnSp>
        <p:nvCxnSpPr>
          <p:cNvPr id="43" name="直線矢印コネクタ 42">
            <a:extLst>
              <a:ext uri="{FF2B5EF4-FFF2-40B4-BE49-F238E27FC236}">
                <a16:creationId xmlns:a16="http://schemas.microsoft.com/office/drawing/2014/main" id="{E22C7702-8843-43B6-9D66-A272B47179E1}"/>
              </a:ext>
            </a:extLst>
          </p:cNvPr>
          <p:cNvCxnSpPr/>
          <p:nvPr/>
        </p:nvCxnSpPr>
        <p:spPr>
          <a:xfrm flipV="1">
            <a:off x="3418570" y="2926044"/>
            <a:ext cx="261761" cy="2239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3E6B17E1-825B-47CD-BEA3-0EE3884C4690}"/>
              </a:ext>
            </a:extLst>
          </p:cNvPr>
          <p:cNvSpPr/>
          <p:nvPr/>
        </p:nvSpPr>
        <p:spPr>
          <a:xfrm>
            <a:off x="5121093" y="3441840"/>
            <a:ext cx="732198" cy="23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lang="ja-JP" altLang="en-US" sz="1662">
              <a:solidFill>
                <a:prstClr val="white"/>
              </a:solidFill>
              <a:latin typeface="游ゴシック" panose="020F0502020204030204"/>
              <a:ea typeface="游ゴシック" panose="020B0400000000000000" pitchFamily="50" charset="-128"/>
            </a:endParaRPr>
          </a:p>
        </p:txBody>
      </p:sp>
      <p:sp>
        <p:nvSpPr>
          <p:cNvPr id="40" name="テキスト ボックス 39">
            <a:extLst>
              <a:ext uri="{FF2B5EF4-FFF2-40B4-BE49-F238E27FC236}">
                <a16:creationId xmlns:a16="http://schemas.microsoft.com/office/drawing/2014/main" id="{7ECB9ABE-08DE-433C-9352-3117A3FA0D70}"/>
              </a:ext>
            </a:extLst>
          </p:cNvPr>
          <p:cNvSpPr txBox="1"/>
          <p:nvPr/>
        </p:nvSpPr>
        <p:spPr>
          <a:xfrm>
            <a:off x="4812083" y="3458233"/>
            <a:ext cx="1003710" cy="419542"/>
          </a:xfrm>
          <a:prstGeom prst="rect">
            <a:avLst/>
          </a:prstGeom>
          <a:solidFill>
            <a:schemeClr val="bg1"/>
          </a:solidFill>
          <a:ln>
            <a:solidFill>
              <a:schemeClr val="tx1">
                <a:lumMod val="50000"/>
                <a:lumOff val="50000"/>
              </a:schemeClr>
            </a:solidFill>
          </a:ln>
        </p:spPr>
        <p:txBody>
          <a:bodyPr vert="horz" wrap="square" tIns="66462" bIns="33231" rtlCol="0" anchor="ctr">
            <a:noAutofit/>
          </a:bodyPr>
          <a:lstStyle/>
          <a:p>
            <a:pPr defTabSz="844083">
              <a:defRPr/>
            </a:pPr>
            <a:r>
              <a:rPr lang="ja-JP" altLang="en-US" sz="1292" b="1" dirty="0">
                <a:solidFill>
                  <a:prstClr val="black"/>
                </a:solidFill>
                <a:latin typeface="メイリオ" panose="020B0604030504040204" pitchFamily="50" charset="-128"/>
                <a:ea typeface="メイリオ" panose="020B0604030504040204" pitchFamily="50" charset="-128"/>
              </a:rPr>
              <a:t>カフインジケーター</a:t>
            </a:r>
          </a:p>
        </p:txBody>
      </p:sp>
      <p:cxnSp>
        <p:nvCxnSpPr>
          <p:cNvPr id="24" name="直線矢印コネクタ 23">
            <a:extLst>
              <a:ext uri="{FF2B5EF4-FFF2-40B4-BE49-F238E27FC236}">
                <a16:creationId xmlns:a16="http://schemas.microsoft.com/office/drawing/2014/main" id="{C474A7FB-4BA2-4079-8C2F-E3854610C816}"/>
              </a:ext>
            </a:extLst>
          </p:cNvPr>
          <p:cNvCxnSpPr>
            <a:cxnSpLocks/>
          </p:cNvCxnSpPr>
          <p:nvPr/>
        </p:nvCxnSpPr>
        <p:spPr>
          <a:xfrm flipV="1">
            <a:off x="5815793" y="3481743"/>
            <a:ext cx="243584" cy="539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9" name="グループ化 8">
            <a:extLst>
              <a:ext uri="{FF2B5EF4-FFF2-40B4-BE49-F238E27FC236}">
                <a16:creationId xmlns:a16="http://schemas.microsoft.com/office/drawing/2014/main" id="{ED89FB9A-32DD-4BE1-9A9D-D9BBED2FC1F5}"/>
              </a:ext>
            </a:extLst>
          </p:cNvPr>
          <p:cNvGrpSpPr/>
          <p:nvPr/>
        </p:nvGrpSpPr>
        <p:grpSpPr>
          <a:xfrm>
            <a:off x="7666419" y="3431673"/>
            <a:ext cx="1230381" cy="1834834"/>
            <a:chOff x="7880015" y="3273574"/>
            <a:chExt cx="1448444" cy="2160025"/>
          </a:xfrm>
        </p:grpSpPr>
        <p:graphicFrame>
          <p:nvGraphicFramePr>
            <p:cNvPr id="27" name="Object 3">
              <a:extLst>
                <a:ext uri="{FF2B5EF4-FFF2-40B4-BE49-F238E27FC236}">
                  <a16:creationId xmlns:a16="http://schemas.microsoft.com/office/drawing/2014/main" id="{46DE84F4-0449-4883-94EB-89EE2BCA3C44}"/>
                </a:ext>
              </a:extLst>
            </p:cNvPr>
            <p:cNvGraphicFramePr>
              <a:graphicFrameLocks noChangeAspect="1"/>
            </p:cNvGraphicFramePr>
            <p:nvPr/>
          </p:nvGraphicFramePr>
          <p:xfrm>
            <a:off x="7880015" y="3273574"/>
            <a:ext cx="1448444" cy="2160025"/>
          </p:xfrm>
          <a:graphic>
            <a:graphicData uri="http://schemas.openxmlformats.org/presentationml/2006/ole">
              <mc:AlternateContent xmlns:mc="http://schemas.openxmlformats.org/markup-compatibility/2006">
                <mc:Choice xmlns:v="urn:schemas-microsoft-com:vml" Requires="v">
                  <p:oleObj name="Image" r:id="rId8" imgW="1090428" imgH="1625397" progId="">
                    <p:embed/>
                  </p:oleObj>
                </mc:Choice>
                <mc:Fallback>
                  <p:oleObj name="Image" r:id="rId8" imgW="1090428" imgH="1625397" progId="">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80015" y="3273574"/>
                          <a:ext cx="1448444" cy="2160025"/>
                        </a:xfrm>
                        <a:prstGeom prst="rect">
                          <a:avLst/>
                        </a:prstGeom>
                      </p:spPr>
                    </p:pic>
                  </p:oleObj>
                </mc:Fallback>
              </mc:AlternateContent>
            </a:graphicData>
          </a:graphic>
        </p:graphicFrame>
        <p:sp>
          <p:nvSpPr>
            <p:cNvPr id="28" name="テキスト ボックス 27">
              <a:extLst>
                <a:ext uri="{FF2B5EF4-FFF2-40B4-BE49-F238E27FC236}">
                  <a16:creationId xmlns:a16="http://schemas.microsoft.com/office/drawing/2014/main" id="{68CF0707-689B-4255-BD76-2CDAC92B2D2A}"/>
                </a:ext>
              </a:extLst>
            </p:cNvPr>
            <p:cNvSpPr txBox="1"/>
            <p:nvPr/>
          </p:nvSpPr>
          <p:spPr>
            <a:xfrm>
              <a:off x="8806387" y="3395990"/>
              <a:ext cx="451472" cy="1020561"/>
            </a:xfrm>
            <a:prstGeom prst="rect">
              <a:avLst/>
            </a:prstGeom>
            <a:solidFill>
              <a:schemeClr val="bg1"/>
            </a:solidFill>
            <a:ln>
              <a:solidFill>
                <a:schemeClr val="tx1">
                  <a:lumMod val="50000"/>
                  <a:lumOff val="50000"/>
                </a:schemeClr>
              </a:solidFill>
            </a:ln>
          </p:spPr>
          <p:txBody>
            <a:bodyPr vert="eaVert" wrap="square" rtlCol="0">
              <a:spAutoFit/>
            </a:bodyPr>
            <a:lstStyle/>
            <a:p>
              <a:pPr algn="ctr" defTabSz="844083">
                <a:defRPr/>
              </a:pPr>
              <a:r>
                <a:rPr lang="ja-JP" altLang="en-US" sz="1292" b="1" dirty="0">
                  <a:solidFill>
                    <a:prstClr val="black"/>
                  </a:solidFill>
                  <a:latin typeface="メイリオ" panose="020B0604030504040204" pitchFamily="50" charset="-128"/>
                  <a:ea typeface="メイリオ" panose="020B0604030504040204" pitchFamily="50" charset="-128"/>
                </a:rPr>
                <a:t>レティナ</a:t>
              </a:r>
            </a:p>
          </p:txBody>
        </p:sp>
        <p:sp>
          <p:nvSpPr>
            <p:cNvPr id="29" name="楕円 28">
              <a:extLst>
                <a:ext uri="{FF2B5EF4-FFF2-40B4-BE49-F238E27FC236}">
                  <a16:creationId xmlns:a16="http://schemas.microsoft.com/office/drawing/2014/main" id="{367CC2D6-9AF1-411C-8FA7-D97E11B36A01}"/>
                </a:ext>
              </a:extLst>
            </p:cNvPr>
            <p:cNvSpPr/>
            <p:nvPr/>
          </p:nvSpPr>
          <p:spPr>
            <a:xfrm>
              <a:off x="8285416" y="4134412"/>
              <a:ext cx="430887" cy="43891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lang="ja-JP" altLang="en-US" sz="1662">
                <a:solidFill>
                  <a:prstClr val="white"/>
                </a:solidFill>
                <a:latin typeface="游ゴシック" panose="020F0502020204030204"/>
                <a:ea typeface="游ゴシック" panose="020B0400000000000000" pitchFamily="50" charset="-128"/>
              </a:endParaRPr>
            </a:p>
          </p:txBody>
        </p:sp>
      </p:grpSp>
      <p:sp>
        <p:nvSpPr>
          <p:cNvPr id="44"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66</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496655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585" dirty="0"/>
              <a:t>重度の誤嚥がある子どもの気管切開</a:t>
            </a:r>
          </a:p>
        </p:txBody>
      </p:sp>
      <p:sp>
        <p:nvSpPr>
          <p:cNvPr id="23" name="Text Box 5">
            <a:extLst>
              <a:ext uri="{FF2B5EF4-FFF2-40B4-BE49-F238E27FC236}">
                <a16:creationId xmlns:a16="http://schemas.microsoft.com/office/drawing/2014/main" id="{76B58EAE-414C-4C75-86FB-1482B9FA47F9}"/>
              </a:ext>
            </a:extLst>
          </p:cNvPr>
          <p:cNvSpPr txBox="1">
            <a:spLocks noChangeArrowheads="1"/>
          </p:cNvSpPr>
          <p:nvPr/>
        </p:nvSpPr>
        <p:spPr bwMode="auto">
          <a:xfrm>
            <a:off x="997929" y="1656780"/>
            <a:ext cx="1658645" cy="629922"/>
          </a:xfrm>
          <a:prstGeom prst="rect">
            <a:avLst/>
          </a:prstGeom>
          <a:solidFill>
            <a:schemeClr val="accent6">
              <a:lumMod val="20000"/>
              <a:lumOff val="80000"/>
            </a:schemeClr>
          </a:solidFill>
          <a:ln w="19050">
            <a:noFill/>
            <a:miter lim="800000"/>
            <a:headEnd/>
            <a:tailEnd/>
          </a:ln>
        </p:spPr>
        <p:txBody>
          <a:bodyPr wrap="square" lIns="66462" tIns="33231" rIns="0" bIns="0" anchor="ctr" anchorCtr="0">
            <a:noAutofit/>
          </a:bodyP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defTabSz="844083" eaLnBrk="1" fontAlgn="base" hangingPunct="1">
              <a:spcBef>
                <a:spcPct val="0"/>
              </a:spcBef>
              <a:spcAft>
                <a:spcPct val="0"/>
              </a:spcAft>
              <a:defRPr/>
            </a:pPr>
            <a:r>
              <a:rPr lang="ja-JP" altLang="en-US" sz="1662" dirty="0">
                <a:solidFill>
                  <a:srgbClr val="000000"/>
                </a:solidFill>
                <a:latin typeface="メイリオ" panose="020B0604030504040204" pitchFamily="50" charset="-128"/>
                <a:ea typeface="メイリオ" panose="020B0604030504040204" pitchFamily="50" charset="-128"/>
              </a:rPr>
              <a:t>気管切開により</a:t>
            </a:r>
          </a:p>
          <a:p>
            <a:pPr defTabSz="844083" eaLnBrk="1" fontAlgn="base" hangingPunct="1">
              <a:spcBef>
                <a:spcPct val="0"/>
              </a:spcBef>
              <a:spcAft>
                <a:spcPct val="0"/>
              </a:spcAft>
              <a:defRPr/>
            </a:pPr>
            <a:r>
              <a:rPr lang="ja-JP" altLang="en-US" sz="1662" dirty="0">
                <a:solidFill>
                  <a:srgbClr val="000000"/>
                </a:solidFill>
                <a:latin typeface="メイリオ" panose="020B0604030504040204" pitchFamily="50" charset="-128"/>
                <a:ea typeface="メイリオ" panose="020B0604030504040204" pitchFamily="50" charset="-128"/>
              </a:rPr>
              <a:t>嚥下機能は低下</a:t>
            </a:r>
          </a:p>
        </p:txBody>
      </p:sp>
      <p:sp>
        <p:nvSpPr>
          <p:cNvPr id="24" name="Text Box 6">
            <a:extLst>
              <a:ext uri="{FF2B5EF4-FFF2-40B4-BE49-F238E27FC236}">
                <a16:creationId xmlns:a16="http://schemas.microsoft.com/office/drawing/2014/main" id="{B67F73BD-2A59-431F-BAF3-D76CFB5450FC}"/>
              </a:ext>
            </a:extLst>
          </p:cNvPr>
          <p:cNvSpPr txBox="1">
            <a:spLocks noChangeArrowheads="1"/>
          </p:cNvSpPr>
          <p:nvPr/>
        </p:nvSpPr>
        <p:spPr bwMode="auto">
          <a:xfrm>
            <a:off x="3109556" y="1663158"/>
            <a:ext cx="1860386" cy="623544"/>
          </a:xfrm>
          <a:prstGeom prst="rect">
            <a:avLst/>
          </a:prstGeom>
          <a:solidFill>
            <a:schemeClr val="accent6">
              <a:lumMod val="40000"/>
              <a:lumOff val="60000"/>
            </a:schemeClr>
          </a:solidFill>
          <a:ln w="19050">
            <a:noFill/>
            <a:miter lim="800000"/>
            <a:headEnd/>
            <a:tailEnd/>
          </a:ln>
        </p:spPr>
        <p:txBody>
          <a:bodyPr wrap="square" lIns="66462" tIns="33231" rIns="66462" bIns="0" anchor="ctr" anchorCtr="0">
            <a:noAutofit/>
          </a:bodyP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defTabSz="844083" eaLnBrk="1" fontAlgn="base" hangingPunct="1">
              <a:spcBef>
                <a:spcPct val="0"/>
              </a:spcBef>
              <a:spcAft>
                <a:spcPct val="0"/>
              </a:spcAft>
              <a:defRPr/>
            </a:pPr>
            <a:r>
              <a:rPr lang="ja-JP" altLang="en-US" sz="1662" dirty="0">
                <a:solidFill>
                  <a:srgbClr val="000000"/>
                </a:solidFill>
                <a:latin typeface="メイリオ" panose="020B0604030504040204" pitchFamily="50" charset="-128"/>
                <a:ea typeface="メイリオ" panose="020B0604030504040204" pitchFamily="50" charset="-128"/>
              </a:rPr>
              <a:t>唾液</a:t>
            </a:r>
            <a:r>
              <a:rPr lang="en-US" altLang="ja-JP" sz="1662" dirty="0">
                <a:solidFill>
                  <a:srgbClr val="000000"/>
                </a:solidFill>
                <a:latin typeface="メイリオ" panose="020B0604030504040204" pitchFamily="50" charset="-128"/>
                <a:ea typeface="メイリオ" panose="020B0604030504040204" pitchFamily="50" charset="-128"/>
              </a:rPr>
              <a:t>､</a:t>
            </a:r>
            <a:r>
              <a:rPr lang="ja-JP" altLang="en-US" sz="1662" dirty="0">
                <a:solidFill>
                  <a:srgbClr val="000000"/>
                </a:solidFill>
                <a:latin typeface="メイリオ" panose="020B0604030504040204" pitchFamily="50" charset="-128"/>
                <a:ea typeface="メイリオ" panose="020B0604030504040204" pitchFamily="50" charset="-128"/>
              </a:rPr>
              <a:t>鼻分泌物の</a:t>
            </a:r>
            <a:endParaRPr lang="en-US" altLang="ja-JP" sz="1662" dirty="0">
              <a:solidFill>
                <a:srgbClr val="000000"/>
              </a:solidFill>
              <a:latin typeface="メイリオ" panose="020B0604030504040204" pitchFamily="50" charset="-128"/>
              <a:ea typeface="メイリオ" panose="020B0604030504040204" pitchFamily="50" charset="-128"/>
            </a:endParaRPr>
          </a:p>
          <a:p>
            <a:pPr defTabSz="844083" eaLnBrk="1" fontAlgn="base" hangingPunct="1">
              <a:spcBef>
                <a:spcPct val="0"/>
              </a:spcBef>
              <a:spcAft>
                <a:spcPct val="0"/>
              </a:spcAft>
              <a:defRPr/>
            </a:pPr>
            <a:r>
              <a:rPr lang="ja-JP" altLang="en-US" sz="1662" dirty="0">
                <a:solidFill>
                  <a:srgbClr val="000000"/>
                </a:solidFill>
                <a:latin typeface="メイリオ" panose="020B0604030504040204" pitchFamily="50" charset="-128"/>
                <a:ea typeface="メイリオ" panose="020B0604030504040204" pitchFamily="50" charset="-128"/>
              </a:rPr>
              <a:t>誤嚥が悪化</a:t>
            </a:r>
          </a:p>
        </p:txBody>
      </p:sp>
      <p:sp>
        <p:nvSpPr>
          <p:cNvPr id="25" name="Text Box 7">
            <a:extLst>
              <a:ext uri="{FF2B5EF4-FFF2-40B4-BE49-F238E27FC236}">
                <a16:creationId xmlns:a16="http://schemas.microsoft.com/office/drawing/2014/main" id="{48BF6348-3F42-4B76-A7F4-C5025400B176}"/>
              </a:ext>
            </a:extLst>
          </p:cNvPr>
          <p:cNvSpPr txBox="1">
            <a:spLocks noChangeArrowheads="1"/>
          </p:cNvSpPr>
          <p:nvPr/>
        </p:nvSpPr>
        <p:spPr bwMode="auto">
          <a:xfrm>
            <a:off x="5422927" y="1643180"/>
            <a:ext cx="3518850" cy="643523"/>
          </a:xfrm>
          <a:prstGeom prst="rect">
            <a:avLst/>
          </a:prstGeom>
          <a:solidFill>
            <a:schemeClr val="accent6">
              <a:lumMod val="75000"/>
            </a:schemeClr>
          </a:solidFill>
          <a:ln w="19050">
            <a:noFill/>
            <a:miter lim="800000"/>
            <a:headEnd/>
            <a:tailEnd/>
          </a:ln>
        </p:spPr>
        <p:txBody>
          <a:bodyPr wrap="square" lIns="66462" tIns="33231" rIns="66462" bIns="0" anchor="ctr" anchorCtr="0">
            <a:noAutofit/>
          </a:bodyP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defTabSz="844083" eaLnBrk="1" fontAlgn="base" hangingPunct="1">
              <a:spcBef>
                <a:spcPct val="0"/>
              </a:spcBef>
              <a:spcAft>
                <a:spcPct val="0"/>
              </a:spcAft>
              <a:defRPr/>
            </a:pPr>
            <a:r>
              <a:rPr lang="ja-JP" altLang="en-US" sz="1662" dirty="0">
                <a:solidFill>
                  <a:prstClr val="white"/>
                </a:solidFill>
                <a:latin typeface="メイリオ" panose="020B0604030504040204" pitchFamily="50" charset="-128"/>
                <a:ea typeface="メイリオ" panose="020B0604030504040204" pitchFamily="50" charset="-128"/>
              </a:rPr>
              <a:t>・ 気管からの吸引を頻回に要する</a:t>
            </a:r>
          </a:p>
          <a:p>
            <a:pPr defTabSz="844083" eaLnBrk="1" fontAlgn="base" hangingPunct="1">
              <a:spcBef>
                <a:spcPct val="0"/>
              </a:spcBef>
              <a:spcAft>
                <a:spcPct val="0"/>
              </a:spcAft>
              <a:defRPr/>
            </a:pPr>
            <a:r>
              <a:rPr lang="ja-JP" altLang="en-US" sz="1662" dirty="0">
                <a:solidFill>
                  <a:prstClr val="white"/>
                </a:solidFill>
                <a:latin typeface="メイリオ" panose="020B0604030504040204" pitchFamily="50" charset="-128"/>
                <a:ea typeface="メイリオ" panose="020B0604030504040204" pitchFamily="50" charset="-128"/>
              </a:rPr>
              <a:t>・ 肺炎を反復する</a:t>
            </a:r>
          </a:p>
        </p:txBody>
      </p:sp>
      <p:sp>
        <p:nvSpPr>
          <p:cNvPr id="26" name="右矢印 10">
            <a:extLst>
              <a:ext uri="{FF2B5EF4-FFF2-40B4-BE49-F238E27FC236}">
                <a16:creationId xmlns:a16="http://schemas.microsoft.com/office/drawing/2014/main" id="{93A1D672-A074-4750-9CF9-3EB31C1412EC}"/>
              </a:ext>
            </a:extLst>
          </p:cNvPr>
          <p:cNvSpPr/>
          <p:nvPr/>
        </p:nvSpPr>
        <p:spPr>
          <a:xfrm>
            <a:off x="2723583" y="1849026"/>
            <a:ext cx="318965" cy="263843"/>
          </a:xfrm>
          <a:prstGeom prst="rightArrow">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defTabSz="844083" fontAlgn="base">
              <a:spcBef>
                <a:spcPct val="0"/>
              </a:spcBef>
              <a:spcAft>
                <a:spcPct val="0"/>
              </a:spcAft>
              <a:defRPr/>
            </a:pPr>
            <a:endParaRPr lang="ja-JP" altLang="en-US" sz="1662">
              <a:solidFill>
                <a:prstClr val="white"/>
              </a:solidFill>
              <a:latin typeface="メイリオ" panose="020B0604030504040204" pitchFamily="50" charset="-128"/>
              <a:ea typeface="メイリオ" panose="020B0604030504040204" pitchFamily="50" charset="-128"/>
            </a:endParaRPr>
          </a:p>
        </p:txBody>
      </p:sp>
      <p:grpSp>
        <p:nvGrpSpPr>
          <p:cNvPr id="6" name="グループ化 5">
            <a:extLst>
              <a:ext uri="{FF2B5EF4-FFF2-40B4-BE49-F238E27FC236}">
                <a16:creationId xmlns:a16="http://schemas.microsoft.com/office/drawing/2014/main" id="{8FFB1B62-E46C-4AE5-93FB-AC70A2C699E7}"/>
              </a:ext>
            </a:extLst>
          </p:cNvPr>
          <p:cNvGrpSpPr/>
          <p:nvPr/>
        </p:nvGrpSpPr>
        <p:grpSpPr>
          <a:xfrm>
            <a:off x="7144727" y="2582245"/>
            <a:ext cx="1814408" cy="3547515"/>
            <a:chOff x="6978081" y="933204"/>
            <a:chExt cx="1360867" cy="2660755"/>
          </a:xfrm>
        </p:grpSpPr>
        <p:pic>
          <p:nvPicPr>
            <p:cNvPr id="27" name="Picture 9">
              <a:extLst>
                <a:ext uri="{FF2B5EF4-FFF2-40B4-BE49-F238E27FC236}">
                  <a16:creationId xmlns:a16="http://schemas.microsoft.com/office/drawing/2014/main" id="{0A545FDE-A196-44C1-96AA-68EEA24E66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49" r="11768" b="4156"/>
            <a:stretch/>
          </p:blipFill>
          <p:spPr bwMode="auto">
            <a:xfrm>
              <a:off x="6978081" y="933204"/>
              <a:ext cx="1360867" cy="266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曲線コネクタ 3">
              <a:extLst>
                <a:ext uri="{FF2B5EF4-FFF2-40B4-BE49-F238E27FC236}">
                  <a16:creationId xmlns:a16="http://schemas.microsoft.com/office/drawing/2014/main" id="{A09B26AC-AA37-4200-9F75-6E1BC9F84485}"/>
                </a:ext>
              </a:extLst>
            </p:cNvPr>
            <p:cNvCxnSpPr>
              <a:cxnSpLocks/>
            </p:cNvCxnSpPr>
            <p:nvPr/>
          </p:nvCxnSpPr>
          <p:spPr>
            <a:xfrm rot="16200000" flipH="1">
              <a:off x="7366908" y="2636823"/>
              <a:ext cx="1016946" cy="115060"/>
            </a:xfrm>
            <a:prstGeom prst="curvedConnector3">
              <a:avLst>
                <a:gd name="adj1" fmla="val 50000"/>
              </a:avLst>
            </a:prstGeom>
            <a:ln w="381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44" name="曲線コネクタ 18">
              <a:extLst>
                <a:ext uri="{FF2B5EF4-FFF2-40B4-BE49-F238E27FC236}">
                  <a16:creationId xmlns:a16="http://schemas.microsoft.com/office/drawing/2014/main" id="{0840923C-CF3E-4843-94E4-DA108B4ACB3F}"/>
                </a:ext>
              </a:extLst>
            </p:cNvPr>
            <p:cNvCxnSpPr/>
            <p:nvPr/>
          </p:nvCxnSpPr>
          <p:spPr>
            <a:xfrm rot="16200000" flipH="1">
              <a:off x="7230296" y="2645900"/>
              <a:ext cx="1088139" cy="68892"/>
            </a:xfrm>
            <a:prstGeom prst="curvedConnector3">
              <a:avLst>
                <a:gd name="adj1" fmla="val 50000"/>
              </a:avLst>
            </a:prstGeom>
            <a:ln w="38100">
              <a:solidFill>
                <a:srgbClr val="0033CC"/>
              </a:solidFill>
              <a:tailEnd type="triangle"/>
            </a:ln>
          </p:spPr>
          <p:style>
            <a:lnRef idx="1">
              <a:schemeClr val="accent1"/>
            </a:lnRef>
            <a:fillRef idx="0">
              <a:schemeClr val="accent1"/>
            </a:fillRef>
            <a:effectRef idx="0">
              <a:schemeClr val="accent1"/>
            </a:effectRef>
            <a:fontRef idx="minor">
              <a:schemeClr val="tx1"/>
            </a:fontRef>
          </p:style>
        </p:cxnSp>
      </p:grpSp>
      <p:pic>
        <p:nvPicPr>
          <p:cNvPr id="52" name="図 51">
            <a:extLst>
              <a:ext uri="{FF2B5EF4-FFF2-40B4-BE49-F238E27FC236}">
                <a16:creationId xmlns:a16="http://schemas.microsoft.com/office/drawing/2014/main" id="{873E8A58-0160-4F07-9838-72DA571883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2989" y="4266889"/>
            <a:ext cx="1287640" cy="1894358"/>
          </a:xfrm>
          <a:prstGeom prst="rect">
            <a:avLst/>
          </a:prstGeom>
        </p:spPr>
      </p:pic>
      <p:sp>
        <p:nvSpPr>
          <p:cNvPr id="53" name="正方形/長方形 52">
            <a:extLst>
              <a:ext uri="{FF2B5EF4-FFF2-40B4-BE49-F238E27FC236}">
                <a16:creationId xmlns:a16="http://schemas.microsoft.com/office/drawing/2014/main" id="{86DDCF51-B83A-4130-B208-4D00469898B4}"/>
              </a:ext>
            </a:extLst>
          </p:cNvPr>
          <p:cNvSpPr/>
          <p:nvPr/>
        </p:nvSpPr>
        <p:spPr>
          <a:xfrm>
            <a:off x="1009656" y="4393708"/>
            <a:ext cx="1014681" cy="644249"/>
          </a:xfrm>
          <a:prstGeom prst="rect">
            <a:avLst/>
          </a:prstGeom>
          <a:solidFill>
            <a:schemeClr val="bg1"/>
          </a:solidFill>
          <a:ln w="3175">
            <a:solidFill>
              <a:schemeClr val="tx1">
                <a:lumMod val="50000"/>
                <a:lumOff val="50000"/>
              </a:schemeClr>
            </a:solidFill>
          </a:ln>
        </p:spPr>
        <p:txBody>
          <a:bodyPr wrap="square" tIns="33231" rIns="0" bIns="0" anchor="ctr" anchorCtr="0">
            <a:noAutofit/>
          </a:bodyPr>
          <a:lstStyle/>
          <a:p>
            <a:pPr defTabSz="844083">
              <a:defRPr/>
            </a:pPr>
            <a:r>
              <a:rPr lang="ja-JP" altLang="en-US" sz="1108" dirty="0">
                <a:solidFill>
                  <a:srgbClr val="000000"/>
                </a:solidFill>
                <a:latin typeface="メイリオ" panose="020B0604030504040204" pitchFamily="50" charset="-128"/>
                <a:ea typeface="メイリオ" panose="020B0604030504040204" pitchFamily="50" charset="-128"/>
              </a:rPr>
              <a:t>単純気管切開</a:t>
            </a:r>
            <a:endParaRPr lang="en-US" altLang="ja-JP" sz="1108" dirty="0">
              <a:solidFill>
                <a:srgbClr val="000000"/>
              </a:solidFill>
              <a:latin typeface="メイリオ" panose="020B0604030504040204" pitchFamily="50" charset="-128"/>
              <a:ea typeface="メイリオ" panose="020B0604030504040204" pitchFamily="50" charset="-128"/>
            </a:endParaRPr>
          </a:p>
          <a:p>
            <a:pPr defTabSz="844083">
              <a:defRPr/>
            </a:pPr>
            <a:r>
              <a:rPr lang="ja-JP" altLang="en-US" sz="1108" dirty="0">
                <a:solidFill>
                  <a:srgbClr val="000000"/>
                </a:solidFill>
                <a:latin typeface="メイリオ" panose="020B0604030504040204" pitchFamily="50" charset="-128"/>
                <a:ea typeface="メイリオ" panose="020B0604030504040204" pitchFamily="50" charset="-128"/>
              </a:rPr>
              <a:t>＋声門上</a:t>
            </a:r>
            <a:endParaRPr lang="en-US" altLang="ja-JP" sz="1108" dirty="0">
              <a:solidFill>
                <a:srgbClr val="000000"/>
              </a:solidFill>
              <a:latin typeface="メイリオ" panose="020B0604030504040204" pitchFamily="50" charset="-128"/>
              <a:ea typeface="メイリオ" panose="020B0604030504040204" pitchFamily="50" charset="-128"/>
            </a:endParaRPr>
          </a:p>
          <a:p>
            <a:pPr defTabSz="844083">
              <a:defRPr/>
            </a:pPr>
            <a:r>
              <a:rPr lang="ja-JP" altLang="en-US" sz="1108" dirty="0">
                <a:solidFill>
                  <a:srgbClr val="000000"/>
                </a:solidFill>
                <a:latin typeface="メイリオ" panose="020B0604030504040204" pitchFamily="50" charset="-128"/>
                <a:ea typeface="メイリオ" panose="020B0604030504040204" pitchFamily="50" charset="-128"/>
              </a:rPr>
              <a:t> 喉頭閉鎖</a:t>
            </a:r>
          </a:p>
        </p:txBody>
      </p:sp>
      <p:sp>
        <p:nvSpPr>
          <p:cNvPr id="54" name="テキスト ボックス 53">
            <a:extLst>
              <a:ext uri="{FF2B5EF4-FFF2-40B4-BE49-F238E27FC236}">
                <a16:creationId xmlns:a16="http://schemas.microsoft.com/office/drawing/2014/main" id="{D3AFBB43-14D6-46E6-A0AC-89324B9D5196}"/>
              </a:ext>
            </a:extLst>
          </p:cNvPr>
          <p:cNvSpPr txBox="1"/>
          <p:nvPr/>
        </p:nvSpPr>
        <p:spPr>
          <a:xfrm>
            <a:off x="644249" y="6410101"/>
            <a:ext cx="7155574" cy="292837"/>
          </a:xfrm>
          <a:prstGeom prst="rect">
            <a:avLst/>
          </a:prstGeom>
          <a:noFill/>
        </p:spPr>
        <p:txBody>
          <a:bodyPr wrap="none" rtlCol="0">
            <a:noAutofit/>
          </a:bodyPr>
          <a:lstStyle/>
          <a:p>
            <a:pPr defTabSz="844083">
              <a:defRPr/>
            </a:pPr>
            <a:r>
              <a:rPr lang="ja-JP" altLang="en-US" sz="738" dirty="0">
                <a:solidFill>
                  <a:prstClr val="black"/>
                </a:solidFill>
                <a:latin typeface="メイリオ" panose="020B0604030504040204" pitchFamily="50" charset="-128"/>
                <a:ea typeface="メイリオ" panose="020B0604030504040204" pitchFamily="50" charset="-128"/>
              </a:rPr>
              <a:t>図の出典：「新版 医療的ケア研修テキスト　重症児者の教育・福祉・社会的生活の援助のために」</a:t>
            </a:r>
            <a:r>
              <a:rPr lang="en-US" altLang="ja-JP" sz="738" dirty="0">
                <a:solidFill>
                  <a:prstClr val="black"/>
                </a:solidFill>
                <a:latin typeface="メイリオ" panose="020B0604030504040204" pitchFamily="50" charset="-128"/>
                <a:ea typeface="メイリオ" panose="020B0604030504040204" pitchFamily="50" charset="-128"/>
              </a:rPr>
              <a:t>P94</a:t>
            </a:r>
            <a:r>
              <a:rPr lang="ja-JP" altLang="en-US" sz="738" dirty="0" err="1">
                <a:solidFill>
                  <a:prstClr val="black"/>
                </a:solidFill>
                <a:latin typeface="メイリオ" panose="020B0604030504040204" pitchFamily="50" charset="-128"/>
                <a:ea typeface="メイリオ" panose="020B0604030504040204" pitchFamily="50" charset="-128"/>
              </a:rPr>
              <a:t>，</a:t>
            </a:r>
            <a:r>
              <a:rPr lang="ja-JP" altLang="en-US" sz="738" dirty="0">
                <a:solidFill>
                  <a:prstClr val="black"/>
                </a:solidFill>
                <a:latin typeface="メイリオ" panose="020B0604030504040204" pitchFamily="50" charset="-128"/>
                <a:ea typeface="メイリオ" panose="020B0604030504040204" pitchFamily="50" charset="-128"/>
              </a:rPr>
              <a:t>日本小児神経学会社会活動委員会 北住映二・杉本健郎 編</a:t>
            </a:r>
            <a:endParaRPr lang="en-US" altLang="ja-JP" sz="738" dirty="0">
              <a:solidFill>
                <a:prstClr val="black"/>
              </a:solidFill>
              <a:latin typeface="メイリオ" panose="020B0604030504040204" pitchFamily="50" charset="-128"/>
              <a:ea typeface="メイリオ" panose="020B0604030504040204" pitchFamily="50" charset="-128"/>
            </a:endParaRPr>
          </a:p>
          <a:p>
            <a:pPr defTabSz="844083">
              <a:defRPr/>
            </a:pPr>
            <a:r>
              <a:rPr lang="ja-JP" altLang="en-US" sz="738" dirty="0">
                <a:solidFill>
                  <a:prstClr val="black"/>
                </a:solidFill>
                <a:latin typeface="メイリオ" panose="020B0604030504040204" pitchFamily="50" charset="-128"/>
                <a:ea typeface="メイリオ" panose="020B0604030504040204" pitchFamily="50" charset="-128"/>
              </a:rPr>
              <a:t>　　　　　　クリエイツかもがわ，</a:t>
            </a:r>
            <a:r>
              <a:rPr lang="en-US" altLang="ja-JP" sz="738" dirty="0">
                <a:solidFill>
                  <a:prstClr val="black"/>
                </a:solidFill>
                <a:latin typeface="メイリオ" panose="020B0604030504040204" pitchFamily="50" charset="-128"/>
                <a:ea typeface="メイリオ" panose="020B0604030504040204" pitchFamily="50" charset="-128"/>
              </a:rPr>
              <a:t>2015</a:t>
            </a:r>
            <a:r>
              <a:rPr lang="ja-JP" altLang="en-US" sz="738" dirty="0">
                <a:solidFill>
                  <a:prstClr val="black"/>
                </a:solidFill>
                <a:latin typeface="メイリオ" panose="020B0604030504040204" pitchFamily="50" charset="-128"/>
                <a:ea typeface="メイリオ" panose="020B0604030504040204" pitchFamily="50" charset="-128"/>
              </a:rPr>
              <a:t>年</a:t>
            </a:r>
            <a:r>
              <a:rPr lang="en-US" altLang="ja-JP" sz="738" dirty="0">
                <a:solidFill>
                  <a:prstClr val="black"/>
                </a:solidFill>
                <a:latin typeface="メイリオ" panose="020B0604030504040204" pitchFamily="50" charset="-128"/>
                <a:ea typeface="メイリオ" panose="020B0604030504040204" pitchFamily="50" charset="-128"/>
              </a:rPr>
              <a:t>9</a:t>
            </a:r>
            <a:r>
              <a:rPr lang="ja-JP" altLang="en-US" sz="738" dirty="0">
                <a:solidFill>
                  <a:prstClr val="black"/>
                </a:solidFill>
                <a:latin typeface="メイリオ" panose="020B0604030504040204" pitchFamily="50" charset="-128"/>
                <a:ea typeface="メイリオ" panose="020B0604030504040204" pitchFamily="50" charset="-128"/>
              </a:rPr>
              <a:t>月（第</a:t>
            </a:r>
            <a:r>
              <a:rPr lang="en-US" altLang="ja-JP" sz="738" dirty="0">
                <a:solidFill>
                  <a:prstClr val="black"/>
                </a:solidFill>
                <a:latin typeface="メイリオ" panose="020B0604030504040204" pitchFamily="50" charset="-128"/>
                <a:ea typeface="メイリオ" panose="020B0604030504040204" pitchFamily="50" charset="-128"/>
              </a:rPr>
              <a:t>4</a:t>
            </a:r>
            <a:r>
              <a:rPr lang="ja-JP" altLang="en-US" sz="738" dirty="0">
                <a:solidFill>
                  <a:prstClr val="black"/>
                </a:solidFill>
                <a:latin typeface="メイリオ" panose="020B0604030504040204" pitchFamily="50" charset="-128"/>
                <a:ea typeface="メイリオ" panose="020B0604030504040204" pitchFamily="50" charset="-128"/>
              </a:rPr>
              <a:t>刷）</a:t>
            </a:r>
          </a:p>
        </p:txBody>
      </p:sp>
      <p:sp>
        <p:nvSpPr>
          <p:cNvPr id="57" name="右矢印 10">
            <a:extLst>
              <a:ext uri="{FF2B5EF4-FFF2-40B4-BE49-F238E27FC236}">
                <a16:creationId xmlns:a16="http://schemas.microsoft.com/office/drawing/2014/main" id="{0A781D2C-CE5E-42B5-9846-C6A9BAC56D3B}"/>
              </a:ext>
            </a:extLst>
          </p:cNvPr>
          <p:cNvSpPr/>
          <p:nvPr/>
        </p:nvSpPr>
        <p:spPr>
          <a:xfrm>
            <a:off x="5036953" y="1849026"/>
            <a:ext cx="318965" cy="263843"/>
          </a:xfrm>
          <a:prstGeom prst="rightArrow">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defTabSz="844083" fontAlgn="base">
              <a:spcBef>
                <a:spcPct val="0"/>
              </a:spcBef>
              <a:spcAft>
                <a:spcPct val="0"/>
              </a:spcAft>
              <a:defRPr/>
            </a:pPr>
            <a:endParaRPr lang="ja-JP" altLang="en-US" sz="1662">
              <a:solidFill>
                <a:prstClr val="white"/>
              </a:solidFill>
              <a:latin typeface="メイリオ" panose="020B0604030504040204" pitchFamily="50" charset="-128"/>
              <a:ea typeface="メイリオ" panose="020B0604030504040204" pitchFamily="50" charset="-128"/>
            </a:endParaRPr>
          </a:p>
        </p:txBody>
      </p:sp>
      <p:pic>
        <p:nvPicPr>
          <p:cNvPr id="48" name="図 47">
            <a:extLst>
              <a:ext uri="{FF2B5EF4-FFF2-40B4-BE49-F238E27FC236}">
                <a16:creationId xmlns:a16="http://schemas.microsoft.com/office/drawing/2014/main" id="{6BB7FA09-69E3-4C83-BB1E-F0583A075257}"/>
              </a:ext>
            </a:extLst>
          </p:cNvPr>
          <p:cNvPicPr>
            <a:picLocks noChangeAspect="1"/>
          </p:cNvPicPr>
          <p:nvPr/>
        </p:nvPicPr>
        <p:blipFill rotWithShape="1">
          <a:blip r:embed="rId5">
            <a:extLst>
              <a:ext uri="{28A0092B-C50C-407E-A947-70E740481C1C}">
                <a14:useLocalDpi xmlns:a14="http://schemas.microsoft.com/office/drawing/2010/main" val="0"/>
              </a:ext>
            </a:extLst>
          </a:blip>
          <a:srcRect t="4053"/>
          <a:stretch/>
        </p:blipFill>
        <p:spPr>
          <a:xfrm>
            <a:off x="2640089" y="4197138"/>
            <a:ext cx="1242678" cy="2000421"/>
          </a:xfrm>
          <a:prstGeom prst="rect">
            <a:avLst/>
          </a:prstGeom>
        </p:spPr>
      </p:pic>
      <p:sp>
        <p:nvSpPr>
          <p:cNvPr id="49" name="テキスト ボックス 48">
            <a:extLst>
              <a:ext uri="{FF2B5EF4-FFF2-40B4-BE49-F238E27FC236}">
                <a16:creationId xmlns:a16="http://schemas.microsoft.com/office/drawing/2014/main" id="{23149776-6797-441A-A99F-181CFA3153BC}"/>
              </a:ext>
            </a:extLst>
          </p:cNvPr>
          <p:cNvSpPr txBox="1"/>
          <p:nvPr/>
        </p:nvSpPr>
        <p:spPr>
          <a:xfrm>
            <a:off x="2488526" y="4395076"/>
            <a:ext cx="982235" cy="642881"/>
          </a:xfrm>
          <a:prstGeom prst="rect">
            <a:avLst/>
          </a:prstGeom>
          <a:solidFill>
            <a:schemeClr val="bg1"/>
          </a:solidFill>
          <a:ln w="3175">
            <a:solidFill>
              <a:schemeClr val="tx1">
                <a:lumMod val="50000"/>
                <a:lumOff val="50000"/>
              </a:schemeClr>
            </a:solidFill>
          </a:ln>
        </p:spPr>
        <p:txBody>
          <a:bodyPr wrap="square" tIns="33231" rIns="0" bIns="0" rtlCol="0" anchor="ctr" anchorCtr="0">
            <a:noAutofit/>
          </a:bodyPr>
          <a:lstStyle/>
          <a:p>
            <a:pPr defTabSz="844083">
              <a:defRPr/>
            </a:pPr>
            <a:r>
              <a:rPr lang="ja-JP" altLang="en-US" sz="1108" dirty="0">
                <a:solidFill>
                  <a:srgbClr val="000000"/>
                </a:solidFill>
                <a:latin typeface="メイリオ" panose="020B0604030504040204" pitchFamily="50" charset="-128"/>
                <a:ea typeface="メイリオ" panose="020B0604030504040204" pitchFamily="50" charset="-128"/>
              </a:rPr>
              <a:t>単純気管切開</a:t>
            </a:r>
            <a:endParaRPr lang="en-US" altLang="ja-JP" sz="1108" dirty="0">
              <a:solidFill>
                <a:srgbClr val="000000"/>
              </a:solidFill>
              <a:latin typeface="メイリオ" panose="020B0604030504040204" pitchFamily="50" charset="-128"/>
              <a:ea typeface="メイリオ" panose="020B0604030504040204" pitchFamily="50" charset="-128"/>
            </a:endParaRPr>
          </a:p>
          <a:p>
            <a:pPr defTabSz="844083">
              <a:defRPr/>
            </a:pPr>
            <a:r>
              <a:rPr lang="ja-JP" altLang="en-US" sz="1108" dirty="0">
                <a:solidFill>
                  <a:srgbClr val="000000"/>
                </a:solidFill>
                <a:latin typeface="メイリオ" panose="020B0604030504040204" pitchFamily="50" charset="-128"/>
                <a:ea typeface="メイリオ" panose="020B0604030504040204" pitchFamily="50" charset="-128"/>
              </a:rPr>
              <a:t>＋声門閉鎖</a:t>
            </a:r>
          </a:p>
        </p:txBody>
      </p:sp>
      <p:pic>
        <p:nvPicPr>
          <p:cNvPr id="45" name="図 44">
            <a:extLst>
              <a:ext uri="{FF2B5EF4-FFF2-40B4-BE49-F238E27FC236}">
                <a16:creationId xmlns:a16="http://schemas.microsoft.com/office/drawing/2014/main" id="{7861CE60-4A44-4824-B7A0-1DB853E23D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1129" y="4175006"/>
            <a:ext cx="1354123" cy="1970852"/>
          </a:xfrm>
          <a:prstGeom prst="rect">
            <a:avLst/>
          </a:prstGeom>
        </p:spPr>
      </p:pic>
      <p:sp>
        <p:nvSpPr>
          <p:cNvPr id="46" name="テキスト ボックス 45">
            <a:extLst>
              <a:ext uri="{FF2B5EF4-FFF2-40B4-BE49-F238E27FC236}">
                <a16:creationId xmlns:a16="http://schemas.microsoft.com/office/drawing/2014/main" id="{E7B70593-2311-414A-8642-ABD60CC4D0B1}"/>
              </a:ext>
            </a:extLst>
          </p:cNvPr>
          <p:cNvSpPr txBox="1"/>
          <p:nvPr/>
        </p:nvSpPr>
        <p:spPr>
          <a:xfrm>
            <a:off x="3914646" y="4418689"/>
            <a:ext cx="982235" cy="642881"/>
          </a:xfrm>
          <a:prstGeom prst="rect">
            <a:avLst/>
          </a:prstGeom>
          <a:solidFill>
            <a:schemeClr val="bg1"/>
          </a:solidFill>
          <a:ln w="3175">
            <a:solidFill>
              <a:schemeClr val="tx1">
                <a:lumMod val="50000"/>
                <a:lumOff val="50000"/>
              </a:schemeClr>
            </a:solidFill>
          </a:ln>
        </p:spPr>
        <p:txBody>
          <a:bodyPr wrap="square" tIns="33231" rIns="0" bIns="0" rtlCol="0" anchor="ctr" anchorCtr="0">
            <a:noAutofit/>
          </a:bodyPr>
          <a:lstStyle/>
          <a:p>
            <a:pPr defTabSz="844083">
              <a:defRPr/>
            </a:pPr>
            <a:r>
              <a:rPr lang="ja-JP" altLang="en-US" sz="1108" dirty="0">
                <a:solidFill>
                  <a:srgbClr val="000000"/>
                </a:solidFill>
                <a:latin typeface="メイリオ" panose="020B0604030504040204" pitchFamily="50" charset="-128"/>
                <a:ea typeface="メイリオ" panose="020B0604030504040204" pitchFamily="50" charset="-128"/>
              </a:rPr>
              <a:t>喉頭気管</a:t>
            </a:r>
            <a:endParaRPr lang="en-US" altLang="ja-JP" sz="1108" dirty="0">
              <a:solidFill>
                <a:srgbClr val="000000"/>
              </a:solidFill>
              <a:latin typeface="メイリオ" panose="020B0604030504040204" pitchFamily="50" charset="-128"/>
              <a:ea typeface="メイリオ" panose="020B0604030504040204" pitchFamily="50" charset="-128"/>
            </a:endParaRPr>
          </a:p>
          <a:p>
            <a:pPr defTabSz="844083">
              <a:defRPr/>
            </a:pPr>
            <a:r>
              <a:rPr lang="ja-JP" altLang="en-US" sz="1108" dirty="0">
                <a:solidFill>
                  <a:srgbClr val="000000"/>
                </a:solidFill>
                <a:latin typeface="メイリオ" panose="020B0604030504040204" pitchFamily="50" charset="-128"/>
                <a:ea typeface="メイリオ" panose="020B0604030504040204" pitchFamily="50" charset="-128"/>
              </a:rPr>
              <a:t>分離手術</a:t>
            </a:r>
          </a:p>
        </p:txBody>
      </p:sp>
      <p:pic>
        <p:nvPicPr>
          <p:cNvPr id="50" name="図 49">
            <a:extLst>
              <a:ext uri="{FF2B5EF4-FFF2-40B4-BE49-F238E27FC236}">
                <a16:creationId xmlns:a16="http://schemas.microsoft.com/office/drawing/2014/main" id="{1D320042-CB23-44A8-B383-EF5F9F32D1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3612" y="4181196"/>
            <a:ext cx="1211540" cy="1931565"/>
          </a:xfrm>
          <a:prstGeom prst="rect">
            <a:avLst/>
          </a:prstGeom>
        </p:spPr>
      </p:pic>
      <p:sp>
        <p:nvSpPr>
          <p:cNvPr id="51" name="テキスト ボックス 50">
            <a:extLst>
              <a:ext uri="{FF2B5EF4-FFF2-40B4-BE49-F238E27FC236}">
                <a16:creationId xmlns:a16="http://schemas.microsoft.com/office/drawing/2014/main" id="{C4E6E386-5C45-4EF6-BCB7-B72A4140201D}"/>
              </a:ext>
            </a:extLst>
          </p:cNvPr>
          <p:cNvSpPr txBox="1"/>
          <p:nvPr/>
        </p:nvSpPr>
        <p:spPr>
          <a:xfrm>
            <a:off x="5332832" y="4431715"/>
            <a:ext cx="980866" cy="642881"/>
          </a:xfrm>
          <a:prstGeom prst="rect">
            <a:avLst/>
          </a:prstGeom>
          <a:solidFill>
            <a:schemeClr val="bg1"/>
          </a:solidFill>
          <a:ln w="3175">
            <a:solidFill>
              <a:schemeClr val="tx1">
                <a:lumMod val="50000"/>
                <a:lumOff val="50000"/>
              </a:schemeClr>
            </a:solidFill>
          </a:ln>
        </p:spPr>
        <p:txBody>
          <a:bodyPr wrap="square" tIns="33231" rIns="0" bIns="0" rtlCol="0" anchor="ctr" anchorCtr="0">
            <a:noAutofit/>
          </a:bodyPr>
          <a:lstStyle/>
          <a:p>
            <a:pPr defTabSz="844083" eaLnBrk="0" fontAlgn="base" hangingPunct="0">
              <a:spcBef>
                <a:spcPct val="0"/>
              </a:spcBef>
              <a:spcAft>
                <a:spcPct val="0"/>
              </a:spcAft>
              <a:defRPr/>
            </a:pPr>
            <a:r>
              <a:rPr lang="ja-JP" altLang="en-US" sz="1108" dirty="0">
                <a:solidFill>
                  <a:srgbClr val="000000"/>
                </a:solidFill>
                <a:latin typeface="メイリオ" panose="020B0604030504040204" pitchFamily="50" charset="-128"/>
                <a:ea typeface="メイリオ" panose="020B0604030504040204" pitchFamily="50" charset="-128"/>
              </a:rPr>
              <a:t>喉頭気管分離</a:t>
            </a:r>
            <a:endParaRPr lang="en-US" altLang="ja-JP" sz="1108" dirty="0">
              <a:solidFill>
                <a:srgbClr val="000000"/>
              </a:solidFill>
              <a:latin typeface="メイリオ" panose="020B0604030504040204" pitchFamily="50" charset="-128"/>
              <a:ea typeface="メイリオ" panose="020B0604030504040204" pitchFamily="50" charset="-128"/>
            </a:endParaRPr>
          </a:p>
          <a:p>
            <a:pPr defTabSz="844083" eaLnBrk="0" fontAlgn="base" hangingPunct="0">
              <a:spcBef>
                <a:spcPct val="0"/>
              </a:spcBef>
              <a:spcAft>
                <a:spcPct val="0"/>
              </a:spcAft>
              <a:defRPr/>
            </a:pPr>
            <a:r>
              <a:rPr lang="ja-JP" altLang="en-US" sz="1108" dirty="0">
                <a:solidFill>
                  <a:srgbClr val="000000"/>
                </a:solidFill>
                <a:latin typeface="メイリオ" panose="020B0604030504040204" pitchFamily="50" charset="-128"/>
                <a:ea typeface="メイリオ" panose="020B0604030504040204" pitchFamily="50" charset="-128"/>
              </a:rPr>
              <a:t>＋気管食道</a:t>
            </a:r>
            <a:endParaRPr lang="en-US" altLang="ja-JP" sz="1108" dirty="0">
              <a:solidFill>
                <a:srgbClr val="000000"/>
              </a:solidFill>
              <a:latin typeface="メイリオ" panose="020B0604030504040204" pitchFamily="50" charset="-128"/>
              <a:ea typeface="メイリオ" panose="020B0604030504040204" pitchFamily="50" charset="-128"/>
            </a:endParaRPr>
          </a:p>
          <a:p>
            <a:pPr defTabSz="844083" eaLnBrk="0" fontAlgn="base" hangingPunct="0">
              <a:spcBef>
                <a:spcPct val="0"/>
              </a:spcBef>
              <a:spcAft>
                <a:spcPct val="0"/>
              </a:spcAft>
              <a:defRPr/>
            </a:pPr>
            <a:r>
              <a:rPr lang="en-US" altLang="ja-JP" sz="1108" dirty="0">
                <a:solidFill>
                  <a:srgbClr val="000000"/>
                </a:solidFill>
                <a:latin typeface="メイリオ" panose="020B0604030504040204" pitchFamily="50" charset="-128"/>
                <a:ea typeface="メイリオ" panose="020B0604030504040204" pitchFamily="50" charset="-128"/>
              </a:rPr>
              <a:t>   </a:t>
            </a:r>
            <a:r>
              <a:rPr lang="ja-JP" altLang="en-US" sz="1108" dirty="0">
                <a:solidFill>
                  <a:srgbClr val="000000"/>
                </a:solidFill>
                <a:latin typeface="メイリオ" panose="020B0604030504040204" pitchFamily="50" charset="-128"/>
                <a:ea typeface="メイリオ" panose="020B0604030504040204" pitchFamily="50" charset="-128"/>
              </a:rPr>
              <a:t>吻合</a:t>
            </a:r>
            <a:endParaRPr lang="en-US" altLang="ja-JP" sz="1108" dirty="0">
              <a:solidFill>
                <a:srgbClr val="000000"/>
              </a:solidFill>
              <a:latin typeface="メイリオ" panose="020B0604030504040204" pitchFamily="50" charset="-128"/>
              <a:ea typeface="メイリオ" panose="020B0604030504040204" pitchFamily="50" charset="-128"/>
            </a:endParaRPr>
          </a:p>
        </p:txBody>
      </p:sp>
      <p:grpSp>
        <p:nvGrpSpPr>
          <p:cNvPr id="8" name="グループ化 7">
            <a:extLst>
              <a:ext uri="{FF2B5EF4-FFF2-40B4-BE49-F238E27FC236}">
                <a16:creationId xmlns:a16="http://schemas.microsoft.com/office/drawing/2014/main" id="{811B6454-C520-4134-A8F0-83194B16D74F}"/>
              </a:ext>
            </a:extLst>
          </p:cNvPr>
          <p:cNvGrpSpPr/>
          <p:nvPr/>
        </p:nvGrpSpPr>
        <p:grpSpPr>
          <a:xfrm>
            <a:off x="1009656" y="2582246"/>
            <a:ext cx="6053381" cy="1440128"/>
            <a:chOff x="681043" y="2432077"/>
            <a:chExt cx="6557829" cy="1560139"/>
          </a:xfrm>
        </p:grpSpPr>
        <p:grpSp>
          <p:nvGrpSpPr>
            <p:cNvPr id="7" name="グループ化 6">
              <a:extLst>
                <a:ext uri="{FF2B5EF4-FFF2-40B4-BE49-F238E27FC236}">
                  <a16:creationId xmlns:a16="http://schemas.microsoft.com/office/drawing/2014/main" id="{72F8B918-A48B-4A9E-BBD8-5A7E990084E0}"/>
                </a:ext>
              </a:extLst>
            </p:cNvPr>
            <p:cNvGrpSpPr/>
            <p:nvPr/>
          </p:nvGrpSpPr>
          <p:grpSpPr>
            <a:xfrm>
              <a:off x="681043" y="2432077"/>
              <a:ext cx="6415216" cy="1560139"/>
              <a:chOff x="633413" y="6798927"/>
              <a:chExt cx="8640762" cy="1834765"/>
            </a:xfrm>
          </p:grpSpPr>
          <p:sp>
            <p:nvSpPr>
              <p:cNvPr id="55" name="正方形/長方形 54">
                <a:extLst>
                  <a:ext uri="{FF2B5EF4-FFF2-40B4-BE49-F238E27FC236}">
                    <a16:creationId xmlns:a16="http://schemas.microsoft.com/office/drawing/2014/main" id="{8D8F3FBF-F8ED-418C-9EAB-C10CC920939D}"/>
                  </a:ext>
                </a:extLst>
              </p:cNvPr>
              <p:cNvSpPr/>
              <p:nvPr/>
            </p:nvSpPr>
            <p:spPr>
              <a:xfrm>
                <a:off x="633413" y="6798927"/>
                <a:ext cx="8640762" cy="1834765"/>
              </a:xfrm>
              <a:prstGeom prst="rect">
                <a:avLst/>
              </a:prstGeom>
              <a:solidFill>
                <a:srgbClr val="FFEFBD"/>
              </a:solidFill>
            </p:spPr>
            <p:txBody>
              <a:bodyPr wrap="square" lIns="0" tIns="0" rIns="0" bIns="0" rtlCol="0" anchor="ctr">
                <a:noAutofit/>
              </a:bodyPr>
              <a:lstStyle/>
              <a:p>
                <a:pPr defTabSz="844083">
                  <a:lnSpc>
                    <a:spcPct val="114000"/>
                  </a:lnSpc>
                  <a:defRPr/>
                </a:pPr>
                <a:endParaRPr lang="ja-JP" altLang="en-US" sz="1662" dirty="0">
                  <a:solidFill>
                    <a:prstClr val="black"/>
                  </a:solidFill>
                  <a:latin typeface="メイリオ" panose="020B0604030504040204" pitchFamily="50" charset="-128"/>
                  <a:ea typeface="メイリオ" panose="020B0604030504040204" pitchFamily="50" charset="-128"/>
                </a:endParaRPr>
              </a:p>
            </p:txBody>
          </p:sp>
          <p:sp>
            <p:nvSpPr>
              <p:cNvPr id="56" name="テキスト ボックス 55">
                <a:extLst>
                  <a:ext uri="{FF2B5EF4-FFF2-40B4-BE49-F238E27FC236}">
                    <a16:creationId xmlns:a16="http://schemas.microsoft.com/office/drawing/2014/main" id="{1B9B8AD1-5C38-458B-9EFB-FF01F813E121}"/>
                  </a:ext>
                </a:extLst>
              </p:cNvPr>
              <p:cNvSpPr txBox="1">
                <a:spLocks noChangeArrowheads="1"/>
              </p:cNvSpPr>
              <p:nvPr/>
            </p:nvSpPr>
            <p:spPr bwMode="auto">
              <a:xfrm>
                <a:off x="825501" y="7526005"/>
                <a:ext cx="918904" cy="380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tIns="66462"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spcBef>
                    <a:spcPct val="0"/>
                  </a:spcBef>
                  <a:buNone/>
                  <a:defRPr/>
                </a:pPr>
                <a:r>
                  <a:rPr lang="ja-JP" altLang="en-US" sz="1846" b="1" dirty="0">
                    <a:solidFill>
                      <a:prstClr val="black"/>
                    </a:solidFill>
                    <a:latin typeface="メイリオ" panose="020B0604030504040204" pitchFamily="50" charset="-128"/>
                    <a:ea typeface="メイリオ" panose="020B0604030504040204" pitchFamily="50" charset="-128"/>
                  </a:rPr>
                  <a:t>対策</a:t>
                </a:r>
              </a:p>
            </p:txBody>
          </p:sp>
        </p:grpSp>
        <p:sp>
          <p:nvSpPr>
            <p:cNvPr id="22" name="Text Box 3">
              <a:extLst>
                <a:ext uri="{FF2B5EF4-FFF2-40B4-BE49-F238E27FC236}">
                  <a16:creationId xmlns:a16="http://schemas.microsoft.com/office/drawing/2014/main" id="{1F2E38C7-BF60-4226-A192-86338322F762}"/>
                </a:ext>
              </a:extLst>
            </p:cNvPr>
            <p:cNvSpPr txBox="1">
              <a:spLocks noChangeArrowheads="1"/>
            </p:cNvSpPr>
            <p:nvPr/>
          </p:nvSpPr>
          <p:spPr bwMode="auto">
            <a:xfrm>
              <a:off x="1648496" y="2557320"/>
              <a:ext cx="5590376" cy="1434895"/>
            </a:xfrm>
            <a:prstGeom prst="rect">
              <a:avLst/>
            </a:prstGeom>
            <a:noFill/>
            <a:ln w="9525">
              <a:no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oAutofit/>
            </a:bodyP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defTabSz="844083" eaLnBrk="1" fontAlgn="base" hangingPunct="1">
                <a:lnSpc>
                  <a:spcPct val="120000"/>
                </a:lnSpc>
                <a:spcBef>
                  <a:spcPct val="0"/>
                </a:spcBef>
                <a:spcAft>
                  <a:spcPct val="0"/>
                </a:spcAft>
                <a:defRPr/>
              </a:pPr>
              <a:r>
                <a:rPr lang="ja-JP" altLang="en-US" sz="1662" dirty="0">
                  <a:solidFill>
                    <a:srgbClr val="000000"/>
                  </a:solidFill>
                  <a:latin typeface="メイリオ" panose="020B0604030504040204" pitchFamily="50" charset="-128"/>
                  <a:ea typeface="メイリオ" panose="020B0604030504040204" pitchFamily="50" charset="-128"/>
                </a:rPr>
                <a:t>①</a:t>
              </a:r>
              <a:r>
                <a:rPr lang="en-US" altLang="ja-JP" sz="1662" dirty="0">
                  <a:solidFill>
                    <a:srgbClr val="000000"/>
                  </a:solidFill>
                  <a:latin typeface="メイリオ" panose="020B0604030504040204" pitchFamily="50" charset="-128"/>
                  <a:ea typeface="メイリオ" panose="020B0604030504040204" pitchFamily="50" charset="-128"/>
                </a:rPr>
                <a:t> </a:t>
              </a:r>
              <a:r>
                <a:rPr lang="ja-JP" altLang="en-US" sz="1662" dirty="0">
                  <a:solidFill>
                    <a:srgbClr val="000000"/>
                  </a:solidFill>
                  <a:latin typeface="メイリオ" panose="020B0604030504040204" pitchFamily="50" charset="-128"/>
                  <a:ea typeface="メイリオ" panose="020B0604030504040204" pitchFamily="50" charset="-128"/>
                </a:rPr>
                <a:t>口腔や、気管カニューレのカフの上からの、</a:t>
              </a:r>
              <a:br>
                <a:rPr lang="en-US" altLang="ja-JP" sz="1662" dirty="0">
                  <a:solidFill>
                    <a:srgbClr val="000000"/>
                  </a:solidFill>
                  <a:latin typeface="メイリオ" panose="020B0604030504040204" pitchFamily="50" charset="-128"/>
                  <a:ea typeface="メイリオ" panose="020B0604030504040204" pitchFamily="50" charset="-128"/>
                </a:rPr>
              </a:br>
              <a:r>
                <a:rPr lang="ja-JP" altLang="en-US" sz="1662" dirty="0">
                  <a:solidFill>
                    <a:srgbClr val="000000"/>
                  </a:solidFill>
                  <a:latin typeface="メイリオ" panose="020B0604030504040204" pitchFamily="50" charset="-128"/>
                  <a:ea typeface="メイリオ" panose="020B0604030504040204" pitchFamily="50" charset="-128"/>
                </a:rPr>
                <a:t>　 唾液の持続吸引</a:t>
              </a:r>
              <a:r>
                <a:rPr lang="ja-JP" altLang="en-US" sz="1292" dirty="0">
                  <a:solidFill>
                    <a:srgbClr val="000000"/>
                  </a:solidFill>
                  <a:latin typeface="メイリオ" panose="020B0604030504040204" pitchFamily="50" charset="-128"/>
                  <a:ea typeface="メイリオ" panose="020B0604030504040204" pitchFamily="50" charset="-128"/>
                </a:rPr>
                <a:t>（水分、電解質を補いながら）</a:t>
              </a:r>
              <a:endParaRPr lang="en-US" altLang="ja-JP" sz="1292" dirty="0">
                <a:solidFill>
                  <a:srgbClr val="000000"/>
                </a:solidFill>
                <a:latin typeface="メイリオ" panose="020B0604030504040204" pitchFamily="50" charset="-128"/>
                <a:ea typeface="メイリオ" panose="020B0604030504040204" pitchFamily="50" charset="-128"/>
              </a:endParaRPr>
            </a:p>
            <a:p>
              <a:pPr defTabSz="844083" eaLnBrk="1" fontAlgn="base" hangingPunct="1">
                <a:lnSpc>
                  <a:spcPct val="120000"/>
                </a:lnSpc>
                <a:spcBef>
                  <a:spcPct val="0"/>
                </a:spcBef>
                <a:spcAft>
                  <a:spcPct val="0"/>
                </a:spcAft>
                <a:defRPr/>
              </a:pPr>
              <a:r>
                <a:rPr lang="ja-JP" altLang="en-US" sz="1662" dirty="0">
                  <a:solidFill>
                    <a:srgbClr val="000000"/>
                  </a:solidFill>
                  <a:latin typeface="メイリオ" panose="020B0604030504040204" pitchFamily="50" charset="-128"/>
                  <a:ea typeface="メイリオ" panose="020B0604030504040204" pitchFamily="50" charset="-128"/>
                </a:rPr>
                <a:t>② 気管カニューレカフによる誤嚥ブロック</a:t>
              </a:r>
              <a:r>
                <a:rPr lang="ja-JP" altLang="en-US" sz="1292" dirty="0">
                  <a:solidFill>
                    <a:srgbClr val="000000"/>
                  </a:solidFill>
                  <a:latin typeface="メイリオ" panose="020B0604030504040204" pitchFamily="50" charset="-128"/>
                  <a:ea typeface="メイリオ" panose="020B0604030504040204" pitchFamily="50" charset="-128"/>
                </a:rPr>
                <a:t>（限界あり）</a:t>
              </a:r>
              <a:endParaRPr lang="ja-JP" altLang="en-US" sz="1662" dirty="0">
                <a:solidFill>
                  <a:srgbClr val="000000"/>
                </a:solidFill>
                <a:latin typeface="メイリオ" panose="020B0604030504040204" pitchFamily="50" charset="-128"/>
                <a:ea typeface="メイリオ" panose="020B0604030504040204" pitchFamily="50" charset="-128"/>
              </a:endParaRPr>
            </a:p>
            <a:p>
              <a:pPr defTabSz="844083" eaLnBrk="1" fontAlgn="base" hangingPunct="1">
                <a:lnSpc>
                  <a:spcPct val="120000"/>
                </a:lnSpc>
                <a:spcBef>
                  <a:spcPct val="0"/>
                </a:spcBef>
                <a:spcAft>
                  <a:spcPct val="0"/>
                </a:spcAft>
                <a:defRPr/>
              </a:pPr>
              <a:r>
                <a:rPr lang="ja-JP" altLang="en-US" sz="1662" dirty="0">
                  <a:solidFill>
                    <a:srgbClr val="000000"/>
                  </a:solidFill>
                  <a:latin typeface="メイリオ" panose="020B0604030504040204" pitchFamily="50" charset="-128"/>
                  <a:ea typeface="メイリオ" panose="020B0604030504040204" pitchFamily="50" charset="-128"/>
                </a:rPr>
                <a:t>③</a:t>
              </a:r>
              <a:r>
                <a:rPr lang="en-US" altLang="ja-JP" sz="1662" dirty="0">
                  <a:solidFill>
                    <a:srgbClr val="000000"/>
                  </a:solidFill>
                  <a:latin typeface="メイリオ" panose="020B0604030504040204" pitchFamily="50" charset="-128"/>
                  <a:ea typeface="メイリオ" panose="020B0604030504040204" pitchFamily="50" charset="-128"/>
                </a:rPr>
                <a:t> </a:t>
              </a:r>
              <a:r>
                <a:rPr lang="ja-JP" altLang="en-US" sz="1662" dirty="0">
                  <a:solidFill>
                    <a:srgbClr val="000000"/>
                  </a:solidFill>
                  <a:latin typeface="メイリオ" panose="020B0604030504040204" pitchFamily="50" charset="-128"/>
                  <a:ea typeface="メイリオ" panose="020B0604030504040204" pitchFamily="50" charset="-128"/>
                </a:rPr>
                <a:t>単純気管切開ではなく</a:t>
              </a:r>
              <a:r>
                <a:rPr lang="ja-JP" altLang="en-US" sz="1662" dirty="0">
                  <a:solidFill>
                    <a:srgbClr val="FF0000"/>
                  </a:solidFill>
                  <a:latin typeface="メイリオ" panose="020B0604030504040204" pitchFamily="50" charset="-128"/>
                  <a:ea typeface="メイリオ" panose="020B0604030504040204" pitchFamily="50" charset="-128"/>
                </a:rPr>
                <a:t>誤嚥防止手術</a:t>
              </a:r>
              <a:r>
                <a:rPr lang="ja-JP" altLang="en-US" sz="1662" dirty="0">
                  <a:solidFill>
                    <a:srgbClr val="000000"/>
                  </a:solidFill>
                  <a:latin typeface="メイリオ" panose="020B0604030504040204" pitchFamily="50" charset="-128"/>
                  <a:ea typeface="メイリオ" panose="020B0604030504040204" pitchFamily="50" charset="-128"/>
                </a:rPr>
                <a:t>での気管切開</a:t>
              </a:r>
              <a:endParaRPr lang="en-US" altLang="ja-JP" sz="1662" dirty="0">
                <a:solidFill>
                  <a:srgbClr val="000000"/>
                </a:solidFill>
                <a:latin typeface="メイリオ" panose="020B0604030504040204" pitchFamily="50" charset="-128"/>
                <a:ea typeface="メイリオ" panose="020B0604030504040204" pitchFamily="50" charset="-128"/>
              </a:endParaRPr>
            </a:p>
          </p:txBody>
        </p:sp>
      </p:grpSp>
      <p:sp>
        <p:nvSpPr>
          <p:cNvPr id="10" name="四角形: 角を丸くする 9">
            <a:extLst>
              <a:ext uri="{FF2B5EF4-FFF2-40B4-BE49-F238E27FC236}">
                <a16:creationId xmlns:a16="http://schemas.microsoft.com/office/drawing/2014/main" id="{C76A85D8-4CC5-4D11-BC10-1C919A3F6C3E}"/>
              </a:ext>
            </a:extLst>
          </p:cNvPr>
          <p:cNvSpPr/>
          <p:nvPr/>
        </p:nvSpPr>
        <p:spPr>
          <a:xfrm>
            <a:off x="946864" y="4175006"/>
            <a:ext cx="2967781" cy="202255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2B6CB5DC-6B6C-42BF-9BA8-C378E7968830}"/>
              </a:ext>
            </a:extLst>
          </p:cNvPr>
          <p:cNvSpPr txBox="1"/>
          <p:nvPr/>
        </p:nvSpPr>
        <p:spPr>
          <a:xfrm>
            <a:off x="331983" y="5522509"/>
            <a:ext cx="1182091" cy="577081"/>
          </a:xfrm>
          <a:prstGeom prst="rect">
            <a:avLst/>
          </a:prstGeom>
          <a:solidFill>
            <a:schemeClr val="bg1"/>
          </a:solidFill>
          <a:ln>
            <a:solidFill>
              <a:schemeClr val="tx1"/>
            </a:solidFill>
          </a:ln>
        </p:spPr>
        <p:txBody>
          <a:bodyPr wrap="square" rtlCol="0">
            <a:spAutoFit/>
          </a:bodyPr>
          <a:lstStyle/>
          <a:p>
            <a:r>
              <a:rPr kumimoji="1" lang="ja-JP" altLang="en-US" sz="1050" dirty="0"/>
              <a:t>教職員はこの</a:t>
            </a:r>
            <a:endParaRPr kumimoji="1" lang="en-US" altLang="ja-JP" sz="1050" dirty="0"/>
          </a:p>
          <a:p>
            <a:r>
              <a:rPr kumimoji="1" lang="ja-JP" altLang="en-US" sz="1050" dirty="0"/>
              <a:t>タイプの</a:t>
            </a:r>
            <a:endParaRPr kumimoji="1" lang="en-US" altLang="ja-JP" sz="1050" dirty="0"/>
          </a:p>
          <a:p>
            <a:r>
              <a:rPr kumimoji="1" lang="ja-JP" altLang="en-US" sz="1050" dirty="0"/>
              <a:t>吸引ができます</a:t>
            </a:r>
          </a:p>
        </p:txBody>
      </p:sp>
      <p:sp>
        <p:nvSpPr>
          <p:cNvPr id="30"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67</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056797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fontScale="90000"/>
          </a:bodyPr>
          <a:lstStyle/>
          <a:p>
            <a:r>
              <a:rPr lang="ja-JP" altLang="en-US" sz="2800" dirty="0"/>
              <a:t>＜参考＞誤嚥防止手術を受けている子どもでの、注意点</a:t>
            </a:r>
          </a:p>
        </p:txBody>
      </p:sp>
      <p:sp>
        <p:nvSpPr>
          <p:cNvPr id="57" name="右矢印 10">
            <a:extLst>
              <a:ext uri="{FF2B5EF4-FFF2-40B4-BE49-F238E27FC236}">
                <a16:creationId xmlns:a16="http://schemas.microsoft.com/office/drawing/2014/main" id="{0A781D2C-CE5E-42B5-9846-C6A9BAC56D3B}"/>
              </a:ext>
            </a:extLst>
          </p:cNvPr>
          <p:cNvSpPr/>
          <p:nvPr/>
        </p:nvSpPr>
        <p:spPr>
          <a:xfrm>
            <a:off x="3740162" y="1524355"/>
            <a:ext cx="1446561" cy="285830"/>
          </a:xfrm>
          <a:prstGeom prst="rightArrow">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fontAlgn="base">
              <a:spcBef>
                <a:spcPct val="0"/>
              </a:spcBef>
              <a:spcAft>
                <a:spcPct val="0"/>
              </a:spcAft>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28" name="テキスト ボックス 5">
            <a:extLst>
              <a:ext uri="{FF2B5EF4-FFF2-40B4-BE49-F238E27FC236}">
                <a16:creationId xmlns:a16="http://schemas.microsoft.com/office/drawing/2014/main" id="{D5CE1A99-2DF7-4CFE-B6C6-64EED23E12D8}"/>
              </a:ext>
            </a:extLst>
          </p:cNvPr>
          <p:cNvSpPr txBox="1">
            <a:spLocks noChangeArrowheads="1"/>
          </p:cNvSpPr>
          <p:nvPr/>
        </p:nvSpPr>
        <p:spPr bwMode="auto">
          <a:xfrm>
            <a:off x="687054" y="5506748"/>
            <a:ext cx="4438718" cy="448874"/>
          </a:xfrm>
          <a:prstGeom prst="rect">
            <a:avLst/>
          </a:prstGeom>
          <a:solidFill>
            <a:schemeClr val="accent6">
              <a:lumMod val="20000"/>
              <a:lumOff val="80000"/>
            </a:schemeClr>
          </a:solidFill>
          <a:ln w="9525">
            <a:noFill/>
            <a:miter lim="800000"/>
            <a:headEnd/>
            <a:tailEnd/>
          </a:ln>
        </p:spPr>
        <p:txBody>
          <a:bodyPr wrap="none" lIns="72000" tIns="36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2000" dirty="0">
                <a:solidFill>
                  <a:srgbClr val="000000"/>
                </a:solidFill>
                <a:latin typeface="メイリオ" panose="020B0604030504040204" pitchFamily="50" charset="-128"/>
                <a:ea typeface="メイリオ" panose="020B0604030504040204" pitchFamily="50" charset="-128"/>
              </a:rPr>
              <a:t>気管が前に偏位（喉頭気管分離手術）</a:t>
            </a:r>
            <a:endParaRPr lang="en-US" altLang="ja-JP" sz="2000" dirty="0">
              <a:solidFill>
                <a:srgbClr val="000000"/>
              </a:solidFill>
              <a:latin typeface="メイリオ" panose="020B0604030504040204" pitchFamily="50" charset="-128"/>
              <a:ea typeface="メイリオ" panose="020B0604030504040204" pitchFamily="50" charset="-128"/>
            </a:endParaRPr>
          </a:p>
        </p:txBody>
      </p:sp>
      <p:sp>
        <p:nvSpPr>
          <p:cNvPr id="30" name="Text Box 8">
            <a:extLst>
              <a:ext uri="{FF2B5EF4-FFF2-40B4-BE49-F238E27FC236}">
                <a16:creationId xmlns:a16="http://schemas.microsoft.com/office/drawing/2014/main" id="{E6E53D53-C394-4745-92C8-2CCE99F3F4BE}"/>
              </a:ext>
            </a:extLst>
          </p:cNvPr>
          <p:cNvSpPr txBox="1">
            <a:spLocks noChangeArrowheads="1"/>
          </p:cNvSpPr>
          <p:nvPr/>
        </p:nvSpPr>
        <p:spPr bwMode="auto">
          <a:xfrm>
            <a:off x="687054" y="1373505"/>
            <a:ext cx="2828877" cy="648347"/>
          </a:xfrm>
          <a:prstGeom prst="rect">
            <a:avLst/>
          </a:prstGeom>
          <a:solidFill>
            <a:schemeClr val="accent6">
              <a:lumMod val="20000"/>
              <a:lumOff val="80000"/>
            </a:schemeClr>
          </a:solidFill>
          <a:ln w="9525">
            <a:noFill/>
            <a:miter lim="800000"/>
            <a:headEnd/>
            <a:tailEnd/>
          </a:ln>
        </p:spPr>
        <p:txBody>
          <a:bodyPr wrap="none" lIns="72000" tIns="36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気管カニューレが少し</a:t>
            </a:r>
          </a:p>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抜けて折れ曲がる</a:t>
            </a:r>
            <a:endParaRPr lang="en-US" altLang="ja-JP" sz="1800" dirty="0">
              <a:solidFill>
                <a:srgbClr val="000000"/>
              </a:solidFill>
              <a:latin typeface="メイリオ" panose="020B0604030504040204" pitchFamily="50" charset="-128"/>
              <a:ea typeface="メイリオ" panose="020B0604030504040204" pitchFamily="50" charset="-128"/>
            </a:endParaRPr>
          </a:p>
        </p:txBody>
      </p:sp>
      <p:sp>
        <p:nvSpPr>
          <p:cNvPr id="32" name="Text Box 10">
            <a:extLst>
              <a:ext uri="{FF2B5EF4-FFF2-40B4-BE49-F238E27FC236}">
                <a16:creationId xmlns:a16="http://schemas.microsoft.com/office/drawing/2014/main" id="{2754733C-F818-4257-ACD5-8601CD404D71}"/>
              </a:ext>
            </a:extLst>
          </p:cNvPr>
          <p:cNvSpPr txBox="1">
            <a:spLocks noChangeArrowheads="1"/>
          </p:cNvSpPr>
          <p:nvPr/>
        </p:nvSpPr>
        <p:spPr bwMode="auto">
          <a:xfrm>
            <a:off x="5400674" y="1386557"/>
            <a:ext cx="1002712" cy="633805"/>
          </a:xfrm>
          <a:prstGeom prst="rect">
            <a:avLst/>
          </a:prstGeom>
          <a:solidFill>
            <a:srgbClr val="C00000"/>
          </a:solidFill>
          <a:ln w="9525">
            <a:noFill/>
            <a:miter lim="800000"/>
            <a:headEnd/>
            <a:tailEnd/>
          </a:ln>
        </p:spPr>
        <p:txBody>
          <a:bodyPr wrap="none" lIns="0" tIns="36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00" dirty="0">
                <a:solidFill>
                  <a:schemeClr val="bg1"/>
                </a:solidFill>
                <a:latin typeface="メイリオ" panose="020B0604030504040204" pitchFamily="50" charset="-128"/>
                <a:ea typeface="メイリオ" panose="020B0604030504040204" pitchFamily="50" charset="-128"/>
              </a:rPr>
              <a:t>窒息</a:t>
            </a:r>
          </a:p>
        </p:txBody>
      </p:sp>
      <p:sp>
        <p:nvSpPr>
          <p:cNvPr id="33" name="Text Box 12">
            <a:extLst>
              <a:ext uri="{FF2B5EF4-FFF2-40B4-BE49-F238E27FC236}">
                <a16:creationId xmlns:a16="http://schemas.microsoft.com/office/drawing/2014/main" id="{BC2DB762-8768-4EDF-A925-2A7AF5AD1940}"/>
              </a:ext>
            </a:extLst>
          </p:cNvPr>
          <p:cNvSpPr txBox="1">
            <a:spLocks noChangeArrowheads="1"/>
          </p:cNvSpPr>
          <p:nvPr/>
        </p:nvSpPr>
        <p:spPr bwMode="auto">
          <a:xfrm>
            <a:off x="681037" y="2128990"/>
            <a:ext cx="5668247" cy="85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just" eaLnBrk="1" hangingPunct="1">
              <a:lnSpc>
                <a:spcPct val="110000"/>
              </a:lnSpc>
              <a:spcBef>
                <a:spcPct val="0"/>
              </a:spcBef>
              <a:buFontTx/>
              <a:buNone/>
            </a:pPr>
            <a:r>
              <a:rPr lang="ja-JP" altLang="en-US" sz="1600" dirty="0">
                <a:solidFill>
                  <a:srgbClr val="000000"/>
                </a:solidFill>
                <a:latin typeface="メイリオ" panose="020B0604030504040204" pitchFamily="50" charset="-128"/>
                <a:ea typeface="メイリオ" panose="020B0604030504040204" pitchFamily="50" charset="-128"/>
              </a:rPr>
              <a:t>軟らかい気管カニューレが折れ曲がっていても、</a:t>
            </a:r>
            <a:r>
              <a:rPr lang="en-US" altLang="ja-JP" sz="1600" dirty="0">
                <a:solidFill>
                  <a:srgbClr val="000000"/>
                </a:solidFill>
                <a:latin typeface="メイリオ" panose="020B0604030504040204" pitchFamily="50" charset="-128"/>
                <a:ea typeface="メイリオ" panose="020B0604030504040204" pitchFamily="50" charset="-128"/>
              </a:rPr>
              <a:t>Y</a:t>
            </a:r>
            <a:r>
              <a:rPr lang="ja-JP" altLang="en-US" sz="1600" dirty="0">
                <a:solidFill>
                  <a:srgbClr val="000000"/>
                </a:solidFill>
                <a:latin typeface="メイリオ" panose="020B0604030504040204" pitchFamily="50" charset="-128"/>
                <a:ea typeface="メイリオ" panose="020B0604030504040204" pitchFamily="50" charset="-128"/>
              </a:rPr>
              <a:t>ガーゼの下に隠れて見えないことがある。カニューレフリー（気管カニューレ挿入なし）の場合は、ガーゼで気管孔が塞がれての窒息に注意。</a:t>
            </a:r>
          </a:p>
        </p:txBody>
      </p:sp>
      <p:pic>
        <p:nvPicPr>
          <p:cNvPr id="34" name="図 33">
            <a:extLst>
              <a:ext uri="{FF2B5EF4-FFF2-40B4-BE49-F238E27FC236}">
                <a16:creationId xmlns:a16="http://schemas.microsoft.com/office/drawing/2014/main" id="{D58CF4D8-B66C-45A5-81F8-2602C2F4E78E}"/>
              </a:ext>
            </a:extLst>
          </p:cNvPr>
          <p:cNvPicPr>
            <a:picLocks noChangeAspect="1"/>
          </p:cNvPicPr>
          <p:nvPr/>
        </p:nvPicPr>
        <p:blipFill rotWithShape="1">
          <a:blip r:embed="rId3">
            <a:extLst>
              <a:ext uri="{28A0092B-C50C-407E-A947-70E740481C1C}">
                <a14:useLocalDpi xmlns:a14="http://schemas.microsoft.com/office/drawing/2010/main" val="0"/>
              </a:ext>
            </a:extLst>
          </a:blip>
          <a:srcRect l="939" t="6159"/>
          <a:stretch/>
        </p:blipFill>
        <p:spPr>
          <a:xfrm>
            <a:off x="6563235" y="1359857"/>
            <a:ext cx="2967016" cy="2467899"/>
          </a:xfrm>
          <a:prstGeom prst="rect">
            <a:avLst/>
          </a:prstGeom>
        </p:spPr>
      </p:pic>
      <p:sp>
        <p:nvSpPr>
          <p:cNvPr id="35" name="正方形/長方形 34">
            <a:extLst>
              <a:ext uri="{FF2B5EF4-FFF2-40B4-BE49-F238E27FC236}">
                <a16:creationId xmlns:a16="http://schemas.microsoft.com/office/drawing/2014/main" id="{3DC5FB80-F1BA-431A-A70C-DC7BF3358450}"/>
              </a:ext>
            </a:extLst>
          </p:cNvPr>
          <p:cNvSpPr/>
          <p:nvPr/>
        </p:nvSpPr>
        <p:spPr>
          <a:xfrm>
            <a:off x="687054" y="3264764"/>
            <a:ext cx="5716332" cy="448874"/>
          </a:xfrm>
          <a:prstGeom prst="rect">
            <a:avLst/>
          </a:prstGeom>
          <a:solidFill>
            <a:schemeClr val="accent6">
              <a:lumMod val="20000"/>
              <a:lumOff val="80000"/>
            </a:schemeClr>
          </a:solidFill>
          <a:ln>
            <a:noFill/>
          </a:ln>
        </p:spPr>
        <p:txBody>
          <a:bodyPr wrap="none" lIns="72000" tIns="0" rIns="0" bIns="0" anchor="ctr" anchorCtr="0">
            <a:noAutofit/>
          </a:bodyPr>
          <a:lstStyle/>
          <a:p>
            <a:pPr eaLnBrk="1" hangingPunct="1"/>
            <a:r>
              <a:rPr lang="ja-JP" altLang="en-US" dirty="0">
                <a:solidFill>
                  <a:srgbClr val="000000"/>
                </a:solidFill>
                <a:latin typeface="メイリオ" panose="020B0604030504040204" pitchFamily="50" charset="-128"/>
                <a:ea typeface="メイリオ" panose="020B0604030504040204" pitchFamily="50" charset="-128"/>
              </a:rPr>
              <a:t>空気嚥下の増加</a:t>
            </a:r>
            <a:endParaRPr lang="en-US" altLang="ja-JP" dirty="0">
              <a:solidFill>
                <a:srgbClr val="000000"/>
              </a:solidFill>
              <a:latin typeface="メイリオ" panose="020B0604030504040204" pitchFamily="50" charset="-128"/>
              <a:ea typeface="メイリオ" panose="020B0604030504040204" pitchFamily="50" charset="-128"/>
            </a:endParaRPr>
          </a:p>
        </p:txBody>
      </p:sp>
      <p:sp>
        <p:nvSpPr>
          <p:cNvPr id="36" name="正方形/長方形 35">
            <a:extLst>
              <a:ext uri="{FF2B5EF4-FFF2-40B4-BE49-F238E27FC236}">
                <a16:creationId xmlns:a16="http://schemas.microsoft.com/office/drawing/2014/main" id="{0F97C75E-8EED-4CE3-A9C7-6381766B3C1F}"/>
              </a:ext>
            </a:extLst>
          </p:cNvPr>
          <p:cNvSpPr/>
          <p:nvPr/>
        </p:nvSpPr>
        <p:spPr>
          <a:xfrm>
            <a:off x="667322" y="3712263"/>
            <a:ext cx="5716332" cy="430336"/>
          </a:xfrm>
          <a:prstGeom prst="rect">
            <a:avLst/>
          </a:prstGeom>
        </p:spPr>
        <p:txBody>
          <a:bodyPr wrap="square" lIns="72000" tIns="36000" rIns="0" bIns="0" anchor="ctr" anchorCtr="0">
            <a:noAutofit/>
          </a:bodyPr>
          <a:lstStyle/>
          <a:p>
            <a:r>
              <a:rPr lang="ja-JP" altLang="en-US" sz="1600" dirty="0">
                <a:solidFill>
                  <a:srgbClr val="000000"/>
                </a:solidFill>
                <a:latin typeface="メイリオ" panose="020B0604030504040204" pitchFamily="50" charset="-128"/>
                <a:ea typeface="メイリオ" panose="020B0604030504040204" pitchFamily="50" charset="-128"/>
              </a:rPr>
              <a:t>胃からの頻回の空気吸引などの対応が必要な場合あり</a:t>
            </a:r>
          </a:p>
        </p:txBody>
      </p:sp>
      <p:sp>
        <p:nvSpPr>
          <p:cNvPr id="37" name="正方形/長方形 36">
            <a:extLst>
              <a:ext uri="{FF2B5EF4-FFF2-40B4-BE49-F238E27FC236}">
                <a16:creationId xmlns:a16="http://schemas.microsoft.com/office/drawing/2014/main" id="{90B60883-0F43-4D98-8D14-ECBFDD726EC1}"/>
              </a:ext>
            </a:extLst>
          </p:cNvPr>
          <p:cNvSpPr/>
          <p:nvPr/>
        </p:nvSpPr>
        <p:spPr>
          <a:xfrm>
            <a:off x="681038" y="4198324"/>
            <a:ext cx="3945553" cy="484011"/>
          </a:xfrm>
          <a:prstGeom prst="rect">
            <a:avLst/>
          </a:prstGeom>
          <a:solidFill>
            <a:schemeClr val="accent6">
              <a:lumMod val="20000"/>
              <a:lumOff val="80000"/>
            </a:schemeClr>
          </a:solidFill>
          <a:ln>
            <a:noFill/>
          </a:ln>
        </p:spPr>
        <p:txBody>
          <a:bodyPr wrap="square" lIns="72000" tIns="36000" rIns="0" bIns="0" anchor="ctr" anchorCtr="0">
            <a:noAutofit/>
          </a:bodyPr>
          <a:lstStyle/>
          <a:p>
            <a:pPr eaLnBrk="1" hangingPunct="1"/>
            <a:r>
              <a:rPr lang="ja-JP" altLang="en-US" dirty="0">
                <a:solidFill>
                  <a:srgbClr val="000000"/>
                </a:solidFill>
                <a:latin typeface="メイリオ" panose="020B0604030504040204" pitchFamily="50" charset="-128"/>
                <a:ea typeface="メイリオ" panose="020B0604030504040204" pitchFamily="50" charset="-128"/>
              </a:rPr>
              <a:t>唾液の気管内流入がなくなる</a:t>
            </a:r>
            <a:endParaRPr lang="en-US" altLang="ja-JP" dirty="0">
              <a:solidFill>
                <a:srgbClr val="000000"/>
              </a:solidFill>
              <a:latin typeface="メイリオ" panose="020B0604030504040204" pitchFamily="50" charset="-128"/>
              <a:ea typeface="メイリオ" panose="020B0604030504040204" pitchFamily="50" charset="-128"/>
            </a:endParaRPr>
          </a:p>
        </p:txBody>
      </p:sp>
      <p:sp>
        <p:nvSpPr>
          <p:cNvPr id="38" name="正方形/長方形 37">
            <a:extLst>
              <a:ext uri="{FF2B5EF4-FFF2-40B4-BE49-F238E27FC236}">
                <a16:creationId xmlns:a16="http://schemas.microsoft.com/office/drawing/2014/main" id="{5334E2E1-C896-4A10-96B4-F65D0C1F6F1A}"/>
              </a:ext>
            </a:extLst>
          </p:cNvPr>
          <p:cNvSpPr/>
          <p:nvPr/>
        </p:nvSpPr>
        <p:spPr>
          <a:xfrm>
            <a:off x="5462087" y="4198275"/>
            <a:ext cx="2112420" cy="484047"/>
          </a:xfrm>
          <a:prstGeom prst="rect">
            <a:avLst/>
          </a:prstGeom>
          <a:solidFill>
            <a:schemeClr val="accent6">
              <a:lumMod val="40000"/>
              <a:lumOff val="60000"/>
            </a:schemeClr>
          </a:solidFill>
          <a:ln>
            <a:noFill/>
          </a:ln>
        </p:spPr>
        <p:txBody>
          <a:bodyPr wrap="square" lIns="72000" tIns="36000" rIns="0" bIns="0" anchor="ctr" anchorCtr="0">
            <a:noAutofit/>
          </a:bodyPr>
          <a:lstStyle/>
          <a:p>
            <a:pPr eaLnBrk="1" hangingPunct="1"/>
            <a:r>
              <a:rPr lang="ja-JP" altLang="en-US" dirty="0">
                <a:solidFill>
                  <a:srgbClr val="000000"/>
                </a:solidFill>
                <a:latin typeface="メイリオ" panose="020B0604030504040204" pitchFamily="50" charset="-128"/>
                <a:ea typeface="メイリオ" panose="020B0604030504040204" pitchFamily="50" charset="-128"/>
              </a:rPr>
              <a:t>痰が粘稠になる</a:t>
            </a:r>
            <a:endParaRPr lang="en-US" altLang="ja-JP" dirty="0">
              <a:solidFill>
                <a:srgbClr val="000000"/>
              </a:solidFill>
              <a:latin typeface="メイリオ" panose="020B0604030504040204" pitchFamily="50" charset="-128"/>
              <a:ea typeface="メイリオ" panose="020B0604030504040204" pitchFamily="50" charset="-128"/>
            </a:endParaRPr>
          </a:p>
        </p:txBody>
      </p:sp>
      <p:sp>
        <p:nvSpPr>
          <p:cNvPr id="40" name="正方形/長方形 39">
            <a:extLst>
              <a:ext uri="{FF2B5EF4-FFF2-40B4-BE49-F238E27FC236}">
                <a16:creationId xmlns:a16="http://schemas.microsoft.com/office/drawing/2014/main" id="{FE97C1A2-B2FE-4077-8E64-203907E561DD}"/>
              </a:ext>
            </a:extLst>
          </p:cNvPr>
          <p:cNvSpPr/>
          <p:nvPr/>
        </p:nvSpPr>
        <p:spPr>
          <a:xfrm>
            <a:off x="687054" y="4768101"/>
            <a:ext cx="7344754" cy="554492"/>
          </a:xfrm>
          <a:prstGeom prst="rect">
            <a:avLst/>
          </a:prstGeom>
        </p:spPr>
        <p:txBody>
          <a:bodyPr wrap="square" lIns="0" tIns="36000" rIns="0" bIns="0" anchor="t" anchorCtr="0">
            <a:noAutofit/>
          </a:bodyPr>
          <a:lstStyle/>
          <a:p>
            <a:pPr eaLnBrk="1" hangingPunct="1">
              <a:lnSpc>
                <a:spcPct val="110000"/>
              </a:lnSpc>
            </a:pPr>
            <a:r>
              <a:rPr lang="ja-JP" altLang="en-US" sz="1600" dirty="0">
                <a:solidFill>
                  <a:srgbClr val="000000"/>
                </a:solidFill>
                <a:latin typeface="メイリオ" panose="020B0604030504040204" pitchFamily="50" charset="-128"/>
                <a:ea typeface="メイリオ" panose="020B0604030504040204" pitchFamily="50" charset="-128"/>
              </a:rPr>
              <a:t>人工鼻、加湿、ネブライザー</a:t>
            </a:r>
            <a:endParaRPr lang="en-US" altLang="ja-JP" sz="1600" dirty="0">
              <a:solidFill>
                <a:srgbClr val="000000"/>
              </a:solidFill>
              <a:latin typeface="メイリオ" panose="020B0604030504040204" pitchFamily="50" charset="-128"/>
              <a:ea typeface="メイリオ" panose="020B0604030504040204" pitchFamily="50" charset="-128"/>
            </a:endParaRPr>
          </a:p>
          <a:p>
            <a:pPr eaLnBrk="1" hangingPunct="1">
              <a:lnSpc>
                <a:spcPct val="110000"/>
              </a:lnSpc>
            </a:pPr>
            <a:r>
              <a:rPr lang="ja-JP" altLang="en-US" sz="1600" dirty="0">
                <a:solidFill>
                  <a:srgbClr val="000000"/>
                </a:solidFill>
                <a:latin typeface="メイリオ" panose="020B0604030504040204" pitchFamily="50" charset="-128"/>
                <a:ea typeface="メイリオ" panose="020B0604030504040204" pitchFamily="50" charset="-128"/>
              </a:rPr>
              <a:t>生理食塩水少量注入での気管洗浄も選択肢だが、慎重に行う</a:t>
            </a:r>
            <a:endParaRPr lang="en-US" altLang="ja-JP" sz="1600" dirty="0">
              <a:solidFill>
                <a:srgbClr val="000000"/>
              </a:solidFill>
              <a:latin typeface="メイリオ" panose="020B0604030504040204" pitchFamily="50" charset="-128"/>
              <a:ea typeface="メイリオ" panose="020B0604030504040204" pitchFamily="50" charset="-128"/>
            </a:endParaRPr>
          </a:p>
        </p:txBody>
      </p:sp>
      <p:sp>
        <p:nvSpPr>
          <p:cNvPr id="43" name="テキスト ボックス 5">
            <a:extLst>
              <a:ext uri="{FF2B5EF4-FFF2-40B4-BE49-F238E27FC236}">
                <a16:creationId xmlns:a16="http://schemas.microsoft.com/office/drawing/2014/main" id="{53E2663C-CF33-4363-AE69-3A5AD4ED75D3}"/>
              </a:ext>
            </a:extLst>
          </p:cNvPr>
          <p:cNvSpPr txBox="1">
            <a:spLocks noChangeArrowheads="1"/>
          </p:cNvSpPr>
          <p:nvPr/>
        </p:nvSpPr>
        <p:spPr bwMode="auto">
          <a:xfrm>
            <a:off x="5823170" y="5506748"/>
            <a:ext cx="3464213" cy="448874"/>
          </a:xfrm>
          <a:prstGeom prst="rect">
            <a:avLst/>
          </a:prstGeom>
          <a:solidFill>
            <a:srgbClr val="E48B4E"/>
          </a:solidFill>
          <a:ln w="9525">
            <a:noFill/>
            <a:miter lim="800000"/>
            <a:headEnd/>
            <a:tailEnd/>
          </a:ln>
        </p:spPr>
        <p:txBody>
          <a:bodyPr wrap="none" lIns="72000" tIns="36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気管腕頭動脈</a:t>
            </a:r>
            <a:r>
              <a:rPr lang="ja-JP" altLang="en-US" sz="1800" dirty="0" err="1">
                <a:solidFill>
                  <a:srgbClr val="000000"/>
                </a:solidFill>
                <a:latin typeface="メイリオ" panose="020B0604030504040204" pitchFamily="50" charset="-128"/>
                <a:ea typeface="メイリオ" panose="020B0604030504040204" pitchFamily="50" charset="-128"/>
              </a:rPr>
              <a:t>ろう</a:t>
            </a:r>
            <a:r>
              <a:rPr lang="ja-JP" altLang="en-US" sz="1800" dirty="0">
                <a:solidFill>
                  <a:srgbClr val="000000"/>
                </a:solidFill>
                <a:latin typeface="メイリオ" panose="020B0604030504040204" pitchFamily="50" charset="-128"/>
                <a:ea typeface="メイリオ" panose="020B0604030504040204" pitchFamily="50" charset="-128"/>
              </a:rPr>
              <a:t>発生のリスク </a:t>
            </a:r>
            <a:r>
              <a:rPr lang="ja-JP" altLang="en-US" sz="2000" dirty="0">
                <a:solidFill>
                  <a:srgbClr val="000000"/>
                </a:solidFill>
                <a:latin typeface="メイリオ" panose="020B0604030504040204" pitchFamily="50" charset="-128"/>
                <a:ea typeface="メイリオ" panose="020B0604030504040204" pitchFamily="50" charset="-128"/>
              </a:rPr>
              <a:t>↑</a:t>
            </a:r>
            <a:endParaRPr lang="en-US" altLang="ja-JP" sz="2000" dirty="0">
              <a:solidFill>
                <a:srgbClr val="000000"/>
              </a:solidFill>
              <a:latin typeface="メイリオ" panose="020B0604030504040204" pitchFamily="50" charset="-128"/>
              <a:ea typeface="メイリオ" panose="020B0604030504040204" pitchFamily="50" charset="-128"/>
            </a:endParaRPr>
          </a:p>
        </p:txBody>
      </p:sp>
      <p:sp>
        <p:nvSpPr>
          <p:cNvPr id="58" name="テキスト ボックス 57">
            <a:extLst>
              <a:ext uri="{FF2B5EF4-FFF2-40B4-BE49-F238E27FC236}">
                <a16:creationId xmlns:a16="http://schemas.microsoft.com/office/drawing/2014/main" id="{DEABF65A-6E18-4BAC-982C-F86B81A790F6}"/>
              </a:ext>
            </a:extLst>
          </p:cNvPr>
          <p:cNvSpPr txBox="1"/>
          <p:nvPr/>
        </p:nvSpPr>
        <p:spPr>
          <a:xfrm>
            <a:off x="648839" y="6068306"/>
            <a:ext cx="5367078" cy="554492"/>
          </a:xfrm>
          <a:prstGeom prst="rect">
            <a:avLst/>
          </a:prstGeom>
          <a:noFill/>
        </p:spPr>
        <p:txBody>
          <a:bodyPr wrap="none" lIns="0" tIns="0" rIns="0" bIns="0" rtlCol="0" anchor="t" anchorCtr="0">
            <a:noAutofit/>
          </a:bodyPr>
          <a:lstStyle/>
          <a:p>
            <a:pPr>
              <a:lnSpc>
                <a:spcPct val="110000"/>
              </a:lnSpc>
            </a:pPr>
            <a:r>
              <a:rPr lang="ja-JP" altLang="en-US" sz="1600" dirty="0">
                <a:solidFill>
                  <a:srgbClr val="000000"/>
                </a:solidFill>
                <a:latin typeface="メイリオ" panose="020B0604030504040204" pitchFamily="50" charset="-128"/>
                <a:ea typeface="メイリオ" panose="020B0604030504040204" pitchFamily="50" charset="-128"/>
              </a:rPr>
              <a:t>適切な気管カニューレ（短く、緩いカーブ）選択</a:t>
            </a:r>
            <a:endParaRPr lang="en-US" altLang="ja-JP" sz="1600" dirty="0">
              <a:solidFill>
                <a:srgbClr val="000000"/>
              </a:solidFill>
              <a:latin typeface="メイリオ" panose="020B0604030504040204" pitchFamily="50" charset="-128"/>
              <a:ea typeface="メイリオ" panose="020B0604030504040204" pitchFamily="50" charset="-128"/>
            </a:endParaRPr>
          </a:p>
          <a:p>
            <a:r>
              <a:rPr lang="ja-JP" altLang="en-US" sz="1600" dirty="0">
                <a:solidFill>
                  <a:srgbClr val="000000"/>
                </a:solidFill>
                <a:latin typeface="メイリオ" panose="020B0604030504040204" pitchFamily="50" charset="-128"/>
                <a:ea typeface="メイリオ" panose="020B0604030504040204" pitchFamily="50" charset="-128"/>
              </a:rPr>
              <a:t>腕頭動脈切離</a:t>
            </a:r>
          </a:p>
        </p:txBody>
      </p:sp>
      <p:sp>
        <p:nvSpPr>
          <p:cNvPr id="59" name="Text Box 10">
            <a:extLst>
              <a:ext uri="{FF2B5EF4-FFF2-40B4-BE49-F238E27FC236}">
                <a16:creationId xmlns:a16="http://schemas.microsoft.com/office/drawing/2014/main" id="{939B3FA9-1353-4A49-9030-81C5A60EA513}"/>
              </a:ext>
            </a:extLst>
          </p:cNvPr>
          <p:cNvSpPr txBox="1">
            <a:spLocks noChangeArrowheads="1"/>
          </p:cNvSpPr>
          <p:nvPr/>
        </p:nvSpPr>
        <p:spPr bwMode="auto">
          <a:xfrm>
            <a:off x="8284671" y="4196698"/>
            <a:ext cx="1002712" cy="485245"/>
          </a:xfrm>
          <a:prstGeom prst="rect">
            <a:avLst/>
          </a:prstGeom>
          <a:solidFill>
            <a:srgbClr val="C00000"/>
          </a:solidFill>
          <a:ln w="9525">
            <a:noFill/>
            <a:miter lim="800000"/>
            <a:headEnd/>
            <a:tailEnd/>
          </a:ln>
        </p:spPr>
        <p:txBody>
          <a:bodyPr wrap="none" lIns="0" tIns="36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00" dirty="0">
                <a:solidFill>
                  <a:schemeClr val="bg1"/>
                </a:solidFill>
                <a:latin typeface="メイリオ" panose="020B0604030504040204" pitchFamily="50" charset="-128"/>
                <a:ea typeface="メイリオ" panose="020B0604030504040204" pitchFamily="50" charset="-128"/>
              </a:rPr>
              <a:t>窒息</a:t>
            </a:r>
          </a:p>
        </p:txBody>
      </p:sp>
      <p:sp>
        <p:nvSpPr>
          <p:cNvPr id="60" name="右矢印 10">
            <a:extLst>
              <a:ext uri="{FF2B5EF4-FFF2-40B4-BE49-F238E27FC236}">
                <a16:creationId xmlns:a16="http://schemas.microsoft.com/office/drawing/2014/main" id="{A19E27C9-A899-4383-A33B-57D245A5D3EA}"/>
              </a:ext>
            </a:extLst>
          </p:cNvPr>
          <p:cNvSpPr/>
          <p:nvPr/>
        </p:nvSpPr>
        <p:spPr>
          <a:xfrm>
            <a:off x="4780227" y="4379430"/>
            <a:ext cx="345545" cy="285830"/>
          </a:xfrm>
          <a:prstGeom prst="rightArrow">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fontAlgn="base">
              <a:spcBef>
                <a:spcPct val="0"/>
              </a:spcBef>
              <a:spcAft>
                <a:spcPct val="0"/>
              </a:spcAft>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61" name="右矢印 10">
            <a:extLst>
              <a:ext uri="{FF2B5EF4-FFF2-40B4-BE49-F238E27FC236}">
                <a16:creationId xmlns:a16="http://schemas.microsoft.com/office/drawing/2014/main" id="{569D8DD2-DEA1-4F55-BBAD-7075995F54F6}"/>
              </a:ext>
            </a:extLst>
          </p:cNvPr>
          <p:cNvSpPr/>
          <p:nvPr/>
        </p:nvSpPr>
        <p:spPr>
          <a:xfrm>
            <a:off x="7738049" y="4379430"/>
            <a:ext cx="345545" cy="285830"/>
          </a:xfrm>
          <a:prstGeom prst="rightArrow">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fontAlgn="base">
              <a:spcBef>
                <a:spcPct val="0"/>
              </a:spcBef>
              <a:spcAft>
                <a:spcPct val="0"/>
              </a:spcAft>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62" name="右矢印 10">
            <a:extLst>
              <a:ext uri="{FF2B5EF4-FFF2-40B4-BE49-F238E27FC236}">
                <a16:creationId xmlns:a16="http://schemas.microsoft.com/office/drawing/2014/main" id="{65FE3465-52F9-43F2-A1AE-68E69CB1ECCD}"/>
              </a:ext>
            </a:extLst>
          </p:cNvPr>
          <p:cNvSpPr/>
          <p:nvPr/>
        </p:nvSpPr>
        <p:spPr>
          <a:xfrm>
            <a:off x="5301698" y="5582638"/>
            <a:ext cx="345545" cy="285830"/>
          </a:xfrm>
          <a:prstGeom prst="rightArrow">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fontAlgn="base">
              <a:spcBef>
                <a:spcPct val="0"/>
              </a:spcBef>
              <a:spcAft>
                <a:spcPct val="0"/>
              </a:spcAft>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21"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68</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666542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800" dirty="0"/>
              <a:t>気管切開を受けている子どもへの対応の基本的注意</a:t>
            </a:r>
          </a:p>
        </p:txBody>
      </p:sp>
      <p:sp>
        <p:nvSpPr>
          <p:cNvPr id="22" name="テキスト ボックス 21">
            <a:extLst>
              <a:ext uri="{FF2B5EF4-FFF2-40B4-BE49-F238E27FC236}">
                <a16:creationId xmlns:a16="http://schemas.microsoft.com/office/drawing/2014/main" id="{494D0546-7AE1-4358-A054-CB2A709CEE83}"/>
              </a:ext>
            </a:extLst>
          </p:cNvPr>
          <p:cNvSpPr txBox="1"/>
          <p:nvPr/>
        </p:nvSpPr>
        <p:spPr>
          <a:xfrm>
            <a:off x="681038" y="6440165"/>
            <a:ext cx="8388713" cy="123111"/>
          </a:xfrm>
          <a:prstGeom prst="rect">
            <a:avLst/>
          </a:prstGeom>
          <a:noFill/>
        </p:spPr>
        <p:txBody>
          <a:bodyPr wrap="square" lIns="0" tIns="0" rIns="0" bIns="0" rtlCol="0">
            <a:spAutoFit/>
          </a:bodyPr>
          <a:lstStyle/>
          <a:p>
            <a:pPr eaLnBrk="1" fontAlgn="auto" hangingPunct="1">
              <a:spcBef>
                <a:spcPts val="0"/>
              </a:spcBef>
              <a:spcAft>
                <a:spcPts val="0"/>
              </a:spcAft>
            </a:pPr>
            <a:r>
              <a:rPr lang="ja-JP" altLang="en-US" sz="800" dirty="0">
                <a:solidFill>
                  <a:prstClr val="black"/>
                </a:solidFill>
                <a:latin typeface="メイリオ" panose="020B0604030504040204" pitchFamily="50" charset="-128"/>
                <a:ea typeface="メイリオ" panose="020B0604030504040204" pitchFamily="50" charset="-128"/>
              </a:rPr>
              <a:t>出典：文部科学省「特別支援学校における介護職員等によるたんの吸引等（特定の者対象）研修テキスト」（平成</a:t>
            </a:r>
            <a:r>
              <a:rPr lang="en-US" altLang="ja-JP" sz="800" dirty="0">
                <a:solidFill>
                  <a:prstClr val="black"/>
                </a:solidFill>
                <a:latin typeface="メイリオ" panose="020B0604030504040204" pitchFamily="50" charset="-128"/>
                <a:ea typeface="メイリオ" panose="020B0604030504040204" pitchFamily="50" charset="-128"/>
              </a:rPr>
              <a:t>24</a:t>
            </a:r>
            <a:r>
              <a:rPr lang="ja-JP" altLang="en-US" sz="800" dirty="0">
                <a:solidFill>
                  <a:prstClr val="black"/>
                </a:solidFill>
                <a:latin typeface="メイリオ" panose="020B0604030504040204" pitchFamily="50" charset="-128"/>
                <a:ea typeface="メイリオ" panose="020B0604030504040204" pitchFamily="50" charset="-128"/>
              </a:rPr>
              <a:t>年</a:t>
            </a:r>
            <a:r>
              <a:rPr lang="en-US" altLang="ja-JP" sz="800" dirty="0">
                <a:solidFill>
                  <a:prstClr val="black"/>
                </a:solidFill>
                <a:latin typeface="メイリオ" panose="020B0604030504040204" pitchFamily="50" charset="-128"/>
                <a:ea typeface="メイリオ" panose="020B0604030504040204" pitchFamily="50" charset="-128"/>
              </a:rPr>
              <a:t>3</a:t>
            </a:r>
            <a:r>
              <a:rPr lang="ja-JP" altLang="en-US" sz="800" dirty="0">
                <a:solidFill>
                  <a:prstClr val="black"/>
                </a:solidFill>
                <a:latin typeface="メイリオ" panose="020B0604030504040204" pitchFamily="50" charset="-128"/>
                <a:ea typeface="メイリオ" panose="020B0604030504040204" pitchFamily="50" charset="-128"/>
              </a:rPr>
              <a:t>月）を一部改変</a:t>
            </a:r>
          </a:p>
        </p:txBody>
      </p:sp>
      <p:sp>
        <p:nvSpPr>
          <p:cNvPr id="23" name="Text Box 3">
            <a:extLst>
              <a:ext uri="{FF2B5EF4-FFF2-40B4-BE49-F238E27FC236}">
                <a16:creationId xmlns:a16="http://schemas.microsoft.com/office/drawing/2014/main" id="{6BAD8926-5AD9-4BE1-BA59-460C9ABDD715}"/>
              </a:ext>
            </a:extLst>
          </p:cNvPr>
          <p:cNvSpPr txBox="1">
            <a:spLocks noChangeArrowheads="1"/>
          </p:cNvSpPr>
          <p:nvPr/>
        </p:nvSpPr>
        <p:spPr bwMode="auto">
          <a:xfrm>
            <a:off x="681038" y="1276159"/>
            <a:ext cx="8391922" cy="505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ts val="0"/>
              </a:spcBef>
              <a:buClr>
                <a:srgbClr val="CCECFF"/>
              </a:buClr>
              <a:buNone/>
              <a:defRPr/>
            </a:pPr>
            <a:r>
              <a:rPr lang="ja-JP" altLang="en-US" sz="1800" b="1" dirty="0">
                <a:solidFill>
                  <a:srgbClr val="C00000"/>
                </a:solidFill>
                <a:latin typeface="メイリオ" panose="020B0604030504040204" pitchFamily="50" charset="-128"/>
                <a:ea typeface="メイリオ" panose="020B0604030504040204" pitchFamily="50" charset="-128"/>
              </a:rPr>
              <a:t>気管カニューレの事故抜去を防ぐ</a:t>
            </a:r>
            <a:br>
              <a:rPr lang="en-US" altLang="ja-JP" sz="1800" b="1" dirty="0">
                <a:solidFill>
                  <a:srgbClr val="C00000"/>
                </a:solidFill>
                <a:latin typeface="メイリオ" panose="020B0604030504040204" pitchFamily="50" charset="-128"/>
                <a:ea typeface="メイリオ" panose="020B0604030504040204" pitchFamily="50" charset="-128"/>
              </a:rPr>
            </a:br>
            <a:r>
              <a:rPr lang="ja-JP" altLang="en-US" sz="1500" b="1" dirty="0">
                <a:solidFill>
                  <a:srgbClr val="C00000"/>
                </a:solidFill>
                <a:latin typeface="メイリオ" panose="020B0604030504040204" pitchFamily="50" charset="-128"/>
                <a:ea typeface="メイリオ" panose="020B0604030504040204" pitchFamily="50" charset="-128"/>
              </a:rPr>
              <a:t>　</a:t>
            </a:r>
            <a:r>
              <a:rPr lang="ja-JP" altLang="en-US" sz="1500" dirty="0">
                <a:solidFill>
                  <a:prstClr val="black"/>
                </a:solidFill>
                <a:latin typeface="メイリオ" panose="020B0604030504040204" pitchFamily="50" charset="-128"/>
                <a:ea typeface="メイリオ" panose="020B0604030504040204" pitchFamily="50" charset="-128"/>
              </a:rPr>
              <a:t>①固定の確認</a:t>
            </a:r>
            <a:br>
              <a:rPr lang="en-US" altLang="ja-JP" sz="1500" dirty="0">
                <a:solidFill>
                  <a:prstClr val="black"/>
                </a:solidFill>
                <a:latin typeface="メイリオ" panose="020B0604030504040204" pitchFamily="50" charset="-128"/>
                <a:ea typeface="メイリオ" panose="020B0604030504040204" pitchFamily="50" charset="-128"/>
              </a:rPr>
            </a:br>
            <a:r>
              <a:rPr lang="ja-JP" altLang="en-US" sz="1500" dirty="0">
                <a:solidFill>
                  <a:prstClr val="black"/>
                </a:solidFill>
                <a:latin typeface="メイリオ" panose="020B0604030504040204" pitchFamily="50" charset="-128"/>
                <a:ea typeface="メイリオ" panose="020B0604030504040204" pitchFamily="50" charset="-128"/>
              </a:rPr>
              <a:t>　②必要時には手の抑制、手袋</a:t>
            </a:r>
            <a:endParaRPr lang="en-US" altLang="ja-JP" sz="1500" dirty="0">
              <a:solidFill>
                <a:prstClr val="black"/>
              </a:solidFill>
              <a:latin typeface="メイリオ" panose="020B0604030504040204" pitchFamily="50" charset="-128"/>
              <a:ea typeface="メイリオ" panose="020B0604030504040204" pitchFamily="50" charset="-128"/>
            </a:endParaRPr>
          </a:p>
          <a:p>
            <a:pPr>
              <a:spcBef>
                <a:spcPts val="0"/>
              </a:spcBef>
              <a:buClr>
                <a:srgbClr val="CCECFF"/>
              </a:buClr>
              <a:buNone/>
              <a:defRPr/>
            </a:pPr>
            <a:r>
              <a:rPr lang="ja-JP" altLang="en-US" sz="1500" dirty="0">
                <a:solidFill>
                  <a:prstClr val="black"/>
                </a:solidFill>
                <a:latin typeface="メイリオ" panose="020B0604030504040204" pitchFamily="50" charset="-128"/>
                <a:ea typeface="メイリオ" panose="020B0604030504040204" pitchFamily="50" charset="-128"/>
              </a:rPr>
              <a:t>　　気管カニューレが抜けかかっていても</a:t>
            </a:r>
            <a:r>
              <a:rPr lang="en-US" altLang="ja-JP" sz="1500" dirty="0">
                <a:solidFill>
                  <a:prstClr val="black"/>
                </a:solidFill>
                <a:latin typeface="メイリオ" panose="020B0604030504040204" pitchFamily="50" charset="-128"/>
                <a:ea typeface="メイリオ" panose="020B0604030504040204" pitchFamily="50" charset="-128"/>
              </a:rPr>
              <a:t>Y</a:t>
            </a:r>
            <a:r>
              <a:rPr lang="ja-JP" altLang="en-US" sz="1500" dirty="0">
                <a:solidFill>
                  <a:prstClr val="black"/>
                </a:solidFill>
                <a:latin typeface="メイリオ" panose="020B0604030504040204" pitchFamily="50" charset="-128"/>
                <a:ea typeface="メイリオ" panose="020B0604030504040204" pitchFamily="50" charset="-128"/>
              </a:rPr>
              <a:t>ガーゼ</a:t>
            </a:r>
            <a:endParaRPr lang="en-US" altLang="ja-JP" sz="1500" dirty="0">
              <a:solidFill>
                <a:prstClr val="black"/>
              </a:solidFill>
              <a:latin typeface="メイリオ" panose="020B0604030504040204" pitchFamily="50" charset="-128"/>
              <a:ea typeface="メイリオ" panose="020B0604030504040204" pitchFamily="50" charset="-128"/>
            </a:endParaRPr>
          </a:p>
          <a:p>
            <a:pPr>
              <a:spcBef>
                <a:spcPts val="0"/>
              </a:spcBef>
              <a:buClr>
                <a:srgbClr val="CCECFF"/>
              </a:buClr>
              <a:buNone/>
              <a:defRPr/>
            </a:pPr>
            <a:r>
              <a:rPr lang="ja-JP" altLang="en-US" sz="1500" dirty="0">
                <a:solidFill>
                  <a:prstClr val="black"/>
                </a:solidFill>
                <a:latin typeface="メイリオ" panose="020B0604030504040204" pitchFamily="50" charset="-128"/>
                <a:ea typeface="メイリオ" panose="020B0604030504040204" pitchFamily="50" charset="-128"/>
              </a:rPr>
              <a:t>　　の下に隠れて見逃していることがあるので注意</a:t>
            </a:r>
            <a:br>
              <a:rPr lang="en-US" altLang="ja-JP" sz="1500" dirty="0">
                <a:solidFill>
                  <a:prstClr val="black"/>
                </a:solidFill>
                <a:latin typeface="メイリオ" panose="020B0604030504040204" pitchFamily="50" charset="-128"/>
                <a:ea typeface="メイリオ" panose="020B0604030504040204" pitchFamily="50" charset="-128"/>
              </a:rPr>
            </a:br>
            <a:r>
              <a:rPr lang="ja-JP" altLang="en-US" sz="1500" dirty="0">
                <a:solidFill>
                  <a:prstClr val="black"/>
                </a:solidFill>
                <a:latin typeface="メイリオ" panose="020B0604030504040204" pitchFamily="50" charset="-128"/>
                <a:ea typeface="メイリオ" panose="020B0604030504040204" pitchFamily="50" charset="-128"/>
              </a:rPr>
              <a:t>　③抜けた時の緊急対応の、予めの確認　</a:t>
            </a:r>
          </a:p>
          <a:p>
            <a:pPr eaLnBrk="1" fontAlgn="auto" hangingPunct="1">
              <a:lnSpc>
                <a:spcPct val="110000"/>
              </a:lnSpc>
              <a:spcBef>
                <a:spcPts val="600"/>
              </a:spcBef>
              <a:spcAft>
                <a:spcPts val="0"/>
              </a:spcAft>
              <a:buClr>
                <a:srgbClr val="CCECFF"/>
              </a:buClr>
              <a:buFont typeface="Wingdings" panose="05000000000000000000" pitchFamily="2" charset="2"/>
              <a:buNone/>
              <a:defRPr/>
            </a:pPr>
            <a:r>
              <a:rPr lang="ja-JP" altLang="en-US" sz="1800" b="1" dirty="0">
                <a:solidFill>
                  <a:srgbClr val="C00000"/>
                </a:solidFill>
                <a:latin typeface="メイリオ" panose="020B0604030504040204" pitchFamily="50" charset="-128"/>
                <a:ea typeface="メイリオ" panose="020B0604030504040204" pitchFamily="50" charset="-128"/>
              </a:rPr>
              <a:t>気管孔、気管カニューレが塞がらないように</a:t>
            </a:r>
            <a:br>
              <a:rPr lang="en-US" altLang="ja-JP" sz="1800" b="1" dirty="0">
                <a:solidFill>
                  <a:srgbClr val="C00000"/>
                </a:solidFill>
                <a:latin typeface="メイリオ" panose="020B0604030504040204" pitchFamily="50" charset="-128"/>
                <a:ea typeface="メイリオ" panose="020B0604030504040204" pitchFamily="50" charset="-128"/>
              </a:rPr>
            </a:br>
            <a:r>
              <a:rPr lang="ja-JP" altLang="en-US" sz="1500" b="1" dirty="0">
                <a:solidFill>
                  <a:srgbClr val="C00000"/>
                </a:solidFill>
                <a:latin typeface="メイリオ" panose="020B0604030504040204" pitchFamily="50" charset="-128"/>
                <a:ea typeface="メイリオ" panose="020B0604030504040204" pitchFamily="50" charset="-128"/>
              </a:rPr>
              <a:t>　</a:t>
            </a:r>
            <a:r>
              <a:rPr lang="ja-JP" altLang="en-US" sz="1500" dirty="0">
                <a:solidFill>
                  <a:prstClr val="black"/>
                </a:solidFill>
                <a:latin typeface="メイリオ" panose="020B0604030504040204" pitchFamily="50" charset="-128"/>
                <a:ea typeface="メイリオ" panose="020B0604030504040204" pitchFamily="50" charset="-128"/>
              </a:rPr>
              <a:t>→ 姿勢や衣服に注意、ガーゼでの閉塞に注意</a:t>
            </a:r>
          </a:p>
          <a:p>
            <a:pPr eaLnBrk="1" fontAlgn="auto" hangingPunct="1">
              <a:lnSpc>
                <a:spcPct val="110000"/>
              </a:lnSpc>
              <a:spcBef>
                <a:spcPts val="600"/>
              </a:spcBef>
              <a:spcAft>
                <a:spcPts val="0"/>
              </a:spcAft>
              <a:buClr>
                <a:srgbClr val="CCECFF"/>
              </a:buClr>
              <a:buFont typeface="Wingdings" panose="05000000000000000000" pitchFamily="2" charset="2"/>
              <a:buNone/>
              <a:defRPr/>
            </a:pPr>
            <a:r>
              <a:rPr lang="ja-JP" altLang="en-US" sz="1800" b="1" dirty="0">
                <a:solidFill>
                  <a:srgbClr val="C00000"/>
                </a:solidFill>
                <a:latin typeface="メイリオ" panose="020B0604030504040204" pitchFamily="50" charset="-128"/>
                <a:ea typeface="メイリオ" panose="020B0604030504040204" pitchFamily="50" charset="-128"/>
              </a:rPr>
              <a:t>気管カニューレに無理な力を加えない</a:t>
            </a:r>
            <a:br>
              <a:rPr lang="en-US" altLang="ja-JP" sz="1800" b="1" dirty="0">
                <a:solidFill>
                  <a:srgbClr val="C00000"/>
                </a:solidFill>
                <a:latin typeface="メイリオ" panose="020B0604030504040204" pitchFamily="50" charset="-128"/>
                <a:ea typeface="メイリオ" panose="020B0604030504040204" pitchFamily="50" charset="-128"/>
              </a:rPr>
            </a:br>
            <a:r>
              <a:rPr lang="ja-JP" altLang="en-US" sz="1500" b="1" dirty="0">
                <a:solidFill>
                  <a:srgbClr val="C00000"/>
                </a:solidFill>
                <a:latin typeface="メイリオ" panose="020B0604030504040204" pitchFamily="50" charset="-128"/>
                <a:ea typeface="メイリオ" panose="020B0604030504040204" pitchFamily="50" charset="-128"/>
              </a:rPr>
              <a:t>　</a:t>
            </a:r>
            <a:r>
              <a:rPr lang="ja-JP" altLang="en-US" sz="1500" dirty="0">
                <a:solidFill>
                  <a:prstClr val="black"/>
                </a:solidFill>
                <a:latin typeface="メイリオ" panose="020B0604030504040204" pitchFamily="50" charset="-128"/>
                <a:ea typeface="メイリオ" panose="020B0604030504040204" pitchFamily="50" charset="-128"/>
              </a:rPr>
              <a:t>首を過度に、後にそらせない、前に曲げない</a:t>
            </a:r>
            <a:br>
              <a:rPr lang="en-US" altLang="ja-JP" sz="1500" dirty="0">
                <a:solidFill>
                  <a:prstClr val="black"/>
                </a:solidFill>
                <a:latin typeface="メイリオ" panose="020B0604030504040204" pitchFamily="50" charset="-128"/>
                <a:ea typeface="メイリオ" panose="020B0604030504040204" pitchFamily="50" charset="-128"/>
              </a:rPr>
            </a:br>
            <a:r>
              <a:rPr lang="ja-JP" altLang="en-US" sz="1500" dirty="0">
                <a:solidFill>
                  <a:prstClr val="black"/>
                </a:solidFill>
                <a:latin typeface="メイリオ" panose="020B0604030504040204" pitchFamily="50" charset="-128"/>
                <a:ea typeface="メイリオ" panose="020B0604030504040204" pitchFamily="50" charset="-128"/>
              </a:rPr>
              <a:t>　左右に強く回さない</a:t>
            </a:r>
          </a:p>
          <a:p>
            <a:pPr eaLnBrk="1" fontAlgn="auto" hangingPunct="1">
              <a:lnSpc>
                <a:spcPct val="110000"/>
              </a:lnSpc>
              <a:spcBef>
                <a:spcPts val="600"/>
              </a:spcBef>
              <a:spcAft>
                <a:spcPts val="0"/>
              </a:spcAft>
              <a:buClr>
                <a:srgbClr val="CCECFF"/>
              </a:buClr>
              <a:buFont typeface="Wingdings" panose="05000000000000000000" pitchFamily="2" charset="2"/>
              <a:buNone/>
              <a:defRPr/>
            </a:pPr>
            <a:r>
              <a:rPr lang="ja-JP" altLang="en-US" sz="1800" b="1" dirty="0">
                <a:solidFill>
                  <a:srgbClr val="C00000"/>
                </a:solidFill>
                <a:latin typeface="メイリオ" panose="020B0604030504040204" pitchFamily="50" charset="-128"/>
                <a:ea typeface="メイリオ" panose="020B0604030504040204" pitchFamily="50" charset="-128"/>
              </a:rPr>
              <a:t>気管カニューレからの異物の侵入を防ぐ</a:t>
            </a:r>
            <a:r>
              <a:rPr lang="ja-JP" altLang="en-US" sz="1200" dirty="0">
                <a:solidFill>
                  <a:srgbClr val="FF3300"/>
                </a:solidFill>
                <a:latin typeface="メイリオ" panose="020B0604030504040204" pitchFamily="50" charset="-128"/>
                <a:ea typeface="メイリオ" panose="020B0604030504040204" pitchFamily="50" charset="-128"/>
              </a:rPr>
              <a:t> </a:t>
            </a:r>
            <a:br>
              <a:rPr lang="en-US" altLang="ja-JP" sz="1200" dirty="0">
                <a:solidFill>
                  <a:srgbClr val="FF3300"/>
                </a:solidFill>
                <a:latin typeface="メイリオ" panose="020B0604030504040204" pitchFamily="50" charset="-128"/>
                <a:ea typeface="メイリオ" panose="020B0604030504040204" pitchFamily="50" charset="-128"/>
              </a:rPr>
            </a:br>
            <a:r>
              <a:rPr lang="ja-JP" altLang="en-US" sz="1500" dirty="0">
                <a:solidFill>
                  <a:srgbClr val="FF3300"/>
                </a:solidFill>
                <a:latin typeface="メイリオ" panose="020B0604030504040204" pitchFamily="50" charset="-128"/>
                <a:ea typeface="メイリオ" panose="020B0604030504040204" pitchFamily="50" charset="-128"/>
              </a:rPr>
              <a:t>　</a:t>
            </a:r>
            <a:r>
              <a:rPr lang="ja-JP" altLang="en-US" sz="1500" dirty="0">
                <a:solidFill>
                  <a:prstClr val="black"/>
                </a:solidFill>
                <a:latin typeface="メイリオ" panose="020B0604030504040204" pitchFamily="50" charset="-128"/>
                <a:ea typeface="メイリオ" panose="020B0604030504040204" pitchFamily="50" charset="-128"/>
              </a:rPr>
              <a:t>→人工鼻、ガーゼで入口をカバーする</a:t>
            </a:r>
          </a:p>
          <a:p>
            <a:pPr eaLnBrk="1" fontAlgn="auto" hangingPunct="1">
              <a:lnSpc>
                <a:spcPct val="110000"/>
              </a:lnSpc>
              <a:spcBef>
                <a:spcPts val="600"/>
              </a:spcBef>
              <a:spcAft>
                <a:spcPts val="0"/>
              </a:spcAft>
              <a:buClr>
                <a:srgbClr val="CCECFF"/>
              </a:buClr>
              <a:buFont typeface="Wingdings" panose="05000000000000000000" pitchFamily="2" charset="2"/>
              <a:buNone/>
              <a:defRPr/>
            </a:pPr>
            <a:r>
              <a:rPr lang="ja-JP" altLang="en-US" sz="1800" b="1" dirty="0">
                <a:solidFill>
                  <a:srgbClr val="C00000"/>
                </a:solidFill>
                <a:latin typeface="メイリオ" panose="020B0604030504040204" pitchFamily="50" charset="-128"/>
                <a:ea typeface="メイリオ" panose="020B0604030504040204" pitchFamily="50" charset="-128"/>
              </a:rPr>
              <a:t>気管内の乾燥を防ぐ</a:t>
            </a:r>
            <a:br>
              <a:rPr lang="en-US" altLang="ja-JP" sz="1800" b="1" dirty="0">
                <a:solidFill>
                  <a:srgbClr val="C00000"/>
                </a:solidFill>
                <a:latin typeface="メイリオ" panose="020B0604030504040204" pitchFamily="50" charset="-128"/>
                <a:ea typeface="メイリオ" panose="020B0604030504040204" pitchFamily="50" charset="-128"/>
              </a:rPr>
            </a:br>
            <a:r>
              <a:rPr lang="ja-JP" altLang="en-US" sz="1500" b="1" dirty="0">
                <a:solidFill>
                  <a:srgbClr val="C00000"/>
                </a:solidFill>
                <a:latin typeface="メイリオ" panose="020B0604030504040204" pitchFamily="50" charset="-128"/>
                <a:ea typeface="メイリオ" panose="020B0604030504040204" pitchFamily="50" charset="-128"/>
              </a:rPr>
              <a:t>　</a:t>
            </a:r>
            <a:r>
              <a:rPr lang="ja-JP" altLang="en-US" sz="1500" dirty="0">
                <a:solidFill>
                  <a:prstClr val="black"/>
                </a:solidFill>
                <a:latin typeface="メイリオ" panose="020B0604030504040204" pitchFamily="50" charset="-128"/>
                <a:ea typeface="メイリオ" panose="020B0604030504040204" pitchFamily="50" charset="-128"/>
              </a:rPr>
              <a:t>→人工鼻、トラキマスク室内の加湿、吸入</a:t>
            </a:r>
          </a:p>
          <a:p>
            <a:pPr eaLnBrk="1" fontAlgn="auto" hangingPunct="1">
              <a:lnSpc>
                <a:spcPct val="110000"/>
              </a:lnSpc>
              <a:spcBef>
                <a:spcPts val="600"/>
              </a:spcBef>
              <a:spcAft>
                <a:spcPts val="0"/>
              </a:spcAft>
              <a:buClr>
                <a:srgbClr val="CCECFF"/>
              </a:buClr>
              <a:buFont typeface="Wingdings" panose="05000000000000000000" pitchFamily="2" charset="2"/>
              <a:buNone/>
              <a:defRPr/>
            </a:pPr>
            <a:r>
              <a:rPr lang="ja-JP" altLang="en-US" sz="1800" b="1" dirty="0">
                <a:solidFill>
                  <a:srgbClr val="C00000"/>
                </a:solidFill>
                <a:latin typeface="メイリオ" panose="020B0604030504040204" pitchFamily="50" charset="-128"/>
                <a:ea typeface="メイリオ" panose="020B0604030504040204" pitchFamily="50" charset="-128"/>
              </a:rPr>
              <a:t>気管切開孔を清潔にする</a:t>
            </a:r>
            <a:br>
              <a:rPr lang="en-US" altLang="ja-JP" sz="1800" b="1" dirty="0">
                <a:solidFill>
                  <a:srgbClr val="C00000"/>
                </a:solidFill>
                <a:latin typeface="メイリオ" panose="020B0604030504040204" pitchFamily="50" charset="-128"/>
                <a:ea typeface="メイリオ" panose="020B0604030504040204" pitchFamily="50" charset="-128"/>
              </a:rPr>
            </a:br>
            <a:r>
              <a:rPr lang="ja-JP" altLang="en-US" sz="1500" b="1" dirty="0">
                <a:solidFill>
                  <a:srgbClr val="C00000"/>
                </a:solidFill>
                <a:latin typeface="メイリオ" panose="020B0604030504040204" pitchFamily="50" charset="-128"/>
                <a:ea typeface="メイリオ" panose="020B0604030504040204" pitchFamily="50" charset="-128"/>
              </a:rPr>
              <a:t>　</a:t>
            </a:r>
            <a:r>
              <a:rPr lang="ja-JP" altLang="en-US" sz="1500" dirty="0">
                <a:solidFill>
                  <a:prstClr val="black"/>
                </a:solidFill>
                <a:latin typeface="メイリオ" panose="020B0604030504040204" pitchFamily="50" charset="-128"/>
                <a:ea typeface="メイリオ" panose="020B0604030504040204" pitchFamily="50" charset="-128"/>
              </a:rPr>
              <a:t>①分泌物は微温湯できれいに拭き取る。</a:t>
            </a:r>
            <a:br>
              <a:rPr lang="en-US" altLang="ja-JP" sz="1500" dirty="0">
                <a:solidFill>
                  <a:prstClr val="black"/>
                </a:solidFill>
                <a:latin typeface="メイリオ" panose="020B0604030504040204" pitchFamily="50" charset="-128"/>
                <a:ea typeface="メイリオ" panose="020B0604030504040204" pitchFamily="50" charset="-128"/>
              </a:rPr>
            </a:br>
            <a:r>
              <a:rPr lang="ja-JP" altLang="en-US" sz="1500" dirty="0">
                <a:solidFill>
                  <a:prstClr val="black"/>
                </a:solidFill>
                <a:latin typeface="メイリオ" panose="020B0604030504040204" pitchFamily="50" charset="-128"/>
                <a:ea typeface="メイリオ" panose="020B0604030504040204" pitchFamily="50" charset="-128"/>
              </a:rPr>
              <a:t>　②ガーゼ使用時は汚れたら交換する。</a:t>
            </a:r>
          </a:p>
        </p:txBody>
      </p:sp>
      <p:pic>
        <p:nvPicPr>
          <p:cNvPr id="24" name="Picture 7" descr="DSCN0929a">
            <a:extLst>
              <a:ext uri="{FF2B5EF4-FFF2-40B4-BE49-F238E27FC236}">
                <a16:creationId xmlns:a16="http://schemas.microsoft.com/office/drawing/2014/main" id="{BD7B7F76-2844-42A7-B77E-C7BD518EB9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3822" y="4607309"/>
            <a:ext cx="1516006" cy="137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5">
            <a:extLst>
              <a:ext uri="{FF2B5EF4-FFF2-40B4-BE49-F238E27FC236}">
                <a16:creationId xmlns:a16="http://schemas.microsoft.com/office/drawing/2014/main" id="{CEF3B1D4-2412-4B0F-9CF4-A016F1B47A0F}"/>
              </a:ext>
            </a:extLst>
          </p:cNvPr>
          <p:cNvSpPr txBox="1">
            <a:spLocks noChangeArrowheads="1"/>
          </p:cNvSpPr>
          <p:nvPr/>
        </p:nvSpPr>
        <p:spPr bwMode="auto">
          <a:xfrm>
            <a:off x="5663822" y="5989279"/>
            <a:ext cx="1516005" cy="251795"/>
          </a:xfrm>
          <a:prstGeom prst="rect">
            <a:avLst/>
          </a:prstGeom>
          <a:noFill/>
          <a:ln>
            <a:noFill/>
          </a:ln>
        </p:spPr>
        <p:txBody>
          <a:bodyPr wrap="square" tIns="36000" bIns="0" anchor="ctr" anchorCtr="0">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fontAlgn="auto" hangingPunct="1">
              <a:spcBef>
                <a:spcPct val="0"/>
              </a:spcBef>
              <a:spcAft>
                <a:spcPts val="0"/>
              </a:spcAft>
              <a:buFontTx/>
              <a:buNone/>
              <a:defRPr/>
            </a:pPr>
            <a:r>
              <a:rPr lang="ja-JP" altLang="en-US" sz="1400" b="1" dirty="0">
                <a:solidFill>
                  <a:prstClr val="black"/>
                </a:solidFill>
                <a:latin typeface="Segoe UI" panose="020B0502040204020203" pitchFamily="34" charset="0"/>
                <a:ea typeface="メイリオ" panose="020B0604030504040204" pitchFamily="50" charset="-128"/>
              </a:rPr>
              <a:t>人工鼻</a:t>
            </a:r>
          </a:p>
        </p:txBody>
      </p:sp>
      <p:pic>
        <p:nvPicPr>
          <p:cNvPr id="26" name="図 25">
            <a:extLst>
              <a:ext uri="{FF2B5EF4-FFF2-40B4-BE49-F238E27FC236}">
                <a16:creationId xmlns:a16="http://schemas.microsoft.com/office/drawing/2014/main" id="{294057EA-5E9E-4171-B9C6-668D0781663E}"/>
              </a:ext>
            </a:extLst>
          </p:cNvPr>
          <p:cNvPicPr>
            <a:picLocks noChangeAspect="1"/>
          </p:cNvPicPr>
          <p:nvPr/>
        </p:nvPicPr>
        <p:blipFill>
          <a:blip r:embed="rId4"/>
          <a:stretch>
            <a:fillRect/>
          </a:stretch>
        </p:blipFill>
        <p:spPr>
          <a:xfrm>
            <a:off x="7293895" y="4600684"/>
            <a:ext cx="1980280" cy="1389840"/>
          </a:xfrm>
          <a:prstGeom prst="rect">
            <a:avLst/>
          </a:prstGeom>
        </p:spPr>
      </p:pic>
      <p:sp>
        <p:nvSpPr>
          <p:cNvPr id="27" name="Text Box 5">
            <a:extLst>
              <a:ext uri="{FF2B5EF4-FFF2-40B4-BE49-F238E27FC236}">
                <a16:creationId xmlns:a16="http://schemas.microsoft.com/office/drawing/2014/main" id="{5345BDDB-36EA-409E-BEC7-02B4B0F5C481}"/>
              </a:ext>
            </a:extLst>
          </p:cNvPr>
          <p:cNvSpPr txBox="1">
            <a:spLocks noChangeArrowheads="1"/>
          </p:cNvSpPr>
          <p:nvPr/>
        </p:nvSpPr>
        <p:spPr bwMode="auto">
          <a:xfrm>
            <a:off x="7293895" y="5995701"/>
            <a:ext cx="1980280" cy="251795"/>
          </a:xfrm>
          <a:prstGeom prst="rect">
            <a:avLst/>
          </a:prstGeom>
          <a:noFill/>
          <a:ln>
            <a:noFill/>
          </a:ln>
        </p:spPr>
        <p:txBody>
          <a:bodyPr wrap="square" tIns="36000" bIns="0" anchor="ctr" anchorCtr="0">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fontAlgn="auto" hangingPunct="1">
              <a:spcBef>
                <a:spcPct val="0"/>
              </a:spcBef>
              <a:spcAft>
                <a:spcPts val="0"/>
              </a:spcAft>
              <a:buFontTx/>
              <a:buNone/>
              <a:defRPr/>
            </a:pPr>
            <a:r>
              <a:rPr lang="ja-JP" altLang="en-US" sz="1400" b="1" dirty="0">
                <a:solidFill>
                  <a:prstClr val="black"/>
                </a:solidFill>
                <a:latin typeface="Segoe UI" panose="020B0502040204020203" pitchFamily="34" charset="0"/>
                <a:ea typeface="メイリオ" panose="020B0604030504040204" pitchFamily="50" charset="-128"/>
              </a:rPr>
              <a:t>トラキマスク</a:t>
            </a:r>
          </a:p>
        </p:txBody>
      </p:sp>
      <p:sp>
        <p:nvSpPr>
          <p:cNvPr id="29" name="テキスト ボックス 6">
            <a:extLst>
              <a:ext uri="{FF2B5EF4-FFF2-40B4-BE49-F238E27FC236}">
                <a16:creationId xmlns:a16="http://schemas.microsoft.com/office/drawing/2014/main" id="{DBA214EE-004D-4203-BAE0-9A3734559B4A}"/>
              </a:ext>
            </a:extLst>
          </p:cNvPr>
          <p:cNvSpPr txBox="1">
            <a:spLocks noChangeArrowheads="1"/>
          </p:cNvSpPr>
          <p:nvPr/>
        </p:nvSpPr>
        <p:spPr bwMode="auto">
          <a:xfrm>
            <a:off x="7579552" y="3841264"/>
            <a:ext cx="697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fontAlgn="auto" hangingPunct="1">
              <a:spcBef>
                <a:spcPts val="0"/>
              </a:spcBef>
              <a:spcAft>
                <a:spcPts val="0"/>
              </a:spcAft>
              <a:defRPr/>
            </a:pPr>
            <a:r>
              <a:rPr lang="ja-JP" altLang="en-US" sz="2000" dirty="0">
                <a:solidFill>
                  <a:srgbClr val="000000"/>
                </a:solidFill>
                <a:latin typeface="Segoe UI" panose="020B0502040204020203" pitchFamily="34" charset="0"/>
                <a:ea typeface="メイリオ" panose="020B0604030504040204" pitchFamily="50" charset="-128"/>
              </a:rPr>
              <a:t>気管</a:t>
            </a:r>
          </a:p>
        </p:txBody>
      </p:sp>
      <p:pic>
        <p:nvPicPr>
          <p:cNvPr id="31" name="Picture 6">
            <a:extLst>
              <a:ext uri="{FF2B5EF4-FFF2-40B4-BE49-F238E27FC236}">
                <a16:creationId xmlns:a16="http://schemas.microsoft.com/office/drawing/2014/main" id="{56B85F11-135D-4768-9748-54DBB6BE2E8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293895" y="1308214"/>
            <a:ext cx="1544638" cy="296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テキスト ボックス 7">
            <a:extLst>
              <a:ext uri="{FF2B5EF4-FFF2-40B4-BE49-F238E27FC236}">
                <a16:creationId xmlns:a16="http://schemas.microsoft.com/office/drawing/2014/main" id="{89AE83CC-BA2F-4395-9273-703EE9A7024A}"/>
              </a:ext>
            </a:extLst>
          </p:cNvPr>
          <p:cNvSpPr txBox="1">
            <a:spLocks noChangeArrowheads="1"/>
          </p:cNvSpPr>
          <p:nvPr/>
        </p:nvSpPr>
        <p:spPr bwMode="auto">
          <a:xfrm>
            <a:off x="6610633" y="2039307"/>
            <a:ext cx="7309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fontAlgn="auto" hangingPunct="1">
              <a:spcBef>
                <a:spcPts val="0"/>
              </a:spcBef>
              <a:spcAft>
                <a:spcPts val="0"/>
              </a:spcAft>
              <a:defRPr/>
            </a:pPr>
            <a:r>
              <a:rPr lang="ja-JP" altLang="en-US" sz="1600" b="1" dirty="0">
                <a:latin typeface="Segoe UI" panose="020B0502040204020203" pitchFamily="34" charset="0"/>
                <a:ea typeface="メイリオ" panose="020B0604030504040204" pitchFamily="50" charset="-128"/>
              </a:rPr>
              <a:t>声帯</a:t>
            </a:r>
          </a:p>
        </p:txBody>
      </p:sp>
      <p:sp>
        <p:nvSpPr>
          <p:cNvPr id="41" name="テキスト ボックス 8">
            <a:extLst>
              <a:ext uri="{FF2B5EF4-FFF2-40B4-BE49-F238E27FC236}">
                <a16:creationId xmlns:a16="http://schemas.microsoft.com/office/drawing/2014/main" id="{940F4ED5-FF29-491E-A2D7-A1C5A1B28D4A}"/>
              </a:ext>
            </a:extLst>
          </p:cNvPr>
          <p:cNvSpPr txBox="1">
            <a:spLocks noChangeArrowheads="1"/>
          </p:cNvSpPr>
          <p:nvPr/>
        </p:nvSpPr>
        <p:spPr bwMode="auto">
          <a:xfrm>
            <a:off x="8810730" y="2161794"/>
            <a:ext cx="691207" cy="338554"/>
          </a:xfrm>
          <a:prstGeom prst="rect">
            <a:avLst/>
          </a:prstGeom>
          <a:noFill/>
          <a:ln>
            <a:noFill/>
          </a:ln>
          <a:effectLst>
            <a:outerShdw blurRad="76200" dir="13500000" sy="23000" kx="1200000" algn="br" rotWithShape="0">
              <a:prstClr val="black">
                <a:alpha val="20000"/>
              </a:prst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fontAlgn="auto" hangingPunct="1">
              <a:spcBef>
                <a:spcPts val="0"/>
              </a:spcBef>
              <a:spcAft>
                <a:spcPts val="0"/>
              </a:spcAft>
              <a:defRPr/>
            </a:pPr>
            <a:r>
              <a:rPr lang="ja-JP" altLang="en-US" sz="1600" b="1" dirty="0">
                <a:latin typeface="Segoe UI" panose="020B0502040204020203" pitchFamily="34" charset="0"/>
                <a:ea typeface="メイリオ" panose="020B0604030504040204" pitchFamily="50" charset="-128"/>
              </a:rPr>
              <a:t>食道</a:t>
            </a:r>
          </a:p>
        </p:txBody>
      </p:sp>
      <p:sp>
        <p:nvSpPr>
          <p:cNvPr id="42" name="テキスト ボックス 9">
            <a:extLst>
              <a:ext uri="{FF2B5EF4-FFF2-40B4-BE49-F238E27FC236}">
                <a16:creationId xmlns:a16="http://schemas.microsoft.com/office/drawing/2014/main" id="{6934B26C-7E65-46CB-9A9E-216ED084363A}"/>
              </a:ext>
            </a:extLst>
          </p:cNvPr>
          <p:cNvSpPr txBox="1">
            <a:spLocks noChangeArrowheads="1"/>
          </p:cNvSpPr>
          <p:nvPr/>
        </p:nvSpPr>
        <p:spPr bwMode="auto">
          <a:xfrm>
            <a:off x="5533250" y="3357837"/>
            <a:ext cx="16934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fontAlgn="auto" hangingPunct="1">
              <a:spcBef>
                <a:spcPts val="0"/>
              </a:spcBef>
              <a:spcAft>
                <a:spcPts val="0"/>
              </a:spcAft>
              <a:defRPr/>
            </a:pPr>
            <a:r>
              <a:rPr lang="ja-JP" altLang="en-US" sz="1600" b="1" dirty="0">
                <a:latin typeface="Segoe UI" panose="020B0502040204020203" pitchFamily="34" charset="0"/>
                <a:ea typeface="メイリオ" panose="020B0604030504040204" pitchFamily="50" charset="-128"/>
              </a:rPr>
              <a:t>気管カニューレ</a:t>
            </a:r>
          </a:p>
        </p:txBody>
      </p:sp>
      <p:cxnSp>
        <p:nvCxnSpPr>
          <p:cNvPr id="44" name="直線矢印コネクタ 11">
            <a:extLst>
              <a:ext uri="{FF2B5EF4-FFF2-40B4-BE49-F238E27FC236}">
                <a16:creationId xmlns:a16="http://schemas.microsoft.com/office/drawing/2014/main" id="{00803679-24E4-4FDD-82F1-5A88925807BF}"/>
              </a:ext>
            </a:extLst>
          </p:cNvPr>
          <p:cNvCxnSpPr>
            <a:cxnSpLocks noChangeShapeType="1"/>
          </p:cNvCxnSpPr>
          <p:nvPr/>
        </p:nvCxnSpPr>
        <p:spPr bwMode="auto">
          <a:xfrm>
            <a:off x="7210521" y="2235364"/>
            <a:ext cx="920815" cy="541128"/>
          </a:xfrm>
          <a:prstGeom prst="straightConnector1">
            <a:avLst/>
          </a:prstGeom>
          <a:noFill/>
          <a:ln w="28575" algn="ctr">
            <a:solidFill>
              <a:schemeClr val="accent6">
                <a:lumMod val="75000"/>
              </a:schemeClr>
            </a:solidFill>
            <a:round/>
            <a:headEnd type="none" w="med" len="med"/>
            <a:tailEnd type="triangle" w="med" len="med"/>
          </a:ln>
          <a:extLst>
            <a:ext uri="{909E8E84-426E-40DD-AFC4-6F175D3DCCD1}">
              <a14:hiddenFill xmlns:a14="http://schemas.microsoft.com/office/drawing/2010/main">
                <a:noFill/>
              </a14:hiddenFill>
            </a:ext>
          </a:extLst>
        </p:spPr>
      </p:cxnSp>
      <p:cxnSp>
        <p:nvCxnSpPr>
          <p:cNvPr id="45" name="直線矢印コネクタ 12">
            <a:extLst>
              <a:ext uri="{FF2B5EF4-FFF2-40B4-BE49-F238E27FC236}">
                <a16:creationId xmlns:a16="http://schemas.microsoft.com/office/drawing/2014/main" id="{534EB461-07A4-4166-97BD-C7BA56A32E66}"/>
              </a:ext>
            </a:extLst>
          </p:cNvPr>
          <p:cNvCxnSpPr>
            <a:cxnSpLocks noChangeShapeType="1"/>
          </p:cNvCxnSpPr>
          <p:nvPr/>
        </p:nvCxnSpPr>
        <p:spPr bwMode="auto">
          <a:xfrm flipH="1">
            <a:off x="8271279" y="2609872"/>
            <a:ext cx="678928" cy="539509"/>
          </a:xfrm>
          <a:prstGeom prst="straightConnector1">
            <a:avLst/>
          </a:prstGeom>
          <a:noFill/>
          <a:ln w="28575" algn="ctr">
            <a:solidFill>
              <a:schemeClr val="accent6">
                <a:lumMod val="75000"/>
              </a:schemeClr>
            </a:solidFill>
            <a:round/>
            <a:headEnd type="none" w="med" len="med"/>
            <a:tailEnd type="triangle" w="med" len="med"/>
          </a:ln>
          <a:extLst>
            <a:ext uri="{909E8E84-426E-40DD-AFC4-6F175D3DCCD1}">
              <a14:hiddenFill xmlns:a14="http://schemas.microsoft.com/office/drawing/2010/main">
                <a:noFill/>
              </a14:hiddenFill>
            </a:ext>
          </a:extLst>
        </p:spPr>
      </p:cxnSp>
      <p:cxnSp>
        <p:nvCxnSpPr>
          <p:cNvPr id="46" name="直線矢印コネクタ 13">
            <a:extLst>
              <a:ext uri="{FF2B5EF4-FFF2-40B4-BE49-F238E27FC236}">
                <a16:creationId xmlns:a16="http://schemas.microsoft.com/office/drawing/2014/main" id="{E5526C3E-2C0B-44B3-82A6-EC5F5FB47405}"/>
              </a:ext>
            </a:extLst>
          </p:cNvPr>
          <p:cNvCxnSpPr>
            <a:cxnSpLocks noChangeShapeType="1"/>
          </p:cNvCxnSpPr>
          <p:nvPr/>
        </p:nvCxnSpPr>
        <p:spPr bwMode="auto">
          <a:xfrm flipV="1">
            <a:off x="7179828" y="3293416"/>
            <a:ext cx="905438" cy="428038"/>
          </a:xfrm>
          <a:prstGeom prst="straightConnector1">
            <a:avLst/>
          </a:prstGeom>
          <a:noFill/>
          <a:ln w="28575" algn="ctr">
            <a:solidFill>
              <a:schemeClr val="accent6">
                <a:lumMod val="75000"/>
              </a:schemeClr>
            </a:solidFill>
            <a:round/>
            <a:headEnd type="none" w="med" len="med"/>
            <a:tailEnd type="triangle" w="med" len="med"/>
          </a:ln>
          <a:extLst>
            <a:ext uri="{909E8E84-426E-40DD-AFC4-6F175D3DCCD1}">
              <a14:hiddenFill xmlns:a14="http://schemas.microsoft.com/office/drawing/2010/main">
                <a:noFill/>
              </a14:hiddenFill>
            </a:ext>
          </a:extLst>
        </p:spPr>
      </p:cxnSp>
      <p:sp>
        <p:nvSpPr>
          <p:cNvPr id="47" name="テキスト ボックス 46">
            <a:extLst>
              <a:ext uri="{FF2B5EF4-FFF2-40B4-BE49-F238E27FC236}">
                <a16:creationId xmlns:a16="http://schemas.microsoft.com/office/drawing/2014/main" id="{8604BFA3-4401-410F-9A4A-1DEF549081D1}"/>
              </a:ext>
            </a:extLst>
          </p:cNvPr>
          <p:cNvSpPr txBox="1"/>
          <p:nvPr/>
        </p:nvSpPr>
        <p:spPr>
          <a:xfrm>
            <a:off x="5630854" y="3743909"/>
            <a:ext cx="1346973" cy="563502"/>
          </a:xfrm>
          <a:prstGeom prst="rect">
            <a:avLst/>
          </a:prstGeom>
          <a:noFill/>
        </p:spPr>
        <p:txBody>
          <a:bodyPr wrap="square" lIns="0" tIns="0" rIns="0" bIns="0" rtlCol="0">
            <a:noAutofit/>
          </a:bodyPr>
          <a:lstStyle/>
          <a:p>
            <a:pPr marL="163513" indent="-163513" algn="just" eaLnBrk="1" fontAlgn="auto" hangingPunct="1">
              <a:spcBef>
                <a:spcPts val="0"/>
              </a:spcBef>
              <a:spcAft>
                <a:spcPts val="0"/>
              </a:spcAft>
              <a:defRPr/>
            </a:pPr>
            <a:r>
              <a:rPr lang="en-US" altLang="ja-JP" sz="1200" dirty="0">
                <a:solidFill>
                  <a:prstClr val="black"/>
                </a:solidFill>
                <a:latin typeface="メイリオ" panose="020B0604030504040204" pitchFamily="50" charset="-128"/>
                <a:ea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rPr>
              <a:t>気管カニューレが入っていない場合もある</a:t>
            </a:r>
          </a:p>
        </p:txBody>
      </p:sp>
      <p:sp>
        <p:nvSpPr>
          <p:cNvPr id="19"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69</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63488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zh-TW" altLang="en-US" sz="2800" b="1" dirty="0">
                <a:latin typeface="メイリオ" panose="020B0604030504040204" pitchFamily="50" charset="-128"/>
                <a:ea typeface="メイリオ" panose="020B0604030504040204" pitchFamily="50" charset="-128"/>
              </a:rPr>
              <a:t>脈　拍（心 拍）</a:t>
            </a:r>
          </a:p>
        </p:txBody>
      </p:sp>
      <p:sp>
        <p:nvSpPr>
          <p:cNvPr id="20" name="テキスト ボックス 5">
            <a:extLst>
              <a:ext uri="{FF2B5EF4-FFF2-40B4-BE49-F238E27FC236}">
                <a16:creationId xmlns:a16="http://schemas.microsoft.com/office/drawing/2014/main" id="{D856EE65-44A6-414F-8BE2-3FC7443EA184}"/>
              </a:ext>
            </a:extLst>
          </p:cNvPr>
          <p:cNvSpPr txBox="1">
            <a:spLocks noChangeArrowheads="1"/>
          </p:cNvSpPr>
          <p:nvPr/>
        </p:nvSpPr>
        <p:spPr bwMode="auto">
          <a:xfrm>
            <a:off x="453927" y="3375097"/>
            <a:ext cx="4628190" cy="196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lnSpc>
                <a:spcPct val="125000"/>
              </a:lnSpc>
              <a:spcBef>
                <a:spcPct val="0"/>
              </a:spcBef>
              <a:buFontTx/>
              <a:buNone/>
            </a:pPr>
            <a:r>
              <a:rPr lang="en-US" altLang="ja-JP" sz="1800" b="1" dirty="0">
                <a:latin typeface="Meiryo" panose="020B0604030504040204" pitchFamily="34" charset="-128"/>
                <a:ea typeface="Meiryo" panose="020B0604030504040204" pitchFamily="34" charset="-128"/>
              </a:rPr>
              <a:t>【</a:t>
            </a:r>
            <a:r>
              <a:rPr lang="ja-JP" altLang="en-US" sz="1800" b="1" dirty="0">
                <a:latin typeface="Meiryo" panose="020B0604030504040204" pitchFamily="34" charset="-128"/>
                <a:ea typeface="Meiryo" panose="020B0604030504040204" pitchFamily="34" charset="-128"/>
              </a:rPr>
              <a:t>脈拍数が上昇する原因</a:t>
            </a:r>
            <a:r>
              <a:rPr lang="en-US" altLang="ja-JP" sz="1800" b="1" dirty="0">
                <a:latin typeface="Meiryo" panose="020B0604030504040204" pitchFamily="34" charset="-128"/>
                <a:ea typeface="Meiryo" panose="020B0604030504040204" pitchFamily="34" charset="-128"/>
              </a:rPr>
              <a:t>】</a:t>
            </a:r>
          </a:p>
          <a:p>
            <a:pPr marL="285750" indent="-138113">
              <a:lnSpc>
                <a:spcPct val="110000"/>
              </a:lnSpc>
              <a:spcBef>
                <a:spcPct val="0"/>
              </a:spcBef>
            </a:pPr>
            <a:r>
              <a:rPr lang="ja-JP" altLang="en-US" sz="1800" dirty="0">
                <a:latin typeface="Meiryo" panose="020B0604030504040204" pitchFamily="34" charset="-128"/>
                <a:ea typeface="Meiryo" panose="020B0604030504040204" pitchFamily="34" charset="-128"/>
              </a:rPr>
              <a:t>体温上昇</a:t>
            </a:r>
            <a:endParaRPr lang="en-US" altLang="ja-JP" sz="1800" dirty="0">
              <a:latin typeface="Meiryo" panose="020B0604030504040204" pitchFamily="34" charset="-128"/>
              <a:ea typeface="Meiryo" panose="020B0604030504040204" pitchFamily="34" charset="-128"/>
            </a:endParaRPr>
          </a:p>
          <a:p>
            <a:pPr marL="285750" indent="-138113">
              <a:lnSpc>
                <a:spcPct val="110000"/>
              </a:lnSpc>
              <a:spcBef>
                <a:spcPct val="0"/>
              </a:spcBef>
            </a:pPr>
            <a:r>
              <a:rPr lang="ja-JP" altLang="en-US" sz="1800" dirty="0">
                <a:latin typeface="Meiryo" panose="020B0604030504040204" pitchFamily="34" charset="-128"/>
                <a:ea typeface="Meiryo" panose="020B0604030504040204" pitchFamily="34" charset="-128"/>
              </a:rPr>
              <a:t>循環血液量低下（脱水）</a:t>
            </a:r>
            <a:endParaRPr lang="en-US" altLang="ja-JP" sz="1800" dirty="0">
              <a:latin typeface="Meiryo" panose="020B0604030504040204" pitchFamily="34" charset="-128"/>
              <a:ea typeface="Meiryo" panose="020B0604030504040204" pitchFamily="34" charset="-128"/>
            </a:endParaRPr>
          </a:p>
          <a:p>
            <a:pPr marL="285750" indent="-138113">
              <a:lnSpc>
                <a:spcPct val="110000"/>
              </a:lnSpc>
              <a:spcBef>
                <a:spcPct val="0"/>
              </a:spcBef>
            </a:pPr>
            <a:r>
              <a:rPr lang="ja-JP" altLang="en-US" sz="1800" dirty="0">
                <a:latin typeface="Meiryo" panose="020B0604030504040204" pitchFamily="34" charset="-128"/>
                <a:ea typeface="Meiryo" panose="020B0604030504040204" pitchFamily="34" charset="-128"/>
              </a:rPr>
              <a:t>循環血液偏在　（栄養注入・上体挙上）</a:t>
            </a:r>
            <a:endParaRPr lang="en-US" altLang="ja-JP" sz="1800" dirty="0">
              <a:latin typeface="Meiryo" panose="020B0604030504040204" pitchFamily="34" charset="-128"/>
              <a:ea typeface="Meiryo" panose="020B0604030504040204" pitchFamily="34" charset="-128"/>
            </a:endParaRPr>
          </a:p>
          <a:p>
            <a:pPr marL="285750" indent="-138113">
              <a:lnSpc>
                <a:spcPct val="110000"/>
              </a:lnSpc>
              <a:spcBef>
                <a:spcPct val="0"/>
              </a:spcBef>
            </a:pPr>
            <a:r>
              <a:rPr lang="ja-JP" altLang="en-US" sz="1800" dirty="0">
                <a:latin typeface="Meiryo" panose="020B0604030504040204" pitchFamily="34" charset="-128"/>
                <a:ea typeface="Meiryo" panose="020B0604030504040204" pitchFamily="34" charset="-128"/>
              </a:rPr>
              <a:t>酸素需要増加　（運動・筋緊張亢進）</a:t>
            </a:r>
            <a:endParaRPr lang="en-US" altLang="ja-JP" sz="1800" dirty="0">
              <a:latin typeface="Meiryo" panose="020B0604030504040204" pitchFamily="34" charset="-128"/>
              <a:ea typeface="Meiryo" panose="020B0604030504040204" pitchFamily="34" charset="-128"/>
            </a:endParaRPr>
          </a:p>
          <a:p>
            <a:pPr marL="285750" indent="-138113">
              <a:lnSpc>
                <a:spcPct val="110000"/>
              </a:lnSpc>
              <a:spcBef>
                <a:spcPct val="0"/>
              </a:spcBef>
            </a:pPr>
            <a:r>
              <a:rPr lang="ja-JP" altLang="en-US" sz="1800" dirty="0">
                <a:latin typeface="Meiryo" panose="020B0604030504040204" pitchFamily="34" charset="-128"/>
                <a:ea typeface="Meiryo" panose="020B0604030504040204" pitchFamily="34" charset="-128"/>
              </a:rPr>
              <a:t>交感神経刺激　（痛み・ストレス）</a:t>
            </a:r>
          </a:p>
        </p:txBody>
      </p:sp>
      <p:sp>
        <p:nvSpPr>
          <p:cNvPr id="21" name="雲形吹き出し 4">
            <a:extLst>
              <a:ext uri="{FF2B5EF4-FFF2-40B4-BE49-F238E27FC236}">
                <a16:creationId xmlns:a16="http://schemas.microsoft.com/office/drawing/2014/main" id="{ADF86197-EC24-419A-8AE7-7041FB6B4B20}"/>
              </a:ext>
            </a:extLst>
          </p:cNvPr>
          <p:cNvSpPr>
            <a:spLocks noChangeArrowheads="1"/>
          </p:cNvSpPr>
          <p:nvPr/>
        </p:nvSpPr>
        <p:spPr bwMode="auto">
          <a:xfrm>
            <a:off x="5372888" y="2955290"/>
            <a:ext cx="3901287" cy="2146431"/>
          </a:xfrm>
          <a:prstGeom prst="cloudCallout">
            <a:avLst>
              <a:gd name="adj1" fmla="val -63109"/>
              <a:gd name="adj2" fmla="val 1762"/>
            </a:avLst>
          </a:prstGeom>
          <a:gradFill rotWithShape="1">
            <a:gsLst>
              <a:gs pos="0">
                <a:srgbClr val="E4F9FF"/>
              </a:gs>
              <a:gs pos="64999">
                <a:srgbClr val="BBEFFF"/>
              </a:gs>
              <a:gs pos="100000">
                <a:srgbClr val="9EEAFF"/>
              </a:gs>
            </a:gsLst>
            <a:lin ang="5400000" scaled="1"/>
          </a:gradFill>
          <a:ln w="9525">
            <a:solidFill>
              <a:srgbClr val="46AAC5"/>
            </a:solidFill>
            <a:round/>
            <a:headEnd/>
            <a:tailEnd/>
          </a:ln>
          <a:effectLst>
            <a:outerShdw blurRad="40000" dist="20000" dir="5400000" rotWithShape="0">
              <a:srgbClr val="808080">
                <a:alpha val="37999"/>
              </a:srgbClr>
            </a:outerShdw>
          </a:effectLst>
        </p:spPr>
        <p:txBody>
          <a:bodyPr wrap="none"/>
          <a:lstStyle/>
          <a:p>
            <a:pPr algn="ctr" eaLnBrk="1" hangingPunct="1">
              <a:defRPr/>
            </a:pPr>
            <a:r>
              <a:rPr lang="ja-JP" altLang="en-US" sz="1600" dirty="0">
                <a:solidFill>
                  <a:schemeClr val="dk1"/>
                </a:solidFill>
                <a:latin typeface="Meiryo" panose="020B0604030504040204" pitchFamily="34" charset="-128"/>
                <a:ea typeface="Meiryo" panose="020B0604030504040204" pitchFamily="34" charset="-128"/>
                <a:cs typeface="HG創英角ﾎﾟｯﾌﾟ体" charset="2"/>
              </a:rPr>
              <a:t>脈拍上昇は</a:t>
            </a:r>
            <a:endParaRPr lang="en-US" altLang="ja-JP" sz="1600" dirty="0">
              <a:solidFill>
                <a:schemeClr val="dk1"/>
              </a:solidFill>
              <a:latin typeface="Meiryo" panose="020B0604030504040204" pitchFamily="34" charset="-128"/>
              <a:ea typeface="Meiryo" panose="020B0604030504040204" pitchFamily="34" charset="-128"/>
              <a:cs typeface="HG創英角ﾎﾟｯﾌﾟ体" charset="2"/>
            </a:endParaRPr>
          </a:p>
          <a:p>
            <a:pPr algn="ctr" eaLnBrk="1" hangingPunct="1">
              <a:defRPr/>
            </a:pPr>
            <a:r>
              <a:rPr lang="ja-JP" altLang="en-US" sz="1600" dirty="0">
                <a:solidFill>
                  <a:schemeClr val="dk1"/>
                </a:solidFill>
                <a:latin typeface="Meiryo" panose="020B0604030504040204" pitchFamily="34" charset="-128"/>
                <a:ea typeface="Meiryo" panose="020B0604030504040204" pitchFamily="34" charset="-128"/>
                <a:cs typeface="HG創英角ﾎﾟｯﾌﾟ体" charset="2"/>
              </a:rPr>
              <a:t>不快・不安・緊張のサイン</a:t>
            </a:r>
            <a:endParaRPr lang="en-US" altLang="ja-JP" sz="1600" dirty="0">
              <a:solidFill>
                <a:schemeClr val="dk1"/>
              </a:solidFill>
              <a:latin typeface="Meiryo" panose="020B0604030504040204" pitchFamily="34" charset="-128"/>
              <a:ea typeface="Meiryo" panose="020B0604030504040204" pitchFamily="34" charset="-128"/>
            </a:endParaRPr>
          </a:p>
          <a:p>
            <a:pPr algn="ctr" eaLnBrk="1" hangingPunct="1">
              <a:defRPr/>
            </a:pPr>
            <a:r>
              <a:rPr lang="ja-JP" altLang="en-US" sz="1600" dirty="0">
                <a:solidFill>
                  <a:schemeClr val="dk1"/>
                </a:solidFill>
                <a:latin typeface="Meiryo" panose="020B0604030504040204" pitchFamily="34" charset="-128"/>
                <a:ea typeface="Meiryo" panose="020B0604030504040204" pitchFamily="34" charset="-128"/>
              </a:rPr>
              <a:t>「おしっこが出たよ！」</a:t>
            </a:r>
            <a:endParaRPr lang="en-US" altLang="ja-JP" sz="1600" dirty="0">
              <a:solidFill>
                <a:schemeClr val="dk1"/>
              </a:solidFill>
              <a:latin typeface="Meiryo" panose="020B0604030504040204" pitchFamily="34" charset="-128"/>
              <a:ea typeface="Meiryo" panose="020B0604030504040204" pitchFamily="34" charset="-128"/>
            </a:endParaRPr>
          </a:p>
          <a:p>
            <a:pPr algn="ctr" eaLnBrk="1" hangingPunct="1">
              <a:defRPr/>
            </a:pPr>
            <a:r>
              <a:rPr lang="ja-JP" altLang="en-US" sz="1600" dirty="0">
                <a:solidFill>
                  <a:schemeClr val="dk1"/>
                </a:solidFill>
                <a:latin typeface="Meiryo" panose="020B0604030504040204" pitchFamily="34" charset="-128"/>
                <a:ea typeface="Meiryo" panose="020B0604030504040204" pitchFamily="34" charset="-128"/>
              </a:rPr>
              <a:t>「なんとなく苦しいよ！」</a:t>
            </a:r>
            <a:endParaRPr lang="en-US" altLang="ja-JP" sz="1600" dirty="0">
              <a:solidFill>
                <a:schemeClr val="dk1"/>
              </a:solidFill>
              <a:latin typeface="Meiryo" panose="020B0604030504040204" pitchFamily="34" charset="-128"/>
              <a:ea typeface="Meiryo" panose="020B0604030504040204" pitchFamily="34" charset="-128"/>
            </a:endParaRPr>
          </a:p>
          <a:p>
            <a:pPr algn="ctr">
              <a:defRPr/>
            </a:pPr>
            <a:r>
              <a:rPr lang="ja-JP" altLang="en-US" sz="1600" dirty="0">
                <a:solidFill>
                  <a:schemeClr val="dk1"/>
                </a:solidFill>
                <a:latin typeface="Meiryo" panose="020B0604030504040204" pitchFamily="34" charset="-128"/>
                <a:ea typeface="Meiryo" panose="020B0604030504040204" pitchFamily="34" charset="-128"/>
              </a:rPr>
              <a:t>「暑いよ！」「痛いよ！」</a:t>
            </a:r>
            <a:endParaRPr lang="en-US" altLang="ja-JP" sz="1600" dirty="0">
              <a:solidFill>
                <a:schemeClr val="dk1"/>
              </a:solidFill>
              <a:latin typeface="Meiryo" panose="020B0604030504040204" pitchFamily="34" charset="-128"/>
              <a:ea typeface="Meiryo" panose="020B0604030504040204" pitchFamily="34" charset="-128"/>
            </a:endParaRPr>
          </a:p>
          <a:p>
            <a:pPr algn="ctr" eaLnBrk="1" hangingPunct="1">
              <a:defRPr/>
            </a:pPr>
            <a:r>
              <a:rPr lang="ja-JP" altLang="en-US" sz="1600" dirty="0">
                <a:solidFill>
                  <a:schemeClr val="dk1"/>
                </a:solidFill>
                <a:latin typeface="Meiryo" panose="020B0604030504040204" pitchFamily="34" charset="-128"/>
                <a:ea typeface="Meiryo" panose="020B0604030504040204" pitchFamily="34" charset="-128"/>
              </a:rPr>
              <a:t>子どもの重要な意思表示！</a:t>
            </a:r>
          </a:p>
        </p:txBody>
      </p:sp>
      <p:sp>
        <p:nvSpPr>
          <p:cNvPr id="22" name="雲形吹き出し 5">
            <a:extLst>
              <a:ext uri="{FF2B5EF4-FFF2-40B4-BE49-F238E27FC236}">
                <a16:creationId xmlns:a16="http://schemas.microsoft.com/office/drawing/2014/main" id="{0386A259-B7B8-43A5-AA3E-3DAB4F9B0E78}"/>
              </a:ext>
            </a:extLst>
          </p:cNvPr>
          <p:cNvSpPr>
            <a:spLocks noChangeArrowheads="1"/>
          </p:cNvSpPr>
          <p:nvPr/>
        </p:nvSpPr>
        <p:spPr bwMode="auto">
          <a:xfrm>
            <a:off x="5284601" y="1385253"/>
            <a:ext cx="3784787" cy="1307497"/>
          </a:xfrm>
          <a:prstGeom prst="cloudCallout">
            <a:avLst>
              <a:gd name="adj1" fmla="val -66671"/>
              <a:gd name="adj2" fmla="val 6385"/>
            </a:avLst>
          </a:prstGeom>
          <a:gradFill rotWithShape="1">
            <a:gsLst>
              <a:gs pos="0">
                <a:srgbClr val="E5EEFF"/>
              </a:gs>
              <a:gs pos="64999">
                <a:srgbClr val="BFD5FF"/>
              </a:gs>
              <a:gs pos="100000">
                <a:srgbClr val="A3C4FF"/>
              </a:gs>
            </a:gsLst>
            <a:lin ang="5400000" scaled="1"/>
          </a:gradFill>
          <a:ln w="9525">
            <a:solidFill>
              <a:srgbClr val="4A7EBB"/>
            </a:solidFill>
            <a:round/>
            <a:headEnd/>
            <a:tailEnd/>
          </a:ln>
          <a:effectLst>
            <a:outerShdw blurRad="40000" dist="20000" dir="5400000" rotWithShape="0">
              <a:srgbClr val="808080">
                <a:alpha val="37999"/>
              </a:srgbClr>
            </a:outerShdw>
          </a:effectLst>
        </p:spPr>
        <p:txBody>
          <a:bodyPr wrap="none" anchor="ctr"/>
          <a:lstStyle/>
          <a:p>
            <a:pPr algn="ctr" eaLnBrk="1" hangingPunct="1">
              <a:defRPr/>
            </a:pPr>
            <a:r>
              <a:rPr lang="ja-JP" altLang="en-US" sz="1600" dirty="0">
                <a:solidFill>
                  <a:schemeClr val="dk1"/>
                </a:solidFill>
                <a:latin typeface="Meiryo" panose="020B0604030504040204" pitchFamily="34" charset="-128"/>
                <a:ea typeface="Meiryo" panose="020B0604030504040204" pitchFamily="34" charset="-128"/>
              </a:rPr>
              <a:t>脈に触れなくても</a:t>
            </a:r>
            <a:endParaRPr lang="en-US" altLang="ja-JP" sz="1600" dirty="0">
              <a:solidFill>
                <a:schemeClr val="dk1"/>
              </a:solidFill>
              <a:latin typeface="Meiryo" panose="020B0604030504040204" pitchFamily="34" charset="-128"/>
              <a:ea typeface="Meiryo" panose="020B0604030504040204" pitchFamily="34" charset="-128"/>
            </a:endParaRPr>
          </a:p>
          <a:p>
            <a:pPr algn="ctr" eaLnBrk="1" hangingPunct="1">
              <a:defRPr/>
            </a:pPr>
            <a:r>
              <a:rPr lang="ja-JP" altLang="en-US" sz="1600" dirty="0">
                <a:solidFill>
                  <a:schemeClr val="dk1"/>
                </a:solidFill>
                <a:latin typeface="Meiryo" panose="020B0604030504040204" pitchFamily="34" charset="-128"/>
                <a:ea typeface="Meiryo" panose="020B0604030504040204" pitchFamily="34" charset="-128"/>
              </a:rPr>
              <a:t>酸素飽和度モニターによって</a:t>
            </a:r>
            <a:endParaRPr lang="en-US" altLang="ja-JP" sz="1600" dirty="0">
              <a:solidFill>
                <a:schemeClr val="dk1"/>
              </a:solidFill>
              <a:latin typeface="Meiryo" panose="020B0604030504040204" pitchFamily="34" charset="-128"/>
              <a:ea typeface="Meiryo" panose="020B0604030504040204" pitchFamily="34" charset="-128"/>
            </a:endParaRPr>
          </a:p>
          <a:p>
            <a:pPr algn="ctr" eaLnBrk="1" hangingPunct="1">
              <a:defRPr/>
            </a:pPr>
            <a:r>
              <a:rPr lang="ja-JP" altLang="en-US" sz="1600" dirty="0">
                <a:solidFill>
                  <a:schemeClr val="dk1"/>
                </a:solidFill>
                <a:latin typeface="Meiryo" panose="020B0604030504040204" pitchFamily="34" charset="-128"/>
                <a:ea typeface="Meiryo" panose="020B0604030504040204" pitchFamily="34" charset="-128"/>
              </a:rPr>
              <a:t>簡便に継続的に脈拍が把握できる</a:t>
            </a:r>
          </a:p>
        </p:txBody>
      </p:sp>
      <p:sp>
        <p:nvSpPr>
          <p:cNvPr id="24" name="テキスト ボックス 23">
            <a:extLst>
              <a:ext uri="{FF2B5EF4-FFF2-40B4-BE49-F238E27FC236}">
                <a16:creationId xmlns:a16="http://schemas.microsoft.com/office/drawing/2014/main" id="{1971069C-A2A3-47DF-8F86-A32DBA84C93C}"/>
              </a:ext>
            </a:extLst>
          </p:cNvPr>
          <p:cNvSpPr txBox="1">
            <a:spLocks noChangeArrowheads="1"/>
          </p:cNvSpPr>
          <p:nvPr/>
        </p:nvSpPr>
        <p:spPr bwMode="auto">
          <a:xfrm>
            <a:off x="681037" y="5364261"/>
            <a:ext cx="8593137" cy="1140106"/>
          </a:xfrm>
          <a:prstGeom prst="rect">
            <a:avLst/>
          </a:prstGeom>
          <a:solidFill>
            <a:srgbClr val="FFFFCC"/>
          </a:solidFill>
          <a:ln w="9525">
            <a:solidFill>
              <a:srgbClr val="000000"/>
            </a:solidFill>
            <a:miter lim="800000"/>
            <a:headEnd/>
            <a:tailEnd/>
          </a:ln>
          <a:effectLst>
            <a:outerShdw blurRad="40000" dist="20000" dir="5400000" rotWithShape="0">
              <a:srgbClr val="808080">
                <a:alpha val="37999"/>
              </a:srgbClr>
            </a:outerShdw>
          </a:effectLst>
        </p:spPr>
        <p:txBody>
          <a:bodyPr wrap="square" tIns="108000">
            <a:spAutoFit/>
          </a:bodyPr>
          <a:lstStyle>
            <a:lvl1pPr>
              <a:defRPr kumimoji="1" sz="2400">
                <a:solidFill>
                  <a:schemeClr val="tx1"/>
                </a:solidFill>
                <a:latin typeface="Times" panose="02020603050405020304" pitchFamily="18" charset="0"/>
                <a:ea typeface="Osaka" pitchFamily="6" charset="-128"/>
              </a:defRPr>
            </a:lvl1pPr>
            <a:lvl2pPr marL="742950" indent="-285750">
              <a:defRPr kumimoji="1" sz="2400">
                <a:solidFill>
                  <a:schemeClr val="tx1"/>
                </a:solidFill>
                <a:latin typeface="Times" panose="02020603050405020304" pitchFamily="18" charset="0"/>
                <a:ea typeface="Osaka" pitchFamily="6" charset="-128"/>
              </a:defRPr>
            </a:lvl2pPr>
            <a:lvl3pPr marL="1143000" indent="-228600">
              <a:defRPr kumimoji="1" sz="2400">
                <a:solidFill>
                  <a:schemeClr val="tx1"/>
                </a:solidFill>
                <a:latin typeface="Times" panose="02020603050405020304" pitchFamily="18" charset="0"/>
                <a:ea typeface="Osaka" pitchFamily="6" charset="-128"/>
              </a:defRPr>
            </a:lvl3pPr>
            <a:lvl4pPr marL="1600200" indent="-228600">
              <a:defRPr kumimoji="1" sz="2400">
                <a:solidFill>
                  <a:schemeClr val="tx1"/>
                </a:solidFill>
                <a:latin typeface="Times" panose="02020603050405020304" pitchFamily="18" charset="0"/>
                <a:ea typeface="Osaka" pitchFamily="6" charset="-128"/>
              </a:defRPr>
            </a:lvl4pPr>
            <a:lvl5pPr marL="2057400" indent="-228600">
              <a:defRPr kumimoji="1" sz="2400">
                <a:solidFill>
                  <a:schemeClr val="tx1"/>
                </a:solidFill>
                <a:latin typeface="Times" panose="02020603050405020304" pitchFamily="18" charset="0"/>
                <a:ea typeface="Osaka" pitchFamily="6"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pitchFamily="6"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pitchFamily="6"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pitchFamily="6"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pitchFamily="6" charset="-128"/>
              </a:defRPr>
            </a:lvl9pPr>
          </a:lstStyle>
          <a:p>
            <a:pPr eaLnBrk="1" hangingPunct="1">
              <a:defRPr/>
            </a:pPr>
            <a:r>
              <a:rPr lang="ja-JP" altLang="en-US" sz="1600" dirty="0">
                <a:solidFill>
                  <a:srgbClr val="000000"/>
                </a:solidFill>
                <a:latin typeface="Meiryo" panose="020B0604030504040204" pitchFamily="34" charset="-128"/>
                <a:ea typeface="Meiryo" panose="020B0604030504040204" pitchFamily="34" charset="-128"/>
              </a:rPr>
              <a:t>　　</a:t>
            </a:r>
            <a:r>
              <a:rPr lang="ja-JP" altLang="en-US" sz="1600" b="1" dirty="0">
                <a:solidFill>
                  <a:srgbClr val="000000"/>
                </a:solidFill>
                <a:latin typeface="Meiryo" panose="020B0604030504040204" pitchFamily="34" charset="-128"/>
                <a:ea typeface="Meiryo" panose="020B0604030504040204" pitchFamily="34" charset="-128"/>
              </a:rPr>
              <a:t>重度の医療的ケア児の徐脈はどのくらいまで問題ないか？</a:t>
            </a:r>
            <a:endParaRPr lang="en-US" altLang="ja-JP" sz="1600" b="1" dirty="0">
              <a:solidFill>
                <a:srgbClr val="000000"/>
              </a:solidFill>
              <a:latin typeface="Meiryo" panose="020B0604030504040204" pitchFamily="34" charset="-128"/>
              <a:ea typeface="Meiryo" panose="020B0604030504040204" pitchFamily="34" charset="-128"/>
            </a:endParaRPr>
          </a:p>
          <a:p>
            <a:pPr marL="285750" indent="-285750" eaLnBrk="1" hangingPunct="1">
              <a:buFont typeface="Arial" panose="020B0604020202020204" pitchFamily="34" charset="0"/>
              <a:buChar char="•"/>
              <a:defRPr/>
            </a:pPr>
            <a:r>
              <a:rPr lang="ja-JP" altLang="en-US" sz="1600" dirty="0">
                <a:solidFill>
                  <a:srgbClr val="000000"/>
                </a:solidFill>
                <a:latin typeface="Meiryo" panose="020B0604030504040204" pitchFamily="34" charset="-128"/>
                <a:ea typeface="Meiryo" panose="020B0604030504040204" pitchFamily="34" charset="-128"/>
              </a:rPr>
              <a:t>人工呼吸器療法の子どもが熟睡すると</a:t>
            </a:r>
            <a:r>
              <a:rPr lang="en-US" altLang="ja-JP" sz="1600" dirty="0">
                <a:solidFill>
                  <a:srgbClr val="000000"/>
                </a:solidFill>
                <a:latin typeface="Meiryo" panose="020B0604030504040204" pitchFamily="34" charset="-128"/>
                <a:ea typeface="Meiryo" panose="020B0604030504040204" pitchFamily="34" charset="-128"/>
              </a:rPr>
              <a:t>40</a:t>
            </a:r>
            <a:r>
              <a:rPr lang="ja-JP" altLang="en-US" sz="1600" dirty="0">
                <a:solidFill>
                  <a:srgbClr val="000000"/>
                </a:solidFill>
                <a:latin typeface="Meiryo" panose="020B0604030504040204" pitchFamily="34" charset="-128"/>
                <a:ea typeface="Meiryo" panose="020B0604030504040204" pitchFamily="34" charset="-128"/>
              </a:rPr>
              <a:t>台</a:t>
            </a:r>
            <a:r>
              <a:rPr lang="en-US" altLang="ja-JP" sz="1600" dirty="0">
                <a:solidFill>
                  <a:srgbClr val="000000"/>
                </a:solidFill>
                <a:latin typeface="Meiryo" panose="020B0604030504040204" pitchFamily="34" charset="-128"/>
                <a:ea typeface="Meiryo" panose="020B0604030504040204" pitchFamily="34" charset="-128"/>
              </a:rPr>
              <a:t>/</a:t>
            </a:r>
            <a:r>
              <a:rPr lang="ja-JP" altLang="en-US" sz="1600" dirty="0">
                <a:solidFill>
                  <a:srgbClr val="000000"/>
                </a:solidFill>
                <a:latin typeface="Meiryo" panose="020B0604030504040204" pitchFamily="34" charset="-128"/>
                <a:ea typeface="Meiryo" panose="020B0604030504040204" pitchFamily="34" charset="-128"/>
              </a:rPr>
              <a:t>分まで低下することはよくあります。</a:t>
            </a:r>
            <a:br>
              <a:rPr lang="en-US" altLang="ja-JP" sz="1600" dirty="0">
                <a:solidFill>
                  <a:srgbClr val="000000"/>
                </a:solidFill>
                <a:latin typeface="Meiryo" panose="020B0604030504040204" pitchFamily="34" charset="-128"/>
                <a:ea typeface="Meiryo" panose="020B0604030504040204" pitchFamily="34" charset="-128"/>
              </a:rPr>
            </a:br>
            <a:r>
              <a:rPr lang="ja-JP" altLang="en-US" sz="1600" dirty="0">
                <a:solidFill>
                  <a:srgbClr val="000000"/>
                </a:solidFill>
                <a:latin typeface="Meiryo" panose="020B0604030504040204" pitchFamily="34" charset="-128"/>
                <a:ea typeface="Meiryo" panose="020B0604030504040204" pitchFamily="34" charset="-128"/>
              </a:rPr>
              <a:t>覚醒度を上げて脈拍が上昇すれば心配ありません。</a:t>
            </a:r>
            <a:endParaRPr lang="en-US" altLang="ja-JP" sz="1600" dirty="0">
              <a:solidFill>
                <a:srgbClr val="000000"/>
              </a:solidFill>
              <a:latin typeface="Meiryo" panose="020B0604030504040204" pitchFamily="34" charset="-128"/>
              <a:ea typeface="Meiryo" panose="020B0604030504040204" pitchFamily="34" charset="-128"/>
            </a:endParaRPr>
          </a:p>
          <a:p>
            <a:pPr marL="285750" indent="-285750" eaLnBrk="1" hangingPunct="1">
              <a:buFont typeface="Arial" panose="020B0604020202020204" pitchFamily="34" charset="0"/>
              <a:buChar char="•"/>
              <a:defRPr/>
            </a:pPr>
            <a:r>
              <a:rPr lang="ja-JP" altLang="en-US" sz="1600" dirty="0">
                <a:solidFill>
                  <a:srgbClr val="000000"/>
                </a:solidFill>
                <a:latin typeface="Meiryo" panose="020B0604030504040204" pitchFamily="34" charset="-128"/>
                <a:ea typeface="Meiryo" panose="020B0604030504040204" pitchFamily="34" charset="-128"/>
              </a:rPr>
              <a:t>酸素飽和度モニターで一時的に徐脈になる場合は不整脈の可能性があります。</a:t>
            </a:r>
          </a:p>
        </p:txBody>
      </p:sp>
      <p:sp>
        <p:nvSpPr>
          <p:cNvPr id="9" name="正方形/長方形 8">
            <a:extLst>
              <a:ext uri="{FF2B5EF4-FFF2-40B4-BE49-F238E27FC236}">
                <a16:creationId xmlns:a16="http://schemas.microsoft.com/office/drawing/2014/main" id="{F4E10852-6F31-4D5D-8604-129673F7B477}"/>
              </a:ext>
            </a:extLst>
          </p:cNvPr>
          <p:cNvSpPr/>
          <p:nvPr/>
        </p:nvSpPr>
        <p:spPr>
          <a:xfrm>
            <a:off x="681038" y="1454031"/>
            <a:ext cx="3551750" cy="1841204"/>
          </a:xfrm>
          <a:prstGeom prst="rect">
            <a:avLst/>
          </a:prstGeom>
          <a:ln w="12700">
            <a:solidFill>
              <a:schemeClr val="accent6"/>
            </a:solidFill>
          </a:ln>
        </p:spPr>
        <p:txBody>
          <a:bodyPr wrap="square" lIns="0" anchor="ctr" anchorCtr="0">
            <a:noAutofit/>
          </a:bodyPr>
          <a:lstStyle/>
          <a:p>
            <a:pPr>
              <a:lnSpc>
                <a:spcPct val="125000"/>
              </a:lnSpc>
              <a:tabLst>
                <a:tab pos="900113" algn="l"/>
                <a:tab pos="1254125" algn="l"/>
              </a:tabLst>
              <a:defRPr/>
            </a:pPr>
            <a:r>
              <a:rPr lang="en-US" altLang="ja-JP" b="1" dirty="0">
                <a:solidFill>
                  <a:schemeClr val="dk1"/>
                </a:solidFill>
                <a:latin typeface="Meiryo" panose="020B0604030504040204" pitchFamily="34" charset="-128"/>
                <a:ea typeface="Meiryo" panose="020B0604030504040204" pitchFamily="34" charset="-128"/>
                <a:cs typeface="ＭＳ ゴシック"/>
              </a:rPr>
              <a:t>【</a:t>
            </a:r>
            <a:r>
              <a:rPr lang="ja-JP" altLang="en-US" b="1" dirty="0">
                <a:solidFill>
                  <a:schemeClr val="dk1"/>
                </a:solidFill>
                <a:latin typeface="Meiryo" panose="020B0604030504040204" pitchFamily="34" charset="-128"/>
                <a:ea typeface="Meiryo" panose="020B0604030504040204" pitchFamily="34" charset="-128"/>
                <a:cs typeface="ＭＳ ゴシック"/>
              </a:rPr>
              <a:t>脈拍数の正常値</a:t>
            </a:r>
            <a:r>
              <a:rPr lang="en-US" altLang="ja-JP" b="1" dirty="0">
                <a:solidFill>
                  <a:schemeClr val="dk1"/>
                </a:solidFill>
                <a:latin typeface="Meiryo" panose="020B0604030504040204" pitchFamily="34" charset="-128"/>
                <a:ea typeface="Meiryo" panose="020B0604030504040204" pitchFamily="34" charset="-128"/>
                <a:cs typeface="ＭＳ ゴシック"/>
              </a:rPr>
              <a:t>】</a:t>
            </a:r>
          </a:p>
          <a:p>
            <a:pPr indent="131763">
              <a:lnSpc>
                <a:spcPct val="125000"/>
              </a:lnSpc>
              <a:tabLst>
                <a:tab pos="900113" algn="l"/>
                <a:tab pos="1254125" algn="l"/>
              </a:tabLst>
              <a:defRPr/>
            </a:pPr>
            <a:r>
              <a:rPr lang="ja-JP" altLang="en-US" dirty="0">
                <a:solidFill>
                  <a:schemeClr val="dk1"/>
                </a:solidFill>
                <a:latin typeface="Meiryo" panose="020B0604030504040204" pitchFamily="34" charset="-128"/>
                <a:ea typeface="Meiryo" panose="020B0604030504040204" pitchFamily="34" charset="-128"/>
                <a:cs typeface="ＭＳ ゴシック"/>
              </a:rPr>
              <a:t>乳　児</a:t>
            </a:r>
            <a:r>
              <a:rPr lang="en-US" altLang="ja-JP" dirty="0">
                <a:solidFill>
                  <a:schemeClr val="dk1"/>
                </a:solidFill>
                <a:latin typeface="Meiryo" panose="020B0604030504040204" pitchFamily="34" charset="-128"/>
                <a:ea typeface="Meiryo" panose="020B0604030504040204" pitchFamily="34" charset="-128"/>
                <a:cs typeface="ＭＳ ゴシック"/>
              </a:rPr>
              <a:t>	</a:t>
            </a:r>
            <a:r>
              <a:rPr lang="ja-JP" altLang="en-US" dirty="0">
                <a:solidFill>
                  <a:schemeClr val="dk1"/>
                </a:solidFill>
                <a:latin typeface="Meiryo" panose="020B0604030504040204" pitchFamily="34" charset="-128"/>
                <a:ea typeface="Meiryo" panose="020B0604030504040204" pitchFamily="34" charset="-128"/>
                <a:cs typeface="ＭＳ ゴシック"/>
              </a:rPr>
              <a:t>：</a:t>
            </a:r>
            <a:r>
              <a:rPr lang="en-US" altLang="ja-JP" dirty="0">
                <a:solidFill>
                  <a:schemeClr val="dk1"/>
                </a:solidFill>
                <a:latin typeface="Meiryo" panose="020B0604030504040204" pitchFamily="34" charset="-128"/>
                <a:ea typeface="Meiryo" panose="020B0604030504040204" pitchFamily="34" charset="-128"/>
                <a:cs typeface="ＭＳ ゴシック"/>
              </a:rPr>
              <a:t>	110〜160 /</a:t>
            </a:r>
            <a:r>
              <a:rPr lang="ja-JP" altLang="en-US" dirty="0">
                <a:solidFill>
                  <a:schemeClr val="dk1"/>
                </a:solidFill>
                <a:latin typeface="Meiryo" panose="020B0604030504040204" pitchFamily="34" charset="-128"/>
                <a:ea typeface="Meiryo" panose="020B0604030504040204" pitchFamily="34" charset="-128"/>
                <a:cs typeface="ＭＳ ゴシック"/>
              </a:rPr>
              <a:t>分</a:t>
            </a:r>
            <a:endParaRPr lang="en-US" altLang="ja-JP" dirty="0">
              <a:solidFill>
                <a:schemeClr val="dk1"/>
              </a:solidFill>
              <a:latin typeface="Meiryo" panose="020B0604030504040204" pitchFamily="34" charset="-128"/>
              <a:ea typeface="Meiryo" panose="020B0604030504040204" pitchFamily="34" charset="-128"/>
              <a:cs typeface="ＭＳ ゴシック"/>
            </a:endParaRPr>
          </a:p>
          <a:p>
            <a:pPr indent="131763">
              <a:lnSpc>
                <a:spcPct val="125000"/>
              </a:lnSpc>
              <a:tabLst>
                <a:tab pos="900113" algn="l"/>
                <a:tab pos="1254125" algn="l"/>
              </a:tabLst>
              <a:defRPr/>
            </a:pPr>
            <a:r>
              <a:rPr lang="ja-JP" altLang="en-US" dirty="0">
                <a:solidFill>
                  <a:schemeClr val="dk1"/>
                </a:solidFill>
                <a:latin typeface="Meiryo" panose="020B0604030504040204" pitchFamily="34" charset="-128"/>
                <a:ea typeface="Meiryo" panose="020B0604030504040204" pitchFamily="34" charset="-128"/>
                <a:cs typeface="ＭＳ ゴシック"/>
              </a:rPr>
              <a:t>幼　児</a:t>
            </a:r>
            <a:r>
              <a:rPr lang="en-US" altLang="ja-JP" dirty="0">
                <a:solidFill>
                  <a:schemeClr val="dk1"/>
                </a:solidFill>
                <a:latin typeface="Meiryo" panose="020B0604030504040204" pitchFamily="34" charset="-128"/>
                <a:ea typeface="Meiryo" panose="020B0604030504040204" pitchFamily="34" charset="-128"/>
                <a:cs typeface="ＭＳ ゴシック"/>
              </a:rPr>
              <a:t>	</a:t>
            </a:r>
            <a:r>
              <a:rPr lang="ja-JP" altLang="en-US" dirty="0">
                <a:solidFill>
                  <a:schemeClr val="dk1"/>
                </a:solidFill>
                <a:latin typeface="Meiryo" panose="020B0604030504040204" pitchFamily="34" charset="-128"/>
                <a:ea typeface="Meiryo" panose="020B0604030504040204" pitchFamily="34" charset="-128"/>
                <a:cs typeface="ＭＳ ゴシック"/>
              </a:rPr>
              <a:t>：</a:t>
            </a:r>
            <a:r>
              <a:rPr lang="en-US" altLang="ja-JP" dirty="0">
                <a:solidFill>
                  <a:schemeClr val="dk1"/>
                </a:solidFill>
                <a:latin typeface="Meiryo" panose="020B0604030504040204" pitchFamily="34" charset="-128"/>
                <a:ea typeface="Meiryo" panose="020B0604030504040204" pitchFamily="34" charset="-128"/>
                <a:cs typeface="ＭＳ ゴシック"/>
              </a:rPr>
              <a:t> 	90〜140 /</a:t>
            </a:r>
            <a:r>
              <a:rPr lang="ja-JP" altLang="en-US" dirty="0">
                <a:solidFill>
                  <a:schemeClr val="dk1"/>
                </a:solidFill>
                <a:latin typeface="Meiryo" panose="020B0604030504040204" pitchFamily="34" charset="-128"/>
                <a:ea typeface="Meiryo" panose="020B0604030504040204" pitchFamily="34" charset="-128"/>
                <a:cs typeface="ＭＳ ゴシック"/>
              </a:rPr>
              <a:t>分</a:t>
            </a:r>
            <a:endParaRPr lang="en-US" altLang="ja-JP" dirty="0">
              <a:solidFill>
                <a:schemeClr val="dk1"/>
              </a:solidFill>
              <a:latin typeface="Meiryo" panose="020B0604030504040204" pitchFamily="34" charset="-128"/>
              <a:ea typeface="Meiryo" panose="020B0604030504040204" pitchFamily="34" charset="-128"/>
              <a:cs typeface="ＭＳ ゴシック"/>
            </a:endParaRPr>
          </a:p>
          <a:p>
            <a:pPr indent="131763">
              <a:lnSpc>
                <a:spcPct val="125000"/>
              </a:lnSpc>
              <a:tabLst>
                <a:tab pos="900113" algn="l"/>
                <a:tab pos="1254125" algn="l"/>
              </a:tabLst>
              <a:defRPr/>
            </a:pPr>
            <a:r>
              <a:rPr lang="ja-JP" altLang="en-US" dirty="0">
                <a:solidFill>
                  <a:schemeClr val="dk1"/>
                </a:solidFill>
                <a:latin typeface="Meiryo" panose="020B0604030504040204" pitchFamily="34" charset="-128"/>
                <a:ea typeface="Meiryo" panose="020B0604030504040204" pitchFamily="34" charset="-128"/>
                <a:cs typeface="ＭＳ ゴシック"/>
              </a:rPr>
              <a:t>学　童</a:t>
            </a:r>
            <a:r>
              <a:rPr lang="en-US" altLang="ja-JP" dirty="0">
                <a:solidFill>
                  <a:schemeClr val="dk1"/>
                </a:solidFill>
                <a:latin typeface="Meiryo" panose="020B0604030504040204" pitchFamily="34" charset="-128"/>
                <a:ea typeface="Meiryo" panose="020B0604030504040204" pitchFamily="34" charset="-128"/>
                <a:cs typeface="ＭＳ ゴシック"/>
              </a:rPr>
              <a:t>	</a:t>
            </a:r>
            <a:r>
              <a:rPr lang="ja-JP" altLang="en-US" dirty="0">
                <a:solidFill>
                  <a:schemeClr val="dk1"/>
                </a:solidFill>
                <a:latin typeface="Meiryo" panose="020B0604030504040204" pitchFamily="34" charset="-128"/>
                <a:ea typeface="Meiryo" panose="020B0604030504040204" pitchFamily="34" charset="-128"/>
                <a:cs typeface="ＭＳ ゴシック"/>
              </a:rPr>
              <a:t>：</a:t>
            </a:r>
            <a:r>
              <a:rPr lang="en-US" altLang="ja-JP" dirty="0">
                <a:solidFill>
                  <a:schemeClr val="dk1"/>
                </a:solidFill>
                <a:latin typeface="Meiryo" panose="020B0604030504040204" pitchFamily="34" charset="-128"/>
                <a:ea typeface="Meiryo" panose="020B0604030504040204" pitchFamily="34" charset="-128"/>
                <a:cs typeface="ＭＳ ゴシック"/>
              </a:rPr>
              <a:t> 	80〜120 /</a:t>
            </a:r>
            <a:r>
              <a:rPr lang="ja-JP" altLang="en-US" dirty="0">
                <a:solidFill>
                  <a:schemeClr val="dk1"/>
                </a:solidFill>
                <a:latin typeface="Meiryo" panose="020B0604030504040204" pitchFamily="34" charset="-128"/>
                <a:ea typeface="Meiryo" panose="020B0604030504040204" pitchFamily="34" charset="-128"/>
                <a:cs typeface="ＭＳ ゴシック"/>
              </a:rPr>
              <a:t>分</a:t>
            </a:r>
            <a:endParaRPr lang="en-US" altLang="ja-JP" dirty="0">
              <a:solidFill>
                <a:schemeClr val="dk1"/>
              </a:solidFill>
              <a:latin typeface="Meiryo" panose="020B0604030504040204" pitchFamily="34" charset="-128"/>
              <a:ea typeface="Meiryo" panose="020B0604030504040204" pitchFamily="34" charset="-128"/>
              <a:cs typeface="ＭＳ ゴシック"/>
            </a:endParaRPr>
          </a:p>
          <a:p>
            <a:pPr indent="131763">
              <a:lnSpc>
                <a:spcPct val="125000"/>
              </a:lnSpc>
              <a:tabLst>
                <a:tab pos="900113" algn="l"/>
                <a:tab pos="1254125" algn="l"/>
              </a:tabLst>
              <a:defRPr/>
            </a:pPr>
            <a:r>
              <a:rPr lang="ja-JP" altLang="en-US" dirty="0">
                <a:solidFill>
                  <a:schemeClr val="dk1"/>
                </a:solidFill>
                <a:latin typeface="Meiryo" panose="020B0604030504040204" pitchFamily="34" charset="-128"/>
                <a:ea typeface="Meiryo" panose="020B0604030504040204" pitchFamily="34" charset="-128"/>
                <a:cs typeface="ＭＳ ゴシック"/>
              </a:rPr>
              <a:t>成　人</a:t>
            </a:r>
            <a:r>
              <a:rPr lang="en-US" altLang="ja-JP" dirty="0">
                <a:solidFill>
                  <a:schemeClr val="dk1"/>
                </a:solidFill>
                <a:latin typeface="Meiryo" panose="020B0604030504040204" pitchFamily="34" charset="-128"/>
                <a:ea typeface="Meiryo" panose="020B0604030504040204" pitchFamily="34" charset="-128"/>
                <a:cs typeface="ＭＳ ゴシック"/>
              </a:rPr>
              <a:t>	</a:t>
            </a:r>
            <a:r>
              <a:rPr lang="ja-JP" altLang="en-US" dirty="0">
                <a:solidFill>
                  <a:schemeClr val="dk1"/>
                </a:solidFill>
                <a:latin typeface="Meiryo" panose="020B0604030504040204" pitchFamily="34" charset="-128"/>
                <a:ea typeface="Meiryo" panose="020B0604030504040204" pitchFamily="34" charset="-128"/>
                <a:cs typeface="ＭＳ ゴシック"/>
              </a:rPr>
              <a:t>：</a:t>
            </a:r>
            <a:r>
              <a:rPr lang="en-US" altLang="ja-JP" dirty="0">
                <a:solidFill>
                  <a:schemeClr val="dk1"/>
                </a:solidFill>
                <a:latin typeface="Meiryo" panose="020B0604030504040204" pitchFamily="34" charset="-128"/>
                <a:ea typeface="Meiryo" panose="020B0604030504040204" pitchFamily="34" charset="-128"/>
                <a:cs typeface="ＭＳ ゴシック"/>
              </a:rPr>
              <a:t> 	60〜100 /</a:t>
            </a:r>
            <a:r>
              <a:rPr lang="ja-JP" altLang="en-US" dirty="0">
                <a:solidFill>
                  <a:schemeClr val="dk1"/>
                </a:solidFill>
                <a:latin typeface="Meiryo" panose="020B0604030504040204" pitchFamily="34" charset="-128"/>
                <a:ea typeface="Meiryo" panose="020B0604030504040204" pitchFamily="34" charset="-128"/>
                <a:cs typeface="ＭＳ ゴシック"/>
              </a:rPr>
              <a:t>分</a:t>
            </a:r>
          </a:p>
        </p:txBody>
      </p:sp>
      <p:sp>
        <p:nvSpPr>
          <p:cNvPr id="10"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7</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908692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800" dirty="0"/>
              <a:t>気管カニューレ事故抜去の原因・要因</a:t>
            </a:r>
          </a:p>
        </p:txBody>
      </p:sp>
      <p:sp>
        <p:nvSpPr>
          <p:cNvPr id="23" name="Text Box 3">
            <a:extLst>
              <a:ext uri="{FF2B5EF4-FFF2-40B4-BE49-F238E27FC236}">
                <a16:creationId xmlns:a16="http://schemas.microsoft.com/office/drawing/2014/main" id="{6BAD8926-5AD9-4BE1-BA59-460C9ABDD715}"/>
              </a:ext>
            </a:extLst>
          </p:cNvPr>
          <p:cNvSpPr txBox="1">
            <a:spLocks noChangeArrowheads="1"/>
          </p:cNvSpPr>
          <p:nvPr/>
        </p:nvSpPr>
        <p:spPr bwMode="auto">
          <a:xfrm>
            <a:off x="681037" y="1419367"/>
            <a:ext cx="8593137" cy="505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42900" indent="-342900" algn="just">
              <a:lnSpc>
                <a:spcPct val="120000"/>
              </a:lnSpc>
              <a:spcBef>
                <a:spcPts val="1200"/>
              </a:spcBef>
              <a:buClr>
                <a:schemeClr val="tx1"/>
              </a:buClr>
              <a:defRPr/>
            </a:pPr>
            <a:r>
              <a:rPr lang="ja-JP" altLang="en-US" sz="2000" dirty="0">
                <a:latin typeface="メイリオ" panose="020B0604030504040204" pitchFamily="50" charset="-128"/>
                <a:ea typeface="メイリオ" panose="020B0604030504040204" pitchFamily="50" charset="-128"/>
              </a:rPr>
              <a:t>自分で抜いてしまう（自己抜去）</a:t>
            </a:r>
          </a:p>
          <a:p>
            <a:pPr marL="342900" indent="-342900" algn="just">
              <a:lnSpc>
                <a:spcPct val="120000"/>
              </a:lnSpc>
              <a:spcBef>
                <a:spcPts val="1200"/>
              </a:spcBef>
              <a:buClr>
                <a:schemeClr val="tx1"/>
              </a:buClr>
              <a:defRPr/>
            </a:pPr>
            <a:r>
              <a:rPr lang="ja-JP" altLang="en-US" sz="2000" dirty="0">
                <a:latin typeface="メイリオ" panose="020B0604030504040204" pitchFamily="50" charset="-128"/>
                <a:ea typeface="メイリオ" panose="020B0604030504040204" pitchFamily="50" charset="-128"/>
              </a:rPr>
              <a:t>人工鼻を外す時に（本人、介助者）一緒に抜ける</a:t>
            </a:r>
          </a:p>
          <a:p>
            <a:pPr marL="342900" indent="-342900" algn="just">
              <a:lnSpc>
                <a:spcPct val="120000"/>
              </a:lnSpc>
              <a:spcBef>
                <a:spcPts val="1200"/>
              </a:spcBef>
              <a:buClr>
                <a:schemeClr val="tx1"/>
              </a:buClr>
              <a:defRPr/>
            </a:pPr>
            <a:r>
              <a:rPr lang="ja-JP" altLang="en-US" sz="2000" dirty="0">
                <a:latin typeface="メイリオ" panose="020B0604030504040204" pitchFamily="50" charset="-128"/>
                <a:ea typeface="メイリオ" panose="020B0604030504040204" pitchFamily="50" charset="-128"/>
              </a:rPr>
              <a:t>着替えなどの時に引っかかって抜ける</a:t>
            </a:r>
          </a:p>
          <a:p>
            <a:pPr marL="342900" indent="-342900">
              <a:lnSpc>
                <a:spcPct val="120000"/>
              </a:lnSpc>
              <a:spcBef>
                <a:spcPts val="1200"/>
              </a:spcBef>
              <a:buClr>
                <a:schemeClr val="tx1"/>
              </a:buClr>
              <a:defRPr/>
            </a:pPr>
            <a:r>
              <a:rPr lang="ja-JP" altLang="en-US" sz="2000" dirty="0">
                <a:latin typeface="メイリオ" panose="020B0604030504040204" pitchFamily="50" charset="-128"/>
                <a:ea typeface="メイリオ" panose="020B0604030504040204" pitchFamily="50" charset="-128"/>
              </a:rPr>
              <a:t>バンド（テープ）の固定が緩かったために、抜ける</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くしゃみ、咳に伴って抜ける</a:t>
            </a:r>
          </a:p>
          <a:p>
            <a:pPr marL="342900" indent="-342900" algn="just">
              <a:lnSpc>
                <a:spcPct val="120000"/>
              </a:lnSpc>
              <a:spcBef>
                <a:spcPts val="1200"/>
              </a:spcBef>
              <a:buClr>
                <a:schemeClr val="tx1"/>
              </a:buClr>
              <a:defRPr/>
            </a:pPr>
            <a:r>
              <a:rPr lang="ja-JP" altLang="en-US" sz="2000" dirty="0">
                <a:latin typeface="メイリオ" panose="020B0604030504040204" pitchFamily="50" charset="-128"/>
                <a:ea typeface="メイリオ" panose="020B0604030504040204" pitchFamily="50" charset="-128"/>
              </a:rPr>
              <a:t>頸が後に反った時に抜ける（緊張や、泣いた時）</a:t>
            </a:r>
          </a:p>
          <a:p>
            <a:pPr marL="342900" indent="-342900" algn="just">
              <a:lnSpc>
                <a:spcPct val="120000"/>
              </a:lnSpc>
              <a:spcBef>
                <a:spcPts val="1200"/>
              </a:spcBef>
              <a:buClr>
                <a:schemeClr val="tx1"/>
              </a:buClr>
              <a:defRPr/>
            </a:pPr>
            <a:r>
              <a:rPr lang="ja-JP" altLang="en-US" sz="2000" dirty="0">
                <a:latin typeface="メイリオ" panose="020B0604030504040204" pitchFamily="50" charset="-128"/>
                <a:ea typeface="メイリオ" panose="020B0604030504040204" pitchFamily="50" charset="-128"/>
              </a:rPr>
              <a:t>頸の向きが変わった時に抜ける</a:t>
            </a:r>
          </a:p>
          <a:p>
            <a:pPr marL="342900" indent="-342900" algn="just">
              <a:lnSpc>
                <a:spcPct val="120000"/>
              </a:lnSpc>
              <a:spcBef>
                <a:spcPts val="1200"/>
              </a:spcBef>
              <a:buClr>
                <a:schemeClr val="tx1"/>
              </a:buClr>
              <a:defRPr/>
            </a:pPr>
            <a:r>
              <a:rPr lang="ja-JP" altLang="en-US" sz="2000" dirty="0">
                <a:latin typeface="メイリオ" panose="020B0604030504040204" pitchFamily="50" charset="-128"/>
                <a:ea typeface="メイリオ" panose="020B0604030504040204" pitchFamily="50" charset="-128"/>
              </a:rPr>
              <a:t>接続している人工呼吸器の回路により引っ張られて抜ける</a:t>
            </a:r>
          </a:p>
          <a:p>
            <a:pPr marL="342900" indent="-342900" algn="just">
              <a:lnSpc>
                <a:spcPct val="120000"/>
              </a:lnSpc>
              <a:spcBef>
                <a:spcPts val="1200"/>
              </a:spcBef>
              <a:buClr>
                <a:schemeClr val="tx1"/>
              </a:buClr>
              <a:defRPr/>
            </a:pPr>
            <a:r>
              <a:rPr lang="ja-JP" altLang="en-US" sz="2000" dirty="0">
                <a:latin typeface="メイリオ" panose="020B0604030504040204" pitchFamily="50" charset="-128"/>
                <a:ea typeface="メイリオ" panose="020B0604030504040204" pitchFamily="50" charset="-128"/>
              </a:rPr>
              <a:t>介助者が子どもの頸の後に腕を回して介助している時に、介助者の腕が左右に動く、または、本人が左右に頸を回すことによって、固定バンドが左右に動いて、気管カニューレが左右に引かれて（ズレて）抜ける</a:t>
            </a:r>
          </a:p>
        </p:txBody>
      </p:sp>
      <p:sp>
        <p:nvSpPr>
          <p:cNvPr id="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70</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952370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585" dirty="0"/>
              <a:t>気管カニューレの事故抜去、自己抜去 </a:t>
            </a:r>
            <a:r>
              <a:rPr lang="en-US" altLang="ja-JP" sz="2585" dirty="0"/>
              <a:t>1</a:t>
            </a:r>
            <a:endParaRPr lang="ja-JP" altLang="en-US" sz="2585" dirty="0"/>
          </a:p>
        </p:txBody>
      </p:sp>
      <p:sp>
        <p:nvSpPr>
          <p:cNvPr id="23" name="Text Box 3">
            <a:extLst>
              <a:ext uri="{FF2B5EF4-FFF2-40B4-BE49-F238E27FC236}">
                <a16:creationId xmlns:a16="http://schemas.microsoft.com/office/drawing/2014/main" id="{6BAD8926-5AD9-4BE1-BA59-460C9ABDD715}"/>
              </a:ext>
            </a:extLst>
          </p:cNvPr>
          <p:cNvSpPr txBox="1">
            <a:spLocks noChangeArrowheads="1"/>
          </p:cNvSpPr>
          <p:nvPr/>
        </p:nvSpPr>
        <p:spPr bwMode="auto">
          <a:xfrm>
            <a:off x="1009652" y="1667608"/>
            <a:ext cx="7932127" cy="457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lnSpc>
                <a:spcPct val="120000"/>
              </a:lnSpc>
              <a:spcBef>
                <a:spcPts val="1108"/>
              </a:spcBef>
              <a:buClr>
                <a:prstClr val="black"/>
              </a:buClr>
              <a:buNone/>
              <a:defRPr/>
            </a:pPr>
            <a:r>
              <a:rPr lang="ja-JP" altLang="en-US" sz="1846" dirty="0">
                <a:solidFill>
                  <a:prstClr val="black"/>
                </a:solidFill>
                <a:latin typeface="メイリオ" panose="020B0604030504040204" pitchFamily="50" charset="-128"/>
                <a:ea typeface="メイリオ" panose="020B0604030504040204" pitchFamily="50" charset="-128"/>
              </a:rPr>
              <a:t>気管カニューレが抜けてしまった時のリスクと、緊急対応を</a:t>
            </a:r>
            <a:br>
              <a:rPr lang="en-US" altLang="ja-JP" sz="1846" dirty="0">
                <a:solidFill>
                  <a:prstClr val="black"/>
                </a:solidFill>
                <a:latin typeface="メイリオ" panose="020B0604030504040204" pitchFamily="50" charset="-128"/>
                <a:ea typeface="メイリオ" panose="020B0604030504040204" pitchFamily="50" charset="-128"/>
              </a:rPr>
            </a:br>
            <a:r>
              <a:rPr lang="ja-JP" altLang="en-US" sz="1846" dirty="0">
                <a:solidFill>
                  <a:prstClr val="black"/>
                </a:solidFill>
                <a:latin typeface="メイリオ" panose="020B0604030504040204" pitchFamily="50" charset="-128"/>
                <a:ea typeface="メイリオ" panose="020B0604030504040204" pitchFamily="50" charset="-128"/>
              </a:rPr>
              <a:t>必要とする程度、緊急対応の困難度</a:t>
            </a:r>
          </a:p>
          <a:p>
            <a:pPr marL="490917" indent="-490917" defTabSz="844083">
              <a:lnSpc>
                <a:spcPct val="120000"/>
              </a:lnSpc>
              <a:spcBef>
                <a:spcPts val="1108"/>
              </a:spcBef>
              <a:buClr>
                <a:prstClr val="black"/>
              </a:buClr>
              <a:buNone/>
              <a:defRPr/>
            </a:pPr>
            <a:r>
              <a:rPr lang="ja-JP" altLang="en-US" sz="1846" dirty="0">
                <a:solidFill>
                  <a:prstClr val="black"/>
                </a:solidFill>
                <a:latin typeface="メイリオ" panose="020B0604030504040204" pitchFamily="50" charset="-128"/>
                <a:ea typeface="メイリオ" panose="020B0604030504040204" pitchFamily="50" charset="-128"/>
              </a:rPr>
              <a:t>１．抜けた時に呼吸困難となる可能性</a:t>
            </a:r>
          </a:p>
          <a:p>
            <a:pPr marL="490917" indent="-490917" defTabSz="844083">
              <a:lnSpc>
                <a:spcPct val="120000"/>
              </a:lnSpc>
              <a:spcBef>
                <a:spcPts val="1108"/>
              </a:spcBef>
              <a:buClr>
                <a:prstClr val="black"/>
              </a:buClr>
              <a:buNone/>
              <a:defRPr/>
            </a:pPr>
            <a:r>
              <a:rPr lang="ja-JP" altLang="en-US" sz="1846" dirty="0">
                <a:solidFill>
                  <a:prstClr val="black"/>
                </a:solidFill>
                <a:latin typeface="メイリオ" panose="020B0604030504040204" pitchFamily="50" charset="-128"/>
                <a:ea typeface="メイリオ" panose="020B0604030504040204" pitchFamily="50" charset="-128"/>
              </a:rPr>
              <a:t>２．人工呼吸器使用継続のために気管カニューレを必要とす</a:t>
            </a:r>
            <a:br>
              <a:rPr lang="en-US" altLang="ja-JP" sz="1846" dirty="0">
                <a:solidFill>
                  <a:prstClr val="black"/>
                </a:solidFill>
                <a:latin typeface="メイリオ" panose="020B0604030504040204" pitchFamily="50" charset="-128"/>
                <a:ea typeface="メイリオ" panose="020B0604030504040204" pitchFamily="50" charset="-128"/>
              </a:rPr>
            </a:br>
            <a:r>
              <a:rPr lang="ja-JP" altLang="en-US" sz="1846" dirty="0">
                <a:solidFill>
                  <a:prstClr val="black"/>
                </a:solidFill>
                <a:latin typeface="メイリオ" panose="020B0604030504040204" pitchFamily="50" charset="-128"/>
                <a:ea typeface="メイリオ" panose="020B0604030504040204" pitchFamily="50" charset="-128"/>
              </a:rPr>
              <a:t>る程度</a:t>
            </a:r>
          </a:p>
          <a:p>
            <a:pPr marL="490917" indent="-490917" defTabSz="844083">
              <a:lnSpc>
                <a:spcPct val="120000"/>
              </a:lnSpc>
              <a:spcBef>
                <a:spcPts val="1108"/>
              </a:spcBef>
              <a:buClr>
                <a:prstClr val="black"/>
              </a:buClr>
              <a:buNone/>
              <a:defRPr/>
            </a:pPr>
            <a:r>
              <a:rPr lang="ja-JP" altLang="en-US" sz="1846" dirty="0">
                <a:solidFill>
                  <a:prstClr val="black"/>
                </a:solidFill>
                <a:latin typeface="メイリオ" panose="020B0604030504040204" pitchFamily="50" charset="-128"/>
                <a:ea typeface="メイリオ" panose="020B0604030504040204" pitchFamily="50" charset="-128"/>
              </a:rPr>
              <a:t>３．気管カニューレが抜けた状態が続いて気管切開孔が狭く</a:t>
            </a:r>
            <a:br>
              <a:rPr lang="en-US" altLang="ja-JP" sz="1846" dirty="0">
                <a:solidFill>
                  <a:prstClr val="black"/>
                </a:solidFill>
                <a:latin typeface="メイリオ" panose="020B0604030504040204" pitchFamily="50" charset="-128"/>
                <a:ea typeface="メイリオ" panose="020B0604030504040204" pitchFamily="50" charset="-128"/>
              </a:rPr>
            </a:br>
            <a:r>
              <a:rPr lang="ja-JP" altLang="en-US" sz="1846" dirty="0">
                <a:solidFill>
                  <a:prstClr val="black"/>
                </a:solidFill>
                <a:latin typeface="メイリオ" panose="020B0604030504040204" pitchFamily="50" charset="-128"/>
                <a:ea typeface="メイリオ" panose="020B0604030504040204" pitchFamily="50" charset="-128"/>
              </a:rPr>
              <a:t>なり、今までの太さの気管カニューレが入らなくなる可</a:t>
            </a:r>
            <a:br>
              <a:rPr lang="en-US" altLang="ja-JP" sz="1846" dirty="0">
                <a:solidFill>
                  <a:prstClr val="black"/>
                </a:solidFill>
                <a:latin typeface="メイリオ" panose="020B0604030504040204" pitchFamily="50" charset="-128"/>
                <a:ea typeface="メイリオ" panose="020B0604030504040204" pitchFamily="50" charset="-128"/>
              </a:rPr>
            </a:br>
            <a:r>
              <a:rPr lang="ja-JP" altLang="en-US" sz="1846" dirty="0">
                <a:solidFill>
                  <a:prstClr val="black"/>
                </a:solidFill>
                <a:latin typeface="メイリオ" panose="020B0604030504040204" pitchFamily="50" charset="-128"/>
                <a:ea typeface="メイリオ" panose="020B0604030504040204" pitchFamily="50" charset="-128"/>
              </a:rPr>
              <a:t>能性</a:t>
            </a:r>
            <a:endParaRPr lang="en-US" altLang="ja-JP" sz="1846" dirty="0">
              <a:solidFill>
                <a:prstClr val="black"/>
              </a:solidFill>
              <a:latin typeface="メイリオ" panose="020B0604030504040204" pitchFamily="50" charset="-128"/>
              <a:ea typeface="メイリオ" panose="020B0604030504040204" pitchFamily="50" charset="-128"/>
            </a:endParaRPr>
          </a:p>
          <a:p>
            <a:pPr marL="490917" indent="-490917" defTabSz="844083">
              <a:lnSpc>
                <a:spcPct val="120000"/>
              </a:lnSpc>
              <a:spcBef>
                <a:spcPts val="1108"/>
              </a:spcBef>
              <a:buClr>
                <a:prstClr val="black"/>
              </a:buClr>
              <a:buNone/>
              <a:defRPr/>
            </a:pPr>
            <a:r>
              <a:rPr lang="ja-JP" altLang="en-US" sz="1846" dirty="0">
                <a:solidFill>
                  <a:prstClr val="black"/>
                </a:solidFill>
                <a:latin typeface="メイリオ" panose="020B0604030504040204" pitchFamily="50" charset="-128"/>
                <a:ea typeface="メイリオ" panose="020B0604030504040204" pitchFamily="50" charset="-128"/>
              </a:rPr>
              <a:t>４．気管カニューレ再挿入の困難度</a:t>
            </a:r>
            <a:br>
              <a:rPr lang="en-US" altLang="ja-JP" sz="1846" dirty="0">
                <a:solidFill>
                  <a:prstClr val="black"/>
                </a:solidFill>
                <a:latin typeface="メイリオ" panose="020B0604030504040204" pitchFamily="50" charset="-128"/>
                <a:ea typeface="メイリオ" panose="020B0604030504040204" pitchFamily="50" charset="-128"/>
              </a:rPr>
            </a:br>
            <a:r>
              <a:rPr lang="ja-JP" altLang="en-US" sz="1846" dirty="0">
                <a:solidFill>
                  <a:prstClr val="black"/>
                </a:solidFill>
                <a:latin typeface="メイリオ" panose="020B0604030504040204" pitchFamily="50" charset="-128"/>
                <a:ea typeface="メイリオ" panose="020B0604030504040204" pitchFamily="50" charset="-128"/>
              </a:rPr>
              <a:t>容易に挿入できる場合もあるが、挿入が難しい場合もある</a:t>
            </a:r>
          </a:p>
        </p:txBody>
      </p:sp>
      <p:pic>
        <p:nvPicPr>
          <p:cNvPr id="6" name="Picture 6">
            <a:extLst>
              <a:ext uri="{FF2B5EF4-FFF2-40B4-BE49-F238E27FC236}">
                <a16:creationId xmlns:a16="http://schemas.microsoft.com/office/drawing/2014/main" id="{C84E9A65-6271-46C5-861C-AC30602F9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835" r="13103" b="6053"/>
          <a:stretch>
            <a:fillRect/>
          </a:stretch>
        </p:blipFill>
        <p:spPr bwMode="auto">
          <a:xfrm>
            <a:off x="7533024" y="1667608"/>
            <a:ext cx="1408755" cy="2592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71</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527113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800" dirty="0"/>
              <a:t>気管カニューレの事故抜去、自己抜去 </a:t>
            </a:r>
            <a:r>
              <a:rPr lang="en-US" altLang="ja-JP" sz="2800" dirty="0"/>
              <a:t>2 -</a:t>
            </a:r>
            <a:r>
              <a:rPr lang="ja-JP" altLang="en-US" sz="2800" dirty="0"/>
              <a:t> ①</a:t>
            </a:r>
          </a:p>
        </p:txBody>
      </p:sp>
      <p:sp>
        <p:nvSpPr>
          <p:cNvPr id="23" name="Text Box 3">
            <a:extLst>
              <a:ext uri="{FF2B5EF4-FFF2-40B4-BE49-F238E27FC236}">
                <a16:creationId xmlns:a16="http://schemas.microsoft.com/office/drawing/2014/main" id="{6BAD8926-5AD9-4BE1-BA59-460C9ABDD715}"/>
              </a:ext>
            </a:extLst>
          </p:cNvPr>
          <p:cNvSpPr txBox="1">
            <a:spLocks noChangeArrowheads="1"/>
          </p:cNvSpPr>
          <p:nvPr/>
        </p:nvSpPr>
        <p:spPr bwMode="auto">
          <a:xfrm>
            <a:off x="681037" y="1520825"/>
            <a:ext cx="8781527" cy="502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554038" indent="-554038">
              <a:lnSpc>
                <a:spcPct val="110000"/>
              </a:lnSpc>
              <a:spcBef>
                <a:spcPts val="600"/>
              </a:spcBef>
              <a:buClr>
                <a:schemeClr val="tx1"/>
              </a:buClr>
              <a:buNone/>
              <a:defRPr/>
            </a:pPr>
            <a:r>
              <a:rPr lang="ja-JP" altLang="en-US" sz="2200" b="1" dirty="0">
                <a:solidFill>
                  <a:srgbClr val="FF0000"/>
                </a:solidFill>
                <a:latin typeface="メイリオ" panose="020B0604030504040204" pitchFamily="50" charset="-128"/>
                <a:ea typeface="メイリオ" panose="020B0604030504040204" pitchFamily="50" charset="-128"/>
              </a:rPr>
              <a:t>１．抜けた時に呼吸困難となる可能性</a:t>
            </a:r>
            <a:endParaRPr lang="en-US" altLang="ja-JP" sz="2200" b="1" dirty="0">
              <a:solidFill>
                <a:srgbClr val="FF0000"/>
              </a:solidFill>
              <a:latin typeface="メイリオ" panose="020B0604030504040204" pitchFamily="50" charset="-128"/>
              <a:ea typeface="メイリオ" panose="020B0604030504040204" pitchFamily="50" charset="-128"/>
            </a:endParaRPr>
          </a:p>
          <a:p>
            <a:pPr marL="554038" indent="-554038">
              <a:lnSpc>
                <a:spcPct val="110000"/>
              </a:lnSpc>
              <a:spcBef>
                <a:spcPts val="600"/>
              </a:spcBef>
              <a:buClr>
                <a:schemeClr val="tx1"/>
              </a:buClr>
              <a:buNone/>
              <a:defRPr/>
            </a:pPr>
            <a:r>
              <a:rPr lang="ja-JP" altLang="en-US" sz="2000" b="1" dirty="0">
                <a:solidFill>
                  <a:srgbClr val="009242"/>
                </a:solidFill>
                <a:latin typeface="メイリオ" panose="020B0604030504040204" pitchFamily="50" charset="-128"/>
                <a:ea typeface="メイリオ" panose="020B0604030504040204" pitchFamily="50" charset="-128"/>
              </a:rPr>
              <a:t>　　</a:t>
            </a:r>
            <a:r>
              <a:rPr lang="ja-JP" altLang="en-US" sz="2000" dirty="0">
                <a:solidFill>
                  <a:srgbClr val="009242"/>
                </a:solidFill>
                <a:latin typeface="メイリオ" panose="020B0604030504040204" pitchFamily="50" charset="-128"/>
                <a:ea typeface="メイリオ" panose="020B0604030504040204" pitchFamily="50" charset="-128"/>
              </a:rPr>
              <a:t>①気管切開孔の状態</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　すぐに狭くなり呼吸困難となるか（　　　）　</a:t>
            </a:r>
          </a:p>
          <a:p>
            <a:pPr marL="554038" indent="-554038">
              <a:lnSpc>
                <a:spcPct val="110000"/>
              </a:lnSpc>
              <a:spcBef>
                <a:spcPts val="600"/>
              </a:spcBef>
              <a:buClr>
                <a:schemeClr val="tx1"/>
              </a:buClr>
              <a:buNone/>
              <a:defRPr/>
            </a:pPr>
            <a:r>
              <a:rPr lang="ja-JP" altLang="en-US" sz="2000" dirty="0">
                <a:latin typeface="メイリオ" panose="020B0604030504040204" pitchFamily="50" charset="-128"/>
                <a:ea typeface="メイリオ" panose="020B0604030504040204" pitchFamily="50" charset="-128"/>
              </a:rPr>
              <a:t>　　</a:t>
            </a:r>
            <a:r>
              <a:rPr lang="ja-JP" altLang="en-US" sz="2000" dirty="0">
                <a:solidFill>
                  <a:srgbClr val="002060"/>
                </a:solidFill>
                <a:latin typeface="メイリオ" panose="020B0604030504040204" pitchFamily="50" charset="-128"/>
                <a:ea typeface="メイリオ" panose="020B0604030504040204" pitchFamily="50" charset="-128"/>
              </a:rPr>
              <a:t>②喉頭～咽頭を通しての換気</a:t>
            </a:r>
            <a:r>
              <a:rPr lang="ja-JP" altLang="en-US" sz="2000" dirty="0">
                <a:latin typeface="メイリオ" panose="020B0604030504040204" pitchFamily="50" charset="-128"/>
                <a:ea typeface="メイリオ" panose="020B0604030504040204" pitchFamily="50" charset="-128"/>
              </a:rPr>
              <a:t>が保たれているか（　　　）</a:t>
            </a:r>
          </a:p>
          <a:p>
            <a:pPr marL="554038" indent="-554038">
              <a:lnSpc>
                <a:spcPct val="110000"/>
              </a:lnSpc>
              <a:spcBef>
                <a:spcPts val="600"/>
              </a:spcBef>
              <a:buClr>
                <a:schemeClr val="tx1"/>
              </a:buClr>
              <a:buNone/>
              <a:defRPr/>
            </a:pPr>
            <a:r>
              <a:rPr lang="ja-JP" altLang="en-US" sz="2000" dirty="0">
                <a:solidFill>
                  <a:srgbClr val="FF0000"/>
                </a:solidFill>
                <a:latin typeface="メイリオ" panose="020B0604030504040204" pitchFamily="50" charset="-128"/>
                <a:ea typeface="メイリオ" panose="020B0604030504040204" pitchFamily="50" charset="-128"/>
              </a:rPr>
              <a:t>　　③気管の状態－気管の肉芽、狭窄、軟化症</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　→気管カニューレが抜けると気管狭窄で呼吸困難にな</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　　るか（　　　　）</a:t>
            </a:r>
          </a:p>
          <a:p>
            <a:pPr marL="554038" indent="-554038">
              <a:lnSpc>
                <a:spcPct val="110000"/>
              </a:lnSpc>
              <a:spcBef>
                <a:spcPts val="600"/>
              </a:spcBef>
              <a:buClr>
                <a:schemeClr val="tx1"/>
              </a:buClr>
              <a:buNone/>
              <a:defRPr/>
            </a:pPr>
            <a:r>
              <a:rPr lang="ja-JP" altLang="en-US" sz="2200" b="1" dirty="0">
                <a:latin typeface="メイリオ" panose="020B0604030504040204" pitchFamily="50" charset="-128"/>
                <a:ea typeface="メイリオ" panose="020B0604030504040204" pitchFamily="50" charset="-128"/>
              </a:rPr>
              <a:t>２．気管カニューレが抜けた状態が続いて気管切開孔が</a:t>
            </a:r>
            <a:br>
              <a:rPr lang="en-US" altLang="ja-JP" sz="2200" b="1" dirty="0">
                <a:latin typeface="メイリオ" panose="020B0604030504040204" pitchFamily="50" charset="-128"/>
                <a:ea typeface="メイリオ" panose="020B0604030504040204" pitchFamily="50" charset="-128"/>
              </a:rPr>
            </a:br>
            <a:r>
              <a:rPr lang="ja-JP" altLang="en-US" sz="2200" b="1" dirty="0">
                <a:latin typeface="メイリオ" panose="020B0604030504040204" pitchFamily="50" charset="-128"/>
                <a:ea typeface="メイリオ" panose="020B0604030504040204" pitchFamily="50" charset="-128"/>
              </a:rPr>
              <a:t>狭くなり、今までの太さの気管カニューレが入らなくなる可能性</a:t>
            </a:r>
          </a:p>
          <a:p>
            <a:pPr marL="554038" indent="-554038">
              <a:lnSpc>
                <a:spcPct val="110000"/>
              </a:lnSpc>
              <a:spcBef>
                <a:spcPts val="600"/>
              </a:spcBef>
              <a:buClr>
                <a:schemeClr val="tx1"/>
              </a:buClr>
              <a:buNone/>
              <a:defRPr/>
            </a:pPr>
            <a:r>
              <a:rPr lang="ja-JP" altLang="en-US" sz="2200" b="1" dirty="0">
                <a:solidFill>
                  <a:srgbClr val="FF0000"/>
                </a:solidFill>
                <a:latin typeface="メイリオ" panose="020B0604030504040204" pitchFamily="50" charset="-128"/>
                <a:ea typeface="メイリオ" panose="020B0604030504040204" pitchFamily="50" charset="-128"/>
              </a:rPr>
              <a:t>３．気管カニューレ再挿入の困難度</a:t>
            </a:r>
          </a:p>
          <a:p>
            <a:pPr marL="554038" indent="-554038">
              <a:lnSpc>
                <a:spcPct val="110000"/>
              </a:lnSpc>
              <a:spcBef>
                <a:spcPts val="600"/>
              </a:spcBef>
              <a:buClr>
                <a:schemeClr val="tx1"/>
              </a:buClr>
              <a:buNone/>
              <a:defRPr/>
            </a:pPr>
            <a:endParaRPr lang="ja-JP" altLang="en-US" sz="2000" dirty="0">
              <a:latin typeface="メイリオ" panose="020B0604030504040204" pitchFamily="50" charset="-128"/>
              <a:ea typeface="メイリオ" panose="020B0604030504040204" pitchFamily="50" charset="-128"/>
            </a:endParaRPr>
          </a:p>
        </p:txBody>
      </p:sp>
      <p:pic>
        <p:nvPicPr>
          <p:cNvPr id="6" name="Picture 6">
            <a:extLst>
              <a:ext uri="{FF2B5EF4-FFF2-40B4-BE49-F238E27FC236}">
                <a16:creationId xmlns:a16="http://schemas.microsoft.com/office/drawing/2014/main" id="{C84E9A65-6271-46C5-861C-AC30602F9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835" r="13103" b="6053"/>
          <a:stretch>
            <a:fillRect/>
          </a:stretch>
        </p:blipFill>
        <p:spPr bwMode="auto">
          <a:xfrm>
            <a:off x="7748025" y="1520825"/>
            <a:ext cx="1526151" cy="2808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9">
            <a:extLst>
              <a:ext uri="{FF2B5EF4-FFF2-40B4-BE49-F238E27FC236}">
                <a16:creationId xmlns:a16="http://schemas.microsoft.com/office/drawing/2014/main" id="{C605B374-A3EA-4B7E-826B-56A41BBC78A0}"/>
              </a:ext>
            </a:extLst>
          </p:cNvPr>
          <p:cNvSpPr txBox="1">
            <a:spLocks noChangeArrowheads="1"/>
          </p:cNvSpPr>
          <p:nvPr/>
        </p:nvSpPr>
        <p:spPr bwMode="auto">
          <a:xfrm>
            <a:off x="681038" y="5458811"/>
            <a:ext cx="8593137" cy="94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just" eaLnBrk="1" hangingPunct="1">
              <a:lnSpc>
                <a:spcPct val="110000"/>
              </a:lnSpc>
              <a:spcBef>
                <a:spcPts val="0"/>
              </a:spcBef>
              <a:buFontTx/>
              <a:buNone/>
            </a:pPr>
            <a:r>
              <a:rPr lang="ja-JP" altLang="en-US" sz="1600" dirty="0">
                <a:solidFill>
                  <a:srgbClr val="000000"/>
                </a:solidFill>
                <a:latin typeface="メイリオ" panose="020B0604030504040204" pitchFamily="50" charset="-128"/>
                <a:ea typeface="メイリオ" panose="020B0604030504040204" pitchFamily="50" charset="-128"/>
              </a:rPr>
              <a:t>これらのリスクと緊急対応の必要度は、個人差が大きい。</a:t>
            </a:r>
            <a:endParaRPr lang="en-US" altLang="ja-JP" sz="1600" dirty="0">
              <a:solidFill>
                <a:srgbClr val="000000"/>
              </a:solidFill>
              <a:latin typeface="メイリオ" panose="020B0604030504040204" pitchFamily="50" charset="-128"/>
              <a:ea typeface="メイリオ" panose="020B0604030504040204" pitchFamily="50" charset="-128"/>
            </a:endParaRPr>
          </a:p>
          <a:p>
            <a:pPr algn="just" eaLnBrk="1" hangingPunct="1">
              <a:lnSpc>
                <a:spcPct val="110000"/>
              </a:lnSpc>
              <a:spcBef>
                <a:spcPts val="0"/>
              </a:spcBef>
              <a:buFontTx/>
              <a:buNone/>
            </a:pPr>
            <a:r>
              <a:rPr lang="ja-JP" altLang="en-US" sz="1600" dirty="0">
                <a:solidFill>
                  <a:srgbClr val="000000"/>
                </a:solidFill>
                <a:latin typeface="メイリオ" panose="020B0604030504040204" pitchFamily="50" charset="-128"/>
                <a:ea typeface="メイリオ" panose="020B0604030504040204" pitchFamily="50" charset="-128"/>
              </a:rPr>
              <a:t>通学バスへの単独乗車の可否、学校での保護者付添いの必要度、学校の看護師による気管カニューレ再挿入などにつき、それぞれの子どもの特性に応じた、判断がなされるべき。</a:t>
            </a:r>
          </a:p>
        </p:txBody>
      </p:sp>
      <p:sp>
        <p:nvSpPr>
          <p:cNvPr id="8" name="円/楕円 14">
            <a:extLst>
              <a:ext uri="{FF2B5EF4-FFF2-40B4-BE49-F238E27FC236}">
                <a16:creationId xmlns:a16="http://schemas.microsoft.com/office/drawing/2014/main" id="{C493925F-12EC-44A2-A097-8A64CE9AA070}"/>
              </a:ext>
            </a:extLst>
          </p:cNvPr>
          <p:cNvSpPr/>
          <p:nvPr/>
        </p:nvSpPr>
        <p:spPr>
          <a:xfrm>
            <a:off x="5710223" y="2322578"/>
            <a:ext cx="343148" cy="287336"/>
          </a:xfrm>
          <a:prstGeom prst="ellipse">
            <a:avLst/>
          </a:prstGeom>
          <a:noFill/>
          <a:ln w="57150">
            <a:solidFill>
              <a:srgbClr val="0092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9" name="フリーフォーム 16">
            <a:extLst>
              <a:ext uri="{FF2B5EF4-FFF2-40B4-BE49-F238E27FC236}">
                <a16:creationId xmlns:a16="http://schemas.microsoft.com/office/drawing/2014/main" id="{073DA048-D320-4C96-9682-027E7A47E8FA}"/>
              </a:ext>
            </a:extLst>
          </p:cNvPr>
          <p:cNvSpPr/>
          <p:nvPr/>
        </p:nvSpPr>
        <p:spPr>
          <a:xfrm rot="4335898">
            <a:off x="7058070" y="2510752"/>
            <a:ext cx="206660" cy="702559"/>
          </a:xfrm>
          <a:custGeom>
            <a:avLst/>
            <a:gdLst>
              <a:gd name="connsiteX0" fmla="*/ 0 w 312174"/>
              <a:gd name="connsiteY0" fmla="*/ 1091381 h 1091381"/>
              <a:gd name="connsiteX1" fmla="*/ 14748 w 312174"/>
              <a:gd name="connsiteY1" fmla="*/ 663677 h 1091381"/>
              <a:gd name="connsiteX2" fmla="*/ 14748 w 312174"/>
              <a:gd name="connsiteY2" fmla="*/ 663677 h 1091381"/>
              <a:gd name="connsiteX3" fmla="*/ 265471 w 312174"/>
              <a:gd name="connsiteY3" fmla="*/ 324465 h 1091381"/>
              <a:gd name="connsiteX4" fmla="*/ 294968 w 312174"/>
              <a:gd name="connsiteY4" fmla="*/ 0 h 1091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174" h="1091381">
                <a:moveTo>
                  <a:pt x="0" y="1091381"/>
                </a:moveTo>
                <a:lnTo>
                  <a:pt x="14748" y="663677"/>
                </a:lnTo>
                <a:lnTo>
                  <a:pt x="14748" y="663677"/>
                </a:lnTo>
                <a:cubicBezTo>
                  <a:pt x="56535" y="607142"/>
                  <a:pt x="218768" y="435078"/>
                  <a:pt x="265471" y="324465"/>
                </a:cubicBezTo>
                <a:cubicBezTo>
                  <a:pt x="312174" y="213852"/>
                  <a:pt x="303571" y="106926"/>
                  <a:pt x="294968" y="0"/>
                </a:cubicBezTo>
              </a:path>
            </a:pathLst>
          </a:cu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a:solidFill>
                <a:srgbClr val="000000"/>
              </a:solidFill>
            </a:endParaRPr>
          </a:p>
        </p:txBody>
      </p:sp>
      <p:sp>
        <p:nvSpPr>
          <p:cNvPr id="10" name="円/楕円 17">
            <a:extLst>
              <a:ext uri="{FF2B5EF4-FFF2-40B4-BE49-F238E27FC236}">
                <a16:creationId xmlns:a16="http://schemas.microsoft.com/office/drawing/2014/main" id="{316F1D35-EA2F-498F-9180-5245ECA08969}"/>
              </a:ext>
            </a:extLst>
          </p:cNvPr>
          <p:cNvSpPr/>
          <p:nvPr/>
        </p:nvSpPr>
        <p:spPr>
          <a:xfrm>
            <a:off x="2667082" y="3820727"/>
            <a:ext cx="602921" cy="232835"/>
          </a:xfrm>
          <a:prstGeom prst="ellipse">
            <a:avLst/>
          </a:prstGeom>
          <a:noFill/>
          <a:ln w="5715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11" name="フリーフォーム 10">
            <a:extLst>
              <a:ext uri="{FF2B5EF4-FFF2-40B4-BE49-F238E27FC236}">
                <a16:creationId xmlns:a16="http://schemas.microsoft.com/office/drawing/2014/main" id="{856BF3E0-1218-4731-A047-7C0B47C44B2A}"/>
              </a:ext>
            </a:extLst>
          </p:cNvPr>
          <p:cNvSpPr/>
          <p:nvPr/>
        </p:nvSpPr>
        <p:spPr>
          <a:xfrm>
            <a:off x="8680450" y="2296719"/>
            <a:ext cx="213971" cy="746185"/>
          </a:xfrm>
          <a:custGeom>
            <a:avLst/>
            <a:gdLst>
              <a:gd name="connsiteX0" fmla="*/ 0 w 312174"/>
              <a:gd name="connsiteY0" fmla="*/ 1091381 h 1091381"/>
              <a:gd name="connsiteX1" fmla="*/ 14748 w 312174"/>
              <a:gd name="connsiteY1" fmla="*/ 663677 h 1091381"/>
              <a:gd name="connsiteX2" fmla="*/ 14748 w 312174"/>
              <a:gd name="connsiteY2" fmla="*/ 663677 h 1091381"/>
              <a:gd name="connsiteX3" fmla="*/ 265471 w 312174"/>
              <a:gd name="connsiteY3" fmla="*/ 324465 h 1091381"/>
              <a:gd name="connsiteX4" fmla="*/ 294968 w 312174"/>
              <a:gd name="connsiteY4" fmla="*/ 0 h 1091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174" h="1091381">
                <a:moveTo>
                  <a:pt x="0" y="1091381"/>
                </a:moveTo>
                <a:lnTo>
                  <a:pt x="14748" y="663677"/>
                </a:lnTo>
                <a:lnTo>
                  <a:pt x="14748" y="663677"/>
                </a:lnTo>
                <a:cubicBezTo>
                  <a:pt x="56535" y="607142"/>
                  <a:pt x="218768" y="435078"/>
                  <a:pt x="265471" y="324465"/>
                </a:cubicBezTo>
                <a:cubicBezTo>
                  <a:pt x="312174" y="213852"/>
                  <a:pt x="303571" y="106926"/>
                  <a:pt x="294968" y="0"/>
                </a:cubicBezTo>
              </a:path>
            </a:pathLst>
          </a:custGeom>
          <a:ln w="57150">
            <a:solidFill>
              <a:srgbClr val="000066"/>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a:solidFill>
                <a:srgbClr val="000000"/>
              </a:solidFill>
            </a:endParaRPr>
          </a:p>
        </p:txBody>
      </p:sp>
      <p:sp>
        <p:nvSpPr>
          <p:cNvPr id="12" name="円/楕円 11">
            <a:extLst>
              <a:ext uri="{FF2B5EF4-FFF2-40B4-BE49-F238E27FC236}">
                <a16:creationId xmlns:a16="http://schemas.microsoft.com/office/drawing/2014/main" id="{C586331F-E8F4-4DD0-BBFF-6BC2D62D9FDB}"/>
              </a:ext>
            </a:extLst>
          </p:cNvPr>
          <p:cNvSpPr/>
          <p:nvPr/>
        </p:nvSpPr>
        <p:spPr>
          <a:xfrm>
            <a:off x="8231188" y="2941198"/>
            <a:ext cx="497450" cy="497451"/>
          </a:xfrm>
          <a:prstGeom prst="ellipse">
            <a:avLst/>
          </a:prstGeom>
          <a:noFill/>
          <a:ln w="57150">
            <a:solidFill>
              <a:srgbClr val="0092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13" name="円/楕円 12">
            <a:extLst>
              <a:ext uri="{FF2B5EF4-FFF2-40B4-BE49-F238E27FC236}">
                <a16:creationId xmlns:a16="http://schemas.microsoft.com/office/drawing/2014/main" id="{6963E0DC-2E01-4E01-B7B7-344EAE3A3E3A}"/>
              </a:ext>
            </a:extLst>
          </p:cNvPr>
          <p:cNvSpPr/>
          <p:nvPr/>
        </p:nvSpPr>
        <p:spPr>
          <a:xfrm>
            <a:off x="8612153" y="3333459"/>
            <a:ext cx="368073" cy="631329"/>
          </a:xfrm>
          <a:prstGeom prst="ellipse">
            <a:avLst/>
          </a:prstGeom>
          <a:noFill/>
          <a:ln w="5715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14"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72</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6682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800" dirty="0"/>
              <a:t>気管カニューレの事故抜去、自己抜去 </a:t>
            </a:r>
            <a:r>
              <a:rPr lang="en-US" altLang="ja-JP" sz="2800" dirty="0"/>
              <a:t>2 -</a:t>
            </a:r>
            <a:r>
              <a:rPr lang="ja-JP" altLang="en-US" sz="2800" dirty="0"/>
              <a:t> ②</a:t>
            </a:r>
          </a:p>
        </p:txBody>
      </p:sp>
      <p:sp>
        <p:nvSpPr>
          <p:cNvPr id="14" name="Text Box 11">
            <a:extLst>
              <a:ext uri="{FF2B5EF4-FFF2-40B4-BE49-F238E27FC236}">
                <a16:creationId xmlns:a16="http://schemas.microsoft.com/office/drawing/2014/main" id="{E78F7574-D2C2-4FFB-A56D-1AAE6D1914B7}"/>
              </a:ext>
            </a:extLst>
          </p:cNvPr>
          <p:cNvSpPr txBox="1">
            <a:spLocks noChangeArrowheads="1"/>
          </p:cNvSpPr>
          <p:nvPr/>
        </p:nvSpPr>
        <p:spPr bwMode="auto">
          <a:xfrm>
            <a:off x="731898" y="5300041"/>
            <a:ext cx="3344562" cy="646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just" eaLnBrk="1" hangingPunct="1">
              <a:spcBef>
                <a:spcPct val="0"/>
              </a:spcBef>
              <a:buFontTx/>
              <a:buNone/>
            </a:pPr>
            <a:r>
              <a:rPr lang="ja-JP" altLang="en-US" sz="1400" dirty="0">
                <a:solidFill>
                  <a:srgbClr val="000000"/>
                </a:solidFill>
                <a:latin typeface="メイリオ" panose="020B0604030504040204" pitchFamily="50" charset="-128"/>
                <a:ea typeface="メイリオ" panose="020B0604030504040204" pitchFamily="50" charset="-128"/>
              </a:rPr>
              <a:t>頸まわりのバンドでの固定だけでなく、下から（腋窩から）の補強固定も加えての４点固定</a:t>
            </a:r>
          </a:p>
        </p:txBody>
      </p:sp>
      <p:pic>
        <p:nvPicPr>
          <p:cNvPr id="15" name="図 14">
            <a:extLst>
              <a:ext uri="{FF2B5EF4-FFF2-40B4-BE49-F238E27FC236}">
                <a16:creationId xmlns:a16="http://schemas.microsoft.com/office/drawing/2014/main" id="{E0AE7663-A48F-4CAE-B6A4-CA95D4AAE3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38" t="3961" r="19970" b="30269"/>
          <a:stretch/>
        </p:blipFill>
        <p:spPr>
          <a:xfrm>
            <a:off x="707650" y="3053020"/>
            <a:ext cx="3368810" cy="2132158"/>
          </a:xfrm>
          <a:prstGeom prst="rect">
            <a:avLst/>
          </a:prstGeom>
        </p:spPr>
      </p:pic>
      <p:pic>
        <p:nvPicPr>
          <p:cNvPr id="16" name="図 15">
            <a:extLst>
              <a:ext uri="{FF2B5EF4-FFF2-40B4-BE49-F238E27FC236}">
                <a16:creationId xmlns:a16="http://schemas.microsoft.com/office/drawing/2014/main" id="{DCA3F4BF-1C0E-40DA-AE31-B7E1D8F6EB78}"/>
              </a:ext>
            </a:extLst>
          </p:cNvPr>
          <p:cNvPicPr>
            <a:picLocks noChangeAspect="1"/>
          </p:cNvPicPr>
          <p:nvPr/>
        </p:nvPicPr>
        <p:blipFill>
          <a:blip r:embed="rId4"/>
          <a:stretch>
            <a:fillRect/>
          </a:stretch>
        </p:blipFill>
        <p:spPr>
          <a:xfrm>
            <a:off x="4283435" y="3053020"/>
            <a:ext cx="2393393" cy="3034977"/>
          </a:xfrm>
          <a:prstGeom prst="rect">
            <a:avLst/>
          </a:prstGeom>
        </p:spPr>
      </p:pic>
      <p:sp>
        <p:nvSpPr>
          <p:cNvPr id="17" name="Text Box 19">
            <a:extLst>
              <a:ext uri="{FF2B5EF4-FFF2-40B4-BE49-F238E27FC236}">
                <a16:creationId xmlns:a16="http://schemas.microsoft.com/office/drawing/2014/main" id="{273EAAD3-472F-4AA6-885E-D35568196E91}"/>
              </a:ext>
            </a:extLst>
          </p:cNvPr>
          <p:cNvSpPr txBox="1">
            <a:spLocks noChangeArrowheads="1"/>
          </p:cNvSpPr>
          <p:nvPr/>
        </p:nvSpPr>
        <p:spPr bwMode="auto">
          <a:xfrm>
            <a:off x="4283435" y="6142632"/>
            <a:ext cx="2393393" cy="4756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400" dirty="0">
                <a:solidFill>
                  <a:srgbClr val="000000"/>
                </a:solidFill>
                <a:latin typeface="メイリオ" panose="020B0604030504040204" pitchFamily="50" charset="-128"/>
                <a:ea typeface="メイリオ" panose="020B0604030504040204" pitchFamily="50" charset="-128"/>
              </a:rPr>
              <a:t>テープによる下方向への固定を加えた４点固定</a:t>
            </a:r>
          </a:p>
        </p:txBody>
      </p:sp>
      <p:sp>
        <p:nvSpPr>
          <p:cNvPr id="18" name="Text Box 10">
            <a:extLst>
              <a:ext uri="{FF2B5EF4-FFF2-40B4-BE49-F238E27FC236}">
                <a16:creationId xmlns:a16="http://schemas.microsoft.com/office/drawing/2014/main" id="{023AE2CB-0BCA-4891-9829-7765BB727286}"/>
              </a:ext>
            </a:extLst>
          </p:cNvPr>
          <p:cNvSpPr txBox="1">
            <a:spLocks noChangeArrowheads="1"/>
          </p:cNvSpPr>
          <p:nvPr/>
        </p:nvSpPr>
        <p:spPr bwMode="auto">
          <a:xfrm>
            <a:off x="681038" y="1532399"/>
            <a:ext cx="7038829" cy="73360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just" eaLnBrk="1" hangingPunct="1">
              <a:lnSpc>
                <a:spcPct val="120000"/>
              </a:lnSpc>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気管の奥の肉芽増生や、気管腕頭動脈瘻を防ぐため、</a:t>
            </a:r>
            <a:r>
              <a:rPr lang="ja-JP" altLang="en-US" sz="1800" dirty="0">
                <a:solidFill>
                  <a:srgbClr val="002060"/>
                </a:solidFill>
                <a:latin typeface="メイリオ" panose="020B0604030504040204" pitchFamily="50" charset="-128"/>
                <a:ea typeface="メイリオ" panose="020B0604030504040204" pitchFamily="50" charset="-128"/>
              </a:rPr>
              <a:t>角度が緩く、短めの、気管カニューレ</a:t>
            </a:r>
            <a:r>
              <a:rPr lang="ja-JP" altLang="en-US" sz="1800" dirty="0">
                <a:solidFill>
                  <a:srgbClr val="000000"/>
                </a:solidFill>
                <a:latin typeface="メイリオ" panose="020B0604030504040204" pitchFamily="50" charset="-128"/>
                <a:ea typeface="メイリオ" panose="020B0604030504040204" pitchFamily="50" charset="-128"/>
              </a:rPr>
              <a:t>が使用される</a:t>
            </a:r>
          </a:p>
        </p:txBody>
      </p:sp>
      <p:pic>
        <p:nvPicPr>
          <p:cNvPr id="21" name="図 20">
            <a:extLst>
              <a:ext uri="{FF2B5EF4-FFF2-40B4-BE49-F238E27FC236}">
                <a16:creationId xmlns:a16="http://schemas.microsoft.com/office/drawing/2014/main" id="{80A7A298-6331-40AC-978D-D50EDAA293FB}"/>
              </a:ext>
            </a:extLst>
          </p:cNvPr>
          <p:cNvPicPr>
            <a:picLocks noChangeAspect="1"/>
          </p:cNvPicPr>
          <p:nvPr/>
        </p:nvPicPr>
        <p:blipFill rotWithShape="1">
          <a:blip r:embed="rId5"/>
          <a:srcRect r="3275" b="5773"/>
          <a:stretch/>
        </p:blipFill>
        <p:spPr>
          <a:xfrm>
            <a:off x="7719867" y="1293156"/>
            <a:ext cx="1668809" cy="1701543"/>
          </a:xfrm>
          <a:prstGeom prst="rect">
            <a:avLst/>
          </a:prstGeom>
        </p:spPr>
      </p:pic>
      <p:pic>
        <p:nvPicPr>
          <p:cNvPr id="24" name="図 23">
            <a:extLst>
              <a:ext uri="{FF2B5EF4-FFF2-40B4-BE49-F238E27FC236}">
                <a16:creationId xmlns:a16="http://schemas.microsoft.com/office/drawing/2014/main" id="{C2194D12-67BE-4770-A5E0-66D2C7352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7" r="17687"/>
          <a:stretch/>
        </p:blipFill>
        <p:spPr>
          <a:xfrm>
            <a:off x="6880781" y="3053020"/>
            <a:ext cx="2393394" cy="3024702"/>
          </a:xfrm>
          <a:prstGeom prst="rect">
            <a:avLst/>
          </a:prstGeom>
        </p:spPr>
      </p:pic>
      <p:sp>
        <p:nvSpPr>
          <p:cNvPr id="25" name="テキスト ボックス 24">
            <a:extLst>
              <a:ext uri="{FF2B5EF4-FFF2-40B4-BE49-F238E27FC236}">
                <a16:creationId xmlns:a16="http://schemas.microsoft.com/office/drawing/2014/main" id="{809AF098-50AC-4B3C-AF3A-D8152FBA1EA2}"/>
              </a:ext>
            </a:extLst>
          </p:cNvPr>
          <p:cNvSpPr txBox="1"/>
          <p:nvPr/>
        </p:nvSpPr>
        <p:spPr>
          <a:xfrm>
            <a:off x="6880782" y="6134805"/>
            <a:ext cx="2393394" cy="393042"/>
          </a:xfrm>
          <a:prstGeom prst="rect">
            <a:avLst/>
          </a:prstGeom>
          <a:noFill/>
        </p:spPr>
        <p:txBody>
          <a:bodyPr wrap="square" lIns="0" tIns="0" rIns="0" bIns="0" rtlCol="0" anchor="t" anchorCtr="0">
            <a:noAutofit/>
          </a:bodyPr>
          <a:lstStyle/>
          <a:p>
            <a:r>
              <a:rPr lang="ja-JP" altLang="en-US" sz="1400" dirty="0">
                <a:solidFill>
                  <a:srgbClr val="000000"/>
                </a:solidFill>
                <a:latin typeface="メイリオ" panose="020B0604030504040204" pitchFamily="50" charset="-128"/>
                <a:ea typeface="メイリオ" panose="020B0604030504040204" pitchFamily="50" charset="-128"/>
              </a:rPr>
              <a:t>伸縮性のあるゴム紐を使用しての４点固定</a:t>
            </a:r>
          </a:p>
        </p:txBody>
      </p:sp>
      <p:cxnSp>
        <p:nvCxnSpPr>
          <p:cNvPr id="26" name="直線矢印コネクタ 25">
            <a:extLst>
              <a:ext uri="{FF2B5EF4-FFF2-40B4-BE49-F238E27FC236}">
                <a16:creationId xmlns:a16="http://schemas.microsoft.com/office/drawing/2014/main" id="{DDF5B64F-4CBC-4913-AD9C-4C7F07043473}"/>
              </a:ext>
            </a:extLst>
          </p:cNvPr>
          <p:cNvCxnSpPr>
            <a:cxnSpLocks/>
            <a:stCxn id="24" idx="2"/>
          </p:cNvCxnSpPr>
          <p:nvPr/>
        </p:nvCxnSpPr>
        <p:spPr>
          <a:xfrm flipH="1" flipV="1">
            <a:off x="7294732" y="3724380"/>
            <a:ext cx="782746" cy="235334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4831EB38-8EC1-461D-9057-B83284206EF9}"/>
              </a:ext>
            </a:extLst>
          </p:cNvPr>
          <p:cNvCxnSpPr>
            <a:cxnSpLocks/>
          </p:cNvCxnSpPr>
          <p:nvPr/>
        </p:nvCxnSpPr>
        <p:spPr>
          <a:xfrm flipV="1">
            <a:off x="8393373" y="4637830"/>
            <a:ext cx="105860" cy="156281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右矢印 10">
            <a:extLst>
              <a:ext uri="{FF2B5EF4-FFF2-40B4-BE49-F238E27FC236}">
                <a16:creationId xmlns:a16="http://schemas.microsoft.com/office/drawing/2014/main" id="{1267BD8F-82CE-459C-92E2-4B1B14EE6CAF}"/>
              </a:ext>
            </a:extLst>
          </p:cNvPr>
          <p:cNvSpPr/>
          <p:nvPr/>
        </p:nvSpPr>
        <p:spPr>
          <a:xfrm>
            <a:off x="3941778" y="2416857"/>
            <a:ext cx="796216" cy="285830"/>
          </a:xfrm>
          <a:prstGeom prst="rightArrow">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fontAlgn="base">
              <a:spcBef>
                <a:spcPct val="0"/>
              </a:spcBef>
              <a:spcAft>
                <a:spcPct val="0"/>
              </a:spcAft>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31" name="Text Box 8">
            <a:extLst>
              <a:ext uri="{FF2B5EF4-FFF2-40B4-BE49-F238E27FC236}">
                <a16:creationId xmlns:a16="http://schemas.microsoft.com/office/drawing/2014/main" id="{F8760345-4C70-4123-92F8-71AE35033EC7}"/>
              </a:ext>
            </a:extLst>
          </p:cNvPr>
          <p:cNvSpPr txBox="1">
            <a:spLocks noChangeArrowheads="1"/>
          </p:cNvSpPr>
          <p:nvPr/>
        </p:nvSpPr>
        <p:spPr bwMode="auto">
          <a:xfrm>
            <a:off x="668338" y="2266007"/>
            <a:ext cx="3168458" cy="648347"/>
          </a:xfrm>
          <a:prstGeom prst="rect">
            <a:avLst/>
          </a:prstGeom>
          <a:solidFill>
            <a:schemeClr val="accent6">
              <a:lumMod val="20000"/>
              <a:lumOff val="80000"/>
            </a:schemeClr>
          </a:solidFill>
          <a:ln w="9525">
            <a:noFill/>
            <a:miter lim="800000"/>
            <a:headEnd/>
            <a:tailEnd/>
          </a:ln>
        </p:spPr>
        <p:txBody>
          <a:bodyPr wrap="square" lIns="72000" tIns="36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None/>
            </a:pPr>
            <a:r>
              <a:rPr lang="ja-JP" altLang="en-US" sz="1800" dirty="0">
                <a:solidFill>
                  <a:srgbClr val="000000"/>
                </a:solidFill>
                <a:latin typeface="メイリオ" panose="020B0604030504040204" pitchFamily="50" charset="-128"/>
                <a:ea typeface="メイリオ" panose="020B0604030504040204" pitchFamily="50" charset="-128"/>
              </a:rPr>
              <a:t>気管カニューレの事故抜去の可能性が高くなる</a:t>
            </a:r>
          </a:p>
        </p:txBody>
      </p:sp>
      <p:sp>
        <p:nvSpPr>
          <p:cNvPr id="32" name="Text Box 10">
            <a:extLst>
              <a:ext uri="{FF2B5EF4-FFF2-40B4-BE49-F238E27FC236}">
                <a16:creationId xmlns:a16="http://schemas.microsoft.com/office/drawing/2014/main" id="{530E0EB2-14D9-4F20-AFB8-1C333AB99410}"/>
              </a:ext>
            </a:extLst>
          </p:cNvPr>
          <p:cNvSpPr txBox="1">
            <a:spLocks noChangeArrowheads="1"/>
          </p:cNvSpPr>
          <p:nvPr/>
        </p:nvSpPr>
        <p:spPr bwMode="auto">
          <a:xfrm>
            <a:off x="4953000" y="2279059"/>
            <a:ext cx="2551860" cy="633805"/>
          </a:xfrm>
          <a:prstGeom prst="rect">
            <a:avLst/>
          </a:prstGeom>
          <a:solidFill>
            <a:srgbClr val="C00000"/>
          </a:solidFill>
          <a:ln w="9525">
            <a:noFill/>
            <a:miter lim="800000"/>
            <a:headEnd/>
            <a:tailEnd/>
          </a:ln>
        </p:spPr>
        <p:txBody>
          <a:bodyPr wrap="none" lIns="72000" tIns="36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None/>
            </a:pPr>
            <a:r>
              <a:rPr lang="ja-JP" altLang="en-US" sz="1800" dirty="0">
                <a:solidFill>
                  <a:schemeClr val="bg1"/>
                </a:solidFill>
                <a:latin typeface="メイリオ" panose="020B0604030504040204" pitchFamily="50" charset="-128"/>
                <a:ea typeface="メイリオ" panose="020B0604030504040204" pitchFamily="50" charset="-128"/>
              </a:rPr>
              <a:t>気管カニューレの確実</a:t>
            </a:r>
          </a:p>
          <a:p>
            <a:pPr>
              <a:spcBef>
                <a:spcPct val="0"/>
              </a:spcBef>
              <a:buNone/>
            </a:pPr>
            <a:r>
              <a:rPr lang="ja-JP" altLang="en-US" sz="1800" dirty="0">
                <a:solidFill>
                  <a:schemeClr val="bg1"/>
                </a:solidFill>
                <a:latin typeface="メイリオ" panose="020B0604030504040204" pitchFamily="50" charset="-128"/>
                <a:ea typeface="メイリオ" panose="020B0604030504040204" pitchFamily="50" charset="-128"/>
              </a:rPr>
              <a:t>な固定が重要</a:t>
            </a:r>
          </a:p>
        </p:txBody>
      </p:sp>
      <p:sp>
        <p:nvSpPr>
          <p:cNvPr id="3" name="正方形/長方形 2"/>
          <p:cNvSpPr/>
          <p:nvPr/>
        </p:nvSpPr>
        <p:spPr>
          <a:xfrm>
            <a:off x="532854" y="1192937"/>
            <a:ext cx="4650632" cy="369332"/>
          </a:xfrm>
          <a:prstGeom prst="rect">
            <a:avLst/>
          </a:prstGeom>
        </p:spPr>
        <p:txBody>
          <a:bodyPr wrap="none">
            <a:spAutoFit/>
          </a:bodyPr>
          <a:lstStyle/>
          <a:p>
            <a:r>
              <a:rPr lang="en-US" altLang="ja-JP" b="1" dirty="0">
                <a:latin typeface="メイリオ" panose="020B0604030504040204" pitchFamily="50" charset="-128"/>
                <a:ea typeface="メイリオ" panose="020B0604030504040204" pitchFamily="50" charset="-128"/>
              </a:rPr>
              <a:t>4</a:t>
            </a:r>
            <a:r>
              <a:rPr lang="ja-JP" altLang="en-US" b="1" dirty="0" err="1">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確実な気管カニューレ固定法</a:t>
            </a:r>
            <a:r>
              <a:rPr lang="ja-JP" altLang="en-US" b="1" dirty="0" err="1">
                <a:latin typeface="メイリオ" panose="020B0604030504040204" pitchFamily="50" charset="-128"/>
                <a:ea typeface="メイリオ" panose="020B0604030504040204" pitchFamily="50" charset="-128"/>
              </a:rPr>
              <a:t>ー</a:t>
            </a:r>
            <a:r>
              <a:rPr lang="en-US" altLang="ja-JP" b="1" dirty="0">
                <a:latin typeface="メイリオ" panose="020B0604030504040204" pitchFamily="50" charset="-128"/>
                <a:ea typeface="メイリオ" panose="020B0604030504040204" pitchFamily="50" charset="-128"/>
              </a:rPr>
              <a:t>4</a:t>
            </a:r>
            <a:r>
              <a:rPr lang="ja-JP" altLang="en-US" b="1" dirty="0">
                <a:latin typeface="メイリオ" panose="020B0604030504040204" pitchFamily="50" charset="-128"/>
                <a:ea typeface="メイリオ" panose="020B0604030504040204" pitchFamily="50" charset="-128"/>
              </a:rPr>
              <a:t>点固定</a:t>
            </a:r>
            <a:endParaRPr lang="ja-JP" altLang="en-US" dirty="0"/>
          </a:p>
        </p:txBody>
      </p:sp>
      <p:sp>
        <p:nvSpPr>
          <p:cNvPr id="19"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73</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716421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585" dirty="0"/>
              <a:t>気管カニューレの事故抜去、自己抜去 </a:t>
            </a:r>
            <a:r>
              <a:rPr lang="en-US" altLang="ja-JP" sz="2585" dirty="0"/>
              <a:t>3</a:t>
            </a:r>
            <a:endParaRPr lang="ja-JP" altLang="en-US" sz="2585" dirty="0"/>
          </a:p>
        </p:txBody>
      </p:sp>
      <p:grpSp>
        <p:nvGrpSpPr>
          <p:cNvPr id="8" name="グループ化 7">
            <a:extLst>
              <a:ext uri="{FF2B5EF4-FFF2-40B4-BE49-F238E27FC236}">
                <a16:creationId xmlns:a16="http://schemas.microsoft.com/office/drawing/2014/main" id="{811B6454-C520-4134-A8F0-83194B16D74F}"/>
              </a:ext>
            </a:extLst>
          </p:cNvPr>
          <p:cNvGrpSpPr/>
          <p:nvPr/>
        </p:nvGrpSpPr>
        <p:grpSpPr>
          <a:xfrm>
            <a:off x="1009655" y="1536617"/>
            <a:ext cx="7932122" cy="1221544"/>
            <a:chOff x="681043" y="2432077"/>
            <a:chExt cx="8593132" cy="1323339"/>
          </a:xfrm>
        </p:grpSpPr>
        <p:grpSp>
          <p:nvGrpSpPr>
            <p:cNvPr id="7" name="グループ化 6">
              <a:extLst>
                <a:ext uri="{FF2B5EF4-FFF2-40B4-BE49-F238E27FC236}">
                  <a16:creationId xmlns:a16="http://schemas.microsoft.com/office/drawing/2014/main" id="{72F8B918-A48B-4A9E-BBD8-5A7E990084E0}"/>
                </a:ext>
              </a:extLst>
            </p:cNvPr>
            <p:cNvGrpSpPr/>
            <p:nvPr/>
          </p:nvGrpSpPr>
          <p:grpSpPr>
            <a:xfrm>
              <a:off x="681043" y="2432077"/>
              <a:ext cx="8593132" cy="1323339"/>
              <a:chOff x="633413" y="6798927"/>
              <a:chExt cx="11574234" cy="1556282"/>
            </a:xfrm>
          </p:grpSpPr>
          <p:sp>
            <p:nvSpPr>
              <p:cNvPr id="55" name="正方形/長方形 54">
                <a:extLst>
                  <a:ext uri="{FF2B5EF4-FFF2-40B4-BE49-F238E27FC236}">
                    <a16:creationId xmlns:a16="http://schemas.microsoft.com/office/drawing/2014/main" id="{8D8F3FBF-F8ED-418C-9EAB-C10CC920939D}"/>
                  </a:ext>
                </a:extLst>
              </p:cNvPr>
              <p:cNvSpPr/>
              <p:nvPr/>
            </p:nvSpPr>
            <p:spPr>
              <a:xfrm>
                <a:off x="633413" y="6798927"/>
                <a:ext cx="11574234" cy="1556282"/>
              </a:xfrm>
              <a:prstGeom prst="rect">
                <a:avLst/>
              </a:prstGeom>
              <a:solidFill>
                <a:srgbClr val="FFEFBD"/>
              </a:solidFill>
            </p:spPr>
            <p:txBody>
              <a:bodyPr wrap="square" lIns="0" tIns="0" rIns="0" bIns="0" rtlCol="0" anchor="ctr">
                <a:noAutofit/>
              </a:bodyPr>
              <a:lstStyle/>
              <a:p>
                <a:pPr defTabSz="844083">
                  <a:lnSpc>
                    <a:spcPct val="114000"/>
                  </a:lnSpc>
                  <a:defRPr/>
                </a:pPr>
                <a:endParaRPr lang="ja-JP" altLang="en-US" sz="1662" dirty="0">
                  <a:solidFill>
                    <a:prstClr val="black"/>
                  </a:solidFill>
                  <a:latin typeface="メイリオ" panose="020B0604030504040204" pitchFamily="50" charset="-128"/>
                  <a:ea typeface="メイリオ" panose="020B0604030504040204" pitchFamily="50" charset="-128"/>
                </a:endParaRPr>
              </a:p>
            </p:txBody>
          </p:sp>
          <p:sp>
            <p:nvSpPr>
              <p:cNvPr id="56" name="テキスト ボックス 55">
                <a:extLst>
                  <a:ext uri="{FF2B5EF4-FFF2-40B4-BE49-F238E27FC236}">
                    <a16:creationId xmlns:a16="http://schemas.microsoft.com/office/drawing/2014/main" id="{1B9B8AD1-5C38-458B-9EFB-FF01F813E121}"/>
                  </a:ext>
                </a:extLst>
              </p:cNvPr>
              <p:cNvSpPr txBox="1">
                <a:spLocks noChangeArrowheads="1"/>
              </p:cNvSpPr>
              <p:nvPr/>
            </p:nvSpPr>
            <p:spPr bwMode="auto">
              <a:xfrm>
                <a:off x="956119" y="7145526"/>
                <a:ext cx="918904" cy="380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tIns="66462"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83">
                  <a:spcBef>
                    <a:spcPct val="0"/>
                  </a:spcBef>
                  <a:buNone/>
                  <a:defRPr/>
                </a:pPr>
                <a:r>
                  <a:rPr lang="ja-JP" altLang="en-US" sz="1846" b="1" dirty="0">
                    <a:solidFill>
                      <a:prstClr val="black"/>
                    </a:solidFill>
                    <a:latin typeface="メイリオ" panose="020B0604030504040204" pitchFamily="50" charset="-128"/>
                    <a:ea typeface="メイリオ" panose="020B0604030504040204" pitchFamily="50" charset="-128"/>
                  </a:rPr>
                  <a:t>対策</a:t>
                </a:r>
              </a:p>
            </p:txBody>
          </p:sp>
        </p:grpSp>
        <p:sp>
          <p:nvSpPr>
            <p:cNvPr id="22" name="Text Box 3">
              <a:extLst>
                <a:ext uri="{FF2B5EF4-FFF2-40B4-BE49-F238E27FC236}">
                  <a16:creationId xmlns:a16="http://schemas.microsoft.com/office/drawing/2014/main" id="{1F2E38C7-BF60-4226-A192-86338322F762}"/>
                </a:ext>
              </a:extLst>
            </p:cNvPr>
            <p:cNvSpPr txBox="1">
              <a:spLocks noChangeArrowheads="1"/>
            </p:cNvSpPr>
            <p:nvPr/>
          </p:nvSpPr>
          <p:spPr bwMode="auto">
            <a:xfrm>
              <a:off x="1842447" y="2573985"/>
              <a:ext cx="7218801" cy="1181430"/>
            </a:xfrm>
            <a:prstGeom prst="rect">
              <a:avLst/>
            </a:prstGeom>
            <a:noFill/>
            <a:ln w="9525">
              <a:no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oAutofit/>
            </a:bodyP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defTabSz="844083" eaLnBrk="1" fontAlgn="base" hangingPunct="1">
                <a:lnSpc>
                  <a:spcPct val="120000"/>
                </a:lnSpc>
                <a:spcBef>
                  <a:spcPct val="0"/>
                </a:spcBef>
                <a:spcAft>
                  <a:spcPct val="0"/>
                </a:spcAft>
                <a:defRPr/>
              </a:pPr>
              <a:r>
                <a:rPr lang="ja-JP" altLang="en-US" sz="1662" dirty="0">
                  <a:solidFill>
                    <a:srgbClr val="000000"/>
                  </a:solidFill>
                  <a:latin typeface="メイリオ" panose="020B0604030504040204" pitchFamily="50" charset="-128"/>
                  <a:ea typeface="メイリオ" panose="020B0604030504040204" pitchFamily="50" charset="-128"/>
                </a:rPr>
                <a:t>①固定の確認、確実な固定、自己抜去予防策</a:t>
              </a:r>
            </a:p>
            <a:p>
              <a:pPr defTabSz="844083" eaLnBrk="1" fontAlgn="base" hangingPunct="1">
                <a:lnSpc>
                  <a:spcPct val="120000"/>
                </a:lnSpc>
                <a:spcBef>
                  <a:spcPct val="0"/>
                </a:spcBef>
                <a:spcAft>
                  <a:spcPct val="0"/>
                </a:spcAft>
                <a:defRPr/>
              </a:pPr>
              <a:r>
                <a:rPr lang="ja-JP" altLang="en-US" sz="1662" dirty="0">
                  <a:solidFill>
                    <a:srgbClr val="000000"/>
                  </a:solidFill>
                  <a:latin typeface="メイリオ" panose="020B0604030504040204" pitchFamily="50" charset="-128"/>
                  <a:ea typeface="メイリオ" panose="020B0604030504040204" pitchFamily="50" charset="-128"/>
                </a:rPr>
                <a:t>②抜けた時の緊急対応方法の確認･取決め</a:t>
              </a:r>
            </a:p>
            <a:p>
              <a:pPr defTabSz="844083" eaLnBrk="1" fontAlgn="base" hangingPunct="1">
                <a:lnSpc>
                  <a:spcPct val="150000"/>
                </a:lnSpc>
                <a:spcBef>
                  <a:spcPct val="0"/>
                </a:spcBef>
                <a:spcAft>
                  <a:spcPct val="0"/>
                </a:spcAft>
                <a:defRPr/>
              </a:pPr>
              <a:r>
                <a:rPr lang="ja-JP" altLang="en-US" sz="1846" b="1" dirty="0">
                  <a:solidFill>
                    <a:srgbClr val="000000"/>
                  </a:solidFill>
                  <a:latin typeface="メイリオ" panose="020B0604030504040204" pitchFamily="50" charset="-128"/>
                  <a:ea typeface="メイリオ" panose="020B0604030504040204" pitchFamily="50" charset="-128"/>
                </a:rPr>
                <a:t>個々の必要性やリスクに応じて主治医と相談して決めておく</a:t>
              </a:r>
            </a:p>
          </p:txBody>
        </p:sp>
      </p:grpSp>
      <p:sp>
        <p:nvSpPr>
          <p:cNvPr id="30" name="Text Box 3">
            <a:extLst>
              <a:ext uri="{FF2B5EF4-FFF2-40B4-BE49-F238E27FC236}">
                <a16:creationId xmlns:a16="http://schemas.microsoft.com/office/drawing/2014/main" id="{3664B401-AA72-44D3-8343-EE7F76994CD8}"/>
              </a:ext>
            </a:extLst>
          </p:cNvPr>
          <p:cNvSpPr txBox="1">
            <a:spLocks noChangeArrowheads="1"/>
          </p:cNvSpPr>
          <p:nvPr/>
        </p:nvSpPr>
        <p:spPr bwMode="auto">
          <a:xfrm>
            <a:off x="1090935" y="2901024"/>
            <a:ext cx="7850842" cy="3361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844083">
              <a:lnSpc>
                <a:spcPct val="114000"/>
              </a:lnSpc>
              <a:spcBef>
                <a:spcPts val="554"/>
              </a:spcBef>
              <a:buClr>
                <a:srgbClr val="CCECFF"/>
              </a:buClr>
              <a:buNone/>
              <a:defRPr/>
            </a:pPr>
            <a:r>
              <a:rPr lang="en-US" altLang="ja-JP" sz="1662" b="1" u="sng" dirty="0">
                <a:solidFill>
                  <a:srgbClr val="FF0000"/>
                </a:solidFill>
                <a:latin typeface="メイリオ" panose="020B0604030504040204" pitchFamily="50" charset="-128"/>
                <a:ea typeface="メイリオ" panose="020B0604030504040204" pitchFamily="50" charset="-128"/>
              </a:rPr>
              <a:t>1</a:t>
            </a:r>
            <a:r>
              <a:rPr lang="ja-JP" altLang="en-US" sz="1662" b="1" u="sng" dirty="0" err="1">
                <a:solidFill>
                  <a:srgbClr val="FF0000"/>
                </a:solidFill>
                <a:latin typeface="メイリオ" panose="020B0604030504040204" pitchFamily="50" charset="-128"/>
                <a:ea typeface="メイリオ" panose="020B0604030504040204" pitchFamily="50" charset="-128"/>
              </a:rPr>
              <a:t>．</a:t>
            </a:r>
            <a:r>
              <a:rPr lang="ja-JP" altLang="en-US" sz="1662" b="1" u="sng" dirty="0">
                <a:solidFill>
                  <a:srgbClr val="FF0000"/>
                </a:solidFill>
                <a:latin typeface="メイリオ" panose="020B0604030504040204" pitchFamily="50" charset="-128"/>
                <a:ea typeface="メイリオ" panose="020B0604030504040204" pitchFamily="50" charset="-128"/>
              </a:rPr>
              <a:t>抜けた時にできるだけ早く挿入が必要なケース</a:t>
            </a:r>
            <a:endParaRPr lang="en-US" altLang="ja-JP" sz="1662" b="1" u="sng" dirty="0">
              <a:solidFill>
                <a:srgbClr val="FF0000"/>
              </a:solidFill>
              <a:latin typeface="メイリオ" panose="020B0604030504040204" pitchFamily="50" charset="-128"/>
              <a:ea typeface="メイリオ" panose="020B0604030504040204" pitchFamily="50" charset="-128"/>
            </a:endParaRPr>
          </a:p>
          <a:p>
            <a:pPr marL="558326" indent="-228606" defTabSz="844083">
              <a:lnSpc>
                <a:spcPct val="114000"/>
              </a:lnSpc>
              <a:spcBef>
                <a:spcPts val="0"/>
              </a:spcBef>
              <a:buClr>
                <a:srgbClr val="CCECFF"/>
              </a:buClr>
              <a:buNone/>
              <a:defRPr/>
            </a:pPr>
            <a:r>
              <a:rPr lang="ja-JP" altLang="en-US" sz="1662" dirty="0">
                <a:solidFill>
                  <a:srgbClr val="000000"/>
                </a:solidFill>
                <a:latin typeface="メイリオ" panose="020B0604030504040204" pitchFamily="50" charset="-128"/>
                <a:ea typeface="メイリオ" panose="020B0604030504040204" pitchFamily="50" charset="-128"/>
              </a:rPr>
              <a:t>→看護師が、すぐに再挿入できるようにしておく</a:t>
            </a:r>
            <a:br>
              <a:rPr lang="en-US" altLang="ja-JP" sz="1662" dirty="0">
                <a:solidFill>
                  <a:srgbClr val="000000"/>
                </a:solidFill>
                <a:latin typeface="メイリオ" panose="020B0604030504040204" pitchFamily="50" charset="-128"/>
                <a:ea typeface="メイリオ" panose="020B0604030504040204" pitchFamily="50" charset="-128"/>
              </a:rPr>
            </a:br>
            <a:r>
              <a:rPr lang="ja-JP" altLang="en-US" sz="1662" dirty="0">
                <a:solidFill>
                  <a:srgbClr val="000000"/>
                </a:solidFill>
                <a:latin typeface="メイリオ" panose="020B0604030504040204" pitchFamily="50" charset="-128"/>
                <a:ea typeface="メイリオ" panose="020B0604030504040204" pitchFamily="50" charset="-128"/>
              </a:rPr>
              <a:t>同じ気管カニューレ、 不安があるケースでは</a:t>
            </a:r>
            <a:r>
              <a:rPr lang="ja-JP" altLang="en-US" sz="1662" dirty="0">
                <a:solidFill>
                  <a:srgbClr val="FF0000"/>
                </a:solidFill>
                <a:latin typeface="メイリオ" panose="020B0604030504040204" pitchFamily="50" charset="-128"/>
                <a:ea typeface="メイリオ" panose="020B0604030504040204" pitchFamily="50" charset="-128"/>
              </a:rPr>
              <a:t>一回り細い気管カニューレ</a:t>
            </a:r>
            <a:endParaRPr lang="en-US" altLang="ja-JP" sz="1662" dirty="0">
              <a:solidFill>
                <a:srgbClr val="FF0000"/>
              </a:solidFill>
              <a:latin typeface="メイリオ" panose="020B0604030504040204" pitchFamily="50" charset="-128"/>
              <a:ea typeface="メイリオ" panose="020B0604030504040204" pitchFamily="50" charset="-128"/>
            </a:endParaRPr>
          </a:p>
          <a:p>
            <a:pPr marL="558326" indent="-228606" defTabSz="844083">
              <a:lnSpc>
                <a:spcPct val="114000"/>
              </a:lnSpc>
              <a:spcBef>
                <a:spcPts val="0"/>
              </a:spcBef>
              <a:buClr>
                <a:srgbClr val="CCECFF"/>
              </a:buClr>
              <a:buNone/>
              <a:defRPr/>
            </a:pPr>
            <a:r>
              <a:rPr lang="ja-JP" altLang="en-US" sz="1662" dirty="0">
                <a:solidFill>
                  <a:srgbClr val="FF0000"/>
                </a:solidFill>
                <a:latin typeface="メイリオ" panose="020B0604030504040204" pitchFamily="50" charset="-128"/>
                <a:ea typeface="メイリオ" panose="020B0604030504040204" pitchFamily="50" charset="-128"/>
              </a:rPr>
              <a:t>　</a:t>
            </a:r>
            <a:r>
              <a:rPr lang="ja-JP" altLang="en-US" sz="1662" dirty="0">
                <a:solidFill>
                  <a:srgbClr val="000000"/>
                </a:solidFill>
                <a:latin typeface="メイリオ" panose="020B0604030504040204" pitchFamily="50" charset="-128"/>
                <a:ea typeface="メイリオ" panose="020B0604030504040204" pitchFamily="50" charset="-128"/>
              </a:rPr>
              <a:t>カフ付き気管カニューレ使用例では応急的挿入は</a:t>
            </a:r>
            <a:r>
              <a:rPr lang="ja-JP" altLang="en-US" sz="1662" dirty="0">
                <a:solidFill>
                  <a:srgbClr val="FF0000"/>
                </a:solidFill>
                <a:latin typeface="メイリオ" panose="020B0604030504040204" pitchFamily="50" charset="-128"/>
                <a:ea typeface="メイリオ" panose="020B0604030504040204" pitchFamily="50" charset="-128"/>
              </a:rPr>
              <a:t>カフなし気管カニューレ</a:t>
            </a:r>
            <a:endParaRPr lang="en-US" altLang="ja-JP" sz="1662" dirty="0">
              <a:solidFill>
                <a:srgbClr val="FF0000"/>
              </a:solidFill>
              <a:latin typeface="メイリオ" panose="020B0604030504040204" pitchFamily="50" charset="-128"/>
              <a:ea typeface="メイリオ" panose="020B0604030504040204" pitchFamily="50" charset="-128"/>
            </a:endParaRPr>
          </a:p>
          <a:p>
            <a:pPr marL="558326" indent="-228606" defTabSz="844083">
              <a:lnSpc>
                <a:spcPct val="114000"/>
              </a:lnSpc>
              <a:spcBef>
                <a:spcPts val="0"/>
              </a:spcBef>
              <a:buClr>
                <a:srgbClr val="CCECFF"/>
              </a:buClr>
              <a:buNone/>
              <a:defRPr/>
            </a:pPr>
            <a:r>
              <a:rPr lang="ja-JP" altLang="en-US" sz="1662" dirty="0">
                <a:solidFill>
                  <a:srgbClr val="FF0000"/>
                </a:solidFill>
                <a:latin typeface="メイリオ" panose="020B0604030504040204" pitchFamily="50" charset="-128"/>
                <a:ea typeface="メイリオ" panose="020B0604030504040204" pitchFamily="50" charset="-128"/>
              </a:rPr>
              <a:t>　</a:t>
            </a:r>
            <a:r>
              <a:rPr lang="ja-JP" altLang="en-US" sz="1662" dirty="0">
                <a:solidFill>
                  <a:srgbClr val="000000"/>
                </a:solidFill>
                <a:latin typeface="メイリオ" panose="020B0604030504040204" pitchFamily="50" charset="-128"/>
                <a:ea typeface="メイリオ" panose="020B0604030504040204" pitchFamily="50" charset="-128"/>
              </a:rPr>
              <a:t>このための実地研修を看護師が受けておく（主治医、指導医等により）</a:t>
            </a:r>
            <a:endParaRPr lang="en-US" altLang="ja-JP" sz="1662" dirty="0">
              <a:solidFill>
                <a:srgbClr val="000000"/>
              </a:solidFill>
              <a:latin typeface="メイリオ" panose="020B0604030504040204" pitchFamily="50" charset="-128"/>
              <a:ea typeface="メイリオ" panose="020B0604030504040204" pitchFamily="50" charset="-128"/>
            </a:endParaRPr>
          </a:p>
          <a:p>
            <a:pPr marL="329720" defTabSz="844083">
              <a:lnSpc>
                <a:spcPct val="114000"/>
              </a:lnSpc>
              <a:spcBef>
                <a:spcPts val="554"/>
              </a:spcBef>
              <a:buClr>
                <a:srgbClr val="CCECFF"/>
              </a:buClr>
              <a:buNone/>
              <a:defRPr/>
            </a:pPr>
            <a:r>
              <a:rPr lang="ja-JP" altLang="en-US" sz="1662" b="1" dirty="0">
                <a:solidFill>
                  <a:srgbClr val="000090"/>
                </a:solidFill>
                <a:latin typeface="メイリオ" panose="020B0604030504040204" pitchFamily="50" charset="-128"/>
                <a:ea typeface="メイリオ" panose="020B0604030504040204" pitchFamily="50" charset="-128"/>
              </a:rPr>
              <a:t>再挿入を試みても挿入できなければ直ちに救急車要請</a:t>
            </a:r>
          </a:p>
          <a:p>
            <a:pPr defTabSz="844083">
              <a:lnSpc>
                <a:spcPct val="114000"/>
              </a:lnSpc>
              <a:spcBef>
                <a:spcPts val="554"/>
              </a:spcBef>
              <a:buClr>
                <a:srgbClr val="CCECFF"/>
              </a:buClr>
              <a:buNone/>
              <a:defRPr/>
            </a:pPr>
            <a:r>
              <a:rPr lang="ja-JP" altLang="en-US" sz="1662" b="1" u="sng" dirty="0">
                <a:solidFill>
                  <a:srgbClr val="000000"/>
                </a:solidFill>
                <a:latin typeface="メイリオ" panose="020B0604030504040204" pitchFamily="50" charset="-128"/>
                <a:ea typeface="メイリオ" panose="020B0604030504040204" pitchFamily="50" charset="-128"/>
              </a:rPr>
              <a:t>２</a:t>
            </a:r>
            <a:r>
              <a:rPr lang="en-US" altLang="ja-JP" sz="1662" b="1" u="sng" dirty="0">
                <a:solidFill>
                  <a:srgbClr val="000000"/>
                </a:solidFill>
                <a:latin typeface="メイリオ" panose="020B0604030504040204" pitchFamily="50" charset="-128"/>
                <a:ea typeface="メイリオ" panose="020B0604030504040204" pitchFamily="50" charset="-128"/>
              </a:rPr>
              <a:t>.</a:t>
            </a:r>
            <a:r>
              <a:rPr lang="ja-JP" altLang="en-US" sz="1662" b="1" u="sng" dirty="0">
                <a:solidFill>
                  <a:srgbClr val="000000"/>
                </a:solidFill>
                <a:latin typeface="メイリオ" panose="020B0604030504040204" pitchFamily="50" charset="-128"/>
                <a:ea typeface="メイリオ" panose="020B0604030504040204" pitchFamily="50" charset="-128"/>
              </a:rPr>
              <a:t>すぐに再挿入しなくても良いケース</a:t>
            </a:r>
            <a:endParaRPr lang="ja-JP" altLang="en-US" sz="1477" dirty="0">
              <a:solidFill>
                <a:srgbClr val="000000"/>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3E4D386C-F7E2-4399-8E33-36C928691C94}"/>
              </a:ext>
            </a:extLst>
          </p:cNvPr>
          <p:cNvSpPr txBox="1"/>
          <p:nvPr/>
        </p:nvSpPr>
        <p:spPr>
          <a:xfrm>
            <a:off x="4497725" y="5276576"/>
            <a:ext cx="4317340" cy="1037272"/>
          </a:xfrm>
          <a:prstGeom prst="rect">
            <a:avLst/>
          </a:prstGeom>
          <a:noFill/>
        </p:spPr>
        <p:txBody>
          <a:bodyPr wrap="square" lIns="0" tIns="0" rIns="0" bIns="0" numCol="1" rtlCol="0">
            <a:noAutofit/>
          </a:bodyPr>
          <a:lstStyle/>
          <a:p>
            <a:pPr marL="190505" indent="-190505" defTabSz="844083">
              <a:lnSpc>
                <a:spcPct val="114000"/>
              </a:lnSpc>
              <a:spcBef>
                <a:spcPts val="554"/>
              </a:spcBef>
              <a:buClr>
                <a:srgbClr val="CCECFF"/>
              </a:buClr>
              <a:defRPr/>
            </a:pPr>
            <a:r>
              <a:rPr lang="ja-JP" altLang="en-US" sz="1477" dirty="0">
                <a:solidFill>
                  <a:srgbClr val="000000"/>
                </a:solidFill>
                <a:latin typeface="メイリオ" panose="020B0604030504040204" pitchFamily="50" charset="-128"/>
                <a:ea typeface="メイリオ" panose="020B0604030504040204" pitchFamily="50" charset="-128"/>
              </a:rPr>
              <a:t>＜学校・通所＞  </a:t>
            </a:r>
            <a:br>
              <a:rPr lang="ja-JP" altLang="en-US" sz="1477" dirty="0">
                <a:solidFill>
                  <a:srgbClr val="000000"/>
                </a:solidFill>
                <a:latin typeface="メイリオ" panose="020B0604030504040204" pitchFamily="50" charset="-128"/>
                <a:ea typeface="メイリオ" panose="020B0604030504040204" pitchFamily="50" charset="-128"/>
              </a:rPr>
            </a:br>
            <a:r>
              <a:rPr lang="ja-JP" altLang="en-US" sz="1477" dirty="0">
                <a:solidFill>
                  <a:srgbClr val="000000"/>
                </a:solidFill>
                <a:latin typeface="メイリオ" panose="020B0604030504040204" pitchFamily="50" charset="-128"/>
                <a:ea typeface="メイリオ" panose="020B0604030504040204" pitchFamily="50" charset="-128"/>
              </a:rPr>
              <a:t>保護者に来てもらい挿入</a:t>
            </a:r>
            <a:br>
              <a:rPr lang="ja-JP" altLang="en-US" sz="1477" dirty="0">
                <a:solidFill>
                  <a:srgbClr val="000000"/>
                </a:solidFill>
                <a:latin typeface="メイリオ" panose="020B0604030504040204" pitchFamily="50" charset="-128"/>
                <a:ea typeface="メイリオ" panose="020B0604030504040204" pitchFamily="50" charset="-128"/>
              </a:rPr>
            </a:br>
            <a:r>
              <a:rPr lang="ja-JP" altLang="en-US" sz="1477" dirty="0">
                <a:solidFill>
                  <a:srgbClr val="000000"/>
                </a:solidFill>
                <a:latin typeface="メイリオ" panose="020B0604030504040204" pitchFamily="50" charset="-128"/>
                <a:ea typeface="メイリオ" panose="020B0604030504040204" pitchFamily="50" charset="-128"/>
              </a:rPr>
              <a:t>医療機関（主治医、近くの医療機関）を受診し再挿入　</a:t>
            </a:r>
          </a:p>
        </p:txBody>
      </p:sp>
      <p:sp>
        <p:nvSpPr>
          <p:cNvPr id="12" name="テキスト ボックス 11">
            <a:extLst>
              <a:ext uri="{FF2B5EF4-FFF2-40B4-BE49-F238E27FC236}">
                <a16:creationId xmlns:a16="http://schemas.microsoft.com/office/drawing/2014/main" id="{E4839875-0D79-4ABB-86B7-3EFFEAAA2B7F}"/>
              </a:ext>
            </a:extLst>
          </p:cNvPr>
          <p:cNvSpPr txBox="1"/>
          <p:nvPr/>
        </p:nvSpPr>
        <p:spPr>
          <a:xfrm>
            <a:off x="1009655" y="5276576"/>
            <a:ext cx="3268708" cy="880760"/>
          </a:xfrm>
          <a:prstGeom prst="rect">
            <a:avLst/>
          </a:prstGeom>
          <a:noFill/>
        </p:spPr>
        <p:txBody>
          <a:bodyPr wrap="square" lIns="0" tIns="0" rIns="0" bIns="0" numCol="1" rtlCol="0">
            <a:noAutofit/>
          </a:bodyPr>
          <a:lstStyle/>
          <a:p>
            <a:pPr marL="183178" indent="-183178" defTabSz="844083">
              <a:lnSpc>
                <a:spcPct val="114000"/>
              </a:lnSpc>
              <a:spcBef>
                <a:spcPts val="554"/>
              </a:spcBef>
              <a:buClr>
                <a:srgbClr val="CCECFF"/>
              </a:buClr>
              <a:defRPr/>
            </a:pPr>
            <a:r>
              <a:rPr lang="ja-JP" altLang="en-US" sz="1477" dirty="0">
                <a:solidFill>
                  <a:srgbClr val="000000"/>
                </a:solidFill>
                <a:latin typeface="メイリオ" panose="020B0604030504040204" pitchFamily="50" charset="-128"/>
                <a:ea typeface="メイリオ" panose="020B0604030504040204" pitchFamily="50" charset="-128"/>
              </a:rPr>
              <a:t>＜医療型入所施設＞</a:t>
            </a:r>
            <a:br>
              <a:rPr lang="en-US" altLang="ja-JP" sz="1477" dirty="0">
                <a:solidFill>
                  <a:srgbClr val="000000"/>
                </a:solidFill>
                <a:latin typeface="メイリオ" panose="020B0604030504040204" pitchFamily="50" charset="-128"/>
                <a:ea typeface="メイリオ" panose="020B0604030504040204" pitchFamily="50" charset="-128"/>
              </a:rPr>
            </a:br>
            <a:r>
              <a:rPr lang="ja-JP" altLang="en-US" sz="1477" dirty="0">
                <a:solidFill>
                  <a:srgbClr val="000000"/>
                </a:solidFill>
                <a:latin typeface="メイリオ" panose="020B0604030504040204" pitchFamily="50" charset="-128"/>
                <a:ea typeface="メイリオ" panose="020B0604030504040204" pitchFamily="50" charset="-128"/>
              </a:rPr>
              <a:t>担当医、当直医に連絡して、挿入してもらう</a:t>
            </a:r>
          </a:p>
        </p:txBody>
      </p:sp>
      <p:sp>
        <p:nvSpPr>
          <p:cNvPr id="13"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74</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994286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en-US" altLang="ja-JP" sz="2800" dirty="0"/>
              <a:t>A</a:t>
            </a:r>
            <a:r>
              <a:rPr lang="ja-JP" altLang="en-US" sz="2800" dirty="0"/>
              <a:t>特別支援学校生徒の例</a:t>
            </a:r>
          </a:p>
        </p:txBody>
      </p:sp>
      <p:pic>
        <p:nvPicPr>
          <p:cNvPr id="13" name="図 12">
            <a:extLst>
              <a:ext uri="{FF2B5EF4-FFF2-40B4-BE49-F238E27FC236}">
                <a16:creationId xmlns:a16="http://schemas.microsoft.com/office/drawing/2014/main" id="{E1D6FDED-4001-4838-9E85-68520FAC2F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865"/>
          <a:stretch/>
        </p:blipFill>
        <p:spPr>
          <a:xfrm>
            <a:off x="6441743" y="1520826"/>
            <a:ext cx="2832432" cy="2442374"/>
          </a:xfrm>
          <a:prstGeom prst="rect">
            <a:avLst/>
          </a:prstGeom>
        </p:spPr>
      </p:pic>
      <p:sp>
        <p:nvSpPr>
          <p:cNvPr id="14" name="円/楕円 3">
            <a:extLst>
              <a:ext uri="{FF2B5EF4-FFF2-40B4-BE49-F238E27FC236}">
                <a16:creationId xmlns:a16="http://schemas.microsoft.com/office/drawing/2014/main" id="{7F2740CB-D8EA-403D-B033-66B334091BC4}"/>
              </a:ext>
            </a:extLst>
          </p:cNvPr>
          <p:cNvSpPr/>
          <p:nvPr/>
        </p:nvSpPr>
        <p:spPr>
          <a:xfrm rot="20249249">
            <a:off x="7443669" y="2535192"/>
            <a:ext cx="724064" cy="7851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srgbClr val="FFFFFF"/>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66035E98-A8E4-4023-841C-5DAFBA1A04ED}"/>
              </a:ext>
            </a:extLst>
          </p:cNvPr>
          <p:cNvSpPr txBox="1"/>
          <p:nvPr/>
        </p:nvSpPr>
        <p:spPr>
          <a:xfrm>
            <a:off x="8578632" y="2246957"/>
            <a:ext cx="591027" cy="369332"/>
          </a:xfrm>
          <a:prstGeom prst="rect">
            <a:avLst/>
          </a:prstGeom>
          <a:solidFill>
            <a:schemeClr val="bg1"/>
          </a:solidFill>
          <a:ln>
            <a:noFill/>
          </a:ln>
        </p:spPr>
        <p:txBody>
          <a:bodyPr wrap="square" lIns="0" tIns="0" rIns="0" bIns="0" rtlCol="0" anchor="ctr" anchorCtr="0">
            <a:noAutofit/>
          </a:bodyPr>
          <a:lstStyle/>
          <a:p>
            <a:pPr algn="ctr">
              <a:lnSpc>
                <a:spcPct val="150000"/>
              </a:lnSpc>
            </a:pPr>
            <a:r>
              <a:rPr lang="ja-JP" altLang="en-US" sz="1400" dirty="0">
                <a:solidFill>
                  <a:srgbClr val="000000"/>
                </a:solidFill>
                <a:latin typeface="メイリオ" panose="020B0604030504040204" pitchFamily="50" charset="-128"/>
                <a:ea typeface="メイリオ" panose="020B0604030504040204" pitchFamily="50" charset="-128"/>
              </a:rPr>
              <a:t>肉芽</a:t>
            </a:r>
          </a:p>
        </p:txBody>
      </p:sp>
      <p:cxnSp>
        <p:nvCxnSpPr>
          <p:cNvPr id="16" name="直線矢印コネクタ 15">
            <a:extLst>
              <a:ext uri="{FF2B5EF4-FFF2-40B4-BE49-F238E27FC236}">
                <a16:creationId xmlns:a16="http://schemas.microsoft.com/office/drawing/2014/main" id="{8FE4C012-33AD-4C71-9E44-DF782C55162A}"/>
              </a:ext>
            </a:extLst>
          </p:cNvPr>
          <p:cNvCxnSpPr>
            <a:cxnSpLocks/>
            <a:stCxn id="15" idx="1"/>
          </p:cNvCxnSpPr>
          <p:nvPr/>
        </p:nvCxnSpPr>
        <p:spPr>
          <a:xfrm flipH="1">
            <a:off x="7909354" y="2431623"/>
            <a:ext cx="669278" cy="3834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0F77F77E-9A70-4896-B39C-E3A4AC3F91A5}"/>
              </a:ext>
            </a:extLst>
          </p:cNvPr>
          <p:cNvSpPr txBox="1"/>
          <p:nvPr/>
        </p:nvSpPr>
        <p:spPr>
          <a:xfrm>
            <a:off x="6473049" y="3963200"/>
            <a:ext cx="2801126" cy="307777"/>
          </a:xfrm>
          <a:prstGeom prst="rect">
            <a:avLst/>
          </a:prstGeom>
          <a:noFill/>
        </p:spPr>
        <p:txBody>
          <a:bodyPr wrap="square" rtlCol="0">
            <a:spAutoFit/>
          </a:bodyPr>
          <a:lstStyle/>
          <a:p>
            <a:pPr algn="ctr"/>
            <a:r>
              <a:rPr lang="ja-JP" altLang="en-US" sz="1400" dirty="0">
                <a:solidFill>
                  <a:srgbClr val="000000"/>
                </a:solidFill>
                <a:latin typeface="メイリオ" panose="020B0604030504040204" pitchFamily="50" charset="-128"/>
                <a:ea typeface="メイリオ" panose="020B0604030504040204" pitchFamily="50" charset="-128"/>
              </a:rPr>
              <a:t>二次元再構成</a:t>
            </a:r>
            <a:r>
              <a:rPr lang="en-US" altLang="ja-JP" sz="1400" dirty="0">
                <a:solidFill>
                  <a:srgbClr val="000000"/>
                </a:solidFill>
                <a:latin typeface="メイリオ" panose="020B0604030504040204" pitchFamily="50" charset="-128"/>
                <a:ea typeface="メイリオ" panose="020B0604030504040204" pitchFamily="50" charset="-128"/>
              </a:rPr>
              <a:t>CT</a:t>
            </a:r>
            <a:r>
              <a:rPr lang="ja-JP" altLang="en-US" sz="1400" dirty="0">
                <a:solidFill>
                  <a:srgbClr val="000000"/>
                </a:solidFill>
                <a:latin typeface="メイリオ" panose="020B0604030504040204" pitchFamily="50" charset="-128"/>
                <a:ea typeface="メイリオ" panose="020B0604030504040204" pitchFamily="50" charset="-128"/>
              </a:rPr>
              <a:t>画像</a:t>
            </a:r>
          </a:p>
        </p:txBody>
      </p:sp>
      <p:sp>
        <p:nvSpPr>
          <p:cNvPr id="23" name="テキスト ボックス 22">
            <a:extLst>
              <a:ext uri="{FF2B5EF4-FFF2-40B4-BE49-F238E27FC236}">
                <a16:creationId xmlns:a16="http://schemas.microsoft.com/office/drawing/2014/main" id="{69FA5B58-50EE-49E2-8356-97683046164A}"/>
              </a:ext>
            </a:extLst>
          </p:cNvPr>
          <p:cNvSpPr txBox="1"/>
          <p:nvPr/>
        </p:nvSpPr>
        <p:spPr>
          <a:xfrm>
            <a:off x="668338" y="1520825"/>
            <a:ext cx="5347579" cy="1247609"/>
          </a:xfrm>
          <a:prstGeom prst="rect">
            <a:avLst/>
          </a:prstGeom>
          <a:solidFill>
            <a:srgbClr val="FFDF79"/>
          </a:solidFill>
          <a:ln>
            <a:noFill/>
          </a:ln>
        </p:spPr>
        <p:txBody>
          <a:bodyPr wrap="none" tIns="36000" rIns="108000" bIns="0" rtlCol="0" anchor="ctr" anchorCtr="0">
            <a:noAutofit/>
          </a:bodyPr>
          <a:lstStyle/>
          <a:p>
            <a:pPr algn="ctr">
              <a:lnSpc>
                <a:spcPct val="114000"/>
              </a:lnSpc>
            </a:pPr>
            <a:r>
              <a:rPr lang="ja-JP" altLang="en-US" dirty="0">
                <a:solidFill>
                  <a:srgbClr val="000000"/>
                </a:solidFill>
                <a:latin typeface="メイリオ" panose="020B0604030504040204" pitchFamily="50" charset="-128"/>
                <a:ea typeface="メイリオ" panose="020B0604030504040204" pitchFamily="50" charset="-128"/>
              </a:rPr>
              <a:t>気管内にも肉芽あり</a:t>
            </a:r>
            <a:endParaRPr lang="en-US" altLang="ja-JP" dirty="0">
              <a:solidFill>
                <a:srgbClr val="000000"/>
              </a:solidFill>
              <a:latin typeface="メイリオ" panose="020B0604030504040204" pitchFamily="50" charset="-128"/>
              <a:ea typeface="メイリオ" panose="020B0604030504040204" pitchFamily="50" charset="-128"/>
            </a:endParaRPr>
          </a:p>
          <a:p>
            <a:pPr algn="ctr">
              <a:lnSpc>
                <a:spcPct val="114000"/>
              </a:lnSpc>
            </a:pPr>
            <a:r>
              <a:rPr lang="ja-JP" altLang="en-US" dirty="0">
                <a:solidFill>
                  <a:srgbClr val="000000"/>
                </a:solidFill>
                <a:latin typeface="メイリオ" panose="020B0604030504040204" pitchFamily="50" charset="-128"/>
                <a:ea typeface="メイリオ" panose="020B0604030504040204" pitchFamily="50" charset="-128"/>
              </a:rPr>
              <a:t>気管カニューレが抜けたら</a:t>
            </a:r>
            <a:endParaRPr lang="en-US" altLang="ja-JP" dirty="0">
              <a:solidFill>
                <a:srgbClr val="000000"/>
              </a:solidFill>
              <a:latin typeface="メイリオ" panose="020B0604030504040204" pitchFamily="50" charset="-128"/>
              <a:ea typeface="メイリオ" panose="020B0604030504040204" pitchFamily="50" charset="-128"/>
            </a:endParaRPr>
          </a:p>
          <a:p>
            <a:pPr algn="ctr">
              <a:lnSpc>
                <a:spcPct val="114000"/>
              </a:lnSpc>
            </a:pPr>
            <a:r>
              <a:rPr lang="ja-JP" altLang="en-US" dirty="0">
                <a:solidFill>
                  <a:srgbClr val="000000"/>
                </a:solidFill>
                <a:latin typeface="メイリオ" panose="020B0604030504040204" pitchFamily="50" charset="-128"/>
                <a:ea typeface="メイリオ" panose="020B0604030504040204" pitchFamily="50" charset="-128"/>
              </a:rPr>
              <a:t>すぐに呼吸困難となる</a:t>
            </a:r>
            <a:endParaRPr lang="en-US" altLang="ja-JP" dirty="0">
              <a:solidFill>
                <a:srgbClr val="000000"/>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F5430CFF-8A13-41D9-A4AC-8ECF82207EDC}"/>
              </a:ext>
            </a:extLst>
          </p:cNvPr>
          <p:cNvSpPr txBox="1"/>
          <p:nvPr/>
        </p:nvSpPr>
        <p:spPr>
          <a:xfrm>
            <a:off x="3432952" y="3102040"/>
            <a:ext cx="2582965" cy="987526"/>
          </a:xfrm>
          <a:prstGeom prst="rect">
            <a:avLst/>
          </a:prstGeom>
          <a:solidFill>
            <a:srgbClr val="FFDDEE"/>
          </a:solidFill>
          <a:ln>
            <a:noFill/>
          </a:ln>
        </p:spPr>
        <p:txBody>
          <a:bodyPr wrap="none" tIns="36000" rIns="108000" bIns="0" rtlCol="0" anchor="ctr" anchorCtr="0">
            <a:noAutofit/>
          </a:bodyPr>
          <a:lstStyle/>
          <a:p>
            <a:pPr algn="ctr">
              <a:lnSpc>
                <a:spcPct val="114000"/>
              </a:lnSpc>
            </a:pPr>
            <a:r>
              <a:rPr lang="ja-JP" altLang="en-US" sz="1600" dirty="0">
                <a:solidFill>
                  <a:srgbClr val="000000"/>
                </a:solidFill>
                <a:latin typeface="メイリオ" panose="020B0604030504040204" pitchFamily="50" charset="-128"/>
                <a:ea typeface="メイリオ" panose="020B0604030504040204" pitchFamily="50" charset="-128"/>
              </a:rPr>
              <a:t>再挿入にはコツが要り、</a:t>
            </a:r>
            <a:endParaRPr lang="en-US" altLang="ja-JP" sz="1600" dirty="0">
              <a:solidFill>
                <a:srgbClr val="000000"/>
              </a:solidFill>
              <a:latin typeface="メイリオ" panose="020B0604030504040204" pitchFamily="50" charset="-128"/>
              <a:ea typeface="メイリオ" panose="020B0604030504040204" pitchFamily="50" charset="-128"/>
            </a:endParaRPr>
          </a:p>
          <a:p>
            <a:pPr algn="ctr">
              <a:lnSpc>
                <a:spcPct val="114000"/>
              </a:lnSpc>
            </a:pPr>
            <a:r>
              <a:rPr lang="ja-JP" altLang="en-US" sz="1600" dirty="0">
                <a:solidFill>
                  <a:srgbClr val="000000"/>
                </a:solidFill>
                <a:latin typeface="メイリオ" panose="020B0604030504040204" pitchFamily="50" charset="-128"/>
                <a:ea typeface="メイリオ" panose="020B0604030504040204" pitchFamily="50" charset="-128"/>
              </a:rPr>
              <a:t>本人での練習が必要</a:t>
            </a:r>
            <a:endParaRPr lang="en-US" altLang="ja-JP" sz="1600" dirty="0">
              <a:solidFill>
                <a:srgbClr val="000000"/>
              </a:solidFill>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E25F799C-9E37-4A98-B66E-6AF7F50983CC}"/>
              </a:ext>
            </a:extLst>
          </p:cNvPr>
          <p:cNvSpPr txBox="1"/>
          <p:nvPr/>
        </p:nvSpPr>
        <p:spPr>
          <a:xfrm>
            <a:off x="681038" y="3102040"/>
            <a:ext cx="2540625" cy="987527"/>
          </a:xfrm>
          <a:prstGeom prst="rect">
            <a:avLst/>
          </a:prstGeom>
          <a:solidFill>
            <a:srgbClr val="FFDDEE"/>
          </a:solidFill>
          <a:ln>
            <a:noFill/>
          </a:ln>
        </p:spPr>
        <p:txBody>
          <a:bodyPr wrap="square" tIns="36000" rIns="108000" bIns="0" rtlCol="0" anchor="ctr" anchorCtr="0">
            <a:noAutofit/>
          </a:bodyPr>
          <a:lstStyle/>
          <a:p>
            <a:pPr algn="ctr">
              <a:lnSpc>
                <a:spcPct val="114000"/>
              </a:lnSpc>
            </a:pPr>
            <a:r>
              <a:rPr lang="ja-JP" altLang="en-US" dirty="0">
                <a:solidFill>
                  <a:srgbClr val="000000"/>
                </a:solidFill>
                <a:latin typeface="メイリオ" panose="020B0604030504040204" pitchFamily="50" charset="-128"/>
                <a:ea typeface="メイリオ" panose="020B0604030504040204" pitchFamily="50" charset="-128"/>
              </a:rPr>
              <a:t>迅速に気管カニューレ</a:t>
            </a:r>
            <a:endParaRPr lang="en-US" altLang="ja-JP" dirty="0">
              <a:solidFill>
                <a:srgbClr val="000000"/>
              </a:solidFill>
              <a:latin typeface="メイリオ" panose="020B0604030504040204" pitchFamily="50" charset="-128"/>
              <a:ea typeface="メイリオ" panose="020B0604030504040204" pitchFamily="50" charset="-128"/>
            </a:endParaRPr>
          </a:p>
          <a:p>
            <a:pPr algn="ctr">
              <a:lnSpc>
                <a:spcPct val="114000"/>
              </a:lnSpc>
            </a:pPr>
            <a:r>
              <a:rPr lang="ja-JP" altLang="en-US" dirty="0">
                <a:solidFill>
                  <a:srgbClr val="000000"/>
                </a:solidFill>
                <a:latin typeface="メイリオ" panose="020B0604030504040204" pitchFamily="50" charset="-128"/>
                <a:ea typeface="メイリオ" panose="020B0604030504040204" pitchFamily="50" charset="-128"/>
              </a:rPr>
              <a:t>再挿入が必要</a:t>
            </a:r>
            <a:endParaRPr lang="en-US" altLang="ja-JP" dirty="0">
              <a:solidFill>
                <a:srgbClr val="000000"/>
              </a:solidFill>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97B7CF3A-9F2C-42A1-A07D-A2878222CFF2}"/>
              </a:ext>
            </a:extLst>
          </p:cNvPr>
          <p:cNvSpPr txBox="1"/>
          <p:nvPr/>
        </p:nvSpPr>
        <p:spPr>
          <a:xfrm>
            <a:off x="3471118" y="4429730"/>
            <a:ext cx="2582965" cy="987526"/>
          </a:xfrm>
          <a:prstGeom prst="rect">
            <a:avLst/>
          </a:prstGeom>
          <a:solidFill>
            <a:srgbClr val="D6BBEB"/>
          </a:solidFill>
          <a:ln>
            <a:noFill/>
          </a:ln>
        </p:spPr>
        <p:txBody>
          <a:bodyPr wrap="square" tIns="36000" rIns="108000" bIns="0" rtlCol="0" anchor="ctr" anchorCtr="0">
            <a:noAutofit/>
          </a:bodyPr>
          <a:lstStyle/>
          <a:p>
            <a:pPr algn="ctr">
              <a:lnSpc>
                <a:spcPct val="114000"/>
              </a:lnSpc>
            </a:pPr>
            <a:r>
              <a:rPr lang="ja-JP" altLang="en-US" sz="1600" dirty="0">
                <a:solidFill>
                  <a:srgbClr val="000000"/>
                </a:solidFill>
                <a:latin typeface="メイリオ" panose="020B0604030504040204" pitchFamily="50" charset="-128"/>
                <a:ea typeface="メイリオ" panose="020B0604030504040204" pitchFamily="50" charset="-128"/>
              </a:rPr>
              <a:t>主治医診察時の実地研修で看護師が本人の気管カニューレ挿入を行う</a:t>
            </a:r>
          </a:p>
        </p:txBody>
      </p:sp>
      <p:sp>
        <p:nvSpPr>
          <p:cNvPr id="27" name="テキスト ボックス 26">
            <a:extLst>
              <a:ext uri="{FF2B5EF4-FFF2-40B4-BE49-F238E27FC236}">
                <a16:creationId xmlns:a16="http://schemas.microsoft.com/office/drawing/2014/main" id="{C8AE7423-B59A-48E9-AF81-0BED5C299939}"/>
              </a:ext>
            </a:extLst>
          </p:cNvPr>
          <p:cNvSpPr txBox="1"/>
          <p:nvPr/>
        </p:nvSpPr>
        <p:spPr>
          <a:xfrm>
            <a:off x="681039" y="5694427"/>
            <a:ext cx="5373044" cy="830198"/>
          </a:xfrm>
          <a:prstGeom prst="rect">
            <a:avLst/>
          </a:prstGeom>
          <a:solidFill>
            <a:schemeClr val="accent6">
              <a:lumMod val="40000"/>
              <a:lumOff val="60000"/>
            </a:schemeClr>
          </a:solidFill>
          <a:ln>
            <a:noFill/>
          </a:ln>
        </p:spPr>
        <p:txBody>
          <a:bodyPr wrap="none" tIns="36000" rIns="108000" bIns="0" rtlCol="0" anchor="ctr" anchorCtr="0">
            <a:noAutofit/>
          </a:bodyPr>
          <a:lstStyle/>
          <a:p>
            <a:pPr algn="ctr">
              <a:lnSpc>
                <a:spcPct val="114000"/>
              </a:lnSpc>
            </a:pPr>
            <a:r>
              <a:rPr lang="ja-JP" altLang="en-US" dirty="0">
                <a:solidFill>
                  <a:srgbClr val="000000"/>
                </a:solidFill>
                <a:latin typeface="メイリオ" panose="020B0604030504040204" pitchFamily="50" charset="-128"/>
                <a:ea typeface="メイリオ" panose="020B0604030504040204" pitchFamily="50" charset="-128"/>
              </a:rPr>
              <a:t>気管カニューレ抜去時、緊急対応マニュアル作成</a:t>
            </a:r>
            <a:endParaRPr lang="en-US" altLang="ja-JP" dirty="0">
              <a:solidFill>
                <a:srgbClr val="000000"/>
              </a:solidFill>
              <a:latin typeface="メイリオ" panose="020B0604030504040204" pitchFamily="50" charset="-128"/>
              <a:ea typeface="メイリオ" panose="020B0604030504040204" pitchFamily="50" charset="-128"/>
            </a:endParaRPr>
          </a:p>
          <a:p>
            <a:pPr algn="ctr">
              <a:lnSpc>
                <a:spcPct val="114000"/>
              </a:lnSpc>
            </a:pPr>
            <a:r>
              <a:rPr lang="ja-JP" altLang="en-US" dirty="0">
                <a:solidFill>
                  <a:srgbClr val="000000"/>
                </a:solidFill>
                <a:latin typeface="メイリオ" panose="020B0604030504040204" pitchFamily="50" charset="-128"/>
                <a:ea typeface="メイリオ" panose="020B0604030504040204" pitchFamily="50" charset="-128"/>
              </a:rPr>
              <a:t>緊急対応の全校シミュレーション訓練実施</a:t>
            </a:r>
          </a:p>
        </p:txBody>
      </p:sp>
      <p:sp>
        <p:nvSpPr>
          <p:cNvPr id="28" name="下矢印 15">
            <a:extLst>
              <a:ext uri="{FF2B5EF4-FFF2-40B4-BE49-F238E27FC236}">
                <a16:creationId xmlns:a16="http://schemas.microsoft.com/office/drawing/2014/main" id="{98FD5713-6447-464A-9113-65BE9BA3DF6B}"/>
              </a:ext>
            </a:extLst>
          </p:cNvPr>
          <p:cNvSpPr/>
          <p:nvPr/>
        </p:nvSpPr>
        <p:spPr>
          <a:xfrm>
            <a:off x="1928154" y="2865851"/>
            <a:ext cx="339590" cy="236189"/>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9" name="下矢印 15">
            <a:extLst>
              <a:ext uri="{FF2B5EF4-FFF2-40B4-BE49-F238E27FC236}">
                <a16:creationId xmlns:a16="http://schemas.microsoft.com/office/drawing/2014/main" id="{E51855A8-F0FD-42E8-B668-CA4BE7A5BC7B}"/>
              </a:ext>
            </a:extLst>
          </p:cNvPr>
          <p:cNvSpPr/>
          <p:nvPr/>
        </p:nvSpPr>
        <p:spPr>
          <a:xfrm>
            <a:off x="4592805" y="4173050"/>
            <a:ext cx="339590" cy="236189"/>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33" name="下矢印 15">
            <a:extLst>
              <a:ext uri="{FF2B5EF4-FFF2-40B4-BE49-F238E27FC236}">
                <a16:creationId xmlns:a16="http://schemas.microsoft.com/office/drawing/2014/main" id="{3B707792-A3BC-4AB1-B914-7907EC95F253}"/>
              </a:ext>
            </a:extLst>
          </p:cNvPr>
          <p:cNvSpPr/>
          <p:nvPr/>
        </p:nvSpPr>
        <p:spPr>
          <a:xfrm>
            <a:off x="1930463" y="4199860"/>
            <a:ext cx="339590" cy="1368427"/>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75</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902013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fontScale="90000"/>
          </a:bodyPr>
          <a:lstStyle/>
          <a:p>
            <a:r>
              <a:rPr lang="ja-JP" altLang="en-US" sz="2800" dirty="0"/>
              <a:t>気管カニューレの</a:t>
            </a:r>
            <a:r>
              <a:rPr lang="ja-JP" altLang="en-US" sz="2800" dirty="0">
                <a:solidFill>
                  <a:srgbClr val="FF0000"/>
                </a:solidFill>
              </a:rPr>
              <a:t>挿入困難</a:t>
            </a:r>
            <a:r>
              <a:rPr lang="ja-JP" altLang="en-US" sz="2800" dirty="0"/>
              <a:t>が</a:t>
            </a:r>
            <a:br>
              <a:rPr lang="en-US" altLang="ja-JP" sz="2800" dirty="0"/>
            </a:br>
            <a:r>
              <a:rPr lang="ja-JP" altLang="en-US" sz="2800" dirty="0"/>
              <a:t>　　　　とくに予想されるケース</a:t>
            </a:r>
          </a:p>
        </p:txBody>
      </p:sp>
      <p:sp>
        <p:nvSpPr>
          <p:cNvPr id="18" name="テキスト ボックス 17">
            <a:extLst>
              <a:ext uri="{FF2B5EF4-FFF2-40B4-BE49-F238E27FC236}">
                <a16:creationId xmlns:a16="http://schemas.microsoft.com/office/drawing/2014/main" id="{EB71C30D-385C-4356-8106-1D91094A6B26}"/>
              </a:ext>
            </a:extLst>
          </p:cNvPr>
          <p:cNvSpPr txBox="1"/>
          <p:nvPr/>
        </p:nvSpPr>
        <p:spPr>
          <a:xfrm>
            <a:off x="681038" y="5036024"/>
            <a:ext cx="8593137" cy="1488601"/>
          </a:xfrm>
          <a:prstGeom prst="rect">
            <a:avLst/>
          </a:prstGeom>
          <a:solidFill>
            <a:srgbClr val="FBF0C9"/>
          </a:solidFill>
          <a:ln>
            <a:noFill/>
          </a:ln>
        </p:spPr>
        <p:txBody>
          <a:bodyPr wrap="square" lIns="72000" tIns="72000" rIns="144000" bIns="0" rtlCol="0">
            <a:noAutofit/>
          </a:bodyPr>
          <a:lstStyle/>
          <a:p>
            <a:pPr marL="204788" indent="-204788" algn="just">
              <a:lnSpc>
                <a:spcPct val="114000"/>
              </a:lnSpc>
              <a:spcBef>
                <a:spcPts val="600"/>
              </a:spcBef>
            </a:pPr>
            <a:r>
              <a:rPr lang="ja-JP" altLang="en-US" sz="1500" dirty="0">
                <a:solidFill>
                  <a:srgbClr val="000000"/>
                </a:solidFill>
                <a:latin typeface="メイリオ" panose="020B0604030504040204" pitchFamily="50" charset="-128"/>
                <a:ea typeface="メイリオ" panose="020B0604030504040204" pitchFamily="50" charset="-128"/>
              </a:rPr>
              <a:t>＊気管カニューレフリーの気管切開ケースでも、このマスクをインターフェイスとして使い、バギング、カフアシストなどを実施できる。</a:t>
            </a:r>
            <a:endParaRPr lang="en-US" altLang="ja-JP" sz="1500" dirty="0">
              <a:solidFill>
                <a:srgbClr val="000000"/>
              </a:solidFill>
              <a:latin typeface="メイリオ" panose="020B0604030504040204" pitchFamily="50" charset="-128"/>
              <a:ea typeface="メイリオ" panose="020B0604030504040204" pitchFamily="50" charset="-128"/>
            </a:endParaRPr>
          </a:p>
          <a:p>
            <a:pPr marL="204788" indent="-204788" algn="just">
              <a:lnSpc>
                <a:spcPct val="114000"/>
              </a:lnSpc>
              <a:spcBef>
                <a:spcPts val="600"/>
              </a:spcBef>
            </a:pPr>
            <a:r>
              <a:rPr lang="ja-JP" altLang="en-US" sz="1500" dirty="0">
                <a:solidFill>
                  <a:srgbClr val="000000"/>
                </a:solidFill>
                <a:latin typeface="メイリオ" panose="020B0604030504040204" pitchFamily="50" charset="-128"/>
                <a:ea typeface="メイリオ" panose="020B0604030504040204" pitchFamily="50" charset="-128"/>
              </a:rPr>
              <a:t>＊気管カニューレが入っているケースでも、</a:t>
            </a:r>
            <a:r>
              <a:rPr lang="en-US" altLang="ja-JP" sz="1500" dirty="0">
                <a:solidFill>
                  <a:srgbClr val="000000"/>
                </a:solidFill>
                <a:latin typeface="メイリオ" panose="020B0604030504040204" pitchFamily="50" charset="-128"/>
                <a:ea typeface="メイリオ" panose="020B0604030504040204" pitchFamily="50" charset="-128"/>
              </a:rPr>
              <a:t>IPV</a:t>
            </a:r>
            <a:r>
              <a:rPr lang="ja-JP" altLang="en-US" sz="1500" dirty="0">
                <a:solidFill>
                  <a:srgbClr val="000000"/>
                </a:solidFill>
                <a:latin typeface="メイリオ" panose="020B0604030504040204" pitchFamily="50" charset="-128"/>
                <a:ea typeface="メイリオ" panose="020B0604030504040204" pitchFamily="50" charset="-128"/>
              </a:rPr>
              <a:t>、スマートベストを行う際には、振動による気管カニューレの気管への刺激、肉芽発生を防止するため、気管カニューレを抜き、このマスクを気管孔に当てて</a:t>
            </a:r>
            <a:r>
              <a:rPr lang="en-US" altLang="ja-JP" sz="1500" dirty="0">
                <a:solidFill>
                  <a:srgbClr val="000000"/>
                </a:solidFill>
                <a:latin typeface="メイリオ" panose="020B0604030504040204" pitchFamily="50" charset="-128"/>
                <a:ea typeface="メイリオ" panose="020B0604030504040204" pitchFamily="50" charset="-128"/>
              </a:rPr>
              <a:t>､</a:t>
            </a:r>
            <a:r>
              <a:rPr lang="ja-JP" altLang="en-US" sz="1500" dirty="0">
                <a:solidFill>
                  <a:srgbClr val="000000"/>
                </a:solidFill>
                <a:latin typeface="メイリオ" panose="020B0604030504040204" pitchFamily="50" charset="-128"/>
                <a:ea typeface="メイリオ" panose="020B0604030504040204" pitchFamily="50" charset="-128"/>
              </a:rPr>
              <a:t>行う</a:t>
            </a:r>
            <a:r>
              <a:rPr lang="en-US" altLang="ja-JP" sz="1500" dirty="0">
                <a:solidFill>
                  <a:srgbClr val="000000"/>
                </a:solidFill>
                <a:latin typeface="メイリオ" panose="020B0604030504040204" pitchFamily="50" charset="-128"/>
                <a:ea typeface="メイリオ" panose="020B0604030504040204" pitchFamily="50" charset="-128"/>
              </a:rPr>
              <a:t>｡</a:t>
            </a:r>
            <a:endParaRPr lang="ja-JP" altLang="en-US" sz="1500" dirty="0">
              <a:solidFill>
                <a:srgbClr val="000000"/>
              </a:solidFill>
              <a:latin typeface="メイリオ" panose="020B0604030504040204" pitchFamily="50" charset="-128"/>
              <a:ea typeface="メイリオ" panose="020B0604030504040204" pitchFamily="50" charset="-128"/>
            </a:endParaRPr>
          </a:p>
        </p:txBody>
      </p:sp>
      <p:pic>
        <p:nvPicPr>
          <p:cNvPr id="19" name="図 1" descr="乳児用マスク２.jpg">
            <a:extLst>
              <a:ext uri="{FF2B5EF4-FFF2-40B4-BE49-F238E27FC236}">
                <a16:creationId xmlns:a16="http://schemas.microsoft.com/office/drawing/2014/main" id="{CCA79398-693F-4BB9-AA3D-FF510FA41F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59" t="17874" r="14143" b="5852"/>
          <a:stretch/>
        </p:blipFill>
        <p:spPr bwMode="auto">
          <a:xfrm>
            <a:off x="6973678" y="1530653"/>
            <a:ext cx="2300497" cy="268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テキスト ボックス 4">
            <a:extLst>
              <a:ext uri="{FF2B5EF4-FFF2-40B4-BE49-F238E27FC236}">
                <a16:creationId xmlns:a16="http://schemas.microsoft.com/office/drawing/2014/main" id="{4394DF9C-339F-48F4-A761-251495EE0A11}"/>
              </a:ext>
            </a:extLst>
          </p:cNvPr>
          <p:cNvSpPr txBox="1">
            <a:spLocks noChangeArrowheads="1"/>
          </p:cNvSpPr>
          <p:nvPr/>
        </p:nvSpPr>
        <p:spPr bwMode="auto">
          <a:xfrm>
            <a:off x="6973678" y="4303999"/>
            <a:ext cx="2357748" cy="458974"/>
          </a:xfrm>
          <a:prstGeom prst="rect">
            <a:avLst/>
          </a:prstGeom>
          <a:solidFill>
            <a:schemeClr val="bg1"/>
          </a:solidFill>
          <a:ln>
            <a:noFill/>
          </a:ln>
        </p:spPr>
        <p:txBody>
          <a:bodyPr wrap="square" lIns="0" tIns="0" rIns="0" bIns="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400" dirty="0">
                <a:solidFill>
                  <a:srgbClr val="000000"/>
                </a:solidFill>
                <a:latin typeface="メイリオ" panose="020B0604030504040204" pitchFamily="50" charset="-128"/>
                <a:ea typeface="メイリオ" panose="020B0604030504040204" pitchFamily="50" charset="-128"/>
              </a:rPr>
              <a:t>レールダル</a:t>
            </a:r>
            <a:br>
              <a:rPr lang="en-US" altLang="ja-JP" sz="1400" dirty="0">
                <a:solidFill>
                  <a:srgbClr val="000000"/>
                </a:solidFill>
                <a:latin typeface="メイリオ" panose="020B0604030504040204" pitchFamily="50" charset="-128"/>
                <a:ea typeface="メイリオ" panose="020B0604030504040204" pitchFamily="50" charset="-128"/>
              </a:rPr>
            </a:br>
            <a:r>
              <a:rPr lang="ja-JP" altLang="en-US" sz="1400" dirty="0">
                <a:solidFill>
                  <a:srgbClr val="000000"/>
                </a:solidFill>
                <a:latin typeface="メイリオ" panose="020B0604030504040204" pitchFamily="50" charset="-128"/>
                <a:ea typeface="メイリオ" panose="020B0604030504040204" pitchFamily="50" charset="-128"/>
              </a:rPr>
              <a:t>インファントマスク</a:t>
            </a:r>
          </a:p>
        </p:txBody>
      </p:sp>
      <p:sp>
        <p:nvSpPr>
          <p:cNvPr id="21" name="正方形/長方形 20">
            <a:extLst>
              <a:ext uri="{FF2B5EF4-FFF2-40B4-BE49-F238E27FC236}">
                <a16:creationId xmlns:a16="http://schemas.microsoft.com/office/drawing/2014/main" id="{F181D877-86E5-4E17-BDC3-547C3A7B8E11}"/>
              </a:ext>
            </a:extLst>
          </p:cNvPr>
          <p:cNvSpPr/>
          <p:nvPr/>
        </p:nvSpPr>
        <p:spPr>
          <a:xfrm>
            <a:off x="681038" y="1530653"/>
            <a:ext cx="5542342" cy="3325425"/>
          </a:xfrm>
          <a:prstGeom prst="rect">
            <a:avLst/>
          </a:prstGeom>
        </p:spPr>
        <p:txBody>
          <a:bodyPr wrap="square" lIns="0" tIns="0" rIns="0" bIns="0">
            <a:noAutofit/>
          </a:bodyPr>
          <a:lstStyle/>
          <a:p>
            <a:pPr algn="just" eaLnBrk="1" hangingPunct="1">
              <a:lnSpc>
                <a:spcPct val="120000"/>
              </a:lnSpc>
              <a:spcBef>
                <a:spcPts val="1200"/>
              </a:spcBef>
              <a:defRPr/>
            </a:pPr>
            <a:r>
              <a:rPr lang="ja-JP" altLang="en-US" sz="2000" u="sng" dirty="0">
                <a:solidFill>
                  <a:srgbClr val="002060"/>
                </a:solidFill>
                <a:latin typeface="メイリオ" panose="020B0604030504040204" pitchFamily="50" charset="-128"/>
                <a:ea typeface="メイリオ" panose="020B0604030504040204" pitchFamily="50" charset="-128"/>
              </a:rPr>
              <a:t>乳児用シリコン製フェイスマスク</a:t>
            </a:r>
            <a:r>
              <a:rPr lang="ja-JP" altLang="en-US" sz="2000" dirty="0">
                <a:solidFill>
                  <a:srgbClr val="002060"/>
                </a:solidFill>
                <a:latin typeface="メイリオ" panose="020B0604030504040204" pitchFamily="50" charset="-128"/>
                <a:ea typeface="メイリオ" panose="020B0604030504040204" pitchFamily="50" charset="-128"/>
              </a:rPr>
              <a:t>とアンビューバックとを用意</a:t>
            </a:r>
            <a:r>
              <a:rPr lang="ja-JP" altLang="en-US" sz="2000" dirty="0">
                <a:solidFill>
                  <a:srgbClr val="000000"/>
                </a:solidFill>
                <a:latin typeface="メイリオ" panose="020B0604030504040204" pitchFamily="50" charset="-128"/>
                <a:ea typeface="メイリオ" panose="020B0604030504040204" pitchFamily="50" charset="-128"/>
              </a:rPr>
              <a:t>しておく。</a:t>
            </a:r>
            <a:endParaRPr lang="en-US" altLang="ja-JP" sz="2000" dirty="0">
              <a:solidFill>
                <a:srgbClr val="000000"/>
              </a:solidFill>
              <a:latin typeface="メイリオ" panose="020B0604030504040204" pitchFamily="50" charset="-128"/>
              <a:ea typeface="メイリオ" panose="020B0604030504040204" pitchFamily="50" charset="-128"/>
            </a:endParaRPr>
          </a:p>
          <a:p>
            <a:pPr algn="just" eaLnBrk="1" hangingPunct="1">
              <a:lnSpc>
                <a:spcPct val="120000"/>
              </a:lnSpc>
              <a:spcBef>
                <a:spcPts val="1200"/>
              </a:spcBef>
              <a:defRPr/>
            </a:pPr>
            <a:r>
              <a:rPr lang="ja-JP" altLang="en-US" sz="2000" dirty="0">
                <a:solidFill>
                  <a:srgbClr val="000000"/>
                </a:solidFill>
                <a:latin typeface="メイリオ" panose="020B0604030504040204" pitchFamily="50" charset="-128"/>
                <a:ea typeface="メイリオ" panose="020B0604030504040204" pitchFamily="50" charset="-128"/>
              </a:rPr>
              <a:t>これを気管切開孔に密着させ、アンビューバックで換気することができる。（マスクとアンビューバッグのコネクターも必要）</a:t>
            </a:r>
            <a:endParaRPr lang="en-US" altLang="ja-JP" sz="2000" dirty="0">
              <a:solidFill>
                <a:srgbClr val="000000"/>
              </a:solidFill>
              <a:latin typeface="メイリオ" panose="020B0604030504040204" pitchFamily="50" charset="-128"/>
              <a:ea typeface="メイリオ" panose="020B0604030504040204" pitchFamily="50" charset="-128"/>
            </a:endParaRPr>
          </a:p>
          <a:p>
            <a:pPr algn="just">
              <a:lnSpc>
                <a:spcPct val="120000"/>
              </a:lnSpc>
              <a:spcBef>
                <a:spcPts val="1200"/>
              </a:spcBef>
              <a:defRPr/>
            </a:pPr>
            <a:r>
              <a:rPr lang="ja-JP" altLang="en-US" sz="2000" dirty="0">
                <a:solidFill>
                  <a:srgbClr val="000000"/>
                </a:solidFill>
                <a:latin typeface="メイリオ" panose="020B0604030504040204" pitchFamily="50" charset="-128"/>
                <a:ea typeface="メイリオ" panose="020B0604030504040204" pitchFamily="50" charset="-128"/>
              </a:rPr>
              <a:t>気管カニューレの</a:t>
            </a:r>
            <a:r>
              <a:rPr lang="ja-JP" altLang="en-US" sz="2000" dirty="0">
                <a:solidFill>
                  <a:srgbClr val="FF0000"/>
                </a:solidFill>
                <a:latin typeface="メイリオ" panose="020B0604030504040204" pitchFamily="50" charset="-128"/>
                <a:ea typeface="メイリオ" panose="020B0604030504040204" pitchFamily="50" charset="-128"/>
              </a:rPr>
              <a:t>事故抜去</a:t>
            </a:r>
            <a:r>
              <a:rPr lang="ja-JP" altLang="en-US" sz="2000" dirty="0">
                <a:solidFill>
                  <a:srgbClr val="000000"/>
                </a:solidFill>
                <a:latin typeface="メイリオ" panose="020B0604030504040204" pitchFamily="50" charset="-128"/>
                <a:ea typeface="メイリオ" panose="020B0604030504040204" pitchFamily="50" charset="-128"/>
              </a:rPr>
              <a:t>の時に、無理に気管カニューレを挿入せずに、この方法で換気を確保することも可能。</a:t>
            </a:r>
            <a:endParaRPr lang="en-US" altLang="ja-JP" sz="2000" dirty="0">
              <a:solidFill>
                <a:srgbClr val="000000"/>
              </a:solidFill>
              <a:latin typeface="メイリオ" panose="020B0604030504040204" pitchFamily="50" charset="-128"/>
              <a:ea typeface="メイリオ" panose="020B0604030504040204" pitchFamily="50" charset="-128"/>
            </a:endParaRPr>
          </a:p>
        </p:txBody>
      </p:sp>
      <p:sp>
        <p:nvSpPr>
          <p:cNvPr id="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76</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295982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585" dirty="0"/>
              <a:t>気管切開の合併症</a:t>
            </a:r>
          </a:p>
        </p:txBody>
      </p:sp>
      <p:pic>
        <p:nvPicPr>
          <p:cNvPr id="9" name="Picture 2">
            <a:extLst>
              <a:ext uri="{FF2B5EF4-FFF2-40B4-BE49-F238E27FC236}">
                <a16:creationId xmlns:a16="http://schemas.microsoft.com/office/drawing/2014/main" id="{B550577D-26B0-4E42-A9A6-A36A14014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232" y="3941052"/>
            <a:ext cx="1358108" cy="2345448"/>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78E5332C-CB6E-41EE-9E50-7DF342760B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545"/>
          <a:stretch/>
        </p:blipFill>
        <p:spPr bwMode="auto">
          <a:xfrm>
            <a:off x="5181125" y="3941054"/>
            <a:ext cx="3184291" cy="2289835"/>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1" name="Oval 7">
            <a:extLst>
              <a:ext uri="{FF2B5EF4-FFF2-40B4-BE49-F238E27FC236}">
                <a16:creationId xmlns:a16="http://schemas.microsoft.com/office/drawing/2014/main" id="{77CB58F3-40C0-41A0-8DD2-AD29994271A1}"/>
              </a:ext>
            </a:extLst>
          </p:cNvPr>
          <p:cNvSpPr>
            <a:spLocks noChangeArrowheads="1"/>
          </p:cNvSpPr>
          <p:nvPr/>
        </p:nvSpPr>
        <p:spPr bwMode="auto">
          <a:xfrm>
            <a:off x="2421635" y="4633312"/>
            <a:ext cx="418694" cy="579531"/>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844083">
              <a:spcBef>
                <a:spcPct val="0"/>
              </a:spcBef>
              <a:buNone/>
            </a:pPr>
            <a:endParaRPr lang="ja-JP" altLang="en-US" sz="1477">
              <a:solidFill>
                <a:srgbClr val="000000"/>
              </a:solidFill>
              <a:latin typeface="メイリオ" panose="020B0604030504040204" pitchFamily="50" charset="-128"/>
              <a:ea typeface="メイリオ" panose="020B0604030504040204" pitchFamily="50" charset="-128"/>
            </a:endParaRPr>
          </a:p>
        </p:txBody>
      </p:sp>
      <p:cxnSp>
        <p:nvCxnSpPr>
          <p:cNvPr id="12" name="直線矢印コネクタ 11">
            <a:extLst>
              <a:ext uri="{FF2B5EF4-FFF2-40B4-BE49-F238E27FC236}">
                <a16:creationId xmlns:a16="http://schemas.microsoft.com/office/drawing/2014/main" id="{BE0C3698-2734-4051-A7CE-9B9C42BD543C}"/>
              </a:ext>
            </a:extLst>
          </p:cNvPr>
          <p:cNvCxnSpPr>
            <a:cxnSpLocks/>
            <a:stCxn id="22" idx="3"/>
            <a:endCxn id="11" idx="2"/>
          </p:cNvCxnSpPr>
          <p:nvPr/>
        </p:nvCxnSpPr>
        <p:spPr>
          <a:xfrm>
            <a:off x="1943201" y="4750883"/>
            <a:ext cx="478434" cy="1721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9E696805-949C-4EE5-BF3B-5D730FEE07B1}"/>
              </a:ext>
            </a:extLst>
          </p:cNvPr>
          <p:cNvSpPr txBox="1"/>
          <p:nvPr/>
        </p:nvSpPr>
        <p:spPr>
          <a:xfrm>
            <a:off x="7341273" y="4215159"/>
            <a:ext cx="1496268" cy="303451"/>
          </a:xfrm>
          <a:prstGeom prst="rect">
            <a:avLst/>
          </a:prstGeom>
          <a:solidFill>
            <a:schemeClr val="bg1"/>
          </a:solidFill>
          <a:ln>
            <a:solidFill>
              <a:schemeClr val="tx1">
                <a:lumMod val="50000"/>
                <a:lumOff val="50000"/>
              </a:schemeClr>
            </a:solidFill>
          </a:ln>
        </p:spPr>
        <p:txBody>
          <a:bodyPr wrap="none" tIns="33231" bIns="0" rtlCol="0" anchor="ctr" anchorCtr="0">
            <a:noAutofit/>
          </a:bodyPr>
          <a:lstStyle/>
          <a:p>
            <a:pPr defTabSz="844083"/>
            <a:r>
              <a:rPr lang="ja-JP" altLang="en-US" sz="1477" dirty="0">
                <a:solidFill>
                  <a:srgbClr val="000000"/>
                </a:solidFill>
                <a:latin typeface="メイリオ" panose="020B0604030504040204" pitchFamily="50" charset="-128"/>
                <a:ea typeface="メイリオ" panose="020B0604030504040204" pitchFamily="50" charset="-128"/>
              </a:rPr>
              <a:t>気管カニューレ</a:t>
            </a:r>
          </a:p>
        </p:txBody>
      </p:sp>
      <p:cxnSp>
        <p:nvCxnSpPr>
          <p:cNvPr id="14" name="直線矢印コネクタ 13">
            <a:extLst>
              <a:ext uri="{FF2B5EF4-FFF2-40B4-BE49-F238E27FC236}">
                <a16:creationId xmlns:a16="http://schemas.microsoft.com/office/drawing/2014/main" id="{959B7175-9A0F-46D0-BE15-372C0460A802}"/>
              </a:ext>
            </a:extLst>
          </p:cNvPr>
          <p:cNvCxnSpPr>
            <a:cxnSpLocks/>
          </p:cNvCxnSpPr>
          <p:nvPr/>
        </p:nvCxnSpPr>
        <p:spPr>
          <a:xfrm flipH="1">
            <a:off x="6622406" y="4537720"/>
            <a:ext cx="807240" cy="75370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7E909AFC-EEBD-4396-8E41-47CA130F8E5E}"/>
              </a:ext>
            </a:extLst>
          </p:cNvPr>
          <p:cNvSpPr txBox="1"/>
          <p:nvPr/>
        </p:nvSpPr>
        <p:spPr>
          <a:xfrm>
            <a:off x="4604057" y="4582697"/>
            <a:ext cx="1358108" cy="312511"/>
          </a:xfrm>
          <a:prstGeom prst="rect">
            <a:avLst/>
          </a:prstGeom>
          <a:solidFill>
            <a:schemeClr val="bg1"/>
          </a:solidFill>
          <a:ln>
            <a:solidFill>
              <a:schemeClr val="tx1">
                <a:lumMod val="50000"/>
                <a:lumOff val="50000"/>
              </a:schemeClr>
            </a:solidFill>
          </a:ln>
        </p:spPr>
        <p:txBody>
          <a:bodyPr wrap="square" tIns="33231" bIns="0" rtlCol="0" anchor="ctr" anchorCtr="0">
            <a:noAutofit/>
          </a:bodyPr>
          <a:lstStyle/>
          <a:p>
            <a:pPr defTabSz="844083"/>
            <a:r>
              <a:rPr lang="ja-JP" altLang="en-US" sz="1477" dirty="0">
                <a:solidFill>
                  <a:srgbClr val="000000"/>
                </a:solidFill>
                <a:latin typeface="メイリオ" panose="020B0604030504040204" pitchFamily="50" charset="-128"/>
                <a:ea typeface="メイリオ" panose="020B0604030504040204" pitchFamily="50" charset="-128"/>
              </a:rPr>
              <a:t>腕頭動脈断面</a:t>
            </a:r>
          </a:p>
        </p:txBody>
      </p:sp>
      <p:cxnSp>
        <p:nvCxnSpPr>
          <p:cNvPr id="16" name="直線矢印コネクタ 15">
            <a:extLst>
              <a:ext uri="{FF2B5EF4-FFF2-40B4-BE49-F238E27FC236}">
                <a16:creationId xmlns:a16="http://schemas.microsoft.com/office/drawing/2014/main" id="{FFA9689A-052F-41AE-B2F6-1A73A88B8E3B}"/>
              </a:ext>
            </a:extLst>
          </p:cNvPr>
          <p:cNvCxnSpPr/>
          <p:nvPr/>
        </p:nvCxnSpPr>
        <p:spPr>
          <a:xfrm>
            <a:off x="5283111" y="4915651"/>
            <a:ext cx="1216988" cy="80521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 name="Oval 7">
            <a:extLst>
              <a:ext uri="{FF2B5EF4-FFF2-40B4-BE49-F238E27FC236}">
                <a16:creationId xmlns:a16="http://schemas.microsoft.com/office/drawing/2014/main" id="{D18AC19C-C9DF-402F-843E-3317F1BD6D93}"/>
              </a:ext>
            </a:extLst>
          </p:cNvPr>
          <p:cNvSpPr>
            <a:spLocks noChangeArrowheads="1"/>
          </p:cNvSpPr>
          <p:nvPr/>
        </p:nvSpPr>
        <p:spPr bwMode="auto">
          <a:xfrm>
            <a:off x="6321366" y="5471922"/>
            <a:ext cx="490915" cy="46528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844083">
              <a:spcBef>
                <a:spcPct val="0"/>
              </a:spcBef>
              <a:buNone/>
            </a:pPr>
            <a:endParaRPr lang="ja-JP" altLang="en-US" sz="1477">
              <a:solidFill>
                <a:srgbClr val="000000"/>
              </a:solidFill>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E4482072-A8A6-4E83-A319-D8129D6E796C}"/>
              </a:ext>
            </a:extLst>
          </p:cNvPr>
          <p:cNvSpPr txBox="1"/>
          <p:nvPr/>
        </p:nvSpPr>
        <p:spPr>
          <a:xfrm>
            <a:off x="1015137" y="4594627"/>
            <a:ext cx="928064" cy="312511"/>
          </a:xfrm>
          <a:prstGeom prst="rect">
            <a:avLst/>
          </a:prstGeom>
          <a:solidFill>
            <a:schemeClr val="bg1"/>
          </a:solidFill>
          <a:ln>
            <a:solidFill>
              <a:schemeClr val="tx1">
                <a:lumMod val="50000"/>
                <a:lumOff val="50000"/>
              </a:schemeClr>
            </a:solidFill>
          </a:ln>
        </p:spPr>
        <p:txBody>
          <a:bodyPr wrap="none" tIns="33231" bIns="0" rtlCol="0" anchor="ctr" anchorCtr="0">
            <a:noAutofit/>
          </a:bodyPr>
          <a:lstStyle/>
          <a:p>
            <a:pPr defTabSz="844083"/>
            <a:r>
              <a:rPr lang="ja-JP" altLang="en-US" sz="1477" dirty="0">
                <a:solidFill>
                  <a:srgbClr val="000000"/>
                </a:solidFill>
                <a:latin typeface="メイリオ" panose="020B0604030504040204" pitchFamily="50" charset="-128"/>
                <a:ea typeface="メイリオ" panose="020B0604030504040204" pitchFamily="50" charset="-128"/>
              </a:rPr>
              <a:t>腕頭動脈</a:t>
            </a:r>
          </a:p>
        </p:txBody>
      </p:sp>
      <p:sp>
        <p:nvSpPr>
          <p:cNvPr id="23" name="テキスト ボックス 22">
            <a:extLst>
              <a:ext uri="{FF2B5EF4-FFF2-40B4-BE49-F238E27FC236}">
                <a16:creationId xmlns:a16="http://schemas.microsoft.com/office/drawing/2014/main" id="{EEA2B11E-CD51-417C-A7B7-C7A023E83AAE}"/>
              </a:ext>
            </a:extLst>
          </p:cNvPr>
          <p:cNvSpPr txBox="1"/>
          <p:nvPr/>
        </p:nvSpPr>
        <p:spPr>
          <a:xfrm>
            <a:off x="997928" y="3153386"/>
            <a:ext cx="3502597" cy="539792"/>
          </a:xfrm>
          <a:prstGeom prst="rect">
            <a:avLst/>
          </a:prstGeom>
          <a:solidFill>
            <a:schemeClr val="accent6">
              <a:lumMod val="20000"/>
              <a:lumOff val="80000"/>
            </a:schemeClr>
          </a:solidFill>
          <a:ln>
            <a:noFill/>
            <a:prstDash val="dash"/>
          </a:ln>
        </p:spPr>
        <p:txBody>
          <a:bodyPr wrap="square" bIns="0" rtlCol="0" anchor="ctr" anchorCtr="0">
            <a:noAutofit/>
          </a:bodyPr>
          <a:lstStyle/>
          <a:p>
            <a:pPr algn="just" defTabSz="844083"/>
            <a:r>
              <a:rPr lang="ja-JP" altLang="en-US" sz="1477" dirty="0">
                <a:solidFill>
                  <a:srgbClr val="000000"/>
                </a:solidFill>
                <a:latin typeface="メイリオ" panose="020B0604030504040204" pitchFamily="50" charset="-128"/>
                <a:ea typeface="メイリオ" panose="020B0604030504040204" pitchFamily="50" charset="-128"/>
              </a:rPr>
              <a:t>腕頭動脈と接する部位での、気管カニューレやカフによる気管前壁の損傷</a:t>
            </a:r>
            <a:endParaRPr lang="en-US" altLang="ja-JP" sz="1477" dirty="0">
              <a:solidFill>
                <a:srgbClr val="000000"/>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CB78F3F4-51FA-4C67-9D28-A0ED45EF705A}"/>
              </a:ext>
            </a:extLst>
          </p:cNvPr>
          <p:cNvSpPr txBox="1"/>
          <p:nvPr/>
        </p:nvSpPr>
        <p:spPr>
          <a:xfrm>
            <a:off x="4901230" y="3158820"/>
            <a:ext cx="2317806" cy="534359"/>
          </a:xfrm>
          <a:prstGeom prst="rect">
            <a:avLst/>
          </a:prstGeom>
          <a:solidFill>
            <a:srgbClr val="FFC000"/>
          </a:solidFill>
          <a:ln>
            <a:noFill/>
          </a:ln>
        </p:spPr>
        <p:txBody>
          <a:bodyPr wrap="square" bIns="0" rtlCol="0" anchor="ctr" anchorCtr="0">
            <a:noAutofit/>
          </a:bodyPr>
          <a:lstStyle/>
          <a:p>
            <a:pPr algn="ctr" defTabSz="844083"/>
            <a:r>
              <a:rPr lang="ja-JP" altLang="en-US" sz="1662" b="1" dirty="0">
                <a:solidFill>
                  <a:srgbClr val="000000"/>
                </a:solidFill>
                <a:latin typeface="メイリオ" panose="020B0604030504040204" pitchFamily="50" charset="-128"/>
                <a:ea typeface="メイリオ" panose="020B0604030504040204" pitchFamily="50" charset="-128"/>
              </a:rPr>
              <a:t>気管腕頭動脈瘻</a:t>
            </a:r>
          </a:p>
        </p:txBody>
      </p:sp>
      <p:sp>
        <p:nvSpPr>
          <p:cNvPr id="25" name="テキスト ボックス 24">
            <a:extLst>
              <a:ext uri="{FF2B5EF4-FFF2-40B4-BE49-F238E27FC236}">
                <a16:creationId xmlns:a16="http://schemas.microsoft.com/office/drawing/2014/main" id="{73FB131F-E010-4AA1-875A-AF87AF0F3559}"/>
              </a:ext>
            </a:extLst>
          </p:cNvPr>
          <p:cNvSpPr txBox="1"/>
          <p:nvPr/>
        </p:nvSpPr>
        <p:spPr>
          <a:xfrm>
            <a:off x="7592929" y="3163438"/>
            <a:ext cx="1303423" cy="498001"/>
          </a:xfrm>
          <a:prstGeom prst="rect">
            <a:avLst/>
          </a:prstGeom>
          <a:solidFill>
            <a:srgbClr val="C00000"/>
          </a:solidFill>
        </p:spPr>
        <p:txBody>
          <a:bodyPr wrap="square" bIns="0" rtlCol="0" anchor="ctr" anchorCtr="0">
            <a:noAutofit/>
          </a:bodyPr>
          <a:lstStyle/>
          <a:p>
            <a:pPr algn="ctr" defTabSz="844083"/>
            <a:r>
              <a:rPr lang="ja-JP" altLang="en-US" sz="1846" dirty="0">
                <a:solidFill>
                  <a:prstClr val="white"/>
                </a:solidFill>
                <a:latin typeface="メイリオ" panose="020B0604030504040204" pitchFamily="50" charset="-128"/>
                <a:ea typeface="メイリオ" panose="020B0604030504040204" pitchFamily="50" charset="-128"/>
              </a:rPr>
              <a:t>大出血</a:t>
            </a:r>
          </a:p>
        </p:txBody>
      </p:sp>
      <p:sp>
        <p:nvSpPr>
          <p:cNvPr id="26" name="テキスト ボックス 25">
            <a:extLst>
              <a:ext uri="{FF2B5EF4-FFF2-40B4-BE49-F238E27FC236}">
                <a16:creationId xmlns:a16="http://schemas.microsoft.com/office/drawing/2014/main" id="{13F6DFB2-A923-458B-97A7-95F7B5F57BC8}"/>
              </a:ext>
            </a:extLst>
          </p:cNvPr>
          <p:cNvSpPr txBox="1"/>
          <p:nvPr/>
        </p:nvSpPr>
        <p:spPr>
          <a:xfrm>
            <a:off x="4901230" y="1657957"/>
            <a:ext cx="2317806" cy="498001"/>
          </a:xfrm>
          <a:prstGeom prst="rect">
            <a:avLst/>
          </a:prstGeom>
          <a:solidFill>
            <a:schemeClr val="accent6">
              <a:lumMod val="60000"/>
              <a:lumOff val="40000"/>
            </a:schemeClr>
          </a:solidFill>
          <a:ln w="19050">
            <a:noFill/>
          </a:ln>
        </p:spPr>
        <p:txBody>
          <a:bodyPr wrap="square" bIns="0" rtlCol="0" anchor="ctr" anchorCtr="0">
            <a:noAutofit/>
          </a:bodyPr>
          <a:lstStyle/>
          <a:p>
            <a:pPr algn="ctr" defTabSz="844083"/>
            <a:r>
              <a:rPr lang="ja-JP" altLang="en-US" sz="1662" b="1" dirty="0">
                <a:solidFill>
                  <a:prstClr val="black"/>
                </a:solidFill>
                <a:latin typeface="メイリオ" panose="020B0604030504040204" pitchFamily="50" charset="-128"/>
                <a:ea typeface="メイリオ" panose="020B0604030504040204" pitchFamily="50" charset="-128"/>
              </a:rPr>
              <a:t>気管孔</a:t>
            </a:r>
            <a:r>
              <a:rPr lang="en-US" altLang="ja-JP" sz="1662" b="1" dirty="0">
                <a:solidFill>
                  <a:prstClr val="black"/>
                </a:solidFill>
                <a:latin typeface="メイリオ" panose="020B0604030504040204" pitchFamily="50" charset="-128"/>
                <a:ea typeface="メイリオ" panose="020B0604030504040204" pitchFamily="50" charset="-128"/>
              </a:rPr>
              <a:t>､</a:t>
            </a:r>
            <a:r>
              <a:rPr lang="ja-JP" altLang="en-US" sz="1662" b="1" dirty="0">
                <a:solidFill>
                  <a:prstClr val="black"/>
                </a:solidFill>
                <a:latin typeface="メイリオ" panose="020B0604030504040204" pitchFamily="50" charset="-128"/>
                <a:ea typeface="メイリオ" panose="020B0604030504040204" pitchFamily="50" charset="-128"/>
              </a:rPr>
              <a:t>気管内の肉芽</a:t>
            </a:r>
          </a:p>
        </p:txBody>
      </p:sp>
      <p:sp>
        <p:nvSpPr>
          <p:cNvPr id="27" name="テキスト ボックス 26">
            <a:extLst>
              <a:ext uri="{FF2B5EF4-FFF2-40B4-BE49-F238E27FC236}">
                <a16:creationId xmlns:a16="http://schemas.microsoft.com/office/drawing/2014/main" id="{BB72F07A-C62F-4AEA-AA14-F05FDCF1C56D}"/>
              </a:ext>
            </a:extLst>
          </p:cNvPr>
          <p:cNvSpPr txBox="1"/>
          <p:nvPr/>
        </p:nvSpPr>
        <p:spPr>
          <a:xfrm>
            <a:off x="7599616" y="1657909"/>
            <a:ext cx="1308458" cy="498001"/>
          </a:xfrm>
          <a:prstGeom prst="rect">
            <a:avLst/>
          </a:prstGeom>
          <a:solidFill>
            <a:srgbClr val="002060"/>
          </a:solidFill>
          <a:ln>
            <a:noFill/>
          </a:ln>
        </p:spPr>
        <p:txBody>
          <a:bodyPr wrap="square" bIns="0" rtlCol="0" anchor="ctr" anchorCtr="0">
            <a:noAutofit/>
          </a:bodyPr>
          <a:lstStyle/>
          <a:p>
            <a:pPr algn="ctr" defTabSz="844083"/>
            <a:r>
              <a:rPr lang="ja-JP" altLang="en-US" sz="1846" dirty="0">
                <a:solidFill>
                  <a:prstClr val="white"/>
                </a:solidFill>
                <a:latin typeface="メイリオ" panose="020B0604030504040204" pitchFamily="50" charset="-128"/>
                <a:ea typeface="メイリオ" panose="020B0604030504040204" pitchFamily="50" charset="-128"/>
              </a:rPr>
              <a:t>気管狭窄</a:t>
            </a:r>
          </a:p>
        </p:txBody>
      </p:sp>
      <p:sp>
        <p:nvSpPr>
          <p:cNvPr id="28" name="テキスト ボックス 27">
            <a:extLst>
              <a:ext uri="{FF2B5EF4-FFF2-40B4-BE49-F238E27FC236}">
                <a16:creationId xmlns:a16="http://schemas.microsoft.com/office/drawing/2014/main" id="{DB8B83B4-D676-45E1-9EAC-BF09D482C157}"/>
              </a:ext>
            </a:extLst>
          </p:cNvPr>
          <p:cNvSpPr txBox="1"/>
          <p:nvPr/>
        </p:nvSpPr>
        <p:spPr>
          <a:xfrm>
            <a:off x="4901230" y="2418599"/>
            <a:ext cx="2317806" cy="498001"/>
          </a:xfrm>
          <a:prstGeom prst="rect">
            <a:avLst/>
          </a:prstGeom>
          <a:solidFill>
            <a:schemeClr val="accent6">
              <a:lumMod val="60000"/>
              <a:lumOff val="40000"/>
            </a:schemeClr>
          </a:solidFill>
          <a:ln w="19050">
            <a:noFill/>
          </a:ln>
        </p:spPr>
        <p:txBody>
          <a:bodyPr wrap="square" bIns="0" rtlCol="0" anchor="ctr" anchorCtr="0">
            <a:noAutofit/>
          </a:bodyPr>
          <a:lstStyle/>
          <a:p>
            <a:pPr algn="ctr" defTabSz="844083"/>
            <a:r>
              <a:rPr lang="ja-JP" altLang="en-US" sz="1662" b="1" dirty="0">
                <a:solidFill>
                  <a:prstClr val="black"/>
                </a:solidFill>
                <a:latin typeface="メイリオ" panose="020B0604030504040204" pitchFamily="50" charset="-128"/>
                <a:ea typeface="メイリオ" panose="020B0604030504040204" pitchFamily="50" charset="-128"/>
              </a:rPr>
              <a:t>気管内出血</a:t>
            </a:r>
          </a:p>
        </p:txBody>
      </p:sp>
      <p:sp>
        <p:nvSpPr>
          <p:cNvPr id="29" name="テキスト ボックス 28">
            <a:extLst>
              <a:ext uri="{FF2B5EF4-FFF2-40B4-BE49-F238E27FC236}">
                <a16:creationId xmlns:a16="http://schemas.microsoft.com/office/drawing/2014/main" id="{311116B1-7358-48BC-8C9C-D301D0F75462}"/>
              </a:ext>
            </a:extLst>
          </p:cNvPr>
          <p:cNvSpPr txBox="1"/>
          <p:nvPr/>
        </p:nvSpPr>
        <p:spPr>
          <a:xfrm>
            <a:off x="1007336" y="2405151"/>
            <a:ext cx="3493188" cy="500019"/>
          </a:xfrm>
          <a:prstGeom prst="rect">
            <a:avLst/>
          </a:prstGeom>
          <a:solidFill>
            <a:schemeClr val="accent6">
              <a:lumMod val="20000"/>
              <a:lumOff val="80000"/>
            </a:schemeClr>
          </a:solidFill>
          <a:ln>
            <a:noFill/>
            <a:prstDash val="dash"/>
          </a:ln>
        </p:spPr>
        <p:txBody>
          <a:bodyPr wrap="square" bIns="0" rtlCol="0" anchor="ctr" anchorCtr="0">
            <a:noAutofit/>
          </a:bodyPr>
          <a:lstStyle/>
          <a:p>
            <a:pPr algn="just" defTabSz="844083"/>
            <a:r>
              <a:rPr lang="ja-JP" altLang="en-US" sz="1477" dirty="0">
                <a:solidFill>
                  <a:prstClr val="black"/>
                </a:solidFill>
                <a:latin typeface="メイリオ" panose="020B0604030504040204" pitchFamily="50" charset="-128"/>
                <a:ea typeface="メイリオ" panose="020B0604030504040204" pitchFamily="50" charset="-128"/>
              </a:rPr>
              <a:t>気管粘膜乾燥．気管カニューレによる</a:t>
            </a:r>
            <a:endParaRPr lang="en-US" altLang="ja-JP" sz="1477" dirty="0">
              <a:solidFill>
                <a:prstClr val="black"/>
              </a:solidFill>
              <a:latin typeface="メイリオ" panose="020B0604030504040204" pitchFamily="50" charset="-128"/>
              <a:ea typeface="メイリオ" panose="020B0604030504040204" pitchFamily="50" charset="-128"/>
            </a:endParaRPr>
          </a:p>
          <a:p>
            <a:pPr algn="just" defTabSz="844083"/>
            <a:r>
              <a:rPr lang="ja-JP" altLang="en-US" sz="1477" dirty="0">
                <a:solidFill>
                  <a:prstClr val="black"/>
                </a:solidFill>
                <a:latin typeface="メイリオ" panose="020B0604030504040204" pitchFamily="50" charset="-128"/>
                <a:ea typeface="メイリオ" panose="020B0604030504040204" pitchFamily="50" charset="-128"/>
              </a:rPr>
              <a:t>刺激．吸引による刺激．肉芽</a:t>
            </a:r>
          </a:p>
        </p:txBody>
      </p:sp>
      <p:sp>
        <p:nvSpPr>
          <p:cNvPr id="30" name="テキスト ボックス 29">
            <a:extLst>
              <a:ext uri="{FF2B5EF4-FFF2-40B4-BE49-F238E27FC236}">
                <a16:creationId xmlns:a16="http://schemas.microsoft.com/office/drawing/2014/main" id="{FD35086F-D2A0-4E3F-9CCA-67AA5B54FB37}"/>
              </a:ext>
            </a:extLst>
          </p:cNvPr>
          <p:cNvSpPr txBox="1"/>
          <p:nvPr/>
        </p:nvSpPr>
        <p:spPr>
          <a:xfrm>
            <a:off x="1015137" y="1655940"/>
            <a:ext cx="3485387" cy="500019"/>
          </a:xfrm>
          <a:prstGeom prst="rect">
            <a:avLst/>
          </a:prstGeom>
          <a:solidFill>
            <a:schemeClr val="accent6">
              <a:lumMod val="20000"/>
              <a:lumOff val="80000"/>
            </a:schemeClr>
          </a:solidFill>
          <a:ln>
            <a:noFill/>
            <a:prstDash val="dash"/>
          </a:ln>
        </p:spPr>
        <p:txBody>
          <a:bodyPr wrap="square" bIns="0" rtlCol="0" anchor="ctr" anchorCtr="0">
            <a:noAutofit/>
          </a:bodyPr>
          <a:lstStyle/>
          <a:p>
            <a:pPr algn="just" defTabSz="844083"/>
            <a:r>
              <a:rPr lang="ja-JP" altLang="en-US" sz="1477" dirty="0">
                <a:solidFill>
                  <a:prstClr val="black"/>
                </a:solidFill>
                <a:latin typeface="メイリオ" panose="020B0604030504040204" pitchFamily="50" charset="-128"/>
                <a:ea typeface="メイリオ" panose="020B0604030504040204" pitchFamily="50" charset="-128"/>
              </a:rPr>
              <a:t>気管カニューレによる刺激．吸引による刺激．感染</a:t>
            </a:r>
          </a:p>
        </p:txBody>
      </p:sp>
      <p:sp>
        <p:nvSpPr>
          <p:cNvPr id="31" name="下矢印 15">
            <a:extLst>
              <a:ext uri="{FF2B5EF4-FFF2-40B4-BE49-F238E27FC236}">
                <a16:creationId xmlns:a16="http://schemas.microsoft.com/office/drawing/2014/main" id="{03ADAEFF-493C-451B-B0B5-6AA1D10DCE73}"/>
              </a:ext>
            </a:extLst>
          </p:cNvPr>
          <p:cNvSpPr/>
          <p:nvPr/>
        </p:nvSpPr>
        <p:spPr>
          <a:xfrm>
            <a:off x="5903399" y="2187992"/>
            <a:ext cx="313468" cy="218021"/>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srgbClr val="FFFFFF"/>
              </a:solidFill>
              <a:latin typeface="游ゴシック" panose="020F0502020204030204"/>
              <a:ea typeface="游ゴシック" panose="020B0400000000000000" pitchFamily="50" charset="-128"/>
            </a:endParaRPr>
          </a:p>
        </p:txBody>
      </p:sp>
      <p:sp>
        <p:nvSpPr>
          <p:cNvPr id="32" name="下矢印 15">
            <a:extLst>
              <a:ext uri="{FF2B5EF4-FFF2-40B4-BE49-F238E27FC236}">
                <a16:creationId xmlns:a16="http://schemas.microsoft.com/office/drawing/2014/main" id="{5F686FEE-6382-478F-A14B-0E06DE397F8F}"/>
              </a:ext>
            </a:extLst>
          </p:cNvPr>
          <p:cNvSpPr/>
          <p:nvPr/>
        </p:nvSpPr>
        <p:spPr>
          <a:xfrm rot="16200000">
            <a:off x="4544143" y="1776421"/>
            <a:ext cx="313468" cy="259511"/>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srgbClr val="FFFFFF"/>
              </a:solidFill>
              <a:latin typeface="游ゴシック" panose="020F0502020204030204"/>
              <a:ea typeface="游ゴシック" panose="020B0400000000000000" pitchFamily="50" charset="-128"/>
            </a:endParaRPr>
          </a:p>
        </p:txBody>
      </p:sp>
      <p:sp>
        <p:nvSpPr>
          <p:cNvPr id="33" name="下矢印 15">
            <a:extLst>
              <a:ext uri="{FF2B5EF4-FFF2-40B4-BE49-F238E27FC236}">
                <a16:creationId xmlns:a16="http://schemas.microsoft.com/office/drawing/2014/main" id="{9D9D10DD-08ED-4E5F-A846-D5D370144BEB}"/>
              </a:ext>
            </a:extLst>
          </p:cNvPr>
          <p:cNvSpPr/>
          <p:nvPr/>
        </p:nvSpPr>
        <p:spPr>
          <a:xfrm rot="16200000">
            <a:off x="4544143" y="2537648"/>
            <a:ext cx="313468" cy="259511"/>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srgbClr val="FFFFFF"/>
              </a:solidFill>
              <a:latin typeface="游ゴシック" panose="020F0502020204030204"/>
              <a:ea typeface="游ゴシック" panose="020B0400000000000000" pitchFamily="50" charset="-128"/>
            </a:endParaRPr>
          </a:p>
        </p:txBody>
      </p:sp>
      <p:sp>
        <p:nvSpPr>
          <p:cNvPr id="34" name="下矢印 15">
            <a:extLst>
              <a:ext uri="{FF2B5EF4-FFF2-40B4-BE49-F238E27FC236}">
                <a16:creationId xmlns:a16="http://schemas.microsoft.com/office/drawing/2014/main" id="{A4245F61-2357-4E8C-81D5-D9F6131BF85B}"/>
              </a:ext>
            </a:extLst>
          </p:cNvPr>
          <p:cNvSpPr/>
          <p:nvPr/>
        </p:nvSpPr>
        <p:spPr>
          <a:xfrm rot="16200000">
            <a:off x="4544144" y="3293526"/>
            <a:ext cx="313468" cy="259511"/>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srgbClr val="FFFFFF"/>
              </a:solidFill>
              <a:latin typeface="游ゴシック" panose="020F0502020204030204"/>
              <a:ea typeface="游ゴシック" panose="020B0400000000000000" pitchFamily="50" charset="-128"/>
            </a:endParaRPr>
          </a:p>
        </p:txBody>
      </p:sp>
      <p:sp>
        <p:nvSpPr>
          <p:cNvPr id="35" name="下矢印 15">
            <a:extLst>
              <a:ext uri="{FF2B5EF4-FFF2-40B4-BE49-F238E27FC236}">
                <a16:creationId xmlns:a16="http://schemas.microsoft.com/office/drawing/2014/main" id="{CDC5BEF9-9597-4BD5-A2A5-490A0E475A07}"/>
              </a:ext>
            </a:extLst>
          </p:cNvPr>
          <p:cNvSpPr/>
          <p:nvPr/>
        </p:nvSpPr>
        <p:spPr>
          <a:xfrm rot="16200000">
            <a:off x="7252592" y="1776421"/>
            <a:ext cx="313468" cy="259511"/>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srgbClr val="FFFFFF"/>
              </a:solidFill>
              <a:latin typeface="游ゴシック" panose="020F0502020204030204"/>
              <a:ea typeface="游ゴシック" panose="020B0400000000000000" pitchFamily="50" charset="-128"/>
            </a:endParaRPr>
          </a:p>
        </p:txBody>
      </p:sp>
      <p:sp>
        <p:nvSpPr>
          <p:cNvPr id="36" name="下矢印 15">
            <a:extLst>
              <a:ext uri="{FF2B5EF4-FFF2-40B4-BE49-F238E27FC236}">
                <a16:creationId xmlns:a16="http://schemas.microsoft.com/office/drawing/2014/main" id="{F3D2A11F-FEBE-4DEC-AE92-6811DB7F32F4}"/>
              </a:ext>
            </a:extLst>
          </p:cNvPr>
          <p:cNvSpPr/>
          <p:nvPr/>
        </p:nvSpPr>
        <p:spPr>
          <a:xfrm rot="16200000">
            <a:off x="7252592" y="3305448"/>
            <a:ext cx="313468" cy="259511"/>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srgbClr val="FFFFFF"/>
              </a:solidFill>
              <a:latin typeface="游ゴシック" panose="020F0502020204030204"/>
              <a:ea typeface="游ゴシック" panose="020B0400000000000000" pitchFamily="50" charset="-128"/>
            </a:endParaRPr>
          </a:p>
        </p:txBody>
      </p:sp>
      <p:sp>
        <p:nvSpPr>
          <p:cNvPr id="3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77</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331632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Oval 34">
            <a:extLst>
              <a:ext uri="{FF2B5EF4-FFF2-40B4-BE49-F238E27FC236}">
                <a16:creationId xmlns:a16="http://schemas.microsoft.com/office/drawing/2014/main" id="{96516ED6-FE37-4550-A4D8-A3FDEA86E351}"/>
              </a:ext>
            </a:extLst>
          </p:cNvPr>
          <p:cNvSpPr>
            <a:spLocks noChangeArrowheads="1"/>
          </p:cNvSpPr>
          <p:nvPr/>
        </p:nvSpPr>
        <p:spPr bwMode="auto">
          <a:xfrm>
            <a:off x="6275141" y="4642788"/>
            <a:ext cx="1063869" cy="465992"/>
          </a:xfrm>
          <a:prstGeom prst="ellipse">
            <a:avLst/>
          </a:prstGeom>
          <a:solidFill>
            <a:schemeClr val="accent6">
              <a:lumMod val="20000"/>
              <a:lumOff val="80000"/>
            </a:schemeClr>
          </a:solidFill>
          <a:ln w="9525">
            <a:noFill/>
            <a:round/>
            <a:headEnd/>
            <a:tailEnd/>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215">
              <a:solidFill>
                <a:srgbClr val="000000"/>
              </a:solidFill>
              <a:latin typeface="メイリオ" panose="020B0604030504040204" pitchFamily="50" charset="-128"/>
              <a:ea typeface="メイリオ" panose="020B0604030504040204" pitchFamily="50" charset="-128"/>
            </a:endParaRPr>
          </a:p>
        </p:txBody>
      </p:sp>
      <p:sp>
        <p:nvSpPr>
          <p:cNvPr id="95" name="Oval 33">
            <a:extLst>
              <a:ext uri="{FF2B5EF4-FFF2-40B4-BE49-F238E27FC236}">
                <a16:creationId xmlns:a16="http://schemas.microsoft.com/office/drawing/2014/main" id="{A1D7CD9C-2E8A-4CA4-A6A3-09607836BB80}"/>
              </a:ext>
            </a:extLst>
          </p:cNvPr>
          <p:cNvSpPr>
            <a:spLocks noChangeArrowheads="1"/>
          </p:cNvSpPr>
          <p:nvPr/>
        </p:nvSpPr>
        <p:spPr bwMode="auto">
          <a:xfrm>
            <a:off x="6301821" y="4065172"/>
            <a:ext cx="844034" cy="495302"/>
          </a:xfrm>
          <a:prstGeom prst="ellipse">
            <a:avLst/>
          </a:prstGeom>
          <a:solidFill>
            <a:schemeClr val="accent6">
              <a:lumMod val="75000"/>
            </a:schemeClr>
          </a:solidFill>
          <a:ln w="28575">
            <a:noFill/>
            <a:round/>
            <a:headEnd/>
            <a:tailEnd/>
          </a:ln>
        </p:spPr>
        <p:txBody>
          <a:bodyPr wrap="none" anchor="ctr"/>
          <a:lstStyle/>
          <a:p>
            <a:pPr eaLnBrk="1" hangingPunct="1">
              <a:defRPr/>
            </a:pPr>
            <a:endParaRPr lang="ja-JP" altLang="en-US" sz="1662">
              <a:solidFill>
                <a:srgbClr val="2D2DB9">
                  <a:lumMod val="60000"/>
                  <a:lumOff val="40000"/>
                </a:srgbClr>
              </a:solidFill>
              <a:latin typeface="メイリオ" panose="020B0604030504040204" pitchFamily="50" charset="-128"/>
              <a:ea typeface="メイリオ" panose="020B0604030504040204" pitchFamily="50" charset="-128"/>
            </a:endParaRPr>
          </a:p>
        </p:txBody>
      </p:sp>
      <p:sp>
        <p:nvSpPr>
          <p:cNvPr id="96" name="Oval 34">
            <a:extLst>
              <a:ext uri="{FF2B5EF4-FFF2-40B4-BE49-F238E27FC236}">
                <a16:creationId xmlns:a16="http://schemas.microsoft.com/office/drawing/2014/main" id="{392FBCCD-30EC-40AE-A3A5-16DB10AA9099}"/>
              </a:ext>
            </a:extLst>
          </p:cNvPr>
          <p:cNvSpPr>
            <a:spLocks noChangeArrowheads="1"/>
          </p:cNvSpPr>
          <p:nvPr/>
        </p:nvSpPr>
        <p:spPr bwMode="auto">
          <a:xfrm>
            <a:off x="7453187" y="4907415"/>
            <a:ext cx="1063869" cy="465992"/>
          </a:xfrm>
          <a:prstGeom prst="ellipse">
            <a:avLst/>
          </a:prstGeom>
          <a:solidFill>
            <a:schemeClr val="bg1">
              <a:lumMod val="85000"/>
            </a:schemeClr>
          </a:solidFill>
          <a:ln w="9525">
            <a:noFill/>
            <a:round/>
            <a:headEnd/>
            <a:tailEnd/>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215">
              <a:solidFill>
                <a:srgbClr val="000000"/>
              </a:solidFill>
              <a:latin typeface="メイリオ" panose="020B0604030504040204" pitchFamily="50" charset="-128"/>
              <a:ea typeface="メイリオ" panose="020B0604030504040204" pitchFamily="50" charset="-128"/>
            </a:endParaRPr>
          </a:p>
        </p:txBody>
      </p:sp>
      <p:sp>
        <p:nvSpPr>
          <p:cNvPr id="106" name="Oval 31">
            <a:extLst>
              <a:ext uri="{FF2B5EF4-FFF2-40B4-BE49-F238E27FC236}">
                <a16:creationId xmlns:a16="http://schemas.microsoft.com/office/drawing/2014/main" id="{A5758478-9E2E-4F7C-B0AA-33AFB3B7529A}"/>
              </a:ext>
            </a:extLst>
          </p:cNvPr>
          <p:cNvSpPr>
            <a:spLocks noChangeArrowheads="1"/>
          </p:cNvSpPr>
          <p:nvPr/>
        </p:nvSpPr>
        <p:spPr bwMode="auto">
          <a:xfrm>
            <a:off x="7228674" y="3946720"/>
            <a:ext cx="1261697" cy="465992"/>
          </a:xfrm>
          <a:prstGeom prst="ellipse">
            <a:avLst/>
          </a:prstGeom>
          <a:solidFill>
            <a:schemeClr val="bg1">
              <a:lumMod val="85000"/>
            </a:schemeClr>
          </a:solidFill>
          <a:ln w="9525">
            <a:noFill/>
            <a:round/>
            <a:headEnd/>
            <a:tailEnd/>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215">
              <a:solidFill>
                <a:srgbClr val="000000"/>
              </a:solidFill>
              <a:latin typeface="メイリオ" panose="020B0604030504040204" pitchFamily="50" charset="-128"/>
              <a:ea typeface="メイリオ" panose="020B0604030504040204" pitchFamily="50" charset="-128"/>
            </a:endParaRPr>
          </a:p>
        </p:txBody>
      </p:sp>
      <p:sp>
        <p:nvSpPr>
          <p:cNvPr id="94" name="Oval 32">
            <a:extLst>
              <a:ext uri="{FF2B5EF4-FFF2-40B4-BE49-F238E27FC236}">
                <a16:creationId xmlns:a16="http://schemas.microsoft.com/office/drawing/2014/main" id="{A8329DFB-9DE6-4907-A6EA-4D6501D0DFAD}"/>
              </a:ext>
            </a:extLst>
          </p:cNvPr>
          <p:cNvSpPr>
            <a:spLocks noChangeArrowheads="1"/>
          </p:cNvSpPr>
          <p:nvPr/>
        </p:nvSpPr>
        <p:spPr bwMode="auto">
          <a:xfrm>
            <a:off x="6630930" y="1926963"/>
            <a:ext cx="1947496" cy="834474"/>
          </a:xfrm>
          <a:prstGeom prst="ellipse">
            <a:avLst/>
          </a:prstGeom>
          <a:solidFill>
            <a:schemeClr val="accent3">
              <a:lumMod val="20000"/>
              <a:lumOff val="80000"/>
            </a:schemeClr>
          </a:solidFill>
          <a:ln w="9525">
            <a:noFill/>
            <a:round/>
            <a:headEnd/>
            <a:tailEnd/>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215">
              <a:solidFill>
                <a:srgbClr val="000000"/>
              </a:solidFill>
              <a:latin typeface="メイリオ" panose="020B0604030504040204" pitchFamily="50" charset="-128"/>
              <a:ea typeface="メイリオ" panose="020B0604030504040204" pitchFamily="50" charset="-128"/>
            </a:endParaRPr>
          </a:p>
        </p:txBody>
      </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585" dirty="0"/>
              <a:t>気管切開ケースでの呼吸悪化への対応 </a:t>
            </a:r>
            <a:r>
              <a:rPr lang="en-US" altLang="ja-JP" sz="2585" dirty="0"/>
              <a:t>1</a:t>
            </a:r>
            <a:endParaRPr lang="ja-JP" altLang="en-US" sz="2585" dirty="0"/>
          </a:p>
        </p:txBody>
      </p:sp>
      <p:sp>
        <p:nvSpPr>
          <p:cNvPr id="37" name="Text Box 2">
            <a:extLst>
              <a:ext uri="{FF2B5EF4-FFF2-40B4-BE49-F238E27FC236}">
                <a16:creationId xmlns:a16="http://schemas.microsoft.com/office/drawing/2014/main" id="{1F9930E5-948E-4F8C-81CE-F350966C8CD4}"/>
              </a:ext>
            </a:extLst>
          </p:cNvPr>
          <p:cNvSpPr txBox="1">
            <a:spLocks noChangeArrowheads="1"/>
          </p:cNvSpPr>
          <p:nvPr/>
        </p:nvSpPr>
        <p:spPr bwMode="auto">
          <a:xfrm>
            <a:off x="975352" y="1630602"/>
            <a:ext cx="3110598" cy="3617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46" b="1" dirty="0">
                <a:solidFill>
                  <a:srgbClr val="000000"/>
                </a:solidFill>
                <a:latin typeface="メイリオ" panose="020B0604030504040204" pitchFamily="50" charset="-128"/>
                <a:ea typeface="メイリオ" panose="020B0604030504040204" pitchFamily="50" charset="-128"/>
              </a:rPr>
              <a:t>呼吸が苦しそう</a:t>
            </a:r>
          </a:p>
        </p:txBody>
      </p:sp>
      <p:sp>
        <p:nvSpPr>
          <p:cNvPr id="38" name="Text Box 3">
            <a:extLst>
              <a:ext uri="{FF2B5EF4-FFF2-40B4-BE49-F238E27FC236}">
                <a16:creationId xmlns:a16="http://schemas.microsoft.com/office/drawing/2014/main" id="{C9FE1FC2-8703-40CB-BA16-CA54E6AE98DB}"/>
              </a:ext>
            </a:extLst>
          </p:cNvPr>
          <p:cNvSpPr txBox="1">
            <a:spLocks noChangeArrowheads="1"/>
          </p:cNvSpPr>
          <p:nvPr/>
        </p:nvSpPr>
        <p:spPr bwMode="auto">
          <a:xfrm>
            <a:off x="965051" y="5330543"/>
            <a:ext cx="3143693" cy="374930"/>
          </a:xfrm>
          <a:prstGeom prst="rect">
            <a:avLst/>
          </a:prstGeom>
          <a:solidFill>
            <a:srgbClr val="FF0000"/>
          </a:solidFill>
          <a:ln w="9525">
            <a:solidFill>
              <a:srgbClr val="FF0000"/>
            </a:solidFill>
            <a:miter lim="800000"/>
            <a:headEnd/>
            <a:tailEnd/>
          </a:ln>
        </p:spPr>
        <p:txBody>
          <a:bodyPr wrap="none" lIns="0" tIns="66462"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46" dirty="0">
                <a:solidFill>
                  <a:schemeClr val="bg1"/>
                </a:solidFill>
                <a:latin typeface="メイリオ" panose="020B0604030504040204" pitchFamily="50" charset="-128"/>
                <a:ea typeface="メイリオ" panose="020B0604030504040204" pitchFamily="50" charset="-128"/>
              </a:rPr>
              <a:t>顔色が悪い　酸素飽和度低下</a:t>
            </a:r>
          </a:p>
        </p:txBody>
      </p:sp>
      <p:sp>
        <p:nvSpPr>
          <p:cNvPr id="39" name="Text Box 4">
            <a:extLst>
              <a:ext uri="{FF2B5EF4-FFF2-40B4-BE49-F238E27FC236}">
                <a16:creationId xmlns:a16="http://schemas.microsoft.com/office/drawing/2014/main" id="{87E1BDC0-14A9-4900-832A-268AC4506E3F}"/>
              </a:ext>
            </a:extLst>
          </p:cNvPr>
          <p:cNvSpPr txBox="1">
            <a:spLocks noChangeArrowheads="1"/>
          </p:cNvSpPr>
          <p:nvPr/>
        </p:nvSpPr>
        <p:spPr bwMode="auto">
          <a:xfrm>
            <a:off x="965837" y="2719026"/>
            <a:ext cx="1040276" cy="7812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66462"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46" dirty="0">
                <a:solidFill>
                  <a:srgbClr val="000000"/>
                </a:solidFill>
                <a:latin typeface="メイリオ" panose="020B0604030504040204" pitchFamily="50" charset="-128"/>
                <a:ea typeface="メイリオ" panose="020B0604030504040204" pitchFamily="50" charset="-128"/>
              </a:rPr>
              <a:t>喘鳴が</a:t>
            </a:r>
          </a:p>
          <a:p>
            <a:pPr algn="ctr" eaLnBrk="1" hangingPunct="1">
              <a:spcBef>
                <a:spcPct val="0"/>
              </a:spcBef>
              <a:buFontTx/>
              <a:buNone/>
            </a:pPr>
            <a:r>
              <a:rPr lang="ja-JP" altLang="en-US" sz="1846" dirty="0">
                <a:solidFill>
                  <a:srgbClr val="000000"/>
                </a:solidFill>
                <a:latin typeface="メイリオ" panose="020B0604030504040204" pitchFamily="50" charset="-128"/>
                <a:ea typeface="メイリオ" panose="020B0604030504040204" pitchFamily="50" charset="-128"/>
              </a:rPr>
              <a:t>強い</a:t>
            </a:r>
          </a:p>
        </p:txBody>
      </p:sp>
      <p:sp>
        <p:nvSpPr>
          <p:cNvPr id="40" name="Text Box 5">
            <a:extLst>
              <a:ext uri="{FF2B5EF4-FFF2-40B4-BE49-F238E27FC236}">
                <a16:creationId xmlns:a16="http://schemas.microsoft.com/office/drawing/2014/main" id="{E909D116-36DC-4894-8218-1699DE33222B}"/>
              </a:ext>
            </a:extLst>
          </p:cNvPr>
          <p:cNvSpPr txBox="1">
            <a:spLocks noChangeArrowheads="1"/>
          </p:cNvSpPr>
          <p:nvPr/>
        </p:nvSpPr>
        <p:spPr bwMode="auto">
          <a:xfrm>
            <a:off x="2121483" y="2719024"/>
            <a:ext cx="2514308" cy="16110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66462" tIns="66462"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None/>
            </a:pPr>
            <a:r>
              <a:rPr lang="ja-JP" altLang="en-US" sz="1662" dirty="0">
                <a:solidFill>
                  <a:srgbClr val="000000"/>
                </a:solidFill>
                <a:latin typeface="メイリオ" panose="020B0604030504040204" pitchFamily="50" charset="-128"/>
                <a:ea typeface="メイリオ" panose="020B0604030504040204" pitchFamily="50" charset="-128"/>
              </a:rPr>
              <a:t>ヒューヒュー</a:t>
            </a:r>
          </a:p>
          <a:p>
            <a:pPr>
              <a:spcBef>
                <a:spcPct val="0"/>
              </a:spcBef>
              <a:buNone/>
            </a:pPr>
            <a:r>
              <a:rPr lang="ja-JP" altLang="en-US" sz="1662" dirty="0">
                <a:solidFill>
                  <a:srgbClr val="000000"/>
                </a:solidFill>
                <a:latin typeface="メイリオ" panose="020B0604030504040204" pitchFamily="50" charset="-128"/>
                <a:ea typeface="メイリオ" panose="020B0604030504040204" pitchFamily="50" charset="-128"/>
              </a:rPr>
              <a:t>ゼーゼー</a:t>
            </a:r>
          </a:p>
          <a:p>
            <a:pPr>
              <a:spcBef>
                <a:spcPct val="0"/>
              </a:spcBef>
              <a:buNone/>
            </a:pPr>
            <a:r>
              <a:rPr lang="ja-JP" altLang="en-US" sz="1662" dirty="0">
                <a:solidFill>
                  <a:srgbClr val="000000"/>
                </a:solidFill>
                <a:latin typeface="メイリオ" panose="020B0604030504040204" pitchFamily="50" charset="-128"/>
                <a:ea typeface="メイリオ" panose="020B0604030504040204" pitchFamily="50" charset="-128"/>
              </a:rPr>
              <a:t>キューキュー</a:t>
            </a:r>
          </a:p>
        </p:txBody>
      </p:sp>
      <p:sp>
        <p:nvSpPr>
          <p:cNvPr id="41" name="Text Box 6">
            <a:extLst>
              <a:ext uri="{FF2B5EF4-FFF2-40B4-BE49-F238E27FC236}">
                <a16:creationId xmlns:a16="http://schemas.microsoft.com/office/drawing/2014/main" id="{01EB1659-6A76-4A87-AACD-A589180FABC1}"/>
              </a:ext>
            </a:extLst>
          </p:cNvPr>
          <p:cNvSpPr txBox="1">
            <a:spLocks noChangeArrowheads="1"/>
          </p:cNvSpPr>
          <p:nvPr/>
        </p:nvSpPr>
        <p:spPr bwMode="auto">
          <a:xfrm>
            <a:off x="965854" y="4172670"/>
            <a:ext cx="1035177" cy="602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66462" tIns="66462"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662" dirty="0">
                <a:solidFill>
                  <a:srgbClr val="000000"/>
                </a:solidFill>
                <a:latin typeface="メイリオ" panose="020B0604030504040204" pitchFamily="50" charset="-128"/>
                <a:ea typeface="メイリオ" panose="020B0604030504040204" pitchFamily="50" charset="-128"/>
              </a:rPr>
              <a:t>ゼロゼロ</a:t>
            </a:r>
            <a:br>
              <a:rPr lang="en-US" altLang="ja-JP" sz="1662" dirty="0">
                <a:solidFill>
                  <a:srgbClr val="000000"/>
                </a:solidFill>
                <a:latin typeface="メイリオ" panose="020B0604030504040204" pitchFamily="50" charset="-128"/>
                <a:ea typeface="メイリオ" panose="020B0604030504040204" pitchFamily="50" charset="-128"/>
              </a:rPr>
            </a:br>
            <a:r>
              <a:rPr lang="ja-JP" altLang="en-US" sz="1662" dirty="0">
                <a:solidFill>
                  <a:srgbClr val="000000"/>
                </a:solidFill>
                <a:latin typeface="メイリオ" panose="020B0604030504040204" pitchFamily="50" charset="-128"/>
                <a:ea typeface="メイリオ" panose="020B0604030504040204" pitchFamily="50" charset="-128"/>
              </a:rPr>
              <a:t>ゼコゼコ</a:t>
            </a:r>
          </a:p>
        </p:txBody>
      </p:sp>
      <p:sp>
        <p:nvSpPr>
          <p:cNvPr id="43" name="Text Box 8">
            <a:extLst>
              <a:ext uri="{FF2B5EF4-FFF2-40B4-BE49-F238E27FC236}">
                <a16:creationId xmlns:a16="http://schemas.microsoft.com/office/drawing/2014/main" id="{67839172-BB64-4282-9301-C69BCCA006C7}"/>
              </a:ext>
            </a:extLst>
          </p:cNvPr>
          <p:cNvSpPr txBox="1">
            <a:spLocks noChangeArrowheads="1"/>
          </p:cNvSpPr>
          <p:nvPr/>
        </p:nvSpPr>
        <p:spPr bwMode="auto">
          <a:xfrm>
            <a:off x="1020304" y="4868228"/>
            <a:ext cx="3143692"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66462"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46" dirty="0">
                <a:solidFill>
                  <a:srgbClr val="000000"/>
                </a:solidFill>
                <a:latin typeface="メイリオ" panose="020B0604030504040204" pitchFamily="50" charset="-128"/>
                <a:ea typeface="メイリオ" panose="020B0604030504040204" pitchFamily="50" charset="-128"/>
              </a:rPr>
              <a:t>呼吸が浅い</a:t>
            </a:r>
          </a:p>
        </p:txBody>
      </p:sp>
      <p:sp>
        <p:nvSpPr>
          <p:cNvPr id="44" name="Text Box 9">
            <a:extLst>
              <a:ext uri="{FF2B5EF4-FFF2-40B4-BE49-F238E27FC236}">
                <a16:creationId xmlns:a16="http://schemas.microsoft.com/office/drawing/2014/main" id="{51A32AC5-B383-4EAF-AB51-E12BCBE1F5FA}"/>
              </a:ext>
            </a:extLst>
          </p:cNvPr>
          <p:cNvSpPr txBox="1">
            <a:spLocks noChangeArrowheads="1"/>
          </p:cNvSpPr>
          <p:nvPr/>
        </p:nvSpPr>
        <p:spPr bwMode="auto">
          <a:xfrm>
            <a:off x="953711" y="5781301"/>
            <a:ext cx="3153227"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66462"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46">
                <a:solidFill>
                  <a:srgbClr val="000000"/>
                </a:solidFill>
                <a:latin typeface="メイリオ" panose="020B0604030504040204" pitchFamily="50" charset="-128"/>
                <a:ea typeface="メイリオ" panose="020B0604030504040204" pitchFamily="50" charset="-128"/>
              </a:rPr>
              <a:t>呼吸をしていない？</a:t>
            </a:r>
          </a:p>
        </p:txBody>
      </p:sp>
      <p:sp>
        <p:nvSpPr>
          <p:cNvPr id="45" name="Text Box 10">
            <a:extLst>
              <a:ext uri="{FF2B5EF4-FFF2-40B4-BE49-F238E27FC236}">
                <a16:creationId xmlns:a16="http://schemas.microsoft.com/office/drawing/2014/main" id="{85DCDF2D-C55A-45CE-A74F-D35CE3B2A7FB}"/>
              </a:ext>
            </a:extLst>
          </p:cNvPr>
          <p:cNvSpPr txBox="1">
            <a:spLocks noChangeArrowheads="1"/>
          </p:cNvSpPr>
          <p:nvPr/>
        </p:nvSpPr>
        <p:spPr bwMode="auto">
          <a:xfrm>
            <a:off x="965837" y="2020180"/>
            <a:ext cx="3669954" cy="5770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66462"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46" dirty="0">
                <a:solidFill>
                  <a:srgbClr val="000000"/>
                </a:solidFill>
                <a:latin typeface="メイリオ" panose="020B0604030504040204" pitchFamily="50" charset="-128"/>
                <a:ea typeface="メイリオ" panose="020B0604030504040204" pitchFamily="50" charset="-128"/>
              </a:rPr>
              <a:t>一生懸命呼吸をしている</a:t>
            </a:r>
          </a:p>
          <a:p>
            <a:pPr algn="ctr" eaLnBrk="1" hangingPunct="1">
              <a:lnSpc>
                <a:spcPct val="75000"/>
              </a:lnSpc>
              <a:spcBef>
                <a:spcPct val="0"/>
              </a:spcBef>
              <a:buFontTx/>
              <a:buNone/>
            </a:pPr>
            <a:r>
              <a:rPr lang="ja-JP" altLang="en-US" sz="1477" dirty="0">
                <a:solidFill>
                  <a:srgbClr val="000000"/>
                </a:solidFill>
                <a:latin typeface="メイリオ" panose="020B0604030504040204" pitchFamily="50" charset="-128"/>
                <a:ea typeface="メイリオ" panose="020B0604030504040204" pitchFamily="50" charset="-128"/>
              </a:rPr>
              <a:t>（努力呼吸）</a:t>
            </a:r>
          </a:p>
        </p:txBody>
      </p:sp>
      <p:sp>
        <p:nvSpPr>
          <p:cNvPr id="46" name="Text Box 11">
            <a:extLst>
              <a:ext uri="{FF2B5EF4-FFF2-40B4-BE49-F238E27FC236}">
                <a16:creationId xmlns:a16="http://schemas.microsoft.com/office/drawing/2014/main" id="{86436DEF-1A37-4E61-8BB0-E23AEE69A737}"/>
              </a:ext>
            </a:extLst>
          </p:cNvPr>
          <p:cNvSpPr txBox="1">
            <a:spLocks noChangeArrowheads="1"/>
          </p:cNvSpPr>
          <p:nvPr/>
        </p:nvSpPr>
        <p:spPr bwMode="auto">
          <a:xfrm>
            <a:off x="4219314" y="5550599"/>
            <a:ext cx="1746684" cy="590445"/>
          </a:xfrm>
          <a:prstGeom prst="rect">
            <a:avLst/>
          </a:prstGeom>
          <a:solidFill>
            <a:srgbClr val="FBF0C9"/>
          </a:solidFill>
          <a:ln w="38100" cmpd="dbl">
            <a:solidFill>
              <a:srgbClr val="FF0000"/>
            </a:solidFill>
            <a:miter lim="800000"/>
            <a:headEnd/>
            <a:tailEnd/>
          </a:ln>
        </p:spPr>
        <p:txBody>
          <a:bodyPr wrap="none" lIns="0" tIns="66462"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662" dirty="0">
                <a:solidFill>
                  <a:srgbClr val="FF0000"/>
                </a:solidFill>
                <a:latin typeface="メイリオ" panose="020B0604030504040204" pitchFamily="50" charset="-128"/>
                <a:ea typeface="メイリオ" panose="020B0604030504040204" pitchFamily="50" charset="-128"/>
              </a:rPr>
              <a:t>気管カニューレの</a:t>
            </a:r>
          </a:p>
          <a:p>
            <a:pPr algn="ctr" eaLnBrk="1" hangingPunct="1">
              <a:spcBef>
                <a:spcPct val="0"/>
              </a:spcBef>
              <a:buFontTx/>
              <a:buNone/>
            </a:pPr>
            <a:r>
              <a:rPr lang="ja-JP" altLang="en-US" sz="1662" dirty="0">
                <a:solidFill>
                  <a:srgbClr val="FF0000"/>
                </a:solidFill>
                <a:latin typeface="メイリオ" panose="020B0604030504040204" pitchFamily="50" charset="-128"/>
                <a:ea typeface="メイリオ" panose="020B0604030504040204" pitchFamily="50" charset="-128"/>
              </a:rPr>
              <a:t>異常がないか</a:t>
            </a:r>
          </a:p>
        </p:txBody>
      </p:sp>
      <p:sp>
        <p:nvSpPr>
          <p:cNvPr id="52" name="Text Box 17">
            <a:extLst>
              <a:ext uri="{FF2B5EF4-FFF2-40B4-BE49-F238E27FC236}">
                <a16:creationId xmlns:a16="http://schemas.microsoft.com/office/drawing/2014/main" id="{70CA7287-353B-4B07-9170-3B2021F4EFBA}"/>
              </a:ext>
            </a:extLst>
          </p:cNvPr>
          <p:cNvSpPr txBox="1">
            <a:spLocks noChangeArrowheads="1"/>
          </p:cNvSpPr>
          <p:nvPr/>
        </p:nvSpPr>
        <p:spPr bwMode="auto">
          <a:xfrm>
            <a:off x="3525123" y="2794392"/>
            <a:ext cx="1022766" cy="1382598"/>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lIns="0" tIns="66462"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1477" dirty="0">
                <a:solidFill>
                  <a:srgbClr val="000000"/>
                </a:solidFill>
                <a:latin typeface="メイリオ" panose="020B0604030504040204" pitchFamily="50" charset="-128"/>
                <a:ea typeface="メイリオ" panose="020B0604030504040204" pitchFamily="50" charset="-128"/>
              </a:rPr>
              <a:t> 喘息</a:t>
            </a:r>
          </a:p>
          <a:p>
            <a:pPr algn="ctr">
              <a:spcBef>
                <a:spcPct val="0"/>
              </a:spcBef>
              <a:buNone/>
            </a:pPr>
            <a:r>
              <a:rPr lang="ja-JP" altLang="en-US" sz="1477" dirty="0">
                <a:solidFill>
                  <a:srgbClr val="000000"/>
                </a:solidFill>
                <a:latin typeface="メイリオ" panose="020B0604030504040204" pitchFamily="50" charset="-128"/>
                <a:ea typeface="メイリオ" panose="020B0604030504040204" pitchFamily="50" charset="-128"/>
              </a:rPr>
              <a:t>気管軟化</a:t>
            </a:r>
          </a:p>
          <a:p>
            <a:pPr algn="ctr">
              <a:spcBef>
                <a:spcPct val="0"/>
              </a:spcBef>
              <a:buNone/>
            </a:pPr>
            <a:r>
              <a:rPr lang="ja-JP" altLang="en-US" sz="1477" dirty="0">
                <a:solidFill>
                  <a:srgbClr val="000000"/>
                </a:solidFill>
                <a:latin typeface="メイリオ" panose="020B0604030504040204" pitchFamily="50" charset="-128"/>
                <a:ea typeface="メイリオ" panose="020B0604030504040204" pitchFamily="50" charset="-128"/>
              </a:rPr>
              <a:t>気管肉芽</a:t>
            </a:r>
          </a:p>
          <a:p>
            <a:pPr algn="ctr">
              <a:spcBef>
                <a:spcPct val="0"/>
              </a:spcBef>
              <a:buNone/>
            </a:pPr>
            <a:r>
              <a:rPr lang="ja-JP" altLang="en-US" sz="1477" dirty="0">
                <a:solidFill>
                  <a:srgbClr val="000000"/>
                </a:solidFill>
                <a:latin typeface="メイリオ" panose="020B0604030504040204" pitchFamily="50" charset="-128"/>
                <a:ea typeface="メイリオ" panose="020B0604030504040204" pitchFamily="50" charset="-128"/>
              </a:rPr>
              <a:t>気管浮腫</a:t>
            </a:r>
          </a:p>
          <a:p>
            <a:pPr algn="ctr">
              <a:spcBef>
                <a:spcPct val="0"/>
              </a:spcBef>
              <a:buNone/>
            </a:pPr>
            <a:r>
              <a:rPr lang="ja-JP" altLang="en-US" sz="1477" dirty="0">
                <a:solidFill>
                  <a:srgbClr val="000000"/>
                </a:solidFill>
                <a:latin typeface="メイリオ" panose="020B0604030504040204" pitchFamily="50" charset="-128"/>
                <a:ea typeface="メイリオ" panose="020B0604030504040204" pitchFamily="50" charset="-128"/>
              </a:rPr>
              <a:t>気管・気管</a:t>
            </a:r>
          </a:p>
          <a:p>
            <a:pPr algn="ctr">
              <a:spcBef>
                <a:spcPct val="0"/>
              </a:spcBef>
              <a:buNone/>
            </a:pPr>
            <a:r>
              <a:rPr lang="ja-JP" altLang="en-US" sz="1477" dirty="0">
                <a:solidFill>
                  <a:srgbClr val="000000"/>
                </a:solidFill>
                <a:latin typeface="メイリオ" panose="020B0604030504040204" pitchFamily="50" charset="-128"/>
                <a:ea typeface="メイリオ" panose="020B0604030504040204" pitchFamily="50" charset="-128"/>
              </a:rPr>
              <a:t>支狭窄</a:t>
            </a:r>
          </a:p>
        </p:txBody>
      </p:sp>
      <p:sp>
        <p:nvSpPr>
          <p:cNvPr id="55" name="Text Box 22">
            <a:extLst>
              <a:ext uri="{FF2B5EF4-FFF2-40B4-BE49-F238E27FC236}">
                <a16:creationId xmlns:a16="http://schemas.microsoft.com/office/drawing/2014/main" id="{61CC300B-4B5A-4FB6-92D5-8B6D0C22DC03}"/>
              </a:ext>
            </a:extLst>
          </p:cNvPr>
          <p:cNvSpPr txBox="1">
            <a:spLocks noChangeArrowheads="1"/>
          </p:cNvSpPr>
          <p:nvPr/>
        </p:nvSpPr>
        <p:spPr bwMode="auto">
          <a:xfrm>
            <a:off x="2172949" y="4409374"/>
            <a:ext cx="2462843" cy="365871"/>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lIns="0" tIns="66462"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662" dirty="0">
                <a:solidFill>
                  <a:srgbClr val="000000"/>
                </a:solidFill>
                <a:latin typeface="メイリオ" panose="020B0604030504040204" pitchFamily="50" charset="-128"/>
                <a:ea typeface="メイリオ" panose="020B0604030504040204" pitchFamily="50" charset="-128"/>
              </a:rPr>
              <a:t>痰などの貯留</a:t>
            </a:r>
          </a:p>
        </p:txBody>
      </p:sp>
      <p:cxnSp>
        <p:nvCxnSpPr>
          <p:cNvPr id="78" name="コネクタ: カギ線 77">
            <a:extLst>
              <a:ext uri="{FF2B5EF4-FFF2-40B4-BE49-F238E27FC236}">
                <a16:creationId xmlns:a16="http://schemas.microsoft.com/office/drawing/2014/main" id="{80EE17CA-B27C-4271-9EC3-65015027BE4F}"/>
              </a:ext>
            </a:extLst>
          </p:cNvPr>
          <p:cNvCxnSpPr>
            <a:cxnSpLocks/>
            <a:stCxn id="39" idx="2"/>
          </p:cNvCxnSpPr>
          <p:nvPr/>
        </p:nvCxnSpPr>
        <p:spPr>
          <a:xfrm rot="16200000" flipH="1">
            <a:off x="1096157" y="3890124"/>
            <a:ext cx="779639" cy="1"/>
          </a:xfrm>
          <a:prstGeom prst="bentConnector3">
            <a:avLst>
              <a:gd name="adj1"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9C413DED-D86D-4CE1-9665-645D638237C4}"/>
              </a:ext>
            </a:extLst>
          </p:cNvPr>
          <p:cNvCxnSpPr>
            <a:cxnSpLocks/>
            <a:stCxn id="39" idx="3"/>
          </p:cNvCxnSpPr>
          <p:nvPr/>
        </p:nvCxnSpPr>
        <p:spPr>
          <a:xfrm flipV="1">
            <a:off x="2006114" y="3107756"/>
            <a:ext cx="131369" cy="190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Text Box 14">
            <a:extLst>
              <a:ext uri="{FF2B5EF4-FFF2-40B4-BE49-F238E27FC236}">
                <a16:creationId xmlns:a16="http://schemas.microsoft.com/office/drawing/2014/main" id="{2BC7038D-25FA-41D4-A467-3F0C5D18218A}"/>
              </a:ext>
            </a:extLst>
          </p:cNvPr>
          <p:cNvSpPr txBox="1">
            <a:spLocks noChangeArrowheads="1"/>
          </p:cNvSpPr>
          <p:nvPr/>
        </p:nvSpPr>
        <p:spPr bwMode="auto">
          <a:xfrm>
            <a:off x="6375795" y="4160492"/>
            <a:ext cx="713632" cy="348109"/>
          </a:xfrm>
          <a:prstGeom prst="rect">
            <a:avLst/>
          </a:prstGeom>
          <a:noFill/>
          <a:ln w="9525">
            <a:noFill/>
            <a:miter lim="800000"/>
            <a:headEnd/>
            <a:tailEnd/>
          </a:ln>
        </p:spPr>
        <p:txBody>
          <a:bodyPr wrap="square">
            <a:spAutoFit/>
          </a:bodyPr>
          <a:lstStyle/>
          <a:p>
            <a:pPr algn="ctr" eaLnBrk="1" hangingPunct="1">
              <a:defRPr/>
            </a:pPr>
            <a:r>
              <a:rPr lang="ja-JP" altLang="en-US" sz="1662" b="1" dirty="0">
                <a:solidFill>
                  <a:schemeClr val="bg1"/>
                </a:solidFill>
                <a:latin typeface="メイリオ" panose="020B0604030504040204" pitchFamily="50" charset="-128"/>
                <a:ea typeface="メイリオ" panose="020B0604030504040204" pitchFamily="50" charset="-128"/>
              </a:rPr>
              <a:t>吸引</a:t>
            </a:r>
            <a:endParaRPr lang="ja-JP" altLang="en-US" sz="1477" b="1" dirty="0">
              <a:solidFill>
                <a:schemeClr val="bg1"/>
              </a:solidFill>
              <a:latin typeface="メイリオ" panose="020B0604030504040204" pitchFamily="50" charset="-128"/>
              <a:ea typeface="メイリオ" panose="020B0604030504040204" pitchFamily="50" charset="-128"/>
            </a:endParaRPr>
          </a:p>
        </p:txBody>
      </p:sp>
      <p:sp>
        <p:nvSpPr>
          <p:cNvPr id="89" name="Text Box 15">
            <a:extLst>
              <a:ext uri="{FF2B5EF4-FFF2-40B4-BE49-F238E27FC236}">
                <a16:creationId xmlns:a16="http://schemas.microsoft.com/office/drawing/2014/main" id="{D646D964-DC19-4367-9E30-32D8B4DEE4FE}"/>
              </a:ext>
            </a:extLst>
          </p:cNvPr>
          <p:cNvSpPr txBox="1">
            <a:spLocks noChangeArrowheads="1"/>
          </p:cNvSpPr>
          <p:nvPr/>
        </p:nvSpPr>
        <p:spPr bwMode="auto">
          <a:xfrm>
            <a:off x="6349700" y="4754846"/>
            <a:ext cx="941283" cy="319639"/>
          </a:xfrm>
          <a:prstGeom prst="rect">
            <a:avLst/>
          </a:prstGeom>
          <a:noFill/>
          <a:ln w="9525">
            <a:noFill/>
            <a:miter lim="800000"/>
            <a:headEnd/>
            <a:tailEnd/>
          </a:ln>
        </p:spPr>
        <p:txBody>
          <a:bodyPr wrap="none">
            <a:spAutoFit/>
          </a:bodyPr>
          <a:lstStyle/>
          <a:p>
            <a:pPr eaLnBrk="1" hangingPunct="1">
              <a:defRPr/>
            </a:pPr>
            <a:r>
              <a:rPr lang="ja-JP" altLang="en-US" sz="1477" dirty="0">
                <a:latin typeface="メイリオ" panose="020B0604030504040204" pitchFamily="50" charset="-128"/>
                <a:ea typeface="メイリオ" panose="020B0604030504040204" pitchFamily="50" charset="-128"/>
              </a:rPr>
              <a:t>呼気介助</a:t>
            </a:r>
          </a:p>
        </p:txBody>
      </p:sp>
      <p:sp>
        <p:nvSpPr>
          <p:cNvPr id="90" name="Text Box 20">
            <a:extLst>
              <a:ext uri="{FF2B5EF4-FFF2-40B4-BE49-F238E27FC236}">
                <a16:creationId xmlns:a16="http://schemas.microsoft.com/office/drawing/2014/main" id="{A8274045-F0EE-48CC-8FC0-95E8748845D5}"/>
              </a:ext>
            </a:extLst>
          </p:cNvPr>
          <p:cNvSpPr txBox="1">
            <a:spLocks noChangeArrowheads="1"/>
          </p:cNvSpPr>
          <p:nvPr/>
        </p:nvSpPr>
        <p:spPr bwMode="auto">
          <a:xfrm>
            <a:off x="6779185" y="2025448"/>
            <a:ext cx="1765530" cy="774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477" dirty="0">
                <a:solidFill>
                  <a:srgbClr val="000000"/>
                </a:solidFill>
                <a:latin typeface="メイリオ" panose="020B0604030504040204" pitchFamily="50" charset="-128"/>
                <a:ea typeface="メイリオ" panose="020B0604030504040204" pitchFamily="50" charset="-128"/>
              </a:rPr>
              <a:t>リラックス・</a:t>
            </a:r>
            <a:br>
              <a:rPr lang="en-US" altLang="ja-JP" sz="1477" dirty="0">
                <a:solidFill>
                  <a:srgbClr val="000000"/>
                </a:solidFill>
                <a:latin typeface="メイリオ" panose="020B0604030504040204" pitchFamily="50" charset="-128"/>
                <a:ea typeface="メイリオ" panose="020B0604030504040204" pitchFamily="50" charset="-128"/>
              </a:rPr>
            </a:br>
            <a:r>
              <a:rPr lang="ja-JP" altLang="en-US" sz="1477" dirty="0">
                <a:solidFill>
                  <a:srgbClr val="000000"/>
                </a:solidFill>
                <a:latin typeface="メイリオ" panose="020B0604030504040204" pitchFamily="50" charset="-128"/>
                <a:ea typeface="メイリオ" panose="020B0604030504040204" pitchFamily="50" charset="-128"/>
              </a:rPr>
              <a:t>精神的安静</a:t>
            </a:r>
            <a:endParaRPr lang="en-US" altLang="ja-JP" sz="1477" dirty="0">
              <a:solidFill>
                <a:srgbClr val="000000"/>
              </a:solidFill>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1477" dirty="0">
                <a:solidFill>
                  <a:srgbClr val="000000"/>
                </a:solidFill>
                <a:latin typeface="メイリオ" panose="020B0604030504040204" pitchFamily="50" charset="-128"/>
                <a:ea typeface="メイリオ" panose="020B0604030504040204" pitchFamily="50" charset="-128"/>
              </a:rPr>
              <a:t>鎮静</a:t>
            </a:r>
          </a:p>
        </p:txBody>
      </p:sp>
      <p:sp>
        <p:nvSpPr>
          <p:cNvPr id="91" name="Text Box 21">
            <a:extLst>
              <a:ext uri="{FF2B5EF4-FFF2-40B4-BE49-F238E27FC236}">
                <a16:creationId xmlns:a16="http://schemas.microsoft.com/office/drawing/2014/main" id="{8AE6F86F-7380-43EF-B144-259790E57B6D}"/>
              </a:ext>
            </a:extLst>
          </p:cNvPr>
          <p:cNvSpPr txBox="1">
            <a:spLocks noChangeArrowheads="1"/>
          </p:cNvSpPr>
          <p:nvPr/>
        </p:nvSpPr>
        <p:spPr bwMode="auto">
          <a:xfrm>
            <a:off x="7731546" y="5013613"/>
            <a:ext cx="562975" cy="31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477">
                <a:solidFill>
                  <a:srgbClr val="000000"/>
                </a:solidFill>
                <a:latin typeface="メイリオ" panose="020B0604030504040204" pitchFamily="50" charset="-128"/>
                <a:ea typeface="メイリオ" panose="020B0604030504040204" pitchFamily="50" charset="-128"/>
              </a:rPr>
              <a:t>酸素</a:t>
            </a:r>
          </a:p>
        </p:txBody>
      </p:sp>
      <p:sp>
        <p:nvSpPr>
          <p:cNvPr id="93" name="Oval 31">
            <a:extLst>
              <a:ext uri="{FF2B5EF4-FFF2-40B4-BE49-F238E27FC236}">
                <a16:creationId xmlns:a16="http://schemas.microsoft.com/office/drawing/2014/main" id="{3FB4B5EC-6A96-4A47-ACE1-1AEEC4E1D31F}"/>
              </a:ext>
            </a:extLst>
          </p:cNvPr>
          <p:cNvSpPr>
            <a:spLocks noChangeArrowheads="1"/>
          </p:cNvSpPr>
          <p:nvPr/>
        </p:nvSpPr>
        <p:spPr bwMode="auto">
          <a:xfrm>
            <a:off x="5981633" y="1667610"/>
            <a:ext cx="962893" cy="375061"/>
          </a:xfrm>
          <a:prstGeom prst="ellipse">
            <a:avLst/>
          </a:prstGeom>
          <a:solidFill>
            <a:schemeClr val="bg1">
              <a:lumMod val="85000"/>
            </a:schemeClr>
          </a:solidFill>
          <a:ln w="9525">
            <a:noFill/>
            <a:round/>
            <a:headEnd/>
            <a:tailEnd/>
          </a:ln>
        </p:spPr>
        <p:txBody>
          <a:bodyPr wrap="none" bIns="0"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1846" dirty="0">
                <a:solidFill>
                  <a:srgbClr val="000000"/>
                </a:solidFill>
                <a:latin typeface="メイリオ" panose="020B0604030504040204" pitchFamily="50" charset="-128"/>
                <a:ea typeface="メイリオ" panose="020B0604030504040204" pitchFamily="50" charset="-128"/>
              </a:rPr>
              <a:t>吸入</a:t>
            </a:r>
            <a:endParaRPr lang="ja-JP" altLang="en-US" sz="1292" dirty="0">
              <a:solidFill>
                <a:srgbClr val="000000"/>
              </a:solidFill>
              <a:latin typeface="メイリオ" panose="020B0604030504040204" pitchFamily="50" charset="-128"/>
              <a:ea typeface="メイリオ" panose="020B0604030504040204" pitchFamily="50" charset="-128"/>
            </a:endParaRPr>
          </a:p>
        </p:txBody>
      </p:sp>
      <p:sp>
        <p:nvSpPr>
          <p:cNvPr id="98" name="Oval 33">
            <a:extLst>
              <a:ext uri="{FF2B5EF4-FFF2-40B4-BE49-F238E27FC236}">
                <a16:creationId xmlns:a16="http://schemas.microsoft.com/office/drawing/2014/main" id="{FBE9206D-E9FA-45A4-83E1-F7C2D3278CDD}"/>
              </a:ext>
            </a:extLst>
          </p:cNvPr>
          <p:cNvSpPr>
            <a:spLocks noChangeArrowheads="1"/>
          </p:cNvSpPr>
          <p:nvPr/>
        </p:nvSpPr>
        <p:spPr bwMode="auto">
          <a:xfrm>
            <a:off x="6375795" y="2823296"/>
            <a:ext cx="2505808" cy="465579"/>
          </a:xfrm>
          <a:prstGeom prst="ellipse">
            <a:avLst/>
          </a:prstGeom>
          <a:solidFill>
            <a:schemeClr val="accent1">
              <a:lumMod val="20000"/>
              <a:lumOff val="80000"/>
            </a:schemeClr>
          </a:solidFill>
          <a:ln w="12700">
            <a:noFill/>
            <a:round/>
            <a:headEnd/>
            <a:tailEnd/>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215">
              <a:solidFill>
                <a:srgbClr val="000000"/>
              </a:solidFill>
              <a:latin typeface="メイリオ" panose="020B0604030504040204" pitchFamily="50" charset="-128"/>
              <a:ea typeface="メイリオ" panose="020B0604030504040204" pitchFamily="50" charset="-128"/>
            </a:endParaRPr>
          </a:p>
        </p:txBody>
      </p:sp>
      <p:sp>
        <p:nvSpPr>
          <p:cNvPr id="99" name="Text Box 55">
            <a:extLst>
              <a:ext uri="{FF2B5EF4-FFF2-40B4-BE49-F238E27FC236}">
                <a16:creationId xmlns:a16="http://schemas.microsoft.com/office/drawing/2014/main" id="{9FF680B7-FB71-4061-B37B-6C1AFBBB299B}"/>
              </a:ext>
            </a:extLst>
          </p:cNvPr>
          <p:cNvSpPr txBox="1">
            <a:spLocks noChangeArrowheads="1"/>
          </p:cNvSpPr>
          <p:nvPr/>
        </p:nvSpPr>
        <p:spPr bwMode="auto">
          <a:xfrm>
            <a:off x="6407062" y="2941821"/>
            <a:ext cx="2454518" cy="31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477" dirty="0">
                <a:solidFill>
                  <a:srgbClr val="000000"/>
                </a:solidFill>
                <a:latin typeface="メイリオ" panose="020B0604030504040204" pitchFamily="50" charset="-128"/>
                <a:ea typeface="メイリオ" panose="020B0604030504040204" pitchFamily="50" charset="-128"/>
              </a:rPr>
              <a:t>ステロイド・ボスミン注入</a:t>
            </a:r>
          </a:p>
        </p:txBody>
      </p:sp>
      <p:sp>
        <p:nvSpPr>
          <p:cNvPr id="100" name="Oval 31">
            <a:extLst>
              <a:ext uri="{FF2B5EF4-FFF2-40B4-BE49-F238E27FC236}">
                <a16:creationId xmlns:a16="http://schemas.microsoft.com/office/drawing/2014/main" id="{BBCC922C-0030-42E2-A494-6354DFB172BC}"/>
              </a:ext>
            </a:extLst>
          </p:cNvPr>
          <p:cNvSpPr>
            <a:spLocks noChangeArrowheads="1"/>
          </p:cNvSpPr>
          <p:nvPr/>
        </p:nvSpPr>
        <p:spPr bwMode="auto">
          <a:xfrm>
            <a:off x="6255914" y="3349716"/>
            <a:ext cx="1261696" cy="669360"/>
          </a:xfrm>
          <a:prstGeom prst="ellipse">
            <a:avLst/>
          </a:prstGeom>
          <a:solidFill>
            <a:schemeClr val="bg1">
              <a:lumMod val="85000"/>
            </a:schemeClr>
          </a:solidFill>
          <a:ln w="9525">
            <a:noFill/>
            <a:round/>
            <a:headEnd/>
            <a:tailEnd/>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215">
              <a:solidFill>
                <a:srgbClr val="000000"/>
              </a:solidFill>
              <a:latin typeface="メイリオ" panose="020B0604030504040204" pitchFamily="50" charset="-128"/>
              <a:ea typeface="メイリオ" panose="020B0604030504040204" pitchFamily="50" charset="-128"/>
            </a:endParaRPr>
          </a:p>
        </p:txBody>
      </p:sp>
      <p:sp>
        <p:nvSpPr>
          <p:cNvPr id="101" name="テキスト ボックス 44">
            <a:extLst>
              <a:ext uri="{FF2B5EF4-FFF2-40B4-BE49-F238E27FC236}">
                <a16:creationId xmlns:a16="http://schemas.microsoft.com/office/drawing/2014/main" id="{C0F93ACD-A11F-47B0-AE4F-FFCB46E68A6A}"/>
              </a:ext>
            </a:extLst>
          </p:cNvPr>
          <p:cNvSpPr txBox="1">
            <a:spLocks noChangeArrowheads="1"/>
          </p:cNvSpPr>
          <p:nvPr/>
        </p:nvSpPr>
        <p:spPr bwMode="auto">
          <a:xfrm>
            <a:off x="6255915" y="3455441"/>
            <a:ext cx="1261695" cy="47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477" dirty="0">
                <a:solidFill>
                  <a:srgbClr val="000000"/>
                </a:solidFill>
                <a:latin typeface="メイリオ" panose="020B0604030504040204" pitchFamily="50" charset="-128"/>
                <a:ea typeface="メイリオ" panose="020B0604030504040204" pitchFamily="50" charset="-128"/>
              </a:rPr>
              <a:t>体位変換</a:t>
            </a:r>
            <a:endParaRPr lang="en-US" altLang="ja-JP" sz="1477" dirty="0">
              <a:solidFill>
                <a:srgbClr val="000000"/>
              </a:solidFill>
              <a:latin typeface="メイリオ" panose="020B0604030504040204" pitchFamily="50" charset="-128"/>
              <a:ea typeface="メイリオ" panose="020B0604030504040204" pitchFamily="50" charset="-128"/>
            </a:endParaRPr>
          </a:p>
          <a:p>
            <a:pPr algn="ctr" eaLnBrk="1" hangingPunct="1">
              <a:lnSpc>
                <a:spcPct val="85000"/>
              </a:lnSpc>
              <a:spcBef>
                <a:spcPct val="0"/>
              </a:spcBef>
              <a:buFontTx/>
              <a:buNone/>
            </a:pPr>
            <a:r>
              <a:rPr lang="ja-JP" altLang="en-US" sz="1108" dirty="0">
                <a:solidFill>
                  <a:srgbClr val="000000"/>
                </a:solidFill>
                <a:latin typeface="メイリオ" panose="020B0604030504040204" pitchFamily="50" charset="-128"/>
                <a:ea typeface="メイリオ" panose="020B0604030504040204" pitchFamily="50" charset="-128"/>
              </a:rPr>
              <a:t>首の向き全身</a:t>
            </a:r>
            <a:endParaRPr lang="en-US" altLang="ja-JP" sz="1108" dirty="0">
              <a:solidFill>
                <a:srgbClr val="000000"/>
              </a:solidFill>
              <a:latin typeface="メイリオ" panose="020B0604030504040204" pitchFamily="50" charset="-128"/>
              <a:ea typeface="メイリオ" panose="020B0604030504040204" pitchFamily="50" charset="-128"/>
            </a:endParaRPr>
          </a:p>
        </p:txBody>
      </p:sp>
      <p:sp>
        <p:nvSpPr>
          <p:cNvPr id="102" name="Oval 31">
            <a:extLst>
              <a:ext uri="{FF2B5EF4-FFF2-40B4-BE49-F238E27FC236}">
                <a16:creationId xmlns:a16="http://schemas.microsoft.com/office/drawing/2014/main" id="{68CE769E-708A-480C-8E9D-138DD7C956D9}"/>
              </a:ext>
            </a:extLst>
          </p:cNvPr>
          <p:cNvSpPr>
            <a:spLocks noChangeArrowheads="1"/>
          </p:cNvSpPr>
          <p:nvPr/>
        </p:nvSpPr>
        <p:spPr bwMode="auto">
          <a:xfrm>
            <a:off x="7646376" y="3363159"/>
            <a:ext cx="1261698" cy="525086"/>
          </a:xfrm>
          <a:prstGeom prst="ellipse">
            <a:avLst/>
          </a:prstGeom>
          <a:solidFill>
            <a:schemeClr val="bg1">
              <a:lumMod val="85000"/>
            </a:schemeClr>
          </a:solidFill>
          <a:ln w="9525">
            <a:noFill/>
            <a:round/>
            <a:headEnd/>
            <a:tailEnd/>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1477">
              <a:solidFill>
                <a:srgbClr val="000000"/>
              </a:solidFill>
              <a:latin typeface="メイリオ" panose="020B0604030504040204" pitchFamily="50" charset="-128"/>
              <a:ea typeface="メイリオ" panose="020B0604030504040204" pitchFamily="50" charset="-128"/>
            </a:endParaRPr>
          </a:p>
        </p:txBody>
      </p:sp>
      <p:sp>
        <p:nvSpPr>
          <p:cNvPr id="103" name="テキスト ボックス 48">
            <a:extLst>
              <a:ext uri="{FF2B5EF4-FFF2-40B4-BE49-F238E27FC236}">
                <a16:creationId xmlns:a16="http://schemas.microsoft.com/office/drawing/2014/main" id="{CD4C6E47-7B66-4404-B806-8258ABB47B54}"/>
              </a:ext>
            </a:extLst>
          </p:cNvPr>
          <p:cNvSpPr txBox="1">
            <a:spLocks noChangeArrowheads="1"/>
          </p:cNvSpPr>
          <p:nvPr/>
        </p:nvSpPr>
        <p:spPr bwMode="auto">
          <a:xfrm>
            <a:off x="7194766" y="3983680"/>
            <a:ext cx="1329513"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1292" dirty="0">
                <a:solidFill>
                  <a:srgbClr val="000000"/>
                </a:solidFill>
                <a:latin typeface="メイリオ" panose="020B0604030504040204" pitchFamily="50" charset="-128"/>
                <a:ea typeface="メイリオ" panose="020B0604030504040204" pitchFamily="50" charset="-128"/>
              </a:rPr>
              <a:t>気管カニューレ</a:t>
            </a:r>
            <a:endParaRPr lang="en-US" altLang="ja-JP" sz="1292" dirty="0">
              <a:solidFill>
                <a:srgbClr val="000000"/>
              </a:solidFill>
              <a:latin typeface="メイリオ" panose="020B0604030504040204" pitchFamily="50" charset="-128"/>
              <a:ea typeface="メイリオ" panose="020B0604030504040204" pitchFamily="50" charset="-128"/>
            </a:endParaRPr>
          </a:p>
          <a:p>
            <a:pPr algn="ctr">
              <a:spcBef>
                <a:spcPct val="0"/>
              </a:spcBef>
              <a:buNone/>
            </a:pPr>
            <a:r>
              <a:rPr lang="ja-JP" altLang="en-US" sz="1292" dirty="0">
                <a:solidFill>
                  <a:srgbClr val="000000"/>
                </a:solidFill>
                <a:latin typeface="メイリオ" panose="020B0604030504040204" pitchFamily="50" charset="-128"/>
                <a:ea typeface="メイリオ" panose="020B0604030504040204" pitchFamily="50" charset="-128"/>
              </a:rPr>
              <a:t>変更</a:t>
            </a:r>
          </a:p>
        </p:txBody>
      </p:sp>
      <p:sp>
        <p:nvSpPr>
          <p:cNvPr id="104" name="テキスト ボックス 50">
            <a:extLst>
              <a:ext uri="{FF2B5EF4-FFF2-40B4-BE49-F238E27FC236}">
                <a16:creationId xmlns:a16="http://schemas.microsoft.com/office/drawing/2014/main" id="{5A65267C-63BD-4573-8FDC-DE90AD2CC797}"/>
              </a:ext>
            </a:extLst>
          </p:cNvPr>
          <p:cNvSpPr txBox="1">
            <a:spLocks noChangeArrowheads="1"/>
          </p:cNvSpPr>
          <p:nvPr/>
        </p:nvSpPr>
        <p:spPr bwMode="auto">
          <a:xfrm>
            <a:off x="7119188" y="4451120"/>
            <a:ext cx="1871418"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92" dirty="0">
                <a:solidFill>
                  <a:srgbClr val="FF0000"/>
                </a:solidFill>
                <a:latin typeface="メイリオ" panose="020B0604030504040204" pitchFamily="50" charset="-128"/>
                <a:ea typeface="メイリオ" panose="020B0604030504040204" pitchFamily="50" charset="-128"/>
              </a:rPr>
              <a:t>無理な吸引は避ける</a:t>
            </a:r>
          </a:p>
        </p:txBody>
      </p:sp>
      <p:sp>
        <p:nvSpPr>
          <p:cNvPr id="105" name="テキスト ボックス 58">
            <a:extLst>
              <a:ext uri="{FF2B5EF4-FFF2-40B4-BE49-F238E27FC236}">
                <a16:creationId xmlns:a16="http://schemas.microsoft.com/office/drawing/2014/main" id="{2D926686-87C0-45EF-8576-73A4843E9843}"/>
              </a:ext>
            </a:extLst>
          </p:cNvPr>
          <p:cNvSpPr txBox="1">
            <a:spLocks noChangeArrowheads="1"/>
          </p:cNvSpPr>
          <p:nvPr/>
        </p:nvSpPr>
        <p:spPr bwMode="auto">
          <a:xfrm>
            <a:off x="6151228" y="5781302"/>
            <a:ext cx="2801063" cy="40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just">
              <a:spcBef>
                <a:spcPct val="0"/>
              </a:spcBef>
              <a:buNone/>
            </a:pPr>
            <a:r>
              <a:rPr lang="ja-JP" altLang="en-US" sz="1292" dirty="0">
                <a:solidFill>
                  <a:srgbClr val="FF0000"/>
                </a:solidFill>
                <a:latin typeface="メイリオ" panose="020B0604030504040204" pitchFamily="50" charset="-128"/>
                <a:ea typeface="メイリオ" panose="020B0604030504040204" pitchFamily="50" charset="-128"/>
              </a:rPr>
              <a:t>過呼吸を避ける気管カニューレに無理がかからないように（フレックスチューブでつなぐ）</a:t>
            </a:r>
          </a:p>
        </p:txBody>
      </p:sp>
      <p:sp>
        <p:nvSpPr>
          <p:cNvPr id="107" name="テキスト ボックス 48">
            <a:extLst>
              <a:ext uri="{FF2B5EF4-FFF2-40B4-BE49-F238E27FC236}">
                <a16:creationId xmlns:a16="http://schemas.microsoft.com/office/drawing/2014/main" id="{10C5B94E-BE46-417D-9657-A8C1CC0352E4}"/>
              </a:ext>
            </a:extLst>
          </p:cNvPr>
          <p:cNvSpPr txBox="1">
            <a:spLocks noChangeArrowheads="1"/>
          </p:cNvSpPr>
          <p:nvPr/>
        </p:nvSpPr>
        <p:spPr bwMode="auto">
          <a:xfrm>
            <a:off x="7621031" y="3423989"/>
            <a:ext cx="1340432"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1292" dirty="0">
                <a:solidFill>
                  <a:srgbClr val="000000"/>
                </a:solidFill>
                <a:latin typeface="メイリオ" panose="020B0604030504040204" pitchFamily="50" charset="-128"/>
                <a:ea typeface="メイリオ" panose="020B0604030504040204" pitchFamily="50" charset="-128"/>
              </a:rPr>
              <a:t>気管カニューレ</a:t>
            </a:r>
            <a:br>
              <a:rPr lang="en-US" altLang="ja-JP" sz="1292" dirty="0">
                <a:solidFill>
                  <a:srgbClr val="000000"/>
                </a:solidFill>
                <a:latin typeface="メイリオ" panose="020B0604030504040204" pitchFamily="50" charset="-128"/>
                <a:ea typeface="メイリオ" panose="020B0604030504040204" pitchFamily="50" charset="-128"/>
              </a:rPr>
            </a:br>
            <a:r>
              <a:rPr lang="ja-JP" altLang="en-US" sz="1292" dirty="0">
                <a:solidFill>
                  <a:srgbClr val="000000"/>
                </a:solidFill>
                <a:latin typeface="メイリオ" panose="020B0604030504040204" pitchFamily="50" charset="-128"/>
                <a:ea typeface="メイリオ" panose="020B0604030504040204" pitchFamily="50" charset="-128"/>
              </a:rPr>
              <a:t>深さ調節</a:t>
            </a:r>
          </a:p>
        </p:txBody>
      </p:sp>
      <p:sp>
        <p:nvSpPr>
          <p:cNvPr id="109" name="Oval 34">
            <a:extLst>
              <a:ext uri="{FF2B5EF4-FFF2-40B4-BE49-F238E27FC236}">
                <a16:creationId xmlns:a16="http://schemas.microsoft.com/office/drawing/2014/main" id="{D7512FED-759F-4A69-885D-DA973518E01C}"/>
              </a:ext>
            </a:extLst>
          </p:cNvPr>
          <p:cNvSpPr>
            <a:spLocks noChangeArrowheads="1"/>
          </p:cNvSpPr>
          <p:nvPr/>
        </p:nvSpPr>
        <p:spPr bwMode="auto">
          <a:xfrm>
            <a:off x="6275140" y="5139782"/>
            <a:ext cx="1150564" cy="541680"/>
          </a:xfrm>
          <a:prstGeom prst="ellipse">
            <a:avLst/>
          </a:prstGeom>
          <a:solidFill>
            <a:schemeClr val="accent6">
              <a:lumMod val="60000"/>
              <a:lumOff val="40000"/>
            </a:schemeClr>
          </a:solidFill>
          <a:ln w="9525">
            <a:noFill/>
            <a:round/>
            <a:headEnd/>
            <a:tailEnd/>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215">
              <a:solidFill>
                <a:srgbClr val="000000"/>
              </a:solidFill>
              <a:latin typeface="メイリオ" panose="020B0604030504040204" pitchFamily="50" charset="-128"/>
              <a:ea typeface="メイリオ" panose="020B0604030504040204" pitchFamily="50" charset="-128"/>
            </a:endParaRPr>
          </a:p>
        </p:txBody>
      </p:sp>
      <p:sp>
        <p:nvSpPr>
          <p:cNvPr id="110" name="Text Box 15">
            <a:extLst>
              <a:ext uri="{FF2B5EF4-FFF2-40B4-BE49-F238E27FC236}">
                <a16:creationId xmlns:a16="http://schemas.microsoft.com/office/drawing/2014/main" id="{880C2689-28D2-435F-8058-DD16EF935DA8}"/>
              </a:ext>
            </a:extLst>
          </p:cNvPr>
          <p:cNvSpPr txBox="1">
            <a:spLocks noChangeArrowheads="1"/>
          </p:cNvSpPr>
          <p:nvPr/>
        </p:nvSpPr>
        <p:spPr bwMode="auto">
          <a:xfrm>
            <a:off x="6363200" y="5274581"/>
            <a:ext cx="1037463" cy="348109"/>
          </a:xfrm>
          <a:prstGeom prst="rect">
            <a:avLst/>
          </a:prstGeom>
          <a:noFill/>
          <a:ln w="9525">
            <a:noFill/>
            <a:miter lim="800000"/>
            <a:headEnd/>
            <a:tailEnd/>
          </a:ln>
        </p:spPr>
        <p:txBody>
          <a:bodyPr wrap="none">
            <a:spAutoFit/>
          </a:bodyPr>
          <a:lstStyle/>
          <a:p>
            <a:pPr>
              <a:defRPr/>
            </a:pPr>
            <a:r>
              <a:rPr lang="ja-JP" altLang="en-US" sz="1662" dirty="0">
                <a:solidFill>
                  <a:schemeClr val="bg1"/>
                </a:solidFill>
                <a:latin typeface="メイリオ" panose="020B0604030504040204" pitchFamily="50" charset="-128"/>
                <a:ea typeface="メイリオ" panose="020B0604030504040204" pitchFamily="50" charset="-128"/>
              </a:rPr>
              <a:t>バギング</a:t>
            </a:r>
          </a:p>
        </p:txBody>
      </p:sp>
      <p:sp>
        <p:nvSpPr>
          <p:cNvPr id="111" name="Line 40">
            <a:extLst>
              <a:ext uri="{FF2B5EF4-FFF2-40B4-BE49-F238E27FC236}">
                <a16:creationId xmlns:a16="http://schemas.microsoft.com/office/drawing/2014/main" id="{FC04F4AB-AF71-4E2F-975F-6389DCE88B38}"/>
              </a:ext>
            </a:extLst>
          </p:cNvPr>
          <p:cNvSpPr>
            <a:spLocks noChangeShapeType="1"/>
          </p:cNvSpPr>
          <p:nvPr/>
        </p:nvSpPr>
        <p:spPr bwMode="auto">
          <a:xfrm flipV="1">
            <a:off x="4547890" y="1943672"/>
            <a:ext cx="1418109" cy="998148"/>
          </a:xfrm>
          <a:prstGeom prst="line">
            <a:avLst/>
          </a:prstGeom>
          <a:noFill/>
          <a:ln w="28575">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662">
              <a:solidFill>
                <a:srgbClr val="000000"/>
              </a:solidFill>
            </a:endParaRPr>
          </a:p>
        </p:txBody>
      </p:sp>
      <p:sp>
        <p:nvSpPr>
          <p:cNvPr id="112" name="Line 40">
            <a:extLst>
              <a:ext uri="{FF2B5EF4-FFF2-40B4-BE49-F238E27FC236}">
                <a16:creationId xmlns:a16="http://schemas.microsoft.com/office/drawing/2014/main" id="{F4047DDC-2639-4391-B766-7B5D25F5B73D}"/>
              </a:ext>
            </a:extLst>
          </p:cNvPr>
          <p:cNvSpPr>
            <a:spLocks noChangeShapeType="1"/>
          </p:cNvSpPr>
          <p:nvPr/>
        </p:nvSpPr>
        <p:spPr bwMode="auto">
          <a:xfrm flipV="1">
            <a:off x="4563889" y="2391251"/>
            <a:ext cx="2018467" cy="707630"/>
          </a:xfrm>
          <a:prstGeom prst="line">
            <a:avLst/>
          </a:prstGeom>
          <a:noFill/>
          <a:ln w="28575">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662">
              <a:solidFill>
                <a:srgbClr val="000000"/>
              </a:solidFill>
            </a:endParaRPr>
          </a:p>
        </p:txBody>
      </p:sp>
      <p:sp>
        <p:nvSpPr>
          <p:cNvPr id="113" name="Line 40">
            <a:extLst>
              <a:ext uri="{FF2B5EF4-FFF2-40B4-BE49-F238E27FC236}">
                <a16:creationId xmlns:a16="http://schemas.microsoft.com/office/drawing/2014/main" id="{25A8464E-82D2-4F7B-9B2E-6A771D3A05AD}"/>
              </a:ext>
            </a:extLst>
          </p:cNvPr>
          <p:cNvSpPr>
            <a:spLocks noChangeShapeType="1"/>
          </p:cNvSpPr>
          <p:nvPr/>
        </p:nvSpPr>
        <p:spPr bwMode="auto">
          <a:xfrm flipV="1">
            <a:off x="4563887" y="3047545"/>
            <a:ext cx="1724006" cy="222049"/>
          </a:xfrm>
          <a:prstGeom prst="line">
            <a:avLst/>
          </a:prstGeom>
          <a:noFill/>
          <a:ln w="28575">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662">
              <a:solidFill>
                <a:srgbClr val="000000"/>
              </a:solidFill>
            </a:endParaRPr>
          </a:p>
        </p:txBody>
      </p:sp>
      <p:sp>
        <p:nvSpPr>
          <p:cNvPr id="114" name="Line 40">
            <a:extLst>
              <a:ext uri="{FF2B5EF4-FFF2-40B4-BE49-F238E27FC236}">
                <a16:creationId xmlns:a16="http://schemas.microsoft.com/office/drawing/2014/main" id="{AD6FAB93-2550-49CA-AC5C-14C18B515561}"/>
              </a:ext>
            </a:extLst>
          </p:cNvPr>
          <p:cNvSpPr>
            <a:spLocks noChangeShapeType="1"/>
          </p:cNvSpPr>
          <p:nvPr/>
        </p:nvSpPr>
        <p:spPr bwMode="auto">
          <a:xfrm flipV="1">
            <a:off x="4547890" y="3682685"/>
            <a:ext cx="1620122" cy="222049"/>
          </a:xfrm>
          <a:prstGeom prst="line">
            <a:avLst/>
          </a:prstGeom>
          <a:noFill/>
          <a:ln w="28575">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662">
              <a:solidFill>
                <a:srgbClr val="000000"/>
              </a:solidFill>
            </a:endParaRPr>
          </a:p>
        </p:txBody>
      </p:sp>
      <p:sp>
        <p:nvSpPr>
          <p:cNvPr id="115" name="Line 40">
            <a:extLst>
              <a:ext uri="{FF2B5EF4-FFF2-40B4-BE49-F238E27FC236}">
                <a16:creationId xmlns:a16="http://schemas.microsoft.com/office/drawing/2014/main" id="{834A4548-9475-46B9-A59D-13CFD2CAD021}"/>
              </a:ext>
            </a:extLst>
          </p:cNvPr>
          <p:cNvSpPr>
            <a:spLocks noChangeShapeType="1"/>
          </p:cNvSpPr>
          <p:nvPr/>
        </p:nvSpPr>
        <p:spPr bwMode="auto">
          <a:xfrm flipV="1">
            <a:off x="4665553" y="4317824"/>
            <a:ext cx="1522544" cy="285054"/>
          </a:xfrm>
          <a:prstGeom prst="line">
            <a:avLst/>
          </a:prstGeom>
          <a:noFill/>
          <a:ln w="28575">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662">
              <a:solidFill>
                <a:srgbClr val="000000"/>
              </a:solidFill>
            </a:endParaRPr>
          </a:p>
        </p:txBody>
      </p:sp>
      <p:sp>
        <p:nvSpPr>
          <p:cNvPr id="116" name="Line 40">
            <a:extLst>
              <a:ext uri="{FF2B5EF4-FFF2-40B4-BE49-F238E27FC236}">
                <a16:creationId xmlns:a16="http://schemas.microsoft.com/office/drawing/2014/main" id="{2F885BF1-4E70-4747-8BEA-CB31C2B09CD5}"/>
              </a:ext>
            </a:extLst>
          </p:cNvPr>
          <p:cNvSpPr>
            <a:spLocks noChangeShapeType="1"/>
          </p:cNvSpPr>
          <p:nvPr/>
        </p:nvSpPr>
        <p:spPr bwMode="auto">
          <a:xfrm flipV="1">
            <a:off x="4126162" y="5336110"/>
            <a:ext cx="377567" cy="445191"/>
          </a:xfrm>
          <a:prstGeom prst="line">
            <a:avLst/>
          </a:prstGeom>
          <a:noFill/>
          <a:ln w="28575">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662">
              <a:solidFill>
                <a:srgbClr val="000000"/>
              </a:solidFill>
            </a:endParaRPr>
          </a:p>
        </p:txBody>
      </p:sp>
      <p:sp>
        <p:nvSpPr>
          <p:cNvPr id="117" name="Line 40">
            <a:extLst>
              <a:ext uri="{FF2B5EF4-FFF2-40B4-BE49-F238E27FC236}">
                <a16:creationId xmlns:a16="http://schemas.microsoft.com/office/drawing/2014/main" id="{98D8D27A-1AD9-4806-A5A9-1B0BC2651188}"/>
              </a:ext>
            </a:extLst>
          </p:cNvPr>
          <p:cNvSpPr>
            <a:spLocks noChangeShapeType="1"/>
          </p:cNvSpPr>
          <p:nvPr/>
        </p:nvSpPr>
        <p:spPr bwMode="auto">
          <a:xfrm flipV="1">
            <a:off x="4707550" y="2042669"/>
            <a:ext cx="1418109" cy="2517804"/>
          </a:xfrm>
          <a:prstGeom prst="line">
            <a:avLst/>
          </a:prstGeom>
          <a:noFill/>
          <a:ln w="28575">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662">
              <a:solidFill>
                <a:srgbClr val="000000"/>
              </a:solidFill>
            </a:endParaRPr>
          </a:p>
        </p:txBody>
      </p:sp>
      <p:sp>
        <p:nvSpPr>
          <p:cNvPr id="118" name="下矢印 15">
            <a:extLst>
              <a:ext uri="{FF2B5EF4-FFF2-40B4-BE49-F238E27FC236}">
                <a16:creationId xmlns:a16="http://schemas.microsoft.com/office/drawing/2014/main" id="{C8624330-2EA6-4E25-991E-F04C228FE22F}"/>
              </a:ext>
            </a:extLst>
          </p:cNvPr>
          <p:cNvSpPr/>
          <p:nvPr/>
        </p:nvSpPr>
        <p:spPr>
          <a:xfrm rot="16200000">
            <a:off x="5166235" y="4318340"/>
            <a:ext cx="313468" cy="1865894"/>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rgbClr val="FFFFFF"/>
              </a:solidFill>
            </a:endParaRPr>
          </a:p>
        </p:txBody>
      </p:sp>
      <p:sp>
        <p:nvSpPr>
          <p:cNvPr id="4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78</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269168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800" dirty="0"/>
              <a:t>気管切開ケースでの呼吸悪化への対応 ２</a:t>
            </a:r>
          </a:p>
        </p:txBody>
      </p:sp>
      <p:sp>
        <p:nvSpPr>
          <p:cNvPr id="47" name="テキスト ボックス 3">
            <a:extLst>
              <a:ext uri="{FF2B5EF4-FFF2-40B4-BE49-F238E27FC236}">
                <a16:creationId xmlns:a16="http://schemas.microsoft.com/office/drawing/2014/main" id="{23103AF5-43F3-4D47-8028-F810520081DD}"/>
              </a:ext>
            </a:extLst>
          </p:cNvPr>
          <p:cNvSpPr txBox="1">
            <a:spLocks noChangeArrowheads="1"/>
          </p:cNvSpPr>
          <p:nvPr/>
        </p:nvSpPr>
        <p:spPr bwMode="auto">
          <a:xfrm>
            <a:off x="659431" y="1357373"/>
            <a:ext cx="8578232" cy="5192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Times" panose="02020603050405020304" pitchFamily="18" charset="0"/>
                <a:ea typeface="Osaka" pitchFamily="-65" charset="-128"/>
              </a:defRPr>
            </a:lvl1pPr>
            <a:lvl2pPr marL="742950" indent="-285750">
              <a:defRPr kumimoji="1" sz="2400">
                <a:solidFill>
                  <a:schemeClr val="tx1"/>
                </a:solidFill>
                <a:latin typeface="Times" panose="02020603050405020304" pitchFamily="18" charset="0"/>
                <a:ea typeface="Osaka" pitchFamily="-65" charset="-128"/>
              </a:defRPr>
            </a:lvl2pPr>
            <a:lvl3pPr marL="1143000" indent="-228600">
              <a:defRPr kumimoji="1" sz="2400">
                <a:solidFill>
                  <a:schemeClr val="tx1"/>
                </a:solidFill>
                <a:latin typeface="Times" panose="02020603050405020304" pitchFamily="18" charset="0"/>
                <a:ea typeface="Osaka" pitchFamily="-65" charset="-128"/>
              </a:defRPr>
            </a:lvl3pPr>
            <a:lvl4pPr marL="1600200" indent="-228600">
              <a:defRPr kumimoji="1" sz="2400">
                <a:solidFill>
                  <a:schemeClr val="tx1"/>
                </a:solidFill>
                <a:latin typeface="Times" panose="02020603050405020304" pitchFamily="18" charset="0"/>
                <a:ea typeface="Osaka" pitchFamily="-65" charset="-128"/>
              </a:defRPr>
            </a:lvl4pPr>
            <a:lvl5pPr marL="2057400" indent="-228600">
              <a:defRPr kumimoji="1" sz="2400">
                <a:solidFill>
                  <a:schemeClr val="tx1"/>
                </a:solidFill>
                <a:latin typeface="Times" panose="02020603050405020304" pitchFamily="18" charset="0"/>
                <a:ea typeface="Osaka" pitchFamily="-65" charset="-128"/>
              </a:defRPr>
            </a:lvl5pPr>
            <a:lvl6pPr marL="2514600" indent="-228600" fontAlgn="base">
              <a:spcBef>
                <a:spcPct val="0"/>
              </a:spcBef>
              <a:spcAft>
                <a:spcPct val="0"/>
              </a:spcAft>
              <a:defRPr kumimoji="1" sz="2400">
                <a:solidFill>
                  <a:schemeClr val="tx1"/>
                </a:solidFill>
                <a:latin typeface="Times" panose="02020603050405020304" pitchFamily="18" charset="0"/>
                <a:ea typeface="Osaka" pitchFamily="-65" charset="-128"/>
              </a:defRPr>
            </a:lvl6pPr>
            <a:lvl7pPr marL="2971800" indent="-228600" fontAlgn="base">
              <a:spcBef>
                <a:spcPct val="0"/>
              </a:spcBef>
              <a:spcAft>
                <a:spcPct val="0"/>
              </a:spcAft>
              <a:defRPr kumimoji="1" sz="2400">
                <a:solidFill>
                  <a:schemeClr val="tx1"/>
                </a:solidFill>
                <a:latin typeface="Times" panose="02020603050405020304" pitchFamily="18" charset="0"/>
                <a:ea typeface="Osaka" pitchFamily="-65" charset="-128"/>
              </a:defRPr>
            </a:lvl7pPr>
            <a:lvl8pPr marL="3429000" indent="-228600" fontAlgn="base">
              <a:spcBef>
                <a:spcPct val="0"/>
              </a:spcBef>
              <a:spcAft>
                <a:spcPct val="0"/>
              </a:spcAft>
              <a:defRPr kumimoji="1" sz="2400">
                <a:solidFill>
                  <a:schemeClr val="tx1"/>
                </a:solidFill>
                <a:latin typeface="Times" panose="02020603050405020304" pitchFamily="18" charset="0"/>
                <a:ea typeface="Osaka" pitchFamily="-65" charset="-128"/>
              </a:defRPr>
            </a:lvl8pPr>
            <a:lvl9pPr marL="3886200" indent="-228600" fontAlgn="base">
              <a:spcBef>
                <a:spcPct val="0"/>
              </a:spcBef>
              <a:spcAft>
                <a:spcPct val="0"/>
              </a:spcAft>
              <a:defRPr kumimoji="1" sz="2400">
                <a:solidFill>
                  <a:schemeClr val="tx1"/>
                </a:solidFill>
                <a:latin typeface="Times" panose="02020603050405020304" pitchFamily="18" charset="0"/>
                <a:ea typeface="Osaka" pitchFamily="-65" charset="-128"/>
              </a:defRPr>
            </a:lvl9pPr>
          </a:lstStyle>
          <a:p>
            <a:pPr marL="263525" indent="-263525" defTabSz="457200" eaLnBrk="1" fontAlgn="auto" hangingPunct="1">
              <a:spcBef>
                <a:spcPts val="800"/>
              </a:spcBef>
              <a:spcAft>
                <a:spcPts val="0"/>
              </a:spcAft>
            </a:pPr>
            <a:r>
              <a:rPr lang="ja-JP" altLang="en-US" sz="2200" dirty="0">
                <a:solidFill>
                  <a:prstClr val="black"/>
                </a:solidFill>
                <a:latin typeface="メイリオ"/>
                <a:ea typeface="メイリオ"/>
                <a:cs typeface="メイリオ"/>
              </a:rPr>
              <a:t>気道が確保されているのに換気不全になるということは？</a:t>
            </a:r>
            <a:endParaRPr lang="en-US" altLang="ja-JP" sz="2200" dirty="0">
              <a:solidFill>
                <a:prstClr val="black"/>
              </a:solidFill>
              <a:latin typeface="メイリオ"/>
              <a:ea typeface="メイリオ"/>
              <a:cs typeface="メイリオ"/>
            </a:endParaRPr>
          </a:p>
          <a:p>
            <a:pPr marL="263525" indent="-263525" defTabSz="457200">
              <a:spcBef>
                <a:spcPts val="800"/>
              </a:spcBef>
            </a:pPr>
            <a:r>
              <a:rPr lang="en-US" altLang="ja-JP" sz="1800" b="1" dirty="0">
                <a:solidFill>
                  <a:srgbClr val="000000"/>
                </a:solidFill>
                <a:latin typeface="メイリオ"/>
                <a:ea typeface="メイリオ"/>
                <a:cs typeface="メイリオ"/>
              </a:rPr>
              <a:t>①</a:t>
            </a:r>
            <a:r>
              <a:rPr lang="ja-JP" altLang="en-US" sz="1800" b="1" dirty="0">
                <a:solidFill>
                  <a:srgbClr val="000000"/>
                </a:solidFill>
                <a:latin typeface="メイリオ"/>
                <a:ea typeface="メイリオ"/>
                <a:cs typeface="メイリオ"/>
              </a:rPr>
              <a:t>気管カニューレ先端が気管壁にあたっている。</a:t>
            </a:r>
            <a:br>
              <a:rPr lang="en-US" altLang="ja-JP" sz="1800" b="1" dirty="0">
                <a:solidFill>
                  <a:srgbClr val="000000"/>
                </a:solidFill>
                <a:latin typeface="メイリオ"/>
                <a:ea typeface="メイリオ"/>
                <a:cs typeface="メイリオ"/>
              </a:rPr>
            </a:br>
            <a:r>
              <a:rPr lang="ja-JP" altLang="en-US" sz="1800" b="1" dirty="0">
                <a:solidFill>
                  <a:srgbClr val="000000"/>
                </a:solidFill>
                <a:latin typeface="メイリオ"/>
                <a:ea typeface="メイリオ"/>
                <a:cs typeface="メイリオ"/>
              </a:rPr>
              <a:t>変形の影響、頸の過伸展や過回旋により</a:t>
            </a:r>
            <a:br>
              <a:rPr lang="en-US" altLang="ja-JP" sz="1800" b="1" dirty="0">
                <a:solidFill>
                  <a:srgbClr val="000000"/>
                </a:solidFill>
                <a:latin typeface="メイリオ"/>
                <a:ea typeface="メイリオ"/>
                <a:cs typeface="メイリオ"/>
              </a:rPr>
            </a:br>
            <a:r>
              <a:rPr lang="en-US" altLang="ja-JP" sz="1600" dirty="0">
                <a:solidFill>
                  <a:srgbClr val="000000"/>
                </a:solidFill>
                <a:latin typeface="メイリオ"/>
                <a:ea typeface="メイリオ"/>
                <a:cs typeface="メイリオ"/>
              </a:rPr>
              <a:t>→</a:t>
            </a:r>
            <a:r>
              <a:rPr lang="ja-JP" altLang="en-US" sz="1600" dirty="0">
                <a:solidFill>
                  <a:srgbClr val="000000"/>
                </a:solidFill>
                <a:latin typeface="メイリオ"/>
                <a:ea typeface="メイリオ"/>
                <a:cs typeface="メイリオ"/>
              </a:rPr>
              <a:t>頸の向きを正す。</a:t>
            </a:r>
            <a:br>
              <a:rPr lang="en-US" altLang="ja-JP" sz="1600" dirty="0">
                <a:solidFill>
                  <a:srgbClr val="000000"/>
                </a:solidFill>
                <a:latin typeface="メイリオ"/>
                <a:ea typeface="メイリオ"/>
                <a:cs typeface="メイリオ"/>
              </a:rPr>
            </a:br>
            <a:r>
              <a:rPr lang="ja-JP" altLang="en-US" sz="1600" dirty="0">
                <a:solidFill>
                  <a:srgbClr val="000000"/>
                </a:solidFill>
                <a:latin typeface="メイリオ"/>
                <a:ea typeface="メイリオ"/>
                <a:cs typeface="メイリオ"/>
              </a:rPr>
              <a:t>　気管カニューレの固定や</a:t>
            </a:r>
            <a:br>
              <a:rPr lang="en-US" altLang="ja-JP" sz="1600" dirty="0">
                <a:solidFill>
                  <a:srgbClr val="000000"/>
                </a:solidFill>
                <a:latin typeface="メイリオ"/>
                <a:ea typeface="メイリオ"/>
                <a:cs typeface="メイリオ"/>
              </a:rPr>
            </a:br>
            <a:r>
              <a:rPr lang="ja-JP" altLang="en-US" sz="1600" dirty="0">
                <a:solidFill>
                  <a:srgbClr val="000000"/>
                </a:solidFill>
                <a:latin typeface="メイリオ"/>
                <a:ea typeface="メイリオ"/>
                <a:cs typeface="メイリオ"/>
              </a:rPr>
              <a:t>　深さを確認、修正する。</a:t>
            </a:r>
            <a:endParaRPr lang="en-US" altLang="ja-JP" sz="1800" dirty="0">
              <a:solidFill>
                <a:srgbClr val="000000"/>
              </a:solidFill>
              <a:latin typeface="メイリオ"/>
              <a:ea typeface="メイリオ"/>
              <a:cs typeface="メイリオ"/>
            </a:endParaRPr>
          </a:p>
          <a:p>
            <a:pPr marL="263525" indent="-263525" defTabSz="457200">
              <a:spcBef>
                <a:spcPts val="800"/>
              </a:spcBef>
            </a:pPr>
            <a:r>
              <a:rPr lang="en-US" altLang="ja-JP" sz="1800" b="1" dirty="0">
                <a:solidFill>
                  <a:srgbClr val="000000"/>
                </a:solidFill>
                <a:latin typeface="メイリオ"/>
                <a:ea typeface="メイリオ"/>
                <a:cs typeface="メイリオ"/>
              </a:rPr>
              <a:t>②</a:t>
            </a:r>
            <a:r>
              <a:rPr lang="ja-JP" altLang="en-US" sz="1800" b="1" dirty="0">
                <a:solidFill>
                  <a:srgbClr val="000000"/>
                </a:solidFill>
                <a:latin typeface="メイリオ"/>
                <a:ea typeface="メイリオ"/>
                <a:cs typeface="メイリオ"/>
              </a:rPr>
              <a:t>気管カニューレが抜けかかっている。</a:t>
            </a:r>
            <a:br>
              <a:rPr lang="en-US" altLang="ja-JP" sz="1800" b="1" dirty="0">
                <a:solidFill>
                  <a:srgbClr val="000000"/>
                </a:solidFill>
                <a:latin typeface="メイリオ"/>
                <a:ea typeface="メイリオ"/>
                <a:cs typeface="メイリオ"/>
              </a:rPr>
            </a:br>
            <a:r>
              <a:rPr lang="ja-JP" altLang="en-US" sz="1800" b="1" dirty="0">
                <a:solidFill>
                  <a:srgbClr val="000000"/>
                </a:solidFill>
                <a:latin typeface="メイリオ"/>
                <a:ea typeface="メイリオ"/>
                <a:cs typeface="メイリオ"/>
              </a:rPr>
              <a:t>ないしは完全に抜けてしまっている</a:t>
            </a:r>
            <a:r>
              <a:rPr lang="ja-JP" altLang="en-US" sz="1800" i="1" dirty="0">
                <a:solidFill>
                  <a:srgbClr val="000000"/>
                </a:solidFill>
                <a:latin typeface="メイリオ"/>
                <a:ea typeface="メイリオ"/>
                <a:cs typeface="メイリオ"/>
              </a:rPr>
              <a:t>。</a:t>
            </a:r>
            <a:br>
              <a:rPr lang="en-US" altLang="ja-JP" sz="1800" i="1" dirty="0">
                <a:solidFill>
                  <a:srgbClr val="000000"/>
                </a:solidFill>
                <a:latin typeface="メイリオ"/>
                <a:ea typeface="メイリオ"/>
                <a:cs typeface="メイリオ"/>
              </a:rPr>
            </a:br>
            <a:r>
              <a:rPr lang="en-US" altLang="ja-JP" sz="1600" dirty="0">
                <a:solidFill>
                  <a:srgbClr val="000000"/>
                </a:solidFill>
                <a:latin typeface="メイリオ"/>
                <a:ea typeface="メイリオ"/>
                <a:cs typeface="メイリオ"/>
              </a:rPr>
              <a:t>→</a:t>
            </a:r>
            <a:r>
              <a:rPr lang="ja-JP" altLang="en-US" sz="1600" dirty="0">
                <a:solidFill>
                  <a:srgbClr val="000000"/>
                </a:solidFill>
                <a:latin typeface="メイリオ"/>
                <a:ea typeface="メイリオ"/>
                <a:cs typeface="メイリオ"/>
              </a:rPr>
              <a:t>気管カニューレの再挿入ないしは新しい気管カニューレ</a:t>
            </a:r>
            <a:br>
              <a:rPr lang="en-US" altLang="ja-JP" sz="1600" dirty="0">
                <a:solidFill>
                  <a:srgbClr val="000000"/>
                </a:solidFill>
                <a:latin typeface="メイリオ"/>
                <a:ea typeface="メイリオ"/>
                <a:cs typeface="メイリオ"/>
              </a:rPr>
            </a:br>
            <a:r>
              <a:rPr lang="ja-JP" altLang="en-US" sz="1600" dirty="0">
                <a:solidFill>
                  <a:srgbClr val="000000"/>
                </a:solidFill>
                <a:latin typeface="メイリオ"/>
                <a:ea typeface="メイリオ"/>
                <a:cs typeface="メイリオ"/>
              </a:rPr>
              <a:t>　に交換。</a:t>
            </a:r>
            <a:endParaRPr lang="en-US" altLang="ja-JP" sz="1600" dirty="0">
              <a:solidFill>
                <a:srgbClr val="000000"/>
              </a:solidFill>
              <a:latin typeface="メイリオ"/>
              <a:ea typeface="メイリオ"/>
              <a:cs typeface="メイリオ"/>
            </a:endParaRPr>
          </a:p>
          <a:p>
            <a:pPr marL="263525" indent="-263525" defTabSz="457200">
              <a:spcBef>
                <a:spcPts val="800"/>
              </a:spcBef>
            </a:pPr>
            <a:r>
              <a:rPr lang="en-US" altLang="ja-JP" sz="1800" b="1" dirty="0">
                <a:solidFill>
                  <a:srgbClr val="000000"/>
                </a:solidFill>
                <a:latin typeface="メイリオ"/>
                <a:ea typeface="メイリオ"/>
                <a:cs typeface="メイリオ"/>
              </a:rPr>
              <a:t>③</a:t>
            </a:r>
            <a:r>
              <a:rPr lang="ja-JP" altLang="en-US" sz="1800" b="1" dirty="0">
                <a:solidFill>
                  <a:srgbClr val="000000"/>
                </a:solidFill>
                <a:latin typeface="メイリオ"/>
                <a:ea typeface="メイリオ"/>
                <a:cs typeface="メイリオ"/>
              </a:rPr>
              <a:t>筋緊張亢進による気管軟化による気管狭窄ないしは</a:t>
            </a:r>
            <a:br>
              <a:rPr lang="en-US" altLang="ja-JP" sz="1800" b="1" dirty="0">
                <a:solidFill>
                  <a:srgbClr val="000000"/>
                </a:solidFill>
                <a:latin typeface="メイリオ"/>
                <a:ea typeface="メイリオ"/>
                <a:cs typeface="メイリオ"/>
              </a:rPr>
            </a:br>
            <a:r>
              <a:rPr lang="ja-JP" altLang="en-US" sz="1800" b="1" dirty="0">
                <a:solidFill>
                  <a:srgbClr val="000000"/>
                </a:solidFill>
                <a:latin typeface="メイリオ"/>
                <a:ea typeface="メイリオ"/>
                <a:cs typeface="メイリオ"/>
              </a:rPr>
              <a:t>胸郭の運動障害</a:t>
            </a:r>
            <a:br>
              <a:rPr lang="en-US" altLang="ja-JP" sz="1800" b="1" dirty="0">
                <a:solidFill>
                  <a:srgbClr val="000000"/>
                </a:solidFill>
                <a:latin typeface="メイリオ"/>
                <a:ea typeface="メイリオ"/>
                <a:cs typeface="メイリオ"/>
              </a:rPr>
            </a:br>
            <a:r>
              <a:rPr lang="en-US" altLang="ja-JP" sz="1600" dirty="0">
                <a:solidFill>
                  <a:srgbClr val="000000"/>
                </a:solidFill>
                <a:latin typeface="メイリオ"/>
                <a:ea typeface="メイリオ"/>
                <a:cs typeface="メイリオ"/>
              </a:rPr>
              <a:t>→</a:t>
            </a:r>
            <a:r>
              <a:rPr lang="ja-JP" altLang="en-US" sz="1600" dirty="0">
                <a:solidFill>
                  <a:srgbClr val="000000"/>
                </a:solidFill>
                <a:latin typeface="メイリオ"/>
                <a:ea typeface="メイリオ"/>
                <a:cs typeface="メイリオ"/>
              </a:rPr>
              <a:t>リラクゼーション・精神的安定を図る。あれば酸素投与。</a:t>
            </a:r>
            <a:endParaRPr lang="en-US" altLang="ja-JP" sz="1600" dirty="0">
              <a:solidFill>
                <a:srgbClr val="000000"/>
              </a:solidFill>
              <a:latin typeface="メイリオ"/>
              <a:ea typeface="メイリオ"/>
              <a:cs typeface="メイリオ"/>
            </a:endParaRPr>
          </a:p>
          <a:p>
            <a:pPr marL="263525" indent="-263525" defTabSz="457200">
              <a:spcBef>
                <a:spcPts val="800"/>
              </a:spcBef>
            </a:pPr>
            <a:r>
              <a:rPr lang="en-US" altLang="ja-JP" sz="1800" b="1" dirty="0">
                <a:solidFill>
                  <a:srgbClr val="000000"/>
                </a:solidFill>
                <a:latin typeface="メイリオ"/>
                <a:ea typeface="メイリオ"/>
                <a:cs typeface="メイリオ"/>
              </a:rPr>
              <a:t>④</a:t>
            </a:r>
            <a:r>
              <a:rPr lang="ja-JP" altLang="en-US" sz="1800" b="1" dirty="0">
                <a:solidFill>
                  <a:srgbClr val="000000"/>
                </a:solidFill>
                <a:latin typeface="メイリオ"/>
                <a:ea typeface="メイリオ"/>
                <a:cs typeface="メイリオ"/>
              </a:rPr>
              <a:t>姿勢変換などで唾液の気道への流れ込みが急激に増えた。</a:t>
            </a:r>
            <a:br>
              <a:rPr lang="en-US" altLang="ja-JP" sz="1800" b="1" dirty="0">
                <a:solidFill>
                  <a:srgbClr val="000000"/>
                </a:solidFill>
                <a:latin typeface="メイリオ"/>
                <a:ea typeface="メイリオ"/>
                <a:cs typeface="メイリオ"/>
              </a:rPr>
            </a:br>
            <a:r>
              <a:rPr lang="en-US" altLang="ja-JP" sz="1600" dirty="0">
                <a:solidFill>
                  <a:srgbClr val="000000"/>
                </a:solidFill>
                <a:latin typeface="メイリオ"/>
                <a:ea typeface="メイリオ"/>
                <a:cs typeface="メイリオ"/>
              </a:rPr>
              <a:t>→</a:t>
            </a:r>
            <a:r>
              <a:rPr lang="ja-JP" altLang="en-US" sz="1600" dirty="0">
                <a:solidFill>
                  <a:srgbClr val="000000"/>
                </a:solidFill>
                <a:latin typeface="メイリオ"/>
                <a:ea typeface="メイリオ"/>
                <a:cs typeface="メイリオ"/>
              </a:rPr>
              <a:t>気管内吸引</a:t>
            </a:r>
            <a:endParaRPr lang="en-US" altLang="ja-JP" sz="1600" dirty="0">
              <a:solidFill>
                <a:srgbClr val="000000"/>
              </a:solidFill>
              <a:latin typeface="メイリオ"/>
              <a:ea typeface="メイリオ"/>
              <a:cs typeface="メイリオ"/>
            </a:endParaRPr>
          </a:p>
          <a:p>
            <a:pPr marL="263525" indent="-263525" defTabSz="457200">
              <a:spcBef>
                <a:spcPts val="800"/>
              </a:spcBef>
            </a:pPr>
            <a:r>
              <a:rPr lang="en-US" altLang="ja-JP" sz="1800" b="1" dirty="0">
                <a:solidFill>
                  <a:srgbClr val="000000"/>
                </a:solidFill>
                <a:latin typeface="メイリオ"/>
                <a:ea typeface="メイリオ"/>
                <a:cs typeface="メイリオ"/>
              </a:rPr>
              <a:t>⑤</a:t>
            </a:r>
            <a:r>
              <a:rPr lang="ja-JP" altLang="en-US" sz="1800" b="1" dirty="0">
                <a:solidFill>
                  <a:srgbClr val="000000"/>
                </a:solidFill>
                <a:latin typeface="メイリオ"/>
                <a:ea typeface="メイリオ"/>
                <a:cs typeface="メイリオ"/>
              </a:rPr>
              <a:t>気管</a:t>
            </a:r>
            <a:r>
              <a:rPr lang="ja-JP" altLang="en-US" sz="1800" b="1" i="1" dirty="0">
                <a:solidFill>
                  <a:srgbClr val="000000"/>
                </a:solidFill>
                <a:latin typeface="メイリオ"/>
                <a:ea typeface="メイリオ"/>
                <a:cs typeface="メイリオ"/>
              </a:rPr>
              <a:t>カニューレ内に痰がこびりついて内腔が狭窄している。</a:t>
            </a:r>
            <a:br>
              <a:rPr lang="en-US" altLang="ja-JP" sz="1800" b="1" i="1" dirty="0">
                <a:solidFill>
                  <a:srgbClr val="000000"/>
                </a:solidFill>
                <a:latin typeface="メイリオ"/>
                <a:ea typeface="メイリオ"/>
                <a:cs typeface="メイリオ"/>
              </a:rPr>
            </a:br>
            <a:r>
              <a:rPr lang="en-US" altLang="ja-JP" sz="1600" dirty="0">
                <a:solidFill>
                  <a:srgbClr val="000000"/>
                </a:solidFill>
                <a:latin typeface="メイリオ"/>
                <a:ea typeface="メイリオ"/>
                <a:cs typeface="メイリオ"/>
              </a:rPr>
              <a:t>→</a:t>
            </a:r>
            <a:r>
              <a:rPr lang="ja-JP" altLang="en-US" sz="1600" dirty="0">
                <a:solidFill>
                  <a:srgbClr val="000000"/>
                </a:solidFill>
                <a:latin typeface="メイリオ"/>
                <a:ea typeface="メイリオ"/>
                <a:cs typeface="メイリオ"/>
              </a:rPr>
              <a:t>気管カニューレを抜く</a:t>
            </a:r>
            <a:r>
              <a:rPr lang="en-US" altLang="ja-JP" sz="1600" dirty="0">
                <a:solidFill>
                  <a:srgbClr val="000000"/>
                </a:solidFill>
                <a:latin typeface="メイリオ"/>
                <a:ea typeface="メイリオ"/>
                <a:cs typeface="メイリオ"/>
              </a:rPr>
              <a:t>→</a:t>
            </a:r>
            <a:r>
              <a:rPr lang="ja-JP" altLang="en-US" sz="1600" dirty="0">
                <a:solidFill>
                  <a:srgbClr val="000000"/>
                </a:solidFill>
                <a:latin typeface="メイリオ"/>
                <a:ea typeface="メイリオ"/>
                <a:cs typeface="メイリオ"/>
              </a:rPr>
              <a:t>新しい気管カニューレに交換する。</a:t>
            </a:r>
            <a:br>
              <a:rPr lang="en-US" altLang="ja-JP" sz="1600" dirty="0">
                <a:solidFill>
                  <a:srgbClr val="000000"/>
                </a:solidFill>
                <a:latin typeface="メイリオ"/>
                <a:ea typeface="メイリオ"/>
                <a:cs typeface="メイリオ"/>
              </a:rPr>
            </a:br>
            <a:r>
              <a:rPr lang="ja-JP" altLang="en-US" sz="1600" dirty="0">
                <a:solidFill>
                  <a:srgbClr val="000000"/>
                </a:solidFill>
                <a:latin typeface="メイリオ"/>
                <a:ea typeface="メイリオ"/>
                <a:cs typeface="メイリオ"/>
              </a:rPr>
              <a:t>ないしは気管カニューレ内腔の痰を綿棒と水でこそぎ落とし再挿入。</a:t>
            </a:r>
          </a:p>
        </p:txBody>
      </p:sp>
      <p:sp>
        <p:nvSpPr>
          <p:cNvPr id="56" name="テキスト ボックス 3">
            <a:extLst>
              <a:ext uri="{FF2B5EF4-FFF2-40B4-BE49-F238E27FC236}">
                <a16:creationId xmlns:a16="http://schemas.microsoft.com/office/drawing/2014/main" id="{8D130F66-CD73-4E28-A889-82C76885DD82}"/>
              </a:ext>
            </a:extLst>
          </p:cNvPr>
          <p:cNvSpPr txBox="1">
            <a:spLocks noChangeArrowheads="1"/>
          </p:cNvSpPr>
          <p:nvPr/>
        </p:nvSpPr>
        <p:spPr bwMode="auto">
          <a:xfrm>
            <a:off x="6402746" y="4225834"/>
            <a:ext cx="2843823" cy="638827"/>
          </a:xfrm>
          <a:prstGeom prst="rect">
            <a:avLst/>
          </a:prstGeom>
          <a:solidFill>
            <a:schemeClr val="bg1"/>
          </a:solidFill>
          <a:ln w="9525">
            <a:solidFill>
              <a:schemeClr val="tx1"/>
            </a:solidFill>
            <a:prstDash val="sysDash"/>
            <a:miter lim="800000"/>
            <a:headEnd/>
            <a:tailEnd/>
          </a:ln>
        </p:spPr>
        <p:txBody>
          <a:bodyPr wrap="square"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just" eaLnBrk="1" hangingPunct="1">
              <a:lnSpc>
                <a:spcPct val="85000"/>
              </a:lnSpc>
              <a:spcBef>
                <a:spcPct val="0"/>
              </a:spcBef>
              <a:buFontTx/>
              <a:buNone/>
            </a:pPr>
            <a:r>
              <a:rPr lang="ja-JP" altLang="en-US" sz="1400" dirty="0">
                <a:solidFill>
                  <a:prstClr val="black"/>
                </a:solidFill>
                <a:latin typeface="メイリオ" panose="020B0604030504040204" pitchFamily="50" charset="-128"/>
                <a:ea typeface="メイリオ" panose="020B0604030504040204" pitchFamily="50" charset="-128"/>
              </a:rPr>
              <a:t>気管カニューレの先端が気管の左壁に当たっている．この程度が強くなると換気が悪化</a:t>
            </a:r>
          </a:p>
        </p:txBody>
      </p:sp>
      <p:grpSp>
        <p:nvGrpSpPr>
          <p:cNvPr id="3" name="グループ化 2">
            <a:extLst>
              <a:ext uri="{FF2B5EF4-FFF2-40B4-BE49-F238E27FC236}">
                <a16:creationId xmlns:a16="http://schemas.microsoft.com/office/drawing/2014/main" id="{A43A9348-A305-4C1C-84E4-A1E84481D84C}"/>
              </a:ext>
            </a:extLst>
          </p:cNvPr>
          <p:cNvGrpSpPr/>
          <p:nvPr/>
        </p:nvGrpSpPr>
        <p:grpSpPr>
          <a:xfrm>
            <a:off x="6402746" y="1683302"/>
            <a:ext cx="2843823" cy="2542532"/>
            <a:chOff x="6198304" y="2004415"/>
            <a:chExt cx="3026659" cy="2705997"/>
          </a:xfrm>
        </p:grpSpPr>
        <p:pic>
          <p:nvPicPr>
            <p:cNvPr id="54" name="図 1" descr="YTXP.jpg">
              <a:extLst>
                <a:ext uri="{FF2B5EF4-FFF2-40B4-BE49-F238E27FC236}">
                  <a16:creationId xmlns:a16="http://schemas.microsoft.com/office/drawing/2014/main" id="{4B685611-BDB9-4BAC-B67F-E643FE8876C9}"/>
                </a:ext>
              </a:extLst>
            </p:cNvPr>
            <p:cNvPicPr>
              <a:picLocks noChangeAspect="1"/>
            </p:cNvPicPr>
            <p:nvPr/>
          </p:nvPicPr>
          <p:blipFill rotWithShape="1">
            <a:blip r:embed="rId3" cstate="print">
              <a:lum bright="-10000" contrast="40000"/>
              <a:extLst>
                <a:ext uri="{28A0092B-C50C-407E-A947-70E740481C1C}">
                  <a14:useLocalDpi xmlns:a14="http://schemas.microsoft.com/office/drawing/2010/main" val="0"/>
                </a:ext>
              </a:extLst>
            </a:blip>
            <a:srcRect l="10001" r="11208" b="11578"/>
            <a:stretch/>
          </p:blipFill>
          <p:spPr bwMode="auto">
            <a:xfrm>
              <a:off x="6198304" y="2004415"/>
              <a:ext cx="3026659" cy="2705997"/>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57" name="直線矢印コネクタ 56">
              <a:extLst>
                <a:ext uri="{FF2B5EF4-FFF2-40B4-BE49-F238E27FC236}">
                  <a16:creationId xmlns:a16="http://schemas.microsoft.com/office/drawing/2014/main" id="{5F0D822B-E661-4488-A639-7BC045FFAB28}"/>
                </a:ext>
              </a:extLst>
            </p:cNvPr>
            <p:cNvCxnSpPr/>
            <p:nvPr/>
          </p:nvCxnSpPr>
          <p:spPr>
            <a:xfrm flipH="1" flipV="1">
              <a:off x="7875342" y="3685451"/>
              <a:ext cx="496908" cy="353860"/>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sp>
        <p:nvSpPr>
          <p:cNvPr id="9"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79</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4538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zh-TW" altLang="en-US" sz="2800" b="1" dirty="0">
                <a:latin typeface="メイリオ" panose="020B0604030504040204" pitchFamily="50" charset="-128"/>
                <a:ea typeface="メイリオ" panose="020B0604030504040204" pitchFamily="50" charset="-128"/>
              </a:rPr>
              <a:t>呼</a:t>
            </a:r>
            <a:r>
              <a:rPr lang="ja-JP" altLang="en-US" sz="2800" b="1" dirty="0">
                <a:latin typeface="メイリオ" panose="020B0604030504040204" pitchFamily="50" charset="-128"/>
                <a:ea typeface="メイリオ" panose="020B0604030504040204" pitchFamily="50" charset="-128"/>
              </a:rPr>
              <a:t> </a:t>
            </a:r>
            <a:r>
              <a:rPr lang="zh-TW" altLang="en-US" sz="2800" b="1" dirty="0">
                <a:latin typeface="メイリオ" panose="020B0604030504040204" pitchFamily="50" charset="-128"/>
                <a:ea typeface="メイリオ" panose="020B0604030504040204" pitchFamily="50" charset="-128"/>
              </a:rPr>
              <a:t>吸 数</a:t>
            </a:r>
          </a:p>
        </p:txBody>
      </p:sp>
      <p:sp>
        <p:nvSpPr>
          <p:cNvPr id="3" name="正方形/長方形 2">
            <a:extLst>
              <a:ext uri="{FF2B5EF4-FFF2-40B4-BE49-F238E27FC236}">
                <a16:creationId xmlns:a16="http://schemas.microsoft.com/office/drawing/2014/main" id="{FCBB6A4A-A6DE-4C9D-AC17-8996B9B6A714}"/>
              </a:ext>
            </a:extLst>
          </p:cNvPr>
          <p:cNvSpPr/>
          <p:nvPr/>
        </p:nvSpPr>
        <p:spPr>
          <a:xfrm>
            <a:off x="681038" y="1520825"/>
            <a:ext cx="3079802" cy="1908174"/>
          </a:xfrm>
          <a:prstGeom prst="rect">
            <a:avLst/>
          </a:prstGeom>
          <a:ln w="12700">
            <a:solidFill>
              <a:schemeClr val="accent6"/>
            </a:solidFill>
          </a:ln>
        </p:spPr>
        <p:txBody>
          <a:bodyPr wrap="square" lIns="0" anchor="ctr" anchorCtr="0">
            <a:noAutofit/>
          </a:bodyPr>
          <a:lstStyle/>
          <a:p>
            <a:pPr>
              <a:lnSpc>
                <a:spcPct val="125000"/>
              </a:lnSpc>
              <a:tabLst>
                <a:tab pos="900113" algn="l"/>
                <a:tab pos="1254125" algn="l"/>
              </a:tabLst>
              <a:defRPr/>
            </a:pPr>
            <a:r>
              <a:rPr lang="en-US" altLang="ja-JP" b="1" dirty="0">
                <a:solidFill>
                  <a:schemeClr val="dk1"/>
                </a:solidFill>
                <a:latin typeface="Meiryo" panose="020B0604030504040204" pitchFamily="34" charset="-128"/>
                <a:ea typeface="Meiryo" panose="020B0604030504040204" pitchFamily="34" charset="-128"/>
                <a:cs typeface="ＭＳ ゴシック"/>
              </a:rPr>
              <a:t>【</a:t>
            </a:r>
            <a:r>
              <a:rPr lang="ja-JP" altLang="en-US" b="1" dirty="0">
                <a:solidFill>
                  <a:schemeClr val="dk1"/>
                </a:solidFill>
                <a:latin typeface="Meiryo" panose="020B0604030504040204" pitchFamily="34" charset="-128"/>
                <a:ea typeface="Meiryo" panose="020B0604030504040204" pitchFamily="34" charset="-128"/>
                <a:cs typeface="ＭＳ ゴシック"/>
              </a:rPr>
              <a:t>呼吸数の正常値</a:t>
            </a:r>
            <a:r>
              <a:rPr lang="en-US" altLang="ja-JP" b="1" dirty="0">
                <a:solidFill>
                  <a:schemeClr val="dk1"/>
                </a:solidFill>
                <a:latin typeface="Meiryo" panose="020B0604030504040204" pitchFamily="34" charset="-128"/>
                <a:ea typeface="Meiryo" panose="020B0604030504040204" pitchFamily="34" charset="-128"/>
                <a:cs typeface="ＭＳ ゴシック"/>
              </a:rPr>
              <a:t>】</a:t>
            </a:r>
          </a:p>
          <a:p>
            <a:pPr indent="139700">
              <a:lnSpc>
                <a:spcPct val="125000"/>
              </a:lnSpc>
              <a:tabLst>
                <a:tab pos="900113" algn="l"/>
                <a:tab pos="1254125" algn="l"/>
              </a:tabLst>
              <a:defRPr/>
            </a:pPr>
            <a:r>
              <a:rPr lang="ja-JP" altLang="en-US" dirty="0">
                <a:solidFill>
                  <a:schemeClr val="dk1"/>
                </a:solidFill>
                <a:latin typeface="Meiryo" panose="020B0604030504040204" pitchFamily="34" charset="-128"/>
                <a:ea typeface="Meiryo" panose="020B0604030504040204" pitchFamily="34" charset="-128"/>
                <a:cs typeface="ＭＳ ゴシック"/>
              </a:rPr>
              <a:t>乳　児</a:t>
            </a:r>
            <a:r>
              <a:rPr lang="en-US" altLang="ja-JP" dirty="0">
                <a:solidFill>
                  <a:schemeClr val="dk1"/>
                </a:solidFill>
                <a:latin typeface="Meiryo" panose="020B0604030504040204" pitchFamily="34" charset="-128"/>
                <a:ea typeface="Meiryo" panose="020B0604030504040204" pitchFamily="34" charset="-128"/>
                <a:cs typeface="ＭＳ ゴシック"/>
              </a:rPr>
              <a:t>	</a:t>
            </a:r>
            <a:r>
              <a:rPr lang="ja-JP" altLang="en-US" dirty="0">
                <a:solidFill>
                  <a:schemeClr val="dk1"/>
                </a:solidFill>
                <a:latin typeface="Meiryo" panose="020B0604030504040204" pitchFamily="34" charset="-128"/>
                <a:ea typeface="Meiryo" panose="020B0604030504040204" pitchFamily="34" charset="-128"/>
                <a:cs typeface="ＭＳ ゴシック"/>
              </a:rPr>
              <a:t>：</a:t>
            </a:r>
            <a:r>
              <a:rPr lang="en-US" altLang="ja-JP" dirty="0">
                <a:solidFill>
                  <a:schemeClr val="dk1"/>
                </a:solidFill>
                <a:latin typeface="Meiryo" panose="020B0604030504040204" pitchFamily="34" charset="-128"/>
                <a:ea typeface="Meiryo" panose="020B0604030504040204" pitchFamily="34" charset="-128"/>
                <a:cs typeface="ＭＳ ゴシック"/>
              </a:rPr>
              <a:t>	30〜40 /</a:t>
            </a:r>
            <a:r>
              <a:rPr lang="ja-JP" altLang="en-US" dirty="0">
                <a:solidFill>
                  <a:schemeClr val="dk1"/>
                </a:solidFill>
                <a:latin typeface="Meiryo" panose="020B0604030504040204" pitchFamily="34" charset="-128"/>
                <a:ea typeface="Meiryo" panose="020B0604030504040204" pitchFamily="34" charset="-128"/>
                <a:cs typeface="ＭＳ ゴシック"/>
              </a:rPr>
              <a:t>分</a:t>
            </a:r>
          </a:p>
          <a:p>
            <a:pPr indent="139700">
              <a:lnSpc>
                <a:spcPct val="125000"/>
              </a:lnSpc>
              <a:tabLst>
                <a:tab pos="900113" algn="l"/>
                <a:tab pos="1254125" algn="l"/>
              </a:tabLst>
              <a:defRPr/>
            </a:pPr>
            <a:r>
              <a:rPr lang="ja-JP" altLang="en-US" dirty="0">
                <a:solidFill>
                  <a:schemeClr val="dk1"/>
                </a:solidFill>
                <a:latin typeface="Meiryo" panose="020B0604030504040204" pitchFamily="34" charset="-128"/>
                <a:ea typeface="Meiryo" panose="020B0604030504040204" pitchFamily="34" charset="-128"/>
                <a:cs typeface="ＭＳ ゴシック"/>
              </a:rPr>
              <a:t>幼　児</a:t>
            </a:r>
            <a:r>
              <a:rPr lang="en-US" altLang="ja-JP" dirty="0">
                <a:solidFill>
                  <a:schemeClr val="dk1"/>
                </a:solidFill>
                <a:latin typeface="Meiryo" panose="020B0604030504040204" pitchFamily="34" charset="-128"/>
                <a:ea typeface="Meiryo" panose="020B0604030504040204" pitchFamily="34" charset="-128"/>
                <a:cs typeface="ＭＳ ゴシック"/>
              </a:rPr>
              <a:t>	</a:t>
            </a:r>
            <a:r>
              <a:rPr lang="ja-JP" altLang="en-US" dirty="0">
                <a:solidFill>
                  <a:schemeClr val="dk1"/>
                </a:solidFill>
                <a:latin typeface="Meiryo" panose="020B0604030504040204" pitchFamily="34" charset="-128"/>
                <a:ea typeface="Meiryo" panose="020B0604030504040204" pitchFamily="34" charset="-128"/>
                <a:cs typeface="ＭＳ ゴシック"/>
              </a:rPr>
              <a:t>：</a:t>
            </a:r>
            <a:r>
              <a:rPr lang="en-US" altLang="ja-JP" dirty="0">
                <a:solidFill>
                  <a:schemeClr val="dk1"/>
                </a:solidFill>
                <a:latin typeface="Meiryo" panose="020B0604030504040204" pitchFamily="34" charset="-128"/>
                <a:ea typeface="Meiryo" panose="020B0604030504040204" pitchFamily="34" charset="-128"/>
                <a:cs typeface="ＭＳ ゴシック"/>
              </a:rPr>
              <a:t>	20〜30 /</a:t>
            </a:r>
            <a:r>
              <a:rPr lang="ja-JP" altLang="en-US" dirty="0">
                <a:solidFill>
                  <a:schemeClr val="dk1"/>
                </a:solidFill>
                <a:latin typeface="Meiryo" panose="020B0604030504040204" pitchFamily="34" charset="-128"/>
                <a:ea typeface="Meiryo" panose="020B0604030504040204" pitchFamily="34" charset="-128"/>
                <a:cs typeface="ＭＳ ゴシック"/>
              </a:rPr>
              <a:t>分</a:t>
            </a:r>
          </a:p>
          <a:p>
            <a:pPr indent="139700">
              <a:lnSpc>
                <a:spcPct val="125000"/>
              </a:lnSpc>
              <a:tabLst>
                <a:tab pos="900113" algn="l"/>
                <a:tab pos="1254125" algn="l"/>
              </a:tabLst>
              <a:defRPr/>
            </a:pPr>
            <a:r>
              <a:rPr lang="ja-JP" altLang="en-US" dirty="0">
                <a:solidFill>
                  <a:schemeClr val="dk1"/>
                </a:solidFill>
                <a:latin typeface="Meiryo" panose="020B0604030504040204" pitchFamily="34" charset="-128"/>
                <a:ea typeface="Meiryo" panose="020B0604030504040204" pitchFamily="34" charset="-128"/>
                <a:cs typeface="ＭＳ ゴシック"/>
              </a:rPr>
              <a:t>学　童</a:t>
            </a:r>
            <a:r>
              <a:rPr lang="en-US" altLang="ja-JP" dirty="0">
                <a:solidFill>
                  <a:schemeClr val="dk1"/>
                </a:solidFill>
                <a:latin typeface="Meiryo" panose="020B0604030504040204" pitchFamily="34" charset="-128"/>
                <a:ea typeface="Meiryo" panose="020B0604030504040204" pitchFamily="34" charset="-128"/>
                <a:cs typeface="ＭＳ ゴシック"/>
              </a:rPr>
              <a:t>	</a:t>
            </a:r>
            <a:r>
              <a:rPr lang="ja-JP" altLang="en-US" dirty="0">
                <a:solidFill>
                  <a:schemeClr val="dk1"/>
                </a:solidFill>
                <a:latin typeface="Meiryo" panose="020B0604030504040204" pitchFamily="34" charset="-128"/>
                <a:ea typeface="Meiryo" panose="020B0604030504040204" pitchFamily="34" charset="-128"/>
                <a:cs typeface="ＭＳ ゴシック"/>
              </a:rPr>
              <a:t>：</a:t>
            </a:r>
            <a:r>
              <a:rPr lang="en-US" altLang="ja-JP" dirty="0">
                <a:solidFill>
                  <a:schemeClr val="dk1"/>
                </a:solidFill>
                <a:latin typeface="Meiryo" panose="020B0604030504040204" pitchFamily="34" charset="-128"/>
                <a:ea typeface="Meiryo" panose="020B0604030504040204" pitchFamily="34" charset="-128"/>
                <a:cs typeface="ＭＳ ゴシック"/>
              </a:rPr>
              <a:t>	18〜25 /</a:t>
            </a:r>
            <a:r>
              <a:rPr lang="ja-JP" altLang="en-US" dirty="0">
                <a:solidFill>
                  <a:schemeClr val="dk1"/>
                </a:solidFill>
                <a:latin typeface="Meiryo" panose="020B0604030504040204" pitchFamily="34" charset="-128"/>
                <a:ea typeface="Meiryo" panose="020B0604030504040204" pitchFamily="34" charset="-128"/>
                <a:cs typeface="ＭＳ ゴシック"/>
              </a:rPr>
              <a:t>分</a:t>
            </a:r>
          </a:p>
          <a:p>
            <a:pPr indent="139700">
              <a:lnSpc>
                <a:spcPct val="125000"/>
              </a:lnSpc>
              <a:tabLst>
                <a:tab pos="900113" algn="l"/>
                <a:tab pos="1254125" algn="l"/>
              </a:tabLst>
              <a:defRPr/>
            </a:pPr>
            <a:r>
              <a:rPr lang="ja-JP" altLang="en-US" dirty="0">
                <a:solidFill>
                  <a:schemeClr val="dk1"/>
                </a:solidFill>
                <a:latin typeface="Meiryo" panose="020B0604030504040204" pitchFamily="34" charset="-128"/>
                <a:ea typeface="Meiryo" panose="020B0604030504040204" pitchFamily="34" charset="-128"/>
                <a:cs typeface="ＭＳ ゴシック"/>
              </a:rPr>
              <a:t>成　人</a:t>
            </a:r>
            <a:r>
              <a:rPr lang="en-US" altLang="ja-JP" dirty="0">
                <a:solidFill>
                  <a:schemeClr val="dk1"/>
                </a:solidFill>
                <a:latin typeface="Meiryo" panose="020B0604030504040204" pitchFamily="34" charset="-128"/>
                <a:ea typeface="Meiryo" panose="020B0604030504040204" pitchFamily="34" charset="-128"/>
                <a:cs typeface="ＭＳ ゴシック"/>
              </a:rPr>
              <a:t>	</a:t>
            </a:r>
            <a:r>
              <a:rPr lang="ja-JP" altLang="en-US" dirty="0">
                <a:solidFill>
                  <a:schemeClr val="dk1"/>
                </a:solidFill>
                <a:latin typeface="Meiryo" panose="020B0604030504040204" pitchFamily="34" charset="-128"/>
                <a:ea typeface="Meiryo" panose="020B0604030504040204" pitchFamily="34" charset="-128"/>
                <a:cs typeface="ＭＳ ゴシック"/>
              </a:rPr>
              <a:t>：</a:t>
            </a:r>
            <a:r>
              <a:rPr lang="en-US" altLang="ja-JP" dirty="0">
                <a:solidFill>
                  <a:schemeClr val="dk1"/>
                </a:solidFill>
                <a:latin typeface="Meiryo" panose="020B0604030504040204" pitchFamily="34" charset="-128"/>
                <a:ea typeface="Meiryo" panose="020B0604030504040204" pitchFamily="34" charset="-128"/>
                <a:cs typeface="ＭＳ ゴシック"/>
              </a:rPr>
              <a:t>	15〜20 /</a:t>
            </a:r>
            <a:r>
              <a:rPr lang="ja-JP" altLang="en-US" dirty="0">
                <a:solidFill>
                  <a:schemeClr val="dk1"/>
                </a:solidFill>
                <a:latin typeface="Meiryo" panose="020B0604030504040204" pitchFamily="34" charset="-128"/>
                <a:ea typeface="Meiryo" panose="020B0604030504040204" pitchFamily="34" charset="-128"/>
                <a:cs typeface="ＭＳ ゴシック"/>
              </a:rPr>
              <a:t>分</a:t>
            </a:r>
          </a:p>
        </p:txBody>
      </p:sp>
      <p:sp>
        <p:nvSpPr>
          <p:cNvPr id="11" name="正方形/長方形 10">
            <a:extLst>
              <a:ext uri="{FF2B5EF4-FFF2-40B4-BE49-F238E27FC236}">
                <a16:creationId xmlns:a16="http://schemas.microsoft.com/office/drawing/2014/main" id="{0CA1477C-202A-4474-B7D7-3D4446027487}"/>
              </a:ext>
            </a:extLst>
          </p:cNvPr>
          <p:cNvSpPr/>
          <p:nvPr/>
        </p:nvSpPr>
        <p:spPr>
          <a:xfrm>
            <a:off x="4068495" y="1441995"/>
            <a:ext cx="5205679" cy="1806264"/>
          </a:xfrm>
          <a:prstGeom prst="rect">
            <a:avLst/>
          </a:prstGeom>
        </p:spPr>
        <p:txBody>
          <a:bodyPr wrap="square">
            <a:spAutoFit/>
          </a:bodyPr>
          <a:lstStyle/>
          <a:p>
            <a:pPr>
              <a:lnSpc>
                <a:spcPct val="125000"/>
              </a:lnSpc>
              <a:defRPr/>
            </a:pPr>
            <a:r>
              <a:rPr lang="en-US" altLang="ja-JP" b="1" dirty="0">
                <a:solidFill>
                  <a:schemeClr val="dk1"/>
                </a:solidFill>
                <a:latin typeface="Meiryo" panose="020B0604030504040204" pitchFamily="34" charset="-128"/>
                <a:ea typeface="Meiryo" panose="020B0604030504040204" pitchFamily="34" charset="-128"/>
                <a:cs typeface="ＭＳ ゴシック"/>
              </a:rPr>
              <a:t>【</a:t>
            </a:r>
            <a:r>
              <a:rPr lang="ja-JP" altLang="en-US" b="1" dirty="0">
                <a:solidFill>
                  <a:schemeClr val="dk1"/>
                </a:solidFill>
                <a:latin typeface="Meiryo" panose="020B0604030504040204" pitchFamily="34" charset="-128"/>
                <a:ea typeface="Meiryo" panose="020B0604030504040204" pitchFamily="34" charset="-128"/>
                <a:cs typeface="ＭＳ ゴシック"/>
              </a:rPr>
              <a:t>呼吸数が上昇する原因</a:t>
            </a:r>
            <a:r>
              <a:rPr lang="en-US" altLang="ja-JP" b="1" dirty="0">
                <a:solidFill>
                  <a:schemeClr val="dk1"/>
                </a:solidFill>
                <a:latin typeface="Meiryo" panose="020B0604030504040204" pitchFamily="34" charset="-128"/>
                <a:ea typeface="Meiryo" panose="020B0604030504040204" pitchFamily="34" charset="-128"/>
                <a:cs typeface="ＭＳ ゴシック"/>
              </a:rPr>
              <a:t>】</a:t>
            </a:r>
          </a:p>
          <a:p>
            <a:pPr marL="360363" indent="-209550">
              <a:lnSpc>
                <a:spcPct val="125000"/>
              </a:lnSpc>
              <a:buFont typeface="Arial" panose="020B0604020202020204" pitchFamily="34" charset="0"/>
              <a:buChar char="•"/>
              <a:defRPr/>
            </a:pPr>
            <a:r>
              <a:rPr lang="ja-JP" altLang="en-US" dirty="0">
                <a:solidFill>
                  <a:schemeClr val="dk1"/>
                </a:solidFill>
                <a:latin typeface="Meiryo" panose="020B0604030504040204" pitchFamily="34" charset="-128"/>
                <a:ea typeface="Meiryo" panose="020B0604030504040204" pitchFamily="34" charset="-128"/>
                <a:cs typeface="ＭＳ ゴシック"/>
              </a:rPr>
              <a:t>体温上昇</a:t>
            </a:r>
          </a:p>
          <a:p>
            <a:pPr marL="360363" indent="-209550">
              <a:lnSpc>
                <a:spcPct val="125000"/>
              </a:lnSpc>
              <a:buFont typeface="Arial" panose="020B0604020202020204" pitchFamily="34" charset="0"/>
              <a:buChar char="•"/>
              <a:defRPr/>
            </a:pPr>
            <a:r>
              <a:rPr lang="en-US" altLang="ja-JP" u="sng" dirty="0">
                <a:solidFill>
                  <a:srgbClr val="FF0000"/>
                </a:solidFill>
                <a:latin typeface="Meiryo" panose="020B0604030504040204" pitchFamily="34" charset="-128"/>
                <a:ea typeface="Meiryo" panose="020B0604030504040204" pitchFamily="34" charset="-128"/>
                <a:cs typeface="ＭＳ ゴシック"/>
              </a:rPr>
              <a:t>1</a:t>
            </a:r>
            <a:r>
              <a:rPr lang="ja-JP" altLang="en-US" u="sng" dirty="0">
                <a:solidFill>
                  <a:srgbClr val="FF0000"/>
                </a:solidFill>
                <a:latin typeface="Meiryo" panose="020B0604030504040204" pitchFamily="34" charset="-128"/>
                <a:ea typeface="Meiryo" panose="020B0604030504040204" pitchFamily="34" charset="-128"/>
                <a:cs typeface="ＭＳ ゴシック"/>
              </a:rPr>
              <a:t>回換気量低下（呼吸障害）</a:t>
            </a:r>
          </a:p>
          <a:p>
            <a:pPr marL="360363" indent="-209550">
              <a:lnSpc>
                <a:spcPct val="125000"/>
              </a:lnSpc>
              <a:buFont typeface="Arial" panose="020B0604020202020204" pitchFamily="34" charset="0"/>
              <a:buChar char="•"/>
              <a:defRPr/>
            </a:pPr>
            <a:r>
              <a:rPr lang="ja-JP" altLang="en-US" dirty="0">
                <a:solidFill>
                  <a:schemeClr val="dk1"/>
                </a:solidFill>
                <a:latin typeface="Meiryo" panose="020B0604030504040204" pitchFamily="34" charset="-128"/>
                <a:ea typeface="Meiryo" panose="020B0604030504040204" pitchFamily="34" charset="-128"/>
                <a:cs typeface="ＭＳ ゴシック"/>
              </a:rPr>
              <a:t>酸素需要増加　（運動・筋緊張亢進）</a:t>
            </a:r>
          </a:p>
          <a:p>
            <a:pPr marL="360363" indent="-209550">
              <a:lnSpc>
                <a:spcPct val="125000"/>
              </a:lnSpc>
              <a:buFont typeface="Arial" panose="020B0604020202020204" pitchFamily="34" charset="0"/>
              <a:buChar char="•"/>
              <a:defRPr/>
            </a:pPr>
            <a:r>
              <a:rPr lang="ja-JP" altLang="en-US" dirty="0">
                <a:solidFill>
                  <a:schemeClr val="dk1"/>
                </a:solidFill>
                <a:latin typeface="Meiryo" panose="020B0604030504040204" pitchFamily="34" charset="-128"/>
                <a:ea typeface="Meiryo" panose="020B0604030504040204" pitchFamily="34" charset="-128"/>
                <a:cs typeface="ＭＳ ゴシック"/>
              </a:rPr>
              <a:t>交感神経亢進　（痛み・ストレス）</a:t>
            </a:r>
          </a:p>
        </p:txBody>
      </p:sp>
      <p:sp>
        <p:nvSpPr>
          <p:cNvPr id="12" name="テキスト ボックス 5">
            <a:extLst>
              <a:ext uri="{FF2B5EF4-FFF2-40B4-BE49-F238E27FC236}">
                <a16:creationId xmlns:a16="http://schemas.microsoft.com/office/drawing/2014/main" id="{65836B5B-0681-4F06-938D-2547920BAD16}"/>
              </a:ext>
            </a:extLst>
          </p:cNvPr>
          <p:cNvSpPr txBox="1">
            <a:spLocks noChangeArrowheads="1"/>
          </p:cNvSpPr>
          <p:nvPr/>
        </p:nvSpPr>
        <p:spPr bwMode="auto">
          <a:xfrm>
            <a:off x="681037" y="3824216"/>
            <a:ext cx="8593137" cy="3026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buFontTx/>
              <a:buNone/>
            </a:pPr>
            <a:r>
              <a:rPr lang="ja-JP" altLang="en-US" sz="2000" b="1" dirty="0">
                <a:solidFill>
                  <a:srgbClr val="FF3300"/>
                </a:solidFill>
                <a:latin typeface="Meiryo" panose="020B0604030504040204" pitchFamily="34" charset="-128"/>
                <a:ea typeface="Meiryo" panose="020B0604030504040204" pitchFamily="34" charset="-128"/>
              </a:rPr>
              <a:t>浅表性速拍呼吸</a:t>
            </a:r>
            <a:r>
              <a:rPr lang="ja-JP" altLang="en-US" sz="1600" b="1" dirty="0">
                <a:solidFill>
                  <a:srgbClr val="FF3300"/>
                </a:solidFill>
                <a:latin typeface="Meiryo" panose="020B0604030504040204" pitchFamily="34" charset="-128"/>
                <a:ea typeface="Meiryo" panose="020B0604030504040204" pitchFamily="34" charset="-128"/>
              </a:rPr>
              <a:t>　</a:t>
            </a:r>
            <a:r>
              <a:rPr lang="ja-JP" altLang="en-US" sz="1600" dirty="0">
                <a:solidFill>
                  <a:srgbClr val="FF0000"/>
                </a:solidFill>
                <a:latin typeface="Meiryo" panose="020B0604030504040204" pitchFamily="34" charset="-128"/>
                <a:ea typeface="Meiryo" panose="020B0604030504040204" pitchFamily="34" charset="-128"/>
              </a:rPr>
              <a:t>呼吸数の増加は呼吸障害の最初のサインです！</a:t>
            </a:r>
            <a:r>
              <a:rPr lang="en-US" altLang="ja-JP" sz="1600" dirty="0">
                <a:solidFill>
                  <a:srgbClr val="FF3300"/>
                </a:solidFill>
                <a:latin typeface="Meiryo" panose="020B0604030504040204" pitchFamily="34" charset="-128"/>
                <a:ea typeface="Meiryo" panose="020B0604030504040204" pitchFamily="34" charset="-128"/>
              </a:rPr>
              <a:t> </a:t>
            </a:r>
            <a:endParaRPr lang="en-US" altLang="ja-JP" sz="2000" dirty="0">
              <a:solidFill>
                <a:srgbClr val="FF3300"/>
              </a:solidFill>
              <a:latin typeface="Meiryo" panose="020B0604030504040204" pitchFamily="34" charset="-128"/>
              <a:ea typeface="Meiryo" panose="020B0604030504040204" pitchFamily="34" charset="-128"/>
            </a:endParaRPr>
          </a:p>
          <a:p>
            <a:pPr eaLnBrk="1" hangingPunct="1">
              <a:buFontTx/>
              <a:buNone/>
            </a:pPr>
            <a:r>
              <a:rPr lang="ja-JP" altLang="en-US" sz="1800" dirty="0">
                <a:latin typeface="Meiryo" panose="020B0604030504040204" pitchFamily="34" charset="-128"/>
                <a:ea typeface="Meiryo" panose="020B0604030504040204" pitchFamily="34" charset="-128"/>
              </a:rPr>
              <a:t>一回の呼吸運動で充分量の空気が肺に入ってこないと呼吸が浅く速くなり、</a:t>
            </a:r>
            <a:endParaRPr lang="en-US" altLang="ja-JP" sz="1800" dirty="0">
              <a:latin typeface="Meiryo" panose="020B0604030504040204" pitchFamily="34" charset="-128"/>
              <a:ea typeface="Meiryo" panose="020B0604030504040204" pitchFamily="34" charset="-128"/>
            </a:endParaRPr>
          </a:p>
          <a:p>
            <a:pPr eaLnBrk="1" hangingPunct="1">
              <a:buFontTx/>
              <a:buNone/>
            </a:pPr>
            <a:r>
              <a:rPr lang="ja-JP" altLang="en-US" sz="1800" dirty="0">
                <a:latin typeface="Meiryo" panose="020B0604030504040204" pitchFamily="34" charset="-128"/>
                <a:ea typeface="Meiryo" panose="020B0604030504040204" pitchFamily="34" charset="-128"/>
              </a:rPr>
              <a:t>呼吸回数が多くなります。</a:t>
            </a:r>
            <a:endParaRPr lang="en-US" altLang="ja-JP" sz="1800" dirty="0">
              <a:latin typeface="Meiryo" panose="020B0604030504040204" pitchFamily="34" charset="-128"/>
              <a:ea typeface="Meiryo" panose="020B0604030504040204" pitchFamily="34" charset="-128"/>
            </a:endParaRPr>
          </a:p>
          <a:p>
            <a:pPr>
              <a:spcBef>
                <a:spcPts val="1200"/>
              </a:spcBef>
              <a:buNone/>
            </a:pPr>
            <a:r>
              <a:rPr lang="ja-JP" altLang="en-US" sz="2000" b="1" dirty="0">
                <a:solidFill>
                  <a:srgbClr val="FF3300"/>
                </a:solidFill>
                <a:latin typeface="Meiryo" panose="020B0604030504040204" pitchFamily="34" charset="-128"/>
                <a:ea typeface="Meiryo" panose="020B0604030504040204" pitchFamily="34" charset="-128"/>
              </a:rPr>
              <a:t>努力呼吸</a:t>
            </a:r>
            <a:r>
              <a:rPr lang="en-US" altLang="ja-JP" sz="2000" b="1" dirty="0">
                <a:solidFill>
                  <a:srgbClr val="FF3300"/>
                </a:solidFill>
                <a:latin typeface="Meiryo" panose="020B0604030504040204" pitchFamily="34" charset="-128"/>
                <a:ea typeface="Meiryo" panose="020B0604030504040204" pitchFamily="34" charset="-128"/>
              </a:rPr>
              <a:t> </a:t>
            </a:r>
          </a:p>
          <a:p>
            <a:pPr>
              <a:buNone/>
            </a:pPr>
            <a:r>
              <a:rPr lang="en-US" altLang="ja-JP" sz="2000" b="1" dirty="0">
                <a:latin typeface="Meiryo" panose="020B0604030504040204" pitchFamily="34" charset="-128"/>
                <a:ea typeface="Meiryo" panose="020B0604030504040204" pitchFamily="34" charset="-128"/>
              </a:rPr>
              <a:t>【</a:t>
            </a:r>
            <a:r>
              <a:rPr lang="ja-JP" altLang="en-US" sz="1800" b="1" dirty="0">
                <a:latin typeface="Meiryo" panose="020B0604030504040204" pitchFamily="34" charset="-128"/>
                <a:ea typeface="Meiryo" panose="020B0604030504040204" pitchFamily="34" charset="-128"/>
              </a:rPr>
              <a:t>鼻翼呼吸</a:t>
            </a:r>
            <a:r>
              <a:rPr lang="en-US" altLang="ja-JP" sz="1800" b="1" dirty="0">
                <a:latin typeface="Meiryo" panose="020B0604030504040204" pitchFamily="34" charset="-128"/>
                <a:ea typeface="Meiryo" panose="020B0604030504040204" pitchFamily="34" charset="-128"/>
              </a:rPr>
              <a:t>】</a:t>
            </a:r>
            <a:r>
              <a:rPr lang="ja-JP" altLang="en-US" sz="1800" dirty="0">
                <a:latin typeface="Meiryo" panose="020B0604030504040204" pitchFamily="34" charset="-128"/>
                <a:ea typeface="Meiryo" panose="020B0604030504040204" pitchFamily="34" charset="-128"/>
              </a:rPr>
              <a:t>吸気時に鼻の穴を膨らませる </a:t>
            </a:r>
            <a:endParaRPr lang="en-US" altLang="ja-JP" sz="1800" dirty="0">
              <a:latin typeface="Meiryo" panose="020B0604030504040204" pitchFamily="34" charset="-128"/>
              <a:ea typeface="Meiryo" panose="020B0604030504040204" pitchFamily="34" charset="-128"/>
            </a:endParaRPr>
          </a:p>
          <a:p>
            <a:pPr>
              <a:buNone/>
            </a:pPr>
            <a:r>
              <a:rPr lang="en-US" altLang="ja-JP" sz="1800" b="1" dirty="0">
                <a:latin typeface="Meiryo" panose="020B0604030504040204" pitchFamily="34" charset="-128"/>
                <a:ea typeface="Meiryo" panose="020B0604030504040204" pitchFamily="34" charset="-128"/>
              </a:rPr>
              <a:t>【</a:t>
            </a:r>
            <a:r>
              <a:rPr lang="ja-JP" altLang="en-US" sz="1800" b="1" dirty="0">
                <a:latin typeface="Meiryo" panose="020B0604030504040204" pitchFamily="34" charset="-128"/>
                <a:ea typeface="Meiryo" panose="020B0604030504040204" pitchFamily="34" charset="-128"/>
              </a:rPr>
              <a:t>陥没呼吸</a:t>
            </a:r>
            <a:r>
              <a:rPr lang="en-US" altLang="ja-JP" sz="1800" b="1" dirty="0">
                <a:latin typeface="Meiryo" panose="020B0604030504040204" pitchFamily="34" charset="-128"/>
                <a:ea typeface="Meiryo" panose="020B0604030504040204" pitchFamily="34" charset="-128"/>
              </a:rPr>
              <a:t>】</a:t>
            </a:r>
            <a:r>
              <a:rPr lang="ja-JP" altLang="en-US" sz="1800" dirty="0">
                <a:latin typeface="Meiryo" panose="020B0604030504040204" pitchFamily="34" charset="-128"/>
                <a:ea typeface="Meiryo" panose="020B0604030504040204" pitchFamily="34" charset="-128"/>
              </a:rPr>
              <a:t>胸郭の柔らかい部分（胸骨上部・鎖骨上・肋骨間）が陥没する</a:t>
            </a:r>
            <a:endParaRPr lang="en-US" altLang="ja-JP" sz="1800" dirty="0">
              <a:latin typeface="Meiryo" panose="020B0604030504040204" pitchFamily="34" charset="-128"/>
              <a:ea typeface="Meiryo" panose="020B0604030504040204" pitchFamily="34" charset="-128"/>
            </a:endParaRPr>
          </a:p>
          <a:p>
            <a:pPr>
              <a:buNone/>
            </a:pPr>
            <a:r>
              <a:rPr lang="en-US" altLang="ja-JP" sz="1800" b="1" dirty="0">
                <a:latin typeface="Meiryo" panose="020B0604030504040204" pitchFamily="34" charset="-128"/>
                <a:ea typeface="Meiryo" panose="020B0604030504040204" pitchFamily="34" charset="-128"/>
              </a:rPr>
              <a:t>【</a:t>
            </a:r>
            <a:r>
              <a:rPr lang="ja-JP" altLang="en-US" sz="1800" b="1" dirty="0">
                <a:latin typeface="Meiryo" panose="020B0604030504040204" pitchFamily="34" charset="-128"/>
                <a:ea typeface="Meiryo" panose="020B0604030504040204" pitchFamily="34" charset="-128"/>
              </a:rPr>
              <a:t>下顎呼吸</a:t>
            </a:r>
            <a:r>
              <a:rPr lang="en-US" altLang="ja-JP" sz="1800" b="1" dirty="0">
                <a:latin typeface="Meiryo" panose="020B0604030504040204" pitchFamily="34" charset="-128"/>
                <a:ea typeface="Meiryo" panose="020B0604030504040204" pitchFamily="34" charset="-128"/>
              </a:rPr>
              <a:t>】</a:t>
            </a:r>
            <a:r>
              <a:rPr lang="ja-JP" altLang="en-US" sz="1800" dirty="0">
                <a:latin typeface="Meiryo" panose="020B0604030504040204" pitchFamily="34" charset="-128"/>
                <a:ea typeface="Meiryo" panose="020B0604030504040204" pitchFamily="34" charset="-128"/>
              </a:rPr>
              <a:t>下顎を突き出すようにして呼吸する</a:t>
            </a:r>
            <a:endParaRPr lang="en-US" altLang="ja-JP" sz="1800" dirty="0">
              <a:latin typeface="Meiryo" panose="020B0604030504040204" pitchFamily="34" charset="-128"/>
              <a:ea typeface="Meiryo" panose="020B0604030504040204" pitchFamily="34" charset="-128"/>
            </a:endParaRPr>
          </a:p>
          <a:p>
            <a:pPr>
              <a:buNone/>
            </a:pPr>
            <a:r>
              <a:rPr lang="en-US" altLang="ja-JP" sz="1800" b="1" dirty="0">
                <a:latin typeface="Meiryo" panose="020B0604030504040204" pitchFamily="34" charset="-128"/>
                <a:ea typeface="Meiryo" panose="020B0604030504040204" pitchFamily="34" charset="-128"/>
              </a:rPr>
              <a:t>【</a:t>
            </a:r>
            <a:r>
              <a:rPr lang="ja-JP" altLang="en-US" sz="1800" b="1" dirty="0">
                <a:latin typeface="Meiryo" panose="020B0604030504040204" pitchFamily="34" charset="-128"/>
                <a:ea typeface="Meiryo" panose="020B0604030504040204" pitchFamily="34" charset="-128"/>
              </a:rPr>
              <a:t>シーソー呼吸</a:t>
            </a:r>
            <a:r>
              <a:rPr lang="en-US" altLang="ja-JP" sz="1800" b="1" dirty="0">
                <a:latin typeface="Meiryo" panose="020B0604030504040204" pitchFamily="34" charset="-128"/>
                <a:ea typeface="Meiryo" panose="020B0604030504040204" pitchFamily="34" charset="-128"/>
              </a:rPr>
              <a:t>】</a:t>
            </a:r>
            <a:r>
              <a:rPr lang="ja-JP" altLang="en-US" sz="1800" dirty="0">
                <a:latin typeface="Meiryo" panose="020B0604030504040204" pitchFamily="34" charset="-128"/>
                <a:ea typeface="Meiryo" panose="020B0604030504040204" pitchFamily="34" charset="-128"/>
              </a:rPr>
              <a:t>吸気時に胸郭全体が沈み込み腹部が前に上がる </a:t>
            </a:r>
            <a:endParaRPr lang="en-US" altLang="ja-JP" sz="1800" dirty="0">
              <a:solidFill>
                <a:srgbClr val="FF3300"/>
              </a:solidFill>
              <a:latin typeface="Meiryo" panose="020B0604030504040204" pitchFamily="34" charset="-128"/>
              <a:ea typeface="Meiryo" panose="020B0604030504040204" pitchFamily="34" charset="-128"/>
            </a:endParaRPr>
          </a:p>
        </p:txBody>
      </p:sp>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8</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533036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fontScale="90000"/>
          </a:bodyPr>
          <a:lstStyle/>
          <a:p>
            <a:r>
              <a:rPr lang="ja-JP" altLang="en-US" sz="2800" dirty="0"/>
              <a:t>カニューレフリー</a:t>
            </a:r>
            <a:br>
              <a:rPr lang="en-US" altLang="ja-JP" sz="2800" dirty="0"/>
            </a:br>
            <a:r>
              <a:rPr lang="ja-JP" altLang="en-US" sz="2800" dirty="0"/>
              <a:t>（気管カニューレ挿入なし）での気管切開管理</a:t>
            </a:r>
          </a:p>
        </p:txBody>
      </p:sp>
      <p:sp>
        <p:nvSpPr>
          <p:cNvPr id="47" name="テキスト ボックス 3">
            <a:extLst>
              <a:ext uri="{FF2B5EF4-FFF2-40B4-BE49-F238E27FC236}">
                <a16:creationId xmlns:a16="http://schemas.microsoft.com/office/drawing/2014/main" id="{23103AF5-43F3-4D47-8028-F810520081DD}"/>
              </a:ext>
            </a:extLst>
          </p:cNvPr>
          <p:cNvSpPr txBox="1">
            <a:spLocks noChangeArrowheads="1"/>
          </p:cNvSpPr>
          <p:nvPr/>
        </p:nvSpPr>
        <p:spPr bwMode="auto">
          <a:xfrm>
            <a:off x="1703540" y="2066796"/>
            <a:ext cx="7685137" cy="4483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Times" panose="02020603050405020304" pitchFamily="18" charset="0"/>
                <a:ea typeface="Osaka" pitchFamily="-65" charset="-128"/>
              </a:defRPr>
            </a:lvl1pPr>
            <a:lvl2pPr marL="742950" indent="-285750">
              <a:defRPr kumimoji="1" sz="2400">
                <a:solidFill>
                  <a:schemeClr val="tx1"/>
                </a:solidFill>
                <a:latin typeface="Times" panose="02020603050405020304" pitchFamily="18" charset="0"/>
                <a:ea typeface="Osaka" pitchFamily="-65" charset="-128"/>
              </a:defRPr>
            </a:lvl2pPr>
            <a:lvl3pPr marL="1143000" indent="-228600">
              <a:defRPr kumimoji="1" sz="2400">
                <a:solidFill>
                  <a:schemeClr val="tx1"/>
                </a:solidFill>
                <a:latin typeface="Times" panose="02020603050405020304" pitchFamily="18" charset="0"/>
                <a:ea typeface="Osaka" pitchFamily="-65" charset="-128"/>
              </a:defRPr>
            </a:lvl3pPr>
            <a:lvl4pPr marL="1600200" indent="-228600">
              <a:defRPr kumimoji="1" sz="2400">
                <a:solidFill>
                  <a:schemeClr val="tx1"/>
                </a:solidFill>
                <a:latin typeface="Times" panose="02020603050405020304" pitchFamily="18" charset="0"/>
                <a:ea typeface="Osaka" pitchFamily="-65" charset="-128"/>
              </a:defRPr>
            </a:lvl4pPr>
            <a:lvl5pPr marL="2057400" indent="-228600">
              <a:defRPr kumimoji="1" sz="2400">
                <a:solidFill>
                  <a:schemeClr val="tx1"/>
                </a:solidFill>
                <a:latin typeface="Times" panose="02020603050405020304" pitchFamily="18" charset="0"/>
                <a:ea typeface="Osaka" pitchFamily="-65" charset="-128"/>
              </a:defRPr>
            </a:lvl5pPr>
            <a:lvl6pPr marL="2514600" indent="-228600" fontAlgn="base">
              <a:spcBef>
                <a:spcPct val="0"/>
              </a:spcBef>
              <a:spcAft>
                <a:spcPct val="0"/>
              </a:spcAft>
              <a:defRPr kumimoji="1" sz="2400">
                <a:solidFill>
                  <a:schemeClr val="tx1"/>
                </a:solidFill>
                <a:latin typeface="Times" panose="02020603050405020304" pitchFamily="18" charset="0"/>
                <a:ea typeface="Osaka" pitchFamily="-65" charset="-128"/>
              </a:defRPr>
            </a:lvl6pPr>
            <a:lvl7pPr marL="2971800" indent="-228600" fontAlgn="base">
              <a:spcBef>
                <a:spcPct val="0"/>
              </a:spcBef>
              <a:spcAft>
                <a:spcPct val="0"/>
              </a:spcAft>
              <a:defRPr kumimoji="1" sz="2400">
                <a:solidFill>
                  <a:schemeClr val="tx1"/>
                </a:solidFill>
                <a:latin typeface="Times" panose="02020603050405020304" pitchFamily="18" charset="0"/>
                <a:ea typeface="Osaka" pitchFamily="-65" charset="-128"/>
              </a:defRPr>
            </a:lvl7pPr>
            <a:lvl8pPr marL="3429000" indent="-228600" fontAlgn="base">
              <a:spcBef>
                <a:spcPct val="0"/>
              </a:spcBef>
              <a:spcAft>
                <a:spcPct val="0"/>
              </a:spcAft>
              <a:defRPr kumimoji="1" sz="2400">
                <a:solidFill>
                  <a:schemeClr val="tx1"/>
                </a:solidFill>
                <a:latin typeface="Times" panose="02020603050405020304" pitchFamily="18" charset="0"/>
                <a:ea typeface="Osaka" pitchFamily="-65" charset="-128"/>
              </a:defRPr>
            </a:lvl8pPr>
            <a:lvl9pPr marL="3886200" indent="-228600" fontAlgn="base">
              <a:spcBef>
                <a:spcPct val="0"/>
              </a:spcBef>
              <a:spcAft>
                <a:spcPct val="0"/>
              </a:spcAft>
              <a:defRPr kumimoji="1" sz="2400">
                <a:solidFill>
                  <a:schemeClr val="tx1"/>
                </a:solidFill>
                <a:latin typeface="Times" panose="02020603050405020304" pitchFamily="18" charset="0"/>
                <a:ea typeface="Osaka" pitchFamily="-65" charset="-128"/>
              </a:defRPr>
            </a:lvl9pPr>
          </a:lstStyle>
          <a:p>
            <a:pPr marL="212725" indent="-212725" defTabSz="457200">
              <a:lnSpc>
                <a:spcPct val="114000"/>
              </a:lnSpc>
              <a:spcBef>
                <a:spcPts val="800"/>
              </a:spcBef>
            </a:pPr>
            <a:r>
              <a:rPr lang="en-US" altLang="ja-JP" sz="1600" dirty="0">
                <a:solidFill>
                  <a:prstClr val="black"/>
                </a:solidFill>
                <a:latin typeface="メイリオ"/>
                <a:ea typeface="メイリオ"/>
                <a:cs typeface="メイリオ"/>
              </a:rPr>
              <a:t>【</a:t>
            </a:r>
            <a:r>
              <a:rPr lang="ja-JP" altLang="en-US" sz="1600" dirty="0">
                <a:solidFill>
                  <a:prstClr val="black"/>
                </a:solidFill>
                <a:latin typeface="メイリオ"/>
                <a:ea typeface="メイリオ"/>
                <a:cs typeface="メイリオ"/>
              </a:rPr>
              <a:t>気管切開孔やその下の気管の狭窄・閉塞から、呼吸困難、窒息を生ずることがある（狭窄部に分泌物がひっかかることも含め）</a:t>
            </a:r>
            <a:r>
              <a:rPr lang="en-US" altLang="ja-JP" sz="1600" dirty="0">
                <a:solidFill>
                  <a:prstClr val="black"/>
                </a:solidFill>
                <a:latin typeface="メイリオ"/>
                <a:ea typeface="メイリオ"/>
                <a:cs typeface="メイリオ"/>
              </a:rPr>
              <a:t>】</a:t>
            </a:r>
            <a:br>
              <a:rPr lang="en-US" altLang="ja-JP" sz="1600" dirty="0">
                <a:solidFill>
                  <a:prstClr val="black"/>
                </a:solidFill>
                <a:latin typeface="メイリオ"/>
                <a:ea typeface="メイリオ"/>
                <a:cs typeface="メイリオ"/>
              </a:rPr>
            </a:br>
            <a:r>
              <a:rPr lang="ja-JP" altLang="en-US" sz="1600" dirty="0">
                <a:solidFill>
                  <a:prstClr val="black"/>
                </a:solidFill>
                <a:latin typeface="メイリオ"/>
                <a:ea typeface="メイリオ"/>
                <a:cs typeface="メイリオ"/>
              </a:rPr>
              <a:t>　一定時間は気管カニューレを挿入しておく．</a:t>
            </a:r>
            <a:br>
              <a:rPr lang="en-US" altLang="ja-JP" sz="1600" dirty="0">
                <a:solidFill>
                  <a:prstClr val="black"/>
                </a:solidFill>
                <a:latin typeface="メイリオ"/>
                <a:ea typeface="メイリオ"/>
                <a:cs typeface="メイリオ"/>
              </a:rPr>
            </a:br>
            <a:r>
              <a:rPr lang="ja-JP" altLang="en-US" sz="1600" dirty="0">
                <a:solidFill>
                  <a:prstClr val="black"/>
                </a:solidFill>
                <a:latin typeface="メイリオ"/>
                <a:ea typeface="メイリオ"/>
                <a:cs typeface="メイリオ"/>
              </a:rPr>
              <a:t>　このリスクのあるケースでは無理にカニューレフリーにしない</a:t>
            </a:r>
          </a:p>
          <a:p>
            <a:pPr marL="212725" indent="-212725" defTabSz="457200">
              <a:lnSpc>
                <a:spcPct val="114000"/>
              </a:lnSpc>
              <a:spcBef>
                <a:spcPts val="800"/>
              </a:spcBef>
            </a:pPr>
            <a:r>
              <a:rPr lang="en-US" altLang="ja-JP" sz="1600" dirty="0">
                <a:solidFill>
                  <a:prstClr val="black"/>
                </a:solidFill>
                <a:latin typeface="メイリオ"/>
                <a:ea typeface="メイリオ"/>
                <a:cs typeface="メイリオ"/>
              </a:rPr>
              <a:t>【</a:t>
            </a:r>
            <a:r>
              <a:rPr lang="ja-JP" altLang="en-US" sz="1600" dirty="0">
                <a:solidFill>
                  <a:prstClr val="black"/>
                </a:solidFill>
                <a:latin typeface="メイリオ"/>
                <a:ea typeface="メイリオ"/>
                <a:cs typeface="メイリオ"/>
              </a:rPr>
              <a:t>吸引チューブが初めから、直接に気管孔と気管粘膜に当たる</a:t>
            </a:r>
            <a:r>
              <a:rPr lang="en-US" altLang="ja-JP" sz="1600" dirty="0">
                <a:solidFill>
                  <a:prstClr val="black"/>
                </a:solidFill>
                <a:latin typeface="メイリオ"/>
                <a:ea typeface="メイリオ"/>
                <a:cs typeface="メイリオ"/>
              </a:rPr>
              <a:t>】</a:t>
            </a:r>
          </a:p>
          <a:p>
            <a:pPr marL="212725" indent="-212725" defTabSz="457200">
              <a:lnSpc>
                <a:spcPct val="114000"/>
              </a:lnSpc>
              <a:spcBef>
                <a:spcPts val="800"/>
              </a:spcBef>
            </a:pPr>
            <a:r>
              <a:rPr lang="en-US" altLang="ja-JP" sz="1600" dirty="0">
                <a:solidFill>
                  <a:prstClr val="black"/>
                </a:solidFill>
                <a:latin typeface="メイリオ"/>
                <a:ea typeface="メイリオ"/>
                <a:cs typeface="メイリオ"/>
              </a:rPr>
              <a:t>【</a:t>
            </a:r>
            <a:r>
              <a:rPr lang="ja-JP" altLang="en-US" sz="1600" dirty="0">
                <a:solidFill>
                  <a:prstClr val="black"/>
                </a:solidFill>
                <a:latin typeface="メイリオ"/>
                <a:ea typeface="メイリオ"/>
                <a:cs typeface="メイリオ"/>
              </a:rPr>
              <a:t>吸引による気管孔と気管粘膜の損傷のリスクが高くなる</a:t>
            </a:r>
            <a:r>
              <a:rPr lang="en-US" altLang="ja-JP" sz="1600" dirty="0">
                <a:solidFill>
                  <a:prstClr val="black"/>
                </a:solidFill>
                <a:latin typeface="メイリオ"/>
                <a:ea typeface="メイリオ"/>
                <a:cs typeface="メイリオ"/>
              </a:rPr>
              <a:t>】</a:t>
            </a:r>
            <a:br>
              <a:rPr lang="en-US" altLang="ja-JP" sz="1600" dirty="0">
                <a:solidFill>
                  <a:prstClr val="black"/>
                </a:solidFill>
                <a:latin typeface="メイリオ"/>
                <a:ea typeface="メイリオ"/>
                <a:cs typeface="メイリオ"/>
              </a:rPr>
            </a:br>
            <a:r>
              <a:rPr lang="ja-JP" altLang="en-US" sz="1600" dirty="0">
                <a:solidFill>
                  <a:prstClr val="black"/>
                </a:solidFill>
                <a:latin typeface="メイリオ"/>
                <a:ea typeface="メイリオ"/>
                <a:cs typeface="メイリオ"/>
              </a:rPr>
              <a:t>　吸引チューブは先の丸いネラトンチューブを使用、圧を守る</a:t>
            </a:r>
          </a:p>
          <a:p>
            <a:pPr marL="212725" indent="-212725" defTabSz="457200">
              <a:lnSpc>
                <a:spcPct val="114000"/>
              </a:lnSpc>
              <a:spcBef>
                <a:spcPts val="800"/>
              </a:spcBef>
            </a:pPr>
            <a:r>
              <a:rPr lang="en-US" altLang="ja-JP" sz="1600" dirty="0">
                <a:solidFill>
                  <a:prstClr val="black"/>
                </a:solidFill>
                <a:latin typeface="メイリオ"/>
                <a:ea typeface="メイリオ"/>
                <a:cs typeface="メイリオ"/>
              </a:rPr>
              <a:t>【</a:t>
            </a:r>
            <a:r>
              <a:rPr lang="ja-JP" altLang="en-US" sz="1600" dirty="0">
                <a:latin typeface="メイリオ"/>
                <a:ea typeface="メイリオ"/>
                <a:cs typeface="メイリオ"/>
              </a:rPr>
              <a:t>教職員による吸引は不可である</a:t>
            </a:r>
            <a:r>
              <a:rPr lang="en-US" altLang="ja-JP" sz="1600" dirty="0">
                <a:solidFill>
                  <a:prstClr val="black"/>
                </a:solidFill>
                <a:latin typeface="メイリオ"/>
                <a:ea typeface="メイリオ"/>
                <a:cs typeface="メイリオ"/>
              </a:rPr>
              <a:t>】</a:t>
            </a:r>
          </a:p>
          <a:p>
            <a:pPr marL="212725" indent="-212725" defTabSz="457200">
              <a:lnSpc>
                <a:spcPct val="114000"/>
              </a:lnSpc>
              <a:spcBef>
                <a:spcPts val="800"/>
              </a:spcBef>
            </a:pPr>
            <a:r>
              <a:rPr lang="en-US" altLang="ja-JP" sz="1600" dirty="0">
                <a:solidFill>
                  <a:prstClr val="black"/>
                </a:solidFill>
                <a:latin typeface="メイリオ"/>
                <a:ea typeface="メイリオ"/>
                <a:cs typeface="メイリオ"/>
              </a:rPr>
              <a:t>【</a:t>
            </a:r>
            <a:r>
              <a:rPr lang="ja-JP" altLang="en-US" sz="1600" dirty="0">
                <a:solidFill>
                  <a:prstClr val="black"/>
                </a:solidFill>
                <a:latin typeface="メイリオ"/>
                <a:ea typeface="メイリオ"/>
                <a:cs typeface="メイリオ"/>
              </a:rPr>
              <a:t>人工鼻、スピーチバルブが装着できない</a:t>
            </a:r>
            <a:r>
              <a:rPr lang="en-US" altLang="ja-JP" sz="1600" dirty="0">
                <a:solidFill>
                  <a:prstClr val="black"/>
                </a:solidFill>
                <a:latin typeface="メイリオ"/>
                <a:ea typeface="メイリオ"/>
                <a:cs typeface="メイリオ"/>
              </a:rPr>
              <a:t>】</a:t>
            </a:r>
            <a:br>
              <a:rPr lang="en-US" altLang="ja-JP" sz="1600" dirty="0">
                <a:solidFill>
                  <a:prstClr val="black"/>
                </a:solidFill>
                <a:latin typeface="メイリオ"/>
                <a:ea typeface="メイリオ"/>
                <a:cs typeface="メイリオ"/>
              </a:rPr>
            </a:br>
            <a:r>
              <a:rPr lang="ja-JP" altLang="en-US" sz="1600" dirty="0">
                <a:solidFill>
                  <a:prstClr val="black"/>
                </a:solidFill>
                <a:latin typeface="メイリオ"/>
                <a:ea typeface="メイリオ"/>
                <a:cs typeface="メイリオ"/>
              </a:rPr>
              <a:t>　加湿、保護は、トラキマスク、ラリンゴフォームフィルター、ガーゼで行う</a:t>
            </a:r>
            <a:br>
              <a:rPr lang="en-US" altLang="ja-JP" sz="1600" dirty="0">
                <a:solidFill>
                  <a:prstClr val="black"/>
                </a:solidFill>
                <a:latin typeface="メイリオ"/>
                <a:ea typeface="メイリオ"/>
                <a:cs typeface="メイリオ"/>
              </a:rPr>
            </a:br>
            <a:r>
              <a:rPr lang="ja-JP" altLang="en-US" sz="1600" dirty="0">
                <a:solidFill>
                  <a:prstClr val="black"/>
                </a:solidFill>
                <a:latin typeface="メイリオ"/>
                <a:ea typeface="メイリオ"/>
                <a:cs typeface="メイリオ"/>
              </a:rPr>
              <a:t>　</a:t>
            </a:r>
            <a:r>
              <a:rPr lang="ja-JP" altLang="en-US" sz="1600" dirty="0">
                <a:solidFill>
                  <a:srgbClr val="FF0000"/>
                </a:solidFill>
                <a:latin typeface="メイリオ"/>
                <a:ea typeface="メイリオ"/>
                <a:cs typeface="メイリオ"/>
              </a:rPr>
              <a:t>粘稠な分泌物が付着したガーゼによる窒息</a:t>
            </a:r>
            <a:r>
              <a:rPr lang="ja-JP" altLang="en-US" sz="1600" dirty="0">
                <a:solidFill>
                  <a:prstClr val="black"/>
                </a:solidFill>
                <a:latin typeface="メイリオ"/>
                <a:ea typeface="メイリオ"/>
                <a:cs typeface="メイリオ"/>
              </a:rPr>
              <a:t>のリスクに注意</a:t>
            </a:r>
            <a:br>
              <a:rPr lang="en-US" altLang="ja-JP" sz="1600" dirty="0">
                <a:solidFill>
                  <a:prstClr val="black"/>
                </a:solidFill>
                <a:latin typeface="メイリオ"/>
                <a:ea typeface="メイリオ"/>
                <a:cs typeface="メイリオ"/>
              </a:rPr>
            </a:br>
            <a:r>
              <a:rPr lang="ja-JP" altLang="en-US" sz="1600" dirty="0">
                <a:solidFill>
                  <a:prstClr val="black"/>
                </a:solidFill>
                <a:latin typeface="メイリオ"/>
                <a:ea typeface="メイリオ"/>
                <a:cs typeface="メイリオ"/>
              </a:rPr>
              <a:t>　気管孔を指で塞いで発声できるケースもある</a:t>
            </a:r>
          </a:p>
          <a:p>
            <a:pPr marL="212725" indent="-212725" defTabSz="457200">
              <a:lnSpc>
                <a:spcPct val="114000"/>
              </a:lnSpc>
              <a:spcBef>
                <a:spcPts val="800"/>
              </a:spcBef>
            </a:pPr>
            <a:r>
              <a:rPr lang="en-US" altLang="ja-JP" sz="1600" dirty="0">
                <a:solidFill>
                  <a:prstClr val="black"/>
                </a:solidFill>
                <a:latin typeface="メイリオ"/>
                <a:ea typeface="メイリオ"/>
                <a:cs typeface="メイリオ"/>
              </a:rPr>
              <a:t>【</a:t>
            </a:r>
            <a:r>
              <a:rPr lang="ja-JP" altLang="en-US" sz="1600" dirty="0">
                <a:solidFill>
                  <a:prstClr val="black"/>
                </a:solidFill>
                <a:latin typeface="メイリオ"/>
                <a:ea typeface="メイリオ"/>
                <a:cs typeface="メイリオ"/>
              </a:rPr>
              <a:t>バギング、カフアシスト、</a:t>
            </a:r>
            <a:r>
              <a:rPr lang="en-US" altLang="ja-JP" sz="1600" dirty="0">
                <a:solidFill>
                  <a:prstClr val="black"/>
                </a:solidFill>
                <a:latin typeface="メイリオ"/>
                <a:ea typeface="メイリオ"/>
                <a:cs typeface="メイリオ"/>
              </a:rPr>
              <a:t>IPV</a:t>
            </a:r>
            <a:r>
              <a:rPr lang="ja-JP" altLang="en-US" sz="1600" dirty="0">
                <a:solidFill>
                  <a:prstClr val="black"/>
                </a:solidFill>
                <a:latin typeface="メイリオ"/>
                <a:ea typeface="メイリオ"/>
                <a:cs typeface="メイリオ"/>
              </a:rPr>
              <a:t>（パーカッションベンチレーター）が、しにくい</a:t>
            </a:r>
            <a:r>
              <a:rPr lang="en-US" altLang="ja-JP" sz="1600" dirty="0">
                <a:solidFill>
                  <a:prstClr val="black"/>
                </a:solidFill>
                <a:latin typeface="メイリオ"/>
                <a:ea typeface="メイリオ"/>
                <a:cs typeface="メイリオ"/>
              </a:rPr>
              <a:t>】</a:t>
            </a:r>
            <a:br>
              <a:rPr lang="en-US" altLang="ja-JP" sz="1600" dirty="0">
                <a:solidFill>
                  <a:prstClr val="black"/>
                </a:solidFill>
                <a:latin typeface="メイリオ"/>
                <a:ea typeface="メイリオ"/>
                <a:cs typeface="メイリオ"/>
              </a:rPr>
            </a:br>
            <a:r>
              <a:rPr lang="ja-JP" altLang="en-US" sz="1600" dirty="0">
                <a:solidFill>
                  <a:prstClr val="black"/>
                </a:solidFill>
                <a:latin typeface="メイリオ"/>
                <a:ea typeface="メイリオ"/>
                <a:cs typeface="メイリオ"/>
              </a:rPr>
              <a:t>　インファントマスクを気管孔に密着させて行う</a:t>
            </a:r>
          </a:p>
        </p:txBody>
      </p:sp>
      <p:sp>
        <p:nvSpPr>
          <p:cNvPr id="3" name="四角形: 角を丸くする 2">
            <a:extLst>
              <a:ext uri="{FF2B5EF4-FFF2-40B4-BE49-F238E27FC236}">
                <a16:creationId xmlns:a16="http://schemas.microsoft.com/office/drawing/2014/main" id="{82A29670-1636-41E6-BC39-F5B3F166C4A4}"/>
              </a:ext>
            </a:extLst>
          </p:cNvPr>
          <p:cNvSpPr/>
          <p:nvPr/>
        </p:nvSpPr>
        <p:spPr>
          <a:xfrm>
            <a:off x="681038" y="1520825"/>
            <a:ext cx="872189" cy="358079"/>
          </a:xfrm>
          <a:prstGeom prst="roundRect">
            <a:avLst>
              <a:gd name="adj" fmla="val 3066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nchorCtr="0"/>
          <a:lstStyle/>
          <a:p>
            <a:pPr algn="ctr"/>
            <a:r>
              <a:rPr lang="ja-JP" altLang="en-US" dirty="0">
                <a:solidFill>
                  <a:srgbClr val="000000"/>
                </a:solidFill>
                <a:latin typeface="メイリオ" panose="020B0604030504040204" pitchFamily="50" charset="-128"/>
                <a:ea typeface="メイリオ" panose="020B0604030504040204" pitchFamily="50" charset="-128"/>
              </a:rPr>
              <a:t>利点</a:t>
            </a:r>
          </a:p>
        </p:txBody>
      </p:sp>
      <p:sp>
        <p:nvSpPr>
          <p:cNvPr id="11" name="四角形: 角を丸くする 10">
            <a:extLst>
              <a:ext uri="{FF2B5EF4-FFF2-40B4-BE49-F238E27FC236}">
                <a16:creationId xmlns:a16="http://schemas.microsoft.com/office/drawing/2014/main" id="{8AAED9FE-F7E1-4D0D-981A-BB55E7A9B73F}"/>
              </a:ext>
            </a:extLst>
          </p:cNvPr>
          <p:cNvSpPr/>
          <p:nvPr/>
        </p:nvSpPr>
        <p:spPr>
          <a:xfrm>
            <a:off x="681038" y="1996540"/>
            <a:ext cx="872189" cy="4528085"/>
          </a:xfrm>
          <a:prstGeom prst="roundRect">
            <a:avLst>
              <a:gd name="adj" fmla="val 1234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en-US" altLang="ja-JP" dirty="0">
                <a:solidFill>
                  <a:srgbClr val="000000"/>
                </a:solidFill>
                <a:latin typeface="メイリオ" panose="020B0604030504040204" pitchFamily="50" charset="-128"/>
                <a:ea typeface="メイリオ" panose="020B0604030504040204" pitchFamily="50" charset="-128"/>
              </a:rPr>
              <a:t>【</a:t>
            </a:r>
            <a:r>
              <a:rPr lang="ja-JP" altLang="en-US" dirty="0">
                <a:solidFill>
                  <a:srgbClr val="000000"/>
                </a:solidFill>
                <a:latin typeface="メイリオ" panose="020B0604030504040204" pitchFamily="50" charset="-128"/>
                <a:ea typeface="メイリオ" panose="020B0604030504040204" pitchFamily="50" charset="-128"/>
              </a:rPr>
              <a:t>問題点</a:t>
            </a:r>
            <a:r>
              <a:rPr lang="en-US" altLang="ja-JP" dirty="0">
                <a:solidFill>
                  <a:srgbClr val="000000"/>
                </a:solidFill>
                <a:latin typeface="メイリオ" panose="020B0604030504040204" pitchFamily="50" charset="-128"/>
                <a:ea typeface="メイリオ" panose="020B0604030504040204" pitchFamily="50" charset="-128"/>
              </a:rPr>
              <a:t>】</a:t>
            </a:r>
            <a:r>
              <a:rPr lang="ja-JP" altLang="en-US" dirty="0">
                <a:solidFill>
                  <a:srgbClr val="000000"/>
                </a:solidFill>
                <a:latin typeface="メイリオ" panose="020B0604030504040204" pitchFamily="50" charset="-128"/>
                <a:ea typeface="メイリオ" panose="020B0604030504040204" pitchFamily="50" charset="-128"/>
              </a:rPr>
              <a:t>と対応法</a:t>
            </a:r>
          </a:p>
        </p:txBody>
      </p:sp>
      <p:sp>
        <p:nvSpPr>
          <p:cNvPr id="14" name="テキスト ボックス 3">
            <a:extLst>
              <a:ext uri="{FF2B5EF4-FFF2-40B4-BE49-F238E27FC236}">
                <a16:creationId xmlns:a16="http://schemas.microsoft.com/office/drawing/2014/main" id="{6C1BA42B-B7AF-48CF-BB5F-35F7D8F4EDA2}"/>
              </a:ext>
            </a:extLst>
          </p:cNvPr>
          <p:cNvSpPr txBox="1">
            <a:spLocks noChangeArrowheads="1"/>
          </p:cNvSpPr>
          <p:nvPr/>
        </p:nvSpPr>
        <p:spPr bwMode="auto">
          <a:xfrm>
            <a:off x="1828801" y="1553227"/>
            <a:ext cx="7408862" cy="398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Times" panose="02020603050405020304" pitchFamily="18" charset="0"/>
                <a:ea typeface="Osaka" pitchFamily="-65" charset="-128"/>
              </a:defRPr>
            </a:lvl1pPr>
            <a:lvl2pPr marL="742950" indent="-285750">
              <a:defRPr kumimoji="1" sz="2400">
                <a:solidFill>
                  <a:schemeClr val="tx1"/>
                </a:solidFill>
                <a:latin typeface="Times" panose="02020603050405020304" pitchFamily="18" charset="0"/>
                <a:ea typeface="Osaka" pitchFamily="-65" charset="-128"/>
              </a:defRPr>
            </a:lvl2pPr>
            <a:lvl3pPr marL="1143000" indent="-228600">
              <a:defRPr kumimoji="1" sz="2400">
                <a:solidFill>
                  <a:schemeClr val="tx1"/>
                </a:solidFill>
                <a:latin typeface="Times" panose="02020603050405020304" pitchFamily="18" charset="0"/>
                <a:ea typeface="Osaka" pitchFamily="-65" charset="-128"/>
              </a:defRPr>
            </a:lvl3pPr>
            <a:lvl4pPr marL="1600200" indent="-228600">
              <a:defRPr kumimoji="1" sz="2400">
                <a:solidFill>
                  <a:schemeClr val="tx1"/>
                </a:solidFill>
                <a:latin typeface="Times" panose="02020603050405020304" pitchFamily="18" charset="0"/>
                <a:ea typeface="Osaka" pitchFamily="-65" charset="-128"/>
              </a:defRPr>
            </a:lvl4pPr>
            <a:lvl5pPr marL="2057400" indent="-228600">
              <a:defRPr kumimoji="1" sz="2400">
                <a:solidFill>
                  <a:schemeClr val="tx1"/>
                </a:solidFill>
                <a:latin typeface="Times" panose="02020603050405020304" pitchFamily="18" charset="0"/>
                <a:ea typeface="Osaka" pitchFamily="-65" charset="-128"/>
              </a:defRPr>
            </a:lvl5pPr>
            <a:lvl6pPr marL="2514600" indent="-228600" fontAlgn="base">
              <a:spcBef>
                <a:spcPct val="0"/>
              </a:spcBef>
              <a:spcAft>
                <a:spcPct val="0"/>
              </a:spcAft>
              <a:defRPr kumimoji="1" sz="2400">
                <a:solidFill>
                  <a:schemeClr val="tx1"/>
                </a:solidFill>
                <a:latin typeface="Times" panose="02020603050405020304" pitchFamily="18" charset="0"/>
                <a:ea typeface="Osaka" pitchFamily="-65" charset="-128"/>
              </a:defRPr>
            </a:lvl6pPr>
            <a:lvl7pPr marL="2971800" indent="-228600" fontAlgn="base">
              <a:spcBef>
                <a:spcPct val="0"/>
              </a:spcBef>
              <a:spcAft>
                <a:spcPct val="0"/>
              </a:spcAft>
              <a:defRPr kumimoji="1" sz="2400">
                <a:solidFill>
                  <a:schemeClr val="tx1"/>
                </a:solidFill>
                <a:latin typeface="Times" panose="02020603050405020304" pitchFamily="18" charset="0"/>
                <a:ea typeface="Osaka" pitchFamily="-65" charset="-128"/>
              </a:defRPr>
            </a:lvl7pPr>
            <a:lvl8pPr marL="3429000" indent="-228600" fontAlgn="base">
              <a:spcBef>
                <a:spcPct val="0"/>
              </a:spcBef>
              <a:spcAft>
                <a:spcPct val="0"/>
              </a:spcAft>
              <a:defRPr kumimoji="1" sz="2400">
                <a:solidFill>
                  <a:schemeClr val="tx1"/>
                </a:solidFill>
                <a:latin typeface="Times" panose="02020603050405020304" pitchFamily="18" charset="0"/>
                <a:ea typeface="Osaka" pitchFamily="-65" charset="-128"/>
              </a:defRPr>
            </a:lvl8pPr>
            <a:lvl9pPr marL="3886200" indent="-228600" fontAlgn="base">
              <a:spcBef>
                <a:spcPct val="0"/>
              </a:spcBef>
              <a:spcAft>
                <a:spcPct val="0"/>
              </a:spcAft>
              <a:defRPr kumimoji="1" sz="2400">
                <a:solidFill>
                  <a:schemeClr val="tx1"/>
                </a:solidFill>
                <a:latin typeface="Times" panose="02020603050405020304" pitchFamily="18" charset="0"/>
                <a:ea typeface="Osaka" pitchFamily="-65" charset="-128"/>
              </a:defRPr>
            </a:lvl9pPr>
          </a:lstStyle>
          <a:p>
            <a:pPr marL="212725" indent="-212725" defTabSz="457200">
              <a:lnSpc>
                <a:spcPct val="114000"/>
              </a:lnSpc>
              <a:spcBef>
                <a:spcPts val="600"/>
              </a:spcBef>
            </a:pPr>
            <a:r>
              <a:rPr lang="ja-JP" altLang="en-US" sz="1800" dirty="0">
                <a:solidFill>
                  <a:prstClr val="black"/>
                </a:solidFill>
                <a:latin typeface="メイリオ"/>
                <a:ea typeface="メイリオ"/>
                <a:cs typeface="メイリオ"/>
              </a:rPr>
              <a:t>気管カニューレによる合併症、刺激感を避けることができる</a:t>
            </a:r>
          </a:p>
        </p:txBody>
      </p:sp>
      <p:sp>
        <p:nvSpPr>
          <p:cNvPr id="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80</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169255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800" dirty="0"/>
              <a:t>スピーチバルブをつけることによって</a:t>
            </a:r>
          </a:p>
        </p:txBody>
      </p:sp>
      <p:sp>
        <p:nvSpPr>
          <p:cNvPr id="9" name="Freeform 47">
            <a:extLst>
              <a:ext uri="{FF2B5EF4-FFF2-40B4-BE49-F238E27FC236}">
                <a16:creationId xmlns:a16="http://schemas.microsoft.com/office/drawing/2014/main" id="{0EA12E35-A46A-4B0E-8910-B3B4E5480360}"/>
              </a:ext>
            </a:extLst>
          </p:cNvPr>
          <p:cNvSpPr>
            <a:spLocks/>
          </p:cNvSpPr>
          <p:nvPr/>
        </p:nvSpPr>
        <p:spPr bwMode="auto">
          <a:xfrm>
            <a:off x="6927889" y="2485231"/>
            <a:ext cx="663575" cy="3213100"/>
          </a:xfrm>
          <a:custGeom>
            <a:avLst/>
            <a:gdLst>
              <a:gd name="T0" fmla="*/ 418 w 418"/>
              <a:gd name="T1" fmla="*/ 0 h 2024"/>
              <a:gd name="T2" fmla="*/ 161 w 418"/>
              <a:gd name="T3" fmla="*/ 257 h 2024"/>
              <a:gd name="T4" fmla="*/ 36 w 418"/>
              <a:gd name="T5" fmla="*/ 428 h 2024"/>
              <a:gd name="T6" fmla="*/ 5 w 418"/>
              <a:gd name="T7" fmla="*/ 709 h 2024"/>
              <a:gd name="T8" fmla="*/ 5 w 418"/>
              <a:gd name="T9" fmla="*/ 2024 h 2024"/>
              <a:gd name="T10" fmla="*/ 0 60000 65536"/>
              <a:gd name="T11" fmla="*/ 0 60000 65536"/>
              <a:gd name="T12" fmla="*/ 0 60000 65536"/>
              <a:gd name="T13" fmla="*/ 0 60000 65536"/>
              <a:gd name="T14" fmla="*/ 0 60000 65536"/>
              <a:gd name="T15" fmla="*/ 0 w 418"/>
              <a:gd name="T16" fmla="*/ 0 h 2024"/>
              <a:gd name="T17" fmla="*/ 418 w 418"/>
              <a:gd name="T18" fmla="*/ 2024 h 2024"/>
            </a:gdLst>
            <a:ahLst/>
            <a:cxnLst>
              <a:cxn ang="T10">
                <a:pos x="T0" y="T1"/>
              </a:cxn>
              <a:cxn ang="T11">
                <a:pos x="T2" y="T3"/>
              </a:cxn>
              <a:cxn ang="T12">
                <a:pos x="T4" y="T5"/>
              </a:cxn>
              <a:cxn ang="T13">
                <a:pos x="T6" y="T7"/>
              </a:cxn>
              <a:cxn ang="T14">
                <a:pos x="T8" y="T9"/>
              </a:cxn>
            </a:cxnLst>
            <a:rect l="T15" t="T16" r="T17" b="T18"/>
            <a:pathLst>
              <a:path w="418" h="2024">
                <a:moveTo>
                  <a:pt x="418" y="0"/>
                </a:moveTo>
                <a:cubicBezTo>
                  <a:pt x="321" y="93"/>
                  <a:pt x="225" y="186"/>
                  <a:pt x="161" y="257"/>
                </a:cubicBezTo>
                <a:cubicBezTo>
                  <a:pt x="97" y="328"/>
                  <a:pt x="62" y="353"/>
                  <a:pt x="36" y="428"/>
                </a:cubicBezTo>
                <a:cubicBezTo>
                  <a:pt x="10" y="503"/>
                  <a:pt x="10" y="443"/>
                  <a:pt x="5" y="709"/>
                </a:cubicBezTo>
                <a:cubicBezTo>
                  <a:pt x="0" y="975"/>
                  <a:pt x="2" y="1499"/>
                  <a:pt x="5" y="2024"/>
                </a:cubicBezTo>
              </a:path>
            </a:pathLst>
          </a:custGeom>
          <a:noFill/>
          <a:ln w="76200" cap="flat" cmpd="sng">
            <a:solidFill>
              <a:srgbClr val="FFFFCC"/>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1" hangingPunct="1">
              <a:buFontTx/>
              <a:buChar char="•"/>
            </a:pPr>
            <a:endParaRPr lang="ja-JP" altLang="en-US" sz="2800">
              <a:solidFill>
                <a:srgbClr val="000000"/>
              </a:solidFill>
              <a:latin typeface="メイリオ" panose="020B0604030504040204" pitchFamily="50" charset="-128"/>
              <a:ea typeface="メイリオ" panose="020B0604030504040204" pitchFamily="50" charset="-128"/>
            </a:endParaRPr>
          </a:p>
        </p:txBody>
      </p:sp>
      <p:sp>
        <p:nvSpPr>
          <p:cNvPr id="10" name="Freeform 2">
            <a:extLst>
              <a:ext uri="{FF2B5EF4-FFF2-40B4-BE49-F238E27FC236}">
                <a16:creationId xmlns:a16="http://schemas.microsoft.com/office/drawing/2014/main" id="{35CED301-DCC5-4F92-9761-5AAB8FC91917}"/>
              </a:ext>
            </a:extLst>
          </p:cNvPr>
          <p:cNvSpPr>
            <a:spLocks/>
          </p:cNvSpPr>
          <p:nvPr/>
        </p:nvSpPr>
        <p:spPr bwMode="auto">
          <a:xfrm>
            <a:off x="2351126" y="2374106"/>
            <a:ext cx="663575" cy="3213100"/>
          </a:xfrm>
          <a:custGeom>
            <a:avLst/>
            <a:gdLst>
              <a:gd name="T0" fmla="*/ 418 w 418"/>
              <a:gd name="T1" fmla="*/ 0 h 2024"/>
              <a:gd name="T2" fmla="*/ 161 w 418"/>
              <a:gd name="T3" fmla="*/ 257 h 2024"/>
              <a:gd name="T4" fmla="*/ 36 w 418"/>
              <a:gd name="T5" fmla="*/ 428 h 2024"/>
              <a:gd name="T6" fmla="*/ 5 w 418"/>
              <a:gd name="T7" fmla="*/ 709 h 2024"/>
              <a:gd name="T8" fmla="*/ 5 w 418"/>
              <a:gd name="T9" fmla="*/ 2024 h 2024"/>
              <a:gd name="T10" fmla="*/ 0 60000 65536"/>
              <a:gd name="T11" fmla="*/ 0 60000 65536"/>
              <a:gd name="T12" fmla="*/ 0 60000 65536"/>
              <a:gd name="T13" fmla="*/ 0 60000 65536"/>
              <a:gd name="T14" fmla="*/ 0 60000 65536"/>
              <a:gd name="T15" fmla="*/ 0 w 418"/>
              <a:gd name="T16" fmla="*/ 0 h 2024"/>
              <a:gd name="T17" fmla="*/ 418 w 418"/>
              <a:gd name="T18" fmla="*/ 2024 h 2024"/>
            </a:gdLst>
            <a:ahLst/>
            <a:cxnLst>
              <a:cxn ang="T10">
                <a:pos x="T0" y="T1"/>
              </a:cxn>
              <a:cxn ang="T11">
                <a:pos x="T2" y="T3"/>
              </a:cxn>
              <a:cxn ang="T12">
                <a:pos x="T4" y="T5"/>
              </a:cxn>
              <a:cxn ang="T13">
                <a:pos x="T6" y="T7"/>
              </a:cxn>
              <a:cxn ang="T14">
                <a:pos x="T8" y="T9"/>
              </a:cxn>
            </a:cxnLst>
            <a:rect l="T15" t="T16" r="T17" b="T18"/>
            <a:pathLst>
              <a:path w="418" h="2024">
                <a:moveTo>
                  <a:pt x="418" y="0"/>
                </a:moveTo>
                <a:cubicBezTo>
                  <a:pt x="321" y="93"/>
                  <a:pt x="225" y="186"/>
                  <a:pt x="161" y="257"/>
                </a:cubicBezTo>
                <a:cubicBezTo>
                  <a:pt x="97" y="328"/>
                  <a:pt x="62" y="353"/>
                  <a:pt x="36" y="428"/>
                </a:cubicBezTo>
                <a:cubicBezTo>
                  <a:pt x="10" y="503"/>
                  <a:pt x="10" y="443"/>
                  <a:pt x="5" y="709"/>
                </a:cubicBezTo>
                <a:cubicBezTo>
                  <a:pt x="0" y="975"/>
                  <a:pt x="2" y="1499"/>
                  <a:pt x="5" y="2024"/>
                </a:cubicBezTo>
              </a:path>
            </a:pathLst>
          </a:custGeom>
          <a:noFill/>
          <a:ln w="76200"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1" hangingPunct="1">
              <a:buFontTx/>
              <a:buChar char="•"/>
            </a:pPr>
            <a:endParaRPr lang="ja-JP" altLang="en-US" sz="2800">
              <a:solidFill>
                <a:srgbClr val="000000"/>
              </a:solidFill>
              <a:latin typeface="メイリオ" panose="020B0604030504040204" pitchFamily="50" charset="-128"/>
              <a:ea typeface="メイリオ" panose="020B0604030504040204" pitchFamily="50" charset="-128"/>
            </a:endParaRPr>
          </a:p>
        </p:txBody>
      </p:sp>
      <p:sp>
        <p:nvSpPr>
          <p:cNvPr id="12" name="Line 4">
            <a:extLst>
              <a:ext uri="{FF2B5EF4-FFF2-40B4-BE49-F238E27FC236}">
                <a16:creationId xmlns:a16="http://schemas.microsoft.com/office/drawing/2014/main" id="{0FEE5A0A-1D32-4723-B084-798E566EE734}"/>
              </a:ext>
            </a:extLst>
          </p:cNvPr>
          <p:cNvSpPr>
            <a:spLocks noChangeShapeType="1"/>
          </p:cNvSpPr>
          <p:nvPr/>
        </p:nvSpPr>
        <p:spPr bwMode="auto">
          <a:xfrm flipH="1">
            <a:off x="2233651" y="2158206"/>
            <a:ext cx="646113" cy="6238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buFontTx/>
              <a:buChar char="•"/>
            </a:pPr>
            <a:endParaRPr lang="ja-JP" altLang="en-US" sz="2800">
              <a:solidFill>
                <a:srgbClr val="000000"/>
              </a:solidFill>
              <a:latin typeface="メイリオ" panose="020B0604030504040204" pitchFamily="50" charset="-128"/>
              <a:ea typeface="メイリオ" panose="020B0604030504040204" pitchFamily="50" charset="-128"/>
            </a:endParaRPr>
          </a:p>
        </p:txBody>
      </p:sp>
      <p:sp>
        <p:nvSpPr>
          <p:cNvPr id="13" name="Line 5">
            <a:extLst>
              <a:ext uri="{FF2B5EF4-FFF2-40B4-BE49-F238E27FC236}">
                <a16:creationId xmlns:a16="http://schemas.microsoft.com/office/drawing/2014/main" id="{994791BE-D8C2-420A-BD34-A101D430E7F2}"/>
              </a:ext>
            </a:extLst>
          </p:cNvPr>
          <p:cNvSpPr>
            <a:spLocks noChangeShapeType="1"/>
          </p:cNvSpPr>
          <p:nvPr/>
        </p:nvSpPr>
        <p:spPr bwMode="auto">
          <a:xfrm>
            <a:off x="2235239" y="2780506"/>
            <a:ext cx="0" cy="26558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buFontTx/>
              <a:buChar char="•"/>
            </a:pPr>
            <a:endParaRPr lang="ja-JP" altLang="en-US" sz="2800">
              <a:solidFill>
                <a:srgbClr val="000000"/>
              </a:solidFill>
              <a:latin typeface="メイリオ" panose="020B0604030504040204" pitchFamily="50" charset="-128"/>
              <a:ea typeface="メイリオ" panose="020B0604030504040204" pitchFamily="50" charset="-128"/>
            </a:endParaRPr>
          </a:p>
        </p:txBody>
      </p:sp>
      <p:sp>
        <p:nvSpPr>
          <p:cNvPr id="15" name="Line 6">
            <a:extLst>
              <a:ext uri="{FF2B5EF4-FFF2-40B4-BE49-F238E27FC236}">
                <a16:creationId xmlns:a16="http://schemas.microsoft.com/office/drawing/2014/main" id="{9A42E630-ED34-41E9-B5AF-AE10163767CD}"/>
              </a:ext>
            </a:extLst>
          </p:cNvPr>
          <p:cNvSpPr>
            <a:spLocks noChangeShapeType="1"/>
          </p:cNvSpPr>
          <p:nvPr/>
        </p:nvSpPr>
        <p:spPr bwMode="auto">
          <a:xfrm flipV="1">
            <a:off x="3243301" y="2855118"/>
            <a:ext cx="0" cy="25812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buFontTx/>
              <a:buChar char="•"/>
            </a:pPr>
            <a:endParaRPr lang="ja-JP" altLang="en-US" sz="2800">
              <a:solidFill>
                <a:srgbClr val="000000"/>
              </a:solidFill>
              <a:latin typeface="メイリオ" panose="020B0604030504040204" pitchFamily="50" charset="-128"/>
              <a:ea typeface="メイリオ" panose="020B0604030504040204" pitchFamily="50" charset="-128"/>
            </a:endParaRPr>
          </a:p>
        </p:txBody>
      </p:sp>
      <p:sp>
        <p:nvSpPr>
          <p:cNvPr id="16" name="Line 7">
            <a:extLst>
              <a:ext uri="{FF2B5EF4-FFF2-40B4-BE49-F238E27FC236}">
                <a16:creationId xmlns:a16="http://schemas.microsoft.com/office/drawing/2014/main" id="{20C68ECF-FD18-46BE-8B0A-716DFE9D1C01}"/>
              </a:ext>
            </a:extLst>
          </p:cNvPr>
          <p:cNvSpPr>
            <a:spLocks noChangeShapeType="1"/>
          </p:cNvSpPr>
          <p:nvPr/>
        </p:nvSpPr>
        <p:spPr bwMode="auto">
          <a:xfrm flipV="1">
            <a:off x="1876464" y="2269331"/>
            <a:ext cx="0" cy="31670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buFontTx/>
              <a:buChar char="•"/>
            </a:pPr>
            <a:endParaRPr lang="ja-JP" altLang="en-US" sz="2800">
              <a:solidFill>
                <a:srgbClr val="000000"/>
              </a:solidFill>
              <a:latin typeface="メイリオ" panose="020B0604030504040204" pitchFamily="50" charset="-128"/>
              <a:ea typeface="メイリオ" panose="020B0604030504040204" pitchFamily="50" charset="-128"/>
            </a:endParaRPr>
          </a:p>
        </p:txBody>
      </p:sp>
      <p:sp>
        <p:nvSpPr>
          <p:cNvPr id="17" name="AutoShape 8">
            <a:extLst>
              <a:ext uri="{FF2B5EF4-FFF2-40B4-BE49-F238E27FC236}">
                <a16:creationId xmlns:a16="http://schemas.microsoft.com/office/drawing/2014/main" id="{17F5748C-36D1-414C-AF20-3B35165E3943}"/>
              </a:ext>
            </a:extLst>
          </p:cNvPr>
          <p:cNvSpPr>
            <a:spLocks noChangeArrowheads="1"/>
          </p:cNvSpPr>
          <p:nvPr/>
        </p:nvSpPr>
        <p:spPr bwMode="auto">
          <a:xfrm flipV="1">
            <a:off x="2470189" y="4274343"/>
            <a:ext cx="531812" cy="952500"/>
          </a:xfrm>
          <a:prstGeom prst="can">
            <a:avLst>
              <a:gd name="adj" fmla="val 44776"/>
            </a:avLst>
          </a:prstGeom>
          <a:solidFill>
            <a:schemeClr val="bg1"/>
          </a:solidFill>
          <a:ln w="9525">
            <a:solidFill>
              <a:schemeClr val="tx1"/>
            </a:solidFill>
            <a:round/>
            <a:headEnd/>
            <a:tailEnd/>
          </a:ln>
        </p:spPr>
        <p:txBody>
          <a:bodyPr wrap="none" anchor="ctr"/>
          <a:lstStyle>
            <a:lvl1pPr eaLnBrk="0" hangingPunct="0">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eaLnBrk="1" hangingPunct="1">
              <a:buFontTx/>
              <a:buChar char="•"/>
            </a:pPr>
            <a:endParaRPr lang="ja-JP" altLang="en-US">
              <a:solidFill>
                <a:srgbClr val="000000"/>
              </a:solidFill>
              <a:latin typeface="メイリオ" panose="020B0604030504040204" pitchFamily="50" charset="-128"/>
              <a:ea typeface="メイリオ" panose="020B0604030504040204" pitchFamily="50" charset="-128"/>
            </a:endParaRPr>
          </a:p>
        </p:txBody>
      </p:sp>
      <p:sp>
        <p:nvSpPr>
          <p:cNvPr id="18" name="AutoShape 9">
            <a:extLst>
              <a:ext uri="{FF2B5EF4-FFF2-40B4-BE49-F238E27FC236}">
                <a16:creationId xmlns:a16="http://schemas.microsoft.com/office/drawing/2014/main" id="{DDB5D3EC-FE99-42AA-B1CF-5500629F90F4}"/>
              </a:ext>
            </a:extLst>
          </p:cNvPr>
          <p:cNvSpPr>
            <a:spLocks noChangeArrowheads="1"/>
          </p:cNvSpPr>
          <p:nvPr/>
        </p:nvSpPr>
        <p:spPr bwMode="auto">
          <a:xfrm flipH="1">
            <a:off x="1265276" y="3323431"/>
            <a:ext cx="1730375" cy="1655762"/>
          </a:xfrm>
          <a:custGeom>
            <a:avLst/>
            <a:gdLst>
              <a:gd name="T0" fmla="*/ 1211743 w 21600"/>
              <a:gd name="T1" fmla="*/ 0 h 21600"/>
              <a:gd name="T2" fmla="*/ 1211743 w 21600"/>
              <a:gd name="T3" fmla="*/ 931979 h 21600"/>
              <a:gd name="T4" fmla="*/ 259316 w 21600"/>
              <a:gd name="T5" fmla="*/ 1655762 h 21600"/>
              <a:gd name="T6" fmla="*/ 1730375 w 21600"/>
              <a:gd name="T7" fmla="*/ 465990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lumMod val="75000"/>
            </a:schemeClr>
          </a:solidFill>
          <a:ln>
            <a:noFill/>
          </a:ln>
        </p:spPr>
        <p:txBody>
          <a:bodyPr wrap="none" anchor="ctr"/>
          <a:lstStyle/>
          <a:p>
            <a:pPr eaLnBrk="1" hangingPunct="1">
              <a:buFontTx/>
              <a:buChar char="•"/>
            </a:pPr>
            <a:endParaRPr lang="ja-JP" altLang="en-US" sz="2800">
              <a:solidFill>
                <a:srgbClr val="000000"/>
              </a:solidFill>
              <a:latin typeface="メイリオ" panose="020B0604030504040204" pitchFamily="50" charset="-128"/>
              <a:ea typeface="メイリオ" panose="020B0604030504040204" pitchFamily="50" charset="-128"/>
            </a:endParaRPr>
          </a:p>
        </p:txBody>
      </p:sp>
      <p:sp>
        <p:nvSpPr>
          <p:cNvPr id="19" name="Rectangle 10">
            <a:extLst>
              <a:ext uri="{FF2B5EF4-FFF2-40B4-BE49-F238E27FC236}">
                <a16:creationId xmlns:a16="http://schemas.microsoft.com/office/drawing/2014/main" id="{160AF4DD-5F6A-4562-9638-A7C77F548623}"/>
              </a:ext>
            </a:extLst>
          </p:cNvPr>
          <p:cNvSpPr>
            <a:spLocks noChangeArrowheads="1"/>
          </p:cNvSpPr>
          <p:nvPr/>
        </p:nvSpPr>
        <p:spPr bwMode="auto">
          <a:xfrm>
            <a:off x="1160501" y="3272631"/>
            <a:ext cx="655638" cy="1001712"/>
          </a:xfrm>
          <a:prstGeom prst="rect">
            <a:avLst/>
          </a:prstGeom>
          <a:solidFill>
            <a:schemeClr val="bg1"/>
          </a:solidFill>
          <a:ln>
            <a:noFill/>
          </a:ln>
        </p:spPr>
        <p:txBody>
          <a:bodyPr wrap="none" anchor="ctr"/>
          <a:lstStyle>
            <a:lvl1pPr eaLnBrk="0" hangingPunct="0">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eaLnBrk="1" hangingPunct="1">
              <a:buFontTx/>
              <a:buChar char="•"/>
            </a:pPr>
            <a:endParaRPr lang="ja-JP" altLang="en-US">
              <a:solidFill>
                <a:srgbClr val="000000"/>
              </a:solidFill>
              <a:latin typeface="メイリオ" panose="020B0604030504040204" pitchFamily="50" charset="-128"/>
              <a:ea typeface="メイリオ" panose="020B0604030504040204" pitchFamily="50" charset="-128"/>
            </a:endParaRPr>
          </a:p>
        </p:txBody>
      </p:sp>
      <p:sp>
        <p:nvSpPr>
          <p:cNvPr id="20" name="AutoShape 11">
            <a:extLst>
              <a:ext uri="{FF2B5EF4-FFF2-40B4-BE49-F238E27FC236}">
                <a16:creationId xmlns:a16="http://schemas.microsoft.com/office/drawing/2014/main" id="{703E858B-B470-44AF-BA54-1FFD3EED9CF0}"/>
              </a:ext>
            </a:extLst>
          </p:cNvPr>
          <p:cNvSpPr>
            <a:spLocks noChangeArrowheads="1"/>
          </p:cNvSpPr>
          <p:nvPr/>
        </p:nvSpPr>
        <p:spPr bwMode="auto">
          <a:xfrm rot="-5400000">
            <a:off x="1397039" y="3458368"/>
            <a:ext cx="493712" cy="655638"/>
          </a:xfrm>
          <a:prstGeom prst="can">
            <a:avLst>
              <a:gd name="adj" fmla="val 33199"/>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eaLnBrk="1" hangingPunct="1">
              <a:buFontTx/>
              <a:buChar char="•"/>
            </a:pPr>
            <a:endParaRPr lang="ja-JP" altLang="en-US">
              <a:solidFill>
                <a:srgbClr val="000000"/>
              </a:solidFill>
              <a:latin typeface="メイリオ" panose="020B0604030504040204" pitchFamily="50" charset="-128"/>
              <a:ea typeface="メイリオ" panose="020B0604030504040204" pitchFamily="50" charset="-128"/>
            </a:endParaRPr>
          </a:p>
        </p:txBody>
      </p:sp>
      <p:sp>
        <p:nvSpPr>
          <p:cNvPr id="21" name="Freeform 13">
            <a:extLst>
              <a:ext uri="{FF2B5EF4-FFF2-40B4-BE49-F238E27FC236}">
                <a16:creationId xmlns:a16="http://schemas.microsoft.com/office/drawing/2014/main" id="{C6800406-1B80-4362-B9A4-97A517A637EB}"/>
              </a:ext>
            </a:extLst>
          </p:cNvPr>
          <p:cNvSpPr>
            <a:spLocks/>
          </p:cNvSpPr>
          <p:nvPr/>
        </p:nvSpPr>
        <p:spPr bwMode="auto">
          <a:xfrm>
            <a:off x="1849476" y="3885406"/>
            <a:ext cx="781050" cy="1836737"/>
          </a:xfrm>
          <a:custGeom>
            <a:avLst/>
            <a:gdLst>
              <a:gd name="T0" fmla="*/ 0 w 492"/>
              <a:gd name="T1" fmla="*/ 5 h 1157"/>
              <a:gd name="T2" fmla="*/ 195 w 492"/>
              <a:gd name="T3" fmla="*/ 5 h 1157"/>
              <a:gd name="T4" fmla="*/ 304 w 492"/>
              <a:gd name="T5" fmla="*/ 36 h 1157"/>
              <a:gd name="T6" fmla="*/ 405 w 492"/>
              <a:gd name="T7" fmla="*/ 114 h 1157"/>
              <a:gd name="T8" fmla="*/ 475 w 492"/>
              <a:gd name="T9" fmla="*/ 207 h 1157"/>
              <a:gd name="T10" fmla="*/ 490 w 492"/>
              <a:gd name="T11" fmla="*/ 379 h 1157"/>
              <a:gd name="T12" fmla="*/ 490 w 492"/>
              <a:gd name="T13" fmla="*/ 721 h 1157"/>
              <a:gd name="T14" fmla="*/ 490 w 492"/>
              <a:gd name="T15" fmla="*/ 1157 h 1157"/>
              <a:gd name="T16" fmla="*/ 0 60000 65536"/>
              <a:gd name="T17" fmla="*/ 0 60000 65536"/>
              <a:gd name="T18" fmla="*/ 0 60000 65536"/>
              <a:gd name="T19" fmla="*/ 0 60000 65536"/>
              <a:gd name="T20" fmla="*/ 0 60000 65536"/>
              <a:gd name="T21" fmla="*/ 0 60000 65536"/>
              <a:gd name="T22" fmla="*/ 0 60000 65536"/>
              <a:gd name="T23" fmla="*/ 0 60000 65536"/>
              <a:gd name="T24" fmla="*/ 0 w 492"/>
              <a:gd name="T25" fmla="*/ 0 h 1157"/>
              <a:gd name="T26" fmla="*/ 492 w 492"/>
              <a:gd name="T27" fmla="*/ 1157 h 11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2" h="1157">
                <a:moveTo>
                  <a:pt x="0" y="5"/>
                </a:moveTo>
                <a:cubicBezTo>
                  <a:pt x="72" y="2"/>
                  <a:pt x="144" y="0"/>
                  <a:pt x="195" y="5"/>
                </a:cubicBezTo>
                <a:cubicBezTo>
                  <a:pt x="246" y="10"/>
                  <a:pt x="269" y="18"/>
                  <a:pt x="304" y="36"/>
                </a:cubicBezTo>
                <a:cubicBezTo>
                  <a:pt x="339" y="54"/>
                  <a:pt x="377" y="86"/>
                  <a:pt x="405" y="114"/>
                </a:cubicBezTo>
                <a:cubicBezTo>
                  <a:pt x="433" y="142"/>
                  <a:pt x="461" y="163"/>
                  <a:pt x="475" y="207"/>
                </a:cubicBezTo>
                <a:cubicBezTo>
                  <a:pt x="489" y="251"/>
                  <a:pt x="488" y="293"/>
                  <a:pt x="490" y="379"/>
                </a:cubicBezTo>
                <a:cubicBezTo>
                  <a:pt x="492" y="465"/>
                  <a:pt x="490" y="591"/>
                  <a:pt x="490" y="721"/>
                </a:cubicBezTo>
                <a:cubicBezTo>
                  <a:pt x="490" y="851"/>
                  <a:pt x="489" y="1084"/>
                  <a:pt x="490" y="1157"/>
                </a:cubicBezTo>
              </a:path>
            </a:pathLst>
          </a:custGeom>
          <a:noFill/>
          <a:ln w="76200" cmpd="sng">
            <a:solidFill>
              <a:srgbClr val="3366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eaLnBrk="1" hangingPunct="1">
              <a:buFontTx/>
              <a:buChar char="•"/>
            </a:pPr>
            <a:endParaRPr lang="ja-JP" altLang="en-US" sz="2800">
              <a:solidFill>
                <a:srgbClr val="000000"/>
              </a:solidFill>
              <a:latin typeface="メイリオ" panose="020B0604030504040204" pitchFamily="50" charset="-128"/>
              <a:ea typeface="メイリオ" panose="020B0604030504040204" pitchFamily="50" charset="-128"/>
            </a:endParaRPr>
          </a:p>
        </p:txBody>
      </p:sp>
      <p:sp>
        <p:nvSpPr>
          <p:cNvPr id="22" name="Line 14">
            <a:extLst>
              <a:ext uri="{FF2B5EF4-FFF2-40B4-BE49-F238E27FC236}">
                <a16:creationId xmlns:a16="http://schemas.microsoft.com/office/drawing/2014/main" id="{EFB1392D-BC06-4CD0-AC9F-7FEE4C50B634}"/>
              </a:ext>
            </a:extLst>
          </p:cNvPr>
          <p:cNvSpPr>
            <a:spLocks noChangeShapeType="1"/>
          </p:cNvSpPr>
          <p:nvPr/>
        </p:nvSpPr>
        <p:spPr bwMode="auto">
          <a:xfrm>
            <a:off x="3965614" y="6004718"/>
            <a:ext cx="519112" cy="0"/>
          </a:xfrm>
          <a:prstGeom prst="line">
            <a:avLst/>
          </a:prstGeom>
          <a:noFill/>
          <a:ln w="76200">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buFontTx/>
              <a:buChar char="•"/>
            </a:pPr>
            <a:endParaRPr lang="ja-JP" altLang="en-US" sz="2800">
              <a:solidFill>
                <a:srgbClr val="000000"/>
              </a:solidFill>
              <a:latin typeface="メイリオ" panose="020B0604030504040204" pitchFamily="50" charset="-128"/>
              <a:ea typeface="メイリオ" panose="020B0604030504040204" pitchFamily="50" charset="-128"/>
            </a:endParaRPr>
          </a:p>
        </p:txBody>
      </p:sp>
      <p:sp>
        <p:nvSpPr>
          <p:cNvPr id="23" name="Line 15">
            <a:extLst>
              <a:ext uri="{FF2B5EF4-FFF2-40B4-BE49-F238E27FC236}">
                <a16:creationId xmlns:a16="http://schemas.microsoft.com/office/drawing/2014/main" id="{43B517E4-53CD-4CDF-90B9-C6353271ABA1}"/>
              </a:ext>
            </a:extLst>
          </p:cNvPr>
          <p:cNvSpPr>
            <a:spLocks noChangeShapeType="1"/>
          </p:cNvSpPr>
          <p:nvPr/>
        </p:nvSpPr>
        <p:spPr bwMode="auto">
          <a:xfrm>
            <a:off x="3946564" y="6406356"/>
            <a:ext cx="519112" cy="0"/>
          </a:xfrm>
          <a:prstGeom prst="line">
            <a:avLst/>
          </a:prstGeom>
          <a:noFill/>
          <a:ln w="762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pPr eaLnBrk="1" hangingPunct="1">
              <a:buFontTx/>
              <a:buChar char="•"/>
            </a:pPr>
            <a:endParaRPr lang="ja-JP" altLang="en-US" sz="2800">
              <a:solidFill>
                <a:srgbClr val="000000"/>
              </a:solidFill>
              <a:latin typeface="メイリオ" panose="020B0604030504040204" pitchFamily="50" charset="-128"/>
              <a:ea typeface="メイリオ" panose="020B0604030504040204" pitchFamily="50" charset="-128"/>
            </a:endParaRPr>
          </a:p>
        </p:txBody>
      </p:sp>
      <p:sp>
        <p:nvSpPr>
          <p:cNvPr id="24" name="Text Box 16">
            <a:extLst>
              <a:ext uri="{FF2B5EF4-FFF2-40B4-BE49-F238E27FC236}">
                <a16:creationId xmlns:a16="http://schemas.microsoft.com/office/drawing/2014/main" id="{FA6CB0DF-A10B-425E-AA89-5D143669DDB5}"/>
              </a:ext>
            </a:extLst>
          </p:cNvPr>
          <p:cNvSpPr txBox="1">
            <a:spLocks noChangeArrowheads="1"/>
          </p:cNvSpPr>
          <p:nvPr/>
        </p:nvSpPr>
        <p:spPr bwMode="auto">
          <a:xfrm>
            <a:off x="4500601" y="5809456"/>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800">
                <a:solidFill>
                  <a:srgbClr val="000000"/>
                </a:solidFill>
                <a:latin typeface="メイリオ" panose="020B0604030504040204" pitchFamily="50" charset="-128"/>
                <a:ea typeface="メイリオ" panose="020B0604030504040204" pitchFamily="50" charset="-128"/>
              </a:rPr>
              <a:t>吸気</a:t>
            </a:r>
          </a:p>
        </p:txBody>
      </p:sp>
      <p:sp>
        <p:nvSpPr>
          <p:cNvPr id="25" name="Text Box 17">
            <a:extLst>
              <a:ext uri="{FF2B5EF4-FFF2-40B4-BE49-F238E27FC236}">
                <a16:creationId xmlns:a16="http://schemas.microsoft.com/office/drawing/2014/main" id="{CCB43244-87B7-4574-B2DE-D686447EB66B}"/>
              </a:ext>
            </a:extLst>
          </p:cNvPr>
          <p:cNvSpPr txBox="1">
            <a:spLocks noChangeArrowheads="1"/>
          </p:cNvSpPr>
          <p:nvPr/>
        </p:nvSpPr>
        <p:spPr bwMode="auto">
          <a:xfrm>
            <a:off x="4505364" y="6222206"/>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800">
                <a:solidFill>
                  <a:srgbClr val="000000"/>
                </a:solidFill>
                <a:latin typeface="メイリオ" panose="020B0604030504040204" pitchFamily="50" charset="-128"/>
                <a:ea typeface="メイリオ" panose="020B0604030504040204" pitchFamily="50" charset="-128"/>
              </a:rPr>
              <a:t>呼気</a:t>
            </a:r>
          </a:p>
        </p:txBody>
      </p:sp>
      <p:sp>
        <p:nvSpPr>
          <p:cNvPr id="26" name="Freeform 19">
            <a:extLst>
              <a:ext uri="{FF2B5EF4-FFF2-40B4-BE49-F238E27FC236}">
                <a16:creationId xmlns:a16="http://schemas.microsoft.com/office/drawing/2014/main" id="{AAFA8E29-F5D0-4689-8F53-8A5EDB0C72B4}"/>
              </a:ext>
            </a:extLst>
          </p:cNvPr>
          <p:cNvSpPr>
            <a:spLocks/>
          </p:cNvSpPr>
          <p:nvPr/>
        </p:nvSpPr>
        <p:spPr bwMode="auto">
          <a:xfrm>
            <a:off x="1830427" y="3652043"/>
            <a:ext cx="998538" cy="1984375"/>
          </a:xfrm>
          <a:custGeom>
            <a:avLst/>
            <a:gdLst>
              <a:gd name="T0" fmla="*/ 0 w 622"/>
              <a:gd name="T1" fmla="*/ 8 h 1222"/>
              <a:gd name="T2" fmla="*/ 171 w 622"/>
              <a:gd name="T3" fmla="*/ 8 h 1222"/>
              <a:gd name="T4" fmla="*/ 264 w 622"/>
              <a:gd name="T5" fmla="*/ 8 h 1222"/>
              <a:gd name="T6" fmla="*/ 404 w 622"/>
              <a:gd name="T7" fmla="*/ 55 h 1222"/>
              <a:gd name="T8" fmla="*/ 521 w 622"/>
              <a:gd name="T9" fmla="*/ 140 h 1222"/>
              <a:gd name="T10" fmla="*/ 599 w 622"/>
              <a:gd name="T11" fmla="*/ 234 h 1222"/>
              <a:gd name="T12" fmla="*/ 615 w 622"/>
              <a:gd name="T13" fmla="*/ 358 h 1222"/>
              <a:gd name="T14" fmla="*/ 615 w 622"/>
              <a:gd name="T15" fmla="*/ 490 h 1222"/>
              <a:gd name="T16" fmla="*/ 622 w 622"/>
              <a:gd name="T17" fmla="*/ 1222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2"/>
              <a:gd name="T28" fmla="*/ 0 h 1222"/>
              <a:gd name="T29" fmla="*/ 622 w 622"/>
              <a:gd name="T30" fmla="*/ 1222 h 12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2" h="1222">
                <a:moveTo>
                  <a:pt x="0" y="8"/>
                </a:moveTo>
                <a:cubicBezTo>
                  <a:pt x="63" y="8"/>
                  <a:pt x="127" y="8"/>
                  <a:pt x="171" y="8"/>
                </a:cubicBezTo>
                <a:cubicBezTo>
                  <a:pt x="215" y="8"/>
                  <a:pt x="225" y="0"/>
                  <a:pt x="264" y="8"/>
                </a:cubicBezTo>
                <a:cubicBezTo>
                  <a:pt x="303" y="16"/>
                  <a:pt x="361" y="33"/>
                  <a:pt x="404" y="55"/>
                </a:cubicBezTo>
                <a:cubicBezTo>
                  <a:pt x="447" y="77"/>
                  <a:pt x="488" y="110"/>
                  <a:pt x="521" y="140"/>
                </a:cubicBezTo>
                <a:cubicBezTo>
                  <a:pt x="554" y="170"/>
                  <a:pt x="583" y="198"/>
                  <a:pt x="599" y="234"/>
                </a:cubicBezTo>
                <a:cubicBezTo>
                  <a:pt x="615" y="270"/>
                  <a:pt x="612" y="315"/>
                  <a:pt x="615" y="358"/>
                </a:cubicBezTo>
                <a:cubicBezTo>
                  <a:pt x="618" y="401"/>
                  <a:pt x="614" y="346"/>
                  <a:pt x="615" y="490"/>
                </a:cubicBezTo>
                <a:cubicBezTo>
                  <a:pt x="616" y="634"/>
                  <a:pt x="619" y="1100"/>
                  <a:pt x="622" y="1222"/>
                </a:cubicBezTo>
              </a:path>
            </a:pathLst>
          </a:custGeom>
          <a:noFill/>
          <a:ln w="76200" cap="flat"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FontTx/>
              <a:buChar char="•"/>
            </a:pPr>
            <a:endParaRPr lang="ja-JP" altLang="en-US" sz="2800">
              <a:solidFill>
                <a:srgbClr val="000000"/>
              </a:solidFill>
              <a:latin typeface="メイリオ" panose="020B0604030504040204" pitchFamily="50" charset="-128"/>
              <a:ea typeface="メイリオ" panose="020B0604030504040204" pitchFamily="50" charset="-128"/>
            </a:endParaRPr>
          </a:p>
        </p:txBody>
      </p:sp>
      <p:sp>
        <p:nvSpPr>
          <p:cNvPr id="27" name="Text Box 20">
            <a:extLst>
              <a:ext uri="{FF2B5EF4-FFF2-40B4-BE49-F238E27FC236}">
                <a16:creationId xmlns:a16="http://schemas.microsoft.com/office/drawing/2014/main" id="{D7BDF593-64ED-4A46-9496-EAA0BE25B686}"/>
              </a:ext>
            </a:extLst>
          </p:cNvPr>
          <p:cNvSpPr txBox="1">
            <a:spLocks noChangeArrowheads="1"/>
          </p:cNvSpPr>
          <p:nvPr/>
        </p:nvSpPr>
        <p:spPr bwMode="auto">
          <a:xfrm>
            <a:off x="3271876" y="2061150"/>
            <a:ext cx="11079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800" dirty="0">
                <a:solidFill>
                  <a:srgbClr val="000000"/>
                </a:solidFill>
                <a:latin typeface="メイリオ" panose="020B0604030504040204" pitchFamily="50" charset="-128"/>
                <a:ea typeface="メイリオ" panose="020B0604030504040204" pitchFamily="50" charset="-128"/>
              </a:rPr>
              <a:t>唾液の</a:t>
            </a:r>
          </a:p>
          <a:p>
            <a:pPr eaLnBrk="1" hangingPunct="1"/>
            <a:r>
              <a:rPr lang="ja-JP" altLang="en-US" sz="1800" dirty="0">
                <a:solidFill>
                  <a:srgbClr val="000000"/>
                </a:solidFill>
                <a:latin typeface="メイリオ" panose="020B0604030504040204" pitchFamily="50" charset="-128"/>
                <a:ea typeface="メイリオ" panose="020B0604030504040204" pitchFamily="50" charset="-128"/>
              </a:rPr>
              <a:t>垂れ込み</a:t>
            </a:r>
          </a:p>
        </p:txBody>
      </p:sp>
      <p:sp>
        <p:nvSpPr>
          <p:cNvPr id="28" name="Freeform 21">
            <a:extLst>
              <a:ext uri="{FF2B5EF4-FFF2-40B4-BE49-F238E27FC236}">
                <a16:creationId xmlns:a16="http://schemas.microsoft.com/office/drawing/2014/main" id="{E1BA28D3-1F50-4513-AB2A-714D1D7736CA}"/>
              </a:ext>
            </a:extLst>
          </p:cNvPr>
          <p:cNvSpPr>
            <a:spLocks/>
          </p:cNvSpPr>
          <p:nvPr/>
        </p:nvSpPr>
        <p:spPr bwMode="auto">
          <a:xfrm>
            <a:off x="2914689" y="2596356"/>
            <a:ext cx="296862" cy="3027362"/>
          </a:xfrm>
          <a:custGeom>
            <a:avLst/>
            <a:gdLst>
              <a:gd name="T0" fmla="*/ 187 w 187"/>
              <a:gd name="T1" fmla="*/ 0 h 1907"/>
              <a:gd name="T2" fmla="*/ 55 w 187"/>
              <a:gd name="T3" fmla="*/ 109 h 1907"/>
              <a:gd name="T4" fmla="*/ 1 w 187"/>
              <a:gd name="T5" fmla="*/ 327 h 1907"/>
              <a:gd name="T6" fmla="*/ 63 w 187"/>
              <a:gd name="T7" fmla="*/ 615 h 1907"/>
              <a:gd name="T8" fmla="*/ 110 w 187"/>
              <a:gd name="T9" fmla="*/ 849 h 1907"/>
              <a:gd name="T10" fmla="*/ 117 w 187"/>
              <a:gd name="T11" fmla="*/ 1199 h 1907"/>
              <a:gd name="T12" fmla="*/ 117 w 187"/>
              <a:gd name="T13" fmla="*/ 1907 h 1907"/>
              <a:gd name="T14" fmla="*/ 0 60000 65536"/>
              <a:gd name="T15" fmla="*/ 0 60000 65536"/>
              <a:gd name="T16" fmla="*/ 0 60000 65536"/>
              <a:gd name="T17" fmla="*/ 0 60000 65536"/>
              <a:gd name="T18" fmla="*/ 0 60000 65536"/>
              <a:gd name="T19" fmla="*/ 0 60000 65536"/>
              <a:gd name="T20" fmla="*/ 0 60000 65536"/>
              <a:gd name="T21" fmla="*/ 0 w 187"/>
              <a:gd name="T22" fmla="*/ 0 h 1907"/>
              <a:gd name="T23" fmla="*/ 187 w 187"/>
              <a:gd name="T24" fmla="*/ 1907 h 19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7" h="1907">
                <a:moveTo>
                  <a:pt x="187" y="0"/>
                </a:moveTo>
                <a:cubicBezTo>
                  <a:pt x="136" y="27"/>
                  <a:pt x="86" y="55"/>
                  <a:pt x="55" y="109"/>
                </a:cubicBezTo>
                <a:cubicBezTo>
                  <a:pt x="24" y="163"/>
                  <a:pt x="0" y="243"/>
                  <a:pt x="1" y="327"/>
                </a:cubicBezTo>
                <a:cubicBezTo>
                  <a:pt x="2" y="411"/>
                  <a:pt x="45" y="528"/>
                  <a:pt x="63" y="615"/>
                </a:cubicBezTo>
                <a:cubicBezTo>
                  <a:pt x="81" y="702"/>
                  <a:pt x="101" y="752"/>
                  <a:pt x="110" y="849"/>
                </a:cubicBezTo>
                <a:cubicBezTo>
                  <a:pt x="119" y="946"/>
                  <a:pt x="116" y="1023"/>
                  <a:pt x="117" y="1199"/>
                </a:cubicBezTo>
                <a:cubicBezTo>
                  <a:pt x="118" y="1375"/>
                  <a:pt x="117" y="1641"/>
                  <a:pt x="117" y="1907"/>
                </a:cubicBezTo>
              </a:path>
            </a:pathLst>
          </a:custGeom>
          <a:noFill/>
          <a:ln w="76200"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1" hangingPunct="1">
              <a:buFontTx/>
              <a:buChar char="•"/>
            </a:pPr>
            <a:endParaRPr lang="ja-JP" altLang="en-US" sz="2800">
              <a:solidFill>
                <a:srgbClr val="000000"/>
              </a:solidFill>
              <a:latin typeface="メイリオ" panose="020B0604030504040204" pitchFamily="50" charset="-128"/>
              <a:ea typeface="メイリオ" panose="020B0604030504040204" pitchFamily="50" charset="-128"/>
            </a:endParaRPr>
          </a:p>
        </p:txBody>
      </p:sp>
      <p:sp>
        <p:nvSpPr>
          <p:cNvPr id="29" name="Freeform 23">
            <a:extLst>
              <a:ext uri="{FF2B5EF4-FFF2-40B4-BE49-F238E27FC236}">
                <a16:creationId xmlns:a16="http://schemas.microsoft.com/office/drawing/2014/main" id="{DADD5E38-48E9-40B1-87DF-3F66ADFF6388}"/>
              </a:ext>
            </a:extLst>
          </p:cNvPr>
          <p:cNvSpPr>
            <a:spLocks/>
          </p:cNvSpPr>
          <p:nvPr/>
        </p:nvSpPr>
        <p:spPr bwMode="auto">
          <a:xfrm>
            <a:off x="6926301" y="2702718"/>
            <a:ext cx="420688" cy="2921000"/>
          </a:xfrm>
          <a:custGeom>
            <a:avLst/>
            <a:gdLst>
              <a:gd name="T0" fmla="*/ 86 w 265"/>
              <a:gd name="T1" fmla="*/ 1840 h 1840"/>
              <a:gd name="T2" fmla="*/ 16 w 265"/>
              <a:gd name="T3" fmla="*/ 1606 h 1840"/>
              <a:gd name="T4" fmla="*/ 8 w 265"/>
              <a:gd name="T5" fmla="*/ 1217 h 1840"/>
              <a:gd name="T6" fmla="*/ 8 w 265"/>
              <a:gd name="T7" fmla="*/ 485 h 1840"/>
              <a:gd name="T8" fmla="*/ 55 w 265"/>
              <a:gd name="T9" fmla="*/ 252 h 1840"/>
              <a:gd name="T10" fmla="*/ 218 w 265"/>
              <a:gd name="T11" fmla="*/ 42 h 1840"/>
              <a:gd name="T12" fmla="*/ 265 w 265"/>
              <a:gd name="T13" fmla="*/ 3 h 1840"/>
              <a:gd name="T14" fmla="*/ 0 60000 65536"/>
              <a:gd name="T15" fmla="*/ 0 60000 65536"/>
              <a:gd name="T16" fmla="*/ 0 60000 65536"/>
              <a:gd name="T17" fmla="*/ 0 60000 65536"/>
              <a:gd name="T18" fmla="*/ 0 60000 65536"/>
              <a:gd name="T19" fmla="*/ 0 60000 65536"/>
              <a:gd name="T20" fmla="*/ 0 60000 65536"/>
              <a:gd name="T21" fmla="*/ 0 w 265"/>
              <a:gd name="T22" fmla="*/ 0 h 1840"/>
              <a:gd name="T23" fmla="*/ 265 w 265"/>
              <a:gd name="T24" fmla="*/ 1840 h 18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5" h="1840">
                <a:moveTo>
                  <a:pt x="86" y="1840"/>
                </a:moveTo>
                <a:cubicBezTo>
                  <a:pt x="57" y="1775"/>
                  <a:pt x="29" y="1710"/>
                  <a:pt x="16" y="1606"/>
                </a:cubicBezTo>
                <a:cubicBezTo>
                  <a:pt x="3" y="1502"/>
                  <a:pt x="9" y="1404"/>
                  <a:pt x="8" y="1217"/>
                </a:cubicBezTo>
                <a:cubicBezTo>
                  <a:pt x="7" y="1030"/>
                  <a:pt x="0" y="646"/>
                  <a:pt x="8" y="485"/>
                </a:cubicBezTo>
                <a:cubicBezTo>
                  <a:pt x="16" y="324"/>
                  <a:pt x="20" y="326"/>
                  <a:pt x="55" y="252"/>
                </a:cubicBezTo>
                <a:cubicBezTo>
                  <a:pt x="90" y="178"/>
                  <a:pt x="183" y="84"/>
                  <a:pt x="218" y="42"/>
                </a:cubicBezTo>
                <a:cubicBezTo>
                  <a:pt x="253" y="0"/>
                  <a:pt x="259" y="1"/>
                  <a:pt x="265" y="3"/>
                </a:cubicBezTo>
              </a:path>
            </a:pathLst>
          </a:custGeom>
          <a:noFill/>
          <a:ln w="76200" cmpd="sng">
            <a:solidFill>
              <a:srgbClr val="FF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eaLnBrk="1" hangingPunct="1">
              <a:buFontTx/>
              <a:buChar char="•"/>
            </a:pPr>
            <a:endParaRPr lang="ja-JP" altLang="en-US" sz="2800">
              <a:solidFill>
                <a:srgbClr val="000000"/>
              </a:solidFill>
              <a:latin typeface="メイリオ" panose="020B0604030504040204" pitchFamily="50" charset="-128"/>
              <a:ea typeface="メイリオ" panose="020B0604030504040204" pitchFamily="50" charset="-128"/>
            </a:endParaRPr>
          </a:p>
        </p:txBody>
      </p:sp>
      <p:sp>
        <p:nvSpPr>
          <p:cNvPr id="30" name="Line 24">
            <a:extLst>
              <a:ext uri="{FF2B5EF4-FFF2-40B4-BE49-F238E27FC236}">
                <a16:creationId xmlns:a16="http://schemas.microsoft.com/office/drawing/2014/main" id="{13808186-DE03-453C-8C79-936E6B9E0382}"/>
              </a:ext>
            </a:extLst>
          </p:cNvPr>
          <p:cNvSpPr>
            <a:spLocks noChangeShapeType="1"/>
          </p:cNvSpPr>
          <p:nvPr/>
        </p:nvSpPr>
        <p:spPr bwMode="auto">
          <a:xfrm flipH="1">
            <a:off x="6807239" y="2158206"/>
            <a:ext cx="646112" cy="6238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buFontTx/>
              <a:buChar char="•"/>
            </a:pPr>
            <a:endParaRPr lang="ja-JP" altLang="en-US" sz="2800">
              <a:solidFill>
                <a:srgbClr val="000000"/>
              </a:solidFill>
              <a:latin typeface="メイリオ" panose="020B0604030504040204" pitchFamily="50" charset="-128"/>
              <a:ea typeface="メイリオ" panose="020B0604030504040204" pitchFamily="50" charset="-128"/>
            </a:endParaRPr>
          </a:p>
        </p:txBody>
      </p:sp>
      <p:sp>
        <p:nvSpPr>
          <p:cNvPr id="31" name="Line 25">
            <a:extLst>
              <a:ext uri="{FF2B5EF4-FFF2-40B4-BE49-F238E27FC236}">
                <a16:creationId xmlns:a16="http://schemas.microsoft.com/office/drawing/2014/main" id="{8345C26C-EC17-4102-B937-E6DCBE0F9823}"/>
              </a:ext>
            </a:extLst>
          </p:cNvPr>
          <p:cNvSpPr>
            <a:spLocks noChangeShapeType="1"/>
          </p:cNvSpPr>
          <p:nvPr/>
        </p:nvSpPr>
        <p:spPr bwMode="auto">
          <a:xfrm>
            <a:off x="6807239" y="2780506"/>
            <a:ext cx="0" cy="26558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buFontTx/>
              <a:buChar char="•"/>
            </a:pPr>
            <a:endParaRPr lang="ja-JP" altLang="en-US" sz="2800">
              <a:solidFill>
                <a:srgbClr val="000000"/>
              </a:solidFill>
              <a:latin typeface="メイリオ" panose="020B0604030504040204" pitchFamily="50" charset="-128"/>
              <a:ea typeface="メイリオ" panose="020B0604030504040204" pitchFamily="50" charset="-128"/>
            </a:endParaRPr>
          </a:p>
        </p:txBody>
      </p:sp>
      <p:sp>
        <p:nvSpPr>
          <p:cNvPr id="32" name="Line 26">
            <a:extLst>
              <a:ext uri="{FF2B5EF4-FFF2-40B4-BE49-F238E27FC236}">
                <a16:creationId xmlns:a16="http://schemas.microsoft.com/office/drawing/2014/main" id="{F8C6E37F-0A12-4EB4-9C08-EBBBE8068CE6}"/>
              </a:ext>
            </a:extLst>
          </p:cNvPr>
          <p:cNvSpPr>
            <a:spLocks noChangeShapeType="1"/>
          </p:cNvSpPr>
          <p:nvPr/>
        </p:nvSpPr>
        <p:spPr bwMode="auto">
          <a:xfrm flipV="1">
            <a:off x="7815301" y="2855118"/>
            <a:ext cx="0" cy="25812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buFontTx/>
              <a:buChar char="•"/>
            </a:pPr>
            <a:endParaRPr lang="ja-JP" altLang="en-US" sz="2800">
              <a:solidFill>
                <a:srgbClr val="000000"/>
              </a:solidFill>
              <a:latin typeface="メイリオ" panose="020B0604030504040204" pitchFamily="50" charset="-128"/>
              <a:ea typeface="メイリオ" panose="020B0604030504040204" pitchFamily="50" charset="-128"/>
            </a:endParaRPr>
          </a:p>
        </p:txBody>
      </p:sp>
      <p:sp>
        <p:nvSpPr>
          <p:cNvPr id="33" name="Line 27">
            <a:extLst>
              <a:ext uri="{FF2B5EF4-FFF2-40B4-BE49-F238E27FC236}">
                <a16:creationId xmlns:a16="http://schemas.microsoft.com/office/drawing/2014/main" id="{9BE1F44E-EBA1-4E01-AC05-AA8B5689BD7E}"/>
              </a:ext>
            </a:extLst>
          </p:cNvPr>
          <p:cNvSpPr>
            <a:spLocks noChangeShapeType="1"/>
          </p:cNvSpPr>
          <p:nvPr/>
        </p:nvSpPr>
        <p:spPr bwMode="auto">
          <a:xfrm flipV="1">
            <a:off x="6448464" y="2269331"/>
            <a:ext cx="0" cy="31670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buFontTx/>
              <a:buChar char="•"/>
            </a:pPr>
            <a:endParaRPr lang="ja-JP" altLang="en-US" sz="2800">
              <a:solidFill>
                <a:srgbClr val="000000"/>
              </a:solidFill>
              <a:latin typeface="メイリオ" panose="020B0604030504040204" pitchFamily="50" charset="-128"/>
              <a:ea typeface="メイリオ" panose="020B0604030504040204" pitchFamily="50" charset="-128"/>
            </a:endParaRPr>
          </a:p>
        </p:txBody>
      </p:sp>
      <p:sp>
        <p:nvSpPr>
          <p:cNvPr id="34" name="AutoShape 28">
            <a:extLst>
              <a:ext uri="{FF2B5EF4-FFF2-40B4-BE49-F238E27FC236}">
                <a16:creationId xmlns:a16="http://schemas.microsoft.com/office/drawing/2014/main" id="{D8E2B8A1-1C5D-423C-A9D2-ACC64359E65A}"/>
              </a:ext>
            </a:extLst>
          </p:cNvPr>
          <p:cNvSpPr>
            <a:spLocks noChangeArrowheads="1"/>
          </p:cNvSpPr>
          <p:nvPr/>
        </p:nvSpPr>
        <p:spPr bwMode="auto">
          <a:xfrm flipV="1">
            <a:off x="7042189" y="4274343"/>
            <a:ext cx="531812" cy="952500"/>
          </a:xfrm>
          <a:prstGeom prst="can">
            <a:avLst>
              <a:gd name="adj" fmla="val 44776"/>
            </a:avLst>
          </a:prstGeom>
          <a:solidFill>
            <a:schemeClr val="bg1"/>
          </a:solidFill>
          <a:ln w="9525">
            <a:solidFill>
              <a:schemeClr val="tx1"/>
            </a:solidFill>
            <a:round/>
            <a:headEnd/>
            <a:tailEnd/>
          </a:ln>
        </p:spPr>
        <p:txBody>
          <a:bodyPr wrap="none" anchor="ctr"/>
          <a:lstStyle>
            <a:lvl1pPr eaLnBrk="0" hangingPunct="0">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eaLnBrk="1" hangingPunct="1">
              <a:buFontTx/>
              <a:buChar char="•"/>
            </a:pPr>
            <a:endParaRPr lang="ja-JP" altLang="en-US">
              <a:solidFill>
                <a:srgbClr val="000000"/>
              </a:solidFill>
              <a:latin typeface="メイリオ" panose="020B0604030504040204" pitchFamily="50" charset="-128"/>
              <a:ea typeface="メイリオ" panose="020B0604030504040204" pitchFamily="50" charset="-128"/>
            </a:endParaRPr>
          </a:p>
        </p:txBody>
      </p:sp>
      <p:sp>
        <p:nvSpPr>
          <p:cNvPr id="35" name="AutoShape 29">
            <a:extLst>
              <a:ext uri="{FF2B5EF4-FFF2-40B4-BE49-F238E27FC236}">
                <a16:creationId xmlns:a16="http://schemas.microsoft.com/office/drawing/2014/main" id="{0C68E297-B4C9-430D-A9E6-EDBA8F173A56}"/>
              </a:ext>
            </a:extLst>
          </p:cNvPr>
          <p:cNvSpPr>
            <a:spLocks noChangeArrowheads="1"/>
          </p:cNvSpPr>
          <p:nvPr/>
        </p:nvSpPr>
        <p:spPr bwMode="auto">
          <a:xfrm flipH="1">
            <a:off x="5837276" y="3323431"/>
            <a:ext cx="1730375" cy="1655762"/>
          </a:xfrm>
          <a:custGeom>
            <a:avLst/>
            <a:gdLst>
              <a:gd name="T0" fmla="*/ 1211743 w 21600"/>
              <a:gd name="T1" fmla="*/ 0 h 21600"/>
              <a:gd name="T2" fmla="*/ 1211743 w 21600"/>
              <a:gd name="T3" fmla="*/ 931979 h 21600"/>
              <a:gd name="T4" fmla="*/ 259316 w 21600"/>
              <a:gd name="T5" fmla="*/ 1655762 h 21600"/>
              <a:gd name="T6" fmla="*/ 1730375 w 21600"/>
              <a:gd name="T7" fmla="*/ 465990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lumMod val="75000"/>
            </a:schemeClr>
          </a:solidFill>
          <a:ln>
            <a:noFill/>
          </a:ln>
        </p:spPr>
        <p:txBody>
          <a:bodyPr wrap="none" anchor="ctr"/>
          <a:lstStyle/>
          <a:p>
            <a:pPr eaLnBrk="1" hangingPunct="1">
              <a:buFontTx/>
              <a:buChar char="•"/>
            </a:pPr>
            <a:endParaRPr lang="ja-JP" altLang="en-US" sz="2800">
              <a:solidFill>
                <a:srgbClr val="000000"/>
              </a:solidFill>
              <a:latin typeface="メイリオ" panose="020B0604030504040204" pitchFamily="50" charset="-128"/>
              <a:ea typeface="メイリオ" panose="020B0604030504040204" pitchFamily="50" charset="-128"/>
            </a:endParaRPr>
          </a:p>
        </p:txBody>
      </p:sp>
      <p:sp>
        <p:nvSpPr>
          <p:cNvPr id="36" name="Rectangle 30">
            <a:extLst>
              <a:ext uri="{FF2B5EF4-FFF2-40B4-BE49-F238E27FC236}">
                <a16:creationId xmlns:a16="http://schemas.microsoft.com/office/drawing/2014/main" id="{CC7AF609-B381-4BFE-8B99-B6BA0F0696C7}"/>
              </a:ext>
            </a:extLst>
          </p:cNvPr>
          <p:cNvSpPr>
            <a:spLocks noChangeArrowheads="1"/>
          </p:cNvSpPr>
          <p:nvPr/>
        </p:nvSpPr>
        <p:spPr bwMode="auto">
          <a:xfrm>
            <a:off x="5732501" y="3285331"/>
            <a:ext cx="655638" cy="1001712"/>
          </a:xfrm>
          <a:prstGeom prst="rect">
            <a:avLst/>
          </a:prstGeom>
          <a:solidFill>
            <a:schemeClr val="bg1"/>
          </a:solidFill>
          <a:ln>
            <a:noFill/>
          </a:ln>
        </p:spPr>
        <p:txBody>
          <a:bodyPr wrap="none" anchor="ctr"/>
          <a:lstStyle>
            <a:lvl1pPr eaLnBrk="0" hangingPunct="0">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eaLnBrk="1" hangingPunct="1">
              <a:buFontTx/>
              <a:buChar char="•"/>
            </a:pPr>
            <a:endParaRPr lang="ja-JP" altLang="en-US">
              <a:solidFill>
                <a:srgbClr val="000000"/>
              </a:solidFill>
              <a:latin typeface="メイリオ" panose="020B0604030504040204" pitchFamily="50" charset="-128"/>
              <a:ea typeface="メイリオ" panose="020B0604030504040204" pitchFamily="50" charset="-128"/>
            </a:endParaRPr>
          </a:p>
        </p:txBody>
      </p:sp>
      <p:sp>
        <p:nvSpPr>
          <p:cNvPr id="37" name="AutoShape 31">
            <a:extLst>
              <a:ext uri="{FF2B5EF4-FFF2-40B4-BE49-F238E27FC236}">
                <a16:creationId xmlns:a16="http://schemas.microsoft.com/office/drawing/2014/main" id="{2B51F500-5438-4BB6-8D2E-4634AC6A2342}"/>
              </a:ext>
            </a:extLst>
          </p:cNvPr>
          <p:cNvSpPr>
            <a:spLocks noChangeArrowheads="1"/>
          </p:cNvSpPr>
          <p:nvPr/>
        </p:nvSpPr>
        <p:spPr bwMode="auto">
          <a:xfrm rot="-5400000">
            <a:off x="5969039" y="3458368"/>
            <a:ext cx="493712" cy="655638"/>
          </a:xfrm>
          <a:prstGeom prst="can">
            <a:avLst>
              <a:gd name="adj" fmla="val 33199"/>
            </a:avLst>
          </a:prstGeom>
          <a:solidFill>
            <a:schemeClr val="bg1">
              <a:lumMod val="75000"/>
            </a:schemeClr>
          </a:solidFill>
          <a:ln>
            <a:noFill/>
          </a:ln>
        </p:spPr>
        <p:txBody>
          <a:bodyPr wrap="none" anchor="ctr"/>
          <a:lstStyle>
            <a:lvl1pPr eaLnBrk="0" hangingPunct="0">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eaLnBrk="1" hangingPunct="1">
              <a:buFontTx/>
              <a:buChar char="•"/>
            </a:pPr>
            <a:endParaRPr lang="ja-JP" altLang="en-US">
              <a:solidFill>
                <a:srgbClr val="000000"/>
              </a:solidFill>
              <a:latin typeface="メイリオ" panose="020B0604030504040204" pitchFamily="50" charset="-128"/>
              <a:ea typeface="メイリオ" panose="020B0604030504040204" pitchFamily="50" charset="-128"/>
            </a:endParaRPr>
          </a:p>
        </p:txBody>
      </p:sp>
      <p:sp>
        <p:nvSpPr>
          <p:cNvPr id="38" name="AutoShape 32">
            <a:extLst>
              <a:ext uri="{FF2B5EF4-FFF2-40B4-BE49-F238E27FC236}">
                <a16:creationId xmlns:a16="http://schemas.microsoft.com/office/drawing/2014/main" id="{6402A675-C993-4F0E-B66B-B6309B005C0D}"/>
              </a:ext>
            </a:extLst>
          </p:cNvPr>
          <p:cNvSpPr>
            <a:spLocks noChangeArrowheads="1"/>
          </p:cNvSpPr>
          <p:nvPr/>
        </p:nvSpPr>
        <p:spPr bwMode="auto">
          <a:xfrm rot="-5400000">
            <a:off x="5468182" y="3559175"/>
            <a:ext cx="668337" cy="457200"/>
          </a:xfrm>
          <a:prstGeom prst="can">
            <a:avLst>
              <a:gd name="adj" fmla="val 25000"/>
            </a:avLst>
          </a:prstGeom>
          <a:solidFill>
            <a:schemeClr val="accent1"/>
          </a:solidFill>
          <a:ln w="9525">
            <a:solidFill>
              <a:schemeClr val="tx1"/>
            </a:solidFill>
            <a:round/>
            <a:headEnd/>
            <a:tailEnd/>
          </a:ln>
        </p:spPr>
        <p:txBody>
          <a:bodyPr wrap="none" anchor="ctr"/>
          <a:lstStyle>
            <a:lvl1pPr eaLnBrk="0" hangingPunct="0">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eaLnBrk="1" hangingPunct="1">
              <a:buFontTx/>
              <a:buChar char="•"/>
            </a:pPr>
            <a:endParaRPr lang="ja-JP" altLang="en-US">
              <a:solidFill>
                <a:srgbClr val="000000"/>
              </a:solidFill>
              <a:latin typeface="メイリオ" panose="020B0604030504040204" pitchFamily="50" charset="-128"/>
              <a:ea typeface="メイリオ" panose="020B0604030504040204" pitchFamily="50" charset="-128"/>
            </a:endParaRPr>
          </a:p>
        </p:txBody>
      </p:sp>
      <p:grpSp>
        <p:nvGrpSpPr>
          <p:cNvPr id="39" name="Group 33">
            <a:extLst>
              <a:ext uri="{FF2B5EF4-FFF2-40B4-BE49-F238E27FC236}">
                <a16:creationId xmlns:a16="http://schemas.microsoft.com/office/drawing/2014/main" id="{0C7F2F59-063E-492D-989F-1BFA59F0C358}"/>
              </a:ext>
            </a:extLst>
          </p:cNvPr>
          <p:cNvGrpSpPr>
            <a:grpSpLocks/>
          </p:cNvGrpSpPr>
          <p:nvPr/>
        </p:nvGrpSpPr>
        <p:grpSpPr bwMode="auto">
          <a:xfrm>
            <a:off x="5292764" y="3786981"/>
            <a:ext cx="2005012" cy="1836737"/>
            <a:chOff x="3619" y="2455"/>
            <a:chExt cx="1263" cy="1157"/>
          </a:xfrm>
        </p:grpSpPr>
        <p:sp>
          <p:nvSpPr>
            <p:cNvPr id="40" name="Line 34">
              <a:extLst>
                <a:ext uri="{FF2B5EF4-FFF2-40B4-BE49-F238E27FC236}">
                  <a16:creationId xmlns:a16="http://schemas.microsoft.com/office/drawing/2014/main" id="{D5571345-5FAF-431B-8B46-57DBFF7D5511}"/>
                </a:ext>
              </a:extLst>
            </p:cNvPr>
            <p:cNvSpPr>
              <a:spLocks noChangeShapeType="1"/>
            </p:cNvSpPr>
            <p:nvPr/>
          </p:nvSpPr>
          <p:spPr bwMode="auto">
            <a:xfrm>
              <a:off x="3619" y="2460"/>
              <a:ext cx="903" cy="0"/>
            </a:xfrm>
            <a:prstGeom prst="line">
              <a:avLst/>
            </a:prstGeom>
            <a:noFill/>
            <a:ln w="76200">
              <a:solidFill>
                <a:srgbClr val="3366FF"/>
              </a:solidFill>
              <a:round/>
              <a:headEnd/>
              <a:tailEnd/>
            </a:ln>
            <a:extLst>
              <a:ext uri="{909E8E84-426E-40DD-AFC4-6F175D3DCCD1}">
                <a14:hiddenFill xmlns:a14="http://schemas.microsoft.com/office/drawing/2010/main">
                  <a:noFill/>
                </a14:hiddenFill>
              </a:ext>
            </a:extLst>
          </p:spPr>
          <p:txBody>
            <a:bodyPr/>
            <a:lstStyle/>
            <a:p>
              <a:pPr eaLnBrk="1" hangingPunct="1">
                <a:buFontTx/>
                <a:buChar char="•"/>
              </a:pPr>
              <a:endParaRPr lang="ja-JP" altLang="en-US" sz="2800">
                <a:solidFill>
                  <a:srgbClr val="000000"/>
                </a:solidFill>
                <a:latin typeface="メイリオ" panose="020B0604030504040204" pitchFamily="50" charset="-128"/>
                <a:ea typeface="メイリオ" panose="020B0604030504040204" pitchFamily="50" charset="-128"/>
              </a:endParaRPr>
            </a:p>
          </p:txBody>
        </p:sp>
        <p:sp>
          <p:nvSpPr>
            <p:cNvPr id="41" name="Freeform 35">
              <a:extLst>
                <a:ext uri="{FF2B5EF4-FFF2-40B4-BE49-F238E27FC236}">
                  <a16:creationId xmlns:a16="http://schemas.microsoft.com/office/drawing/2014/main" id="{EE48536D-37CB-4C54-B082-7A065B9866C8}"/>
                </a:ext>
              </a:extLst>
            </p:cNvPr>
            <p:cNvSpPr>
              <a:spLocks/>
            </p:cNvSpPr>
            <p:nvPr/>
          </p:nvSpPr>
          <p:spPr bwMode="auto">
            <a:xfrm>
              <a:off x="4390" y="2455"/>
              <a:ext cx="492" cy="1157"/>
            </a:xfrm>
            <a:custGeom>
              <a:avLst/>
              <a:gdLst>
                <a:gd name="T0" fmla="*/ 0 w 492"/>
                <a:gd name="T1" fmla="*/ 5 h 1157"/>
                <a:gd name="T2" fmla="*/ 195 w 492"/>
                <a:gd name="T3" fmla="*/ 5 h 1157"/>
                <a:gd name="T4" fmla="*/ 304 w 492"/>
                <a:gd name="T5" fmla="*/ 36 h 1157"/>
                <a:gd name="T6" fmla="*/ 405 w 492"/>
                <a:gd name="T7" fmla="*/ 114 h 1157"/>
                <a:gd name="T8" fmla="*/ 475 w 492"/>
                <a:gd name="T9" fmla="*/ 207 h 1157"/>
                <a:gd name="T10" fmla="*/ 490 w 492"/>
                <a:gd name="T11" fmla="*/ 379 h 1157"/>
                <a:gd name="T12" fmla="*/ 490 w 492"/>
                <a:gd name="T13" fmla="*/ 721 h 1157"/>
                <a:gd name="T14" fmla="*/ 490 w 492"/>
                <a:gd name="T15" fmla="*/ 1157 h 1157"/>
                <a:gd name="T16" fmla="*/ 0 60000 65536"/>
                <a:gd name="T17" fmla="*/ 0 60000 65536"/>
                <a:gd name="T18" fmla="*/ 0 60000 65536"/>
                <a:gd name="T19" fmla="*/ 0 60000 65536"/>
                <a:gd name="T20" fmla="*/ 0 60000 65536"/>
                <a:gd name="T21" fmla="*/ 0 60000 65536"/>
                <a:gd name="T22" fmla="*/ 0 60000 65536"/>
                <a:gd name="T23" fmla="*/ 0 60000 65536"/>
                <a:gd name="T24" fmla="*/ 0 w 492"/>
                <a:gd name="T25" fmla="*/ 0 h 1157"/>
                <a:gd name="T26" fmla="*/ 492 w 492"/>
                <a:gd name="T27" fmla="*/ 1157 h 11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2" h="1157">
                  <a:moveTo>
                    <a:pt x="0" y="5"/>
                  </a:moveTo>
                  <a:cubicBezTo>
                    <a:pt x="72" y="2"/>
                    <a:pt x="144" y="0"/>
                    <a:pt x="195" y="5"/>
                  </a:cubicBezTo>
                  <a:cubicBezTo>
                    <a:pt x="246" y="10"/>
                    <a:pt x="269" y="18"/>
                    <a:pt x="304" y="36"/>
                  </a:cubicBezTo>
                  <a:cubicBezTo>
                    <a:pt x="339" y="54"/>
                    <a:pt x="377" y="86"/>
                    <a:pt x="405" y="114"/>
                  </a:cubicBezTo>
                  <a:cubicBezTo>
                    <a:pt x="433" y="142"/>
                    <a:pt x="461" y="163"/>
                    <a:pt x="475" y="207"/>
                  </a:cubicBezTo>
                  <a:cubicBezTo>
                    <a:pt x="489" y="251"/>
                    <a:pt x="488" y="293"/>
                    <a:pt x="490" y="379"/>
                  </a:cubicBezTo>
                  <a:cubicBezTo>
                    <a:pt x="492" y="465"/>
                    <a:pt x="490" y="591"/>
                    <a:pt x="490" y="721"/>
                  </a:cubicBezTo>
                  <a:cubicBezTo>
                    <a:pt x="490" y="851"/>
                    <a:pt x="489" y="1084"/>
                    <a:pt x="490" y="1157"/>
                  </a:cubicBezTo>
                </a:path>
              </a:pathLst>
            </a:custGeom>
            <a:noFill/>
            <a:ln w="76200" cmpd="sng">
              <a:solidFill>
                <a:srgbClr val="3366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eaLnBrk="1" hangingPunct="1">
                <a:buFontTx/>
                <a:buChar char="•"/>
              </a:pPr>
              <a:endParaRPr lang="ja-JP" altLang="en-US" sz="2800">
                <a:solidFill>
                  <a:srgbClr val="000000"/>
                </a:solidFill>
                <a:latin typeface="メイリオ" panose="020B0604030504040204" pitchFamily="50" charset="-128"/>
                <a:ea typeface="メイリオ" panose="020B0604030504040204" pitchFamily="50" charset="-128"/>
              </a:endParaRPr>
            </a:p>
          </p:txBody>
        </p:sp>
      </p:grpSp>
      <p:sp>
        <p:nvSpPr>
          <p:cNvPr id="42" name="Freeform 36">
            <a:extLst>
              <a:ext uri="{FF2B5EF4-FFF2-40B4-BE49-F238E27FC236}">
                <a16:creationId xmlns:a16="http://schemas.microsoft.com/office/drawing/2014/main" id="{C516358E-DF71-4A9C-BB8D-9E6124A33219}"/>
              </a:ext>
            </a:extLst>
          </p:cNvPr>
          <p:cNvSpPr>
            <a:spLocks/>
          </p:cNvSpPr>
          <p:nvPr/>
        </p:nvSpPr>
        <p:spPr bwMode="auto">
          <a:xfrm>
            <a:off x="7348576" y="2842418"/>
            <a:ext cx="350838" cy="2768600"/>
          </a:xfrm>
          <a:custGeom>
            <a:avLst/>
            <a:gdLst>
              <a:gd name="T0" fmla="*/ 124 w 221"/>
              <a:gd name="T1" fmla="*/ 1814 h 1814"/>
              <a:gd name="T2" fmla="*/ 178 w 221"/>
              <a:gd name="T3" fmla="*/ 1643 h 1814"/>
              <a:gd name="T4" fmla="*/ 209 w 221"/>
              <a:gd name="T5" fmla="*/ 1386 h 1814"/>
              <a:gd name="T6" fmla="*/ 209 w 221"/>
              <a:gd name="T7" fmla="*/ 748 h 1814"/>
              <a:gd name="T8" fmla="*/ 139 w 221"/>
              <a:gd name="T9" fmla="*/ 537 h 1814"/>
              <a:gd name="T10" fmla="*/ 15 w 221"/>
              <a:gd name="T11" fmla="*/ 312 h 1814"/>
              <a:gd name="T12" fmla="*/ 46 w 221"/>
              <a:gd name="T13" fmla="*/ 133 h 1814"/>
              <a:gd name="T14" fmla="*/ 116 w 221"/>
              <a:gd name="T15" fmla="*/ 0 h 1814"/>
              <a:gd name="T16" fmla="*/ 0 60000 65536"/>
              <a:gd name="T17" fmla="*/ 0 60000 65536"/>
              <a:gd name="T18" fmla="*/ 0 60000 65536"/>
              <a:gd name="T19" fmla="*/ 0 60000 65536"/>
              <a:gd name="T20" fmla="*/ 0 60000 65536"/>
              <a:gd name="T21" fmla="*/ 0 60000 65536"/>
              <a:gd name="T22" fmla="*/ 0 60000 65536"/>
              <a:gd name="T23" fmla="*/ 0 60000 65536"/>
              <a:gd name="T24" fmla="*/ 0 w 221"/>
              <a:gd name="T25" fmla="*/ 0 h 1814"/>
              <a:gd name="T26" fmla="*/ 221 w 221"/>
              <a:gd name="T27" fmla="*/ 1814 h 18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1" h="1814">
                <a:moveTo>
                  <a:pt x="124" y="1814"/>
                </a:moveTo>
                <a:cubicBezTo>
                  <a:pt x="144" y="1764"/>
                  <a:pt x="164" y="1714"/>
                  <a:pt x="178" y="1643"/>
                </a:cubicBezTo>
                <a:cubicBezTo>
                  <a:pt x="192" y="1572"/>
                  <a:pt x="204" y="1535"/>
                  <a:pt x="209" y="1386"/>
                </a:cubicBezTo>
                <a:cubicBezTo>
                  <a:pt x="214" y="1237"/>
                  <a:pt x="221" y="889"/>
                  <a:pt x="209" y="748"/>
                </a:cubicBezTo>
                <a:cubicBezTo>
                  <a:pt x="197" y="607"/>
                  <a:pt x="171" y="610"/>
                  <a:pt x="139" y="537"/>
                </a:cubicBezTo>
                <a:cubicBezTo>
                  <a:pt x="107" y="464"/>
                  <a:pt x="30" y="379"/>
                  <a:pt x="15" y="312"/>
                </a:cubicBezTo>
                <a:cubicBezTo>
                  <a:pt x="0" y="245"/>
                  <a:pt x="29" y="185"/>
                  <a:pt x="46" y="133"/>
                </a:cubicBezTo>
                <a:cubicBezTo>
                  <a:pt x="63" y="81"/>
                  <a:pt x="106" y="22"/>
                  <a:pt x="116" y="0"/>
                </a:cubicBezTo>
              </a:path>
            </a:pathLst>
          </a:custGeom>
          <a:noFill/>
          <a:ln w="76200" cmpd="sng">
            <a:solidFill>
              <a:srgbClr val="FF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eaLnBrk="1" hangingPunct="1">
              <a:buFontTx/>
              <a:buChar char="•"/>
            </a:pPr>
            <a:endParaRPr lang="ja-JP" altLang="en-US" sz="2800">
              <a:solidFill>
                <a:srgbClr val="000000"/>
              </a:solidFill>
              <a:latin typeface="メイリオ" panose="020B0604030504040204" pitchFamily="50" charset="-128"/>
              <a:ea typeface="メイリオ" panose="020B0604030504040204" pitchFamily="50" charset="-128"/>
            </a:endParaRPr>
          </a:p>
        </p:txBody>
      </p:sp>
      <p:sp>
        <p:nvSpPr>
          <p:cNvPr id="43" name="Text Box 38">
            <a:extLst>
              <a:ext uri="{FF2B5EF4-FFF2-40B4-BE49-F238E27FC236}">
                <a16:creationId xmlns:a16="http://schemas.microsoft.com/office/drawing/2014/main" id="{E2B852F6-DA53-4075-8686-491F27593561}"/>
              </a:ext>
            </a:extLst>
          </p:cNvPr>
          <p:cNvSpPr txBox="1">
            <a:spLocks noChangeArrowheads="1"/>
          </p:cNvSpPr>
          <p:nvPr/>
        </p:nvSpPr>
        <p:spPr bwMode="auto">
          <a:xfrm>
            <a:off x="5218190" y="2758281"/>
            <a:ext cx="11079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1800" dirty="0">
                <a:solidFill>
                  <a:srgbClr val="0000CC"/>
                </a:solidFill>
                <a:latin typeface="メイリオ" panose="020B0604030504040204" pitchFamily="50" charset="-128"/>
                <a:ea typeface="メイリオ" panose="020B0604030504040204" pitchFamily="50" charset="-128"/>
              </a:rPr>
              <a:t>スピーチ</a:t>
            </a:r>
          </a:p>
          <a:p>
            <a:pPr algn="ctr" eaLnBrk="1" hangingPunct="1"/>
            <a:r>
              <a:rPr lang="ja-JP" altLang="en-US" sz="1800" dirty="0">
                <a:solidFill>
                  <a:srgbClr val="0000CC"/>
                </a:solidFill>
                <a:latin typeface="メイリオ" panose="020B0604030504040204" pitchFamily="50" charset="-128"/>
                <a:ea typeface="メイリオ" panose="020B0604030504040204" pitchFamily="50" charset="-128"/>
              </a:rPr>
              <a:t>バルブ</a:t>
            </a:r>
          </a:p>
        </p:txBody>
      </p:sp>
      <p:sp>
        <p:nvSpPr>
          <p:cNvPr id="44" name="AutoShape 44">
            <a:extLst>
              <a:ext uri="{FF2B5EF4-FFF2-40B4-BE49-F238E27FC236}">
                <a16:creationId xmlns:a16="http://schemas.microsoft.com/office/drawing/2014/main" id="{2BAAF7F9-EC2C-4C23-B991-7EE5191DECF3}"/>
              </a:ext>
            </a:extLst>
          </p:cNvPr>
          <p:cNvSpPr>
            <a:spLocks noChangeArrowheads="1"/>
          </p:cNvSpPr>
          <p:nvPr/>
        </p:nvSpPr>
        <p:spPr bwMode="auto">
          <a:xfrm rot="13583972" flipH="1">
            <a:off x="7469227" y="2356643"/>
            <a:ext cx="323850" cy="428625"/>
          </a:xfrm>
          <a:custGeom>
            <a:avLst/>
            <a:gdLst>
              <a:gd name="T0" fmla="*/ 138686 w 21600"/>
              <a:gd name="T1" fmla="*/ 0 h 21600"/>
              <a:gd name="T2" fmla="*/ 45804 w 21600"/>
              <a:gd name="T3" fmla="*/ 428625 h 21600"/>
              <a:gd name="T4" fmla="*/ 145807 w 21600"/>
              <a:gd name="T5" fmla="*/ 164902 h 21600"/>
              <a:gd name="T6" fmla="*/ 234821 w 21600"/>
              <a:gd name="T7" fmla="*/ 283468 h 21600"/>
              <a:gd name="T8" fmla="*/ 323850 w 21600"/>
              <a:gd name="T9" fmla="*/ 164902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FFFFCC"/>
          </a:solidFill>
          <a:ln w="9525">
            <a:solidFill>
              <a:schemeClr val="tx1"/>
            </a:solidFill>
            <a:miter lim="800000"/>
            <a:headEnd/>
            <a:tailEnd/>
          </a:ln>
        </p:spPr>
        <p:txBody>
          <a:bodyPr wrap="none" anchor="ctr"/>
          <a:lstStyle/>
          <a:p>
            <a:pPr eaLnBrk="1" hangingPunct="1">
              <a:buFontTx/>
              <a:buChar char="•"/>
            </a:pPr>
            <a:endParaRPr lang="ja-JP" altLang="en-US" sz="2800">
              <a:solidFill>
                <a:srgbClr val="000000"/>
              </a:solidFill>
              <a:latin typeface="メイリオ" panose="020B0604030504040204" pitchFamily="50" charset="-128"/>
              <a:ea typeface="メイリオ" panose="020B0604030504040204" pitchFamily="50" charset="-128"/>
            </a:endParaRPr>
          </a:p>
        </p:txBody>
      </p:sp>
      <p:sp>
        <p:nvSpPr>
          <p:cNvPr id="45" name="Text Box 45">
            <a:extLst>
              <a:ext uri="{FF2B5EF4-FFF2-40B4-BE49-F238E27FC236}">
                <a16:creationId xmlns:a16="http://schemas.microsoft.com/office/drawing/2014/main" id="{72D7F54F-402F-42F2-AA26-390D6E30B909}"/>
              </a:ext>
            </a:extLst>
          </p:cNvPr>
          <p:cNvSpPr txBox="1">
            <a:spLocks noChangeArrowheads="1"/>
          </p:cNvSpPr>
          <p:nvPr/>
        </p:nvSpPr>
        <p:spPr bwMode="auto">
          <a:xfrm>
            <a:off x="5806587" y="1531327"/>
            <a:ext cx="29432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800" dirty="0">
                <a:solidFill>
                  <a:srgbClr val="000000"/>
                </a:solidFill>
                <a:latin typeface="メイリオ" panose="020B0604030504040204" pitchFamily="50" charset="-128"/>
                <a:ea typeface="メイリオ" panose="020B0604030504040204" pitchFamily="50" charset="-128"/>
              </a:rPr>
              <a:t>声が出せる</a:t>
            </a:r>
            <a:endParaRPr lang="en-US" altLang="ja-JP" sz="1800" dirty="0">
              <a:solidFill>
                <a:srgbClr val="000000"/>
              </a:solidFill>
              <a:latin typeface="メイリオ" panose="020B0604030504040204" pitchFamily="50" charset="-128"/>
              <a:ea typeface="メイリオ" panose="020B0604030504040204" pitchFamily="50" charset="-128"/>
            </a:endParaRPr>
          </a:p>
          <a:p>
            <a:pPr eaLnBrk="1" hangingPunct="1"/>
            <a:r>
              <a:rPr lang="ja-JP" altLang="en-US" sz="1800" dirty="0">
                <a:solidFill>
                  <a:srgbClr val="000000"/>
                </a:solidFill>
                <a:latin typeface="メイリオ" panose="020B0604030504040204" pitchFamily="50" charset="-128"/>
                <a:ea typeface="メイリオ" panose="020B0604030504040204" pitchFamily="50" charset="-128"/>
              </a:rPr>
              <a:t>唾液などの垂れ込みを防ぐ</a:t>
            </a:r>
          </a:p>
        </p:txBody>
      </p:sp>
      <p:sp>
        <p:nvSpPr>
          <p:cNvPr id="46" name="Freeform 48">
            <a:extLst>
              <a:ext uri="{FF2B5EF4-FFF2-40B4-BE49-F238E27FC236}">
                <a16:creationId xmlns:a16="http://schemas.microsoft.com/office/drawing/2014/main" id="{FF43B7FF-75D4-4890-B8B2-EDCFAB78521D}"/>
              </a:ext>
            </a:extLst>
          </p:cNvPr>
          <p:cNvSpPr>
            <a:spLocks/>
          </p:cNvSpPr>
          <p:nvPr/>
        </p:nvSpPr>
        <p:spPr bwMode="auto">
          <a:xfrm>
            <a:off x="7491451" y="2707481"/>
            <a:ext cx="296863" cy="3027362"/>
          </a:xfrm>
          <a:custGeom>
            <a:avLst/>
            <a:gdLst>
              <a:gd name="T0" fmla="*/ 187 w 187"/>
              <a:gd name="T1" fmla="*/ 0 h 1907"/>
              <a:gd name="T2" fmla="*/ 55 w 187"/>
              <a:gd name="T3" fmla="*/ 109 h 1907"/>
              <a:gd name="T4" fmla="*/ 1 w 187"/>
              <a:gd name="T5" fmla="*/ 327 h 1907"/>
              <a:gd name="T6" fmla="*/ 63 w 187"/>
              <a:gd name="T7" fmla="*/ 615 h 1907"/>
              <a:gd name="T8" fmla="*/ 110 w 187"/>
              <a:gd name="T9" fmla="*/ 849 h 1907"/>
              <a:gd name="T10" fmla="*/ 117 w 187"/>
              <a:gd name="T11" fmla="*/ 1199 h 1907"/>
              <a:gd name="T12" fmla="*/ 117 w 187"/>
              <a:gd name="T13" fmla="*/ 1907 h 1907"/>
              <a:gd name="T14" fmla="*/ 0 60000 65536"/>
              <a:gd name="T15" fmla="*/ 0 60000 65536"/>
              <a:gd name="T16" fmla="*/ 0 60000 65536"/>
              <a:gd name="T17" fmla="*/ 0 60000 65536"/>
              <a:gd name="T18" fmla="*/ 0 60000 65536"/>
              <a:gd name="T19" fmla="*/ 0 60000 65536"/>
              <a:gd name="T20" fmla="*/ 0 60000 65536"/>
              <a:gd name="T21" fmla="*/ 0 w 187"/>
              <a:gd name="T22" fmla="*/ 0 h 1907"/>
              <a:gd name="T23" fmla="*/ 187 w 187"/>
              <a:gd name="T24" fmla="*/ 1907 h 19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7" h="1907">
                <a:moveTo>
                  <a:pt x="187" y="0"/>
                </a:moveTo>
                <a:cubicBezTo>
                  <a:pt x="136" y="27"/>
                  <a:pt x="86" y="55"/>
                  <a:pt x="55" y="109"/>
                </a:cubicBezTo>
                <a:cubicBezTo>
                  <a:pt x="24" y="163"/>
                  <a:pt x="0" y="243"/>
                  <a:pt x="1" y="327"/>
                </a:cubicBezTo>
                <a:cubicBezTo>
                  <a:pt x="2" y="411"/>
                  <a:pt x="45" y="528"/>
                  <a:pt x="63" y="615"/>
                </a:cubicBezTo>
                <a:cubicBezTo>
                  <a:pt x="81" y="702"/>
                  <a:pt x="101" y="752"/>
                  <a:pt x="110" y="849"/>
                </a:cubicBezTo>
                <a:cubicBezTo>
                  <a:pt x="119" y="946"/>
                  <a:pt x="116" y="1023"/>
                  <a:pt x="117" y="1199"/>
                </a:cubicBezTo>
                <a:cubicBezTo>
                  <a:pt x="118" y="1375"/>
                  <a:pt x="117" y="1641"/>
                  <a:pt x="117" y="1907"/>
                </a:cubicBezTo>
              </a:path>
            </a:pathLst>
          </a:custGeom>
          <a:noFill/>
          <a:ln w="76200"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1" hangingPunct="1">
              <a:buFontTx/>
              <a:buChar char="•"/>
            </a:pPr>
            <a:endParaRPr lang="ja-JP" altLang="en-US" sz="2800">
              <a:solidFill>
                <a:srgbClr val="000000"/>
              </a:solidFill>
              <a:latin typeface="メイリオ" panose="020B0604030504040204" pitchFamily="50" charset="-128"/>
              <a:ea typeface="メイリオ" panose="020B0604030504040204" pitchFamily="50" charset="-128"/>
            </a:endParaRPr>
          </a:p>
        </p:txBody>
      </p:sp>
      <p:sp>
        <p:nvSpPr>
          <p:cNvPr id="48" name="Text Box 49">
            <a:extLst>
              <a:ext uri="{FF2B5EF4-FFF2-40B4-BE49-F238E27FC236}">
                <a16:creationId xmlns:a16="http://schemas.microsoft.com/office/drawing/2014/main" id="{87C7E60E-63A9-4D6B-853E-065356B5F5F8}"/>
              </a:ext>
            </a:extLst>
          </p:cNvPr>
          <p:cNvSpPr txBox="1">
            <a:spLocks noChangeArrowheads="1"/>
          </p:cNvSpPr>
          <p:nvPr/>
        </p:nvSpPr>
        <p:spPr bwMode="auto">
          <a:xfrm>
            <a:off x="5916651" y="5798343"/>
            <a:ext cx="27590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1800" dirty="0">
                <a:solidFill>
                  <a:srgbClr val="000000"/>
                </a:solidFill>
                <a:latin typeface="メイリオ" panose="020B0604030504040204" pitchFamily="50" charset="-128"/>
                <a:ea typeface="メイリオ" panose="020B0604030504040204" pitchFamily="50" charset="-128"/>
              </a:rPr>
              <a:t>呼気で唾液を吹き上げる</a:t>
            </a:r>
          </a:p>
        </p:txBody>
      </p:sp>
      <p:sp>
        <p:nvSpPr>
          <p:cNvPr id="49" name="AutoShape 31">
            <a:extLst>
              <a:ext uri="{FF2B5EF4-FFF2-40B4-BE49-F238E27FC236}">
                <a16:creationId xmlns:a16="http://schemas.microsoft.com/office/drawing/2014/main" id="{627F79A7-5A34-431B-B1F8-84BFBD5294A3}"/>
              </a:ext>
            </a:extLst>
          </p:cNvPr>
          <p:cNvSpPr>
            <a:spLocks noChangeArrowheads="1"/>
          </p:cNvSpPr>
          <p:nvPr/>
        </p:nvSpPr>
        <p:spPr bwMode="auto">
          <a:xfrm rot="-5400000">
            <a:off x="1367621" y="3466436"/>
            <a:ext cx="493712" cy="655638"/>
          </a:xfrm>
          <a:prstGeom prst="can">
            <a:avLst>
              <a:gd name="adj" fmla="val 25482"/>
            </a:avLst>
          </a:prstGeom>
          <a:solidFill>
            <a:schemeClr val="bg1">
              <a:lumMod val="75000"/>
            </a:schemeClr>
          </a:solidFill>
          <a:ln>
            <a:noFill/>
          </a:ln>
        </p:spPr>
        <p:txBody>
          <a:bodyPr wrap="none" anchor="ctr"/>
          <a:lstStyle>
            <a:lvl1pPr eaLnBrk="0" hangingPunct="0">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eaLnBrk="1" hangingPunct="1">
              <a:buFontTx/>
              <a:buChar char="•"/>
            </a:pPr>
            <a:endParaRPr lang="ja-JP" altLang="en-US">
              <a:solidFill>
                <a:srgbClr val="000000"/>
              </a:solidFill>
              <a:latin typeface="メイリオ" panose="020B0604030504040204" pitchFamily="50" charset="-128"/>
              <a:ea typeface="メイリオ" panose="020B0604030504040204" pitchFamily="50" charset="-128"/>
            </a:endParaRPr>
          </a:p>
        </p:txBody>
      </p:sp>
      <p:sp>
        <p:nvSpPr>
          <p:cNvPr id="50" name="Line 18">
            <a:extLst>
              <a:ext uri="{FF2B5EF4-FFF2-40B4-BE49-F238E27FC236}">
                <a16:creationId xmlns:a16="http://schemas.microsoft.com/office/drawing/2014/main" id="{BEE42CD5-C39F-4599-BE92-03790623D853}"/>
              </a:ext>
            </a:extLst>
          </p:cNvPr>
          <p:cNvSpPr>
            <a:spLocks noChangeShapeType="1"/>
          </p:cNvSpPr>
          <p:nvPr/>
        </p:nvSpPr>
        <p:spPr bwMode="auto">
          <a:xfrm>
            <a:off x="898564" y="3652043"/>
            <a:ext cx="1160462" cy="0"/>
          </a:xfrm>
          <a:prstGeom prst="line">
            <a:avLst/>
          </a:prstGeom>
          <a:noFill/>
          <a:ln w="762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pPr eaLnBrk="1" hangingPunct="1">
              <a:buFontTx/>
              <a:buChar char="•"/>
            </a:pPr>
            <a:endParaRPr lang="ja-JP" altLang="en-US" sz="2800">
              <a:solidFill>
                <a:srgbClr val="000000"/>
              </a:solidFill>
              <a:latin typeface="メイリオ" panose="020B0604030504040204" pitchFamily="50" charset="-128"/>
              <a:ea typeface="メイリオ" panose="020B0604030504040204" pitchFamily="50" charset="-128"/>
            </a:endParaRPr>
          </a:p>
        </p:txBody>
      </p:sp>
      <p:sp>
        <p:nvSpPr>
          <p:cNvPr id="51" name="Line 12">
            <a:extLst>
              <a:ext uri="{FF2B5EF4-FFF2-40B4-BE49-F238E27FC236}">
                <a16:creationId xmlns:a16="http://schemas.microsoft.com/office/drawing/2014/main" id="{FA4A33C7-5BB6-4708-AD80-5D3F711C57C7}"/>
              </a:ext>
            </a:extLst>
          </p:cNvPr>
          <p:cNvSpPr>
            <a:spLocks noChangeShapeType="1"/>
          </p:cNvSpPr>
          <p:nvPr/>
        </p:nvSpPr>
        <p:spPr bwMode="auto">
          <a:xfrm>
            <a:off x="971589" y="3893343"/>
            <a:ext cx="1087437" cy="0"/>
          </a:xfrm>
          <a:prstGeom prst="line">
            <a:avLst/>
          </a:prstGeom>
          <a:noFill/>
          <a:ln w="76200">
            <a:solidFill>
              <a:srgbClr val="3366FF"/>
            </a:solidFill>
            <a:round/>
            <a:headEnd/>
            <a:tailEnd/>
          </a:ln>
          <a:extLst>
            <a:ext uri="{909E8E84-426E-40DD-AFC4-6F175D3DCCD1}">
              <a14:hiddenFill xmlns:a14="http://schemas.microsoft.com/office/drawing/2010/main">
                <a:noFill/>
              </a14:hiddenFill>
            </a:ext>
          </a:extLst>
        </p:spPr>
        <p:txBody>
          <a:bodyPr/>
          <a:lstStyle/>
          <a:p>
            <a:pPr eaLnBrk="1" hangingPunct="1">
              <a:buFontTx/>
              <a:buChar char="•"/>
            </a:pPr>
            <a:endParaRPr lang="ja-JP" altLang="en-US" sz="2800">
              <a:solidFill>
                <a:srgbClr val="000000"/>
              </a:solidFill>
              <a:latin typeface="メイリオ" panose="020B0604030504040204" pitchFamily="50" charset="-128"/>
              <a:ea typeface="メイリオ" panose="020B0604030504040204" pitchFamily="50" charset="-128"/>
            </a:endParaRPr>
          </a:p>
        </p:txBody>
      </p:sp>
      <p:sp>
        <p:nvSpPr>
          <p:cNvPr id="4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81</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1878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downRight)">
                                      <p:cBhvr>
                                        <p:cTn id="7" dur="1000"/>
                                        <p:tgtEl>
                                          <p:spTgt spid="39"/>
                                        </p:tgtEl>
                                      </p:cBhvr>
                                    </p:animEffect>
                                  </p:childTnLst>
                                </p:cTn>
                              </p:par>
                            </p:childTnLst>
                          </p:cTn>
                        </p:par>
                        <p:par>
                          <p:cTn id="8" fill="hold">
                            <p:stCondLst>
                              <p:cond delay="1000"/>
                            </p:stCondLst>
                            <p:childTnLst>
                              <p:par>
                                <p:cTn id="9" presetID="22" presetClass="exit" presetSubtype="4" fill="hold" grpId="0" nodeType="afterEffect">
                                  <p:stCondLst>
                                    <p:cond delay="0"/>
                                  </p:stCondLst>
                                  <p:childTnLst>
                                    <p:animEffect transition="out" filter="wipe(down)">
                                      <p:cBhvr>
                                        <p:cTn id="10" dur="2000"/>
                                        <p:tgtEl>
                                          <p:spTgt spid="9"/>
                                        </p:tgtEl>
                                      </p:cBhvr>
                                    </p:animEffect>
                                    <p:set>
                                      <p:cBhvr>
                                        <p:cTn id="11" dur="1" fill="hold">
                                          <p:stCondLst>
                                            <p:cond delay="1999"/>
                                          </p:stCondLst>
                                        </p:cTn>
                                        <p:tgtEl>
                                          <p:spTgt spid="9"/>
                                        </p:tgtEl>
                                        <p:attrNameLst>
                                          <p:attrName>style.visibility</p:attrName>
                                        </p:attrNameLst>
                                      </p:cBhvr>
                                      <p:to>
                                        <p:strVal val="hidden"/>
                                      </p:to>
                                    </p:set>
                                  </p:childTnLst>
                                </p:cTn>
                              </p:par>
                              <p:par>
                                <p:cTn id="12" presetID="22" presetClass="exit" presetSubtype="4" fill="hold" grpId="0" nodeType="withEffect">
                                  <p:stCondLst>
                                    <p:cond delay="0"/>
                                  </p:stCondLst>
                                  <p:childTnLst>
                                    <p:animEffect transition="out" filter="wipe(down)">
                                      <p:cBhvr>
                                        <p:cTn id="13" dur="2000"/>
                                        <p:tgtEl>
                                          <p:spTgt spid="46"/>
                                        </p:tgtEl>
                                      </p:cBhvr>
                                    </p:animEffect>
                                    <p:set>
                                      <p:cBhvr>
                                        <p:cTn id="14" dur="1" fill="hold">
                                          <p:stCondLst>
                                            <p:cond delay="1999"/>
                                          </p:stCondLst>
                                        </p:cTn>
                                        <p:tgtEl>
                                          <p:spTgt spid="46"/>
                                        </p:tgtEl>
                                        <p:attrNameLst>
                                          <p:attrName>style.visibility</p:attrName>
                                        </p:attrNameLst>
                                      </p:cBhvr>
                                      <p:to>
                                        <p:strVal val="hidden"/>
                                      </p:to>
                                    </p:set>
                                  </p:childTnLst>
                                </p:cTn>
                              </p:par>
                              <p:par>
                                <p:cTn id="15" presetID="1" presetClass="entr" presetSubtype="0" fill="hold" grpId="0" nodeType="withEffect">
                                  <p:stCondLst>
                                    <p:cond delay="500"/>
                                  </p:stCondLst>
                                  <p:childTnLst>
                                    <p:set>
                                      <p:cBhvr>
                                        <p:cTn id="16" dur="1" fill="hold">
                                          <p:stCondLst>
                                            <p:cond delay="0"/>
                                          </p:stCondLst>
                                        </p:cTn>
                                        <p:tgtEl>
                                          <p:spTgt spid="48"/>
                                        </p:tgtEl>
                                        <p:attrNameLst>
                                          <p:attrName>style.visibility</p:attrName>
                                        </p:attrNameLst>
                                      </p:cBhvr>
                                      <p:to>
                                        <p:strVal val="visible"/>
                                      </p:to>
                                    </p:set>
                                  </p:childTnLst>
                                </p:cTn>
                              </p:par>
                              <p:par>
                                <p:cTn id="17" presetID="18" presetClass="entr" presetSubtype="3" fill="hold" grpId="0" nodeType="withEffect">
                                  <p:stCondLst>
                                    <p:cond delay="500"/>
                                  </p:stCondLst>
                                  <p:childTnLst>
                                    <p:set>
                                      <p:cBhvr>
                                        <p:cTn id="18" dur="1" fill="hold">
                                          <p:stCondLst>
                                            <p:cond delay="0"/>
                                          </p:stCondLst>
                                        </p:cTn>
                                        <p:tgtEl>
                                          <p:spTgt spid="29"/>
                                        </p:tgtEl>
                                        <p:attrNameLst>
                                          <p:attrName>style.visibility</p:attrName>
                                        </p:attrNameLst>
                                      </p:cBhvr>
                                      <p:to>
                                        <p:strVal val="visible"/>
                                      </p:to>
                                    </p:set>
                                    <p:animEffect transition="in" filter="strips(upRight)">
                                      <p:cBhvr>
                                        <p:cTn id="19" dur="2000"/>
                                        <p:tgtEl>
                                          <p:spTgt spid="29"/>
                                        </p:tgtEl>
                                      </p:cBhvr>
                                    </p:animEffect>
                                  </p:childTnLst>
                                </p:cTn>
                              </p:par>
                              <p:par>
                                <p:cTn id="20" presetID="18" presetClass="entr" presetSubtype="3" fill="hold" grpId="0" nodeType="withEffect">
                                  <p:stCondLst>
                                    <p:cond delay="500"/>
                                  </p:stCondLst>
                                  <p:childTnLst>
                                    <p:set>
                                      <p:cBhvr>
                                        <p:cTn id="21" dur="1" fill="hold">
                                          <p:stCondLst>
                                            <p:cond delay="0"/>
                                          </p:stCondLst>
                                        </p:cTn>
                                        <p:tgtEl>
                                          <p:spTgt spid="42"/>
                                        </p:tgtEl>
                                        <p:attrNameLst>
                                          <p:attrName>style.visibility</p:attrName>
                                        </p:attrNameLst>
                                      </p:cBhvr>
                                      <p:to>
                                        <p:strVal val="visible"/>
                                      </p:to>
                                    </p:set>
                                    <p:animEffect transition="in" filter="strips(upRight)">
                                      <p:cBhvr>
                                        <p:cTn id="22" dur="2000"/>
                                        <p:tgtEl>
                                          <p:spTgt spid="42"/>
                                        </p:tgtEl>
                                      </p:cBhvr>
                                    </p:animEffect>
                                  </p:childTnLst>
                                </p:cTn>
                              </p:par>
                            </p:childTnLst>
                          </p:cTn>
                        </p:par>
                        <p:par>
                          <p:cTn id="23" fill="hold">
                            <p:stCondLst>
                              <p:cond delay="3500"/>
                            </p:stCondLst>
                            <p:childTnLst>
                              <p:par>
                                <p:cTn id="24" presetID="1" presetClass="entr" presetSubtype="0" fill="hold" grpId="0" nodeType="afterEffect">
                                  <p:stCondLst>
                                    <p:cond delay="0"/>
                                  </p:stCondLst>
                                  <p:childTnLst>
                                    <p:set>
                                      <p:cBhvr>
                                        <p:cTn id="25" dur="1" fill="hold">
                                          <p:stCondLst>
                                            <p:cond delay="0"/>
                                          </p:stCondLst>
                                        </p:cTn>
                                        <p:tgtEl>
                                          <p:spTgt spid="45"/>
                                        </p:tgtEl>
                                        <p:attrNameLst>
                                          <p:attrName>style.visibility</p:attrName>
                                        </p:attrNameLst>
                                      </p:cBhvr>
                                      <p:to>
                                        <p:strVal val="visible"/>
                                      </p:to>
                                    </p:set>
                                  </p:childTnLst>
                                </p:cTn>
                              </p:par>
                              <p:par>
                                <p:cTn id="26" presetID="18" presetClass="entr" presetSubtype="12"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strips(downLeft)">
                                      <p:cBhvr>
                                        <p:cTn id="28"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animBg="1"/>
      <p:bldP spid="42" grpId="0" animBg="1"/>
      <p:bldP spid="44" grpId="0" animBg="1"/>
      <p:bldP spid="45" grpId="0"/>
      <p:bldP spid="46" grpId="0" animBg="1"/>
      <p:bldP spid="4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E3D46813-E4B6-43DC-9ED1-489B754E722F}"/>
              </a:ext>
            </a:extLst>
          </p:cNvPr>
          <p:cNvSpPr>
            <a:spLocks noGrp="1"/>
          </p:cNvSpPr>
          <p:nvPr>
            <p:ph type="body" sz="quarter" idx="10"/>
          </p:nvPr>
        </p:nvSpPr>
        <p:spPr/>
        <p:txBody>
          <a:bodyPr/>
          <a:lstStyle/>
          <a:p>
            <a:r>
              <a:rPr lang="en-US" altLang="zh-TW" dirty="0"/>
              <a:t>3-5. </a:t>
            </a:r>
            <a:r>
              <a:rPr lang="zh-TW" altLang="en-US" dirty="0"/>
              <a:t>人工呼吸療法</a:t>
            </a:r>
          </a:p>
        </p:txBody>
      </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800" dirty="0"/>
              <a:t>人工呼吸器装着児の病態の多様性 </a:t>
            </a:r>
            <a:endParaRPr lang="zh-TW" altLang="en-US" sz="2800" dirty="0"/>
          </a:p>
        </p:txBody>
      </p:sp>
      <p:sp>
        <p:nvSpPr>
          <p:cNvPr id="6" name="テキスト ボックス 3">
            <a:extLst>
              <a:ext uri="{FF2B5EF4-FFF2-40B4-BE49-F238E27FC236}">
                <a16:creationId xmlns:a16="http://schemas.microsoft.com/office/drawing/2014/main" id="{E9D684BC-1627-4C80-B5E2-BE118B55C037}"/>
              </a:ext>
            </a:extLst>
          </p:cNvPr>
          <p:cNvSpPr txBox="1">
            <a:spLocks noChangeArrowheads="1"/>
          </p:cNvSpPr>
          <p:nvPr/>
        </p:nvSpPr>
        <p:spPr bwMode="auto">
          <a:xfrm>
            <a:off x="596900" y="1522207"/>
            <a:ext cx="8604250" cy="5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marL="177800" indent="-177800">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342900" indent="-342900">
              <a:lnSpc>
                <a:spcPct val="114000"/>
              </a:lnSpc>
              <a:spcBef>
                <a:spcPts val="600"/>
              </a:spcBef>
              <a:buClr>
                <a:schemeClr val="tx1"/>
              </a:buClr>
              <a:buFont typeface="+mj-lt"/>
              <a:buAutoNum type="arabicPeriod"/>
            </a:pPr>
            <a:r>
              <a:rPr lang="ja-JP" altLang="en-US" sz="2400" b="1" dirty="0">
                <a:solidFill>
                  <a:srgbClr val="000000"/>
                </a:solidFill>
                <a:latin typeface="メイリオ" panose="020B0604030504040204" pitchFamily="50" charset="-128"/>
                <a:ea typeface="メイリオ" panose="020B0604030504040204" pitchFamily="50" charset="-128"/>
              </a:rPr>
              <a:t>中枢性呼吸障害</a:t>
            </a:r>
            <a:r>
              <a:rPr lang="ja-JP" altLang="en-US" sz="1800" dirty="0">
                <a:solidFill>
                  <a:srgbClr val="000000"/>
                </a:solidFill>
                <a:latin typeface="メイリオ" panose="020B0604030504040204" pitchFamily="50" charset="-128"/>
                <a:ea typeface="メイリオ" panose="020B0604030504040204" pitchFamily="50" charset="-128"/>
              </a:rPr>
              <a:t>［頸髄損傷、延髄障害</a:t>
            </a:r>
            <a:r>
              <a:rPr lang="en-US" altLang="ja-JP" sz="1800" dirty="0">
                <a:solidFill>
                  <a:srgbClr val="000000"/>
                </a:solidFill>
                <a:latin typeface="メイリオ" panose="020B0604030504040204" pitchFamily="50" charset="-128"/>
                <a:ea typeface="メイリオ" panose="020B0604030504040204" pitchFamily="50" charset="-128"/>
              </a:rPr>
              <a:t>(</a:t>
            </a:r>
            <a:r>
              <a:rPr lang="ja-JP" altLang="en-US" sz="1800" dirty="0">
                <a:solidFill>
                  <a:srgbClr val="000000"/>
                </a:solidFill>
                <a:latin typeface="メイリオ" panose="020B0604030504040204" pitchFamily="50" charset="-128"/>
                <a:ea typeface="メイリオ" panose="020B0604030504040204" pitchFamily="50" charset="-128"/>
              </a:rPr>
              <a:t>キアリー奇形</a:t>
            </a:r>
            <a:r>
              <a:rPr lang="en-US" altLang="ja-JP" sz="1800" dirty="0">
                <a:solidFill>
                  <a:srgbClr val="000000"/>
                </a:solidFill>
                <a:latin typeface="メイリオ" panose="020B0604030504040204" pitchFamily="50" charset="-128"/>
                <a:ea typeface="メイリオ" panose="020B0604030504040204" pitchFamily="50" charset="-128"/>
              </a:rPr>
              <a:t>)</a:t>
            </a:r>
            <a:r>
              <a:rPr lang="ja-JP" altLang="en-US" sz="1800" dirty="0">
                <a:solidFill>
                  <a:srgbClr val="000000"/>
                </a:solidFill>
                <a:latin typeface="メイリオ" panose="020B0604030504040204" pitchFamily="50" charset="-128"/>
                <a:ea typeface="メイリオ" panose="020B0604030504040204" pitchFamily="50" charset="-128"/>
              </a:rPr>
              <a:t>など］</a:t>
            </a:r>
            <a:br>
              <a:rPr lang="en-US" altLang="ja-JP" sz="1800" dirty="0">
                <a:solidFill>
                  <a:srgbClr val="000000"/>
                </a:solidFill>
                <a:latin typeface="メイリオ" panose="020B0604030504040204" pitchFamily="50" charset="-128"/>
                <a:ea typeface="メイリオ" panose="020B0604030504040204" pitchFamily="50" charset="-128"/>
              </a:rPr>
            </a:br>
            <a:r>
              <a:rPr lang="ja-JP" altLang="en-US" sz="1800" dirty="0">
                <a:solidFill>
                  <a:srgbClr val="000000"/>
                </a:solidFill>
                <a:latin typeface="メイリオ" panose="020B0604030504040204" pitchFamily="50" charset="-128"/>
                <a:ea typeface="メイリオ" panose="020B0604030504040204" pitchFamily="50" charset="-128"/>
              </a:rPr>
              <a:t>有効な自発呼吸はほとんどないため呼吸器への依存度が高いです。</a:t>
            </a:r>
            <a:br>
              <a:rPr lang="en-US" altLang="ja-JP" sz="1800" dirty="0">
                <a:solidFill>
                  <a:srgbClr val="000000"/>
                </a:solidFill>
                <a:latin typeface="メイリオ" panose="020B0604030504040204" pitchFamily="50" charset="-128"/>
                <a:ea typeface="メイリオ" panose="020B0604030504040204" pitchFamily="50" charset="-128"/>
              </a:rPr>
            </a:br>
            <a:r>
              <a:rPr lang="ja-JP" altLang="en-US" sz="1800" dirty="0">
                <a:solidFill>
                  <a:srgbClr val="000000"/>
                </a:solidFill>
                <a:latin typeface="メイリオ" panose="020B0604030504040204" pitchFamily="50" charset="-128"/>
                <a:ea typeface="メイリオ" panose="020B0604030504040204" pitchFamily="50" charset="-128"/>
              </a:rPr>
              <a:t>筋緊張の亢進によって胸郭の動きが阻害されることもあります。</a:t>
            </a:r>
          </a:p>
          <a:p>
            <a:pPr marL="342900" indent="-342900">
              <a:lnSpc>
                <a:spcPct val="114000"/>
              </a:lnSpc>
              <a:spcBef>
                <a:spcPts val="600"/>
              </a:spcBef>
              <a:buClr>
                <a:schemeClr val="tx1"/>
              </a:buClr>
              <a:buFont typeface="+mj-lt"/>
              <a:buAutoNum type="arabicPeriod"/>
            </a:pPr>
            <a:r>
              <a:rPr lang="ja-JP" altLang="en-US" sz="2400" b="1" dirty="0">
                <a:solidFill>
                  <a:srgbClr val="000000"/>
                </a:solidFill>
                <a:latin typeface="メイリオ" panose="020B0604030504040204" pitchFamily="50" charset="-128"/>
                <a:ea typeface="メイリオ" panose="020B0604030504040204" pitchFamily="50" charset="-128"/>
              </a:rPr>
              <a:t>末梢性呼吸障害</a:t>
            </a:r>
            <a:r>
              <a:rPr lang="ja-JP" altLang="en-US" sz="1800" dirty="0">
                <a:solidFill>
                  <a:srgbClr val="000000"/>
                </a:solidFill>
                <a:latin typeface="メイリオ" panose="020B0604030504040204" pitchFamily="50" charset="-128"/>
                <a:ea typeface="メイリオ" panose="020B0604030504040204" pitchFamily="50" charset="-128"/>
              </a:rPr>
              <a:t>［脊髄性筋萎縮症、筋ジストロフィーなど］　</a:t>
            </a:r>
            <a:br>
              <a:rPr lang="en-US" altLang="ja-JP" sz="1800" dirty="0">
                <a:solidFill>
                  <a:srgbClr val="000000"/>
                </a:solidFill>
                <a:latin typeface="メイリオ" panose="020B0604030504040204" pitchFamily="50" charset="-128"/>
                <a:ea typeface="メイリオ" panose="020B0604030504040204" pitchFamily="50" charset="-128"/>
              </a:rPr>
            </a:br>
            <a:r>
              <a:rPr lang="ja-JP" altLang="en-US" sz="1800" dirty="0">
                <a:solidFill>
                  <a:srgbClr val="000000"/>
                </a:solidFill>
                <a:latin typeface="メイリオ" panose="020B0604030504040204" pitchFamily="50" charset="-128"/>
                <a:ea typeface="メイリオ" panose="020B0604030504040204" pitchFamily="50" charset="-128"/>
              </a:rPr>
              <a:t>筋力の低下による呼吸運動障害です。弱いながらも自発呼吸があり、短時間ならば呼吸器を外せることも多いのですが、筋力低下は進行性のことが多く呼吸器依存度は徐々に高くなります。</a:t>
            </a:r>
          </a:p>
          <a:p>
            <a:pPr marL="342900" indent="-342900">
              <a:lnSpc>
                <a:spcPct val="114000"/>
              </a:lnSpc>
              <a:spcBef>
                <a:spcPts val="600"/>
              </a:spcBef>
              <a:buClr>
                <a:schemeClr val="tx1"/>
              </a:buClr>
              <a:buFont typeface="+mj-lt"/>
              <a:buAutoNum type="arabicPeriod"/>
            </a:pPr>
            <a:r>
              <a:rPr lang="ja-JP" altLang="en-US" sz="2400" b="1" dirty="0">
                <a:solidFill>
                  <a:srgbClr val="000000"/>
                </a:solidFill>
                <a:latin typeface="メイリオ" panose="020B0604030504040204" pitchFamily="50" charset="-128"/>
                <a:ea typeface="メイリオ" panose="020B0604030504040204" pitchFamily="50" charset="-128"/>
              </a:rPr>
              <a:t>肺や気管支の機能障害</a:t>
            </a:r>
            <a:r>
              <a:rPr lang="ja-JP" altLang="en-US" sz="1800" dirty="0">
                <a:solidFill>
                  <a:srgbClr val="000000"/>
                </a:solidFill>
                <a:latin typeface="メイリオ" panose="020B0604030504040204" pitchFamily="50" charset="-128"/>
                <a:ea typeface="メイリオ" panose="020B0604030504040204" pitchFamily="50" charset="-128"/>
              </a:rPr>
              <a:t>［慢性肺炎、気管・気管支軟化症など］</a:t>
            </a:r>
            <a:br>
              <a:rPr lang="en-US" altLang="ja-JP" sz="1800" dirty="0">
                <a:solidFill>
                  <a:srgbClr val="000000"/>
                </a:solidFill>
                <a:latin typeface="メイリオ" panose="020B0604030504040204" pitchFamily="50" charset="-128"/>
                <a:ea typeface="メイリオ" panose="020B0604030504040204" pitchFamily="50" charset="-128"/>
              </a:rPr>
            </a:br>
            <a:r>
              <a:rPr lang="ja-JP" altLang="en-US" sz="1800" dirty="0">
                <a:solidFill>
                  <a:srgbClr val="000000"/>
                </a:solidFill>
                <a:latin typeface="メイリオ" panose="020B0604030504040204" pitchFamily="50" charset="-128"/>
                <a:ea typeface="メイリオ" panose="020B0604030504040204" pitchFamily="50" charset="-128"/>
              </a:rPr>
              <a:t>呼吸筋には異常がありませんが、気管</a:t>
            </a:r>
            <a:r>
              <a:rPr lang="en-US" altLang="ja-JP" sz="1800" dirty="0">
                <a:solidFill>
                  <a:srgbClr val="000000"/>
                </a:solidFill>
                <a:latin typeface="メイリオ" panose="020B0604030504040204" pitchFamily="50" charset="-128"/>
                <a:ea typeface="メイリオ" panose="020B0604030504040204" pitchFamily="50" charset="-128"/>
              </a:rPr>
              <a:t>〜</a:t>
            </a:r>
            <a:r>
              <a:rPr lang="ja-JP" altLang="en-US" sz="1800" dirty="0">
                <a:solidFill>
                  <a:srgbClr val="000000"/>
                </a:solidFill>
                <a:latin typeface="メイリオ" panose="020B0604030504040204" pitchFamily="50" charset="-128"/>
                <a:ea typeface="メイリオ" panose="020B0604030504040204" pitchFamily="50" charset="-128"/>
              </a:rPr>
              <a:t>気管支</a:t>
            </a:r>
            <a:r>
              <a:rPr lang="en-US" altLang="ja-JP" sz="1800" dirty="0">
                <a:solidFill>
                  <a:srgbClr val="000000"/>
                </a:solidFill>
                <a:latin typeface="メイリオ" panose="020B0604030504040204" pitchFamily="50" charset="-128"/>
                <a:ea typeface="メイリオ" panose="020B0604030504040204" pitchFamily="50" charset="-128"/>
              </a:rPr>
              <a:t>〜</a:t>
            </a:r>
            <a:r>
              <a:rPr lang="ja-JP" altLang="en-US" sz="1800" dirty="0">
                <a:solidFill>
                  <a:srgbClr val="000000"/>
                </a:solidFill>
                <a:latin typeface="メイリオ" panose="020B0604030504040204" pitchFamily="50" charset="-128"/>
                <a:ea typeface="メイリオ" panose="020B0604030504040204" pitchFamily="50" charset="-128"/>
              </a:rPr>
              <a:t>肺胞の機能に異常があります。短時間ならば呼吸器を外せることも多いです。</a:t>
            </a:r>
            <a:br>
              <a:rPr lang="en-US" altLang="ja-JP" sz="1800" dirty="0">
                <a:solidFill>
                  <a:srgbClr val="000000"/>
                </a:solidFill>
                <a:latin typeface="メイリオ" panose="020B0604030504040204" pitchFamily="50" charset="-128"/>
                <a:ea typeface="メイリオ" panose="020B0604030504040204" pitchFamily="50" charset="-128"/>
              </a:rPr>
            </a:br>
            <a:r>
              <a:rPr lang="ja-JP" altLang="en-US" sz="1800" dirty="0">
                <a:solidFill>
                  <a:srgbClr val="000000"/>
                </a:solidFill>
                <a:latin typeface="メイリオ" panose="020B0604030504040204" pitchFamily="50" charset="-128"/>
                <a:ea typeface="メイリオ" panose="020B0604030504040204" pitchFamily="50" charset="-128"/>
              </a:rPr>
              <a:t>酸素投与や、</a:t>
            </a:r>
            <a:r>
              <a:rPr lang="ja-JP" altLang="en-US" sz="1800" dirty="0">
                <a:latin typeface="メイリオ" panose="020B0604030504040204" pitchFamily="50" charset="-128"/>
                <a:ea typeface="メイリオ" panose="020B0604030504040204" pitchFamily="50" charset="-128"/>
              </a:rPr>
              <a:t>呼気終末の圧を高めに設定する</a:t>
            </a:r>
            <a:r>
              <a:rPr lang="ja-JP" altLang="en-US" sz="1800" dirty="0">
                <a:solidFill>
                  <a:srgbClr val="000000"/>
                </a:solidFill>
                <a:latin typeface="メイリオ" panose="020B0604030504040204" pitchFamily="50" charset="-128"/>
                <a:ea typeface="メイリオ" panose="020B0604030504040204" pitchFamily="50" charset="-128"/>
              </a:rPr>
              <a:t>ことがあります。</a:t>
            </a:r>
          </a:p>
          <a:p>
            <a:pPr marL="342900" indent="-342900">
              <a:lnSpc>
                <a:spcPct val="114000"/>
              </a:lnSpc>
              <a:spcBef>
                <a:spcPts val="600"/>
              </a:spcBef>
              <a:buClr>
                <a:schemeClr val="tx1"/>
              </a:buClr>
              <a:buFont typeface="+mj-lt"/>
              <a:buAutoNum type="arabicPeriod"/>
            </a:pPr>
            <a:r>
              <a:rPr lang="ja-JP" altLang="en-US" sz="2400" b="1" dirty="0">
                <a:solidFill>
                  <a:srgbClr val="000000"/>
                </a:solidFill>
                <a:latin typeface="メイリオ" panose="020B0604030504040204" pitchFamily="50" charset="-128"/>
                <a:ea typeface="メイリオ" panose="020B0604030504040204" pitchFamily="50" charset="-128"/>
              </a:rPr>
              <a:t>呼吸リハ</a:t>
            </a:r>
            <a:r>
              <a:rPr lang="ja-JP" altLang="en-US" sz="2400" b="1" dirty="0">
                <a:latin typeface="メイリオ" panose="020B0604030504040204" pitchFamily="50" charset="-128"/>
                <a:ea typeface="メイリオ" panose="020B0604030504040204" pitchFamily="50" charset="-128"/>
              </a:rPr>
              <a:t>ビリテーション</a:t>
            </a:r>
            <a:r>
              <a:rPr lang="ja-JP" altLang="en-US" sz="2400" b="1" dirty="0">
                <a:solidFill>
                  <a:srgbClr val="000000"/>
                </a:solidFill>
                <a:latin typeface="メイリオ" panose="020B0604030504040204" pitchFamily="50" charset="-128"/>
                <a:ea typeface="メイリオ" panose="020B0604030504040204" pitchFamily="50" charset="-128"/>
              </a:rPr>
              <a:t>としての呼吸器装着</a:t>
            </a:r>
            <a:br>
              <a:rPr lang="en-US" altLang="ja-JP" sz="1800" dirty="0">
                <a:solidFill>
                  <a:srgbClr val="000000"/>
                </a:solidFill>
                <a:latin typeface="メイリオ" panose="020B0604030504040204" pitchFamily="50" charset="-128"/>
                <a:ea typeface="メイリオ" panose="020B0604030504040204" pitchFamily="50" charset="-128"/>
              </a:rPr>
            </a:br>
            <a:r>
              <a:rPr lang="ja-JP" altLang="en-US" sz="1800" dirty="0">
                <a:solidFill>
                  <a:srgbClr val="000000"/>
                </a:solidFill>
                <a:latin typeface="メイリオ" panose="020B0604030504040204" pitchFamily="50" charset="-128"/>
                <a:ea typeface="メイリオ" panose="020B0604030504040204" pitchFamily="50" charset="-128"/>
              </a:rPr>
              <a:t>主に上記３</a:t>
            </a:r>
            <a:r>
              <a:rPr lang="en-US" altLang="ja-JP" sz="1800" dirty="0">
                <a:solidFill>
                  <a:srgbClr val="000000"/>
                </a:solidFill>
                <a:latin typeface="メイリオ" panose="020B0604030504040204" pitchFamily="50" charset="-128"/>
                <a:ea typeface="メイリオ" panose="020B0604030504040204" pitchFamily="50" charset="-128"/>
              </a:rPr>
              <a:t>.</a:t>
            </a:r>
            <a:r>
              <a:rPr lang="ja-JP" altLang="en-US" sz="1800" dirty="0">
                <a:solidFill>
                  <a:srgbClr val="000000"/>
                </a:solidFill>
                <a:latin typeface="メイリオ" panose="020B0604030504040204" pitchFamily="50" charset="-128"/>
                <a:ea typeface="メイリオ" panose="020B0604030504040204" pitchFamily="50" charset="-128"/>
              </a:rPr>
              <a:t>の病態で、終日呼吸器を必要とする前段階の病態です。夜間のみの装着が多いのですが、徐々に装着時間が長くなることが多いです。　　</a:t>
            </a:r>
          </a:p>
        </p:txBody>
      </p:sp>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82</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252156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800" dirty="0"/>
              <a:t>重症心身障害児の人工呼吸器の適応</a:t>
            </a:r>
          </a:p>
        </p:txBody>
      </p:sp>
      <p:pic>
        <p:nvPicPr>
          <p:cNvPr id="7" name="Picture 5">
            <a:extLst>
              <a:ext uri="{FF2B5EF4-FFF2-40B4-BE49-F238E27FC236}">
                <a16:creationId xmlns:a16="http://schemas.microsoft.com/office/drawing/2014/main" id="{F6B00B1B-0B74-4FFC-86F1-19A8082CB0B2}"/>
              </a:ext>
            </a:extLst>
          </p:cNvPr>
          <p:cNvPicPr preferRelativeResize="0">
            <a:picLocks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480972" y="1462003"/>
            <a:ext cx="3428215" cy="52287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テキスト ボックス 14">
            <a:extLst>
              <a:ext uri="{FF2B5EF4-FFF2-40B4-BE49-F238E27FC236}">
                <a16:creationId xmlns:a16="http://schemas.microsoft.com/office/drawing/2014/main" id="{F175B0E0-1003-40B1-9212-F8B1F6F97F92}"/>
              </a:ext>
            </a:extLst>
          </p:cNvPr>
          <p:cNvSpPr txBox="1">
            <a:spLocks noChangeArrowheads="1"/>
          </p:cNvSpPr>
          <p:nvPr/>
        </p:nvSpPr>
        <p:spPr bwMode="auto">
          <a:xfrm>
            <a:off x="7012046" y="4130750"/>
            <a:ext cx="646331" cy="369332"/>
          </a:xfrm>
          <a:prstGeom prst="rect">
            <a:avLst/>
          </a:prstGeom>
          <a:noFill/>
          <a:ln>
            <a:noFill/>
          </a:ln>
        </p:spPr>
        <p:txBody>
          <a:bodyPr wrap="non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algn="ctr" eaLnBrk="1" fontAlgn="base" hangingPunct="1">
              <a:spcBef>
                <a:spcPct val="0"/>
              </a:spcBef>
              <a:spcAft>
                <a:spcPct val="0"/>
              </a:spcAft>
              <a:defRPr/>
            </a:pPr>
            <a:r>
              <a:rPr lang="ja-JP" altLang="en-US" kern="0" dirty="0">
                <a:solidFill>
                  <a:schemeClr val="accent2">
                    <a:lumMod val="50000"/>
                  </a:schemeClr>
                </a:solidFill>
                <a:latin typeface="メイリオ" panose="020B0604030504040204" pitchFamily="50" charset="-128"/>
                <a:ea typeface="メイリオ" panose="020B0604030504040204" pitchFamily="50" charset="-128"/>
                <a:cs typeface="メイリオ"/>
              </a:rPr>
              <a:t>側弯</a:t>
            </a:r>
            <a:endParaRPr lang="en-US" altLang="ja-JP" kern="0" dirty="0">
              <a:solidFill>
                <a:schemeClr val="accent2">
                  <a:lumMod val="50000"/>
                </a:schemeClr>
              </a:solidFill>
              <a:latin typeface="メイリオ" panose="020B0604030504040204" pitchFamily="50" charset="-128"/>
              <a:ea typeface="メイリオ" panose="020B0604030504040204" pitchFamily="50" charset="-128"/>
              <a:cs typeface="メイリオ"/>
            </a:endParaRPr>
          </a:p>
        </p:txBody>
      </p:sp>
      <p:sp>
        <p:nvSpPr>
          <p:cNvPr id="9" name="テキスト ボックス 14">
            <a:extLst>
              <a:ext uri="{FF2B5EF4-FFF2-40B4-BE49-F238E27FC236}">
                <a16:creationId xmlns:a16="http://schemas.microsoft.com/office/drawing/2014/main" id="{F04CF1A7-08BB-4F5E-B810-B6E06B4B1546}"/>
              </a:ext>
            </a:extLst>
          </p:cNvPr>
          <p:cNvSpPr txBox="1">
            <a:spLocks noChangeArrowheads="1"/>
          </p:cNvSpPr>
          <p:nvPr/>
        </p:nvSpPr>
        <p:spPr bwMode="auto">
          <a:xfrm>
            <a:off x="6665797" y="2290387"/>
            <a:ext cx="1338828" cy="369332"/>
          </a:xfrm>
          <a:prstGeom prst="rect">
            <a:avLst/>
          </a:prstGeom>
          <a:noFill/>
          <a:ln>
            <a:noFill/>
          </a:ln>
        </p:spPr>
        <p:txBody>
          <a:bodyPr wrap="non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algn="ctr" eaLnBrk="1" fontAlgn="base" hangingPunct="1">
              <a:spcBef>
                <a:spcPct val="0"/>
              </a:spcBef>
              <a:spcAft>
                <a:spcPct val="0"/>
              </a:spcAft>
              <a:defRPr/>
            </a:pPr>
            <a:r>
              <a:rPr lang="ja-JP" altLang="en-US" kern="0" dirty="0">
                <a:solidFill>
                  <a:schemeClr val="accent2">
                    <a:lumMod val="50000"/>
                  </a:schemeClr>
                </a:solidFill>
                <a:latin typeface="メイリオ" panose="020B0604030504040204" pitchFamily="50" charset="-128"/>
                <a:ea typeface="メイリオ" panose="020B0604030504040204" pitchFamily="50" charset="-128"/>
                <a:cs typeface="メイリオ"/>
              </a:rPr>
              <a:t>筋緊張亢進</a:t>
            </a:r>
            <a:endParaRPr lang="en-US" altLang="ja-JP" kern="0" dirty="0">
              <a:solidFill>
                <a:schemeClr val="accent2">
                  <a:lumMod val="50000"/>
                </a:schemeClr>
              </a:solidFill>
              <a:latin typeface="メイリオ" panose="020B0604030504040204" pitchFamily="50" charset="-128"/>
              <a:ea typeface="メイリオ" panose="020B0604030504040204" pitchFamily="50" charset="-128"/>
              <a:cs typeface="メイリオ"/>
            </a:endParaRPr>
          </a:p>
        </p:txBody>
      </p:sp>
      <p:sp>
        <p:nvSpPr>
          <p:cNvPr id="10" name="テキスト ボックス 14">
            <a:extLst>
              <a:ext uri="{FF2B5EF4-FFF2-40B4-BE49-F238E27FC236}">
                <a16:creationId xmlns:a16="http://schemas.microsoft.com/office/drawing/2014/main" id="{8F0211F1-1BBE-45ED-B0CE-CD16D3BA8010}"/>
              </a:ext>
            </a:extLst>
          </p:cNvPr>
          <p:cNvSpPr txBox="1">
            <a:spLocks noChangeArrowheads="1"/>
          </p:cNvSpPr>
          <p:nvPr/>
        </p:nvSpPr>
        <p:spPr bwMode="auto">
          <a:xfrm>
            <a:off x="6781213" y="1604956"/>
            <a:ext cx="1107996" cy="369332"/>
          </a:xfrm>
          <a:prstGeom prst="rect">
            <a:avLst/>
          </a:prstGeom>
          <a:noFill/>
          <a:ln>
            <a:noFill/>
          </a:ln>
        </p:spPr>
        <p:txBody>
          <a:bodyPr wrap="non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algn="ctr" eaLnBrk="1" fontAlgn="base" hangingPunct="1">
              <a:spcBef>
                <a:spcPct val="0"/>
              </a:spcBef>
              <a:spcAft>
                <a:spcPct val="0"/>
              </a:spcAft>
              <a:defRPr/>
            </a:pPr>
            <a:r>
              <a:rPr lang="ja-JP" altLang="en-US" kern="0" dirty="0">
                <a:solidFill>
                  <a:schemeClr val="accent2">
                    <a:lumMod val="50000"/>
                  </a:schemeClr>
                </a:solidFill>
                <a:latin typeface="メイリオ" panose="020B0604030504040204" pitchFamily="50" charset="-128"/>
                <a:ea typeface="メイリオ" panose="020B0604030504040204" pitchFamily="50" charset="-128"/>
                <a:cs typeface="メイリオ"/>
              </a:rPr>
              <a:t>痙性麻痺</a:t>
            </a:r>
            <a:endParaRPr lang="en-US" altLang="ja-JP" kern="0" dirty="0">
              <a:solidFill>
                <a:schemeClr val="accent2">
                  <a:lumMod val="50000"/>
                </a:schemeClr>
              </a:solidFill>
              <a:latin typeface="メイリオ" panose="020B0604030504040204" pitchFamily="50" charset="-128"/>
              <a:ea typeface="メイリオ" panose="020B0604030504040204" pitchFamily="50" charset="-128"/>
              <a:cs typeface="メイリオ"/>
            </a:endParaRPr>
          </a:p>
        </p:txBody>
      </p:sp>
      <p:sp>
        <p:nvSpPr>
          <p:cNvPr id="11" name="テキスト ボックス 14">
            <a:extLst>
              <a:ext uri="{FF2B5EF4-FFF2-40B4-BE49-F238E27FC236}">
                <a16:creationId xmlns:a16="http://schemas.microsoft.com/office/drawing/2014/main" id="{5AFFC5D2-BC64-4C97-9F73-F764EED42D10}"/>
              </a:ext>
            </a:extLst>
          </p:cNvPr>
          <p:cNvSpPr txBox="1">
            <a:spLocks noChangeArrowheads="1"/>
          </p:cNvSpPr>
          <p:nvPr/>
        </p:nvSpPr>
        <p:spPr bwMode="auto">
          <a:xfrm>
            <a:off x="6723506" y="3148048"/>
            <a:ext cx="1223411" cy="369332"/>
          </a:xfrm>
          <a:prstGeom prst="rect">
            <a:avLst/>
          </a:prstGeom>
          <a:noFill/>
          <a:ln>
            <a:noFill/>
          </a:ln>
        </p:spPr>
        <p:txBody>
          <a:bodyPr wrap="non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algn="ctr" eaLnBrk="1" fontAlgn="base" hangingPunct="1">
              <a:spcBef>
                <a:spcPct val="0"/>
              </a:spcBef>
              <a:spcAft>
                <a:spcPct val="0"/>
              </a:spcAft>
              <a:defRPr/>
            </a:pPr>
            <a:r>
              <a:rPr lang="ja-JP" altLang="en-US" kern="0" dirty="0">
                <a:solidFill>
                  <a:schemeClr val="accent2">
                    <a:lumMod val="50000"/>
                  </a:schemeClr>
                </a:solidFill>
                <a:latin typeface="メイリオ" panose="020B0604030504040204" pitchFamily="50" charset="-128"/>
                <a:ea typeface="メイリオ" panose="020B0604030504040204" pitchFamily="50" charset="-128"/>
                <a:cs typeface="メイリオ"/>
              </a:rPr>
              <a:t>誤嚥</a:t>
            </a:r>
            <a:r>
              <a:rPr lang="en-US" altLang="ja-JP" kern="0" dirty="0">
                <a:solidFill>
                  <a:schemeClr val="accent2">
                    <a:lumMod val="50000"/>
                  </a:schemeClr>
                </a:solidFill>
                <a:latin typeface="メイリオ" panose="020B0604030504040204" pitchFamily="50" charset="-128"/>
                <a:ea typeface="メイリオ" panose="020B0604030504040204" pitchFamily="50" charset="-128"/>
                <a:cs typeface="メイリオ"/>
              </a:rPr>
              <a:t>･</a:t>
            </a:r>
            <a:r>
              <a:rPr lang="ja-JP" altLang="en-US" kern="0" dirty="0">
                <a:solidFill>
                  <a:schemeClr val="accent2">
                    <a:lumMod val="50000"/>
                  </a:schemeClr>
                </a:solidFill>
                <a:latin typeface="メイリオ" panose="020B0604030504040204" pitchFamily="50" charset="-128"/>
                <a:ea typeface="メイリオ" panose="020B0604030504040204" pitchFamily="50" charset="-128"/>
                <a:cs typeface="メイリオ"/>
              </a:rPr>
              <a:t>感染</a:t>
            </a:r>
            <a:endParaRPr lang="en-US" altLang="ja-JP" kern="0" dirty="0">
              <a:solidFill>
                <a:schemeClr val="accent2">
                  <a:lumMod val="50000"/>
                </a:schemeClr>
              </a:solidFill>
              <a:latin typeface="メイリオ" panose="020B0604030504040204" pitchFamily="50" charset="-128"/>
              <a:ea typeface="メイリオ" panose="020B0604030504040204" pitchFamily="50" charset="-128"/>
              <a:cs typeface="メイリオ"/>
            </a:endParaRPr>
          </a:p>
        </p:txBody>
      </p:sp>
      <p:sp>
        <p:nvSpPr>
          <p:cNvPr id="12" name="テキスト ボックス 11">
            <a:extLst>
              <a:ext uri="{FF2B5EF4-FFF2-40B4-BE49-F238E27FC236}">
                <a16:creationId xmlns:a16="http://schemas.microsoft.com/office/drawing/2014/main" id="{5C186A1F-82F2-40D1-97DD-2CB29880E593}"/>
              </a:ext>
            </a:extLst>
          </p:cNvPr>
          <p:cNvSpPr txBox="1"/>
          <p:nvPr/>
        </p:nvSpPr>
        <p:spPr>
          <a:xfrm>
            <a:off x="7987553" y="5172628"/>
            <a:ext cx="1213596" cy="369332"/>
          </a:xfrm>
          <a:prstGeom prst="rect">
            <a:avLst/>
          </a:prstGeom>
          <a:solidFill>
            <a:schemeClr val="accent2">
              <a:lumMod val="40000"/>
              <a:lumOff val="60000"/>
            </a:schemeClr>
          </a:solidFill>
        </p:spPr>
        <p:txBody>
          <a:bodyPr wrap="square" bIns="0" rtlCol="0" anchor="ctr" anchorCtr="0">
            <a:noAutofit/>
          </a:bodyPr>
          <a:lstStyle/>
          <a:p>
            <a:pPr algn="ctr">
              <a:lnSpc>
                <a:spcPct val="120000"/>
              </a:lnSpc>
            </a:pPr>
            <a:r>
              <a:rPr kumimoji="1" lang="ja-JP" altLang="en-US">
                <a:latin typeface="メイリオ" panose="020B0604030504040204" pitchFamily="50" charset="-128"/>
                <a:ea typeface="メイリオ" panose="020B0604030504040204" pitchFamily="50" charset="-128"/>
                <a:cs typeface="メイリオ"/>
              </a:rPr>
              <a:t>気管切開</a:t>
            </a:r>
            <a:endParaRPr kumimoji="1" lang="en-US" altLang="ja-JP" dirty="0">
              <a:latin typeface="メイリオ" panose="020B0604030504040204" pitchFamily="50" charset="-128"/>
              <a:ea typeface="メイリオ" panose="020B0604030504040204" pitchFamily="50" charset="-128"/>
              <a:cs typeface="メイリオ"/>
            </a:endParaRPr>
          </a:p>
        </p:txBody>
      </p:sp>
      <p:sp>
        <p:nvSpPr>
          <p:cNvPr id="13" name="テキスト ボックス 12">
            <a:extLst>
              <a:ext uri="{FF2B5EF4-FFF2-40B4-BE49-F238E27FC236}">
                <a16:creationId xmlns:a16="http://schemas.microsoft.com/office/drawing/2014/main" id="{14A8714B-208C-4B4F-B701-3A80680A13B8}"/>
              </a:ext>
            </a:extLst>
          </p:cNvPr>
          <p:cNvSpPr txBox="1"/>
          <p:nvPr/>
        </p:nvSpPr>
        <p:spPr>
          <a:xfrm>
            <a:off x="776363" y="5318994"/>
            <a:ext cx="5493812" cy="1006429"/>
          </a:xfrm>
          <a:prstGeom prst="rect">
            <a:avLst/>
          </a:prstGeom>
          <a:noFill/>
        </p:spPr>
        <p:txBody>
          <a:bodyPr wrap="none" rtlCol="0">
            <a:spAutoFit/>
          </a:bodyPr>
          <a:lstStyle/>
          <a:p>
            <a:pPr>
              <a:lnSpc>
                <a:spcPct val="110000"/>
              </a:lnSpc>
            </a:pPr>
            <a:r>
              <a:rPr lang="ja-JP" altLang="en-US" dirty="0">
                <a:solidFill>
                  <a:srgbClr val="000000"/>
                </a:solidFill>
                <a:latin typeface="メイリオ" panose="020B0604030504040204" pitchFamily="50" charset="-128"/>
                <a:ea typeface="メイリオ" panose="020B0604030504040204" pitchFamily="50" charset="-128"/>
                <a:cs typeface="メイリオ"/>
              </a:rPr>
              <a:t>⇒早い段階で人工呼吸器導入を行う方が、</a:t>
            </a:r>
            <a:endParaRPr lang="en-US" altLang="ja-JP" dirty="0">
              <a:solidFill>
                <a:srgbClr val="000000"/>
              </a:solidFill>
              <a:latin typeface="メイリオ" panose="020B0604030504040204" pitchFamily="50" charset="-128"/>
              <a:ea typeface="メイリオ" panose="020B0604030504040204" pitchFamily="50" charset="-128"/>
              <a:cs typeface="メイリオ"/>
            </a:endParaRPr>
          </a:p>
          <a:p>
            <a:pPr>
              <a:lnSpc>
                <a:spcPct val="110000"/>
              </a:lnSpc>
            </a:pPr>
            <a:r>
              <a:rPr lang="ja-JP" altLang="en-US" dirty="0">
                <a:solidFill>
                  <a:srgbClr val="000000"/>
                </a:solidFill>
                <a:latin typeface="メイリオ" panose="020B0604030504040204" pitchFamily="50" charset="-128"/>
                <a:ea typeface="メイリオ" panose="020B0604030504040204" pitchFamily="50" charset="-128"/>
                <a:cs typeface="メイリオ"/>
              </a:rPr>
              <a:t>　結果的には、人工呼吸器離脱時間を作りながら、</a:t>
            </a:r>
            <a:endParaRPr lang="en-US" altLang="ja-JP" dirty="0">
              <a:solidFill>
                <a:srgbClr val="000000"/>
              </a:solidFill>
              <a:latin typeface="メイリオ" panose="020B0604030504040204" pitchFamily="50" charset="-128"/>
              <a:ea typeface="メイリオ" panose="020B0604030504040204" pitchFamily="50" charset="-128"/>
              <a:cs typeface="メイリオ"/>
            </a:endParaRPr>
          </a:p>
          <a:p>
            <a:pPr>
              <a:lnSpc>
                <a:spcPct val="110000"/>
              </a:lnSpc>
            </a:pPr>
            <a:r>
              <a:rPr lang="ja-JP" altLang="en-US" dirty="0">
                <a:solidFill>
                  <a:srgbClr val="000000"/>
                </a:solidFill>
                <a:latin typeface="メイリオ" panose="020B0604030504040204" pitchFamily="50" charset="-128"/>
                <a:ea typeface="メイリオ" panose="020B0604030504040204" pitchFamily="50" charset="-128"/>
                <a:cs typeface="メイリオ"/>
              </a:rPr>
              <a:t>　より長く充実した生活が行えることがあります。</a:t>
            </a:r>
            <a:endParaRPr kumimoji="1" lang="ja-JP" altLang="en-US" dirty="0">
              <a:latin typeface="メイリオ" panose="020B0604030504040204" pitchFamily="50" charset="-128"/>
              <a:ea typeface="メイリオ" panose="020B0604030504040204" pitchFamily="50" charset="-128"/>
            </a:endParaRPr>
          </a:p>
        </p:txBody>
      </p:sp>
      <p:sp>
        <p:nvSpPr>
          <p:cNvPr id="14" name="ストライプ矢印 14">
            <a:extLst>
              <a:ext uri="{FF2B5EF4-FFF2-40B4-BE49-F238E27FC236}">
                <a16:creationId xmlns:a16="http://schemas.microsoft.com/office/drawing/2014/main" id="{6F41AECD-A572-4947-92EF-E78D001F2EBE}"/>
              </a:ext>
            </a:extLst>
          </p:cNvPr>
          <p:cNvSpPr/>
          <p:nvPr/>
        </p:nvSpPr>
        <p:spPr>
          <a:xfrm rot="19963816">
            <a:off x="4631877" y="3968395"/>
            <a:ext cx="2130369" cy="526502"/>
          </a:xfrm>
          <a:prstGeom prst="stripedRightArrow">
            <a:avLst>
              <a:gd name="adj1" fmla="val 50000"/>
              <a:gd name="adj2" fmla="val 50944"/>
            </a:avLst>
          </a:prstGeom>
          <a:solidFill>
            <a:schemeClr val="accent3">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140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5D21283F-CE5D-4AC5-BE24-66D379AA4A12}"/>
              </a:ext>
            </a:extLst>
          </p:cNvPr>
          <p:cNvSpPr txBox="1"/>
          <p:nvPr/>
        </p:nvSpPr>
        <p:spPr>
          <a:xfrm>
            <a:off x="789465" y="3758429"/>
            <a:ext cx="4691506" cy="1311128"/>
          </a:xfrm>
          <a:prstGeom prst="rect">
            <a:avLst/>
          </a:prstGeom>
          <a:solidFill>
            <a:schemeClr val="accent4">
              <a:lumMod val="20000"/>
              <a:lumOff val="80000"/>
            </a:schemeClr>
          </a:solidFill>
          <a:ln w="19050">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lnSpc>
                <a:spcPct val="110000"/>
              </a:lnSpc>
            </a:pPr>
            <a:r>
              <a:rPr lang="ja-JP" altLang="en-US" dirty="0">
                <a:solidFill>
                  <a:srgbClr val="000000"/>
                </a:solidFill>
                <a:latin typeface="メイリオ" panose="020B0604030504040204" pitchFamily="50" charset="-128"/>
                <a:ea typeface="メイリオ" panose="020B0604030504040204" pitchFamily="50" charset="-128"/>
                <a:cs typeface="メイリオ"/>
              </a:rPr>
              <a:t>呼吸リハや呼吸障害の進行抑制の観点から</a:t>
            </a:r>
            <a:endParaRPr lang="en-US" altLang="ja-JP" dirty="0">
              <a:solidFill>
                <a:srgbClr val="000000"/>
              </a:solidFill>
              <a:latin typeface="メイリオ" panose="020B0604030504040204" pitchFamily="50" charset="-128"/>
              <a:ea typeface="メイリオ" panose="020B0604030504040204" pitchFamily="50" charset="-128"/>
              <a:cs typeface="メイリオ"/>
            </a:endParaRPr>
          </a:p>
          <a:p>
            <a:pPr algn="just">
              <a:lnSpc>
                <a:spcPct val="110000"/>
              </a:lnSpc>
            </a:pPr>
            <a:r>
              <a:rPr lang="ja-JP" altLang="en-US" dirty="0">
                <a:solidFill>
                  <a:srgbClr val="000000"/>
                </a:solidFill>
                <a:latin typeface="メイリオ" panose="020B0604030504040204" pitchFamily="50" charset="-128"/>
                <a:ea typeface="メイリオ" panose="020B0604030504040204" pitchFamily="50" charset="-128"/>
                <a:cs typeface="メイリオ"/>
              </a:rPr>
              <a:t>肺の状態が悪くなる前や、呼吸予備能がある間に人工呼吸器を導入することもあります。</a:t>
            </a:r>
            <a:endParaRPr lang="en-US" altLang="ja-JP" dirty="0">
              <a:solidFill>
                <a:srgbClr val="000000"/>
              </a:solidFill>
              <a:latin typeface="メイリオ" panose="020B0604030504040204" pitchFamily="50" charset="-128"/>
              <a:ea typeface="メイリオ" panose="020B0604030504040204" pitchFamily="50" charset="-128"/>
              <a:cs typeface="メイリオ"/>
            </a:endParaRPr>
          </a:p>
        </p:txBody>
      </p:sp>
      <p:sp>
        <p:nvSpPr>
          <p:cNvPr id="16" name="右矢印 13">
            <a:extLst>
              <a:ext uri="{FF2B5EF4-FFF2-40B4-BE49-F238E27FC236}">
                <a16:creationId xmlns:a16="http://schemas.microsoft.com/office/drawing/2014/main" id="{7CD29F78-F1FB-4BEF-B302-090E1B54325A}"/>
              </a:ext>
            </a:extLst>
          </p:cNvPr>
          <p:cNvSpPr/>
          <p:nvPr/>
        </p:nvSpPr>
        <p:spPr>
          <a:xfrm>
            <a:off x="5491275" y="2571302"/>
            <a:ext cx="1174522" cy="480158"/>
          </a:xfrm>
          <a:prstGeom prst="rightArrow">
            <a:avLst/>
          </a:prstGeom>
          <a:solidFill>
            <a:srgbClr val="FFA40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sz="1400">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F17C29B1-E329-49FF-9E45-445C9A1C960A}"/>
              </a:ext>
            </a:extLst>
          </p:cNvPr>
          <p:cNvSpPr txBox="1"/>
          <p:nvPr/>
        </p:nvSpPr>
        <p:spPr>
          <a:xfrm>
            <a:off x="740229" y="2488427"/>
            <a:ext cx="4751046" cy="1075679"/>
          </a:xfrm>
          <a:prstGeom prst="rect">
            <a:avLst/>
          </a:prstGeom>
          <a:solidFill>
            <a:srgbClr val="FFF0C1"/>
          </a:solidFill>
          <a:ln w="19050">
            <a:solidFill>
              <a:srgbClr val="FFA401"/>
            </a:solid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lnSpc>
                <a:spcPct val="120000"/>
              </a:lnSpc>
              <a:buClr>
                <a:srgbClr val="FF0000"/>
              </a:buClr>
              <a:buSzPct val="140000"/>
            </a:pPr>
            <a:r>
              <a:rPr lang="ja-JP" altLang="en-US" dirty="0">
                <a:latin typeface="メイリオ" panose="020B0604030504040204" pitchFamily="50" charset="-128"/>
                <a:ea typeface="メイリオ" panose="020B0604030504040204" pitchFamily="50" charset="-128"/>
                <a:cs typeface="メイリオ"/>
              </a:rPr>
              <a:t>気管切開を行っていなくても行える非侵襲的（マスク式）人工呼吸療法を</a:t>
            </a:r>
            <a:r>
              <a:rPr lang="ja-JP" altLang="en-US" dirty="0">
                <a:solidFill>
                  <a:srgbClr val="FF0000"/>
                </a:solidFill>
                <a:latin typeface="メイリオ" panose="020B0604030504040204" pitchFamily="50" charset="-128"/>
                <a:ea typeface="メイリオ" panose="020B0604030504040204" pitchFamily="50" charset="-128"/>
                <a:cs typeface="メイリオ"/>
              </a:rPr>
              <a:t>気管切開の前段階</a:t>
            </a:r>
            <a:r>
              <a:rPr lang="ja-JP" altLang="en-US" dirty="0">
                <a:latin typeface="メイリオ" panose="020B0604030504040204" pitchFamily="50" charset="-128"/>
                <a:ea typeface="メイリオ" panose="020B0604030504040204" pitchFamily="50" charset="-128"/>
                <a:cs typeface="メイリオ"/>
              </a:rPr>
              <a:t>として導入することがあります。</a:t>
            </a:r>
            <a:endParaRPr lang="en-US" altLang="ja-JP" dirty="0">
              <a:latin typeface="メイリオ" panose="020B0604030504040204" pitchFamily="50" charset="-128"/>
              <a:ea typeface="メイリオ" panose="020B0604030504040204" pitchFamily="50" charset="-128"/>
              <a:cs typeface="メイリオ"/>
            </a:endParaRPr>
          </a:p>
        </p:txBody>
      </p:sp>
      <p:sp>
        <p:nvSpPr>
          <p:cNvPr id="18" name="サブタイトル 2">
            <a:extLst>
              <a:ext uri="{FF2B5EF4-FFF2-40B4-BE49-F238E27FC236}">
                <a16:creationId xmlns:a16="http://schemas.microsoft.com/office/drawing/2014/main" id="{4869C225-AF73-4061-8F1D-60075858E554}"/>
              </a:ext>
            </a:extLst>
          </p:cNvPr>
          <p:cNvSpPr txBox="1">
            <a:spLocks/>
          </p:cNvSpPr>
          <p:nvPr/>
        </p:nvSpPr>
        <p:spPr>
          <a:xfrm>
            <a:off x="641107" y="1579172"/>
            <a:ext cx="4975122" cy="84344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a:buNone/>
            </a:pPr>
            <a:r>
              <a:rPr lang="ja-JP" altLang="en-US" sz="2000" b="1" dirty="0">
                <a:solidFill>
                  <a:srgbClr val="000000"/>
                </a:solidFill>
                <a:latin typeface="メイリオ" panose="020B0604030504040204" pitchFamily="50" charset="-128"/>
                <a:ea typeface="メイリオ" panose="020B0604030504040204" pitchFamily="50" charset="-128"/>
                <a:cs typeface="メイリオ"/>
              </a:rPr>
              <a:t>人工呼吸器を装着するということは</a:t>
            </a:r>
            <a:endParaRPr lang="en-US" altLang="ja-JP" sz="2000" b="1" dirty="0">
              <a:solidFill>
                <a:srgbClr val="000000"/>
              </a:solidFill>
              <a:latin typeface="メイリオ" panose="020B0604030504040204" pitchFamily="50" charset="-128"/>
              <a:ea typeface="メイリオ" panose="020B0604030504040204" pitchFamily="50" charset="-128"/>
              <a:cs typeface="メイリオ"/>
            </a:endParaRPr>
          </a:p>
          <a:p>
            <a:pPr marL="0" indent="0">
              <a:buFont typeface="Arial"/>
              <a:buNone/>
            </a:pPr>
            <a:r>
              <a:rPr lang="ja-JP" altLang="en-US" sz="2000" b="1" dirty="0">
                <a:solidFill>
                  <a:srgbClr val="000000"/>
                </a:solidFill>
                <a:latin typeface="メイリオ" panose="020B0604030504040204" pitchFamily="50" charset="-128"/>
                <a:ea typeface="メイリオ" panose="020B0604030504040204" pitchFamily="50" charset="-128"/>
                <a:cs typeface="メイリオ"/>
              </a:rPr>
              <a:t>必ずしも最後の段階ではありません。</a:t>
            </a:r>
          </a:p>
        </p:txBody>
      </p:sp>
      <p:sp>
        <p:nvSpPr>
          <p:cNvPr id="19" name="正方形/長方形 18">
            <a:extLst>
              <a:ext uri="{FF2B5EF4-FFF2-40B4-BE49-F238E27FC236}">
                <a16:creationId xmlns:a16="http://schemas.microsoft.com/office/drawing/2014/main" id="{44581AFE-FB6E-4836-9F26-531DB5DDB2B0}"/>
              </a:ext>
            </a:extLst>
          </p:cNvPr>
          <p:cNvSpPr/>
          <p:nvPr/>
        </p:nvSpPr>
        <p:spPr>
          <a:xfrm>
            <a:off x="7987553" y="5640369"/>
            <a:ext cx="1213597" cy="369332"/>
          </a:xfrm>
          <a:prstGeom prst="rect">
            <a:avLst/>
          </a:prstGeom>
          <a:solidFill>
            <a:schemeClr val="accent2">
              <a:lumMod val="40000"/>
              <a:lumOff val="60000"/>
            </a:schemeClr>
          </a:solidFill>
        </p:spPr>
        <p:txBody>
          <a:bodyPr wrap="square" bIns="0" anchor="ctr" anchorCtr="0">
            <a:noAutofit/>
          </a:bodyPr>
          <a:lstStyle/>
          <a:p>
            <a:pPr algn="ctr">
              <a:lnSpc>
                <a:spcPct val="120000"/>
              </a:lnSpc>
            </a:pPr>
            <a:r>
              <a:rPr lang="ja-JP" altLang="en-US" dirty="0">
                <a:latin typeface="メイリオ" panose="020B0604030504040204" pitchFamily="50" charset="-128"/>
                <a:ea typeface="メイリオ" panose="020B0604030504040204" pitchFamily="50" charset="-128"/>
                <a:cs typeface="メイリオ"/>
              </a:rPr>
              <a:t>酸素</a:t>
            </a:r>
            <a:endParaRPr lang="en-US" altLang="ja-JP" dirty="0">
              <a:latin typeface="メイリオ" panose="020B0604030504040204" pitchFamily="50" charset="-128"/>
              <a:ea typeface="メイリオ" panose="020B0604030504040204" pitchFamily="50" charset="-128"/>
              <a:cs typeface="メイリオ"/>
            </a:endParaRPr>
          </a:p>
        </p:txBody>
      </p:sp>
      <p:sp>
        <p:nvSpPr>
          <p:cNvPr id="20" name="テキスト ボックス 19">
            <a:extLst>
              <a:ext uri="{FF2B5EF4-FFF2-40B4-BE49-F238E27FC236}">
                <a16:creationId xmlns:a16="http://schemas.microsoft.com/office/drawing/2014/main" id="{55C20A0D-F996-43A8-A9E9-086FAD6BAD15}"/>
              </a:ext>
            </a:extLst>
          </p:cNvPr>
          <p:cNvSpPr txBox="1"/>
          <p:nvPr/>
        </p:nvSpPr>
        <p:spPr>
          <a:xfrm>
            <a:off x="7987553" y="6059872"/>
            <a:ext cx="1237410" cy="400110"/>
          </a:xfrm>
          <a:prstGeom prst="rect">
            <a:avLst/>
          </a:prstGeom>
          <a:solidFill>
            <a:srgbClr val="92D050"/>
          </a:solidFill>
          <a:effectLst/>
        </p:spPr>
        <p:style>
          <a:lnRef idx="0">
            <a:schemeClr val="accent1"/>
          </a:lnRef>
          <a:fillRef idx="3">
            <a:schemeClr val="accent1"/>
          </a:fillRef>
          <a:effectRef idx="3">
            <a:schemeClr val="accent1"/>
          </a:effectRef>
          <a:fontRef idx="minor">
            <a:schemeClr val="lt1"/>
          </a:fontRef>
        </p:style>
        <p:txBody>
          <a:bodyPr wrap="square" bIns="0" rtlCol="0" anchor="ctr" anchorCtr="0">
            <a:noAutofit/>
          </a:bodyPr>
          <a:lstStyle/>
          <a:p>
            <a:pPr algn="ctr"/>
            <a:r>
              <a:rPr lang="ja-JP" altLang="en-US" sz="1600" b="1" dirty="0">
                <a:solidFill>
                  <a:schemeClr val="tx1"/>
                </a:solidFill>
                <a:latin typeface="メイリオ" panose="020B0604030504040204" pitchFamily="50" charset="-128"/>
                <a:ea typeface="メイリオ" panose="020B0604030504040204" pitchFamily="50" charset="-128"/>
                <a:cs typeface="HG創英角ﾎﾟｯﾌﾟ体" charset="2"/>
              </a:rPr>
              <a:t>人工呼吸器</a:t>
            </a:r>
          </a:p>
        </p:txBody>
      </p:sp>
      <p:sp>
        <p:nvSpPr>
          <p:cNvPr id="21"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83</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152669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fontScale="90000"/>
          </a:bodyPr>
          <a:lstStyle/>
          <a:p>
            <a:r>
              <a:rPr lang="ja-JP" altLang="en-US" sz="2800" dirty="0"/>
              <a:t>呼吸リハ </a:t>
            </a:r>
            <a:r>
              <a:rPr lang="ja-JP" altLang="en-US" sz="2200" dirty="0"/>
              <a:t>すなわち</a:t>
            </a:r>
            <a:r>
              <a:rPr lang="ja-JP" altLang="en-US" sz="2800" dirty="0"/>
              <a:t> 呼吸機能維持療法としての人工呼吸療法</a:t>
            </a:r>
          </a:p>
        </p:txBody>
      </p:sp>
      <p:sp>
        <p:nvSpPr>
          <p:cNvPr id="21" name="テキスト ボックス 4">
            <a:extLst>
              <a:ext uri="{FF2B5EF4-FFF2-40B4-BE49-F238E27FC236}">
                <a16:creationId xmlns:a16="http://schemas.microsoft.com/office/drawing/2014/main" id="{F239A458-CF07-4D0A-BE43-7171BFC29DB4}"/>
              </a:ext>
            </a:extLst>
          </p:cNvPr>
          <p:cNvSpPr txBox="1">
            <a:spLocks noChangeArrowheads="1"/>
          </p:cNvSpPr>
          <p:nvPr/>
        </p:nvSpPr>
        <p:spPr bwMode="auto">
          <a:xfrm>
            <a:off x="597910" y="1633865"/>
            <a:ext cx="5862096" cy="454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42900" indent="-342900">
              <a:lnSpc>
                <a:spcPct val="114000"/>
              </a:lnSpc>
              <a:spcBef>
                <a:spcPts val="0"/>
              </a:spcBef>
              <a:spcAft>
                <a:spcPts val="1800"/>
              </a:spcAft>
              <a:buFont typeface="+mj-lt"/>
              <a:buAutoNum type="arabicPeriod"/>
            </a:pPr>
            <a:r>
              <a:rPr lang="ja-JP" altLang="en-US" sz="1800" dirty="0">
                <a:latin typeface="メイリオ" panose="020B0604030504040204" pitchFamily="50" charset="-128"/>
                <a:ea typeface="メイリオ" panose="020B0604030504040204" pitchFamily="50" charset="-128"/>
              </a:rPr>
              <a:t>自発呼吸の状態よりも、換気量が大きくなります。</a:t>
            </a:r>
            <a:br>
              <a:rPr lang="en-US" altLang="ja-JP" sz="1800" dirty="0">
                <a:latin typeface="メイリオ" panose="020B0604030504040204" pitchFamily="50" charset="-128"/>
                <a:ea typeface="メイリオ" panose="020B0604030504040204" pitchFamily="50" charset="-128"/>
              </a:rPr>
            </a:br>
            <a:r>
              <a:rPr lang="ja-JP" altLang="en-US" sz="1800" dirty="0">
                <a:solidFill>
                  <a:srgbClr val="FF0000"/>
                </a:solidFill>
                <a:latin typeface="メイリオ" panose="020B0604030504040204" pitchFamily="50" charset="-128"/>
                <a:ea typeface="メイリオ" panose="020B0604030504040204" pitchFamily="50" charset="-128"/>
              </a:rPr>
              <a:t>⇒ 無気肺</a:t>
            </a:r>
            <a:r>
              <a:rPr lang="en-US" altLang="ja-JP" sz="1800" dirty="0">
                <a:solidFill>
                  <a:srgbClr val="FF0000"/>
                </a:solidFill>
                <a:latin typeface="メイリオ" panose="020B0604030504040204" pitchFamily="50" charset="-128"/>
                <a:ea typeface="メイリオ" panose="020B0604030504040204" pitchFamily="50" charset="-128"/>
              </a:rPr>
              <a:t>/</a:t>
            </a:r>
            <a:r>
              <a:rPr lang="ja-JP" altLang="en-US" sz="1800" dirty="0">
                <a:solidFill>
                  <a:srgbClr val="FF0000"/>
                </a:solidFill>
                <a:latin typeface="メイリオ" panose="020B0604030504040204" pitchFamily="50" charset="-128"/>
                <a:ea typeface="メイリオ" panose="020B0604030504040204" pitchFamily="50" charset="-128"/>
              </a:rPr>
              <a:t>肺炎予防になります。</a:t>
            </a:r>
            <a:br>
              <a:rPr lang="en-US" altLang="ja-JP" sz="1800" dirty="0">
                <a:solidFill>
                  <a:srgbClr val="FF0000"/>
                </a:solidFill>
                <a:latin typeface="メイリオ" panose="020B0604030504040204" pitchFamily="50" charset="-128"/>
                <a:ea typeface="メイリオ" panose="020B0604030504040204" pitchFamily="50" charset="-128"/>
              </a:rPr>
            </a:br>
            <a:r>
              <a:rPr lang="ja-JP" altLang="en-US" sz="1800" dirty="0">
                <a:solidFill>
                  <a:srgbClr val="FF0000"/>
                </a:solidFill>
                <a:latin typeface="メイリオ" panose="020B0604030504040204" pitchFamily="50" charset="-128"/>
                <a:ea typeface="メイリオ" panose="020B0604030504040204" pitchFamily="50" charset="-128"/>
              </a:rPr>
              <a:t>⇒ </a:t>
            </a:r>
            <a:r>
              <a:rPr lang="en-US" altLang="ja-JP" sz="1800" dirty="0">
                <a:solidFill>
                  <a:srgbClr val="FF0000"/>
                </a:solidFill>
                <a:latin typeface="メイリオ" panose="020B0604030504040204" pitchFamily="50" charset="-128"/>
                <a:ea typeface="メイリオ" panose="020B0604030504040204" pitchFamily="50" charset="-128"/>
              </a:rPr>
              <a:t>1</a:t>
            </a:r>
            <a:r>
              <a:rPr lang="ja-JP" altLang="en-US" sz="1800" dirty="0">
                <a:solidFill>
                  <a:srgbClr val="FF0000"/>
                </a:solidFill>
                <a:latin typeface="メイリオ" panose="020B0604030504040204" pitchFamily="50" charset="-128"/>
                <a:ea typeface="メイリオ" panose="020B0604030504040204" pitchFamily="50" charset="-128"/>
              </a:rPr>
              <a:t>日</a:t>
            </a:r>
            <a:r>
              <a:rPr lang="en-US" altLang="ja-JP" sz="1800" dirty="0">
                <a:solidFill>
                  <a:srgbClr val="FF0000"/>
                </a:solidFill>
                <a:latin typeface="メイリオ" panose="020B0604030504040204" pitchFamily="50" charset="-128"/>
                <a:ea typeface="メイリオ" panose="020B0604030504040204" pitchFamily="50" charset="-128"/>
              </a:rPr>
              <a:t>1</a:t>
            </a:r>
            <a:r>
              <a:rPr lang="ja-JP" altLang="en-US" sz="1800" dirty="0">
                <a:solidFill>
                  <a:srgbClr val="FF0000"/>
                </a:solidFill>
                <a:latin typeface="メイリオ" panose="020B0604030504040204" pitchFamily="50" charset="-128"/>
                <a:ea typeface="メイリオ" panose="020B0604030504040204" pitchFamily="50" charset="-128"/>
              </a:rPr>
              <a:t>時間程度の使用でも呼吸リハビリテーション　としての効果があります。</a:t>
            </a:r>
            <a:endParaRPr lang="en-US" altLang="ja-JP" sz="1800" dirty="0">
              <a:solidFill>
                <a:srgbClr val="FF0000"/>
              </a:solidFill>
              <a:latin typeface="メイリオ" panose="020B0604030504040204" pitchFamily="50" charset="-128"/>
              <a:ea typeface="メイリオ" panose="020B0604030504040204" pitchFamily="50" charset="-128"/>
            </a:endParaRPr>
          </a:p>
          <a:p>
            <a:pPr marL="342900" indent="-342900">
              <a:lnSpc>
                <a:spcPct val="114000"/>
              </a:lnSpc>
              <a:spcBef>
                <a:spcPts val="0"/>
              </a:spcBef>
              <a:spcAft>
                <a:spcPts val="1800"/>
              </a:spcAft>
              <a:buFont typeface="+mj-lt"/>
              <a:buAutoNum type="arabicPeriod"/>
            </a:pPr>
            <a:r>
              <a:rPr lang="ja-JP" altLang="en-US" sz="1800" dirty="0">
                <a:latin typeface="メイリオ" panose="020B0604030504040204" pitchFamily="50" charset="-128"/>
                <a:ea typeface="メイリオ" panose="020B0604030504040204" pitchFamily="50" charset="-128"/>
              </a:rPr>
              <a:t>夜間の使用にて、呼吸筋を休ませることができます。</a:t>
            </a:r>
            <a:br>
              <a:rPr lang="en-US" altLang="ja-JP" sz="1800" dirty="0">
                <a:latin typeface="メイリオ" panose="020B0604030504040204" pitchFamily="50" charset="-128"/>
                <a:ea typeface="メイリオ" panose="020B0604030504040204" pitchFamily="50" charset="-128"/>
              </a:rPr>
            </a:br>
            <a:r>
              <a:rPr lang="ja-JP" altLang="en-US" sz="1800" dirty="0">
                <a:solidFill>
                  <a:srgbClr val="FF0000"/>
                </a:solidFill>
                <a:latin typeface="メイリオ" panose="020B0604030504040204" pitchFamily="50" charset="-128"/>
                <a:ea typeface="メイリオ" panose="020B0604030504040204" pitchFamily="50" charset="-128"/>
              </a:rPr>
              <a:t>⇒ 日中の呼吸状態が改善します。</a:t>
            </a:r>
            <a:br>
              <a:rPr lang="en-US" altLang="ja-JP" sz="1800" dirty="0">
                <a:solidFill>
                  <a:srgbClr val="FF0000"/>
                </a:solidFill>
                <a:latin typeface="メイリオ" panose="020B0604030504040204" pitchFamily="50" charset="-128"/>
                <a:ea typeface="メイリオ" panose="020B0604030504040204" pitchFamily="50" charset="-128"/>
              </a:rPr>
            </a:br>
            <a:r>
              <a:rPr lang="ja-JP" altLang="en-US" sz="1800" dirty="0">
                <a:solidFill>
                  <a:srgbClr val="FF0000"/>
                </a:solidFill>
                <a:latin typeface="メイリオ" panose="020B0604030504040204" pitchFamily="50" charset="-128"/>
                <a:ea typeface="メイリオ" panose="020B0604030504040204" pitchFamily="50" charset="-128"/>
              </a:rPr>
              <a:t>（生活の質の向上）</a:t>
            </a:r>
            <a:endParaRPr lang="en-US" altLang="ja-JP" sz="1800" dirty="0">
              <a:solidFill>
                <a:srgbClr val="FF0000"/>
              </a:solidFill>
              <a:latin typeface="メイリオ" panose="020B0604030504040204" pitchFamily="50" charset="-128"/>
              <a:ea typeface="メイリオ" panose="020B0604030504040204" pitchFamily="50" charset="-128"/>
            </a:endParaRPr>
          </a:p>
          <a:p>
            <a:pPr marL="342900" indent="-342900">
              <a:lnSpc>
                <a:spcPct val="114000"/>
              </a:lnSpc>
              <a:spcBef>
                <a:spcPts val="0"/>
              </a:spcBef>
              <a:spcAft>
                <a:spcPts val="1800"/>
              </a:spcAft>
              <a:buFont typeface="+mj-lt"/>
              <a:buAutoNum type="arabicPeriod"/>
            </a:pPr>
            <a:r>
              <a:rPr lang="ja-JP" altLang="en-US" sz="1800" dirty="0">
                <a:latin typeface="メイリオ" panose="020B0604030504040204" pitchFamily="50" charset="-128"/>
                <a:ea typeface="メイリオ" panose="020B0604030504040204" pitchFamily="50" charset="-128"/>
              </a:rPr>
              <a:t>単純気管切開の児では、呼吸器装着により上気道流が発生し、唾液誤嚥が減少します。</a:t>
            </a:r>
            <a:br>
              <a:rPr lang="en-US" altLang="ja-JP" sz="1800" dirty="0">
                <a:solidFill>
                  <a:srgbClr val="FF0000"/>
                </a:solidFill>
                <a:latin typeface="メイリオ" panose="020B0604030504040204" pitchFamily="50" charset="-128"/>
                <a:ea typeface="メイリオ" panose="020B0604030504040204" pitchFamily="50" charset="-128"/>
              </a:rPr>
            </a:br>
            <a:r>
              <a:rPr lang="ja-JP" altLang="en-US" sz="1800" dirty="0">
                <a:solidFill>
                  <a:srgbClr val="FF0000"/>
                </a:solidFill>
                <a:latin typeface="メイリオ" panose="020B0604030504040204" pitchFamily="50" charset="-128"/>
                <a:ea typeface="メイリオ" panose="020B0604030504040204" pitchFamily="50" charset="-128"/>
              </a:rPr>
              <a:t>⇒ ぜろつきが減少し吸引頻度が減少します。</a:t>
            </a:r>
            <a:br>
              <a:rPr lang="en-US" altLang="ja-JP" sz="1800" dirty="0">
                <a:solidFill>
                  <a:srgbClr val="FF0000"/>
                </a:solidFill>
                <a:latin typeface="メイリオ" panose="020B0604030504040204" pitchFamily="50" charset="-128"/>
                <a:ea typeface="メイリオ" panose="020B0604030504040204" pitchFamily="50" charset="-128"/>
              </a:rPr>
            </a:br>
            <a:r>
              <a:rPr lang="ja-JP" altLang="en-US" sz="1800" dirty="0">
                <a:solidFill>
                  <a:srgbClr val="FF0000"/>
                </a:solidFill>
                <a:latin typeface="メイリオ" panose="020B0604030504040204" pitchFamily="50" charset="-128"/>
                <a:ea typeface="メイリオ" panose="020B0604030504040204" pitchFamily="50" charset="-128"/>
              </a:rPr>
              <a:t>（誤嚥性肺炎リスクの低下）</a:t>
            </a:r>
          </a:p>
        </p:txBody>
      </p:sp>
      <p:grpSp>
        <p:nvGrpSpPr>
          <p:cNvPr id="29" name="図形グループ 36">
            <a:extLst>
              <a:ext uri="{FF2B5EF4-FFF2-40B4-BE49-F238E27FC236}">
                <a16:creationId xmlns:a16="http://schemas.microsoft.com/office/drawing/2014/main" id="{AD87F10D-8710-4E5F-9F95-FFBDA1BB469F}"/>
              </a:ext>
            </a:extLst>
          </p:cNvPr>
          <p:cNvGrpSpPr>
            <a:grpSpLocks/>
          </p:cNvGrpSpPr>
          <p:nvPr/>
        </p:nvGrpSpPr>
        <p:grpSpPr bwMode="auto">
          <a:xfrm>
            <a:off x="6574991" y="2961809"/>
            <a:ext cx="2745912" cy="3386137"/>
            <a:chOff x="6258361" y="3348484"/>
            <a:chExt cx="2745065" cy="3384875"/>
          </a:xfrm>
        </p:grpSpPr>
        <p:pic>
          <p:nvPicPr>
            <p:cNvPr id="30" name="Picture 4">
              <a:extLst>
                <a:ext uri="{FF2B5EF4-FFF2-40B4-BE49-F238E27FC236}">
                  <a16:creationId xmlns:a16="http://schemas.microsoft.com/office/drawing/2014/main" id="{DEE96949-60E7-4B26-A400-ED5F31F2787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58361" y="3348484"/>
              <a:ext cx="2407636" cy="338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Line 5">
              <a:extLst>
                <a:ext uri="{FF2B5EF4-FFF2-40B4-BE49-F238E27FC236}">
                  <a16:creationId xmlns:a16="http://schemas.microsoft.com/office/drawing/2014/main" id="{F4857122-1580-418C-919E-2E855810E61A}"/>
                </a:ext>
              </a:extLst>
            </p:cNvPr>
            <p:cNvSpPr>
              <a:spLocks noChangeShapeType="1"/>
            </p:cNvSpPr>
            <p:nvPr/>
          </p:nvSpPr>
          <p:spPr bwMode="auto">
            <a:xfrm>
              <a:off x="6733454" y="5084317"/>
              <a:ext cx="118773" cy="26037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nchor="ctr">
              <a:spAutoFit/>
            </a:bodyPr>
            <a:lstStyle/>
            <a:p>
              <a:endParaRPr lang="ja-JP" altLang="en-US" sz="1600">
                <a:latin typeface="メイリオ" panose="020B0604030504040204" pitchFamily="50" charset="-128"/>
                <a:ea typeface="メイリオ" panose="020B0604030504040204" pitchFamily="50" charset="-128"/>
              </a:endParaRPr>
            </a:p>
          </p:txBody>
        </p:sp>
        <p:sp>
          <p:nvSpPr>
            <p:cNvPr id="32" name="Line 7">
              <a:extLst>
                <a:ext uri="{FF2B5EF4-FFF2-40B4-BE49-F238E27FC236}">
                  <a16:creationId xmlns:a16="http://schemas.microsoft.com/office/drawing/2014/main" id="{FF14BCEB-85A6-4BF3-B899-59A6BDABC1B9}"/>
                </a:ext>
              </a:extLst>
            </p:cNvPr>
            <p:cNvSpPr>
              <a:spLocks noChangeShapeType="1"/>
            </p:cNvSpPr>
            <p:nvPr/>
          </p:nvSpPr>
          <p:spPr bwMode="auto">
            <a:xfrm flipH="1">
              <a:off x="7564868" y="4737151"/>
              <a:ext cx="1044216"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square" anchor="ctr">
              <a:spAutoFit/>
            </a:bodyPr>
            <a:lstStyle/>
            <a:p>
              <a:endParaRPr lang="ja-JP" altLang="en-US" sz="1600">
                <a:latin typeface="メイリオ" panose="020B0604030504040204" pitchFamily="50" charset="-128"/>
                <a:ea typeface="メイリオ" panose="020B0604030504040204" pitchFamily="50" charset="-128"/>
              </a:endParaRPr>
            </a:p>
          </p:txBody>
        </p:sp>
        <p:sp>
          <p:nvSpPr>
            <p:cNvPr id="33" name="Line 8">
              <a:extLst>
                <a:ext uri="{FF2B5EF4-FFF2-40B4-BE49-F238E27FC236}">
                  <a16:creationId xmlns:a16="http://schemas.microsoft.com/office/drawing/2014/main" id="{2FB8F927-22A8-4546-AA5A-90660C0135D6}"/>
                </a:ext>
              </a:extLst>
            </p:cNvPr>
            <p:cNvSpPr>
              <a:spLocks noChangeShapeType="1"/>
            </p:cNvSpPr>
            <p:nvPr/>
          </p:nvSpPr>
          <p:spPr bwMode="auto">
            <a:xfrm flipH="1" flipV="1">
              <a:off x="7564867" y="5084316"/>
              <a:ext cx="1061313" cy="150351"/>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square" anchor="ctr">
              <a:spAutoFit/>
            </a:bodyPr>
            <a:lstStyle/>
            <a:p>
              <a:endParaRPr lang="ja-JP" altLang="en-US" sz="1600">
                <a:latin typeface="メイリオ" panose="020B0604030504040204" pitchFamily="50" charset="-128"/>
                <a:ea typeface="メイリオ" panose="020B0604030504040204" pitchFamily="50" charset="-128"/>
              </a:endParaRPr>
            </a:p>
          </p:txBody>
        </p:sp>
        <p:sp>
          <p:nvSpPr>
            <p:cNvPr id="34" name="Line 9">
              <a:extLst>
                <a:ext uri="{FF2B5EF4-FFF2-40B4-BE49-F238E27FC236}">
                  <a16:creationId xmlns:a16="http://schemas.microsoft.com/office/drawing/2014/main" id="{271C607E-5210-4A04-8AD8-AA4194DCD9EE}"/>
                </a:ext>
              </a:extLst>
            </p:cNvPr>
            <p:cNvSpPr>
              <a:spLocks noChangeShapeType="1"/>
            </p:cNvSpPr>
            <p:nvPr/>
          </p:nvSpPr>
          <p:spPr bwMode="auto">
            <a:xfrm flipH="1">
              <a:off x="7658897" y="6125817"/>
              <a:ext cx="950187"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nchor="ctr">
              <a:spAutoFit/>
            </a:bodyPr>
            <a:lstStyle/>
            <a:p>
              <a:endParaRPr lang="ja-JP" altLang="en-US" sz="1600">
                <a:latin typeface="メイリオ" panose="020B0604030504040204" pitchFamily="50" charset="-128"/>
                <a:ea typeface="メイリオ" panose="020B0604030504040204" pitchFamily="50" charset="-128"/>
              </a:endParaRPr>
            </a:p>
          </p:txBody>
        </p:sp>
        <p:sp>
          <p:nvSpPr>
            <p:cNvPr id="35" name="Text Box 10">
              <a:extLst>
                <a:ext uri="{FF2B5EF4-FFF2-40B4-BE49-F238E27FC236}">
                  <a16:creationId xmlns:a16="http://schemas.microsoft.com/office/drawing/2014/main" id="{23571909-F85E-4608-8800-819DA39360D8}"/>
                </a:ext>
              </a:extLst>
            </p:cNvPr>
            <p:cNvSpPr txBox="1">
              <a:spLocks noChangeArrowheads="1"/>
            </p:cNvSpPr>
            <p:nvPr/>
          </p:nvSpPr>
          <p:spPr bwMode="auto">
            <a:xfrm>
              <a:off x="8572672" y="4446946"/>
              <a:ext cx="430754" cy="584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square">
              <a:spAutoFit/>
            </a:bodyPr>
            <a:lstStyle>
              <a:lvl1pPr>
                <a:defRPr kumimoji="1" sz="2400">
                  <a:solidFill>
                    <a:schemeClr val="tx1"/>
                  </a:solidFill>
                  <a:latin typeface="Times" panose="02020603050405020304" pitchFamily="18" charset="0"/>
                  <a:ea typeface="Osaka" pitchFamily="-65" charset="-128"/>
                </a:defRPr>
              </a:lvl1pPr>
              <a:lvl2pPr marL="742950" indent="-285750">
                <a:defRPr kumimoji="1" sz="2400">
                  <a:solidFill>
                    <a:schemeClr val="tx1"/>
                  </a:solidFill>
                  <a:latin typeface="Times" panose="02020603050405020304" pitchFamily="18" charset="0"/>
                  <a:ea typeface="Osaka" pitchFamily="-65" charset="-128"/>
                </a:defRPr>
              </a:lvl2pPr>
              <a:lvl3pPr marL="1143000" indent="-228600">
                <a:defRPr kumimoji="1" sz="2400">
                  <a:solidFill>
                    <a:schemeClr val="tx1"/>
                  </a:solidFill>
                  <a:latin typeface="Times" panose="02020603050405020304" pitchFamily="18" charset="0"/>
                  <a:ea typeface="Osaka" pitchFamily="-65" charset="-128"/>
                </a:defRPr>
              </a:lvl3pPr>
              <a:lvl4pPr marL="1600200" indent="-228600">
                <a:defRPr kumimoji="1" sz="2400">
                  <a:solidFill>
                    <a:schemeClr val="tx1"/>
                  </a:solidFill>
                  <a:latin typeface="Times" panose="02020603050405020304" pitchFamily="18" charset="0"/>
                  <a:ea typeface="Osaka" pitchFamily="-65" charset="-128"/>
                </a:defRPr>
              </a:lvl4pPr>
              <a:lvl5pPr marL="2057400" indent="-228600">
                <a:defRPr kumimoji="1" sz="2400">
                  <a:solidFill>
                    <a:schemeClr val="tx1"/>
                  </a:solidFill>
                  <a:latin typeface="Times" panose="02020603050405020304" pitchFamily="18" charset="0"/>
                  <a:ea typeface="Osaka" pitchFamily="-65" charset="-128"/>
                </a:defRPr>
              </a:lvl5pPr>
              <a:lvl6pPr marL="2514600" indent="-228600" fontAlgn="base">
                <a:spcBef>
                  <a:spcPct val="0"/>
                </a:spcBef>
                <a:spcAft>
                  <a:spcPct val="0"/>
                </a:spcAft>
                <a:defRPr kumimoji="1" sz="2400">
                  <a:solidFill>
                    <a:schemeClr val="tx1"/>
                  </a:solidFill>
                  <a:latin typeface="Times" panose="02020603050405020304" pitchFamily="18" charset="0"/>
                  <a:ea typeface="Osaka" pitchFamily="-65" charset="-128"/>
                </a:defRPr>
              </a:lvl6pPr>
              <a:lvl7pPr marL="2971800" indent="-228600" fontAlgn="base">
                <a:spcBef>
                  <a:spcPct val="0"/>
                </a:spcBef>
                <a:spcAft>
                  <a:spcPct val="0"/>
                </a:spcAft>
                <a:defRPr kumimoji="1" sz="2400">
                  <a:solidFill>
                    <a:schemeClr val="tx1"/>
                  </a:solidFill>
                  <a:latin typeface="Times" panose="02020603050405020304" pitchFamily="18" charset="0"/>
                  <a:ea typeface="Osaka" pitchFamily="-65" charset="-128"/>
                </a:defRPr>
              </a:lvl7pPr>
              <a:lvl8pPr marL="3429000" indent="-228600" fontAlgn="base">
                <a:spcBef>
                  <a:spcPct val="0"/>
                </a:spcBef>
                <a:spcAft>
                  <a:spcPct val="0"/>
                </a:spcAft>
                <a:defRPr kumimoji="1" sz="2400">
                  <a:solidFill>
                    <a:schemeClr val="tx1"/>
                  </a:solidFill>
                  <a:latin typeface="Times" panose="02020603050405020304" pitchFamily="18" charset="0"/>
                  <a:ea typeface="Osaka" pitchFamily="-65" charset="-128"/>
                </a:defRPr>
              </a:lvl8pPr>
              <a:lvl9pPr marL="3886200" indent="-228600" fontAlgn="base">
                <a:spcBef>
                  <a:spcPct val="0"/>
                </a:spcBef>
                <a:spcAft>
                  <a:spcPct val="0"/>
                </a:spcAft>
                <a:defRPr kumimoji="1" sz="2400">
                  <a:solidFill>
                    <a:schemeClr val="tx1"/>
                  </a:solidFill>
                  <a:latin typeface="Times" panose="02020603050405020304" pitchFamily="18" charset="0"/>
                  <a:ea typeface="Osaka" pitchFamily="-65" charset="-128"/>
                </a:defRPr>
              </a:lvl9pPr>
            </a:lstStyle>
            <a:p>
              <a:r>
                <a:rPr lang="ja-JP" altLang="en-US" sz="1600" dirty="0">
                  <a:latin typeface="メイリオ" panose="020B0604030504040204" pitchFamily="50" charset="-128"/>
                  <a:ea typeface="メイリオ" panose="020B0604030504040204" pitchFamily="50" charset="-128"/>
                </a:rPr>
                <a:t>喉頭</a:t>
              </a:r>
            </a:p>
          </p:txBody>
        </p:sp>
        <p:sp>
          <p:nvSpPr>
            <p:cNvPr id="36" name="Text Box 11">
              <a:extLst>
                <a:ext uri="{FF2B5EF4-FFF2-40B4-BE49-F238E27FC236}">
                  <a16:creationId xmlns:a16="http://schemas.microsoft.com/office/drawing/2014/main" id="{E2D9CDC0-A78E-4C21-9386-FCCC552B0BD0}"/>
                </a:ext>
              </a:extLst>
            </p:cNvPr>
            <p:cNvSpPr txBox="1">
              <a:spLocks noChangeArrowheads="1"/>
            </p:cNvSpPr>
            <p:nvPr/>
          </p:nvSpPr>
          <p:spPr bwMode="auto">
            <a:xfrm>
              <a:off x="8572672" y="5014901"/>
              <a:ext cx="430754" cy="50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a:spAutoFit/>
            </a:bodyPr>
            <a:lstStyle>
              <a:lvl1pPr>
                <a:defRPr kumimoji="1" sz="2400">
                  <a:solidFill>
                    <a:schemeClr val="tx1"/>
                  </a:solidFill>
                  <a:latin typeface="Times" panose="02020603050405020304" pitchFamily="18" charset="0"/>
                  <a:ea typeface="Osaka" pitchFamily="-65" charset="-128"/>
                </a:defRPr>
              </a:lvl1pPr>
              <a:lvl2pPr marL="742950" indent="-285750">
                <a:defRPr kumimoji="1" sz="2400">
                  <a:solidFill>
                    <a:schemeClr val="tx1"/>
                  </a:solidFill>
                  <a:latin typeface="Times" panose="02020603050405020304" pitchFamily="18" charset="0"/>
                  <a:ea typeface="Osaka" pitchFamily="-65" charset="-128"/>
                </a:defRPr>
              </a:lvl2pPr>
              <a:lvl3pPr marL="1143000" indent="-228600">
                <a:defRPr kumimoji="1" sz="2400">
                  <a:solidFill>
                    <a:schemeClr val="tx1"/>
                  </a:solidFill>
                  <a:latin typeface="Times" panose="02020603050405020304" pitchFamily="18" charset="0"/>
                  <a:ea typeface="Osaka" pitchFamily="-65" charset="-128"/>
                </a:defRPr>
              </a:lvl3pPr>
              <a:lvl4pPr marL="1600200" indent="-228600">
                <a:defRPr kumimoji="1" sz="2400">
                  <a:solidFill>
                    <a:schemeClr val="tx1"/>
                  </a:solidFill>
                  <a:latin typeface="Times" panose="02020603050405020304" pitchFamily="18" charset="0"/>
                  <a:ea typeface="Osaka" pitchFamily="-65" charset="-128"/>
                </a:defRPr>
              </a:lvl4pPr>
              <a:lvl5pPr marL="2057400" indent="-228600">
                <a:defRPr kumimoji="1" sz="2400">
                  <a:solidFill>
                    <a:schemeClr val="tx1"/>
                  </a:solidFill>
                  <a:latin typeface="Times" panose="02020603050405020304" pitchFamily="18" charset="0"/>
                  <a:ea typeface="Osaka" pitchFamily="-65" charset="-128"/>
                </a:defRPr>
              </a:lvl5pPr>
              <a:lvl6pPr marL="2514600" indent="-228600" fontAlgn="base">
                <a:spcBef>
                  <a:spcPct val="0"/>
                </a:spcBef>
                <a:spcAft>
                  <a:spcPct val="0"/>
                </a:spcAft>
                <a:defRPr kumimoji="1" sz="2400">
                  <a:solidFill>
                    <a:schemeClr val="tx1"/>
                  </a:solidFill>
                  <a:latin typeface="Times" panose="02020603050405020304" pitchFamily="18" charset="0"/>
                  <a:ea typeface="Osaka" pitchFamily="-65" charset="-128"/>
                </a:defRPr>
              </a:lvl6pPr>
              <a:lvl7pPr marL="2971800" indent="-228600" fontAlgn="base">
                <a:spcBef>
                  <a:spcPct val="0"/>
                </a:spcBef>
                <a:spcAft>
                  <a:spcPct val="0"/>
                </a:spcAft>
                <a:defRPr kumimoji="1" sz="2400">
                  <a:solidFill>
                    <a:schemeClr val="tx1"/>
                  </a:solidFill>
                  <a:latin typeface="Times" panose="02020603050405020304" pitchFamily="18" charset="0"/>
                  <a:ea typeface="Osaka" pitchFamily="-65" charset="-128"/>
                </a:defRPr>
              </a:lvl7pPr>
              <a:lvl8pPr marL="3429000" indent="-228600" fontAlgn="base">
                <a:spcBef>
                  <a:spcPct val="0"/>
                </a:spcBef>
                <a:spcAft>
                  <a:spcPct val="0"/>
                </a:spcAft>
                <a:defRPr kumimoji="1" sz="2400">
                  <a:solidFill>
                    <a:schemeClr val="tx1"/>
                  </a:solidFill>
                  <a:latin typeface="Times" panose="02020603050405020304" pitchFamily="18" charset="0"/>
                  <a:ea typeface="Osaka" pitchFamily="-65" charset="-128"/>
                </a:defRPr>
              </a:lvl8pPr>
              <a:lvl9pPr marL="3886200" indent="-228600" fontAlgn="base">
                <a:spcBef>
                  <a:spcPct val="0"/>
                </a:spcBef>
                <a:spcAft>
                  <a:spcPct val="0"/>
                </a:spcAft>
                <a:defRPr kumimoji="1" sz="2400">
                  <a:solidFill>
                    <a:schemeClr val="tx1"/>
                  </a:solidFill>
                  <a:latin typeface="Times" panose="02020603050405020304" pitchFamily="18" charset="0"/>
                  <a:ea typeface="Osaka" pitchFamily="-65" charset="-128"/>
                </a:defRPr>
              </a:lvl9pPr>
            </a:lstStyle>
            <a:p>
              <a:r>
                <a:rPr lang="ja-JP" altLang="en-US" sz="1600" dirty="0">
                  <a:latin typeface="メイリオ" panose="020B0604030504040204" pitchFamily="50" charset="-128"/>
                  <a:ea typeface="メイリオ" panose="020B0604030504040204" pitchFamily="50" charset="-128"/>
                </a:rPr>
                <a:t>声門</a:t>
              </a:r>
            </a:p>
          </p:txBody>
        </p:sp>
        <p:sp>
          <p:nvSpPr>
            <p:cNvPr id="37" name="Text Box 12">
              <a:extLst>
                <a:ext uri="{FF2B5EF4-FFF2-40B4-BE49-F238E27FC236}">
                  <a16:creationId xmlns:a16="http://schemas.microsoft.com/office/drawing/2014/main" id="{8C1DABF3-18F2-41EE-B690-70D426246960}"/>
                </a:ext>
              </a:extLst>
            </p:cNvPr>
            <p:cNvSpPr txBox="1">
              <a:spLocks noChangeArrowheads="1"/>
            </p:cNvSpPr>
            <p:nvPr/>
          </p:nvSpPr>
          <p:spPr bwMode="auto">
            <a:xfrm>
              <a:off x="8582553" y="5818654"/>
              <a:ext cx="410989" cy="584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panose="02020603050405020304" pitchFamily="18" charset="0"/>
                  <a:ea typeface="Osaka" pitchFamily="-65" charset="-128"/>
                </a:defRPr>
              </a:lvl1pPr>
              <a:lvl2pPr marL="742950" indent="-285750">
                <a:defRPr kumimoji="1" sz="2400">
                  <a:solidFill>
                    <a:schemeClr val="tx1"/>
                  </a:solidFill>
                  <a:latin typeface="Times" panose="02020603050405020304" pitchFamily="18" charset="0"/>
                  <a:ea typeface="Osaka" pitchFamily="-65" charset="-128"/>
                </a:defRPr>
              </a:lvl2pPr>
              <a:lvl3pPr marL="1143000" indent="-228600">
                <a:defRPr kumimoji="1" sz="2400">
                  <a:solidFill>
                    <a:schemeClr val="tx1"/>
                  </a:solidFill>
                  <a:latin typeface="Times" panose="02020603050405020304" pitchFamily="18" charset="0"/>
                  <a:ea typeface="Osaka" pitchFamily="-65" charset="-128"/>
                </a:defRPr>
              </a:lvl3pPr>
              <a:lvl4pPr marL="1600200" indent="-228600">
                <a:defRPr kumimoji="1" sz="2400">
                  <a:solidFill>
                    <a:schemeClr val="tx1"/>
                  </a:solidFill>
                  <a:latin typeface="Times" panose="02020603050405020304" pitchFamily="18" charset="0"/>
                  <a:ea typeface="Osaka" pitchFamily="-65" charset="-128"/>
                </a:defRPr>
              </a:lvl4pPr>
              <a:lvl5pPr marL="2057400" indent="-228600">
                <a:defRPr kumimoji="1" sz="2400">
                  <a:solidFill>
                    <a:schemeClr val="tx1"/>
                  </a:solidFill>
                  <a:latin typeface="Times" panose="02020603050405020304" pitchFamily="18" charset="0"/>
                  <a:ea typeface="Osaka" pitchFamily="-65" charset="-128"/>
                </a:defRPr>
              </a:lvl5pPr>
              <a:lvl6pPr marL="2514600" indent="-228600" fontAlgn="base">
                <a:spcBef>
                  <a:spcPct val="0"/>
                </a:spcBef>
                <a:spcAft>
                  <a:spcPct val="0"/>
                </a:spcAft>
                <a:defRPr kumimoji="1" sz="2400">
                  <a:solidFill>
                    <a:schemeClr val="tx1"/>
                  </a:solidFill>
                  <a:latin typeface="Times" panose="02020603050405020304" pitchFamily="18" charset="0"/>
                  <a:ea typeface="Osaka" pitchFamily="-65" charset="-128"/>
                </a:defRPr>
              </a:lvl6pPr>
              <a:lvl7pPr marL="2971800" indent="-228600" fontAlgn="base">
                <a:spcBef>
                  <a:spcPct val="0"/>
                </a:spcBef>
                <a:spcAft>
                  <a:spcPct val="0"/>
                </a:spcAft>
                <a:defRPr kumimoji="1" sz="2400">
                  <a:solidFill>
                    <a:schemeClr val="tx1"/>
                  </a:solidFill>
                  <a:latin typeface="Times" panose="02020603050405020304" pitchFamily="18" charset="0"/>
                  <a:ea typeface="Osaka" pitchFamily="-65" charset="-128"/>
                </a:defRPr>
              </a:lvl7pPr>
              <a:lvl8pPr marL="3429000" indent="-228600" fontAlgn="base">
                <a:spcBef>
                  <a:spcPct val="0"/>
                </a:spcBef>
                <a:spcAft>
                  <a:spcPct val="0"/>
                </a:spcAft>
                <a:defRPr kumimoji="1" sz="2400">
                  <a:solidFill>
                    <a:schemeClr val="tx1"/>
                  </a:solidFill>
                  <a:latin typeface="Times" panose="02020603050405020304" pitchFamily="18" charset="0"/>
                  <a:ea typeface="Osaka" pitchFamily="-65" charset="-128"/>
                </a:defRPr>
              </a:lvl8pPr>
              <a:lvl9pPr marL="3886200" indent="-228600" fontAlgn="base">
                <a:spcBef>
                  <a:spcPct val="0"/>
                </a:spcBef>
                <a:spcAft>
                  <a:spcPct val="0"/>
                </a:spcAft>
                <a:defRPr kumimoji="1" sz="2400">
                  <a:solidFill>
                    <a:schemeClr val="tx1"/>
                  </a:solidFill>
                  <a:latin typeface="Times" panose="02020603050405020304" pitchFamily="18" charset="0"/>
                  <a:ea typeface="Osaka" pitchFamily="-65" charset="-128"/>
                </a:defRPr>
              </a:lvl9pPr>
            </a:lstStyle>
            <a:p>
              <a:r>
                <a:rPr lang="ja-JP" altLang="en-US" sz="1600" dirty="0">
                  <a:latin typeface="メイリオ" panose="020B0604030504040204" pitchFamily="50" charset="-128"/>
                  <a:ea typeface="メイリオ" panose="020B0604030504040204" pitchFamily="50" charset="-128"/>
                </a:rPr>
                <a:t>気管</a:t>
              </a:r>
            </a:p>
          </p:txBody>
        </p:sp>
      </p:grpSp>
      <p:cxnSp>
        <p:nvCxnSpPr>
          <p:cNvPr id="38" name="曲線コネクタ 28">
            <a:extLst>
              <a:ext uri="{FF2B5EF4-FFF2-40B4-BE49-F238E27FC236}">
                <a16:creationId xmlns:a16="http://schemas.microsoft.com/office/drawing/2014/main" id="{E9D1A634-DF72-49D0-A61E-FB97EC0C1CCF}"/>
              </a:ext>
            </a:extLst>
          </p:cNvPr>
          <p:cNvCxnSpPr/>
          <p:nvPr/>
        </p:nvCxnSpPr>
        <p:spPr>
          <a:xfrm rot="16200000" flipV="1">
            <a:off x="7377473" y="5653415"/>
            <a:ext cx="1116013" cy="225425"/>
          </a:xfrm>
          <a:prstGeom prst="curvedConnector3">
            <a:avLst>
              <a:gd name="adj1" fmla="val 50000"/>
            </a:avLst>
          </a:prstGeom>
          <a:ln w="47625"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9" name="曲線コネクタ 29">
            <a:extLst>
              <a:ext uri="{FF2B5EF4-FFF2-40B4-BE49-F238E27FC236}">
                <a16:creationId xmlns:a16="http://schemas.microsoft.com/office/drawing/2014/main" id="{FDF439AA-BF33-4F9F-968A-C0D333A09493}"/>
              </a:ext>
            </a:extLst>
          </p:cNvPr>
          <p:cNvCxnSpPr/>
          <p:nvPr/>
        </p:nvCxnSpPr>
        <p:spPr>
          <a:xfrm rot="16200000" flipV="1">
            <a:off x="7341754" y="4979522"/>
            <a:ext cx="1273175" cy="247650"/>
          </a:xfrm>
          <a:prstGeom prst="curvedConnector3">
            <a:avLst>
              <a:gd name="adj1" fmla="val 50000"/>
            </a:avLst>
          </a:prstGeom>
          <a:ln w="47625"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40" name="直線矢印コネクタ 39">
            <a:extLst>
              <a:ext uri="{FF2B5EF4-FFF2-40B4-BE49-F238E27FC236}">
                <a16:creationId xmlns:a16="http://schemas.microsoft.com/office/drawing/2014/main" id="{75F49496-4C4F-4A02-A99A-763D35CD4CC7}"/>
              </a:ext>
            </a:extLst>
          </p:cNvPr>
          <p:cNvCxnSpPr>
            <a:cxnSpLocks noChangeShapeType="1"/>
          </p:cNvCxnSpPr>
          <p:nvPr/>
        </p:nvCxnSpPr>
        <p:spPr bwMode="auto">
          <a:xfrm flipV="1">
            <a:off x="7759267" y="4466759"/>
            <a:ext cx="0" cy="490537"/>
          </a:xfrm>
          <a:prstGeom prst="straightConnector1">
            <a:avLst/>
          </a:prstGeom>
          <a:noFill/>
          <a:ln w="4445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41" name="曲線コネクタ 31">
            <a:extLst>
              <a:ext uri="{FF2B5EF4-FFF2-40B4-BE49-F238E27FC236}">
                <a16:creationId xmlns:a16="http://schemas.microsoft.com/office/drawing/2014/main" id="{3250680A-4F52-4AA5-B835-F3EAB7C7C190}"/>
              </a:ext>
            </a:extLst>
          </p:cNvPr>
          <p:cNvCxnSpPr/>
          <p:nvPr/>
        </p:nvCxnSpPr>
        <p:spPr>
          <a:xfrm rot="5400000" flipH="1" flipV="1">
            <a:off x="7551305" y="5765333"/>
            <a:ext cx="1016000" cy="85725"/>
          </a:xfrm>
          <a:prstGeom prst="curvedConnector3">
            <a:avLst>
              <a:gd name="adj1" fmla="val 50000"/>
            </a:avLst>
          </a:prstGeom>
          <a:ln w="47625"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84</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420321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fontScale="90000"/>
          </a:bodyPr>
          <a:lstStyle/>
          <a:p>
            <a:r>
              <a:rPr lang="ja-JP" altLang="en-US" sz="2800" dirty="0"/>
              <a:t>非侵襲的陽圧換気療法</a:t>
            </a:r>
            <a:r>
              <a:rPr lang="ja-JP" altLang="en-US" sz="2200" dirty="0"/>
              <a:t>（マスク式呼吸器療法）</a:t>
            </a:r>
            <a:br>
              <a:rPr lang="ja-JP" altLang="en-US" sz="2200" dirty="0"/>
            </a:br>
            <a:r>
              <a:rPr lang="en-US" altLang="ja-JP" sz="2000" dirty="0"/>
              <a:t>(Non invasive Positive Pressure </a:t>
            </a:r>
            <a:r>
              <a:rPr lang="en-US" altLang="ja-JP" sz="2000" dirty="0" err="1"/>
              <a:t>Ventiration</a:t>
            </a:r>
            <a:r>
              <a:rPr lang="en-US" altLang="ja-JP" sz="2000" dirty="0"/>
              <a:t> </a:t>
            </a:r>
            <a:r>
              <a:rPr lang="ja-JP" altLang="en-US" sz="2000" dirty="0"/>
              <a:t>：</a:t>
            </a:r>
            <a:r>
              <a:rPr lang="en-US" altLang="ja-JP" sz="2000" dirty="0"/>
              <a:t>NPPV)</a:t>
            </a:r>
            <a:endParaRPr lang="ja-JP" altLang="en-US" sz="2800" dirty="0"/>
          </a:p>
        </p:txBody>
      </p:sp>
      <p:sp>
        <p:nvSpPr>
          <p:cNvPr id="21" name="テキスト ボックス 4">
            <a:extLst>
              <a:ext uri="{FF2B5EF4-FFF2-40B4-BE49-F238E27FC236}">
                <a16:creationId xmlns:a16="http://schemas.microsoft.com/office/drawing/2014/main" id="{F239A458-CF07-4D0A-BE43-7171BFC29DB4}"/>
              </a:ext>
            </a:extLst>
          </p:cNvPr>
          <p:cNvSpPr txBox="1">
            <a:spLocks noChangeArrowheads="1"/>
          </p:cNvSpPr>
          <p:nvPr/>
        </p:nvSpPr>
        <p:spPr bwMode="auto">
          <a:xfrm>
            <a:off x="597910" y="1633865"/>
            <a:ext cx="8603240" cy="69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a:lnSpc>
                <a:spcPct val="114000"/>
              </a:lnSpc>
              <a:spcBef>
                <a:spcPts val="0"/>
              </a:spcBef>
              <a:spcAft>
                <a:spcPts val="1800"/>
              </a:spcAft>
              <a:buNone/>
            </a:pPr>
            <a:r>
              <a:rPr lang="ja-JP" altLang="en-US" sz="1800" dirty="0">
                <a:latin typeface="メイリオ" panose="020B0604030504040204" pitchFamily="50" charset="-128"/>
                <a:ea typeface="メイリオ" panose="020B0604030504040204" pitchFamily="50" charset="-128"/>
              </a:rPr>
              <a:t>気管切開をせずに、鼻マスクや鼻口マスクなどを通して換気を補助する治療法機器はコンパクトで回路もシンプル。</a:t>
            </a:r>
            <a:r>
              <a:rPr lang="en-US" altLang="ja-JP" sz="1800" dirty="0">
                <a:latin typeface="メイリオ" panose="020B0604030504040204" pitchFamily="50" charset="-128"/>
                <a:ea typeface="メイリオ" panose="020B0604030504040204" pitchFamily="50" charset="-128"/>
              </a:rPr>
              <a:t>4〜6</a:t>
            </a:r>
            <a:r>
              <a:rPr lang="ja-JP" altLang="en-US" sz="1800" dirty="0">
                <a:latin typeface="メイリオ" panose="020B0604030504040204" pitchFamily="50" charset="-128"/>
                <a:ea typeface="メイリオ" panose="020B0604030504040204" pitchFamily="50" charset="-128"/>
              </a:rPr>
              <a:t>時間程度の充電機能あり。</a:t>
            </a:r>
          </a:p>
        </p:txBody>
      </p:sp>
      <p:pic>
        <p:nvPicPr>
          <p:cNvPr id="18" name="図 17">
            <a:extLst>
              <a:ext uri="{FF2B5EF4-FFF2-40B4-BE49-F238E27FC236}">
                <a16:creationId xmlns:a16="http://schemas.microsoft.com/office/drawing/2014/main" id="{EB0F2A24-831E-42CC-807A-3803535C971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23632" y="2563693"/>
            <a:ext cx="2093146" cy="1379764"/>
          </a:xfrm>
          <a:prstGeom prst="rect">
            <a:avLst/>
          </a:prstGeom>
        </p:spPr>
      </p:pic>
      <p:grpSp>
        <p:nvGrpSpPr>
          <p:cNvPr id="3" name="グループ化 2">
            <a:extLst>
              <a:ext uri="{FF2B5EF4-FFF2-40B4-BE49-F238E27FC236}">
                <a16:creationId xmlns:a16="http://schemas.microsoft.com/office/drawing/2014/main" id="{51F2790E-5C86-47AB-B27C-719B3F78EE6F}"/>
              </a:ext>
            </a:extLst>
          </p:cNvPr>
          <p:cNvGrpSpPr/>
          <p:nvPr/>
        </p:nvGrpSpPr>
        <p:grpSpPr>
          <a:xfrm>
            <a:off x="597910" y="4016234"/>
            <a:ext cx="2918833" cy="1372324"/>
            <a:chOff x="597910" y="4403852"/>
            <a:chExt cx="2918833" cy="1372324"/>
          </a:xfrm>
        </p:grpSpPr>
        <p:sp>
          <p:nvSpPr>
            <p:cNvPr id="20" name="正方形/長方形 19">
              <a:extLst>
                <a:ext uri="{FF2B5EF4-FFF2-40B4-BE49-F238E27FC236}">
                  <a16:creationId xmlns:a16="http://schemas.microsoft.com/office/drawing/2014/main" id="{8D5F01ED-944A-4A3A-ACD9-35208B5AB207}"/>
                </a:ext>
              </a:extLst>
            </p:cNvPr>
            <p:cNvSpPr/>
            <p:nvPr/>
          </p:nvSpPr>
          <p:spPr>
            <a:xfrm>
              <a:off x="597910" y="4403852"/>
              <a:ext cx="2918833" cy="1372324"/>
            </a:xfrm>
            <a:prstGeom prst="rect">
              <a:avLst/>
            </a:prstGeom>
            <a:solidFill>
              <a:srgbClr val="FFCC99"/>
            </a:solidFill>
            <a:ln w="127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srgbClr val="FFFFFF"/>
                </a:solidFill>
                <a:latin typeface="メイリオ" panose="020B0604030504040204" pitchFamily="50" charset="-128"/>
                <a:ea typeface="メイリオ" panose="020B0604030504040204" pitchFamily="50" charset="-128"/>
              </a:endParaRPr>
            </a:p>
          </p:txBody>
        </p:sp>
        <p:pic>
          <p:nvPicPr>
            <p:cNvPr id="23" name="Picture 2">
              <a:extLst>
                <a:ext uri="{FF2B5EF4-FFF2-40B4-BE49-F238E27FC236}">
                  <a16:creationId xmlns:a16="http://schemas.microsoft.com/office/drawing/2014/main" id="{61C920C6-6EA0-4208-91A3-D49639CCE5D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2153" y="4456181"/>
              <a:ext cx="1131033" cy="12409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正方形/長方形 25">
              <a:extLst>
                <a:ext uri="{FF2B5EF4-FFF2-40B4-BE49-F238E27FC236}">
                  <a16:creationId xmlns:a16="http://schemas.microsoft.com/office/drawing/2014/main" id="{FC19F968-AADF-4D20-9394-57FD63C29208}"/>
                </a:ext>
              </a:extLst>
            </p:cNvPr>
            <p:cNvSpPr/>
            <p:nvPr/>
          </p:nvSpPr>
          <p:spPr>
            <a:xfrm>
              <a:off x="1959538" y="4520575"/>
              <a:ext cx="1436291" cy="492443"/>
            </a:xfrm>
            <a:prstGeom prst="rect">
              <a:avLst/>
            </a:prstGeom>
            <a:noFill/>
          </p:spPr>
          <p:txBody>
            <a:bodyPr wrap="none" lIns="0" tIns="0" rIns="0" bIns="0">
              <a:spAutoFit/>
            </a:bodyPr>
            <a:lstStyle/>
            <a:p>
              <a:r>
                <a:rPr lang="ja-JP" altLang="en-US" sz="1600" kern="0" dirty="0">
                  <a:solidFill>
                    <a:srgbClr val="FF0000"/>
                  </a:solidFill>
                  <a:latin typeface="メイリオ" panose="020B0604030504040204" pitchFamily="50" charset="-128"/>
                  <a:ea typeface="メイリオ" panose="020B0604030504040204" pitchFamily="50" charset="-128"/>
                </a:rPr>
                <a:t>フェイスマスク</a:t>
              </a:r>
              <a:endParaRPr lang="en-US" altLang="ja-JP" sz="1600" kern="0" dirty="0">
                <a:solidFill>
                  <a:srgbClr val="FF0000"/>
                </a:solidFill>
                <a:latin typeface="メイリオ" panose="020B0604030504040204" pitchFamily="50" charset="-128"/>
                <a:ea typeface="メイリオ" panose="020B0604030504040204" pitchFamily="50" charset="-128"/>
              </a:endParaRPr>
            </a:p>
            <a:p>
              <a:r>
                <a:rPr lang="ja-JP" altLang="en-US" sz="1600" kern="0" dirty="0">
                  <a:solidFill>
                    <a:srgbClr val="FF0000"/>
                  </a:solidFill>
                  <a:latin typeface="メイリオ" panose="020B0604030504040204" pitchFamily="50" charset="-128"/>
                  <a:ea typeface="メイリオ" panose="020B0604030504040204" pitchFamily="50" charset="-128"/>
                </a:rPr>
                <a:t>（口鼻マスク）</a:t>
              </a:r>
              <a:endParaRPr lang="ja-JP" altLang="en-US" sz="1600" dirty="0">
                <a:solidFill>
                  <a:srgbClr val="FF0000"/>
                </a:solidFill>
                <a:latin typeface="メイリオ" panose="020B0604030504040204" pitchFamily="50" charset="-128"/>
                <a:ea typeface="メイリオ" panose="020B0604030504040204" pitchFamily="50" charset="-128"/>
              </a:endParaRPr>
            </a:p>
          </p:txBody>
        </p:sp>
        <p:sp>
          <p:nvSpPr>
            <p:cNvPr id="28" name="正方形/長方形 27">
              <a:extLst>
                <a:ext uri="{FF2B5EF4-FFF2-40B4-BE49-F238E27FC236}">
                  <a16:creationId xmlns:a16="http://schemas.microsoft.com/office/drawing/2014/main" id="{ECD4BFD6-AF63-4128-B530-56301E5B0795}"/>
                </a:ext>
              </a:extLst>
            </p:cNvPr>
            <p:cNvSpPr/>
            <p:nvPr/>
          </p:nvSpPr>
          <p:spPr>
            <a:xfrm>
              <a:off x="1974901" y="5089557"/>
              <a:ext cx="1436291" cy="646331"/>
            </a:xfrm>
            <a:prstGeom prst="rect">
              <a:avLst/>
            </a:prstGeom>
            <a:noFill/>
          </p:spPr>
          <p:txBody>
            <a:bodyPr wrap="none" lIns="0" tIns="0" rIns="0" bIns="0">
              <a:spAutoFit/>
            </a:bodyPr>
            <a:lstStyle/>
            <a:p>
              <a:pPr algn="just"/>
              <a:r>
                <a:rPr lang="ja-JP" altLang="en-US" sz="1400" kern="0" dirty="0">
                  <a:latin typeface="メイリオ" panose="020B0604030504040204" pitchFamily="50" charset="-128"/>
                  <a:ea typeface="メイリオ" panose="020B0604030504040204" pitchFamily="50" charset="-128"/>
                </a:rPr>
                <a:t>受け入れやすい。</a:t>
              </a:r>
              <a:endParaRPr lang="en-US" altLang="ja-JP" sz="1400" kern="0" dirty="0">
                <a:latin typeface="メイリオ" panose="020B0604030504040204" pitchFamily="50" charset="-128"/>
                <a:ea typeface="メイリオ" panose="020B0604030504040204" pitchFamily="50" charset="-128"/>
              </a:endParaRPr>
            </a:p>
            <a:p>
              <a:pPr algn="just"/>
              <a:r>
                <a:rPr lang="ja-JP" altLang="en-US" sz="1400" kern="0" dirty="0">
                  <a:latin typeface="メイリオ" panose="020B0604030504040204" pitchFamily="50" charset="-128"/>
                  <a:ea typeface="メイリオ" panose="020B0604030504040204" pitchFamily="50" charset="-128"/>
                </a:rPr>
                <a:t>ただし、嘔吐時の</a:t>
              </a:r>
              <a:endParaRPr lang="en-US" altLang="ja-JP" sz="1400" kern="0" dirty="0">
                <a:latin typeface="メイリオ" panose="020B0604030504040204" pitchFamily="50" charset="-128"/>
                <a:ea typeface="メイリオ" panose="020B0604030504040204" pitchFamily="50" charset="-128"/>
              </a:endParaRPr>
            </a:p>
            <a:p>
              <a:pPr algn="just"/>
              <a:r>
                <a:rPr lang="ja-JP" altLang="en-US" sz="1400" kern="0" dirty="0">
                  <a:latin typeface="メイリオ" panose="020B0604030504040204" pitchFamily="50" charset="-128"/>
                  <a:ea typeface="メイリオ" panose="020B0604030504040204" pitchFamily="50" charset="-128"/>
                </a:rPr>
                <a:t>リスクあり注意。</a:t>
              </a:r>
              <a:endParaRPr lang="en-US" altLang="ja-JP" sz="1400" kern="0" dirty="0">
                <a:latin typeface="メイリオ" panose="020B0604030504040204" pitchFamily="50" charset="-128"/>
                <a:ea typeface="メイリオ" panose="020B0604030504040204" pitchFamily="50" charset="-128"/>
              </a:endParaRPr>
            </a:p>
          </p:txBody>
        </p:sp>
      </p:grpSp>
      <p:pic>
        <p:nvPicPr>
          <p:cNvPr id="42" name="Picture 3">
            <a:extLst>
              <a:ext uri="{FF2B5EF4-FFF2-40B4-BE49-F238E27FC236}">
                <a16:creationId xmlns:a16="http://schemas.microsoft.com/office/drawing/2014/main" id="{5897AFD9-2BA2-4277-837F-C185B7D2BF7A}"/>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269992" y="3876829"/>
            <a:ext cx="1653814" cy="11482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3" name="Bild26" descr="ResMed Stellar 100 Fa Jungbluth">
            <a:extLst>
              <a:ext uri="{FF2B5EF4-FFF2-40B4-BE49-F238E27FC236}">
                <a16:creationId xmlns:a16="http://schemas.microsoft.com/office/drawing/2014/main" id="{10FEF9E2-5B17-4375-A3C3-4354AEDD93EA}"/>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t="-1"/>
          <a:stretch/>
        </p:blipFill>
        <p:spPr bwMode="auto">
          <a:xfrm>
            <a:off x="7191360" y="2607467"/>
            <a:ext cx="1330618" cy="1190597"/>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図 43" descr="http://www.philips-respironics.jp/product/home/bipapavaps/bipapavaps.jpg">
            <a:extLst>
              <a:ext uri="{FF2B5EF4-FFF2-40B4-BE49-F238E27FC236}">
                <a16:creationId xmlns:a16="http://schemas.microsoft.com/office/drawing/2014/main" id="{4A7031E1-1F78-40EB-9D92-B1EE81EF8DB4}"/>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4331389" y="3957030"/>
            <a:ext cx="1330617" cy="1222383"/>
          </a:xfrm>
          <a:prstGeom prst="rect">
            <a:avLst/>
          </a:prstGeom>
          <a:noFill/>
          <a:extLst>
            <a:ext uri="{909E8E84-426E-40dd-AFC4-6F175D3DCCD1}">
              <a14:hiddenFill xmlns:a14="http://schemas.microsoft.com/office/drawing/2010/main" xmlns="">
                <a:solidFill>
                  <a:srgbClr val="FFFFFF"/>
                </a:solidFill>
              </a14:hiddenFill>
            </a:ext>
          </a:extLst>
        </p:spPr>
      </p:pic>
      <p:sp>
        <p:nvSpPr>
          <p:cNvPr id="45" name="テキスト ボックス 44">
            <a:extLst>
              <a:ext uri="{FF2B5EF4-FFF2-40B4-BE49-F238E27FC236}">
                <a16:creationId xmlns:a16="http://schemas.microsoft.com/office/drawing/2014/main" id="{CA671E00-D16D-4B29-B94E-3747DC304FF6}"/>
              </a:ext>
            </a:extLst>
          </p:cNvPr>
          <p:cNvSpPr txBox="1"/>
          <p:nvPr/>
        </p:nvSpPr>
        <p:spPr>
          <a:xfrm>
            <a:off x="5646594" y="3454152"/>
            <a:ext cx="1493251" cy="307777"/>
          </a:xfrm>
          <a:prstGeom prst="rect">
            <a:avLst/>
          </a:prstGeom>
          <a:noFill/>
        </p:spPr>
        <p:txBody>
          <a:bodyPr wrap="square" rtlCol="0">
            <a:spAutoFit/>
          </a:bodyPr>
          <a:lstStyle/>
          <a:p>
            <a:pPr algn="ctr"/>
            <a:r>
              <a:rPr kumimoji="1" lang="ja-JP" altLang="en-US" sz="1400" dirty="0">
                <a:latin typeface="メイリオ" panose="020B0604030504040204" pitchFamily="50" charset="-128"/>
                <a:ea typeface="メイリオ" panose="020B0604030504040204" pitchFamily="50" charset="-128"/>
              </a:rPr>
              <a:t>器械本体</a:t>
            </a:r>
            <a:r>
              <a:rPr kumimoji="1" lang="en-US" altLang="ja-JP" sz="1400" dirty="0">
                <a:latin typeface="メイリオ" panose="020B0604030504040204" pitchFamily="50" charset="-128"/>
                <a:ea typeface="メイリオ" panose="020B0604030504040204" pitchFamily="50" charset="-128"/>
              </a:rPr>
              <a:t>(</a:t>
            </a:r>
            <a:r>
              <a:rPr kumimoji="1" lang="ja-JP" altLang="en-US" sz="1400" dirty="0">
                <a:latin typeface="メイリオ" panose="020B0604030504040204" pitchFamily="50" charset="-128"/>
                <a:ea typeface="メイリオ" panose="020B0604030504040204" pitchFamily="50" charset="-128"/>
              </a:rPr>
              <a:t>例</a:t>
            </a:r>
            <a:r>
              <a:rPr kumimoji="1" lang="en-US" altLang="ja-JP" sz="1400" dirty="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pic>
        <p:nvPicPr>
          <p:cNvPr id="46" name="図 8">
            <a:extLst>
              <a:ext uri="{FF2B5EF4-FFF2-40B4-BE49-F238E27FC236}">
                <a16:creationId xmlns:a16="http://schemas.microsoft.com/office/drawing/2014/main" id="{7621ECCA-EBC5-441A-8151-EB550B97874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bwMode="auto">
          <a:xfrm>
            <a:off x="5951636" y="3999517"/>
            <a:ext cx="1188209" cy="1404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グループ化 5">
            <a:extLst>
              <a:ext uri="{FF2B5EF4-FFF2-40B4-BE49-F238E27FC236}">
                <a16:creationId xmlns:a16="http://schemas.microsoft.com/office/drawing/2014/main" id="{B6637571-281B-451E-8FE1-6AF7DFDC4F55}"/>
              </a:ext>
            </a:extLst>
          </p:cNvPr>
          <p:cNvGrpSpPr/>
          <p:nvPr/>
        </p:nvGrpSpPr>
        <p:grpSpPr>
          <a:xfrm>
            <a:off x="607758" y="2522925"/>
            <a:ext cx="2908985" cy="1396533"/>
            <a:chOff x="607758" y="2370537"/>
            <a:chExt cx="2908985" cy="1396533"/>
          </a:xfrm>
        </p:grpSpPr>
        <p:sp>
          <p:nvSpPr>
            <p:cNvPr id="22" name="正方形/長方形 21">
              <a:extLst>
                <a:ext uri="{FF2B5EF4-FFF2-40B4-BE49-F238E27FC236}">
                  <a16:creationId xmlns:a16="http://schemas.microsoft.com/office/drawing/2014/main" id="{46FB149E-77BF-4EE0-9074-EC2E3D0372AD}"/>
                </a:ext>
              </a:extLst>
            </p:cNvPr>
            <p:cNvSpPr/>
            <p:nvPr/>
          </p:nvSpPr>
          <p:spPr>
            <a:xfrm>
              <a:off x="607758" y="2370537"/>
              <a:ext cx="2908985" cy="1396533"/>
            </a:xfrm>
            <a:prstGeom prst="rect">
              <a:avLst/>
            </a:prstGeom>
            <a:solidFill>
              <a:schemeClr val="accent1">
                <a:lumMod val="20000"/>
                <a:lumOff val="8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srgbClr val="FFFFFF"/>
                </a:solidFill>
                <a:latin typeface="メイリオ" panose="020B0604030504040204" pitchFamily="50" charset="-128"/>
                <a:ea typeface="メイリオ" panose="020B0604030504040204" pitchFamily="50" charset="-128"/>
              </a:endParaRPr>
            </a:p>
          </p:txBody>
        </p:sp>
        <p:pic>
          <p:nvPicPr>
            <p:cNvPr id="24" name="Picture 4">
              <a:extLst>
                <a:ext uri="{FF2B5EF4-FFF2-40B4-BE49-F238E27FC236}">
                  <a16:creationId xmlns:a16="http://schemas.microsoft.com/office/drawing/2014/main" id="{E00DEFB6-9DC6-48BE-8929-DEC6E419DBF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78351" y="2433998"/>
              <a:ext cx="1131033" cy="12409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8" name="正方形/長方形 47">
              <a:extLst>
                <a:ext uri="{FF2B5EF4-FFF2-40B4-BE49-F238E27FC236}">
                  <a16:creationId xmlns:a16="http://schemas.microsoft.com/office/drawing/2014/main" id="{37EE40DC-07E8-4E17-9A43-EE8BD59BE4E7}"/>
                </a:ext>
              </a:extLst>
            </p:cNvPr>
            <p:cNvSpPr/>
            <p:nvPr/>
          </p:nvSpPr>
          <p:spPr>
            <a:xfrm>
              <a:off x="1959538" y="2469764"/>
              <a:ext cx="820738" cy="246221"/>
            </a:xfrm>
            <a:prstGeom prst="rect">
              <a:avLst/>
            </a:prstGeom>
            <a:noFill/>
          </p:spPr>
          <p:txBody>
            <a:bodyPr wrap="none" lIns="0" tIns="0" rIns="0" bIns="0">
              <a:spAutoFit/>
            </a:bodyPr>
            <a:lstStyle/>
            <a:p>
              <a:r>
                <a:rPr lang="ja-JP" altLang="en-US" sz="1600" kern="0" dirty="0">
                  <a:solidFill>
                    <a:srgbClr val="FF0000"/>
                  </a:solidFill>
                  <a:latin typeface="メイリオ" panose="020B0604030504040204" pitchFamily="50" charset="-128"/>
                  <a:ea typeface="メイリオ" panose="020B0604030504040204" pitchFamily="50" charset="-128"/>
                </a:rPr>
                <a:t>鼻マスク</a:t>
              </a:r>
            </a:p>
          </p:txBody>
        </p:sp>
        <p:sp>
          <p:nvSpPr>
            <p:cNvPr id="49" name="正方形/長方形 48">
              <a:extLst>
                <a:ext uri="{FF2B5EF4-FFF2-40B4-BE49-F238E27FC236}">
                  <a16:creationId xmlns:a16="http://schemas.microsoft.com/office/drawing/2014/main" id="{8DAE7726-0D30-441B-B67C-C59148428D59}"/>
                </a:ext>
              </a:extLst>
            </p:cNvPr>
            <p:cNvSpPr/>
            <p:nvPr/>
          </p:nvSpPr>
          <p:spPr>
            <a:xfrm>
              <a:off x="1959537" y="2768337"/>
              <a:ext cx="1451655" cy="861774"/>
            </a:xfrm>
            <a:prstGeom prst="rect">
              <a:avLst/>
            </a:prstGeom>
            <a:noFill/>
          </p:spPr>
          <p:txBody>
            <a:bodyPr wrap="square" lIns="0" tIns="0" rIns="0" bIns="0">
              <a:spAutoFit/>
            </a:bodyPr>
            <a:lstStyle/>
            <a:p>
              <a:pPr algn="just"/>
              <a:r>
                <a:rPr lang="ja-JP" altLang="en-US" sz="1400" kern="0" dirty="0">
                  <a:latin typeface="メイリオ" panose="020B0604030504040204" pitchFamily="50" charset="-128"/>
                  <a:ea typeface="メイリオ" panose="020B0604030504040204" pitchFamily="50" charset="-128"/>
                </a:rPr>
                <a:t>嘔吐時のリスクが低く、受け入れられるケースでは一番のおススメ。</a:t>
              </a:r>
            </a:p>
          </p:txBody>
        </p:sp>
      </p:grpSp>
      <p:grpSp>
        <p:nvGrpSpPr>
          <p:cNvPr id="7" name="グループ化 6">
            <a:extLst>
              <a:ext uri="{FF2B5EF4-FFF2-40B4-BE49-F238E27FC236}">
                <a16:creationId xmlns:a16="http://schemas.microsoft.com/office/drawing/2014/main" id="{C165D4C6-EAFA-447C-9876-A07C55998A58}"/>
              </a:ext>
            </a:extLst>
          </p:cNvPr>
          <p:cNvGrpSpPr/>
          <p:nvPr/>
        </p:nvGrpSpPr>
        <p:grpSpPr>
          <a:xfrm>
            <a:off x="596900" y="5546088"/>
            <a:ext cx="8603240" cy="969475"/>
            <a:chOff x="596900" y="5352893"/>
            <a:chExt cx="8603240" cy="969475"/>
          </a:xfrm>
        </p:grpSpPr>
        <p:sp>
          <p:nvSpPr>
            <p:cNvPr id="19" name="テキスト ボックス 18">
              <a:extLst>
                <a:ext uri="{FF2B5EF4-FFF2-40B4-BE49-F238E27FC236}">
                  <a16:creationId xmlns:a16="http://schemas.microsoft.com/office/drawing/2014/main" id="{5BC735F8-2510-40D5-99EE-EB6C2ECA9016}"/>
                </a:ext>
              </a:extLst>
            </p:cNvPr>
            <p:cNvSpPr txBox="1"/>
            <p:nvPr/>
          </p:nvSpPr>
          <p:spPr>
            <a:xfrm>
              <a:off x="596900" y="5352893"/>
              <a:ext cx="8603240" cy="933251"/>
            </a:xfrm>
            <a:prstGeom prst="rect">
              <a:avLst/>
            </a:prstGeom>
            <a:solidFill>
              <a:schemeClr val="accent2">
                <a:lumMod val="20000"/>
                <a:lumOff val="80000"/>
                <a:alpha val="60000"/>
              </a:schemeClr>
            </a:solidFill>
          </p:spPr>
          <p:txBody>
            <a:bodyPr wrap="square" rtlCol="0">
              <a:noAutofit/>
            </a:bodyPr>
            <a:lstStyle/>
            <a:p>
              <a:pPr>
                <a:lnSpc>
                  <a:spcPct val="110000"/>
                </a:lnSpc>
                <a:spcBef>
                  <a:spcPct val="0"/>
                </a:spcBef>
              </a:pPr>
              <a:r>
                <a:rPr lang="ja-JP" altLang="en-US" sz="1400" b="1" dirty="0">
                  <a:latin typeface="メイリオ" panose="020B0604030504040204" pitchFamily="50" charset="-128"/>
                  <a:ea typeface="メイリオ" panose="020B0604030504040204" pitchFamily="50" charset="-128"/>
                </a:rPr>
                <a:t>注意点</a:t>
              </a:r>
              <a:r>
                <a:rPr lang="ja-JP" altLang="en-US" sz="1400" dirty="0">
                  <a:latin typeface="メイリオ" panose="020B0604030504040204" pitchFamily="50" charset="-128"/>
                  <a:ea typeface="メイリオ" panose="020B0604030504040204" pitchFamily="50" charset="-128"/>
                </a:rPr>
                <a:t>－マスクの確実で適切な固定</a:t>
              </a:r>
              <a:endParaRPr lang="en-US" altLang="ja-JP" sz="1400" dirty="0">
                <a:latin typeface="メイリオ" panose="020B0604030504040204" pitchFamily="50" charset="-128"/>
                <a:ea typeface="メイリオ" panose="020B0604030504040204" pitchFamily="50" charset="-128"/>
              </a:endParaRPr>
            </a:p>
          </p:txBody>
        </p:sp>
        <p:sp>
          <p:nvSpPr>
            <p:cNvPr id="50" name="テキスト ボックス 49">
              <a:extLst>
                <a:ext uri="{FF2B5EF4-FFF2-40B4-BE49-F238E27FC236}">
                  <a16:creationId xmlns:a16="http://schemas.microsoft.com/office/drawing/2014/main" id="{DC926E97-95D4-451F-850B-D11EB91F5E7F}"/>
                </a:ext>
              </a:extLst>
            </p:cNvPr>
            <p:cNvSpPr txBox="1"/>
            <p:nvPr/>
          </p:nvSpPr>
          <p:spPr>
            <a:xfrm>
              <a:off x="969936" y="5686360"/>
              <a:ext cx="4161844" cy="636008"/>
            </a:xfrm>
            <a:prstGeom prst="rect">
              <a:avLst/>
            </a:prstGeom>
            <a:noFill/>
          </p:spPr>
          <p:txBody>
            <a:bodyPr wrap="square" lIns="0" tIns="0" rIns="0" bIns="0" rtlCol="0">
              <a:noAutofit/>
            </a:bodyPr>
            <a:lstStyle/>
            <a:p>
              <a:pPr>
                <a:lnSpc>
                  <a:spcPct val="120000"/>
                </a:lnSpc>
                <a:spcBef>
                  <a:spcPct val="0"/>
                </a:spcBef>
              </a:pPr>
              <a:r>
                <a:rPr lang="ja-JP" altLang="en-US" sz="1400" dirty="0">
                  <a:latin typeface="メイリオ" panose="020B0604030504040204" pitchFamily="50" charset="-128"/>
                  <a:ea typeface="メイリオ" panose="020B0604030504040204" pitchFamily="50" charset="-128"/>
                </a:rPr>
                <a:t>・マスクのずれや、はずれによる空気の漏れ</a:t>
              </a:r>
              <a:endParaRPr lang="en-US" altLang="ja-JP" sz="1400" dirty="0">
                <a:latin typeface="メイリオ" panose="020B0604030504040204" pitchFamily="50" charset="-128"/>
                <a:ea typeface="メイリオ" panose="020B0604030504040204" pitchFamily="50" charset="-128"/>
              </a:endParaRPr>
            </a:p>
            <a:p>
              <a:pPr>
                <a:lnSpc>
                  <a:spcPct val="120000"/>
                </a:lnSpc>
                <a:spcBef>
                  <a:spcPct val="0"/>
                </a:spcBef>
              </a:pPr>
              <a:r>
                <a:rPr lang="ja-JP" altLang="en-US" sz="1400" dirty="0">
                  <a:latin typeface="メイリオ" panose="020B0604030504040204" pitchFamily="50" charset="-128"/>
                  <a:ea typeface="メイリオ" panose="020B0604030504040204" pitchFamily="50" charset="-128"/>
                </a:rPr>
                <a:t>・マスクによる、皮膚への圧迫、褥瘡</a:t>
              </a:r>
              <a:endParaRPr lang="en-US" altLang="ja-JP" sz="1400" dirty="0">
                <a:latin typeface="メイリオ" panose="020B0604030504040204" pitchFamily="50" charset="-128"/>
                <a:ea typeface="メイリオ" panose="020B0604030504040204" pitchFamily="50" charset="-128"/>
              </a:endParaRPr>
            </a:p>
          </p:txBody>
        </p:sp>
        <p:sp>
          <p:nvSpPr>
            <p:cNvPr id="51" name="テキスト ボックス 50">
              <a:extLst>
                <a:ext uri="{FF2B5EF4-FFF2-40B4-BE49-F238E27FC236}">
                  <a16:creationId xmlns:a16="http://schemas.microsoft.com/office/drawing/2014/main" id="{CE88A5F6-E06C-4BBF-B92F-67F5A9CF65D2}"/>
                </a:ext>
              </a:extLst>
            </p:cNvPr>
            <p:cNvSpPr txBox="1"/>
            <p:nvPr/>
          </p:nvSpPr>
          <p:spPr>
            <a:xfrm>
              <a:off x="5318994" y="5686359"/>
              <a:ext cx="3432200" cy="636009"/>
            </a:xfrm>
            <a:prstGeom prst="rect">
              <a:avLst/>
            </a:prstGeom>
            <a:noFill/>
          </p:spPr>
          <p:txBody>
            <a:bodyPr wrap="square" lIns="0" tIns="0" rIns="0" bIns="0" rtlCol="0">
              <a:noAutofit/>
            </a:bodyPr>
            <a:lstStyle/>
            <a:p>
              <a:pPr>
                <a:lnSpc>
                  <a:spcPct val="120000"/>
                </a:lnSpc>
                <a:spcBef>
                  <a:spcPct val="0"/>
                </a:spcBef>
              </a:pPr>
              <a:r>
                <a:rPr lang="ja-JP" altLang="en-US" sz="1400" dirty="0">
                  <a:latin typeface="メイリオ" panose="020B0604030504040204" pitchFamily="50" charset="-128"/>
                  <a:ea typeface="メイリオ" panose="020B0604030504040204" pitchFamily="50" charset="-128"/>
                </a:rPr>
                <a:t>・固定用バンドによる皮膚の圧迫、損傷</a:t>
              </a:r>
            </a:p>
            <a:p>
              <a:pPr>
                <a:lnSpc>
                  <a:spcPct val="120000"/>
                </a:lnSpc>
                <a:spcBef>
                  <a:spcPct val="0"/>
                </a:spcBef>
              </a:pPr>
              <a:r>
                <a:rPr lang="ja-JP" altLang="en-US" sz="1400" dirty="0">
                  <a:latin typeface="メイリオ" panose="020B0604030504040204" pitchFamily="50" charset="-128"/>
                  <a:ea typeface="メイリオ" panose="020B0604030504040204" pitchFamily="50" charset="-128"/>
                </a:rPr>
                <a:t>・マスクから漏れる空気による眼の乾燥</a:t>
              </a:r>
              <a:endParaRPr lang="en-US" altLang="ja-JP" sz="1400" dirty="0">
                <a:latin typeface="メイリオ" panose="020B0604030504040204" pitchFamily="50" charset="-128"/>
                <a:ea typeface="メイリオ" panose="020B0604030504040204" pitchFamily="50" charset="-128"/>
              </a:endParaRPr>
            </a:p>
          </p:txBody>
        </p:sp>
      </p:grpSp>
      <p:sp>
        <p:nvSpPr>
          <p:cNvPr id="2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85</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597900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fontScale="90000"/>
          </a:bodyPr>
          <a:lstStyle/>
          <a:p>
            <a:r>
              <a:rPr lang="ja-JP" altLang="en-US" sz="2800" dirty="0"/>
              <a:t>非侵襲的陽圧換気療法</a:t>
            </a:r>
            <a:r>
              <a:rPr lang="ja-JP" altLang="en-US" sz="2000" dirty="0"/>
              <a:t>（マスク式呼吸器療法）</a:t>
            </a:r>
            <a:br>
              <a:rPr lang="ja-JP" altLang="en-US" sz="2000" dirty="0"/>
            </a:br>
            <a:r>
              <a:rPr lang="en-US" altLang="ja-JP" sz="2000" dirty="0"/>
              <a:t>(Non invasive Positive Pressure </a:t>
            </a:r>
            <a:r>
              <a:rPr lang="en-US" altLang="ja-JP" sz="2000" dirty="0" err="1"/>
              <a:t>Ventiration</a:t>
            </a:r>
            <a:r>
              <a:rPr lang="en-US" altLang="ja-JP" sz="2000" dirty="0"/>
              <a:t> </a:t>
            </a:r>
            <a:r>
              <a:rPr lang="ja-JP" altLang="en-US" sz="2000" dirty="0"/>
              <a:t>：</a:t>
            </a:r>
            <a:r>
              <a:rPr lang="en-US" altLang="ja-JP" sz="2000" dirty="0"/>
              <a:t>NPPV)</a:t>
            </a:r>
            <a:r>
              <a:rPr lang="ja-JP" altLang="en-US" sz="2800" dirty="0"/>
              <a:t>の意義</a:t>
            </a:r>
            <a:endParaRPr lang="zh-TW" altLang="en-US" sz="2800" dirty="0"/>
          </a:p>
        </p:txBody>
      </p:sp>
      <p:sp>
        <p:nvSpPr>
          <p:cNvPr id="6" name="テキスト ボックス 3">
            <a:extLst>
              <a:ext uri="{FF2B5EF4-FFF2-40B4-BE49-F238E27FC236}">
                <a16:creationId xmlns:a16="http://schemas.microsoft.com/office/drawing/2014/main" id="{E9D684BC-1627-4C80-B5E2-BE118B55C037}"/>
              </a:ext>
            </a:extLst>
          </p:cNvPr>
          <p:cNvSpPr txBox="1">
            <a:spLocks noChangeArrowheads="1"/>
          </p:cNvSpPr>
          <p:nvPr/>
        </p:nvSpPr>
        <p:spPr bwMode="auto">
          <a:xfrm>
            <a:off x="596900" y="1628775"/>
            <a:ext cx="8604250" cy="5061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marL="177800" indent="-177800">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457200" indent="-457200">
              <a:lnSpc>
                <a:spcPct val="150000"/>
              </a:lnSpc>
              <a:spcBef>
                <a:spcPts val="1200"/>
              </a:spcBef>
              <a:buClr>
                <a:schemeClr val="tx1"/>
              </a:buClr>
              <a:buFont typeface="+mj-lt"/>
              <a:buAutoNum type="arabicPeriod"/>
            </a:pPr>
            <a:r>
              <a:rPr lang="ja-JP" altLang="en-US" sz="2400" u="sng" dirty="0">
                <a:solidFill>
                  <a:srgbClr val="000000"/>
                </a:solidFill>
                <a:latin typeface="メイリオ" panose="020B0604030504040204" pitchFamily="50" charset="-128"/>
                <a:ea typeface="メイリオ" panose="020B0604030504040204" pitchFamily="50" charset="-128"/>
              </a:rPr>
              <a:t>気管切開を回避しながら</a:t>
            </a:r>
            <a:r>
              <a:rPr lang="ja-JP" altLang="en-US" sz="2400" b="1" u="sng" dirty="0">
                <a:latin typeface="メイリオ" panose="020B0604030504040204" pitchFamily="50" charset="-128"/>
                <a:ea typeface="メイリオ" panose="020B0604030504040204" pitchFamily="50" charset="-128"/>
              </a:rPr>
              <a:t>呼吸リハ</a:t>
            </a:r>
            <a:r>
              <a:rPr lang="ja-JP" altLang="en-US" sz="2400" dirty="0">
                <a:solidFill>
                  <a:srgbClr val="000000"/>
                </a:solidFill>
                <a:latin typeface="メイリオ" panose="020B0604030504040204" pitchFamily="50" charset="-128"/>
                <a:ea typeface="メイリオ" panose="020B0604030504040204" pitchFamily="50" charset="-128"/>
              </a:rPr>
              <a:t>を行うことができます。</a:t>
            </a:r>
            <a:br>
              <a:rPr lang="en-US" altLang="ja-JP" sz="2400" dirty="0">
                <a:solidFill>
                  <a:srgbClr val="000000"/>
                </a:solidFill>
                <a:latin typeface="メイリオ" panose="020B0604030504040204" pitchFamily="50" charset="-128"/>
                <a:ea typeface="メイリオ" panose="020B0604030504040204" pitchFamily="50" charset="-128"/>
              </a:rPr>
            </a:br>
            <a:r>
              <a:rPr lang="ja-JP" altLang="en-US" sz="2000" dirty="0">
                <a:solidFill>
                  <a:srgbClr val="000000"/>
                </a:solidFill>
                <a:latin typeface="メイリオ" panose="020B0604030504040204" pitchFamily="50" charset="-128"/>
                <a:ea typeface="メイリオ" panose="020B0604030504040204" pitchFamily="50" charset="-128"/>
              </a:rPr>
              <a:t>①肺胞を膨らませて１回換気量を増やす</a:t>
            </a:r>
            <a:br>
              <a:rPr lang="en-US" altLang="ja-JP" sz="2000" dirty="0">
                <a:solidFill>
                  <a:srgbClr val="000000"/>
                </a:solidFill>
                <a:latin typeface="メイリオ" panose="020B0604030504040204" pitchFamily="50" charset="-128"/>
                <a:ea typeface="メイリオ" panose="020B0604030504040204" pitchFamily="50" charset="-128"/>
              </a:rPr>
            </a:br>
            <a:r>
              <a:rPr lang="ja-JP" altLang="en-US" sz="2000" dirty="0">
                <a:solidFill>
                  <a:srgbClr val="000000"/>
                </a:solidFill>
                <a:latin typeface="メイリオ" panose="020B0604030504040204" pitchFamily="50" charset="-128"/>
                <a:ea typeface="メイリオ" panose="020B0604030504040204" pitchFamily="50" charset="-128"/>
              </a:rPr>
              <a:t>②肺胞を膨らませて排痰を促す→</a:t>
            </a:r>
            <a:r>
              <a:rPr lang="ja-JP" altLang="en-US" sz="2000" dirty="0">
                <a:solidFill>
                  <a:srgbClr val="FF0000"/>
                </a:solidFill>
                <a:latin typeface="メイリオ" panose="020B0604030504040204" pitchFamily="50" charset="-128"/>
                <a:ea typeface="メイリオ" panose="020B0604030504040204" pitchFamily="50" charset="-128"/>
              </a:rPr>
              <a:t>排痰補助装置</a:t>
            </a:r>
            <a:r>
              <a:rPr lang="ja-JP" altLang="en-US" sz="2000" dirty="0">
                <a:solidFill>
                  <a:srgbClr val="000000"/>
                </a:solidFill>
                <a:latin typeface="メイリオ" panose="020B0604030504040204" pitchFamily="50" charset="-128"/>
                <a:ea typeface="メイリオ" panose="020B0604030504040204" pitchFamily="50" charset="-128"/>
              </a:rPr>
              <a:t>を併用すると効果的</a:t>
            </a:r>
            <a:br>
              <a:rPr lang="en-US" altLang="ja-JP" sz="2000" dirty="0">
                <a:solidFill>
                  <a:srgbClr val="000000"/>
                </a:solidFill>
                <a:latin typeface="メイリオ" panose="020B0604030504040204" pitchFamily="50" charset="-128"/>
                <a:ea typeface="メイリオ" panose="020B0604030504040204" pitchFamily="50" charset="-128"/>
              </a:rPr>
            </a:br>
            <a:endParaRPr lang="en-US" altLang="ja-JP" sz="2000" dirty="0">
              <a:solidFill>
                <a:srgbClr val="000000"/>
              </a:solidFill>
              <a:latin typeface="メイリオ" panose="020B0604030504040204" pitchFamily="50" charset="-128"/>
              <a:ea typeface="メイリオ" panose="020B0604030504040204" pitchFamily="50" charset="-128"/>
            </a:endParaRPr>
          </a:p>
          <a:p>
            <a:pPr marL="457200" indent="-457200">
              <a:lnSpc>
                <a:spcPct val="150000"/>
              </a:lnSpc>
              <a:spcBef>
                <a:spcPts val="1200"/>
              </a:spcBef>
              <a:buClr>
                <a:schemeClr val="tx1"/>
              </a:buClr>
              <a:buFont typeface="+mj-lt"/>
              <a:buAutoNum type="arabicPeriod"/>
            </a:pPr>
            <a:r>
              <a:rPr lang="ja-JP" altLang="en-US" sz="2400" dirty="0">
                <a:solidFill>
                  <a:srgbClr val="000000"/>
                </a:solidFill>
                <a:latin typeface="メイリオ" panose="020B0604030504040204" pitchFamily="50" charset="-128"/>
                <a:ea typeface="メイリオ" panose="020B0604030504040204" pitchFamily="50" charset="-128"/>
              </a:rPr>
              <a:t>進行性の神経筋疾患の呼吸障害に対して</a:t>
            </a:r>
            <a:br>
              <a:rPr lang="en-US" altLang="ja-JP" sz="2400" dirty="0">
                <a:solidFill>
                  <a:srgbClr val="000000"/>
                </a:solidFill>
                <a:latin typeface="メイリオ" panose="020B0604030504040204" pitchFamily="50" charset="-128"/>
                <a:ea typeface="メイリオ" panose="020B0604030504040204" pitchFamily="50" charset="-128"/>
              </a:rPr>
            </a:br>
            <a:r>
              <a:rPr lang="ja-JP" altLang="en-US" sz="2000" u="sng" dirty="0">
                <a:solidFill>
                  <a:srgbClr val="000000"/>
                </a:solidFill>
                <a:latin typeface="メイリオ" panose="020B0604030504040204" pitchFamily="50" charset="-128"/>
                <a:ea typeface="メイリオ" panose="020B0604030504040204" pitchFamily="50" charset="-128"/>
              </a:rPr>
              <a:t>気管切開を回避</a:t>
            </a:r>
            <a:r>
              <a:rPr lang="ja-JP" altLang="en-US" sz="2000" u="sng" dirty="0">
                <a:latin typeface="メイリオ" panose="020B0604030504040204" pitchFamily="50" charset="-128"/>
                <a:ea typeface="メイリオ" panose="020B0604030504040204" pitchFamily="50" charset="-128"/>
              </a:rPr>
              <a:t>する</a:t>
            </a:r>
            <a:r>
              <a:rPr lang="ja-JP" altLang="en-US" sz="2000" u="sng" dirty="0">
                <a:solidFill>
                  <a:srgbClr val="000000"/>
                </a:solidFill>
                <a:latin typeface="メイリオ" panose="020B0604030504040204" pitchFamily="50" charset="-128"/>
                <a:ea typeface="メイリオ" panose="020B0604030504040204" pitchFamily="50" charset="-128"/>
              </a:rPr>
              <a:t>方法</a:t>
            </a:r>
            <a:r>
              <a:rPr lang="ja-JP" altLang="en-US" sz="2000" dirty="0">
                <a:solidFill>
                  <a:srgbClr val="000000"/>
                </a:solidFill>
                <a:latin typeface="メイリオ" panose="020B0604030504040204" pitchFamily="50" charset="-128"/>
                <a:ea typeface="メイリオ" panose="020B0604030504040204" pitchFamily="50" charset="-128"/>
              </a:rPr>
              <a:t>になりえます。</a:t>
            </a:r>
            <a:br>
              <a:rPr lang="en-US" altLang="ja-JP" sz="2000" dirty="0">
                <a:solidFill>
                  <a:srgbClr val="000000"/>
                </a:solidFill>
                <a:latin typeface="メイリオ" panose="020B0604030504040204" pitchFamily="50" charset="-128"/>
                <a:ea typeface="メイリオ" panose="020B0604030504040204" pitchFamily="50" charset="-128"/>
              </a:rPr>
            </a:br>
            <a:r>
              <a:rPr lang="ja-JP" altLang="en-US" sz="2000" dirty="0">
                <a:solidFill>
                  <a:srgbClr val="000000"/>
                </a:solidFill>
                <a:latin typeface="メイリオ" panose="020B0604030504040204" pitchFamily="50" charset="-128"/>
                <a:ea typeface="メイリオ" panose="020B0604030504040204" pitchFamily="50" charset="-128"/>
              </a:rPr>
              <a:t>→</a:t>
            </a:r>
            <a:r>
              <a:rPr lang="ja-JP" altLang="en-US" sz="2000" b="1" dirty="0">
                <a:solidFill>
                  <a:srgbClr val="000000"/>
                </a:solidFill>
                <a:latin typeface="メイリオ" panose="020B0604030504040204" pitchFamily="50" charset="-128"/>
                <a:ea typeface="メイリオ" panose="020B0604030504040204" pitchFamily="50" charset="-128"/>
              </a:rPr>
              <a:t>夜間のみ</a:t>
            </a:r>
            <a:r>
              <a:rPr lang="en-US" altLang="ja-JP" sz="2000" b="1" dirty="0">
                <a:solidFill>
                  <a:srgbClr val="000000"/>
                </a:solidFill>
                <a:latin typeface="メイリオ" panose="020B0604030504040204" pitchFamily="50" charset="-128"/>
                <a:ea typeface="メイリオ" panose="020B0604030504040204" pitchFamily="50" charset="-128"/>
              </a:rPr>
              <a:t>NPPV</a:t>
            </a:r>
            <a:br>
              <a:rPr lang="en-US" altLang="ja-JP" sz="2000" dirty="0">
                <a:solidFill>
                  <a:srgbClr val="000000"/>
                </a:solidFill>
                <a:latin typeface="メイリオ" panose="020B0604030504040204" pitchFamily="50" charset="-128"/>
                <a:ea typeface="メイリオ" panose="020B0604030504040204" pitchFamily="50" charset="-128"/>
              </a:rPr>
            </a:br>
            <a:r>
              <a:rPr lang="ja-JP" altLang="en-US" sz="2000" dirty="0">
                <a:solidFill>
                  <a:srgbClr val="000000"/>
                </a:solidFill>
                <a:latin typeface="メイリオ" panose="020B0604030504040204" pitchFamily="50" charset="-128"/>
                <a:ea typeface="メイリオ" panose="020B0604030504040204" pitchFamily="50" charset="-128"/>
              </a:rPr>
              <a:t>→</a:t>
            </a:r>
            <a:r>
              <a:rPr lang="ja-JP" altLang="en-US" sz="2000" b="1" dirty="0">
                <a:solidFill>
                  <a:srgbClr val="000000"/>
                </a:solidFill>
                <a:latin typeface="メイリオ" panose="020B0604030504040204" pitchFamily="50" charset="-128"/>
                <a:ea typeface="メイリオ" panose="020B0604030504040204" pitchFamily="50" charset="-128"/>
              </a:rPr>
              <a:t>終日</a:t>
            </a:r>
            <a:r>
              <a:rPr lang="en-US" altLang="ja-JP" sz="2000" b="1" dirty="0">
                <a:solidFill>
                  <a:srgbClr val="000000"/>
                </a:solidFill>
                <a:latin typeface="メイリオ" panose="020B0604030504040204" pitchFamily="50" charset="-128"/>
                <a:ea typeface="メイリオ" panose="020B0604030504040204" pitchFamily="50" charset="-128"/>
              </a:rPr>
              <a:t>NPPV</a:t>
            </a:r>
            <a:br>
              <a:rPr lang="en-US" altLang="ja-JP" sz="2000" dirty="0">
                <a:solidFill>
                  <a:srgbClr val="000000"/>
                </a:solidFill>
                <a:latin typeface="メイリオ" panose="020B0604030504040204" pitchFamily="50" charset="-128"/>
                <a:ea typeface="メイリオ" panose="020B0604030504040204" pitchFamily="50" charset="-128"/>
              </a:rPr>
            </a:br>
            <a:r>
              <a:rPr lang="ja-JP" altLang="en-US" sz="2000" dirty="0">
                <a:solidFill>
                  <a:srgbClr val="000000"/>
                </a:solidFill>
                <a:latin typeface="メイリオ" panose="020B0604030504040204" pitchFamily="50" charset="-128"/>
                <a:ea typeface="メイリオ" panose="020B0604030504040204" pitchFamily="50" charset="-128"/>
              </a:rPr>
              <a:t>（→→→悩んだ末に</a:t>
            </a:r>
            <a:r>
              <a:rPr lang="ja-JP" altLang="en-US" sz="2000" b="1" dirty="0">
                <a:solidFill>
                  <a:srgbClr val="000000"/>
                </a:solidFill>
                <a:latin typeface="メイリオ" panose="020B0604030504040204" pitchFamily="50" charset="-128"/>
                <a:ea typeface="メイリオ" panose="020B0604030504040204" pitchFamily="50" charset="-128"/>
              </a:rPr>
              <a:t>気管切開しての人工呼吸器になることもあります</a:t>
            </a:r>
            <a:r>
              <a:rPr lang="ja-JP" altLang="en-US" sz="2000" dirty="0">
                <a:solidFill>
                  <a:srgbClr val="000000"/>
                </a:solidFill>
                <a:latin typeface="メイリオ" panose="020B0604030504040204" pitchFamily="50" charset="-128"/>
                <a:ea typeface="メイリオ" panose="020B0604030504040204" pitchFamily="50" charset="-128"/>
              </a:rPr>
              <a:t>）</a:t>
            </a:r>
            <a:endParaRPr lang="ja-JP" altLang="en-US" sz="2400" dirty="0">
              <a:solidFill>
                <a:srgbClr val="000000"/>
              </a:solidFill>
              <a:latin typeface="メイリオ" panose="020B0604030504040204" pitchFamily="50" charset="-128"/>
              <a:ea typeface="メイリオ" panose="020B0604030504040204" pitchFamily="50" charset="-128"/>
            </a:endParaRPr>
          </a:p>
        </p:txBody>
      </p:sp>
      <p:sp>
        <p:nvSpPr>
          <p:cNvPr id="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86</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648285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fontScale="90000"/>
          </a:bodyPr>
          <a:lstStyle/>
          <a:p>
            <a:r>
              <a:rPr lang="ja-JP" altLang="ja-JP" sz="2800" dirty="0"/>
              <a:t>侵襲的人工呼吸器療法</a:t>
            </a:r>
            <a:r>
              <a:rPr lang="ja-JP" altLang="en-US" sz="2800" dirty="0"/>
              <a:t>（気管切開下陽圧人工呼吸）</a:t>
            </a:r>
            <a:br>
              <a:rPr lang="ja-JP" altLang="en-US" sz="2800" dirty="0"/>
            </a:br>
            <a:r>
              <a:rPr lang="ja-JP" altLang="en-US" sz="2800" dirty="0"/>
              <a:t> </a:t>
            </a:r>
            <a:r>
              <a:rPr lang="en-US" altLang="ja-JP" sz="2000" dirty="0"/>
              <a:t>TPPV (Tracheostomy Positive Pressure Ventilation) </a:t>
            </a:r>
            <a:endParaRPr lang="ja-JP" altLang="en-US" sz="2800" dirty="0"/>
          </a:p>
        </p:txBody>
      </p:sp>
      <p:sp>
        <p:nvSpPr>
          <p:cNvPr id="21" name="テキスト ボックス 4">
            <a:extLst>
              <a:ext uri="{FF2B5EF4-FFF2-40B4-BE49-F238E27FC236}">
                <a16:creationId xmlns:a16="http://schemas.microsoft.com/office/drawing/2014/main" id="{F239A458-CF07-4D0A-BE43-7171BFC29DB4}"/>
              </a:ext>
            </a:extLst>
          </p:cNvPr>
          <p:cNvSpPr txBox="1">
            <a:spLocks noChangeArrowheads="1"/>
          </p:cNvSpPr>
          <p:nvPr/>
        </p:nvSpPr>
        <p:spPr bwMode="auto">
          <a:xfrm>
            <a:off x="597910" y="1633865"/>
            <a:ext cx="8603240" cy="95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a:lnSpc>
                <a:spcPct val="110000"/>
              </a:lnSpc>
              <a:spcBef>
                <a:spcPts val="0"/>
              </a:spcBef>
              <a:spcAft>
                <a:spcPts val="1800"/>
              </a:spcAft>
              <a:buNone/>
            </a:pPr>
            <a:r>
              <a:rPr lang="ja-JP" altLang="en-US" sz="1800" dirty="0">
                <a:latin typeface="メイリオ" panose="020B0604030504040204" pitchFamily="50" charset="-128"/>
                <a:ea typeface="メイリオ" panose="020B0604030504040204" pitchFamily="50" charset="-128"/>
              </a:rPr>
              <a:t>気管切開下陽圧人工呼吸</a:t>
            </a:r>
            <a:r>
              <a:rPr lang="en-US" altLang="ja-JP" sz="1800" dirty="0">
                <a:latin typeface="メイリオ" panose="020B0604030504040204" pitchFamily="50" charset="-128"/>
                <a:ea typeface="メイリオ" panose="020B0604030504040204" pitchFamily="50" charset="-128"/>
              </a:rPr>
              <a:t>(TPPV)</a:t>
            </a:r>
            <a:r>
              <a:rPr lang="ja-JP" altLang="en-US" sz="1800" dirty="0">
                <a:latin typeface="メイリオ" panose="020B0604030504040204" pitchFamily="50" charset="-128"/>
                <a:ea typeface="メイリオ" panose="020B0604030504040204" pitchFamily="50" charset="-128"/>
              </a:rPr>
              <a:t>は、気管カニューレの装着により、安定した気道の確保と呼吸の補助が可能になります。 しかし、気管出血・肉芽・潰瘍などの気管カニューレの合併症や、会話がしづらいなどの短所があります。</a:t>
            </a:r>
          </a:p>
        </p:txBody>
      </p:sp>
      <p:sp>
        <p:nvSpPr>
          <p:cNvPr id="25" name="テキスト ボックス 4">
            <a:extLst>
              <a:ext uri="{FF2B5EF4-FFF2-40B4-BE49-F238E27FC236}">
                <a16:creationId xmlns:a16="http://schemas.microsoft.com/office/drawing/2014/main" id="{AB439F4A-AAF8-42D2-8B81-E153DF13D31B}"/>
              </a:ext>
            </a:extLst>
          </p:cNvPr>
          <p:cNvSpPr txBox="1">
            <a:spLocks noChangeArrowheads="1"/>
          </p:cNvSpPr>
          <p:nvPr/>
        </p:nvSpPr>
        <p:spPr bwMode="auto">
          <a:xfrm>
            <a:off x="508266" y="5042408"/>
            <a:ext cx="4319586" cy="1547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ct val="110000"/>
              </a:lnSpc>
              <a:spcBef>
                <a:spcPts val="0"/>
              </a:spcBef>
              <a:spcAft>
                <a:spcPts val="1800"/>
              </a:spcAft>
              <a:buNone/>
            </a:pPr>
            <a:r>
              <a:rPr lang="ja-JP" altLang="en-US" sz="1800" dirty="0">
                <a:latin typeface="メイリオ" panose="020B0604030504040204" pitchFamily="50" charset="-128"/>
                <a:ea typeface="メイリオ" panose="020B0604030504040204" pitchFamily="50" charset="-128"/>
              </a:rPr>
              <a:t>登校時には、呼吸器や吸引器をバギーや車椅子の下に搭載し、回路をバギーや身体に固定して移動します。加湿器を使用しない場合は、フレックスチューブに呼吸器用の人工鼻を装着します。</a:t>
            </a:r>
          </a:p>
        </p:txBody>
      </p:sp>
      <p:pic>
        <p:nvPicPr>
          <p:cNvPr id="27" name="図 26">
            <a:extLst>
              <a:ext uri="{FF2B5EF4-FFF2-40B4-BE49-F238E27FC236}">
                <a16:creationId xmlns:a16="http://schemas.microsoft.com/office/drawing/2014/main" id="{17103B1B-6A29-48AE-9D30-FF0F56B2D33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174"/>
          <a:stretch/>
        </p:blipFill>
        <p:spPr>
          <a:xfrm>
            <a:off x="4881563" y="2669291"/>
            <a:ext cx="4319587" cy="3820409"/>
          </a:xfrm>
          <a:prstGeom prst="rect">
            <a:avLst/>
          </a:prstGeom>
        </p:spPr>
      </p:pic>
      <p:sp>
        <p:nvSpPr>
          <p:cNvPr id="29" name="角丸四角形吹き出し 2">
            <a:extLst>
              <a:ext uri="{FF2B5EF4-FFF2-40B4-BE49-F238E27FC236}">
                <a16:creationId xmlns:a16="http://schemas.microsoft.com/office/drawing/2014/main" id="{BA4EBB8B-A98B-4F4C-B319-E12A912AB94A}"/>
              </a:ext>
            </a:extLst>
          </p:cNvPr>
          <p:cNvSpPr/>
          <p:nvPr/>
        </p:nvSpPr>
        <p:spPr>
          <a:xfrm>
            <a:off x="7435822" y="5795444"/>
            <a:ext cx="787273" cy="488511"/>
          </a:xfrm>
          <a:prstGeom prst="wedgeRoundRectCallout">
            <a:avLst>
              <a:gd name="adj1" fmla="val -91520"/>
              <a:gd name="adj2" fmla="val -32419"/>
              <a:gd name="adj3" fmla="val 16667"/>
            </a:avLst>
          </a:prstGeom>
          <a:solidFill>
            <a:schemeClr val="bg1"/>
          </a:solidFill>
          <a:ln w="12700">
            <a:solidFill>
              <a:srgbClr val="002060"/>
            </a:solidFill>
          </a:ln>
        </p:spPr>
        <p:style>
          <a:lnRef idx="2">
            <a:schemeClr val="accent4"/>
          </a:lnRef>
          <a:fillRef idx="1">
            <a:schemeClr val="lt1"/>
          </a:fillRef>
          <a:effectRef idx="0">
            <a:schemeClr val="accent4"/>
          </a:effectRef>
          <a:fontRef idx="minor">
            <a:schemeClr val="dk1"/>
          </a:fontRef>
        </p:style>
        <p:txBody>
          <a:bodyPr lIns="0" rIns="0" bIns="0" rtlCol="0" anchor="ctr"/>
          <a:lstStyle/>
          <a:p>
            <a:pPr algn="ctr"/>
            <a:r>
              <a:rPr kumimoji="1" lang="ja-JP" altLang="en-US" sz="1400" dirty="0">
                <a:latin typeface="メイリオ" panose="020B0604030504040204" pitchFamily="50" charset="-128"/>
                <a:ea typeface="メイリオ" panose="020B0604030504040204" pitchFamily="50" charset="-128"/>
              </a:rPr>
              <a:t>呼吸器</a:t>
            </a:r>
            <a:br>
              <a:rPr kumimoji="1" lang="en-US" altLang="ja-JP" sz="1400" dirty="0">
                <a:latin typeface="メイリオ" panose="020B0604030504040204" pitchFamily="50" charset="-128"/>
                <a:ea typeface="メイリオ" panose="020B0604030504040204" pitchFamily="50" charset="-128"/>
              </a:rPr>
            </a:br>
            <a:r>
              <a:rPr kumimoji="1" lang="ja-JP" altLang="en-US" sz="1400" dirty="0">
                <a:latin typeface="メイリオ" panose="020B0604030504040204" pitchFamily="50" charset="-128"/>
                <a:ea typeface="メイリオ" panose="020B0604030504040204" pitchFamily="50" charset="-128"/>
              </a:rPr>
              <a:t>本体</a:t>
            </a:r>
          </a:p>
        </p:txBody>
      </p:sp>
      <p:grpSp>
        <p:nvGrpSpPr>
          <p:cNvPr id="30" name="グループ化 29">
            <a:extLst>
              <a:ext uri="{FF2B5EF4-FFF2-40B4-BE49-F238E27FC236}">
                <a16:creationId xmlns:a16="http://schemas.microsoft.com/office/drawing/2014/main" id="{61E1687D-2480-4228-96E6-395BDE62AACD}"/>
              </a:ext>
            </a:extLst>
          </p:cNvPr>
          <p:cNvGrpSpPr/>
          <p:nvPr/>
        </p:nvGrpSpPr>
        <p:grpSpPr>
          <a:xfrm>
            <a:off x="6063142" y="4487362"/>
            <a:ext cx="827646" cy="484474"/>
            <a:chOff x="5533290" y="4689231"/>
            <a:chExt cx="961294" cy="562707"/>
          </a:xfrm>
          <a:solidFill>
            <a:schemeClr val="bg1"/>
          </a:solidFill>
        </p:grpSpPr>
        <p:sp>
          <p:nvSpPr>
            <p:cNvPr id="31" name="角丸四角形吹き出し 4">
              <a:extLst>
                <a:ext uri="{FF2B5EF4-FFF2-40B4-BE49-F238E27FC236}">
                  <a16:creationId xmlns:a16="http://schemas.microsoft.com/office/drawing/2014/main" id="{B0B9B5DD-FBB7-46E8-A258-9114151A8182}"/>
                </a:ext>
              </a:extLst>
            </p:cNvPr>
            <p:cNvSpPr/>
            <p:nvPr/>
          </p:nvSpPr>
          <p:spPr>
            <a:xfrm>
              <a:off x="5533291" y="4689231"/>
              <a:ext cx="961293" cy="562707"/>
            </a:xfrm>
            <a:prstGeom prst="wedgeRoundRectCallout">
              <a:avLst>
                <a:gd name="adj1" fmla="val -18393"/>
                <a:gd name="adj2" fmla="val 110416"/>
                <a:gd name="adj3" fmla="val 16667"/>
              </a:avLst>
            </a:prstGeom>
            <a:grpFill/>
            <a:ln w="12700">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400">
                  <a:latin typeface="メイリオ" panose="020B0604030504040204" pitchFamily="50" charset="-128"/>
                  <a:ea typeface="メイリオ" panose="020B0604030504040204" pitchFamily="50" charset="-128"/>
                </a:rPr>
                <a:t>呼吸器回路</a:t>
              </a:r>
            </a:p>
          </p:txBody>
        </p:sp>
        <p:sp>
          <p:nvSpPr>
            <p:cNvPr id="32" name="角丸四角形吹き出し 11">
              <a:extLst>
                <a:ext uri="{FF2B5EF4-FFF2-40B4-BE49-F238E27FC236}">
                  <a16:creationId xmlns:a16="http://schemas.microsoft.com/office/drawing/2014/main" id="{10752CA2-6E20-4966-B94B-00F6AAE34580}"/>
                </a:ext>
              </a:extLst>
            </p:cNvPr>
            <p:cNvSpPr/>
            <p:nvPr/>
          </p:nvSpPr>
          <p:spPr>
            <a:xfrm>
              <a:off x="5533290" y="4689231"/>
              <a:ext cx="961293" cy="562707"/>
            </a:xfrm>
            <a:prstGeom prst="wedgeRoundRectCallout">
              <a:avLst>
                <a:gd name="adj1" fmla="val -11078"/>
                <a:gd name="adj2" fmla="val -110416"/>
                <a:gd name="adj3" fmla="val 16667"/>
              </a:avLst>
            </a:prstGeom>
            <a:grpFill/>
            <a:ln w="12700">
              <a:solidFill>
                <a:srgbClr val="002060"/>
              </a:solidFill>
            </a:ln>
          </p:spPr>
          <p:style>
            <a:lnRef idx="2">
              <a:schemeClr val="accent1"/>
            </a:lnRef>
            <a:fillRef idx="1">
              <a:schemeClr val="lt1"/>
            </a:fillRef>
            <a:effectRef idx="0">
              <a:schemeClr val="accent1"/>
            </a:effectRef>
            <a:fontRef idx="minor">
              <a:schemeClr val="dk1"/>
            </a:fontRef>
          </p:style>
          <p:txBody>
            <a:bodyPr lIns="0" rIns="0" bIns="0" rtlCol="0" anchor="ctr"/>
            <a:lstStyle/>
            <a:p>
              <a:pPr algn="ctr"/>
              <a:r>
                <a:rPr kumimoji="1" lang="ja-JP" altLang="en-US" sz="1400" dirty="0">
                  <a:latin typeface="メイリオ" panose="020B0604030504040204" pitchFamily="50" charset="-128"/>
                  <a:ea typeface="メイリオ" panose="020B0604030504040204" pitchFamily="50" charset="-128"/>
                </a:rPr>
                <a:t>呼吸器</a:t>
              </a:r>
              <a:br>
                <a:rPr kumimoji="1" lang="en-US" altLang="ja-JP" sz="1400" dirty="0">
                  <a:latin typeface="メイリオ" panose="020B0604030504040204" pitchFamily="50" charset="-128"/>
                  <a:ea typeface="メイリオ" panose="020B0604030504040204" pitchFamily="50" charset="-128"/>
                </a:rPr>
              </a:br>
              <a:r>
                <a:rPr kumimoji="1" lang="ja-JP" altLang="en-US" sz="1400" dirty="0">
                  <a:latin typeface="メイリオ" panose="020B0604030504040204" pitchFamily="50" charset="-128"/>
                  <a:ea typeface="メイリオ" panose="020B0604030504040204" pitchFamily="50" charset="-128"/>
                </a:rPr>
                <a:t>回路</a:t>
              </a:r>
            </a:p>
          </p:txBody>
        </p:sp>
      </p:grpSp>
      <p:sp>
        <p:nvSpPr>
          <p:cNvPr id="33" name="角丸四角形吹き出し 12">
            <a:extLst>
              <a:ext uri="{FF2B5EF4-FFF2-40B4-BE49-F238E27FC236}">
                <a16:creationId xmlns:a16="http://schemas.microsoft.com/office/drawing/2014/main" id="{99AA1DF8-A79C-4E3C-A717-D14272FFF821}"/>
              </a:ext>
            </a:extLst>
          </p:cNvPr>
          <p:cNvSpPr/>
          <p:nvPr/>
        </p:nvSpPr>
        <p:spPr>
          <a:xfrm>
            <a:off x="5096434" y="5487364"/>
            <a:ext cx="684211" cy="328997"/>
          </a:xfrm>
          <a:prstGeom prst="wedgeRoundRectCallout">
            <a:avLst>
              <a:gd name="adj1" fmla="val 49899"/>
              <a:gd name="adj2" fmla="val -147917"/>
              <a:gd name="adj3" fmla="val 16667"/>
            </a:avLst>
          </a:prstGeom>
          <a:solidFill>
            <a:schemeClr val="bg1"/>
          </a:solidFill>
          <a:ln w="12700">
            <a:solidFill>
              <a:srgbClr val="002060"/>
            </a:solidFill>
          </a:ln>
        </p:spPr>
        <p:style>
          <a:lnRef idx="2">
            <a:schemeClr val="accent1"/>
          </a:lnRef>
          <a:fillRef idx="1">
            <a:schemeClr val="lt1"/>
          </a:fillRef>
          <a:effectRef idx="0">
            <a:schemeClr val="accent1"/>
          </a:effectRef>
          <a:fontRef idx="minor">
            <a:schemeClr val="dk1"/>
          </a:fontRef>
        </p:style>
        <p:txBody>
          <a:bodyPr lIns="0" rIns="0" bIns="0" rtlCol="0" anchor="ctr"/>
          <a:lstStyle/>
          <a:p>
            <a:pPr algn="ctr"/>
            <a:r>
              <a:rPr kumimoji="1" lang="ja-JP" altLang="en-US" sz="1400" dirty="0">
                <a:latin typeface="メイリオ" panose="020B0604030504040204" pitchFamily="50" charset="-128"/>
                <a:ea typeface="メイリオ" panose="020B0604030504040204" pitchFamily="50" charset="-128"/>
              </a:rPr>
              <a:t>吸引器</a:t>
            </a:r>
          </a:p>
        </p:txBody>
      </p:sp>
      <p:sp>
        <p:nvSpPr>
          <p:cNvPr id="34" name="角丸四角形吹き出し 13">
            <a:extLst>
              <a:ext uri="{FF2B5EF4-FFF2-40B4-BE49-F238E27FC236}">
                <a16:creationId xmlns:a16="http://schemas.microsoft.com/office/drawing/2014/main" id="{7FD2B733-8F62-4A5A-B6B4-FD0777E4C81F}"/>
              </a:ext>
            </a:extLst>
          </p:cNvPr>
          <p:cNvSpPr/>
          <p:nvPr/>
        </p:nvSpPr>
        <p:spPr>
          <a:xfrm>
            <a:off x="7395450" y="3291675"/>
            <a:ext cx="827645" cy="345918"/>
          </a:xfrm>
          <a:prstGeom prst="wedgeRoundRectCallout">
            <a:avLst>
              <a:gd name="adj1" fmla="val -50101"/>
              <a:gd name="adj2" fmla="val 105012"/>
              <a:gd name="adj3" fmla="val 16667"/>
            </a:avLst>
          </a:prstGeom>
          <a:solidFill>
            <a:schemeClr val="bg1"/>
          </a:solidFill>
          <a:ln w="12700">
            <a:solidFill>
              <a:srgbClr val="002060"/>
            </a:solidFill>
          </a:ln>
        </p:spPr>
        <p:style>
          <a:lnRef idx="2">
            <a:schemeClr val="accent1"/>
          </a:lnRef>
          <a:fillRef idx="1">
            <a:schemeClr val="lt1"/>
          </a:fillRef>
          <a:effectRef idx="0">
            <a:schemeClr val="accent1"/>
          </a:effectRef>
          <a:fontRef idx="minor">
            <a:schemeClr val="dk1"/>
          </a:fontRef>
        </p:style>
        <p:txBody>
          <a:bodyPr lIns="0" rIns="0" bIns="0" rtlCol="0" anchor="ctr"/>
          <a:lstStyle/>
          <a:p>
            <a:pPr algn="ctr"/>
            <a:r>
              <a:rPr kumimoji="1" lang="ja-JP" altLang="en-US" sz="1400">
                <a:latin typeface="メイリオ" panose="020B0604030504040204" pitchFamily="50" charset="-128"/>
                <a:ea typeface="メイリオ" panose="020B0604030504040204" pitchFamily="50" charset="-128"/>
              </a:rPr>
              <a:t>人工鼻</a:t>
            </a:r>
          </a:p>
        </p:txBody>
      </p:sp>
      <p:sp>
        <p:nvSpPr>
          <p:cNvPr id="35" name="角丸四角形吹き出し 14">
            <a:extLst>
              <a:ext uri="{FF2B5EF4-FFF2-40B4-BE49-F238E27FC236}">
                <a16:creationId xmlns:a16="http://schemas.microsoft.com/office/drawing/2014/main" id="{C7D10030-D2EB-4DE3-9369-40F433E96AF9}"/>
              </a:ext>
            </a:extLst>
          </p:cNvPr>
          <p:cNvSpPr/>
          <p:nvPr/>
        </p:nvSpPr>
        <p:spPr>
          <a:xfrm>
            <a:off x="6707797" y="2715965"/>
            <a:ext cx="1172179" cy="484474"/>
          </a:xfrm>
          <a:prstGeom prst="wedgeRoundRectCallout">
            <a:avLst>
              <a:gd name="adj1" fmla="val -58882"/>
              <a:gd name="adj2" fmla="val 112523"/>
              <a:gd name="adj3" fmla="val 16667"/>
            </a:avLst>
          </a:prstGeom>
          <a:solidFill>
            <a:schemeClr val="bg1"/>
          </a:solidFill>
          <a:ln w="12700">
            <a:solidFill>
              <a:srgbClr val="002060"/>
            </a:solidFill>
          </a:ln>
        </p:spPr>
        <p:style>
          <a:lnRef idx="2">
            <a:schemeClr val="accent1"/>
          </a:lnRef>
          <a:fillRef idx="1">
            <a:schemeClr val="lt1"/>
          </a:fillRef>
          <a:effectRef idx="0">
            <a:schemeClr val="accent1"/>
          </a:effectRef>
          <a:fontRef idx="minor">
            <a:schemeClr val="dk1"/>
          </a:fontRef>
        </p:style>
        <p:txBody>
          <a:bodyPr lIns="0" rIns="0" bIns="0" rtlCol="0" anchor="ctr"/>
          <a:lstStyle/>
          <a:p>
            <a:pPr algn="ctr"/>
            <a:r>
              <a:rPr kumimoji="1" lang="ja-JP" altLang="en-US" sz="1400" dirty="0">
                <a:latin typeface="メイリオ" panose="020B0604030504040204" pitchFamily="50" charset="-128"/>
                <a:ea typeface="メイリオ" panose="020B0604030504040204" pitchFamily="50" charset="-128"/>
              </a:rPr>
              <a:t>気管切開</a:t>
            </a:r>
            <a:br>
              <a:rPr kumimoji="1" lang="en-US" altLang="ja-JP" sz="1400" dirty="0">
                <a:latin typeface="メイリオ" panose="020B0604030504040204" pitchFamily="50" charset="-128"/>
                <a:ea typeface="メイリオ" panose="020B0604030504040204" pitchFamily="50" charset="-128"/>
              </a:rPr>
            </a:br>
            <a:r>
              <a:rPr kumimoji="1" lang="ja-JP" altLang="en-US" sz="1400" dirty="0">
                <a:latin typeface="メイリオ" panose="020B0604030504040204" pitchFamily="50" charset="-128"/>
                <a:ea typeface="メイリオ" panose="020B0604030504040204" pitchFamily="50" charset="-128"/>
              </a:rPr>
              <a:t>カニューレ</a:t>
            </a:r>
          </a:p>
        </p:txBody>
      </p:sp>
      <p:pic>
        <p:nvPicPr>
          <p:cNvPr id="36" name="図 35">
            <a:extLst>
              <a:ext uri="{FF2B5EF4-FFF2-40B4-BE49-F238E27FC236}">
                <a16:creationId xmlns:a16="http://schemas.microsoft.com/office/drawing/2014/main" id="{A24B912B-527E-45E0-916F-D5C66DA2E04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9040"/>
          <a:stretch/>
        </p:blipFill>
        <p:spPr>
          <a:xfrm>
            <a:off x="1836986" y="2715965"/>
            <a:ext cx="2775355" cy="2164926"/>
          </a:xfrm>
          <a:prstGeom prst="rect">
            <a:avLst/>
          </a:prstGeom>
        </p:spPr>
      </p:pic>
      <p:sp>
        <p:nvSpPr>
          <p:cNvPr id="37" name="角丸四角形吹き出し 15">
            <a:extLst>
              <a:ext uri="{FF2B5EF4-FFF2-40B4-BE49-F238E27FC236}">
                <a16:creationId xmlns:a16="http://schemas.microsoft.com/office/drawing/2014/main" id="{23D6D38B-783E-4ACA-8423-C30A0F008B6E}"/>
              </a:ext>
            </a:extLst>
          </p:cNvPr>
          <p:cNvSpPr/>
          <p:nvPr/>
        </p:nvSpPr>
        <p:spPr>
          <a:xfrm>
            <a:off x="1007752" y="4276007"/>
            <a:ext cx="863016" cy="360702"/>
          </a:xfrm>
          <a:prstGeom prst="wedgeRoundRectCallout">
            <a:avLst>
              <a:gd name="adj1" fmla="val 124408"/>
              <a:gd name="adj2" fmla="val 16503"/>
              <a:gd name="adj3" fmla="val 16667"/>
            </a:avLst>
          </a:prstGeom>
          <a:ln>
            <a:solidFill>
              <a:srgbClr val="002060"/>
            </a:solidFill>
          </a:ln>
        </p:spPr>
        <p:style>
          <a:lnRef idx="2">
            <a:schemeClr val="accent1"/>
          </a:lnRef>
          <a:fillRef idx="1">
            <a:schemeClr val="lt1"/>
          </a:fillRef>
          <a:effectRef idx="0">
            <a:schemeClr val="accent1"/>
          </a:effectRef>
          <a:fontRef idx="minor">
            <a:schemeClr val="dk1"/>
          </a:fontRef>
        </p:style>
        <p:txBody>
          <a:bodyPr lIns="0" rIns="0" bIns="0" rtlCol="0" anchor="ctr"/>
          <a:lstStyle/>
          <a:p>
            <a:pPr algn="ctr"/>
            <a:r>
              <a:rPr kumimoji="1" lang="ja-JP" altLang="en-US" sz="1400">
                <a:latin typeface="メイリオ" panose="020B0604030504040204" pitchFamily="50" charset="-128"/>
                <a:ea typeface="メイリオ" panose="020B0604030504040204" pitchFamily="50" charset="-128"/>
              </a:rPr>
              <a:t>人工鼻</a:t>
            </a:r>
          </a:p>
        </p:txBody>
      </p:sp>
      <p:sp>
        <p:nvSpPr>
          <p:cNvPr id="38" name="角丸四角形吹き出し 16">
            <a:extLst>
              <a:ext uri="{FF2B5EF4-FFF2-40B4-BE49-F238E27FC236}">
                <a16:creationId xmlns:a16="http://schemas.microsoft.com/office/drawing/2014/main" id="{EC40B00D-48C9-4C7E-AA21-D0A7950A6279}"/>
              </a:ext>
            </a:extLst>
          </p:cNvPr>
          <p:cNvSpPr/>
          <p:nvPr/>
        </p:nvSpPr>
        <p:spPr>
          <a:xfrm>
            <a:off x="1041534" y="2894062"/>
            <a:ext cx="1052459" cy="505179"/>
          </a:xfrm>
          <a:prstGeom prst="wedgeRoundRectCallout">
            <a:avLst>
              <a:gd name="adj1" fmla="val 124770"/>
              <a:gd name="adj2" fmla="val 13566"/>
              <a:gd name="adj3" fmla="val 16667"/>
            </a:avLst>
          </a:prstGeom>
          <a:ln>
            <a:solidFill>
              <a:srgbClr val="002060"/>
            </a:solidFill>
          </a:ln>
        </p:spPr>
        <p:style>
          <a:lnRef idx="2">
            <a:schemeClr val="accent1"/>
          </a:lnRef>
          <a:fillRef idx="1">
            <a:schemeClr val="lt1"/>
          </a:fillRef>
          <a:effectRef idx="0">
            <a:schemeClr val="accent1"/>
          </a:effectRef>
          <a:fontRef idx="minor">
            <a:schemeClr val="dk1"/>
          </a:fontRef>
        </p:style>
        <p:txBody>
          <a:bodyPr lIns="0" rIns="0" bIns="0" rtlCol="0" anchor="ctr"/>
          <a:lstStyle/>
          <a:p>
            <a:pPr algn="ctr"/>
            <a:r>
              <a:rPr kumimoji="1" lang="ja-JP" altLang="en-US" sz="1400" dirty="0">
                <a:latin typeface="メイリオ" panose="020B0604030504040204" pitchFamily="50" charset="-128"/>
                <a:ea typeface="メイリオ" panose="020B0604030504040204" pitchFamily="50" charset="-128"/>
              </a:rPr>
              <a:t>気管切開</a:t>
            </a:r>
            <a:br>
              <a:rPr kumimoji="1" lang="en-US" altLang="ja-JP" sz="1400" dirty="0">
                <a:latin typeface="メイリオ" panose="020B0604030504040204" pitchFamily="50" charset="-128"/>
                <a:ea typeface="メイリオ" panose="020B0604030504040204" pitchFamily="50" charset="-128"/>
              </a:rPr>
            </a:br>
            <a:r>
              <a:rPr kumimoji="1" lang="ja-JP" altLang="en-US" sz="1400" dirty="0">
                <a:latin typeface="メイリオ" panose="020B0604030504040204" pitchFamily="50" charset="-128"/>
                <a:ea typeface="メイリオ" panose="020B0604030504040204" pitchFamily="50" charset="-128"/>
              </a:rPr>
              <a:t>カニューレ</a:t>
            </a:r>
          </a:p>
        </p:txBody>
      </p:sp>
      <p:sp>
        <p:nvSpPr>
          <p:cNvPr id="39" name="角丸四角形吹き出し 17">
            <a:extLst>
              <a:ext uri="{FF2B5EF4-FFF2-40B4-BE49-F238E27FC236}">
                <a16:creationId xmlns:a16="http://schemas.microsoft.com/office/drawing/2014/main" id="{5663DB87-99FD-4CB9-8335-0660E7184CBD}"/>
              </a:ext>
            </a:extLst>
          </p:cNvPr>
          <p:cNvSpPr/>
          <p:nvPr/>
        </p:nvSpPr>
        <p:spPr>
          <a:xfrm>
            <a:off x="1203696" y="3526647"/>
            <a:ext cx="1052460" cy="505179"/>
          </a:xfrm>
          <a:prstGeom prst="wedgeRoundRectCallout">
            <a:avLst>
              <a:gd name="adj1" fmla="val 96772"/>
              <a:gd name="adj2" fmla="val -21836"/>
              <a:gd name="adj3" fmla="val 16667"/>
            </a:avLst>
          </a:prstGeom>
          <a:ln>
            <a:solidFill>
              <a:srgbClr val="002060"/>
            </a:solidFill>
          </a:ln>
        </p:spPr>
        <p:style>
          <a:lnRef idx="2">
            <a:schemeClr val="accent1"/>
          </a:lnRef>
          <a:fillRef idx="1">
            <a:schemeClr val="lt1"/>
          </a:fillRef>
          <a:effectRef idx="0">
            <a:schemeClr val="accent1"/>
          </a:effectRef>
          <a:fontRef idx="minor">
            <a:schemeClr val="dk1"/>
          </a:fontRef>
        </p:style>
        <p:txBody>
          <a:bodyPr lIns="0" rIns="0" bIns="0" rtlCol="0" anchor="ctr"/>
          <a:lstStyle/>
          <a:p>
            <a:pPr algn="ctr"/>
            <a:r>
              <a:rPr kumimoji="1" lang="ja-JP" altLang="en-US" sz="1400" dirty="0">
                <a:latin typeface="メイリオ" panose="020B0604030504040204" pitchFamily="50" charset="-128"/>
                <a:ea typeface="メイリオ" panose="020B0604030504040204" pitchFamily="50" charset="-128"/>
              </a:rPr>
              <a:t>フレックス</a:t>
            </a:r>
            <a:endParaRPr kumimoji="1" lang="en-US" altLang="ja-JP" sz="1400" dirty="0">
              <a:latin typeface="メイリオ" panose="020B0604030504040204" pitchFamily="50" charset="-128"/>
              <a:ea typeface="メイリオ" panose="020B0604030504040204" pitchFamily="50" charset="-128"/>
            </a:endParaRPr>
          </a:p>
          <a:p>
            <a:pPr algn="ctr"/>
            <a:r>
              <a:rPr kumimoji="1" lang="ja-JP" altLang="en-US" sz="1400" dirty="0">
                <a:latin typeface="メイリオ" panose="020B0604030504040204" pitchFamily="50" charset="-128"/>
                <a:ea typeface="メイリオ" panose="020B0604030504040204" pitchFamily="50" charset="-128"/>
              </a:rPr>
              <a:t>チューブ</a:t>
            </a:r>
          </a:p>
        </p:txBody>
      </p:sp>
      <p:sp>
        <p:nvSpPr>
          <p:cNvPr id="18" name="楕円 13">
            <a:extLst>
              <a:ext uri="{FF2B5EF4-FFF2-40B4-BE49-F238E27FC236}">
                <a16:creationId xmlns:a16="http://schemas.microsoft.com/office/drawing/2014/main" id="{0AD34D15-3A24-4577-9D9C-B5A91307A8B6}"/>
              </a:ext>
            </a:extLst>
          </p:cNvPr>
          <p:cNvSpPr/>
          <p:nvPr/>
        </p:nvSpPr>
        <p:spPr>
          <a:xfrm rot="14640000">
            <a:off x="6133828" y="2836476"/>
            <a:ext cx="269218" cy="60488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87</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869453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84503852-6711-4076-B749-E8DCC82070A7}"/>
              </a:ext>
            </a:extLst>
          </p:cNvPr>
          <p:cNvGrpSpPr/>
          <p:nvPr/>
        </p:nvGrpSpPr>
        <p:grpSpPr>
          <a:xfrm>
            <a:off x="596900" y="1050532"/>
            <a:ext cx="8643480" cy="5261761"/>
            <a:chOff x="953500" y="1320836"/>
            <a:chExt cx="8099732" cy="4930751"/>
          </a:xfrm>
        </p:grpSpPr>
        <p:pic>
          <p:nvPicPr>
            <p:cNvPr id="18" name="Picture 20" descr="2_人工呼吸器のしくみ">
              <a:extLst>
                <a:ext uri="{FF2B5EF4-FFF2-40B4-BE49-F238E27FC236}">
                  <a16:creationId xmlns:a16="http://schemas.microsoft.com/office/drawing/2014/main" id="{F7EF7D1D-1F51-4064-84EB-1802F5BBBD7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0540"/>
            <a:stretch/>
          </p:blipFill>
          <p:spPr bwMode="auto">
            <a:xfrm>
              <a:off x="1419543" y="1526241"/>
              <a:ext cx="7066913" cy="47253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20" descr="2_人工呼吸器のしくみ">
              <a:extLst>
                <a:ext uri="{FF2B5EF4-FFF2-40B4-BE49-F238E27FC236}">
                  <a16:creationId xmlns:a16="http://schemas.microsoft.com/office/drawing/2014/main" id="{A7317E9D-E8B9-47DA-8456-E9E97098621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79918" r="1054" b="89427"/>
            <a:stretch/>
          </p:blipFill>
          <p:spPr bwMode="auto">
            <a:xfrm>
              <a:off x="7708526" y="2983445"/>
              <a:ext cx="1344706" cy="558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0" descr="2_人工呼吸器のしくみ">
              <a:extLst>
                <a:ext uri="{FF2B5EF4-FFF2-40B4-BE49-F238E27FC236}">
                  <a16:creationId xmlns:a16="http://schemas.microsoft.com/office/drawing/2014/main" id="{762665EC-E26D-4627-BE89-81F40F8BF05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79918" t="11146" r="1054" b="85083"/>
            <a:stretch/>
          </p:blipFill>
          <p:spPr bwMode="auto">
            <a:xfrm>
              <a:off x="7708526" y="2784279"/>
              <a:ext cx="1344706" cy="1991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B99A1B25-9E74-447F-890E-8A59622D9676}"/>
                </a:ext>
              </a:extLst>
            </p:cNvPr>
            <p:cNvSpPr/>
            <p:nvPr/>
          </p:nvSpPr>
          <p:spPr>
            <a:xfrm>
              <a:off x="7113494" y="1564472"/>
              <a:ext cx="1196788" cy="255494"/>
            </a:xfrm>
            <a:prstGeom prst="rect">
              <a:avLst/>
            </a:prstGeom>
            <a:solidFill>
              <a:schemeClr val="bg1"/>
            </a:solidFill>
            <a:ln>
              <a:noFill/>
            </a:ln>
          </p:spPr>
          <p:txBody>
            <a:bodyPr wrap="square" lIns="0" tIns="0" rIns="0" bIns="0" rtlCol="0" anchor="ctr">
              <a:noAutofit/>
            </a:bodyPr>
            <a:lstStyle/>
            <a:p>
              <a:pPr algn="l"/>
              <a:endParaRPr kumimoji="1" lang="ja-JP" altLang="en-US" sz="2400" dirty="0">
                <a:latin typeface="メイリオ" panose="020B0604030504040204" pitchFamily="50" charset="-128"/>
                <a:ea typeface="メイリオ" panose="020B0604030504040204" pitchFamily="50" charset="-128"/>
              </a:endParaRPr>
            </a:p>
          </p:txBody>
        </p:sp>
        <p:sp>
          <p:nvSpPr>
            <p:cNvPr id="28" name="正方形/長方形 27">
              <a:extLst>
                <a:ext uri="{FF2B5EF4-FFF2-40B4-BE49-F238E27FC236}">
                  <a16:creationId xmlns:a16="http://schemas.microsoft.com/office/drawing/2014/main" id="{49461405-461B-4DD2-825A-B5A4FF278AD6}"/>
                </a:ext>
              </a:extLst>
            </p:cNvPr>
            <p:cNvSpPr/>
            <p:nvPr/>
          </p:nvSpPr>
          <p:spPr>
            <a:xfrm>
              <a:off x="1807135" y="1320836"/>
              <a:ext cx="2778312" cy="995083"/>
            </a:xfrm>
            <a:prstGeom prst="rect">
              <a:avLst/>
            </a:prstGeom>
            <a:solidFill>
              <a:schemeClr val="bg1"/>
            </a:solidFill>
            <a:ln>
              <a:noFill/>
            </a:ln>
          </p:spPr>
          <p:txBody>
            <a:bodyPr wrap="square" lIns="0" tIns="0" rIns="0" bIns="0" rtlCol="0" anchor="ctr">
              <a:noAutofit/>
            </a:bodyPr>
            <a:lstStyle/>
            <a:p>
              <a:pPr algn="l"/>
              <a:endParaRPr kumimoji="1" lang="ja-JP" altLang="en-US" sz="2400" dirty="0">
                <a:latin typeface="メイリオ" panose="020B0604030504040204" pitchFamily="50" charset="-128"/>
                <a:ea typeface="メイリオ" panose="020B0604030504040204" pitchFamily="50" charset="-128"/>
              </a:endParaRPr>
            </a:p>
          </p:txBody>
        </p:sp>
        <p:grpSp>
          <p:nvGrpSpPr>
            <p:cNvPr id="3" name="グループ化 2">
              <a:extLst>
                <a:ext uri="{FF2B5EF4-FFF2-40B4-BE49-F238E27FC236}">
                  <a16:creationId xmlns:a16="http://schemas.microsoft.com/office/drawing/2014/main" id="{3663A32A-646A-4B49-9669-2D403283A971}"/>
                </a:ext>
              </a:extLst>
            </p:cNvPr>
            <p:cNvGrpSpPr/>
            <p:nvPr/>
          </p:nvGrpSpPr>
          <p:grpSpPr>
            <a:xfrm>
              <a:off x="953500" y="1963317"/>
              <a:ext cx="2407023" cy="1020128"/>
              <a:chOff x="596900" y="2091064"/>
              <a:chExt cx="2407023" cy="1020128"/>
            </a:xfrm>
          </p:grpSpPr>
          <p:pic>
            <p:nvPicPr>
              <p:cNvPr id="24" name="Picture 20" descr="2_人工呼吸器のしくみ">
                <a:extLst>
                  <a:ext uri="{FF2B5EF4-FFF2-40B4-BE49-F238E27FC236}">
                    <a16:creationId xmlns:a16="http://schemas.microsoft.com/office/drawing/2014/main" id="{FD64232E-0A8E-4B40-BEC3-8D14341BF83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7713" t="10540" r="58226" b="70621"/>
              <a:stretch/>
            </p:blipFill>
            <p:spPr bwMode="auto">
              <a:xfrm>
                <a:off x="596900" y="2091064"/>
                <a:ext cx="2407023" cy="9950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正方形/長方形 25">
                <a:extLst>
                  <a:ext uri="{FF2B5EF4-FFF2-40B4-BE49-F238E27FC236}">
                    <a16:creationId xmlns:a16="http://schemas.microsoft.com/office/drawing/2014/main" id="{ECE4190C-B292-4412-B11E-819FB75F951C}"/>
                  </a:ext>
                </a:extLst>
              </p:cNvPr>
              <p:cNvSpPr/>
              <p:nvPr/>
            </p:nvSpPr>
            <p:spPr>
              <a:xfrm>
                <a:off x="1807135" y="2855698"/>
                <a:ext cx="1196788" cy="255494"/>
              </a:xfrm>
              <a:prstGeom prst="rect">
                <a:avLst/>
              </a:prstGeom>
              <a:solidFill>
                <a:schemeClr val="bg1"/>
              </a:solidFill>
              <a:ln>
                <a:noFill/>
              </a:ln>
            </p:spPr>
            <p:txBody>
              <a:bodyPr wrap="square" lIns="0" tIns="0" rIns="0" bIns="0" rtlCol="0" anchor="ctr">
                <a:noAutofit/>
              </a:bodyPr>
              <a:lstStyle/>
              <a:p>
                <a:pPr algn="l"/>
                <a:endParaRPr kumimoji="1" lang="ja-JP" altLang="en-US" sz="2400" dirty="0">
                  <a:latin typeface="メイリオ" panose="020B0604030504040204" pitchFamily="50" charset="-128"/>
                  <a:ea typeface="メイリオ" panose="020B0604030504040204" pitchFamily="50" charset="-128"/>
                </a:endParaRPr>
              </a:p>
            </p:txBody>
          </p:sp>
        </p:grpSp>
      </p:gr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800" dirty="0"/>
              <a:t>人工呼吸器のしくみ</a:t>
            </a:r>
            <a:r>
              <a:rPr lang="ja-JP" altLang="en-US" sz="1800" dirty="0"/>
              <a:t>（文科省テキストより）</a:t>
            </a:r>
          </a:p>
        </p:txBody>
      </p:sp>
      <p:sp>
        <p:nvSpPr>
          <p:cNvPr id="21" name="テキスト ボックス 4">
            <a:extLst>
              <a:ext uri="{FF2B5EF4-FFF2-40B4-BE49-F238E27FC236}">
                <a16:creationId xmlns:a16="http://schemas.microsoft.com/office/drawing/2014/main" id="{F239A458-CF07-4D0A-BE43-7171BFC29DB4}"/>
              </a:ext>
            </a:extLst>
          </p:cNvPr>
          <p:cNvSpPr txBox="1">
            <a:spLocks noChangeArrowheads="1"/>
          </p:cNvSpPr>
          <p:nvPr/>
        </p:nvSpPr>
        <p:spPr bwMode="auto">
          <a:xfrm>
            <a:off x="681038" y="4646053"/>
            <a:ext cx="5773550" cy="2044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a:lnSpc>
                <a:spcPct val="110000"/>
              </a:lnSpc>
              <a:spcBef>
                <a:spcPts val="0"/>
              </a:spcBef>
              <a:spcAft>
                <a:spcPts val="600"/>
              </a:spcAft>
              <a:buNone/>
            </a:pPr>
            <a:r>
              <a:rPr lang="ja-JP" altLang="en-US" sz="1800" dirty="0">
                <a:latin typeface="メイリオ" panose="020B0604030504040204" pitchFamily="50" charset="-128"/>
                <a:ea typeface="メイリオ" panose="020B0604030504040204" pitchFamily="50" charset="-128"/>
              </a:rPr>
              <a:t>呼吸器の機種によって構造が異なり、</a:t>
            </a:r>
          </a:p>
          <a:p>
            <a:pPr algn="just">
              <a:lnSpc>
                <a:spcPct val="110000"/>
              </a:lnSpc>
              <a:spcBef>
                <a:spcPts val="0"/>
              </a:spcBef>
              <a:spcAft>
                <a:spcPts val="600"/>
              </a:spcAft>
              <a:buNone/>
            </a:pPr>
            <a:r>
              <a:rPr lang="ja-JP" altLang="en-US" sz="1800" dirty="0">
                <a:latin typeface="メイリオ" panose="020B0604030504040204" pitchFamily="50" charset="-128"/>
                <a:ea typeface="メイリオ" panose="020B0604030504040204" pitchFamily="50" charset="-128"/>
              </a:rPr>
              <a:t>呼吸器が同じでも設定が異なるため、</a:t>
            </a:r>
          </a:p>
          <a:p>
            <a:pPr algn="just">
              <a:lnSpc>
                <a:spcPct val="110000"/>
              </a:lnSpc>
              <a:spcBef>
                <a:spcPts val="0"/>
              </a:spcBef>
              <a:spcAft>
                <a:spcPts val="600"/>
              </a:spcAft>
              <a:buNone/>
            </a:pPr>
            <a:r>
              <a:rPr lang="ja-JP" altLang="en-US" sz="1800" b="1" dirty="0">
                <a:latin typeface="メイリオ" panose="020B0604030504040204" pitchFamily="50" charset="-128"/>
                <a:ea typeface="メイリオ" panose="020B0604030504040204" pitchFamily="50" charset="-128"/>
              </a:rPr>
              <a:t>呼吸器の構造、回路と圧チューブの組み方、</a:t>
            </a:r>
          </a:p>
          <a:p>
            <a:pPr algn="just">
              <a:lnSpc>
                <a:spcPct val="110000"/>
              </a:lnSpc>
              <a:spcBef>
                <a:spcPts val="0"/>
              </a:spcBef>
              <a:spcAft>
                <a:spcPts val="600"/>
              </a:spcAft>
              <a:buNone/>
            </a:pPr>
            <a:r>
              <a:rPr lang="ja-JP" altLang="en-US" sz="1800" b="1" dirty="0">
                <a:latin typeface="メイリオ" panose="020B0604030504040204" pitchFamily="50" charset="-128"/>
                <a:ea typeface="メイリオ" panose="020B0604030504040204" pitchFamily="50" charset="-128"/>
              </a:rPr>
              <a:t>呼吸器設定の意味とｱﾗｰﾑの意味</a:t>
            </a:r>
            <a:r>
              <a:rPr lang="ja-JP" altLang="en-US" sz="1800" dirty="0">
                <a:latin typeface="メイリオ" panose="020B0604030504040204" pitchFamily="50" charset="-128"/>
                <a:ea typeface="メイリオ" panose="020B0604030504040204" pitchFamily="50" charset="-128"/>
              </a:rPr>
              <a:t>などについて、</a:t>
            </a:r>
          </a:p>
          <a:p>
            <a:pPr algn="just">
              <a:lnSpc>
                <a:spcPct val="110000"/>
              </a:lnSpc>
              <a:spcBef>
                <a:spcPts val="0"/>
              </a:spcBef>
              <a:spcAft>
                <a:spcPts val="600"/>
              </a:spcAft>
              <a:buNone/>
            </a:pPr>
            <a:r>
              <a:rPr lang="ja-JP" altLang="en-US" sz="1800" u="sng" dirty="0">
                <a:solidFill>
                  <a:srgbClr val="FF0000"/>
                </a:solidFill>
                <a:latin typeface="メイリオ" panose="020B0604030504040204" pitchFamily="50" charset="-128"/>
                <a:ea typeface="メイリオ" panose="020B0604030504040204" pitchFamily="50" charset="-128"/>
              </a:rPr>
              <a:t>呼吸器業者などから個別に説明</a:t>
            </a:r>
            <a:r>
              <a:rPr lang="ja-JP" altLang="en-US" sz="1800" dirty="0">
                <a:solidFill>
                  <a:srgbClr val="FF0000"/>
                </a:solidFill>
                <a:latin typeface="メイリオ" panose="020B0604030504040204" pitchFamily="50" charset="-128"/>
                <a:ea typeface="メイリオ" panose="020B0604030504040204" pitchFamily="50" charset="-128"/>
              </a:rPr>
              <a:t>してもらうのがよい。</a:t>
            </a:r>
          </a:p>
        </p:txBody>
      </p:sp>
      <p:sp>
        <p:nvSpPr>
          <p:cNvPr id="14"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88</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232914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800" dirty="0"/>
              <a:t>人工呼吸器回路</a:t>
            </a:r>
            <a:r>
              <a:rPr lang="ja-JP" altLang="en-US" sz="1800" dirty="0"/>
              <a:t>（加温加湿器あり）</a:t>
            </a:r>
            <a:r>
              <a:rPr lang="ja-JP" altLang="en-US" sz="2800" dirty="0"/>
              <a:t>の例</a:t>
            </a:r>
          </a:p>
        </p:txBody>
      </p:sp>
      <p:pic>
        <p:nvPicPr>
          <p:cNvPr id="18" name="図 17">
            <a:extLst>
              <a:ext uri="{FF2B5EF4-FFF2-40B4-BE49-F238E27FC236}">
                <a16:creationId xmlns:a16="http://schemas.microsoft.com/office/drawing/2014/main" id="{13F57FA3-9D3E-41A9-9D42-6E2D301A202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24530" y="1500097"/>
            <a:ext cx="5799150" cy="4989603"/>
          </a:xfrm>
          <a:prstGeom prst="rect">
            <a:avLst/>
          </a:prstGeom>
        </p:spPr>
      </p:pic>
      <p:sp>
        <p:nvSpPr>
          <p:cNvPr id="19" name="AutoShape 8">
            <a:extLst>
              <a:ext uri="{FF2B5EF4-FFF2-40B4-BE49-F238E27FC236}">
                <a16:creationId xmlns:a16="http://schemas.microsoft.com/office/drawing/2014/main" id="{4A8625AA-E8AB-4D03-A5E1-B981D332E20F}"/>
              </a:ext>
            </a:extLst>
          </p:cNvPr>
          <p:cNvSpPr>
            <a:spLocks noChangeArrowheads="1"/>
          </p:cNvSpPr>
          <p:nvPr/>
        </p:nvSpPr>
        <p:spPr bwMode="auto">
          <a:xfrm>
            <a:off x="3503125" y="1556944"/>
            <a:ext cx="1675242" cy="351735"/>
          </a:xfrm>
          <a:prstGeom prst="wedgeRoundRectCallout">
            <a:avLst>
              <a:gd name="adj1" fmla="val 61209"/>
              <a:gd name="adj2" fmla="val 50567"/>
              <a:gd name="adj3" fmla="val 16667"/>
            </a:avLst>
          </a:prstGeom>
          <a:solidFill>
            <a:schemeClr val="bg1"/>
          </a:solidFill>
          <a:ln w="12700">
            <a:solidFill>
              <a:srgbClr val="FF0000"/>
            </a:solidFill>
            <a:miter lim="800000"/>
            <a:headEnd/>
            <a:tailEnd/>
          </a:ln>
        </p:spPr>
        <p:txBody>
          <a:bodyPr lIns="0" tIns="50400" rIns="0" bIns="0" anchor="ctr" anchorCtr="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b="1">
                <a:solidFill>
                  <a:srgbClr val="FF0000"/>
                </a:solidFill>
                <a:latin typeface="メイリオ" panose="020B0604030504040204" pitchFamily="50" charset="-128"/>
                <a:ea typeface="メイリオ" panose="020B0604030504040204" pitchFamily="50" charset="-128"/>
              </a:rPr>
              <a:t>⑦</a:t>
            </a:r>
            <a:r>
              <a:rPr lang="ja-JP" altLang="en-US" sz="1400" b="1" dirty="0">
                <a:solidFill>
                  <a:srgbClr val="FF0000"/>
                </a:solidFill>
                <a:latin typeface="メイリオ" panose="020B0604030504040204" pitchFamily="50" charset="-128"/>
                <a:ea typeface="メイリオ" panose="020B0604030504040204" pitchFamily="50" charset="-128"/>
              </a:rPr>
              <a:t>気管カニューレ</a:t>
            </a:r>
          </a:p>
        </p:txBody>
      </p:sp>
      <p:sp>
        <p:nvSpPr>
          <p:cNvPr id="20" name="AutoShape 8">
            <a:extLst>
              <a:ext uri="{FF2B5EF4-FFF2-40B4-BE49-F238E27FC236}">
                <a16:creationId xmlns:a16="http://schemas.microsoft.com/office/drawing/2014/main" id="{C1538034-BDA8-4A8E-863C-00AE4412E4DB}"/>
              </a:ext>
            </a:extLst>
          </p:cNvPr>
          <p:cNvSpPr>
            <a:spLocks noChangeArrowheads="1"/>
          </p:cNvSpPr>
          <p:nvPr/>
        </p:nvSpPr>
        <p:spPr bwMode="auto">
          <a:xfrm>
            <a:off x="7481941" y="1648308"/>
            <a:ext cx="1584595" cy="520743"/>
          </a:xfrm>
          <a:prstGeom prst="wedgeRoundRectCallout">
            <a:avLst>
              <a:gd name="adj1" fmla="val -128779"/>
              <a:gd name="adj2" fmla="val -11189"/>
              <a:gd name="adj3" fmla="val 16667"/>
            </a:avLst>
          </a:prstGeom>
          <a:solidFill>
            <a:schemeClr val="bg1"/>
          </a:solidFill>
          <a:ln w="12700">
            <a:solidFill>
              <a:srgbClr val="FF0000"/>
            </a:solidFill>
            <a:miter lim="800000"/>
            <a:headEnd/>
            <a:tailEnd/>
          </a:ln>
        </p:spPr>
        <p:txBody>
          <a:bodyPr lIns="0" tIns="50400" rIns="0" bIns="0" anchor="ctr" anchorCtr="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b="1" dirty="0">
                <a:solidFill>
                  <a:srgbClr val="FF0000"/>
                </a:solidFill>
                <a:latin typeface="メイリオ" panose="020B0604030504040204" pitchFamily="50" charset="-128"/>
                <a:ea typeface="メイリオ" panose="020B0604030504040204" pitchFamily="50" charset="-128"/>
              </a:rPr>
              <a:t>⑥</a:t>
            </a:r>
            <a:r>
              <a:rPr lang="en-US" altLang="ja-JP" sz="1400" b="1" dirty="0">
                <a:solidFill>
                  <a:srgbClr val="FF0000"/>
                </a:solidFill>
                <a:latin typeface="メイリオ" panose="020B0604030504040204" pitchFamily="50" charset="-128"/>
                <a:ea typeface="メイリオ" panose="020B0604030504040204" pitchFamily="50" charset="-128"/>
              </a:rPr>
              <a:t>⑧</a:t>
            </a:r>
            <a:r>
              <a:rPr lang="ja-JP" altLang="en-US" sz="1400" b="1" dirty="0">
                <a:solidFill>
                  <a:srgbClr val="FF0000"/>
                </a:solidFill>
                <a:latin typeface="メイリオ" panose="020B0604030504040204" pitchFamily="50" charset="-128"/>
                <a:ea typeface="メイリオ" panose="020B0604030504040204" pitchFamily="50" charset="-128"/>
              </a:rPr>
              <a:t>フレックス</a:t>
            </a:r>
            <a:br>
              <a:rPr lang="en-US" altLang="ja-JP" sz="1400" b="1" dirty="0">
                <a:solidFill>
                  <a:srgbClr val="FF0000"/>
                </a:solidFill>
                <a:latin typeface="メイリオ" panose="020B0604030504040204" pitchFamily="50" charset="-128"/>
                <a:ea typeface="メイリオ" panose="020B0604030504040204" pitchFamily="50" charset="-128"/>
              </a:rPr>
            </a:br>
            <a:r>
              <a:rPr lang="ja-JP" altLang="en-US" sz="1400" b="1" dirty="0">
                <a:solidFill>
                  <a:srgbClr val="FF0000"/>
                </a:solidFill>
                <a:latin typeface="メイリオ" panose="020B0604030504040204" pitchFamily="50" charset="-128"/>
                <a:ea typeface="メイリオ" panose="020B0604030504040204" pitchFamily="50" charset="-128"/>
              </a:rPr>
              <a:t>チューブ</a:t>
            </a:r>
          </a:p>
        </p:txBody>
      </p:sp>
      <p:sp>
        <p:nvSpPr>
          <p:cNvPr id="22" name="AutoShape 7">
            <a:extLst>
              <a:ext uri="{FF2B5EF4-FFF2-40B4-BE49-F238E27FC236}">
                <a16:creationId xmlns:a16="http://schemas.microsoft.com/office/drawing/2014/main" id="{3840A7F8-FCB4-48B1-B898-19EBF1F7C4F6}"/>
              </a:ext>
            </a:extLst>
          </p:cNvPr>
          <p:cNvSpPr>
            <a:spLocks noChangeArrowheads="1"/>
          </p:cNvSpPr>
          <p:nvPr/>
        </p:nvSpPr>
        <p:spPr bwMode="auto">
          <a:xfrm>
            <a:off x="4151586" y="2616739"/>
            <a:ext cx="988268" cy="283456"/>
          </a:xfrm>
          <a:prstGeom prst="wedgeRoundRectCallout">
            <a:avLst>
              <a:gd name="adj1" fmla="val -51424"/>
              <a:gd name="adj2" fmla="val -110413"/>
              <a:gd name="adj3" fmla="val 16667"/>
            </a:avLst>
          </a:prstGeom>
          <a:solidFill>
            <a:schemeClr val="bg1">
              <a:lumMod val="95000"/>
            </a:schemeClr>
          </a:solidFill>
          <a:ln w="12700">
            <a:solidFill>
              <a:schemeClr val="tx1"/>
            </a:solidFill>
            <a:miter lim="800000"/>
            <a:headEnd/>
            <a:tailEnd/>
          </a:ln>
        </p:spPr>
        <p:txBody>
          <a:bodyPr lIns="0" tIns="50400" rIns="0" bIns="0" anchor="ctr" anchorCtr="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b="1" dirty="0">
                <a:latin typeface="メイリオ" panose="020B0604030504040204" pitchFamily="50" charset="-128"/>
                <a:ea typeface="メイリオ" panose="020B0604030504040204" pitchFamily="50" charset="-128"/>
              </a:rPr>
              <a:t>⑩</a:t>
            </a:r>
            <a:r>
              <a:rPr lang="ja-JP" altLang="en-US" sz="1400" b="1" dirty="0">
                <a:latin typeface="メイリオ" panose="020B0604030504040204" pitchFamily="50" charset="-128"/>
                <a:ea typeface="メイリオ" panose="020B0604030504040204" pitchFamily="50" charset="-128"/>
              </a:rPr>
              <a:t>呼気弁</a:t>
            </a:r>
          </a:p>
        </p:txBody>
      </p:sp>
      <p:sp>
        <p:nvSpPr>
          <p:cNvPr id="23" name="AutoShape 9">
            <a:extLst>
              <a:ext uri="{FF2B5EF4-FFF2-40B4-BE49-F238E27FC236}">
                <a16:creationId xmlns:a16="http://schemas.microsoft.com/office/drawing/2014/main" id="{80F124FE-7EB7-4795-A599-20DD9534144D}"/>
              </a:ext>
            </a:extLst>
          </p:cNvPr>
          <p:cNvSpPr>
            <a:spLocks noChangeArrowheads="1"/>
          </p:cNvSpPr>
          <p:nvPr/>
        </p:nvSpPr>
        <p:spPr bwMode="auto">
          <a:xfrm>
            <a:off x="4303162" y="3839553"/>
            <a:ext cx="1432236" cy="293470"/>
          </a:xfrm>
          <a:prstGeom prst="wedgeRoundRectCallout">
            <a:avLst>
              <a:gd name="adj1" fmla="val -46394"/>
              <a:gd name="adj2" fmla="val 186028"/>
              <a:gd name="adj3" fmla="val 16667"/>
            </a:avLst>
          </a:prstGeom>
          <a:solidFill>
            <a:schemeClr val="accent3">
              <a:lumMod val="20000"/>
              <a:lumOff val="80000"/>
            </a:schemeClr>
          </a:solidFill>
          <a:ln w="12700">
            <a:solidFill>
              <a:schemeClr val="accent3">
                <a:lumMod val="50000"/>
              </a:schemeClr>
            </a:solidFill>
            <a:miter lim="800000"/>
            <a:headEnd/>
            <a:tailEnd/>
          </a:ln>
        </p:spPr>
        <p:txBody>
          <a:bodyPr lIns="0" tIns="50400" rIns="0" bIns="0" anchor="ctr" anchorCtr="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b="1" dirty="0">
                <a:solidFill>
                  <a:schemeClr val="accent2">
                    <a:lumMod val="50000"/>
                  </a:schemeClr>
                </a:solidFill>
                <a:latin typeface="メイリオ" panose="020B0604030504040204" pitchFamily="50" charset="-128"/>
                <a:ea typeface="メイリオ" panose="020B0604030504040204" pitchFamily="50" charset="-128"/>
              </a:rPr>
              <a:t>④</a:t>
            </a:r>
            <a:r>
              <a:rPr lang="ja-JP" altLang="en-US" sz="1400" b="1" dirty="0">
                <a:solidFill>
                  <a:schemeClr val="accent2">
                    <a:lumMod val="50000"/>
                  </a:schemeClr>
                </a:solidFill>
                <a:latin typeface="メイリオ" panose="020B0604030504040204" pitchFamily="50" charset="-128"/>
                <a:ea typeface="メイリオ" panose="020B0604030504040204" pitchFamily="50" charset="-128"/>
              </a:rPr>
              <a:t>加温加湿器</a:t>
            </a:r>
          </a:p>
        </p:txBody>
      </p:sp>
      <p:sp>
        <p:nvSpPr>
          <p:cNvPr id="24" name="AutoShape 5">
            <a:extLst>
              <a:ext uri="{FF2B5EF4-FFF2-40B4-BE49-F238E27FC236}">
                <a16:creationId xmlns:a16="http://schemas.microsoft.com/office/drawing/2014/main" id="{2A32B13F-5BD9-4A18-A9B7-C7702E0E6E19}"/>
              </a:ext>
            </a:extLst>
          </p:cNvPr>
          <p:cNvSpPr>
            <a:spLocks noChangeArrowheads="1"/>
          </p:cNvSpPr>
          <p:nvPr/>
        </p:nvSpPr>
        <p:spPr bwMode="auto">
          <a:xfrm rot="10800000">
            <a:off x="4340747" y="5919315"/>
            <a:ext cx="1307018" cy="488208"/>
          </a:xfrm>
          <a:prstGeom prst="wedgeRoundRectCallout">
            <a:avLst>
              <a:gd name="adj1" fmla="val 39582"/>
              <a:gd name="adj2" fmla="val 116530"/>
              <a:gd name="adj3" fmla="val 16667"/>
            </a:avLst>
          </a:prstGeom>
          <a:solidFill>
            <a:srgbClr val="FFF0C1"/>
          </a:solidFill>
          <a:ln w="12700">
            <a:solidFill>
              <a:srgbClr val="FFA401"/>
            </a:solidFill>
            <a:miter lim="800000"/>
            <a:headEnd/>
            <a:tailEnd/>
          </a:ln>
        </p:spPr>
        <p:txBody>
          <a:bodyPr rot="10800000" lIns="0" tIns="50400" rIns="0" bIns="0" anchor="ctr" anchorCtr="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b="1" dirty="0">
                <a:solidFill>
                  <a:srgbClr val="FF6801"/>
                </a:solidFill>
                <a:latin typeface="メイリオ" panose="020B0604030504040204" pitchFamily="50" charset="-128"/>
                <a:ea typeface="メイリオ" panose="020B0604030504040204" pitchFamily="50" charset="-128"/>
              </a:rPr>
              <a:t>②</a:t>
            </a:r>
            <a:r>
              <a:rPr lang="ja-JP" altLang="en-US" sz="1400" b="1" dirty="0">
                <a:solidFill>
                  <a:srgbClr val="FF6801"/>
                </a:solidFill>
                <a:latin typeface="メイリオ" panose="020B0604030504040204" pitchFamily="50" charset="-128"/>
                <a:ea typeface="メイリオ" panose="020B0604030504040204" pitchFamily="50" charset="-128"/>
              </a:rPr>
              <a:t>バクテリア</a:t>
            </a:r>
            <a:br>
              <a:rPr lang="en-US" altLang="ja-JP" sz="1400" b="1" dirty="0">
                <a:solidFill>
                  <a:srgbClr val="FF6801"/>
                </a:solidFill>
                <a:latin typeface="メイリオ" panose="020B0604030504040204" pitchFamily="50" charset="-128"/>
                <a:ea typeface="メイリオ" panose="020B0604030504040204" pitchFamily="50" charset="-128"/>
              </a:rPr>
            </a:br>
            <a:r>
              <a:rPr lang="ja-JP" altLang="en-US" sz="1400" b="1" dirty="0">
                <a:solidFill>
                  <a:srgbClr val="FF6801"/>
                </a:solidFill>
                <a:latin typeface="メイリオ" panose="020B0604030504040204" pitchFamily="50" charset="-128"/>
                <a:ea typeface="メイリオ" panose="020B0604030504040204" pitchFamily="50" charset="-128"/>
              </a:rPr>
              <a:t>フィルター</a:t>
            </a:r>
          </a:p>
        </p:txBody>
      </p:sp>
      <p:sp>
        <p:nvSpPr>
          <p:cNvPr id="26" name="AutoShape 12">
            <a:extLst>
              <a:ext uri="{FF2B5EF4-FFF2-40B4-BE49-F238E27FC236}">
                <a16:creationId xmlns:a16="http://schemas.microsoft.com/office/drawing/2014/main" id="{C6CB3A61-B2E2-4520-88A4-EEE2012789C8}"/>
              </a:ext>
            </a:extLst>
          </p:cNvPr>
          <p:cNvSpPr>
            <a:spLocks noChangeArrowheads="1"/>
          </p:cNvSpPr>
          <p:nvPr/>
        </p:nvSpPr>
        <p:spPr bwMode="auto">
          <a:xfrm>
            <a:off x="3601617" y="3069414"/>
            <a:ext cx="1690511" cy="351735"/>
          </a:xfrm>
          <a:prstGeom prst="wedgeRoundRectCallout">
            <a:avLst>
              <a:gd name="adj1" fmla="val -55795"/>
              <a:gd name="adj2" fmla="val -102478"/>
              <a:gd name="adj3" fmla="val 16667"/>
            </a:avLst>
          </a:prstGeom>
          <a:solidFill>
            <a:schemeClr val="bg1">
              <a:lumMod val="95000"/>
            </a:schemeClr>
          </a:solidFill>
          <a:ln w="12700">
            <a:solidFill>
              <a:schemeClr val="tx1">
                <a:lumMod val="50000"/>
                <a:lumOff val="50000"/>
              </a:schemeClr>
            </a:solidFill>
            <a:miter lim="800000"/>
            <a:headEnd/>
            <a:tailEnd/>
          </a:ln>
        </p:spPr>
        <p:txBody>
          <a:bodyPr lIns="0" tIns="50400" rIns="0" bIns="0" anchor="ctr" anchorCtr="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b="1" dirty="0">
                <a:latin typeface="メイリオ" panose="020B0604030504040204" pitchFamily="50" charset="-128"/>
                <a:ea typeface="メイリオ" panose="020B0604030504040204" pitchFamily="50" charset="-128"/>
              </a:rPr>
              <a:t>呼気弁チューブ　</a:t>
            </a:r>
          </a:p>
        </p:txBody>
      </p:sp>
      <p:sp>
        <p:nvSpPr>
          <p:cNvPr id="28" name="AutoShape 12">
            <a:extLst>
              <a:ext uri="{FF2B5EF4-FFF2-40B4-BE49-F238E27FC236}">
                <a16:creationId xmlns:a16="http://schemas.microsoft.com/office/drawing/2014/main" id="{1A96B75B-41C2-4AB7-9B24-0DA0FD1CC61E}"/>
              </a:ext>
            </a:extLst>
          </p:cNvPr>
          <p:cNvSpPr>
            <a:spLocks noChangeArrowheads="1"/>
          </p:cNvSpPr>
          <p:nvPr/>
        </p:nvSpPr>
        <p:spPr bwMode="auto">
          <a:xfrm>
            <a:off x="891960" y="4110999"/>
            <a:ext cx="1401680" cy="383764"/>
          </a:xfrm>
          <a:prstGeom prst="wedgeRoundRectCallout">
            <a:avLst>
              <a:gd name="adj1" fmla="val 62527"/>
              <a:gd name="adj2" fmla="val -173635"/>
              <a:gd name="adj3" fmla="val 16667"/>
            </a:avLst>
          </a:prstGeom>
          <a:solidFill>
            <a:schemeClr val="accent3">
              <a:lumMod val="20000"/>
              <a:lumOff val="80000"/>
            </a:schemeClr>
          </a:solidFill>
          <a:ln w="12700">
            <a:solidFill>
              <a:schemeClr val="accent3">
                <a:lumMod val="50000"/>
              </a:schemeClr>
            </a:solidFill>
            <a:miter lim="800000"/>
            <a:headEnd/>
            <a:tailEnd/>
          </a:ln>
        </p:spPr>
        <p:txBody>
          <a:bodyPr lIns="0" tIns="50400" rIns="0" bIns="0" anchor="ctr" anchorCtr="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chemeClr val="accent2">
                    <a:lumMod val="50000"/>
                  </a:schemeClr>
                </a:solidFill>
                <a:latin typeface="メイリオ" panose="020B0604030504040204" pitchFamily="50" charset="-128"/>
                <a:ea typeface="メイリオ" panose="020B0604030504040204" pitchFamily="50" charset="-128"/>
              </a:rPr>
              <a:t>加湿器の蒸留水</a:t>
            </a:r>
          </a:p>
        </p:txBody>
      </p:sp>
      <p:sp>
        <p:nvSpPr>
          <p:cNvPr id="40" name="AutoShape 9">
            <a:extLst>
              <a:ext uri="{FF2B5EF4-FFF2-40B4-BE49-F238E27FC236}">
                <a16:creationId xmlns:a16="http://schemas.microsoft.com/office/drawing/2014/main" id="{2587EEB4-9D8D-4FA7-B6FE-AA4B48622703}"/>
              </a:ext>
            </a:extLst>
          </p:cNvPr>
          <p:cNvSpPr>
            <a:spLocks noChangeArrowheads="1"/>
          </p:cNvSpPr>
          <p:nvPr/>
        </p:nvSpPr>
        <p:spPr bwMode="auto">
          <a:xfrm>
            <a:off x="5256869" y="5414467"/>
            <a:ext cx="1452302" cy="283456"/>
          </a:xfrm>
          <a:prstGeom prst="wedgeRoundRectCallout">
            <a:avLst>
              <a:gd name="adj1" fmla="val -62926"/>
              <a:gd name="adj2" fmla="val -145364"/>
              <a:gd name="adj3" fmla="val 16667"/>
            </a:avLst>
          </a:prstGeom>
          <a:solidFill>
            <a:srgbClr val="FFF0C1"/>
          </a:solidFill>
          <a:ln w="12700">
            <a:solidFill>
              <a:srgbClr val="FFA401"/>
            </a:solidFill>
            <a:miter lim="800000"/>
            <a:headEnd/>
            <a:tailEnd/>
          </a:ln>
        </p:spPr>
        <p:txBody>
          <a:bodyPr lIns="0" tIns="50400" rIns="0" bIns="0" anchor="ctr" anchorCtr="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b="1" dirty="0">
                <a:solidFill>
                  <a:srgbClr val="FF6801"/>
                </a:solidFill>
                <a:latin typeface="メイリオ" panose="020B0604030504040204" pitchFamily="50" charset="-128"/>
                <a:ea typeface="メイリオ" panose="020B0604030504040204" pitchFamily="50" charset="-128"/>
              </a:rPr>
              <a:t>①</a:t>
            </a:r>
            <a:r>
              <a:rPr lang="ja-JP" altLang="en-US" sz="1400" b="1">
                <a:solidFill>
                  <a:srgbClr val="FF6801"/>
                </a:solidFill>
                <a:latin typeface="メイリオ" panose="020B0604030504040204" pitchFamily="50" charset="-128"/>
                <a:ea typeface="メイリオ" panose="020B0604030504040204" pitchFamily="50" charset="-128"/>
              </a:rPr>
              <a:t>呼吸器本体</a:t>
            </a:r>
          </a:p>
        </p:txBody>
      </p:sp>
      <p:sp>
        <p:nvSpPr>
          <p:cNvPr id="41" name="AutoShape 9">
            <a:extLst>
              <a:ext uri="{FF2B5EF4-FFF2-40B4-BE49-F238E27FC236}">
                <a16:creationId xmlns:a16="http://schemas.microsoft.com/office/drawing/2014/main" id="{80D5FEC0-0086-4F88-A0EF-3834869B70A6}"/>
              </a:ext>
            </a:extLst>
          </p:cNvPr>
          <p:cNvSpPr>
            <a:spLocks noChangeArrowheads="1"/>
          </p:cNvSpPr>
          <p:nvPr/>
        </p:nvSpPr>
        <p:spPr bwMode="auto">
          <a:xfrm>
            <a:off x="6278320" y="2548672"/>
            <a:ext cx="2216788" cy="520743"/>
          </a:xfrm>
          <a:prstGeom prst="wedgeRoundRectCallout">
            <a:avLst>
              <a:gd name="adj1" fmla="val -78659"/>
              <a:gd name="adj2" fmla="val -66938"/>
              <a:gd name="adj3" fmla="val 16667"/>
            </a:avLst>
          </a:prstGeom>
          <a:solidFill>
            <a:schemeClr val="bg1">
              <a:lumMod val="95000"/>
            </a:schemeClr>
          </a:solidFill>
          <a:ln w="12700">
            <a:solidFill>
              <a:schemeClr val="tx1">
                <a:lumMod val="50000"/>
                <a:lumOff val="50000"/>
              </a:schemeClr>
            </a:solidFill>
            <a:miter lim="800000"/>
            <a:headEnd/>
            <a:tailEnd/>
          </a:ln>
        </p:spPr>
        <p:txBody>
          <a:bodyPr lIns="0" tIns="50400" rIns="0" bIns="0" anchor="ctr" anchorCtr="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b="1" dirty="0">
                <a:latin typeface="メイリオ" panose="020B0604030504040204" pitchFamily="50" charset="-128"/>
                <a:ea typeface="メイリオ" panose="020B0604030504040204" pitchFamily="50" charset="-128"/>
              </a:rPr>
              <a:t>⑨</a:t>
            </a:r>
            <a:r>
              <a:rPr lang="ja-JP" altLang="en-US" sz="1400" b="1" dirty="0">
                <a:latin typeface="メイリオ" panose="020B0604030504040204" pitchFamily="50" charset="-128"/>
                <a:ea typeface="メイリオ" panose="020B0604030504040204" pitchFamily="50" charset="-128"/>
              </a:rPr>
              <a:t>呼気回路</a:t>
            </a:r>
            <a:r>
              <a:rPr lang="en-US" altLang="ja-JP" sz="1400" b="1" dirty="0">
                <a:latin typeface="メイリオ" panose="020B0604030504040204" pitchFamily="50" charset="-128"/>
                <a:ea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rPr>
              <a:t>白</a:t>
            </a:r>
            <a:r>
              <a:rPr lang="en-US" altLang="ja-JP" sz="1400" b="1" dirty="0">
                <a:latin typeface="メイリオ" panose="020B0604030504040204" pitchFamily="50" charset="-128"/>
                <a:ea typeface="メイリオ" panose="020B0604030504040204" pitchFamily="50" charset="-128"/>
              </a:rPr>
              <a:t>)</a:t>
            </a:r>
          </a:p>
          <a:p>
            <a:pPr algn="ctr">
              <a:spcBef>
                <a:spcPct val="0"/>
              </a:spcBef>
              <a:buNone/>
            </a:pPr>
            <a:r>
              <a:rPr lang="ja-JP" altLang="en-US" sz="1200" dirty="0">
                <a:latin typeface="メイリオ" panose="020B0604030504040204" pitchFamily="50" charset="-128"/>
                <a:ea typeface="メイリオ" panose="020B0604030504040204" pitchFamily="50" charset="-128"/>
              </a:rPr>
              <a:t>フレックスチューブ→呼気弁</a:t>
            </a:r>
            <a:endParaRPr lang="en-US" altLang="ja-JP" sz="1200" b="1" dirty="0">
              <a:latin typeface="メイリオ" panose="020B0604030504040204" pitchFamily="50" charset="-128"/>
              <a:ea typeface="メイリオ" panose="020B0604030504040204" pitchFamily="50" charset="-128"/>
            </a:endParaRPr>
          </a:p>
        </p:txBody>
      </p:sp>
      <p:sp>
        <p:nvSpPr>
          <p:cNvPr id="42" name="AutoShape 9">
            <a:extLst>
              <a:ext uri="{FF2B5EF4-FFF2-40B4-BE49-F238E27FC236}">
                <a16:creationId xmlns:a16="http://schemas.microsoft.com/office/drawing/2014/main" id="{83F02AAB-7D23-4106-A740-6272222419A4}"/>
              </a:ext>
            </a:extLst>
          </p:cNvPr>
          <p:cNvSpPr>
            <a:spLocks noChangeArrowheads="1"/>
          </p:cNvSpPr>
          <p:nvPr/>
        </p:nvSpPr>
        <p:spPr bwMode="auto">
          <a:xfrm>
            <a:off x="684257" y="4774844"/>
            <a:ext cx="2126178" cy="535073"/>
          </a:xfrm>
          <a:prstGeom prst="wedgeRoundRectCallout">
            <a:avLst>
              <a:gd name="adj1" fmla="val 72760"/>
              <a:gd name="adj2" fmla="val -118048"/>
              <a:gd name="adj3" fmla="val 16667"/>
            </a:avLst>
          </a:prstGeom>
          <a:solidFill>
            <a:schemeClr val="accent1">
              <a:lumMod val="20000"/>
              <a:lumOff val="80000"/>
            </a:schemeClr>
          </a:solidFill>
          <a:ln w="12700">
            <a:solidFill>
              <a:srgbClr val="002060"/>
            </a:solidFill>
            <a:miter lim="800000"/>
            <a:headEnd/>
            <a:tailEnd/>
          </a:ln>
        </p:spPr>
        <p:txBody>
          <a:bodyPr lIns="0" tIns="50400" rIns="0" bIns="0" anchor="ctr" anchorCtr="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b="1" dirty="0">
                <a:solidFill>
                  <a:srgbClr val="002060"/>
                </a:solidFill>
                <a:latin typeface="メイリオ" panose="020B0604030504040204" pitchFamily="50" charset="-128"/>
                <a:ea typeface="メイリオ" panose="020B0604030504040204" pitchFamily="50" charset="-128"/>
              </a:rPr>
              <a:t>⑤</a:t>
            </a:r>
            <a:r>
              <a:rPr lang="ja-JP" altLang="en-US" sz="1400" b="1" dirty="0">
                <a:solidFill>
                  <a:srgbClr val="002060"/>
                </a:solidFill>
                <a:latin typeface="メイリオ" panose="020B0604030504040204" pitchFamily="50" charset="-128"/>
                <a:ea typeface="メイリオ" panose="020B0604030504040204" pitchFamily="50" charset="-128"/>
              </a:rPr>
              <a:t>吸気回路</a:t>
            </a:r>
            <a:r>
              <a:rPr lang="en-US" altLang="ja-JP" sz="1400" b="1" dirty="0">
                <a:solidFill>
                  <a:srgbClr val="002060"/>
                </a:solidFill>
                <a:latin typeface="メイリオ" panose="020B0604030504040204" pitchFamily="50" charset="-128"/>
                <a:ea typeface="メイリオ" panose="020B0604030504040204" pitchFamily="50" charset="-128"/>
              </a:rPr>
              <a:t>(</a:t>
            </a:r>
            <a:r>
              <a:rPr lang="ja-JP" altLang="en-US" sz="1400" b="1" dirty="0">
                <a:solidFill>
                  <a:srgbClr val="002060"/>
                </a:solidFill>
                <a:latin typeface="メイリオ" panose="020B0604030504040204" pitchFamily="50" charset="-128"/>
                <a:ea typeface="メイリオ" panose="020B0604030504040204" pitchFamily="50" charset="-128"/>
              </a:rPr>
              <a:t>青</a:t>
            </a:r>
            <a:r>
              <a:rPr lang="en-US" altLang="ja-JP" sz="1400" b="1" dirty="0">
                <a:solidFill>
                  <a:srgbClr val="002060"/>
                </a:solidFill>
                <a:latin typeface="メイリオ" panose="020B0604030504040204" pitchFamily="50" charset="-128"/>
                <a:ea typeface="メイリオ" panose="020B0604030504040204" pitchFamily="50" charset="-128"/>
              </a:rPr>
              <a:t>)</a:t>
            </a:r>
          </a:p>
          <a:p>
            <a:pPr algn="ctr" eaLnBrk="1" hangingPunct="1">
              <a:spcBef>
                <a:spcPct val="0"/>
              </a:spcBef>
              <a:buFontTx/>
              <a:buNone/>
            </a:pPr>
            <a:r>
              <a:rPr lang="ja-JP" altLang="en-US" sz="1200" dirty="0">
                <a:solidFill>
                  <a:srgbClr val="002060"/>
                </a:solidFill>
                <a:latin typeface="メイリオ" panose="020B0604030504040204" pitchFamily="50" charset="-128"/>
                <a:ea typeface="メイリオ" panose="020B0604030504040204" pitchFamily="50" charset="-128"/>
              </a:rPr>
              <a:t>加湿器➡︎フレックスチューブ</a:t>
            </a:r>
          </a:p>
        </p:txBody>
      </p:sp>
      <p:sp>
        <p:nvSpPr>
          <p:cNvPr id="43" name="AutoShape 9">
            <a:extLst>
              <a:ext uri="{FF2B5EF4-FFF2-40B4-BE49-F238E27FC236}">
                <a16:creationId xmlns:a16="http://schemas.microsoft.com/office/drawing/2014/main" id="{03162980-ABAC-4710-8F78-D87A15881962}"/>
              </a:ext>
            </a:extLst>
          </p:cNvPr>
          <p:cNvSpPr>
            <a:spLocks noChangeArrowheads="1"/>
          </p:cNvSpPr>
          <p:nvPr/>
        </p:nvSpPr>
        <p:spPr bwMode="auto">
          <a:xfrm>
            <a:off x="709870" y="5546072"/>
            <a:ext cx="1535789" cy="548331"/>
          </a:xfrm>
          <a:prstGeom prst="wedgeRoundRectCallout">
            <a:avLst>
              <a:gd name="adj1" fmla="val 69731"/>
              <a:gd name="adj2" fmla="val 19336"/>
              <a:gd name="adj3" fmla="val 16667"/>
            </a:avLst>
          </a:prstGeom>
          <a:solidFill>
            <a:schemeClr val="accent1">
              <a:lumMod val="20000"/>
              <a:lumOff val="80000"/>
            </a:schemeClr>
          </a:solidFill>
          <a:ln w="12700">
            <a:solidFill>
              <a:srgbClr val="002060"/>
            </a:solidFill>
            <a:miter lim="800000"/>
            <a:headEnd/>
            <a:tailEnd/>
          </a:ln>
        </p:spPr>
        <p:txBody>
          <a:bodyPr lIns="0" tIns="50400" rIns="0" bIns="0" anchor="ctr" anchorCtr="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b="1" dirty="0">
                <a:solidFill>
                  <a:srgbClr val="002060"/>
                </a:solidFill>
                <a:latin typeface="メイリオ" panose="020B0604030504040204" pitchFamily="50" charset="-128"/>
                <a:ea typeface="メイリオ" panose="020B0604030504040204" pitchFamily="50" charset="-128"/>
              </a:rPr>
              <a:t>③</a:t>
            </a:r>
            <a:r>
              <a:rPr lang="ja-JP" altLang="en-US" sz="1400" b="1" dirty="0">
                <a:solidFill>
                  <a:srgbClr val="002060"/>
                </a:solidFill>
                <a:latin typeface="メイリオ" panose="020B0604030504040204" pitchFamily="50" charset="-128"/>
                <a:ea typeface="メイリオ" panose="020B0604030504040204" pitchFamily="50" charset="-128"/>
              </a:rPr>
              <a:t>吸気回路</a:t>
            </a:r>
            <a:r>
              <a:rPr lang="en-US" altLang="ja-JP" sz="1400" b="1" dirty="0">
                <a:solidFill>
                  <a:srgbClr val="002060"/>
                </a:solidFill>
                <a:latin typeface="メイリオ" panose="020B0604030504040204" pitchFamily="50" charset="-128"/>
                <a:ea typeface="メイリオ" panose="020B0604030504040204" pitchFamily="50" charset="-128"/>
              </a:rPr>
              <a:t>(</a:t>
            </a:r>
            <a:r>
              <a:rPr lang="ja-JP" altLang="en-US" sz="1400" b="1" dirty="0">
                <a:solidFill>
                  <a:srgbClr val="002060"/>
                </a:solidFill>
                <a:latin typeface="メイリオ" panose="020B0604030504040204" pitchFamily="50" charset="-128"/>
                <a:ea typeface="メイリオ" panose="020B0604030504040204" pitchFamily="50" charset="-128"/>
              </a:rPr>
              <a:t>青</a:t>
            </a:r>
            <a:r>
              <a:rPr lang="en-US" altLang="ja-JP" sz="1400" b="1" dirty="0">
                <a:solidFill>
                  <a:srgbClr val="002060"/>
                </a:solidFill>
                <a:latin typeface="メイリオ" panose="020B0604030504040204" pitchFamily="50" charset="-128"/>
                <a:ea typeface="メイリオ" panose="020B0604030504040204" pitchFamily="50" charset="-128"/>
              </a:rPr>
              <a:t>)</a:t>
            </a:r>
          </a:p>
          <a:p>
            <a:pPr algn="ctr" eaLnBrk="1" hangingPunct="1">
              <a:spcBef>
                <a:spcPct val="0"/>
              </a:spcBef>
              <a:buFontTx/>
              <a:buNone/>
            </a:pPr>
            <a:r>
              <a:rPr lang="ja-JP" altLang="en-US" sz="1200" dirty="0">
                <a:solidFill>
                  <a:srgbClr val="002060"/>
                </a:solidFill>
                <a:latin typeface="メイリオ" panose="020B0604030504040204" pitchFamily="50" charset="-128"/>
                <a:ea typeface="メイリオ" panose="020B0604030504040204" pitchFamily="50" charset="-128"/>
              </a:rPr>
              <a:t>呼吸器➡︎加湿器</a:t>
            </a:r>
          </a:p>
        </p:txBody>
      </p:sp>
      <p:sp>
        <p:nvSpPr>
          <p:cNvPr id="44" name="AutoShape 12">
            <a:extLst>
              <a:ext uri="{FF2B5EF4-FFF2-40B4-BE49-F238E27FC236}">
                <a16:creationId xmlns:a16="http://schemas.microsoft.com/office/drawing/2014/main" id="{DCCD28BE-45BF-4B2F-A4E2-83A063AE5A54}"/>
              </a:ext>
            </a:extLst>
          </p:cNvPr>
          <p:cNvSpPr>
            <a:spLocks noChangeArrowheads="1"/>
          </p:cNvSpPr>
          <p:nvPr/>
        </p:nvSpPr>
        <p:spPr bwMode="auto">
          <a:xfrm>
            <a:off x="791392" y="1692511"/>
            <a:ext cx="1251616" cy="520743"/>
          </a:xfrm>
          <a:prstGeom prst="wedgeRoundRectCallout">
            <a:avLst>
              <a:gd name="adj1" fmla="val 175219"/>
              <a:gd name="adj2" fmla="val -5250"/>
              <a:gd name="adj3" fmla="val 16667"/>
            </a:avLst>
          </a:prstGeom>
          <a:solidFill>
            <a:schemeClr val="accent3">
              <a:lumMod val="20000"/>
              <a:lumOff val="80000"/>
            </a:schemeClr>
          </a:solidFill>
          <a:ln w="12700">
            <a:solidFill>
              <a:schemeClr val="accent3">
                <a:lumMod val="50000"/>
              </a:schemeClr>
            </a:solidFill>
            <a:miter lim="800000"/>
            <a:headEnd/>
            <a:tailEnd/>
          </a:ln>
        </p:spPr>
        <p:txBody>
          <a:bodyPr lIns="0" tIns="50400" rIns="0" bIns="0" anchor="ctr" anchorCtr="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chemeClr val="accent2">
                    <a:lumMod val="50000"/>
                  </a:schemeClr>
                </a:solidFill>
                <a:latin typeface="メイリオ" panose="020B0604030504040204" pitchFamily="50" charset="-128"/>
                <a:ea typeface="メイリオ" panose="020B0604030504040204" pitchFamily="50" charset="-128"/>
              </a:rPr>
              <a:t>回路内</a:t>
            </a:r>
            <a:endParaRPr lang="en-US" altLang="ja-JP" sz="1400" dirty="0">
              <a:solidFill>
                <a:schemeClr val="accent2">
                  <a:lumMod val="50000"/>
                </a:schemeClr>
              </a:solidFill>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1400" dirty="0">
                <a:solidFill>
                  <a:schemeClr val="accent2">
                    <a:lumMod val="50000"/>
                  </a:schemeClr>
                </a:solidFill>
                <a:latin typeface="メイリオ" panose="020B0604030504040204" pitchFamily="50" charset="-128"/>
                <a:ea typeface="メイリオ" panose="020B0604030504040204" pitchFamily="50" charset="-128"/>
              </a:rPr>
              <a:t>温度センサー</a:t>
            </a:r>
          </a:p>
        </p:txBody>
      </p:sp>
      <p:sp>
        <p:nvSpPr>
          <p:cNvPr id="45" name="AutoShape 7">
            <a:extLst>
              <a:ext uri="{FF2B5EF4-FFF2-40B4-BE49-F238E27FC236}">
                <a16:creationId xmlns:a16="http://schemas.microsoft.com/office/drawing/2014/main" id="{57645B30-656E-4283-9AFC-EE2B226B476F}"/>
              </a:ext>
            </a:extLst>
          </p:cNvPr>
          <p:cNvSpPr>
            <a:spLocks noChangeArrowheads="1"/>
          </p:cNvSpPr>
          <p:nvPr/>
        </p:nvSpPr>
        <p:spPr bwMode="auto">
          <a:xfrm>
            <a:off x="681038" y="2572221"/>
            <a:ext cx="1647341" cy="994387"/>
          </a:xfrm>
          <a:prstGeom prst="wedgeRoundRectCallout">
            <a:avLst>
              <a:gd name="adj1" fmla="val 116831"/>
              <a:gd name="adj2" fmla="val -61479"/>
              <a:gd name="adj3" fmla="val 16667"/>
            </a:avLst>
          </a:prstGeom>
          <a:solidFill>
            <a:schemeClr val="bg1"/>
          </a:solidFill>
          <a:ln w="12700">
            <a:solidFill>
              <a:schemeClr val="tx1"/>
            </a:solidFill>
            <a:prstDash val="dash"/>
            <a:miter lim="800000"/>
            <a:headEnd/>
            <a:tailEnd/>
          </a:ln>
        </p:spPr>
        <p:txBody>
          <a:bodyPr lIns="0" tIns="50400" rIns="0" bIns="0" anchor="ctr" anchorCtr="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400" dirty="0">
                <a:latin typeface="メイリオ" panose="020B0604030504040204" pitchFamily="50" charset="-128"/>
                <a:ea typeface="メイリオ" panose="020B0604030504040204" pitchFamily="50" charset="-128"/>
              </a:rPr>
              <a:t>ウオータートラップの代わりにここから回路内水滴が出てくるタイプ</a:t>
            </a:r>
          </a:p>
        </p:txBody>
      </p:sp>
      <p:sp>
        <p:nvSpPr>
          <p:cNvPr id="21"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89</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10428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800" b="1" dirty="0">
                <a:latin typeface="メイリオ" panose="020B0604030504040204" pitchFamily="50" charset="-128"/>
                <a:ea typeface="メイリオ" panose="020B0604030504040204" pitchFamily="50" charset="-128"/>
              </a:rPr>
              <a:t>血　圧</a:t>
            </a:r>
            <a:endParaRPr lang="zh-TW" altLang="en-US" sz="2800" b="1" dirty="0">
              <a:latin typeface="メイリオ" panose="020B0604030504040204" pitchFamily="50" charset="-128"/>
              <a:ea typeface="メイリオ" panose="020B0604030504040204" pitchFamily="50" charset="-128"/>
            </a:endParaRPr>
          </a:p>
        </p:txBody>
      </p:sp>
      <p:sp>
        <p:nvSpPr>
          <p:cNvPr id="3" name="正方形/長方形 2">
            <a:extLst>
              <a:ext uri="{FF2B5EF4-FFF2-40B4-BE49-F238E27FC236}">
                <a16:creationId xmlns:a16="http://schemas.microsoft.com/office/drawing/2014/main" id="{FCBB6A4A-A6DE-4C9D-AC17-8996B9B6A714}"/>
              </a:ext>
            </a:extLst>
          </p:cNvPr>
          <p:cNvSpPr/>
          <p:nvPr/>
        </p:nvSpPr>
        <p:spPr>
          <a:xfrm>
            <a:off x="681037" y="1520825"/>
            <a:ext cx="3537002" cy="1908174"/>
          </a:xfrm>
          <a:prstGeom prst="rect">
            <a:avLst/>
          </a:prstGeom>
          <a:ln w="12700">
            <a:solidFill>
              <a:schemeClr val="accent6"/>
            </a:solidFill>
          </a:ln>
        </p:spPr>
        <p:txBody>
          <a:bodyPr wrap="square" lIns="0" anchor="ctr" anchorCtr="0">
            <a:noAutofit/>
          </a:bodyPr>
          <a:lstStyle/>
          <a:p>
            <a:pPr>
              <a:lnSpc>
                <a:spcPct val="125000"/>
              </a:lnSpc>
              <a:tabLst>
                <a:tab pos="900113" algn="l"/>
                <a:tab pos="1254125" algn="l"/>
              </a:tabLst>
              <a:defRPr/>
            </a:pPr>
            <a:r>
              <a:rPr lang="en-US" altLang="ja-JP" b="1" dirty="0">
                <a:solidFill>
                  <a:schemeClr val="dk1"/>
                </a:solidFill>
                <a:latin typeface="Meiryo" panose="020B0604030504040204" pitchFamily="34" charset="-128"/>
                <a:ea typeface="Meiryo" panose="020B0604030504040204" pitchFamily="34" charset="-128"/>
                <a:cs typeface="ＭＳ ゴシック"/>
              </a:rPr>
              <a:t>【</a:t>
            </a:r>
            <a:r>
              <a:rPr lang="ja-JP" altLang="en-US" b="1" dirty="0">
                <a:solidFill>
                  <a:schemeClr val="dk1"/>
                </a:solidFill>
                <a:latin typeface="Meiryo" panose="020B0604030504040204" pitchFamily="34" charset="-128"/>
                <a:ea typeface="Meiryo" panose="020B0604030504040204" pitchFamily="34" charset="-128"/>
                <a:cs typeface="ＭＳ ゴシック"/>
              </a:rPr>
              <a:t>血圧の正常値</a:t>
            </a:r>
            <a:r>
              <a:rPr lang="en-US" altLang="ja-JP" b="1" dirty="0">
                <a:solidFill>
                  <a:schemeClr val="dk1"/>
                </a:solidFill>
                <a:latin typeface="Meiryo" panose="020B0604030504040204" pitchFamily="34" charset="-128"/>
                <a:ea typeface="Meiryo" panose="020B0604030504040204" pitchFamily="34" charset="-128"/>
                <a:cs typeface="ＭＳ ゴシック"/>
              </a:rPr>
              <a:t>】</a:t>
            </a:r>
          </a:p>
          <a:p>
            <a:pPr indent="139700">
              <a:lnSpc>
                <a:spcPct val="125000"/>
              </a:lnSpc>
              <a:tabLst>
                <a:tab pos="900113" algn="l"/>
                <a:tab pos="1254125" algn="l"/>
              </a:tabLst>
              <a:defRPr/>
            </a:pPr>
            <a:r>
              <a:rPr lang="zh-CN" altLang="en-US" dirty="0">
                <a:solidFill>
                  <a:schemeClr val="dk1"/>
                </a:solidFill>
                <a:latin typeface="Meiryo" panose="020B0604030504040204" pitchFamily="34" charset="-128"/>
                <a:ea typeface="Meiryo" panose="020B0604030504040204" pitchFamily="34" charset="-128"/>
                <a:cs typeface="ＭＳ ゴシック"/>
              </a:rPr>
              <a:t>乳　児</a:t>
            </a:r>
            <a:r>
              <a:rPr lang="en-US" altLang="zh-CN" dirty="0">
                <a:solidFill>
                  <a:schemeClr val="dk1"/>
                </a:solidFill>
                <a:latin typeface="Meiryo" panose="020B0604030504040204" pitchFamily="34" charset="-128"/>
                <a:ea typeface="Meiryo" panose="020B0604030504040204" pitchFamily="34" charset="-128"/>
                <a:cs typeface="ＭＳ ゴシック"/>
              </a:rPr>
              <a:t>	</a:t>
            </a:r>
            <a:r>
              <a:rPr lang="zh-CN" altLang="en-US" dirty="0">
                <a:solidFill>
                  <a:schemeClr val="dk1"/>
                </a:solidFill>
                <a:latin typeface="Meiryo" panose="020B0604030504040204" pitchFamily="34" charset="-128"/>
                <a:ea typeface="Meiryo" panose="020B0604030504040204" pitchFamily="34" charset="-128"/>
                <a:cs typeface="ＭＳ ゴシック"/>
              </a:rPr>
              <a:t>：</a:t>
            </a:r>
            <a:r>
              <a:rPr lang="en-US" altLang="zh-CN" dirty="0">
                <a:solidFill>
                  <a:schemeClr val="dk1"/>
                </a:solidFill>
                <a:latin typeface="Meiryo" panose="020B0604030504040204" pitchFamily="34" charset="-128"/>
                <a:ea typeface="Meiryo" panose="020B0604030504040204" pitchFamily="34" charset="-128"/>
                <a:cs typeface="ＭＳ ゴシック"/>
              </a:rPr>
              <a:t>	80〜110 /50〜85</a:t>
            </a:r>
          </a:p>
          <a:p>
            <a:pPr indent="139700">
              <a:lnSpc>
                <a:spcPct val="125000"/>
              </a:lnSpc>
              <a:tabLst>
                <a:tab pos="900113" algn="l"/>
                <a:tab pos="1254125" algn="l"/>
              </a:tabLst>
              <a:defRPr/>
            </a:pPr>
            <a:r>
              <a:rPr lang="zh-CN" altLang="en-US" dirty="0">
                <a:solidFill>
                  <a:schemeClr val="dk1"/>
                </a:solidFill>
                <a:latin typeface="Meiryo" panose="020B0604030504040204" pitchFamily="34" charset="-128"/>
                <a:ea typeface="Meiryo" panose="020B0604030504040204" pitchFamily="34" charset="-128"/>
                <a:cs typeface="ＭＳ ゴシック"/>
              </a:rPr>
              <a:t>幼　児</a:t>
            </a:r>
            <a:r>
              <a:rPr lang="en-US" altLang="zh-CN" dirty="0">
                <a:solidFill>
                  <a:schemeClr val="dk1"/>
                </a:solidFill>
                <a:latin typeface="Meiryo" panose="020B0604030504040204" pitchFamily="34" charset="-128"/>
                <a:ea typeface="Meiryo" panose="020B0604030504040204" pitchFamily="34" charset="-128"/>
                <a:cs typeface="ＭＳ ゴシック"/>
              </a:rPr>
              <a:t>	</a:t>
            </a:r>
            <a:r>
              <a:rPr lang="zh-CN" altLang="en-US" dirty="0">
                <a:solidFill>
                  <a:schemeClr val="dk1"/>
                </a:solidFill>
                <a:latin typeface="Meiryo" panose="020B0604030504040204" pitchFamily="34" charset="-128"/>
                <a:ea typeface="Meiryo" panose="020B0604030504040204" pitchFamily="34" charset="-128"/>
                <a:cs typeface="ＭＳ ゴシック"/>
              </a:rPr>
              <a:t>：</a:t>
            </a:r>
            <a:r>
              <a:rPr lang="en-US" altLang="zh-CN" dirty="0">
                <a:solidFill>
                  <a:schemeClr val="dk1"/>
                </a:solidFill>
                <a:latin typeface="Meiryo" panose="020B0604030504040204" pitchFamily="34" charset="-128"/>
                <a:ea typeface="Meiryo" panose="020B0604030504040204" pitchFamily="34" charset="-128"/>
                <a:cs typeface="ＭＳ ゴシック"/>
              </a:rPr>
              <a:t>	90〜120 /50〜85</a:t>
            </a:r>
          </a:p>
          <a:p>
            <a:pPr indent="139700">
              <a:lnSpc>
                <a:spcPct val="125000"/>
              </a:lnSpc>
              <a:tabLst>
                <a:tab pos="900113" algn="l"/>
                <a:tab pos="1254125" algn="l"/>
              </a:tabLst>
              <a:defRPr/>
            </a:pPr>
            <a:r>
              <a:rPr lang="zh-CN" altLang="en-US" dirty="0">
                <a:solidFill>
                  <a:schemeClr val="dk1"/>
                </a:solidFill>
                <a:latin typeface="Meiryo" panose="020B0604030504040204" pitchFamily="34" charset="-128"/>
                <a:ea typeface="Meiryo" panose="020B0604030504040204" pitchFamily="34" charset="-128"/>
                <a:cs typeface="ＭＳ ゴシック"/>
              </a:rPr>
              <a:t>学　童</a:t>
            </a:r>
            <a:r>
              <a:rPr lang="en-US" altLang="zh-CN" dirty="0">
                <a:solidFill>
                  <a:schemeClr val="dk1"/>
                </a:solidFill>
                <a:latin typeface="Meiryo" panose="020B0604030504040204" pitchFamily="34" charset="-128"/>
                <a:ea typeface="Meiryo" panose="020B0604030504040204" pitchFamily="34" charset="-128"/>
                <a:cs typeface="ＭＳ ゴシック"/>
              </a:rPr>
              <a:t>	</a:t>
            </a:r>
            <a:r>
              <a:rPr lang="zh-CN" altLang="en-US" dirty="0">
                <a:solidFill>
                  <a:schemeClr val="dk1"/>
                </a:solidFill>
                <a:latin typeface="Meiryo" panose="020B0604030504040204" pitchFamily="34" charset="-128"/>
                <a:ea typeface="Meiryo" panose="020B0604030504040204" pitchFamily="34" charset="-128"/>
                <a:cs typeface="ＭＳ ゴシック"/>
              </a:rPr>
              <a:t>：</a:t>
            </a:r>
            <a:r>
              <a:rPr lang="en-US" altLang="zh-CN" dirty="0">
                <a:solidFill>
                  <a:schemeClr val="dk1"/>
                </a:solidFill>
                <a:latin typeface="Meiryo" panose="020B0604030504040204" pitchFamily="34" charset="-128"/>
                <a:ea typeface="Meiryo" panose="020B0604030504040204" pitchFamily="34" charset="-128"/>
                <a:cs typeface="ＭＳ ゴシック"/>
              </a:rPr>
              <a:t>	90〜135 /50〜85</a:t>
            </a:r>
          </a:p>
          <a:p>
            <a:pPr indent="139700">
              <a:lnSpc>
                <a:spcPct val="125000"/>
              </a:lnSpc>
              <a:tabLst>
                <a:tab pos="900113" algn="l"/>
                <a:tab pos="1254125" algn="l"/>
              </a:tabLst>
              <a:defRPr/>
            </a:pPr>
            <a:r>
              <a:rPr lang="zh-CN" altLang="en-US" dirty="0">
                <a:solidFill>
                  <a:schemeClr val="dk1"/>
                </a:solidFill>
                <a:latin typeface="Meiryo" panose="020B0604030504040204" pitchFamily="34" charset="-128"/>
                <a:ea typeface="Meiryo" panose="020B0604030504040204" pitchFamily="34" charset="-128"/>
                <a:cs typeface="ＭＳ ゴシック"/>
              </a:rPr>
              <a:t>成　人</a:t>
            </a:r>
            <a:r>
              <a:rPr lang="en-US" altLang="zh-CN" dirty="0">
                <a:solidFill>
                  <a:schemeClr val="dk1"/>
                </a:solidFill>
                <a:latin typeface="Meiryo" panose="020B0604030504040204" pitchFamily="34" charset="-128"/>
                <a:ea typeface="Meiryo" panose="020B0604030504040204" pitchFamily="34" charset="-128"/>
                <a:cs typeface="ＭＳ ゴシック"/>
              </a:rPr>
              <a:t>	</a:t>
            </a:r>
            <a:r>
              <a:rPr lang="zh-CN" altLang="en-US" dirty="0">
                <a:solidFill>
                  <a:schemeClr val="dk1"/>
                </a:solidFill>
                <a:latin typeface="Meiryo" panose="020B0604030504040204" pitchFamily="34" charset="-128"/>
                <a:ea typeface="Meiryo" panose="020B0604030504040204" pitchFamily="34" charset="-128"/>
                <a:cs typeface="ＭＳ ゴシック"/>
              </a:rPr>
              <a:t>：</a:t>
            </a:r>
            <a:r>
              <a:rPr lang="en-US" altLang="zh-CN" dirty="0">
                <a:solidFill>
                  <a:schemeClr val="dk1"/>
                </a:solidFill>
                <a:latin typeface="Meiryo" panose="020B0604030504040204" pitchFamily="34" charset="-128"/>
                <a:ea typeface="Meiryo" panose="020B0604030504040204" pitchFamily="34" charset="-128"/>
                <a:cs typeface="ＭＳ ゴシック"/>
              </a:rPr>
              <a:t>	90〜140 /50〜89</a:t>
            </a:r>
            <a:endParaRPr lang="ja-JP" altLang="en-US" dirty="0">
              <a:solidFill>
                <a:schemeClr val="dk1"/>
              </a:solidFill>
              <a:latin typeface="Meiryo" panose="020B0604030504040204" pitchFamily="34" charset="-128"/>
              <a:ea typeface="Meiryo" panose="020B0604030504040204" pitchFamily="34" charset="-128"/>
              <a:cs typeface="ＭＳ ゴシック"/>
            </a:endParaRPr>
          </a:p>
        </p:txBody>
      </p:sp>
      <p:sp>
        <p:nvSpPr>
          <p:cNvPr id="11" name="正方形/長方形 10">
            <a:extLst>
              <a:ext uri="{FF2B5EF4-FFF2-40B4-BE49-F238E27FC236}">
                <a16:creationId xmlns:a16="http://schemas.microsoft.com/office/drawing/2014/main" id="{0CA1477C-202A-4474-B7D7-3D4446027487}"/>
              </a:ext>
            </a:extLst>
          </p:cNvPr>
          <p:cNvSpPr/>
          <p:nvPr/>
        </p:nvSpPr>
        <p:spPr>
          <a:xfrm>
            <a:off x="4700321" y="1517478"/>
            <a:ext cx="5205679" cy="1460015"/>
          </a:xfrm>
          <a:prstGeom prst="rect">
            <a:avLst/>
          </a:prstGeom>
        </p:spPr>
        <p:txBody>
          <a:bodyPr wrap="square">
            <a:spAutoFit/>
          </a:bodyPr>
          <a:lstStyle/>
          <a:p>
            <a:pPr>
              <a:lnSpc>
                <a:spcPct val="125000"/>
              </a:lnSpc>
              <a:defRPr/>
            </a:pPr>
            <a:r>
              <a:rPr lang="ja-JP" altLang="en-US" dirty="0">
                <a:solidFill>
                  <a:schemeClr val="dk1"/>
                </a:solidFill>
                <a:latin typeface="Meiryo" panose="020B0604030504040204" pitchFamily="34" charset="-128"/>
                <a:ea typeface="Meiryo" panose="020B0604030504040204" pitchFamily="34" charset="-128"/>
                <a:cs typeface="ＭＳ ゴシック"/>
              </a:rPr>
              <a:t>長期臥床児で安静睡眠時には</a:t>
            </a:r>
          </a:p>
          <a:p>
            <a:pPr>
              <a:lnSpc>
                <a:spcPct val="125000"/>
              </a:lnSpc>
              <a:defRPr/>
            </a:pPr>
            <a:r>
              <a:rPr lang="ja-JP" altLang="en-US" dirty="0">
                <a:solidFill>
                  <a:schemeClr val="dk1"/>
                </a:solidFill>
                <a:latin typeface="Meiryo" panose="020B0604030504040204" pitchFamily="34" charset="-128"/>
                <a:ea typeface="Meiryo" panose="020B0604030504040204" pitchFamily="34" charset="-128"/>
                <a:cs typeface="ＭＳ ゴシック"/>
              </a:rPr>
              <a:t>収縮期血圧</a:t>
            </a:r>
            <a:r>
              <a:rPr lang="en-US" altLang="ja-JP" dirty="0">
                <a:solidFill>
                  <a:srgbClr val="FF0000"/>
                </a:solidFill>
                <a:latin typeface="Meiryo" panose="020B0604030504040204" pitchFamily="34" charset="-128"/>
                <a:ea typeface="Meiryo" panose="020B0604030504040204" pitchFamily="34" charset="-128"/>
                <a:cs typeface="ＭＳ ゴシック"/>
              </a:rPr>
              <a:t>70mmHg</a:t>
            </a:r>
            <a:r>
              <a:rPr lang="ja-JP" altLang="en-US" dirty="0">
                <a:solidFill>
                  <a:schemeClr val="dk1"/>
                </a:solidFill>
                <a:latin typeface="Meiryo" panose="020B0604030504040204" pitchFamily="34" charset="-128"/>
                <a:ea typeface="Meiryo" panose="020B0604030504040204" pitchFamily="34" charset="-128"/>
                <a:cs typeface="ＭＳ ゴシック"/>
              </a:rPr>
              <a:t>台はあり得ます。</a:t>
            </a:r>
          </a:p>
          <a:p>
            <a:pPr>
              <a:lnSpc>
                <a:spcPct val="125000"/>
              </a:lnSpc>
              <a:defRPr/>
            </a:pPr>
            <a:endParaRPr lang="ja-JP" altLang="en-US" dirty="0">
              <a:solidFill>
                <a:schemeClr val="dk1"/>
              </a:solidFill>
              <a:latin typeface="Meiryo" panose="020B0604030504040204" pitchFamily="34" charset="-128"/>
              <a:ea typeface="Meiryo" panose="020B0604030504040204" pitchFamily="34" charset="-128"/>
              <a:cs typeface="ＭＳ ゴシック"/>
            </a:endParaRPr>
          </a:p>
          <a:p>
            <a:pPr>
              <a:lnSpc>
                <a:spcPct val="125000"/>
              </a:lnSpc>
              <a:defRPr/>
            </a:pPr>
            <a:r>
              <a:rPr lang="ja-JP" altLang="en-US" dirty="0">
                <a:solidFill>
                  <a:srgbClr val="FF0000"/>
                </a:solidFill>
                <a:latin typeface="Meiryo" panose="020B0604030504040204" pitchFamily="34" charset="-128"/>
                <a:ea typeface="Meiryo" panose="020B0604030504040204" pitchFamily="34" charset="-128"/>
                <a:cs typeface="ＭＳ ゴシック"/>
              </a:rPr>
              <a:t>収縮期血圧</a:t>
            </a:r>
            <a:r>
              <a:rPr lang="en-US" altLang="ja-JP" dirty="0">
                <a:solidFill>
                  <a:srgbClr val="FF0000"/>
                </a:solidFill>
                <a:latin typeface="Meiryo" panose="020B0604030504040204" pitchFamily="34" charset="-128"/>
                <a:ea typeface="Meiryo" panose="020B0604030504040204" pitchFamily="34" charset="-128"/>
                <a:cs typeface="ＭＳ ゴシック"/>
              </a:rPr>
              <a:t>60mmHg</a:t>
            </a:r>
            <a:r>
              <a:rPr lang="ja-JP" altLang="en-US" dirty="0">
                <a:solidFill>
                  <a:srgbClr val="FF0000"/>
                </a:solidFill>
                <a:latin typeface="Meiryo" panose="020B0604030504040204" pitchFamily="34" charset="-128"/>
                <a:ea typeface="Meiryo" panose="020B0604030504040204" pitchFamily="34" charset="-128"/>
                <a:cs typeface="ＭＳ ゴシック"/>
              </a:rPr>
              <a:t>台は治療が必要です。</a:t>
            </a:r>
          </a:p>
        </p:txBody>
      </p:sp>
      <p:sp>
        <p:nvSpPr>
          <p:cNvPr id="12" name="テキスト ボックス 5">
            <a:extLst>
              <a:ext uri="{FF2B5EF4-FFF2-40B4-BE49-F238E27FC236}">
                <a16:creationId xmlns:a16="http://schemas.microsoft.com/office/drawing/2014/main" id="{65836B5B-0681-4F06-938D-2547920BAD16}"/>
              </a:ext>
            </a:extLst>
          </p:cNvPr>
          <p:cNvSpPr txBox="1">
            <a:spLocks noChangeArrowheads="1"/>
          </p:cNvSpPr>
          <p:nvPr/>
        </p:nvSpPr>
        <p:spPr bwMode="auto">
          <a:xfrm>
            <a:off x="681038" y="3656948"/>
            <a:ext cx="8593137" cy="3026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marL="2419350" indent="-2419350" algn="just">
              <a:spcBef>
                <a:spcPts val="0"/>
              </a:spcBef>
              <a:buNone/>
              <a:tabLst>
                <a:tab pos="2065338" algn="l"/>
                <a:tab pos="2419350" algn="l"/>
              </a:tabLst>
            </a:pPr>
            <a:r>
              <a:rPr lang="ja-JP" altLang="en-US" sz="1900" b="1" dirty="0">
                <a:solidFill>
                  <a:srgbClr val="0033CC"/>
                </a:solidFill>
                <a:latin typeface="Meiryo" panose="020B0604030504040204" pitchFamily="34" charset="-128"/>
                <a:ea typeface="Meiryo" panose="020B0604030504040204" pitchFamily="34" charset="-128"/>
              </a:rPr>
              <a:t>チアノーゼではなく顔面蒼白≒顔色不良と感じた時には血圧が低い場合が多い</a:t>
            </a:r>
          </a:p>
          <a:p>
            <a:pPr marL="2419350" indent="-2419350" algn="just">
              <a:lnSpc>
                <a:spcPct val="125000"/>
              </a:lnSpc>
              <a:spcBef>
                <a:spcPts val="450"/>
              </a:spcBef>
              <a:buNone/>
              <a:tabLst>
                <a:tab pos="2065338" algn="l"/>
                <a:tab pos="2419350" algn="l"/>
              </a:tabLst>
            </a:pPr>
            <a:r>
              <a:rPr lang="ja-JP" altLang="en-US" sz="1800" dirty="0">
                <a:solidFill>
                  <a:srgbClr val="0033CC"/>
                </a:solidFill>
                <a:latin typeface="Meiryo" panose="020B0604030504040204" pitchFamily="34" charset="-128"/>
                <a:ea typeface="Meiryo" panose="020B0604030504040204" pitchFamily="34" charset="-128"/>
              </a:rPr>
              <a:t>・起立性低血圧</a:t>
            </a:r>
            <a:r>
              <a:rPr lang="en-US" altLang="ja-JP" sz="1800" dirty="0">
                <a:solidFill>
                  <a:srgbClr val="0033CC"/>
                </a:solidFill>
                <a:latin typeface="Meiryo" panose="020B0604030504040204" pitchFamily="34" charset="-128"/>
                <a:ea typeface="Meiryo" panose="020B0604030504040204" pitchFamily="34" charset="-128"/>
              </a:rPr>
              <a:t>	</a:t>
            </a:r>
            <a:r>
              <a:rPr lang="ja-JP" altLang="en-US" sz="1800" dirty="0">
                <a:latin typeface="Meiryo" panose="020B0604030504040204" pitchFamily="34" charset="-128"/>
                <a:ea typeface="Meiryo" panose="020B0604030504040204" pitchFamily="34" charset="-128"/>
              </a:rPr>
              <a:t>：</a:t>
            </a:r>
            <a:r>
              <a:rPr lang="en-US" altLang="ja-JP" sz="1800" dirty="0">
                <a:latin typeface="Meiryo" panose="020B0604030504040204" pitchFamily="34" charset="-128"/>
                <a:ea typeface="Meiryo" panose="020B0604030504040204" pitchFamily="34" charset="-128"/>
              </a:rPr>
              <a:t>	</a:t>
            </a:r>
            <a:r>
              <a:rPr lang="ja-JP" altLang="en-US" sz="1800" dirty="0">
                <a:latin typeface="Meiryo" panose="020B0604030504040204" pitchFamily="34" charset="-128"/>
                <a:ea typeface="Meiryo" panose="020B0604030504040204" pitchFamily="34" charset="-128"/>
              </a:rPr>
              <a:t>急に上体挙上したり、長時間立位姿勢をとったりした時に起きるいわゆる立ちくらみ。</a:t>
            </a:r>
          </a:p>
          <a:p>
            <a:pPr marL="2419350" indent="-2419350" algn="just">
              <a:lnSpc>
                <a:spcPct val="125000"/>
              </a:lnSpc>
              <a:spcBef>
                <a:spcPts val="450"/>
              </a:spcBef>
              <a:buNone/>
              <a:tabLst>
                <a:tab pos="2065338" algn="l"/>
                <a:tab pos="2419350" algn="l"/>
              </a:tabLst>
            </a:pPr>
            <a:r>
              <a:rPr lang="ja-JP" altLang="en-US" sz="1800" dirty="0">
                <a:solidFill>
                  <a:srgbClr val="0033CC"/>
                </a:solidFill>
                <a:latin typeface="Meiryo" panose="020B0604030504040204" pitchFamily="34" charset="-128"/>
                <a:ea typeface="Meiryo" panose="020B0604030504040204" pitchFamily="34" charset="-128"/>
              </a:rPr>
              <a:t>・食後低血圧</a:t>
            </a:r>
            <a:r>
              <a:rPr lang="en-US" altLang="ja-JP" sz="1800" dirty="0">
                <a:solidFill>
                  <a:srgbClr val="0033CC"/>
                </a:solidFill>
                <a:latin typeface="Meiryo" panose="020B0604030504040204" pitchFamily="34" charset="-128"/>
                <a:ea typeface="Meiryo" panose="020B0604030504040204" pitchFamily="34" charset="-128"/>
              </a:rPr>
              <a:t>	</a:t>
            </a:r>
            <a:r>
              <a:rPr lang="ja-JP" altLang="en-US" sz="1800" dirty="0">
                <a:latin typeface="Meiryo" panose="020B0604030504040204" pitchFamily="34" charset="-128"/>
                <a:ea typeface="Meiryo" panose="020B0604030504040204" pitchFamily="34" charset="-128"/>
              </a:rPr>
              <a:t>：</a:t>
            </a:r>
            <a:r>
              <a:rPr lang="en-US" altLang="ja-JP" sz="1800" dirty="0">
                <a:latin typeface="Meiryo" panose="020B0604030504040204" pitchFamily="34" charset="-128"/>
                <a:ea typeface="Meiryo" panose="020B0604030504040204" pitchFamily="34" charset="-128"/>
              </a:rPr>
              <a:t>	</a:t>
            </a:r>
            <a:r>
              <a:rPr lang="ja-JP" altLang="en-US" sz="1800" dirty="0">
                <a:latin typeface="Meiryo" panose="020B0604030504040204" pitchFamily="34" charset="-128"/>
                <a:ea typeface="Meiryo" panose="020B0604030504040204" pitchFamily="34" charset="-128"/>
              </a:rPr>
              <a:t>経管栄養で急速に注入した場合や、経口摂取でも高浸透圧</a:t>
            </a:r>
            <a:br>
              <a:rPr lang="en-US" altLang="ja-JP" sz="1800" dirty="0">
                <a:latin typeface="Meiryo" panose="020B0604030504040204" pitchFamily="34" charset="-128"/>
                <a:ea typeface="Meiryo" panose="020B0604030504040204" pitchFamily="34" charset="-128"/>
              </a:rPr>
            </a:br>
            <a:r>
              <a:rPr lang="ja-JP" altLang="en-US" sz="1800" dirty="0">
                <a:latin typeface="Meiryo" panose="020B0604030504040204" pitchFamily="34" charset="-128"/>
                <a:ea typeface="Meiryo" panose="020B0604030504040204" pitchFamily="34" charset="-128"/>
              </a:rPr>
              <a:t>流動物を大量に摂取した場合（早期ダンピング症候群）</a:t>
            </a:r>
          </a:p>
          <a:p>
            <a:pPr marL="2419350" indent="-2419350" algn="just">
              <a:lnSpc>
                <a:spcPct val="125000"/>
              </a:lnSpc>
              <a:spcBef>
                <a:spcPts val="450"/>
              </a:spcBef>
              <a:buNone/>
              <a:tabLst>
                <a:tab pos="2065338" algn="l"/>
                <a:tab pos="2419350" algn="l"/>
              </a:tabLst>
            </a:pPr>
            <a:r>
              <a:rPr lang="ja-JP" altLang="en-US" sz="1800" dirty="0">
                <a:solidFill>
                  <a:srgbClr val="0033CC"/>
                </a:solidFill>
                <a:latin typeface="Meiryo" panose="020B0604030504040204" pitchFamily="34" charset="-128"/>
                <a:ea typeface="Meiryo" panose="020B0604030504040204" pitchFamily="34" charset="-128"/>
              </a:rPr>
              <a:t>・排便時低血圧</a:t>
            </a:r>
            <a:r>
              <a:rPr lang="en-US" altLang="ja-JP" sz="1800" dirty="0">
                <a:solidFill>
                  <a:srgbClr val="0033CC"/>
                </a:solidFill>
                <a:latin typeface="Meiryo" panose="020B0604030504040204" pitchFamily="34" charset="-128"/>
                <a:ea typeface="Meiryo" panose="020B0604030504040204" pitchFamily="34" charset="-128"/>
              </a:rPr>
              <a:t>	</a:t>
            </a:r>
            <a:r>
              <a:rPr lang="ja-JP" altLang="en-US" sz="1800" dirty="0">
                <a:latin typeface="Meiryo" panose="020B0604030504040204" pitchFamily="34" charset="-128"/>
                <a:ea typeface="Meiryo" panose="020B0604030504040204" pitchFamily="34" charset="-128"/>
              </a:rPr>
              <a:t>：</a:t>
            </a:r>
            <a:r>
              <a:rPr lang="en-US" altLang="ja-JP" sz="1800" dirty="0">
                <a:latin typeface="Meiryo" panose="020B0604030504040204" pitchFamily="34" charset="-128"/>
                <a:ea typeface="Meiryo" panose="020B0604030504040204" pitchFamily="34" charset="-128"/>
              </a:rPr>
              <a:t>	</a:t>
            </a:r>
            <a:r>
              <a:rPr lang="ja-JP" altLang="en-US" sz="1800" dirty="0">
                <a:latin typeface="Meiryo" panose="020B0604030504040204" pitchFamily="34" charset="-128"/>
                <a:ea typeface="Meiryo" panose="020B0604030504040204" pitchFamily="34" charset="-128"/>
              </a:rPr>
              <a:t>大量に排便した時</a:t>
            </a:r>
          </a:p>
          <a:p>
            <a:pPr marL="2419350" indent="-2419350" algn="just">
              <a:lnSpc>
                <a:spcPct val="125000"/>
              </a:lnSpc>
              <a:spcBef>
                <a:spcPts val="450"/>
              </a:spcBef>
              <a:buNone/>
              <a:tabLst>
                <a:tab pos="2065338" algn="l"/>
                <a:tab pos="2419350" algn="l"/>
              </a:tabLst>
            </a:pPr>
            <a:r>
              <a:rPr lang="ja-JP" altLang="en-US" sz="1800" dirty="0">
                <a:solidFill>
                  <a:srgbClr val="0033CC"/>
                </a:solidFill>
                <a:latin typeface="Meiryo" panose="020B0604030504040204" pitchFamily="34" charset="-128"/>
                <a:ea typeface="Meiryo" panose="020B0604030504040204" pitchFamily="34" charset="-128"/>
              </a:rPr>
              <a:t>・血管拡張性低血圧</a:t>
            </a:r>
            <a:r>
              <a:rPr lang="en-US" altLang="ja-JP" sz="1800" dirty="0">
                <a:solidFill>
                  <a:srgbClr val="0033CC"/>
                </a:solidFill>
                <a:latin typeface="Meiryo" panose="020B0604030504040204" pitchFamily="34" charset="-128"/>
                <a:ea typeface="Meiryo" panose="020B0604030504040204" pitchFamily="34" charset="-128"/>
              </a:rPr>
              <a:t>	</a:t>
            </a:r>
            <a:r>
              <a:rPr lang="ja-JP" altLang="en-US" sz="1800" dirty="0">
                <a:latin typeface="Meiryo" panose="020B0604030504040204" pitchFamily="34" charset="-128"/>
                <a:ea typeface="Meiryo" panose="020B0604030504040204" pitchFamily="34" charset="-128"/>
              </a:rPr>
              <a:t>：</a:t>
            </a:r>
            <a:r>
              <a:rPr lang="en-US" altLang="ja-JP" sz="1800" dirty="0">
                <a:latin typeface="Meiryo" panose="020B0604030504040204" pitchFamily="34" charset="-128"/>
                <a:ea typeface="Meiryo" panose="020B0604030504040204" pitchFamily="34" charset="-128"/>
              </a:rPr>
              <a:t>	</a:t>
            </a:r>
            <a:r>
              <a:rPr lang="ja-JP" altLang="en-US" sz="1800" dirty="0">
                <a:latin typeface="Meiryo" panose="020B0604030504040204" pitchFamily="34" charset="-128"/>
                <a:ea typeface="Meiryo" panose="020B0604030504040204" pitchFamily="34" charset="-128"/>
              </a:rPr>
              <a:t>暑い環境に長時間いると血管が拡張し血圧低下</a:t>
            </a:r>
          </a:p>
          <a:p>
            <a:pPr marL="2419350" indent="-2419350" algn="just">
              <a:lnSpc>
                <a:spcPct val="125000"/>
              </a:lnSpc>
              <a:spcBef>
                <a:spcPts val="0"/>
              </a:spcBef>
              <a:buNone/>
              <a:tabLst>
                <a:tab pos="2065338" algn="l"/>
                <a:tab pos="2419350" algn="l"/>
              </a:tabLst>
            </a:pPr>
            <a:r>
              <a:rPr lang="ja-JP" altLang="en-US" sz="1600" dirty="0">
                <a:latin typeface="Meiryo" panose="020B0604030504040204" pitchFamily="34" charset="-128"/>
                <a:ea typeface="Meiryo" panose="020B0604030504040204" pitchFamily="34" charset="-128"/>
              </a:rPr>
              <a:t>（同じ子どもでも気温の高い夏場は冬場よりも血圧は</a:t>
            </a:r>
            <a:r>
              <a:rPr lang="en-US" altLang="ja-JP" sz="1600" dirty="0">
                <a:latin typeface="Meiryo" panose="020B0604030504040204" pitchFamily="34" charset="-128"/>
                <a:ea typeface="Meiryo" panose="020B0604030504040204" pitchFamily="34" charset="-128"/>
              </a:rPr>
              <a:t>10〜20mmHg</a:t>
            </a:r>
            <a:r>
              <a:rPr lang="ja-JP" altLang="en-US" sz="1600" dirty="0">
                <a:latin typeface="Meiryo" panose="020B0604030504040204" pitchFamily="34" charset="-128"/>
                <a:ea typeface="Meiryo" panose="020B0604030504040204" pitchFamily="34" charset="-128"/>
              </a:rPr>
              <a:t>程度低い）</a:t>
            </a:r>
            <a:endParaRPr lang="en-US" altLang="ja-JP" sz="1400" dirty="0">
              <a:latin typeface="Meiryo" panose="020B0604030504040204" pitchFamily="34" charset="-128"/>
              <a:ea typeface="Meiryo" panose="020B0604030504040204" pitchFamily="34" charset="-128"/>
            </a:endParaRPr>
          </a:p>
        </p:txBody>
      </p:sp>
      <p:sp>
        <p:nvSpPr>
          <p:cNvPr id="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9</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791262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楕円 7">
            <a:extLst>
              <a:ext uri="{FF2B5EF4-FFF2-40B4-BE49-F238E27FC236}">
                <a16:creationId xmlns:a16="http://schemas.microsoft.com/office/drawing/2014/main" id="{2E325A32-3ED7-41BE-BCEA-D70FF668040F}"/>
              </a:ext>
            </a:extLst>
          </p:cNvPr>
          <p:cNvSpPr/>
          <p:nvPr/>
        </p:nvSpPr>
        <p:spPr>
          <a:xfrm>
            <a:off x="2720373" y="3049854"/>
            <a:ext cx="4097870" cy="2990130"/>
          </a:xfrm>
          <a:prstGeom prst="ellipse">
            <a:avLst/>
          </a:prstGeom>
          <a:gradFill flip="none" rotWithShape="1">
            <a:gsLst>
              <a:gs pos="100000">
                <a:schemeClr val="bg1"/>
              </a:gs>
              <a:gs pos="0">
                <a:srgbClr val="FFF0C1"/>
              </a:gs>
            </a:gsLst>
            <a:path path="circle">
              <a:fillToRect l="50000" t="50000" r="50000" b="50000"/>
            </a:path>
            <a:tileRect/>
          </a:gradFill>
        </p:spPr>
        <p:txBody>
          <a:bodyPr wrap="square" lIns="0" tIns="0" rIns="0" bIns="0" rtlCol="0" anchor="ctr">
            <a:noAutofit/>
          </a:bodyPr>
          <a:lstStyle/>
          <a:p>
            <a:pPr algn="l"/>
            <a:endParaRPr kumimoji="1" lang="ja-JP" altLang="en-US" sz="2400" dirty="0">
              <a:latin typeface="メイリオ" panose="020B0604030504040204" pitchFamily="50" charset="-128"/>
              <a:ea typeface="メイリオ" panose="020B0604030504040204" pitchFamily="50" charset="-128"/>
            </a:endParaRPr>
          </a:p>
        </p:txBody>
      </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800" dirty="0"/>
              <a:t>加温加湿器とウォータートラップ</a:t>
            </a:r>
            <a:endParaRPr lang="ja-JP" altLang="en-US" sz="1800" dirty="0"/>
          </a:p>
        </p:txBody>
      </p:sp>
      <p:pic>
        <p:nvPicPr>
          <p:cNvPr id="14" name="Picture 5" descr="人工呼吸器回路の実際 002">
            <a:extLst>
              <a:ext uri="{FF2B5EF4-FFF2-40B4-BE49-F238E27FC236}">
                <a16:creationId xmlns:a16="http://schemas.microsoft.com/office/drawing/2014/main" id="{14230D3D-928C-4EB3-83A7-69CFD1627B6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85678" y="3380902"/>
            <a:ext cx="2854062" cy="305737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5" name="Picture 5">
            <a:extLst>
              <a:ext uri="{FF2B5EF4-FFF2-40B4-BE49-F238E27FC236}">
                <a16:creationId xmlns:a16="http://schemas.microsoft.com/office/drawing/2014/main" id="{37C434F3-AC74-4D7B-8666-BB499409C20B}"/>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757889" y="2448458"/>
            <a:ext cx="2537612" cy="343637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AutoShape 6">
            <a:extLst>
              <a:ext uri="{FF2B5EF4-FFF2-40B4-BE49-F238E27FC236}">
                <a16:creationId xmlns:a16="http://schemas.microsoft.com/office/drawing/2014/main" id="{3B083433-132D-4952-8F65-9F2B4D9D6B26}"/>
              </a:ext>
            </a:extLst>
          </p:cNvPr>
          <p:cNvSpPr>
            <a:spLocks noChangeArrowheads="1"/>
          </p:cNvSpPr>
          <p:nvPr/>
        </p:nvSpPr>
        <p:spPr bwMode="auto">
          <a:xfrm>
            <a:off x="1509197" y="5406379"/>
            <a:ext cx="2335252" cy="836008"/>
          </a:xfrm>
          <a:prstGeom prst="wedgeRoundRectCallout">
            <a:avLst>
              <a:gd name="adj1" fmla="val -31591"/>
              <a:gd name="adj2" fmla="val -117564"/>
              <a:gd name="adj3" fmla="val 16667"/>
            </a:avLst>
          </a:prstGeom>
          <a:solidFill>
            <a:schemeClr val="accent1">
              <a:lumMod val="60000"/>
              <a:lumOff val="40000"/>
            </a:schemeClr>
          </a:solidFill>
          <a:ln>
            <a:headEnd/>
            <a:tailEnd/>
          </a:ln>
          <a:effectLst/>
        </p:spPr>
        <p:style>
          <a:lnRef idx="0">
            <a:schemeClr val="accent2"/>
          </a:lnRef>
          <a:fillRef idx="3">
            <a:schemeClr val="accent2"/>
          </a:fillRef>
          <a:effectRef idx="3">
            <a:schemeClr val="accent2"/>
          </a:effectRef>
          <a:fontRef idx="minor">
            <a:schemeClr val="lt1"/>
          </a:fontRef>
        </p:style>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600" b="1" dirty="0">
                <a:solidFill>
                  <a:schemeClr val="bg1"/>
                </a:solidFill>
                <a:latin typeface="メイリオ" panose="020B0604030504040204" pitchFamily="50" charset="-128"/>
                <a:ea typeface="メイリオ" panose="020B0604030504040204" pitchFamily="50" charset="-128"/>
              </a:rPr>
              <a:t>ヒーター部分などが熱くなっていることがあり、やけどに注意</a:t>
            </a:r>
          </a:p>
        </p:txBody>
      </p:sp>
      <p:sp>
        <p:nvSpPr>
          <p:cNvPr id="17" name="テキスト ボックス 16">
            <a:extLst>
              <a:ext uri="{FF2B5EF4-FFF2-40B4-BE49-F238E27FC236}">
                <a16:creationId xmlns:a16="http://schemas.microsoft.com/office/drawing/2014/main" id="{F8D7039C-D1F8-49E2-BB8A-559DFCF5520C}"/>
              </a:ext>
            </a:extLst>
          </p:cNvPr>
          <p:cNvSpPr txBox="1"/>
          <p:nvPr/>
        </p:nvSpPr>
        <p:spPr>
          <a:xfrm>
            <a:off x="690339" y="1663782"/>
            <a:ext cx="3807106" cy="427123"/>
          </a:xfrm>
          <a:prstGeom prst="roundRect">
            <a:avLst/>
          </a:prstGeom>
          <a:solidFill>
            <a:schemeClr val="bg1"/>
          </a:solidFill>
          <a:ln>
            <a:solidFill>
              <a:schemeClr val="accent2">
                <a:lumMod val="75000"/>
              </a:schemeClr>
            </a:solidFill>
          </a:ln>
          <a:effectLst/>
        </p:spPr>
        <p:style>
          <a:lnRef idx="2">
            <a:schemeClr val="accent2"/>
          </a:lnRef>
          <a:fillRef idx="1">
            <a:schemeClr val="lt1"/>
          </a:fillRef>
          <a:effectRef idx="0">
            <a:schemeClr val="accent2"/>
          </a:effectRef>
          <a:fontRef idx="minor">
            <a:schemeClr val="dk1"/>
          </a:fontRef>
        </p:style>
        <p:txBody>
          <a:bodyPr wrap="square" tIns="72000" bIns="36000" rtlCol="0" anchor="ctr" anchorCtr="0">
            <a:spAutoFit/>
          </a:bodyPr>
          <a:lstStyle/>
          <a:p>
            <a:pPr algn="ctr"/>
            <a:r>
              <a:rPr kumimoji="1" lang="ja-JP" altLang="en-US" dirty="0">
                <a:latin typeface="メイリオ" panose="020B0604030504040204" pitchFamily="50" charset="-128"/>
                <a:ea typeface="メイリオ" panose="020B0604030504040204" pitchFamily="50" charset="-128"/>
              </a:rPr>
              <a:t>適度な温度と湿度が保たれる</a:t>
            </a:r>
          </a:p>
        </p:txBody>
      </p:sp>
      <p:pic>
        <p:nvPicPr>
          <p:cNvPr id="19" name="Picture 6">
            <a:extLst>
              <a:ext uri="{FF2B5EF4-FFF2-40B4-BE49-F238E27FC236}">
                <a16:creationId xmlns:a16="http://schemas.microsoft.com/office/drawing/2014/main" id="{85D16741-F65A-4726-A67F-9D796D6D9628}"/>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5180704" y="2025318"/>
            <a:ext cx="3512314" cy="1123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1">
            <a:extLst>
              <a:ext uri="{FF2B5EF4-FFF2-40B4-BE49-F238E27FC236}">
                <a16:creationId xmlns:a16="http://schemas.microsoft.com/office/drawing/2014/main" id="{5997B148-1548-46E3-8623-312774BA0C37}"/>
              </a:ext>
            </a:extLst>
          </p:cNvPr>
          <p:cNvSpPr txBox="1"/>
          <p:nvPr/>
        </p:nvSpPr>
        <p:spPr>
          <a:xfrm>
            <a:off x="4725297" y="1965533"/>
            <a:ext cx="1970532" cy="334313"/>
          </a:xfrm>
          <a:prstGeom prst="rect">
            <a:avLst/>
          </a:prstGeom>
          <a:solidFill>
            <a:schemeClr val="bg1"/>
          </a:solidFill>
          <a:ln w="12700">
            <a:solidFill>
              <a:srgbClr val="002060"/>
            </a:solidFill>
          </a:ln>
          <a:effectLst/>
        </p:spPr>
        <p:txBody>
          <a:bodyPr wrap="square" tIns="72000" rtlCol="0" anchor="ctr" anchorCtr="0">
            <a:spAutoFit/>
          </a:bodyPr>
          <a:lstStyle/>
          <a:p>
            <a:pPr fontAlgn="base">
              <a:spcBef>
                <a:spcPct val="0"/>
              </a:spcBef>
              <a:spcAft>
                <a:spcPct val="0"/>
              </a:spcAft>
            </a:pPr>
            <a:r>
              <a:rPr lang="ja-JP" altLang="en-US" sz="1400" b="1" dirty="0">
                <a:solidFill>
                  <a:srgbClr val="000000"/>
                </a:solidFill>
                <a:latin typeface="メイリオ" panose="020B0604030504040204" pitchFamily="50" charset="-128"/>
                <a:ea typeface="メイリオ" panose="020B0604030504040204" pitchFamily="50" charset="-128"/>
              </a:rPr>
              <a:t>外出時の人工鼻使用例</a:t>
            </a:r>
          </a:p>
        </p:txBody>
      </p:sp>
      <p:cxnSp>
        <p:nvCxnSpPr>
          <p:cNvPr id="25" name="直線矢印コネクタ 24">
            <a:extLst>
              <a:ext uri="{FF2B5EF4-FFF2-40B4-BE49-F238E27FC236}">
                <a16:creationId xmlns:a16="http://schemas.microsoft.com/office/drawing/2014/main" id="{E9167AD1-C4F5-4C20-8F64-2FA1431544DC}"/>
              </a:ext>
            </a:extLst>
          </p:cNvPr>
          <p:cNvCxnSpPr/>
          <p:nvPr/>
        </p:nvCxnSpPr>
        <p:spPr>
          <a:xfrm>
            <a:off x="6740690" y="2232375"/>
            <a:ext cx="294309" cy="290409"/>
          </a:xfrm>
          <a:prstGeom prst="straightConnector1">
            <a:avLst/>
          </a:prstGeom>
          <a:ln w="57150">
            <a:solidFill>
              <a:srgbClr val="FF0000"/>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pic>
        <p:nvPicPr>
          <p:cNvPr id="27" name="図 26">
            <a:extLst>
              <a:ext uri="{FF2B5EF4-FFF2-40B4-BE49-F238E27FC236}">
                <a16:creationId xmlns:a16="http://schemas.microsoft.com/office/drawing/2014/main" id="{D5EA032D-CE51-43EC-B759-5EF0EC4F3829}"/>
              </a:ext>
            </a:extLst>
          </p:cNvPr>
          <p:cNvPicPr>
            <a:picLocks noChangeAspect="1"/>
          </p:cNvPicPr>
          <p:nvPr/>
        </p:nvPicPr>
        <p:blipFill>
          <a:blip r:embed="rId6"/>
          <a:stretch>
            <a:fillRect/>
          </a:stretch>
        </p:blipFill>
        <p:spPr>
          <a:xfrm>
            <a:off x="4592937" y="2789201"/>
            <a:ext cx="1440391" cy="1123942"/>
          </a:xfrm>
          <a:prstGeom prst="rect">
            <a:avLst/>
          </a:prstGeom>
          <a:effectLst/>
        </p:spPr>
      </p:pic>
      <p:sp>
        <p:nvSpPr>
          <p:cNvPr id="29" name="角丸四角形吹き出し 20">
            <a:extLst>
              <a:ext uri="{FF2B5EF4-FFF2-40B4-BE49-F238E27FC236}">
                <a16:creationId xmlns:a16="http://schemas.microsoft.com/office/drawing/2014/main" id="{848A8D29-D211-4B8A-AF41-B6BEF82EFAEC}"/>
              </a:ext>
            </a:extLst>
          </p:cNvPr>
          <p:cNvSpPr/>
          <p:nvPr/>
        </p:nvSpPr>
        <p:spPr>
          <a:xfrm>
            <a:off x="4551928" y="5510853"/>
            <a:ext cx="2962800" cy="867635"/>
          </a:xfrm>
          <a:prstGeom prst="wedgeRoundRectCallout">
            <a:avLst>
              <a:gd name="adj1" fmla="val 65580"/>
              <a:gd name="adj2" fmla="val -44071"/>
              <a:gd name="adj3" fmla="val 16667"/>
            </a:avLst>
          </a:prstGeom>
          <a:solidFill>
            <a:schemeClr val="accent1">
              <a:lumMod val="60000"/>
              <a:lumOff val="40000"/>
            </a:schemeClr>
          </a:solidFill>
          <a:ln/>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1600" b="1" dirty="0">
                <a:solidFill>
                  <a:schemeClr val="bg1"/>
                </a:solidFill>
                <a:latin typeface="メイリオ" panose="020B0604030504040204" pitchFamily="50" charset="-128"/>
                <a:ea typeface="メイリオ" panose="020B0604030504040204" pitchFamily="50" charset="-128"/>
              </a:rPr>
              <a:t>ウォータートラップから水が回路に流れないように注意！</a:t>
            </a:r>
            <a:endParaRPr lang="en-US" altLang="ja-JP" sz="1600" b="1" dirty="0">
              <a:solidFill>
                <a:schemeClr val="bg1"/>
              </a:solidFill>
              <a:latin typeface="メイリオ" panose="020B0604030504040204" pitchFamily="50" charset="-128"/>
              <a:ea typeface="メイリオ" panose="020B0604030504040204" pitchFamily="50" charset="-128"/>
            </a:endParaRPr>
          </a:p>
          <a:p>
            <a:pPr algn="ctr"/>
            <a:r>
              <a:rPr lang="ja-JP" altLang="en-US" sz="1600" b="1" dirty="0">
                <a:solidFill>
                  <a:schemeClr val="bg1"/>
                </a:solidFill>
                <a:latin typeface="メイリオ" panose="020B0604030504040204" pitchFamily="50" charset="-128"/>
                <a:ea typeface="メイリオ" panose="020B0604030504040204" pitchFamily="50" charset="-128"/>
              </a:rPr>
              <a:t>（位置と、水の量）</a:t>
            </a:r>
          </a:p>
        </p:txBody>
      </p:sp>
      <p:sp>
        <p:nvSpPr>
          <p:cNvPr id="30" name="テキスト ボックス 29">
            <a:extLst>
              <a:ext uri="{FF2B5EF4-FFF2-40B4-BE49-F238E27FC236}">
                <a16:creationId xmlns:a16="http://schemas.microsoft.com/office/drawing/2014/main" id="{660DD43F-52B1-40BB-92CE-CB0F6F0D409B}"/>
              </a:ext>
            </a:extLst>
          </p:cNvPr>
          <p:cNvSpPr txBox="1"/>
          <p:nvPr/>
        </p:nvSpPr>
        <p:spPr>
          <a:xfrm>
            <a:off x="3331616" y="4148302"/>
            <a:ext cx="2854062" cy="1107996"/>
          </a:xfrm>
          <a:prstGeom prst="rect">
            <a:avLst/>
          </a:prstGeom>
          <a:noFill/>
          <a:effectLst/>
        </p:spPr>
        <p:txBody>
          <a:bodyPr wrap="square" lIns="0" tIns="0" rIns="0" bIns="0" rtlCol="0">
            <a:spAutoFit/>
          </a:bodyPr>
          <a:lstStyle/>
          <a:p>
            <a:pPr algn="ctr"/>
            <a:r>
              <a:rPr kumimoji="1" lang="ja-JP" altLang="en-US" b="1" dirty="0">
                <a:latin typeface="メイリオ" panose="020B0604030504040204" pitchFamily="50" charset="-128"/>
                <a:ea typeface="メイリオ" panose="020B0604030504040204" pitchFamily="50" charset="-128"/>
              </a:rPr>
              <a:t>加温加湿器が傾いたり、</a:t>
            </a:r>
            <a:r>
              <a:rPr lang="ja-JP" altLang="en-US" b="1" dirty="0">
                <a:latin typeface="メイリオ" panose="020B0604030504040204" pitchFamily="50" charset="-128"/>
                <a:ea typeface="メイリオ" panose="020B0604030504040204" pitchFamily="50" charset="-128"/>
              </a:rPr>
              <a:t>ウォータートラップに</a:t>
            </a:r>
            <a:br>
              <a:rPr lang="en-US" altLang="ja-JP" b="1" dirty="0">
                <a:latin typeface="メイリオ" panose="020B0604030504040204" pitchFamily="50" charset="-128"/>
                <a:ea typeface="メイリオ" panose="020B0604030504040204" pitchFamily="50" charset="-128"/>
              </a:rPr>
            </a:br>
            <a:r>
              <a:rPr lang="ja-JP" altLang="en-US" b="1" dirty="0">
                <a:latin typeface="メイリオ" panose="020B0604030504040204" pitchFamily="50" charset="-128"/>
                <a:ea typeface="メイリオ" panose="020B0604030504040204" pitchFamily="50" charset="-128"/>
              </a:rPr>
              <a:t>水がたまり過ぎて、</a:t>
            </a:r>
            <a:br>
              <a:rPr lang="en-US" altLang="ja-JP" b="1" dirty="0">
                <a:latin typeface="メイリオ" panose="020B0604030504040204" pitchFamily="50" charset="-128"/>
                <a:ea typeface="メイリオ" panose="020B0604030504040204" pitchFamily="50" charset="-128"/>
              </a:rPr>
            </a:br>
            <a:r>
              <a:rPr lang="ja-JP" altLang="en-US" b="1" dirty="0">
                <a:solidFill>
                  <a:srgbClr val="FF0000"/>
                </a:solidFill>
                <a:latin typeface="メイリオ" panose="020B0604030504040204" pitchFamily="50" charset="-128"/>
                <a:ea typeface="メイリオ" panose="020B0604030504040204" pitchFamily="50" charset="-128"/>
              </a:rPr>
              <a:t>回路に水が入ると危険！</a:t>
            </a:r>
          </a:p>
        </p:txBody>
      </p:sp>
      <p:sp>
        <p:nvSpPr>
          <p:cNvPr id="31" name="角丸四角形吹き出し 4">
            <a:extLst>
              <a:ext uri="{FF2B5EF4-FFF2-40B4-BE49-F238E27FC236}">
                <a16:creationId xmlns:a16="http://schemas.microsoft.com/office/drawing/2014/main" id="{26A30890-27AA-473B-9C4D-5BD64862D3EF}"/>
              </a:ext>
            </a:extLst>
          </p:cNvPr>
          <p:cNvSpPr/>
          <p:nvPr/>
        </p:nvSpPr>
        <p:spPr>
          <a:xfrm>
            <a:off x="2608735" y="2272957"/>
            <a:ext cx="1888710" cy="621619"/>
          </a:xfrm>
          <a:prstGeom prst="wedgeRoundRectCallout">
            <a:avLst>
              <a:gd name="adj1" fmla="val -61361"/>
              <a:gd name="adj2" fmla="val 204345"/>
              <a:gd name="adj3" fmla="val 16667"/>
            </a:avLst>
          </a:prstGeom>
          <a:solidFill>
            <a:schemeClr val="accent1">
              <a:lumMod val="60000"/>
              <a:lumOff val="40000"/>
            </a:schemeClr>
          </a:solidFill>
          <a:ln/>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sz="1600" b="1" dirty="0">
                <a:latin typeface="メイリオ" panose="020B0604030504040204" pitchFamily="50" charset="-128"/>
                <a:ea typeface="メイリオ" panose="020B0604030504040204" pitchFamily="50" charset="-128"/>
              </a:rPr>
              <a:t>水が少なくなっていないか注意！</a:t>
            </a:r>
          </a:p>
        </p:txBody>
      </p:sp>
      <p:sp>
        <p:nvSpPr>
          <p:cNvPr id="32" name="テキスト ボックス 31">
            <a:extLst>
              <a:ext uri="{FF2B5EF4-FFF2-40B4-BE49-F238E27FC236}">
                <a16:creationId xmlns:a16="http://schemas.microsoft.com/office/drawing/2014/main" id="{13007DD2-8C35-447F-B4EC-B05B6CE801BF}"/>
              </a:ext>
            </a:extLst>
          </p:cNvPr>
          <p:cNvSpPr txBox="1"/>
          <p:nvPr/>
        </p:nvSpPr>
        <p:spPr>
          <a:xfrm>
            <a:off x="668338" y="6373603"/>
            <a:ext cx="1915909" cy="230832"/>
          </a:xfrm>
          <a:prstGeom prst="rect">
            <a:avLst/>
          </a:prstGeom>
          <a:noFill/>
          <a:effectLst/>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90</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73819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800" dirty="0"/>
              <a:t>個々の呼吸器で確認しておくべきこと</a:t>
            </a:r>
            <a:endParaRPr lang="zh-TW" altLang="en-US" sz="2800" dirty="0"/>
          </a:p>
        </p:txBody>
      </p:sp>
      <p:sp>
        <p:nvSpPr>
          <p:cNvPr id="6" name="テキスト ボックス 3">
            <a:extLst>
              <a:ext uri="{FF2B5EF4-FFF2-40B4-BE49-F238E27FC236}">
                <a16:creationId xmlns:a16="http://schemas.microsoft.com/office/drawing/2014/main" id="{E9D684BC-1627-4C80-B5E2-BE118B55C037}"/>
              </a:ext>
            </a:extLst>
          </p:cNvPr>
          <p:cNvSpPr txBox="1">
            <a:spLocks noChangeArrowheads="1"/>
          </p:cNvSpPr>
          <p:nvPr/>
        </p:nvSpPr>
        <p:spPr bwMode="auto">
          <a:xfrm>
            <a:off x="620713" y="1628775"/>
            <a:ext cx="5855391" cy="5061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marL="177800" indent="-177800">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398463" indent="-398463">
              <a:lnSpc>
                <a:spcPct val="125000"/>
              </a:lnSpc>
              <a:spcBef>
                <a:spcPts val="1800"/>
              </a:spcBef>
              <a:buClr>
                <a:schemeClr val="tx1"/>
              </a:buClr>
              <a:buNone/>
            </a:pPr>
            <a:r>
              <a:rPr lang="ja-JP" altLang="en-US" sz="2400" dirty="0">
                <a:solidFill>
                  <a:srgbClr val="000000"/>
                </a:solidFill>
                <a:latin typeface="メイリオ" panose="020B0604030504040204" pitchFamily="50" charset="-128"/>
                <a:ea typeface="メイリオ" panose="020B0604030504040204" pitchFamily="50" charset="-128"/>
              </a:rPr>
              <a:t>● 電源スイッチの位置</a:t>
            </a:r>
            <a:endParaRPr lang="en-US" altLang="ja-JP" sz="2400" dirty="0">
              <a:solidFill>
                <a:srgbClr val="000000"/>
              </a:solidFill>
              <a:latin typeface="メイリオ" panose="020B0604030504040204" pitchFamily="50" charset="-128"/>
              <a:ea typeface="メイリオ" panose="020B0604030504040204" pitchFamily="50" charset="-128"/>
            </a:endParaRPr>
          </a:p>
          <a:p>
            <a:pPr marL="398463" indent="-398463">
              <a:lnSpc>
                <a:spcPct val="125000"/>
              </a:lnSpc>
              <a:spcBef>
                <a:spcPts val="1800"/>
              </a:spcBef>
              <a:buClr>
                <a:schemeClr val="tx1"/>
              </a:buClr>
              <a:buNone/>
            </a:pPr>
            <a:r>
              <a:rPr lang="ja-JP" altLang="en-US" sz="2400" dirty="0">
                <a:solidFill>
                  <a:srgbClr val="00B050"/>
                </a:solidFill>
                <a:latin typeface="メイリオ" panose="020B0604030504040204" pitchFamily="50" charset="-128"/>
                <a:ea typeface="メイリオ" panose="020B0604030504040204" pitchFamily="50" charset="-128"/>
              </a:rPr>
              <a:t>●</a:t>
            </a:r>
            <a:r>
              <a:rPr lang="ja-JP" altLang="en-US" sz="2400" dirty="0">
                <a:solidFill>
                  <a:srgbClr val="000000"/>
                </a:solidFill>
                <a:latin typeface="メイリオ" panose="020B0604030504040204" pitchFamily="50" charset="-128"/>
                <a:ea typeface="メイリオ" panose="020B0604030504040204" pitchFamily="50" charset="-128"/>
              </a:rPr>
              <a:t> 使用している電源の種類の表示</a:t>
            </a:r>
            <a:br>
              <a:rPr lang="en-US" altLang="ja-JP" sz="2400" dirty="0">
                <a:solidFill>
                  <a:srgbClr val="000000"/>
                </a:solidFill>
                <a:latin typeface="メイリオ" panose="020B0604030504040204" pitchFamily="50" charset="-128"/>
                <a:ea typeface="メイリオ" panose="020B0604030504040204" pitchFamily="50" charset="-128"/>
              </a:rPr>
            </a:br>
            <a:r>
              <a:rPr lang="ja-JP" altLang="en-US" sz="2000" dirty="0">
                <a:solidFill>
                  <a:srgbClr val="000000"/>
                </a:solidFill>
                <a:latin typeface="メイリオ" panose="020B0604030504040204" pitchFamily="50" charset="-128"/>
                <a:ea typeface="メイリオ" panose="020B0604030504040204" pitchFamily="50" charset="-128"/>
              </a:rPr>
              <a:t>校内では交流電源が使用されていることを確認</a:t>
            </a:r>
          </a:p>
          <a:p>
            <a:pPr marL="398463" indent="-398463">
              <a:lnSpc>
                <a:spcPct val="125000"/>
              </a:lnSpc>
              <a:spcBef>
                <a:spcPts val="1800"/>
              </a:spcBef>
              <a:buClr>
                <a:schemeClr val="tx1"/>
              </a:buClr>
              <a:buNone/>
            </a:pPr>
            <a:r>
              <a:rPr lang="ja-JP" altLang="en-US" sz="2400" dirty="0">
                <a:solidFill>
                  <a:srgbClr val="FF0000"/>
                </a:solidFill>
                <a:latin typeface="メイリオ" panose="020B0604030504040204" pitchFamily="50" charset="-128"/>
                <a:ea typeface="メイリオ" panose="020B0604030504040204" pitchFamily="50" charset="-128"/>
              </a:rPr>
              <a:t>●</a:t>
            </a:r>
            <a:r>
              <a:rPr lang="ja-JP" altLang="en-US" sz="2400" dirty="0">
                <a:solidFill>
                  <a:srgbClr val="000000"/>
                </a:solidFill>
                <a:latin typeface="メイリオ" panose="020B0604030504040204" pitchFamily="50" charset="-128"/>
                <a:ea typeface="メイリオ" panose="020B0604030504040204" pitchFamily="50" charset="-128"/>
              </a:rPr>
              <a:t> 各種アラーム表示の位置</a:t>
            </a:r>
            <a:br>
              <a:rPr lang="en-US" altLang="ja-JP" sz="2400" dirty="0">
                <a:solidFill>
                  <a:srgbClr val="000000"/>
                </a:solidFill>
                <a:latin typeface="メイリオ" panose="020B0604030504040204" pitchFamily="50" charset="-128"/>
                <a:ea typeface="メイリオ" panose="020B0604030504040204" pitchFamily="50" charset="-128"/>
              </a:rPr>
            </a:br>
            <a:r>
              <a:rPr lang="ja-JP" altLang="en-US" sz="2000" dirty="0">
                <a:solidFill>
                  <a:srgbClr val="000000"/>
                </a:solidFill>
                <a:latin typeface="メイリオ" panose="020B0604030504040204" pitchFamily="50" charset="-128"/>
                <a:ea typeface="メイリオ" panose="020B0604030504040204" pitchFamily="50" charset="-128"/>
              </a:rPr>
              <a:t>アラーム消音ボタンの位置</a:t>
            </a:r>
          </a:p>
          <a:p>
            <a:pPr marL="398463" indent="-398463">
              <a:lnSpc>
                <a:spcPct val="125000"/>
              </a:lnSpc>
              <a:spcBef>
                <a:spcPts val="1800"/>
              </a:spcBef>
              <a:buClr>
                <a:schemeClr val="tx1"/>
              </a:buClr>
              <a:buNone/>
            </a:pPr>
            <a:r>
              <a:rPr lang="ja-JP" altLang="en-US" sz="2400" dirty="0">
                <a:solidFill>
                  <a:srgbClr val="00B0F0"/>
                </a:solidFill>
                <a:latin typeface="メイリオ" panose="020B0604030504040204" pitchFamily="50" charset="-128"/>
                <a:ea typeface="メイリオ" panose="020B0604030504040204" pitchFamily="50" charset="-128"/>
              </a:rPr>
              <a:t>●</a:t>
            </a:r>
            <a:r>
              <a:rPr lang="ja-JP" altLang="en-US" sz="2400" dirty="0">
                <a:solidFill>
                  <a:srgbClr val="000000"/>
                </a:solidFill>
                <a:latin typeface="メイリオ" panose="020B0604030504040204" pitchFamily="50" charset="-128"/>
                <a:ea typeface="メイリオ" panose="020B0604030504040204" pitchFamily="50" charset="-128"/>
              </a:rPr>
              <a:t> 実測値の表示</a:t>
            </a:r>
            <a:br>
              <a:rPr lang="en-US" altLang="ja-JP" sz="2400" dirty="0">
                <a:solidFill>
                  <a:srgbClr val="000000"/>
                </a:solidFill>
                <a:latin typeface="メイリオ" panose="020B0604030504040204" pitchFamily="50" charset="-128"/>
                <a:ea typeface="メイリオ" panose="020B0604030504040204" pitchFamily="50" charset="-128"/>
              </a:rPr>
            </a:br>
            <a:r>
              <a:rPr lang="ja-JP" altLang="en-US" sz="2000" dirty="0">
                <a:solidFill>
                  <a:srgbClr val="000000"/>
                </a:solidFill>
                <a:latin typeface="メイリオ" panose="020B0604030504040204" pitchFamily="50" charset="-128"/>
                <a:ea typeface="メイリオ" panose="020B0604030504040204" pitchFamily="50" charset="-128"/>
              </a:rPr>
              <a:t>（気道内圧　呼吸回数　１回換気量など）</a:t>
            </a:r>
            <a:endParaRPr lang="ja-JP" altLang="en-US" sz="2400" dirty="0">
              <a:solidFill>
                <a:srgbClr val="000000"/>
              </a:solidFill>
              <a:latin typeface="メイリオ" panose="020B0604030504040204" pitchFamily="50" charset="-128"/>
              <a:ea typeface="メイリオ" panose="020B0604030504040204" pitchFamily="50" charset="-128"/>
            </a:endParaRPr>
          </a:p>
        </p:txBody>
      </p:sp>
      <p:sp>
        <p:nvSpPr>
          <p:cNvPr id="7" name="Oval 4">
            <a:extLst>
              <a:ext uri="{FF2B5EF4-FFF2-40B4-BE49-F238E27FC236}">
                <a16:creationId xmlns:a16="http://schemas.microsoft.com/office/drawing/2014/main" id="{FB867371-7710-460E-B4B4-067094E3287E}"/>
              </a:ext>
            </a:extLst>
          </p:cNvPr>
          <p:cNvSpPr>
            <a:spLocks noChangeArrowheads="1"/>
          </p:cNvSpPr>
          <p:nvPr/>
        </p:nvSpPr>
        <p:spPr bwMode="auto">
          <a:xfrm>
            <a:off x="8036295" y="1736171"/>
            <a:ext cx="506600" cy="449547"/>
          </a:xfrm>
          <a:prstGeom prst="ellipse">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0"/>
              </a:spcBef>
              <a:spcAft>
                <a:spcPts val="0"/>
              </a:spcAft>
              <a:buFontTx/>
              <a:buNone/>
            </a:pPr>
            <a:endParaRPr lang="ja-JP" altLang="en-US" sz="1700">
              <a:solidFill>
                <a:prstClr val="black"/>
              </a:solidFill>
              <a:latin typeface="メイリオ" panose="020B0604030504040204" pitchFamily="50" charset="-128"/>
              <a:ea typeface="メイリオ" panose="020B0604030504040204" pitchFamily="50" charset="-128"/>
            </a:endParaRPr>
          </a:p>
        </p:txBody>
      </p:sp>
      <p:sp>
        <p:nvSpPr>
          <p:cNvPr id="8" name="Rectangle 5">
            <a:extLst>
              <a:ext uri="{FF2B5EF4-FFF2-40B4-BE49-F238E27FC236}">
                <a16:creationId xmlns:a16="http://schemas.microsoft.com/office/drawing/2014/main" id="{F0C48CE3-CD4F-45D2-AA22-86BB9FA3D89C}"/>
              </a:ext>
            </a:extLst>
          </p:cNvPr>
          <p:cNvSpPr>
            <a:spLocks noChangeArrowheads="1"/>
          </p:cNvSpPr>
          <p:nvPr/>
        </p:nvSpPr>
        <p:spPr bwMode="auto">
          <a:xfrm>
            <a:off x="8142573" y="1630505"/>
            <a:ext cx="294044" cy="1766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0"/>
              </a:spcBef>
              <a:spcAft>
                <a:spcPts val="0"/>
              </a:spcAft>
              <a:buFontTx/>
              <a:buNone/>
            </a:pPr>
            <a:endParaRPr lang="ja-JP" altLang="en-US" sz="1700">
              <a:solidFill>
                <a:prstClr val="black"/>
              </a:solidFill>
              <a:latin typeface="メイリオ" panose="020B0604030504040204" pitchFamily="50" charset="-128"/>
              <a:ea typeface="メイリオ" panose="020B0604030504040204" pitchFamily="50" charset="-128"/>
            </a:endParaRPr>
          </a:p>
        </p:txBody>
      </p:sp>
      <p:sp>
        <p:nvSpPr>
          <p:cNvPr id="9" name="Line 6">
            <a:extLst>
              <a:ext uri="{FF2B5EF4-FFF2-40B4-BE49-F238E27FC236}">
                <a16:creationId xmlns:a16="http://schemas.microsoft.com/office/drawing/2014/main" id="{B878E471-3307-47ED-AEF5-AA4B6D2FB4C3}"/>
              </a:ext>
            </a:extLst>
          </p:cNvPr>
          <p:cNvSpPr>
            <a:spLocks noChangeShapeType="1"/>
          </p:cNvSpPr>
          <p:nvPr/>
        </p:nvSpPr>
        <p:spPr bwMode="auto">
          <a:xfrm>
            <a:off x="8289595" y="1595478"/>
            <a:ext cx="1" cy="34842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pPr>
            <a:endParaRPr lang="ja-JP" altLang="en-US" sz="1800">
              <a:solidFill>
                <a:prstClr val="black"/>
              </a:solidFill>
              <a:latin typeface="メイリオ" panose="020B0604030504040204" pitchFamily="50" charset="-128"/>
              <a:ea typeface="メイリオ" panose="020B0604030504040204" pitchFamily="50" charset="-128"/>
            </a:endParaRPr>
          </a:p>
        </p:txBody>
      </p:sp>
      <p:sp>
        <p:nvSpPr>
          <p:cNvPr id="12" name="Oval 11">
            <a:extLst>
              <a:ext uri="{FF2B5EF4-FFF2-40B4-BE49-F238E27FC236}">
                <a16:creationId xmlns:a16="http://schemas.microsoft.com/office/drawing/2014/main" id="{E6E39AD5-9F7B-4666-89D0-10E2C71A67E3}"/>
              </a:ext>
            </a:extLst>
          </p:cNvPr>
          <p:cNvSpPr>
            <a:spLocks noChangeArrowheads="1"/>
          </p:cNvSpPr>
          <p:nvPr/>
        </p:nvSpPr>
        <p:spPr bwMode="auto">
          <a:xfrm>
            <a:off x="8036295" y="3794264"/>
            <a:ext cx="506601" cy="508000"/>
          </a:xfrm>
          <a:prstGeom prst="ellipse">
            <a:avLst/>
          </a:prstGeom>
          <a:solidFill>
            <a:srgbClr val="FF0000"/>
          </a:solidFill>
          <a:ln w="38100">
            <a:solidFill>
              <a:schemeClr val="tx1"/>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0"/>
              </a:spcBef>
              <a:spcAft>
                <a:spcPts val="0"/>
              </a:spcAft>
              <a:buFontTx/>
              <a:buNone/>
            </a:pPr>
            <a:endParaRPr lang="ja-JP" altLang="en-US" sz="1700">
              <a:solidFill>
                <a:prstClr val="black"/>
              </a:solidFill>
              <a:latin typeface="メイリオ" panose="020B0604030504040204" pitchFamily="50" charset="-128"/>
              <a:ea typeface="メイリオ" panose="020B0604030504040204" pitchFamily="50" charset="-128"/>
            </a:endParaRPr>
          </a:p>
        </p:txBody>
      </p:sp>
      <p:sp>
        <p:nvSpPr>
          <p:cNvPr id="13" name="AutoShape 12">
            <a:extLst>
              <a:ext uri="{FF2B5EF4-FFF2-40B4-BE49-F238E27FC236}">
                <a16:creationId xmlns:a16="http://schemas.microsoft.com/office/drawing/2014/main" id="{6267FC9A-78F6-4B36-98D6-BBBF8BAB37A7}"/>
              </a:ext>
            </a:extLst>
          </p:cNvPr>
          <p:cNvSpPr>
            <a:spLocks noChangeArrowheads="1"/>
          </p:cNvSpPr>
          <p:nvPr/>
        </p:nvSpPr>
        <p:spPr bwMode="auto">
          <a:xfrm rot="5593962">
            <a:off x="8225920" y="3398496"/>
            <a:ext cx="127350" cy="190325"/>
          </a:xfrm>
          <a:prstGeom prst="moon">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0"/>
              </a:spcBef>
              <a:spcAft>
                <a:spcPts val="0"/>
              </a:spcAft>
              <a:buFontTx/>
              <a:buNone/>
            </a:pPr>
            <a:endParaRPr lang="ja-JP" altLang="en-US" sz="1700">
              <a:solidFill>
                <a:prstClr val="black"/>
              </a:solidFill>
              <a:latin typeface="メイリオ" panose="020B0604030504040204" pitchFamily="50" charset="-128"/>
              <a:ea typeface="メイリオ" panose="020B0604030504040204" pitchFamily="50" charset="-128"/>
            </a:endParaRPr>
          </a:p>
        </p:txBody>
      </p:sp>
      <p:grpSp>
        <p:nvGrpSpPr>
          <p:cNvPr id="2" name="グループ化 1">
            <a:extLst>
              <a:ext uri="{FF2B5EF4-FFF2-40B4-BE49-F238E27FC236}">
                <a16:creationId xmlns:a16="http://schemas.microsoft.com/office/drawing/2014/main" id="{02F1E5A1-F01F-4C50-9B10-4E76B2B7C189}"/>
              </a:ext>
            </a:extLst>
          </p:cNvPr>
          <p:cNvGrpSpPr/>
          <p:nvPr/>
        </p:nvGrpSpPr>
        <p:grpSpPr>
          <a:xfrm>
            <a:off x="7685450" y="2506912"/>
            <a:ext cx="1208290" cy="510980"/>
            <a:chOff x="7612808" y="2585534"/>
            <a:chExt cx="1208290" cy="510980"/>
          </a:xfrm>
        </p:grpSpPr>
        <p:sp>
          <p:nvSpPr>
            <p:cNvPr id="10" name="Oval 8">
              <a:extLst>
                <a:ext uri="{FF2B5EF4-FFF2-40B4-BE49-F238E27FC236}">
                  <a16:creationId xmlns:a16="http://schemas.microsoft.com/office/drawing/2014/main" id="{9332BF67-D026-4304-B3E8-C7E19E74A908}"/>
                </a:ext>
              </a:extLst>
            </p:cNvPr>
            <p:cNvSpPr>
              <a:spLocks noChangeArrowheads="1"/>
            </p:cNvSpPr>
            <p:nvPr/>
          </p:nvSpPr>
          <p:spPr bwMode="auto">
            <a:xfrm>
              <a:off x="7612808" y="2588513"/>
              <a:ext cx="506601" cy="508001"/>
            </a:xfrm>
            <a:prstGeom prst="ellipse">
              <a:avLst/>
            </a:prstGeom>
            <a:solidFill>
              <a:srgbClr val="92D050"/>
            </a:solidFill>
            <a:ln w="38100">
              <a:solidFill>
                <a:schemeClr val="tx1"/>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0"/>
                </a:spcBef>
                <a:spcAft>
                  <a:spcPts val="0"/>
                </a:spcAft>
                <a:buFontTx/>
                <a:buNone/>
              </a:pPr>
              <a:endParaRPr lang="ja-JP" altLang="en-US" sz="1700">
                <a:solidFill>
                  <a:prstClr val="black"/>
                </a:solidFill>
                <a:latin typeface="メイリオ" panose="020B0604030504040204" pitchFamily="50" charset="-128"/>
                <a:ea typeface="メイリオ" panose="020B0604030504040204" pitchFamily="50" charset="-128"/>
              </a:endParaRPr>
            </a:p>
          </p:txBody>
        </p:sp>
        <p:sp>
          <p:nvSpPr>
            <p:cNvPr id="11" name="AutoShape 9">
              <a:extLst>
                <a:ext uri="{FF2B5EF4-FFF2-40B4-BE49-F238E27FC236}">
                  <a16:creationId xmlns:a16="http://schemas.microsoft.com/office/drawing/2014/main" id="{47E1643B-F20C-4E8F-8CF0-28F4DD21DC4A}"/>
                </a:ext>
              </a:extLst>
            </p:cNvPr>
            <p:cNvSpPr>
              <a:spLocks noChangeArrowheads="1"/>
            </p:cNvSpPr>
            <p:nvPr/>
          </p:nvSpPr>
          <p:spPr bwMode="auto">
            <a:xfrm rot="5593962">
              <a:off x="8195998" y="2853788"/>
              <a:ext cx="127350" cy="190326"/>
            </a:xfrm>
            <a:prstGeom prst="moon">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0"/>
                </a:spcBef>
                <a:spcAft>
                  <a:spcPts val="0"/>
                </a:spcAft>
                <a:buFontTx/>
                <a:buNone/>
              </a:pPr>
              <a:endParaRPr lang="ja-JP" altLang="en-US" sz="1700">
                <a:solidFill>
                  <a:prstClr val="black"/>
                </a:solidFill>
                <a:latin typeface="メイリオ" panose="020B0604030504040204" pitchFamily="50" charset="-128"/>
                <a:ea typeface="メイリオ" panose="020B0604030504040204" pitchFamily="50" charset="-128"/>
              </a:endParaRPr>
            </a:p>
          </p:txBody>
        </p:sp>
        <p:sp>
          <p:nvSpPr>
            <p:cNvPr id="14" name="Oval 8">
              <a:extLst>
                <a:ext uri="{FF2B5EF4-FFF2-40B4-BE49-F238E27FC236}">
                  <a16:creationId xmlns:a16="http://schemas.microsoft.com/office/drawing/2014/main" id="{A8F8724B-28BB-4636-9104-AF6CC92B17C1}"/>
                </a:ext>
              </a:extLst>
            </p:cNvPr>
            <p:cNvSpPr>
              <a:spLocks noChangeArrowheads="1"/>
            </p:cNvSpPr>
            <p:nvPr/>
          </p:nvSpPr>
          <p:spPr bwMode="auto">
            <a:xfrm>
              <a:off x="8314497" y="2585534"/>
              <a:ext cx="506601" cy="508001"/>
            </a:xfrm>
            <a:prstGeom prst="ellipse">
              <a:avLst/>
            </a:prstGeom>
            <a:noFill/>
            <a:ln w="38100">
              <a:solidFill>
                <a:schemeClr val="tx1"/>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0"/>
                </a:spcBef>
                <a:spcAft>
                  <a:spcPts val="0"/>
                </a:spcAft>
                <a:buFontTx/>
                <a:buNone/>
              </a:pPr>
              <a:endParaRPr lang="ja-JP" altLang="en-US" sz="1700">
                <a:solidFill>
                  <a:prstClr val="black"/>
                </a:solidFill>
                <a:latin typeface="メイリオ" panose="020B0604030504040204" pitchFamily="50" charset="-128"/>
                <a:ea typeface="メイリオ" panose="020B0604030504040204" pitchFamily="50" charset="-128"/>
              </a:endParaRPr>
            </a:p>
          </p:txBody>
        </p:sp>
      </p:grpSp>
      <p:sp>
        <p:nvSpPr>
          <p:cNvPr id="15" name="テキスト ボックス 14">
            <a:extLst>
              <a:ext uri="{FF2B5EF4-FFF2-40B4-BE49-F238E27FC236}">
                <a16:creationId xmlns:a16="http://schemas.microsoft.com/office/drawing/2014/main" id="{C076C17B-2E57-407B-9519-9A5AEDE111B9}"/>
              </a:ext>
            </a:extLst>
          </p:cNvPr>
          <p:cNvSpPr txBox="1"/>
          <p:nvPr/>
        </p:nvSpPr>
        <p:spPr>
          <a:xfrm>
            <a:off x="7621279" y="3309389"/>
            <a:ext cx="1336632" cy="323165"/>
          </a:xfrm>
          <a:prstGeom prst="rect">
            <a:avLst/>
          </a:prstGeom>
          <a:noFill/>
          <a:ln>
            <a:solidFill>
              <a:schemeClr val="tx1">
                <a:lumMod val="65000"/>
                <a:lumOff val="35000"/>
              </a:schemeClr>
            </a:solidFill>
          </a:ln>
        </p:spPr>
        <p:txBody>
          <a:bodyPr wrap="square" bIns="0" rtlCol="0" anchor="ctr" anchorCtr="0">
            <a:spAutoFit/>
          </a:bodyPr>
          <a:lstStyle/>
          <a:p>
            <a:pPr algn="ctr"/>
            <a:r>
              <a:rPr kumimoji="1" lang="ja-JP" altLang="en-US" dirty="0">
                <a:solidFill>
                  <a:schemeClr val="tx1">
                    <a:lumMod val="65000"/>
                    <a:lumOff val="35000"/>
                  </a:schemeClr>
                </a:solidFill>
                <a:latin typeface="メイリオ" panose="020B0604030504040204" pitchFamily="50" charset="-128"/>
                <a:ea typeface="メイリオ" panose="020B0604030504040204" pitchFamily="50" charset="-128"/>
              </a:rPr>
              <a:t>低圧　警報</a:t>
            </a:r>
          </a:p>
        </p:txBody>
      </p:sp>
      <p:sp>
        <p:nvSpPr>
          <p:cNvPr id="1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91</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162827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800" dirty="0"/>
              <a:t>呼吸器のアラームの意味すること</a:t>
            </a:r>
          </a:p>
        </p:txBody>
      </p:sp>
      <p:graphicFrame>
        <p:nvGraphicFramePr>
          <p:cNvPr id="16" name="表 15">
            <a:extLst>
              <a:ext uri="{FF2B5EF4-FFF2-40B4-BE49-F238E27FC236}">
                <a16:creationId xmlns:a16="http://schemas.microsoft.com/office/drawing/2014/main" id="{6A58D628-9D87-49A3-AE7A-D8860FBA7D0A}"/>
              </a:ext>
            </a:extLst>
          </p:cNvPr>
          <p:cNvGraphicFramePr>
            <a:graphicFrameLocks noGrp="1"/>
          </p:cNvGraphicFramePr>
          <p:nvPr/>
        </p:nvGraphicFramePr>
        <p:xfrm>
          <a:off x="681038" y="1628775"/>
          <a:ext cx="8332333" cy="4895273"/>
        </p:xfrm>
        <a:graphic>
          <a:graphicData uri="http://schemas.openxmlformats.org/drawingml/2006/table">
            <a:tbl>
              <a:tblPr firstRow="1" bandRow="1">
                <a:tableStyleId>{5FD0F851-EC5A-4D38-B0AD-8093EC10F338}</a:tableStyleId>
              </a:tblPr>
              <a:tblGrid>
                <a:gridCol w="1888160">
                  <a:extLst>
                    <a:ext uri="{9D8B030D-6E8A-4147-A177-3AD203B41FA5}">
                      <a16:colId xmlns:a16="http://schemas.microsoft.com/office/drawing/2014/main" val="20000"/>
                    </a:ext>
                  </a:extLst>
                </a:gridCol>
                <a:gridCol w="6444173">
                  <a:extLst>
                    <a:ext uri="{9D8B030D-6E8A-4147-A177-3AD203B41FA5}">
                      <a16:colId xmlns:a16="http://schemas.microsoft.com/office/drawing/2014/main" val="20001"/>
                    </a:ext>
                  </a:extLst>
                </a:gridCol>
              </a:tblGrid>
              <a:tr h="401640">
                <a:tc>
                  <a:txBody>
                    <a:bodyPr/>
                    <a:lstStyle/>
                    <a:p>
                      <a:pPr>
                        <a:lnSpc>
                          <a:spcPct val="120000"/>
                        </a:lnSpc>
                      </a:pPr>
                      <a:r>
                        <a:rPr kumimoji="1" lang="ja-JP" altLang="en-US" sz="1800" dirty="0">
                          <a:solidFill>
                            <a:schemeClr val="bg1"/>
                          </a:solidFill>
                          <a:latin typeface="メイリオ" panose="020B0604030504040204" pitchFamily="50" charset="-128"/>
                          <a:ea typeface="メイリオ" panose="020B0604030504040204" pitchFamily="50" charset="-128"/>
                        </a:rPr>
                        <a:t>アラーム表示</a:t>
                      </a:r>
                      <a:endParaRPr kumimoji="1" lang="ja-JP" altLang="en-US" sz="1800" dirty="0">
                        <a:solidFill>
                          <a:schemeClr val="bg1"/>
                        </a:solidFill>
                        <a:latin typeface="メイリオ" panose="020B0604030504040204" pitchFamily="50" charset="-128"/>
                        <a:ea typeface="メイリオ" panose="020B0604030504040204" pitchFamily="50" charset="-128"/>
                        <a:cs typeface="ＭＳ ゴシック"/>
                      </a:endParaRP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50000"/>
                      </a:schemeClr>
                    </a:solidFill>
                  </a:tcPr>
                </a:tc>
                <a:tc>
                  <a:txBody>
                    <a:bodyPr/>
                    <a:lstStyle/>
                    <a:p>
                      <a:pPr>
                        <a:lnSpc>
                          <a:spcPct val="120000"/>
                        </a:lnSpc>
                      </a:pPr>
                      <a:r>
                        <a:rPr kumimoji="1" lang="ja-JP" altLang="en-US" sz="1600" dirty="0">
                          <a:solidFill>
                            <a:schemeClr val="bg1"/>
                          </a:solidFill>
                          <a:latin typeface="メイリオ" panose="020B0604030504040204" pitchFamily="50" charset="-128"/>
                          <a:ea typeface="メイリオ" panose="020B0604030504040204" pitchFamily="50" charset="-128"/>
                          <a:cs typeface="ＭＳ ゴシック"/>
                        </a:rPr>
                        <a:t>機種によってアラーム表示が異なるので個々に学習する必要あり</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0"/>
                  </a:ext>
                </a:extLst>
              </a:tr>
              <a:tr h="785207">
                <a:tc>
                  <a:txBody>
                    <a:bodyPr/>
                    <a:lstStyle/>
                    <a:p>
                      <a:pPr>
                        <a:lnSpc>
                          <a:spcPct val="120000"/>
                        </a:lnSpc>
                      </a:pPr>
                      <a:r>
                        <a:rPr kumimoji="1" lang="ja-JP" altLang="en-US" sz="1800" b="0" dirty="0">
                          <a:latin typeface="メイリオ" panose="020B0604030504040204" pitchFamily="50" charset="-128"/>
                          <a:ea typeface="メイリオ" panose="020B0604030504040204" pitchFamily="50" charset="-128"/>
                          <a:cs typeface="メイリオ"/>
                        </a:rPr>
                        <a:t>低圧</a:t>
                      </a:r>
                      <a:r>
                        <a:rPr kumimoji="1" lang="ja-JP" altLang="ja-JP" sz="1800" b="0" dirty="0">
                          <a:latin typeface="メイリオ" panose="020B0604030504040204" pitchFamily="50" charset="-128"/>
                          <a:ea typeface="メイリオ" panose="020B0604030504040204" pitchFamily="50" charset="-128"/>
                          <a:cs typeface="メイリオ"/>
                        </a:rPr>
                        <a:t>　</a:t>
                      </a:r>
                      <a:r>
                        <a:rPr kumimoji="1" lang="ja-JP" altLang="en-US" sz="1800" b="0" dirty="0">
                          <a:latin typeface="メイリオ" panose="020B0604030504040204" pitchFamily="50" charset="-128"/>
                          <a:ea typeface="メイリオ" panose="020B0604030504040204" pitchFamily="50" charset="-128"/>
                          <a:cs typeface="メイリオ"/>
                        </a:rPr>
                        <a:t>無呼吸</a:t>
                      </a:r>
                      <a:endParaRPr kumimoji="1" lang="en-US" altLang="ja-JP" sz="1800" b="0" dirty="0">
                        <a:latin typeface="メイリオ" panose="020B0604030504040204" pitchFamily="50" charset="-128"/>
                        <a:ea typeface="メイリオ" panose="020B0604030504040204" pitchFamily="50" charset="-128"/>
                        <a:cs typeface="メイリオ"/>
                      </a:endParaRPr>
                    </a:p>
                    <a:p>
                      <a:pPr>
                        <a:lnSpc>
                          <a:spcPct val="120000"/>
                        </a:lnSpc>
                      </a:pPr>
                      <a:r>
                        <a:rPr kumimoji="1" lang="ja-JP" altLang="en-US" sz="1800" b="0" dirty="0">
                          <a:latin typeface="メイリオ" panose="020B0604030504040204" pitchFamily="50" charset="-128"/>
                          <a:ea typeface="メイリオ" panose="020B0604030504040204" pitchFamily="50" charset="-128"/>
                          <a:cs typeface="メイリオ"/>
                        </a:rPr>
                        <a:t>回路外れ</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a:lnSpc>
                          <a:spcPct val="120000"/>
                        </a:lnSpc>
                      </a:pPr>
                      <a:r>
                        <a:rPr kumimoji="1" lang="ja-JP" altLang="en-US" sz="1800" dirty="0">
                          <a:solidFill>
                            <a:srgbClr val="FF0000"/>
                          </a:solidFill>
                          <a:latin typeface="メイリオ" panose="020B0604030504040204" pitchFamily="50" charset="-128"/>
                          <a:ea typeface="メイリオ" panose="020B0604030504040204" pitchFamily="50" charset="-128"/>
                        </a:rPr>
                        <a:t>気管カニューレと回路の接続外れ　気管カニューレ抜去</a:t>
                      </a:r>
                      <a:endParaRPr kumimoji="1" lang="en-US" altLang="ja-JP" sz="1800" dirty="0">
                        <a:solidFill>
                          <a:srgbClr val="FF0000"/>
                        </a:solidFill>
                        <a:latin typeface="メイリオ" panose="020B0604030504040204" pitchFamily="50" charset="-128"/>
                        <a:ea typeface="メイリオ" panose="020B0604030504040204" pitchFamily="50" charset="-128"/>
                      </a:endParaRPr>
                    </a:p>
                    <a:p>
                      <a:pPr>
                        <a:lnSpc>
                          <a:spcPct val="120000"/>
                        </a:lnSpc>
                      </a:pPr>
                      <a:r>
                        <a:rPr kumimoji="1" lang="ja-JP" altLang="en-US" sz="1800" dirty="0">
                          <a:solidFill>
                            <a:schemeClr val="tx1"/>
                          </a:solidFill>
                          <a:latin typeface="メイリオ" panose="020B0604030504040204" pitchFamily="50" charset="-128"/>
                          <a:ea typeface="メイリオ" panose="020B0604030504040204" pitchFamily="50" charset="-128"/>
                        </a:rPr>
                        <a:t>呼吸器回路の破損や脱落</a:t>
                      </a:r>
                      <a:endParaRPr kumimoji="1" lang="en-US" altLang="ja-JP" sz="1800" dirty="0">
                        <a:latin typeface="メイリオ" panose="020B0604030504040204" pitchFamily="50" charset="-128"/>
                        <a:ea typeface="メイリオ" panose="020B0604030504040204" pitchFamily="50" charset="-128"/>
                      </a:endParaRP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859001">
                <a:tc>
                  <a:txBody>
                    <a:bodyPr/>
                    <a:lstStyle/>
                    <a:p>
                      <a:pPr>
                        <a:lnSpc>
                          <a:spcPct val="120000"/>
                        </a:lnSpc>
                      </a:pPr>
                      <a:r>
                        <a:rPr kumimoji="1" lang="ja-JP" altLang="en-US" sz="1800" b="0" dirty="0">
                          <a:latin typeface="メイリオ" panose="020B0604030504040204" pitchFamily="50" charset="-128"/>
                          <a:ea typeface="メイリオ" panose="020B0604030504040204" pitchFamily="50" charset="-128"/>
                          <a:cs typeface="メイリオ"/>
                        </a:rPr>
                        <a:t>分時換気量上限</a:t>
                      </a:r>
                      <a:endParaRPr kumimoji="1" lang="en-US" altLang="ja-JP" sz="1800" b="0" dirty="0">
                        <a:latin typeface="メイリオ" panose="020B0604030504040204" pitchFamily="50" charset="-128"/>
                        <a:ea typeface="メイリオ" panose="020B0604030504040204" pitchFamily="50" charset="-128"/>
                        <a:cs typeface="メイリオ"/>
                      </a:endParaRPr>
                    </a:p>
                    <a:p>
                      <a:pPr>
                        <a:lnSpc>
                          <a:spcPct val="120000"/>
                        </a:lnSpc>
                      </a:pPr>
                      <a:r>
                        <a:rPr kumimoji="1" lang="en-US" altLang="ja-JP" sz="1800" b="0" dirty="0">
                          <a:latin typeface="メイリオ" panose="020B0604030504040204" pitchFamily="50" charset="-128"/>
                          <a:ea typeface="メイリオ" panose="020B0604030504040204" pitchFamily="50" charset="-128"/>
                          <a:cs typeface="メイリオ"/>
                        </a:rPr>
                        <a:t>1</a:t>
                      </a:r>
                      <a:r>
                        <a:rPr kumimoji="1" lang="ja-JP" altLang="en-US" sz="1800" b="0" dirty="0">
                          <a:latin typeface="メイリオ" panose="020B0604030504040204" pitchFamily="50" charset="-128"/>
                          <a:ea typeface="メイリオ" panose="020B0604030504040204" pitchFamily="50" charset="-128"/>
                          <a:cs typeface="メイリオ"/>
                        </a:rPr>
                        <a:t>回換気量上限</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marL="0" marR="0" indent="0" algn="l" defTabSz="457200" rtl="0" eaLnBrk="1" fontAlgn="auto" latinLnBrk="0" hangingPunct="1">
                        <a:lnSpc>
                          <a:spcPct val="120000"/>
                        </a:lnSpc>
                        <a:spcBef>
                          <a:spcPts val="0"/>
                        </a:spcBef>
                        <a:spcAft>
                          <a:spcPts val="0"/>
                        </a:spcAft>
                        <a:buClrTx/>
                        <a:buSzTx/>
                        <a:buFontTx/>
                        <a:buNone/>
                        <a:tabLst/>
                        <a:defRPr/>
                      </a:pPr>
                      <a:r>
                        <a:rPr kumimoji="1" lang="ja-JP" altLang="en-US" sz="1800" dirty="0">
                          <a:solidFill>
                            <a:schemeClr val="tx1"/>
                          </a:solidFill>
                          <a:latin typeface="メイリオ" panose="020B0604030504040204" pitchFamily="50" charset="-128"/>
                          <a:ea typeface="メイリオ" panose="020B0604030504040204" pitchFamily="50" charset="-128"/>
                        </a:rPr>
                        <a:t>気管カニューレと回路の接続外れ </a:t>
                      </a:r>
                      <a:r>
                        <a:rPr kumimoji="1" lang="ja-JP" altLang="en-US" sz="1800" dirty="0">
                          <a:solidFill>
                            <a:srgbClr val="FF0000"/>
                          </a:solidFill>
                          <a:latin typeface="メイリオ" panose="020B0604030504040204" pitchFamily="50" charset="-128"/>
                          <a:ea typeface="メイリオ" panose="020B0604030504040204" pitchFamily="50" charset="-128"/>
                        </a:rPr>
                        <a:t>気管カニューレ抜けかかり</a:t>
                      </a:r>
                      <a:endParaRPr kumimoji="1" lang="ja-JP" altLang="en-US" sz="1800" dirty="0">
                        <a:latin typeface="メイリオ" panose="020B0604030504040204" pitchFamily="50" charset="-128"/>
                        <a:ea typeface="メイリオ" panose="020B0604030504040204" pitchFamily="50" charset="-128"/>
                        <a:cs typeface="ＭＳ ゴシック"/>
                      </a:endParaRPr>
                    </a:p>
                    <a:p>
                      <a:pPr marL="0" marR="0" indent="0" algn="l" defTabSz="457200" rtl="0" eaLnBrk="1" fontAlgn="auto" latinLnBrk="0" hangingPunct="1">
                        <a:lnSpc>
                          <a:spcPct val="120000"/>
                        </a:lnSpc>
                        <a:spcBef>
                          <a:spcPts val="0"/>
                        </a:spcBef>
                        <a:spcAft>
                          <a:spcPts val="0"/>
                        </a:spcAft>
                        <a:buClrTx/>
                        <a:buSzTx/>
                        <a:buFontTx/>
                        <a:buNone/>
                        <a:tabLst/>
                        <a:defRPr/>
                      </a:pPr>
                      <a:r>
                        <a:rPr kumimoji="1" lang="ja-JP" altLang="en-US" sz="1800" dirty="0">
                          <a:solidFill>
                            <a:srgbClr val="FF0000"/>
                          </a:solidFill>
                          <a:latin typeface="メイリオ" panose="020B0604030504040204" pitchFamily="50" charset="-128"/>
                          <a:ea typeface="メイリオ" panose="020B0604030504040204" pitchFamily="50" charset="-128"/>
                        </a:rPr>
                        <a:t>筋緊張低下やカニューレ固定の緩みによるリークの増加　　</a:t>
                      </a:r>
                      <a:endParaRPr kumimoji="1" lang="ja-JP" altLang="en-US" sz="1800" dirty="0">
                        <a:latin typeface="メイリオ" panose="020B0604030504040204" pitchFamily="50" charset="-128"/>
                        <a:ea typeface="メイリオ" panose="020B0604030504040204" pitchFamily="50" charset="-128"/>
                        <a:cs typeface="ＭＳ ゴシック"/>
                      </a:endParaRP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998925">
                <a:tc>
                  <a:txBody>
                    <a:bodyPr/>
                    <a:lstStyle/>
                    <a:p>
                      <a:pPr>
                        <a:lnSpc>
                          <a:spcPct val="120000"/>
                        </a:lnSpc>
                      </a:pPr>
                      <a:r>
                        <a:rPr kumimoji="1" lang="ja-JP" altLang="en-US" sz="1800" b="0" dirty="0">
                          <a:latin typeface="メイリオ" panose="020B0604030504040204" pitchFamily="50" charset="-128"/>
                          <a:ea typeface="メイリオ" panose="020B0604030504040204" pitchFamily="50" charset="-128"/>
                          <a:cs typeface="メイリオ"/>
                        </a:rPr>
                        <a:t>高圧</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0F9E7"/>
                    </a:solidFill>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kumimoji="1" lang="ja-JP" altLang="en-US" sz="1800" dirty="0">
                          <a:solidFill>
                            <a:srgbClr val="FF0000"/>
                          </a:solidFill>
                          <a:latin typeface="メイリオ" panose="020B0604030504040204" pitchFamily="50" charset="-128"/>
                          <a:ea typeface="メイリオ" panose="020B0604030504040204" pitchFamily="50" charset="-128"/>
                        </a:rPr>
                        <a:t>咳込み　息こらえ</a:t>
                      </a:r>
                      <a:r>
                        <a:rPr kumimoji="1" lang="ja-JP" altLang="en-US" sz="1800" dirty="0">
                          <a:latin typeface="メイリオ" panose="020B0604030504040204" pitchFamily="50" charset="-128"/>
                          <a:ea typeface="メイリオ" panose="020B0604030504040204" pitchFamily="50" charset="-128"/>
                        </a:rPr>
                        <a:t>　</a:t>
                      </a:r>
                      <a:endParaRPr kumimoji="1" lang="en-US" altLang="ja-JP" sz="1800" dirty="0">
                        <a:latin typeface="メイリオ" panose="020B0604030504040204" pitchFamily="50" charset="-128"/>
                        <a:ea typeface="メイリオ"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kumimoji="1" lang="ja-JP" altLang="en-US" sz="1800" dirty="0">
                          <a:latin typeface="メイリオ" panose="020B0604030504040204" pitchFamily="50" charset="-128"/>
                          <a:ea typeface="メイリオ" panose="020B0604030504040204" pitchFamily="50" charset="-128"/>
                        </a:rPr>
                        <a:t>呼吸回路や圧ラインチューブの閉塞</a:t>
                      </a:r>
                      <a:endParaRPr kumimoji="1" lang="en-US" altLang="ja-JP" sz="1800" dirty="0">
                        <a:latin typeface="メイリオ" panose="020B0604030504040204" pitchFamily="50" charset="-128"/>
                        <a:ea typeface="メイリオ"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kumimoji="1" lang="ja-JP" altLang="en-US" sz="1800" dirty="0">
                          <a:latin typeface="メイリオ" panose="020B0604030504040204" pitchFamily="50" charset="-128"/>
                          <a:ea typeface="メイリオ" panose="020B0604030504040204" pitchFamily="50" charset="-128"/>
                          <a:cs typeface="ＭＳ ゴシック"/>
                        </a:rPr>
                        <a:t>気管カニューレの閉塞</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0F9E7"/>
                    </a:solidFill>
                  </a:tcPr>
                </a:tc>
                <a:extLst>
                  <a:ext uri="{0D108BD9-81ED-4DB2-BD59-A6C34878D82A}">
                    <a16:rowId xmlns:a16="http://schemas.microsoft.com/office/drawing/2014/main" val="10003"/>
                  </a:ext>
                </a:extLst>
              </a:tr>
              <a:tr h="1077821">
                <a:tc>
                  <a:txBody>
                    <a:bodyPr/>
                    <a:lstStyle/>
                    <a:p>
                      <a:pPr>
                        <a:lnSpc>
                          <a:spcPct val="120000"/>
                        </a:lnSpc>
                      </a:pPr>
                      <a:r>
                        <a:rPr kumimoji="1" lang="ja-JP" altLang="en-US" sz="1800" b="0" dirty="0">
                          <a:latin typeface="メイリオ" panose="020B0604030504040204" pitchFamily="50" charset="-128"/>
                          <a:ea typeface="メイリオ" panose="020B0604030504040204" pitchFamily="50" charset="-128"/>
                          <a:cs typeface="メイリオ"/>
                        </a:rPr>
                        <a:t>分時換気量下限</a:t>
                      </a:r>
                      <a:endParaRPr kumimoji="1" lang="en-US" altLang="ja-JP" sz="1800" b="0" dirty="0">
                        <a:latin typeface="メイリオ" panose="020B0604030504040204" pitchFamily="50" charset="-128"/>
                        <a:ea typeface="メイリオ" panose="020B0604030504040204" pitchFamily="50" charset="-128"/>
                        <a:cs typeface="メイリオ"/>
                      </a:endParaRPr>
                    </a:p>
                    <a:p>
                      <a:pPr>
                        <a:lnSpc>
                          <a:spcPct val="120000"/>
                        </a:lnSpc>
                      </a:pPr>
                      <a:r>
                        <a:rPr kumimoji="1" lang="en-US" altLang="ja-JP" sz="1800" b="0" dirty="0">
                          <a:latin typeface="メイリオ" panose="020B0604030504040204" pitchFamily="50" charset="-128"/>
                          <a:ea typeface="メイリオ" panose="020B0604030504040204" pitchFamily="50" charset="-128"/>
                          <a:cs typeface="メイリオ"/>
                        </a:rPr>
                        <a:t>1</a:t>
                      </a:r>
                      <a:r>
                        <a:rPr kumimoji="1" lang="ja-JP" altLang="en-US" sz="1800" b="0" dirty="0">
                          <a:latin typeface="メイリオ" panose="020B0604030504040204" pitchFamily="50" charset="-128"/>
                          <a:ea typeface="メイリオ" panose="020B0604030504040204" pitchFamily="50" charset="-128"/>
                          <a:cs typeface="メイリオ"/>
                        </a:rPr>
                        <a:t>回換気量下限</a:t>
                      </a: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0F9E7"/>
                    </a:solidFill>
                  </a:tcPr>
                </a:tc>
                <a:tc>
                  <a:txBody>
                    <a:bodyPr/>
                    <a:lstStyle/>
                    <a:p>
                      <a:pPr>
                        <a:lnSpc>
                          <a:spcPct val="120000"/>
                        </a:lnSpc>
                      </a:pPr>
                      <a:r>
                        <a:rPr kumimoji="1" lang="ja-JP" altLang="en-US" sz="1800" dirty="0">
                          <a:solidFill>
                            <a:srgbClr val="FF0000"/>
                          </a:solidFill>
                          <a:latin typeface="メイリオ" panose="020B0604030504040204" pitchFamily="50" charset="-128"/>
                          <a:ea typeface="メイリオ" panose="020B0604030504040204" pitchFamily="50" charset="-128"/>
                        </a:rPr>
                        <a:t>気道の痰詰まり　</a:t>
                      </a:r>
                      <a:endParaRPr kumimoji="1" lang="en-US" altLang="ja-JP" sz="1800" dirty="0">
                        <a:solidFill>
                          <a:srgbClr val="FF0000"/>
                        </a:solidFill>
                        <a:latin typeface="メイリオ" panose="020B0604030504040204" pitchFamily="50" charset="-128"/>
                        <a:ea typeface="メイリオ" panose="020B0604030504040204" pitchFamily="50" charset="-128"/>
                      </a:endParaRPr>
                    </a:p>
                    <a:p>
                      <a:pPr>
                        <a:lnSpc>
                          <a:spcPct val="120000"/>
                        </a:lnSpc>
                      </a:pPr>
                      <a:r>
                        <a:rPr kumimoji="1" lang="ja-JP" altLang="en-US" sz="1800" dirty="0">
                          <a:solidFill>
                            <a:srgbClr val="FF0000"/>
                          </a:solidFill>
                          <a:latin typeface="メイリオ" panose="020B0604030504040204" pitchFamily="50" charset="-128"/>
                          <a:ea typeface="メイリオ" panose="020B0604030504040204" pitchFamily="50" charset="-128"/>
                        </a:rPr>
                        <a:t>気管カニューレ先端の位置不良による</a:t>
                      </a:r>
                      <a:r>
                        <a:rPr kumimoji="1" lang="ja-JP" altLang="en-US" sz="1800" u="none" dirty="0">
                          <a:solidFill>
                            <a:srgbClr val="FF0000"/>
                          </a:solidFill>
                          <a:latin typeface="メイリオ" panose="020B0604030504040204" pitchFamily="50" charset="-128"/>
                          <a:ea typeface="メイリオ" panose="020B0604030504040204" pitchFamily="50" charset="-128"/>
                        </a:rPr>
                        <a:t>換気不良</a:t>
                      </a:r>
                      <a:endParaRPr kumimoji="1" lang="en-US" altLang="ja-JP" sz="1800" u="none" dirty="0">
                        <a:solidFill>
                          <a:srgbClr val="FF0000"/>
                        </a:solidFill>
                        <a:latin typeface="メイリオ" panose="020B0604030504040204" pitchFamily="50" charset="-128"/>
                        <a:ea typeface="メイリオ" panose="020B0604030504040204" pitchFamily="50" charset="-128"/>
                      </a:endParaRPr>
                    </a:p>
                    <a:p>
                      <a:pPr>
                        <a:lnSpc>
                          <a:spcPct val="120000"/>
                        </a:lnSpc>
                      </a:pPr>
                      <a:r>
                        <a:rPr kumimoji="1" lang="ja-JP" altLang="en-US" sz="1800" dirty="0">
                          <a:solidFill>
                            <a:srgbClr val="FF0000"/>
                          </a:solidFill>
                          <a:latin typeface="メイリオ" panose="020B0604030504040204" pitchFamily="50" charset="-128"/>
                          <a:ea typeface="メイリオ" panose="020B0604030504040204" pitchFamily="50" charset="-128"/>
                        </a:rPr>
                        <a:t>緊張亢進などによる胸郭コンプライアンスの低下　</a:t>
                      </a:r>
                      <a:r>
                        <a:rPr kumimoji="1" lang="ja-JP" altLang="en-US" sz="1800" dirty="0">
                          <a:latin typeface="メイリオ" panose="020B0604030504040204" pitchFamily="50" charset="-128"/>
                          <a:ea typeface="メイリオ" panose="020B0604030504040204" pitchFamily="50" charset="-128"/>
                        </a:rPr>
                        <a:t>　　</a:t>
                      </a:r>
                      <a:endParaRPr kumimoji="1" lang="ja-JP" altLang="en-US" sz="1800" dirty="0">
                        <a:latin typeface="メイリオ" panose="020B0604030504040204" pitchFamily="50" charset="-128"/>
                        <a:ea typeface="メイリオ" panose="020B0604030504040204" pitchFamily="50" charset="-128"/>
                        <a:cs typeface="ＭＳ ゴシック"/>
                      </a:endParaRPr>
                    </a:p>
                  </a:txBody>
                  <a:tcPr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0F9E7"/>
                    </a:solidFill>
                  </a:tcPr>
                </a:tc>
                <a:extLst>
                  <a:ext uri="{0D108BD9-81ED-4DB2-BD59-A6C34878D82A}">
                    <a16:rowId xmlns:a16="http://schemas.microsoft.com/office/drawing/2014/main" val="10004"/>
                  </a:ext>
                </a:extLst>
              </a:tr>
              <a:tr h="738332">
                <a:tc>
                  <a:txBody>
                    <a:bodyPr/>
                    <a:lstStyle/>
                    <a:p>
                      <a:pPr>
                        <a:lnSpc>
                          <a:spcPct val="120000"/>
                        </a:lnSpc>
                      </a:pPr>
                      <a:r>
                        <a:rPr kumimoji="1" lang="en-US" altLang="ja-JP" sz="1600" b="0" dirty="0">
                          <a:latin typeface="メイリオ" panose="020B0604030504040204" pitchFamily="50" charset="-128"/>
                          <a:ea typeface="メイリオ" panose="020B0604030504040204" pitchFamily="50" charset="-128"/>
                          <a:cs typeface="メイリオ"/>
                        </a:rPr>
                        <a:t>AC</a:t>
                      </a:r>
                      <a:r>
                        <a:rPr kumimoji="1" lang="ja-JP" altLang="en-US" sz="1600" b="0" dirty="0">
                          <a:latin typeface="メイリオ" panose="020B0604030504040204" pitchFamily="50" charset="-128"/>
                          <a:ea typeface="メイリオ" panose="020B0604030504040204" pitchFamily="50" charset="-128"/>
                          <a:cs typeface="メイリオ"/>
                        </a:rPr>
                        <a:t>電源不良</a:t>
                      </a:r>
                      <a:endParaRPr kumimoji="1" lang="en-US" altLang="ja-JP" sz="1600" b="0" dirty="0">
                        <a:latin typeface="メイリオ" panose="020B0604030504040204" pitchFamily="50" charset="-128"/>
                        <a:ea typeface="メイリオ" panose="020B0604030504040204" pitchFamily="50" charset="-128"/>
                        <a:cs typeface="メイリオ"/>
                      </a:endParaRPr>
                    </a:p>
                    <a:p>
                      <a:pPr>
                        <a:lnSpc>
                          <a:spcPct val="120000"/>
                        </a:lnSpc>
                      </a:pPr>
                      <a:r>
                        <a:rPr kumimoji="1" lang="ja-JP" altLang="en-US" sz="1600" b="0" dirty="0">
                          <a:latin typeface="メイリオ" panose="020B0604030504040204" pitchFamily="50" charset="-128"/>
                          <a:ea typeface="メイリオ" panose="020B0604030504040204" pitchFamily="50" charset="-128"/>
                          <a:cs typeface="メイリオ"/>
                        </a:rPr>
                        <a:t>バッテリ</a:t>
                      </a:r>
                      <a:endParaRPr kumimoji="1" lang="en-US" altLang="ja-JP" sz="1600" b="0" dirty="0">
                        <a:latin typeface="メイリオ" panose="020B0604030504040204" pitchFamily="50" charset="-128"/>
                        <a:ea typeface="メイリオ" panose="020B0604030504040204" pitchFamily="50" charset="-128"/>
                        <a:cs typeface="メイリオ"/>
                      </a:endParaRP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800" dirty="0">
                          <a:latin typeface="メイリオ" panose="020B0604030504040204" pitchFamily="50" charset="-128"/>
                          <a:ea typeface="メイリオ" panose="020B0604030504040204" pitchFamily="50" charset="-128"/>
                        </a:rPr>
                        <a:t>電源プラグのはずれ、内蔵バッテリ作動中</a:t>
                      </a:r>
                      <a:endParaRPr lang="ja-JP" altLang="en-US" sz="1800" dirty="0">
                        <a:latin typeface="メイリオ" panose="020B0604030504040204" pitchFamily="50" charset="-128"/>
                        <a:ea typeface="メイリオ" panose="020B0604030504040204" pitchFamily="50" charset="-128"/>
                        <a:cs typeface="ＭＳ ゴシック"/>
                      </a:endParaRPr>
                    </a:p>
                  </a:txBody>
                  <a:tcPr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bl>
          </a:graphicData>
        </a:graphic>
      </p:graphicFrame>
      <p:sp>
        <p:nvSpPr>
          <p:cNvPr id="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92</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192644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800" dirty="0"/>
              <a:t>呼吸器による換気状態を推定できる指標</a:t>
            </a:r>
          </a:p>
        </p:txBody>
      </p:sp>
      <p:sp>
        <p:nvSpPr>
          <p:cNvPr id="21" name="テキスト ボックス 4">
            <a:extLst>
              <a:ext uri="{FF2B5EF4-FFF2-40B4-BE49-F238E27FC236}">
                <a16:creationId xmlns:a16="http://schemas.microsoft.com/office/drawing/2014/main" id="{F239A458-CF07-4D0A-BE43-7171BFC29DB4}"/>
              </a:ext>
            </a:extLst>
          </p:cNvPr>
          <p:cNvSpPr txBox="1">
            <a:spLocks noChangeArrowheads="1"/>
          </p:cNvSpPr>
          <p:nvPr/>
        </p:nvSpPr>
        <p:spPr bwMode="auto">
          <a:xfrm>
            <a:off x="597910" y="3069771"/>
            <a:ext cx="8603240" cy="359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a:lnSpc>
                <a:spcPct val="114000"/>
              </a:lnSpc>
              <a:spcBef>
                <a:spcPts val="0"/>
              </a:spcBef>
              <a:spcAft>
                <a:spcPts val="1800"/>
              </a:spcAft>
              <a:buNone/>
            </a:pPr>
            <a:r>
              <a:rPr lang="ja-JP" altLang="en-US" sz="1800" dirty="0">
                <a:latin typeface="メイリオ" panose="020B0604030504040204" pitchFamily="50" charset="-128"/>
                <a:ea typeface="メイリオ" panose="020B0604030504040204" pitchFamily="50" charset="-128"/>
              </a:rPr>
              <a:t>子どもの呼吸器の設定は、高い吸気圧で肺を損傷させることがないよう、吸気圧の上限を設定し、設定以上の圧がかからないよう送気量を調節しています。</a:t>
            </a:r>
            <a:br>
              <a:rPr lang="en-US" altLang="ja-JP" sz="1800" dirty="0">
                <a:latin typeface="メイリオ" panose="020B0604030504040204" pitchFamily="50" charset="-128"/>
                <a:ea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rPr>
              <a:t>（咳き込みなどの急激な圧抵抗が生じない限り、高圧アラームは鳴りません）</a:t>
            </a:r>
          </a:p>
          <a:p>
            <a:pPr algn="just">
              <a:lnSpc>
                <a:spcPct val="114000"/>
              </a:lnSpc>
              <a:spcBef>
                <a:spcPts val="0"/>
              </a:spcBef>
              <a:spcAft>
                <a:spcPts val="1800"/>
              </a:spcAft>
              <a:buNone/>
            </a:pPr>
            <a:r>
              <a:rPr lang="ja-JP" altLang="en-US" sz="1800" dirty="0">
                <a:latin typeface="メイリオ" panose="020B0604030504040204" pitchFamily="50" charset="-128"/>
                <a:ea typeface="メイリオ" panose="020B0604030504040204" pitchFamily="50" charset="-128"/>
              </a:rPr>
              <a:t>そのため、</a:t>
            </a:r>
            <a:r>
              <a:rPr lang="ja-JP" altLang="en-US" sz="1800" dirty="0">
                <a:solidFill>
                  <a:srgbClr val="FF0000"/>
                </a:solidFill>
                <a:latin typeface="メイリオ" panose="020B0604030504040204" pitchFamily="50" charset="-128"/>
                <a:ea typeface="メイリオ" panose="020B0604030504040204" pitchFamily="50" charset="-128"/>
              </a:rPr>
              <a:t>気道に痰が貯まっていたり</a:t>
            </a:r>
            <a:r>
              <a:rPr lang="ja-JP" altLang="en-US" sz="1800" dirty="0">
                <a:latin typeface="メイリオ" panose="020B0604030504040204" pitchFamily="50" charset="-128"/>
                <a:ea typeface="メイリオ" panose="020B0604030504040204" pitchFamily="50" charset="-128"/>
              </a:rPr>
              <a:t>、</a:t>
            </a:r>
            <a:r>
              <a:rPr lang="ja-JP" altLang="en-US" sz="1800" dirty="0">
                <a:solidFill>
                  <a:srgbClr val="FF0000"/>
                </a:solidFill>
                <a:latin typeface="メイリオ" panose="020B0604030504040204" pitchFamily="50" charset="-128"/>
                <a:ea typeface="メイリオ" panose="020B0604030504040204" pitchFamily="50" charset="-128"/>
              </a:rPr>
              <a:t>気管カニューレの位置が不適切</a:t>
            </a:r>
            <a:r>
              <a:rPr lang="ja-JP" altLang="en-US" sz="1800" dirty="0">
                <a:latin typeface="メイリオ" panose="020B0604030504040204" pitchFamily="50" charset="-128"/>
                <a:ea typeface="メイリオ" panose="020B0604030504040204" pitchFamily="50" charset="-128"/>
              </a:rPr>
              <a:t>であったり、胸郭のコンプライアンス（動き）が低下していたりすると、換気量が低下してきます。</a:t>
            </a:r>
          </a:p>
          <a:p>
            <a:pPr algn="just">
              <a:lnSpc>
                <a:spcPct val="114000"/>
              </a:lnSpc>
              <a:spcBef>
                <a:spcPts val="0"/>
              </a:spcBef>
              <a:spcAft>
                <a:spcPts val="1800"/>
              </a:spcAft>
              <a:buNone/>
            </a:pPr>
            <a:r>
              <a:rPr lang="ja-JP" altLang="en-US" sz="1800" b="1" dirty="0">
                <a:solidFill>
                  <a:srgbClr val="FF0000"/>
                </a:solidFill>
                <a:latin typeface="メイリオ" panose="020B0604030504040204" pitchFamily="50" charset="-128"/>
                <a:ea typeface="メイリオ" panose="020B0604030504040204" pitchFamily="50" charset="-128"/>
              </a:rPr>
              <a:t>換気不良を反映する指標</a:t>
            </a:r>
            <a:r>
              <a:rPr lang="ja-JP" altLang="en-US" sz="1800" dirty="0">
                <a:latin typeface="メイリオ" panose="020B0604030504040204" pitchFamily="50" charset="-128"/>
                <a:ea typeface="メイリオ" panose="020B0604030504040204" pitchFamily="50" charset="-128"/>
              </a:rPr>
              <a:t>の一つとして</a:t>
            </a:r>
            <a:r>
              <a:rPr lang="en-US" altLang="ja-JP" sz="1800" dirty="0">
                <a:solidFill>
                  <a:srgbClr val="FF0000"/>
                </a:solidFill>
                <a:latin typeface="メイリオ" panose="020B0604030504040204" pitchFamily="50" charset="-128"/>
                <a:ea typeface="メイリオ" panose="020B0604030504040204" pitchFamily="50" charset="-128"/>
              </a:rPr>
              <a:t>1</a:t>
            </a:r>
            <a:r>
              <a:rPr lang="ja-JP" altLang="en-US" sz="1800" dirty="0">
                <a:solidFill>
                  <a:srgbClr val="FF0000"/>
                </a:solidFill>
                <a:latin typeface="メイリオ" panose="020B0604030504040204" pitchFamily="50" charset="-128"/>
                <a:ea typeface="メイリオ" panose="020B0604030504040204" pitchFamily="50" charset="-128"/>
              </a:rPr>
              <a:t>回換気量</a:t>
            </a:r>
            <a:r>
              <a:rPr lang="ja-JP" altLang="en-US" sz="1800" dirty="0">
                <a:latin typeface="メイリオ" panose="020B0604030504040204" pitchFamily="50" charset="-128"/>
                <a:ea typeface="メイリオ" panose="020B0604030504040204" pitchFamily="50" charset="-128"/>
              </a:rPr>
              <a:t>ないしは</a:t>
            </a:r>
            <a:r>
              <a:rPr lang="ja-JP" altLang="en-US" sz="1800" dirty="0">
                <a:solidFill>
                  <a:srgbClr val="FF0000"/>
                </a:solidFill>
                <a:latin typeface="メイリオ" panose="020B0604030504040204" pitchFamily="50" charset="-128"/>
                <a:ea typeface="メイリオ" panose="020B0604030504040204" pitchFamily="50" charset="-128"/>
              </a:rPr>
              <a:t>分時換気量</a:t>
            </a:r>
            <a:r>
              <a:rPr lang="ja-JP" altLang="en-US" sz="1800" dirty="0">
                <a:latin typeface="メイリオ" panose="020B0604030504040204" pitchFamily="50" charset="-128"/>
                <a:ea typeface="メイリオ" panose="020B0604030504040204" pitchFamily="50" charset="-128"/>
              </a:rPr>
              <a:t>は有用であり、調子の良い時の</a:t>
            </a:r>
            <a:r>
              <a:rPr lang="en-US" altLang="ja-JP" sz="1800" dirty="0">
                <a:latin typeface="メイリオ" panose="020B0604030504040204" pitchFamily="50" charset="-128"/>
                <a:ea typeface="メイリオ" panose="020B0604030504040204" pitchFamily="50" charset="-128"/>
              </a:rPr>
              <a:t>1</a:t>
            </a:r>
            <a:r>
              <a:rPr lang="ja-JP" altLang="en-US" sz="1800" dirty="0">
                <a:latin typeface="メイリオ" panose="020B0604030504040204" pitchFamily="50" charset="-128"/>
                <a:ea typeface="メイリオ" panose="020B0604030504040204" pitchFamily="50" charset="-128"/>
              </a:rPr>
              <a:t>回換気量ないしは分時換気量を指標にして、換気状態の悪化を早期に把握することができます。</a:t>
            </a:r>
          </a:p>
        </p:txBody>
      </p:sp>
      <p:sp>
        <p:nvSpPr>
          <p:cNvPr id="18" name="テキスト ボックス 17">
            <a:extLst>
              <a:ext uri="{FF2B5EF4-FFF2-40B4-BE49-F238E27FC236}">
                <a16:creationId xmlns:a16="http://schemas.microsoft.com/office/drawing/2014/main" id="{2D32BF49-F415-44D9-808B-2CA7CCEEBEA1}"/>
              </a:ext>
            </a:extLst>
          </p:cNvPr>
          <p:cNvSpPr txBox="1"/>
          <p:nvPr/>
        </p:nvSpPr>
        <p:spPr>
          <a:xfrm>
            <a:off x="981266" y="1891981"/>
            <a:ext cx="3569678" cy="600164"/>
          </a:xfrm>
          <a:prstGeom prst="rect">
            <a:avLst/>
          </a:prstGeom>
          <a:solidFill>
            <a:schemeClr val="accent6">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wrap="none" tIns="108000" bIns="0" rtlCol="0" anchor="ctr" anchorCtr="0">
            <a:noAutofit/>
          </a:bodyPr>
          <a:lstStyle/>
          <a:p>
            <a:pPr algn="ctr"/>
            <a:r>
              <a:rPr kumimoji="1" lang="en-US" altLang="ja-JP" sz="3600" dirty="0">
                <a:latin typeface="メイリオ" panose="020B0604030504040204" pitchFamily="50" charset="-128"/>
                <a:ea typeface="メイリオ" panose="020B0604030504040204" pitchFamily="50" charset="-128"/>
                <a:cs typeface="ＭＳ ゴシック"/>
              </a:rPr>
              <a:t>1</a:t>
            </a:r>
            <a:r>
              <a:rPr kumimoji="1" lang="ja-JP" altLang="en-US" sz="3600" dirty="0">
                <a:latin typeface="メイリオ" panose="020B0604030504040204" pitchFamily="50" charset="-128"/>
                <a:ea typeface="メイリオ" panose="020B0604030504040204" pitchFamily="50" charset="-128"/>
                <a:cs typeface="ＭＳ ゴシック"/>
              </a:rPr>
              <a:t>回換気</a:t>
            </a:r>
            <a:r>
              <a:rPr kumimoji="1" lang="ja-JP" altLang="en-US" sz="3600" spc="-2000" dirty="0">
                <a:latin typeface="メイリオ" panose="020B0604030504040204" pitchFamily="50" charset="-128"/>
                <a:ea typeface="メイリオ" panose="020B0604030504040204" pitchFamily="50" charset="-128"/>
                <a:cs typeface="ＭＳ ゴシック"/>
              </a:rPr>
              <a:t>量</a:t>
            </a:r>
            <a:r>
              <a:rPr kumimoji="1" lang="ja-JP" altLang="en-US" sz="3600" dirty="0">
                <a:latin typeface="メイリオ" panose="020B0604030504040204" pitchFamily="50" charset="-128"/>
                <a:ea typeface="メイリオ" panose="020B0604030504040204" pitchFamily="50" charset="-128"/>
                <a:cs typeface="ＭＳ ゴシック"/>
              </a:rPr>
              <a:t>（</a:t>
            </a:r>
            <a:r>
              <a:rPr kumimoji="1" lang="en-US" altLang="ja-JP" sz="3600" dirty="0" err="1">
                <a:latin typeface="メイリオ" panose="020B0604030504040204" pitchFamily="50" charset="-128"/>
                <a:ea typeface="メイリオ" panose="020B0604030504040204" pitchFamily="50" charset="-128"/>
                <a:cs typeface="ＭＳ ゴシック"/>
              </a:rPr>
              <a:t>Vti</a:t>
            </a:r>
            <a:r>
              <a:rPr kumimoji="1" lang="ja-JP" altLang="en-US" sz="3600" spc="-2000" dirty="0">
                <a:latin typeface="メイリオ" panose="020B0604030504040204" pitchFamily="50" charset="-128"/>
                <a:ea typeface="メイリオ" panose="020B0604030504040204" pitchFamily="50" charset="-128"/>
                <a:cs typeface="ＭＳ ゴシック"/>
              </a:rPr>
              <a:t>）</a:t>
            </a:r>
            <a:endParaRPr kumimoji="1" lang="en-US" altLang="ja-JP" sz="3600" spc="-2000" dirty="0">
              <a:latin typeface="メイリオ" panose="020B0604030504040204" pitchFamily="50" charset="-128"/>
              <a:ea typeface="メイリオ" panose="020B0604030504040204" pitchFamily="50" charset="-128"/>
              <a:cs typeface="ＭＳ ゴシック"/>
            </a:endParaRPr>
          </a:p>
        </p:txBody>
      </p:sp>
      <p:sp>
        <p:nvSpPr>
          <p:cNvPr id="19" name="テキスト ボックス 18">
            <a:extLst>
              <a:ext uri="{FF2B5EF4-FFF2-40B4-BE49-F238E27FC236}">
                <a16:creationId xmlns:a16="http://schemas.microsoft.com/office/drawing/2014/main" id="{A2E6636A-55BD-4B80-A648-D87C303A6B98}"/>
              </a:ext>
            </a:extLst>
          </p:cNvPr>
          <p:cNvSpPr txBox="1"/>
          <p:nvPr/>
        </p:nvSpPr>
        <p:spPr>
          <a:xfrm>
            <a:off x="4642015" y="2049371"/>
            <a:ext cx="1107996" cy="323165"/>
          </a:xfrm>
          <a:prstGeom prst="rect">
            <a:avLst/>
          </a:prstGeom>
          <a:noFill/>
        </p:spPr>
        <p:txBody>
          <a:bodyPr wrap="none" bIns="0" rtlCol="0" anchor="ctr" anchorCtr="0">
            <a:spAutoFit/>
          </a:bodyPr>
          <a:lstStyle/>
          <a:p>
            <a:pPr algn="ctr"/>
            <a:r>
              <a:rPr kumimoji="1" lang="ja-JP" altLang="en-US" dirty="0">
                <a:latin typeface="メイリオ" panose="020B0604030504040204" pitchFamily="50" charset="-128"/>
                <a:ea typeface="メイリオ" panose="020B0604030504040204" pitchFamily="50" charset="-128"/>
              </a:rPr>
              <a:t>あるいは</a:t>
            </a:r>
          </a:p>
        </p:txBody>
      </p:sp>
      <p:sp>
        <p:nvSpPr>
          <p:cNvPr id="20" name="テキスト ボックス 19">
            <a:extLst>
              <a:ext uri="{FF2B5EF4-FFF2-40B4-BE49-F238E27FC236}">
                <a16:creationId xmlns:a16="http://schemas.microsoft.com/office/drawing/2014/main" id="{677E9862-7565-4E8A-BD01-D96A3BBA146E}"/>
              </a:ext>
            </a:extLst>
          </p:cNvPr>
          <p:cNvSpPr txBox="1"/>
          <p:nvPr/>
        </p:nvSpPr>
        <p:spPr>
          <a:xfrm>
            <a:off x="5841082" y="1891980"/>
            <a:ext cx="2686774" cy="600163"/>
          </a:xfrm>
          <a:prstGeom prst="rect">
            <a:avLst/>
          </a:prstGeom>
          <a:solidFill>
            <a:schemeClr val="accent6">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wrap="none" tIns="108000" bIns="0" rtlCol="0" anchor="ctr" anchorCtr="0">
            <a:noAutofit/>
          </a:bodyPr>
          <a:lstStyle/>
          <a:p>
            <a:pPr algn="ctr"/>
            <a:r>
              <a:rPr lang="ja-JP" altLang="en-US" sz="3600" dirty="0">
                <a:latin typeface="メイリオ" panose="020B0604030504040204" pitchFamily="50" charset="-128"/>
                <a:ea typeface="メイリオ" panose="020B0604030504040204" pitchFamily="50" charset="-128"/>
                <a:cs typeface="ＭＳ ゴシック"/>
              </a:rPr>
              <a:t>分時</a:t>
            </a:r>
            <a:r>
              <a:rPr kumimoji="1" lang="ja-JP" altLang="en-US" sz="3600" dirty="0">
                <a:latin typeface="メイリオ" panose="020B0604030504040204" pitchFamily="50" charset="-128"/>
                <a:ea typeface="メイリオ" panose="020B0604030504040204" pitchFamily="50" charset="-128"/>
                <a:cs typeface="ＭＳ ゴシック"/>
              </a:rPr>
              <a:t>換気量</a:t>
            </a:r>
            <a:endParaRPr kumimoji="1" lang="en-US" altLang="ja-JP" sz="3600" dirty="0">
              <a:latin typeface="メイリオ" panose="020B0604030504040204" pitchFamily="50" charset="-128"/>
              <a:ea typeface="メイリオ" panose="020B0604030504040204" pitchFamily="50" charset="-128"/>
              <a:cs typeface="ＭＳ ゴシック"/>
            </a:endParaRPr>
          </a:p>
        </p:txBody>
      </p:sp>
      <p:sp>
        <p:nvSpPr>
          <p:cNvPr id="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93</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211515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800" dirty="0"/>
              <a:t>呼吸器関連のヒヤリ・ハット事例</a:t>
            </a:r>
          </a:p>
        </p:txBody>
      </p:sp>
      <p:sp>
        <p:nvSpPr>
          <p:cNvPr id="21" name="テキスト ボックス 4">
            <a:extLst>
              <a:ext uri="{FF2B5EF4-FFF2-40B4-BE49-F238E27FC236}">
                <a16:creationId xmlns:a16="http://schemas.microsoft.com/office/drawing/2014/main" id="{F239A458-CF07-4D0A-BE43-7171BFC29DB4}"/>
              </a:ext>
            </a:extLst>
          </p:cNvPr>
          <p:cNvSpPr txBox="1">
            <a:spLocks noChangeArrowheads="1"/>
          </p:cNvSpPr>
          <p:nvPr/>
        </p:nvSpPr>
        <p:spPr bwMode="auto">
          <a:xfrm>
            <a:off x="597910" y="1628775"/>
            <a:ext cx="8603240" cy="51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ct val="114000"/>
              </a:lnSpc>
              <a:spcBef>
                <a:spcPts val="0"/>
              </a:spcBef>
              <a:spcAft>
                <a:spcPts val="400"/>
              </a:spcAft>
              <a:buNone/>
            </a:pPr>
            <a:r>
              <a:rPr lang="ja-JP" altLang="en-US" sz="1800" b="1" dirty="0">
                <a:latin typeface="メイリオ" panose="020B0604030504040204" pitchFamily="50" charset="-128"/>
                <a:ea typeface="メイリオ" panose="020B0604030504040204" pitchFamily="50" charset="-128"/>
              </a:rPr>
              <a:t>１．回路関係</a:t>
            </a:r>
            <a:endParaRPr lang="en-US" altLang="ja-JP" sz="1800" b="1" dirty="0">
              <a:latin typeface="メイリオ" panose="020B0604030504040204" pitchFamily="50" charset="-128"/>
              <a:ea typeface="メイリオ" panose="020B0604030504040204" pitchFamily="50" charset="-128"/>
            </a:endParaRPr>
          </a:p>
          <a:p>
            <a:pPr marL="776288" indent="-285750">
              <a:lnSpc>
                <a:spcPct val="114000"/>
              </a:lnSpc>
              <a:spcBef>
                <a:spcPts val="0"/>
              </a:spcBef>
              <a:spcAft>
                <a:spcPts val="400"/>
              </a:spcAft>
              <a:buFont typeface="Wingdings" panose="05000000000000000000" pitchFamily="2" charset="2"/>
              <a:buChar char="l"/>
            </a:pPr>
            <a:r>
              <a:rPr lang="ja-JP" altLang="en-US" sz="1600" dirty="0">
                <a:latin typeface="メイリオ" panose="020B0604030504040204" pitchFamily="50" charset="-128"/>
                <a:ea typeface="メイリオ" panose="020B0604030504040204" pitchFamily="50" charset="-128"/>
              </a:rPr>
              <a:t>回路外れ（非常に多い）　回路接続の緩み　　回路破損（意外に多い）</a:t>
            </a:r>
            <a:br>
              <a:rPr lang="en-US" altLang="ja-JP" sz="1600" dirty="0">
                <a:latin typeface="メイリオ" panose="020B0604030504040204" pitchFamily="50" charset="-128"/>
                <a:ea typeface="メイリオ" panose="020B0604030504040204" pitchFamily="50" charset="-128"/>
              </a:rPr>
            </a:br>
            <a:r>
              <a:rPr lang="ja-JP" altLang="en-US" sz="1600" dirty="0">
                <a:latin typeface="メイリオ" panose="020B0604030504040204" pitchFamily="50" charset="-128"/>
                <a:ea typeface="メイリオ" panose="020B0604030504040204" pitchFamily="50" charset="-128"/>
              </a:rPr>
              <a:t>圧ラインの外れ</a:t>
            </a:r>
            <a:br>
              <a:rPr lang="en-US" altLang="ja-JP" sz="1600" dirty="0">
                <a:latin typeface="メイリオ" panose="020B0604030504040204" pitchFamily="50" charset="-128"/>
                <a:ea typeface="メイリオ" panose="020B0604030504040204" pitchFamily="50" charset="-128"/>
              </a:rPr>
            </a:br>
            <a:r>
              <a:rPr lang="ja-JP" altLang="en-US" sz="1600" dirty="0">
                <a:solidFill>
                  <a:srgbClr val="FF0000"/>
                </a:solidFill>
                <a:latin typeface="メイリオ" panose="020B0604030504040204" pitchFamily="50" charset="-128"/>
                <a:ea typeface="メイリオ" panose="020B0604030504040204" pitchFamily="50" charset="-128"/>
              </a:rPr>
              <a:t>看護師でなくてもその場にいる職員が速やかに接続することが望まれる</a:t>
            </a:r>
            <a:endParaRPr lang="en-US" altLang="ja-JP" sz="1600" dirty="0">
              <a:solidFill>
                <a:srgbClr val="FF0000"/>
              </a:solidFill>
              <a:latin typeface="メイリオ" panose="020B0604030504040204" pitchFamily="50" charset="-128"/>
              <a:ea typeface="メイリオ" panose="020B0604030504040204" pitchFamily="50" charset="-128"/>
            </a:endParaRPr>
          </a:p>
          <a:p>
            <a:pPr marL="776288" indent="-285750">
              <a:lnSpc>
                <a:spcPct val="114000"/>
              </a:lnSpc>
              <a:spcBef>
                <a:spcPts val="0"/>
              </a:spcBef>
              <a:spcAft>
                <a:spcPts val="400"/>
              </a:spcAft>
              <a:buFont typeface="Wingdings" panose="05000000000000000000" pitchFamily="2" charset="2"/>
              <a:buChar char="l"/>
            </a:pPr>
            <a:r>
              <a:rPr lang="ja-JP" altLang="en-US" sz="1600" dirty="0">
                <a:latin typeface="メイリオ" panose="020B0604030504040204" pitchFamily="50" charset="-128"/>
                <a:ea typeface="メイリオ" panose="020B0604030504040204" pitchFamily="50" charset="-128"/>
              </a:rPr>
              <a:t>呼気ポートの閉塞（姿勢・タオル）→「回路リーク低下」の表示</a:t>
            </a:r>
            <a:br>
              <a:rPr lang="en-US" altLang="ja-JP" sz="1600" dirty="0">
                <a:latin typeface="メイリオ" panose="020B0604030504040204" pitchFamily="50" charset="-128"/>
                <a:ea typeface="メイリオ" panose="020B0604030504040204" pitchFamily="50" charset="-128"/>
              </a:rPr>
            </a:br>
            <a:r>
              <a:rPr lang="ja-JP" altLang="en-US" sz="1600" dirty="0">
                <a:solidFill>
                  <a:srgbClr val="FF0000"/>
                </a:solidFill>
                <a:latin typeface="メイリオ" panose="020B0604030504040204" pitchFamily="50" charset="-128"/>
                <a:ea typeface="メイリオ" panose="020B0604030504040204" pitchFamily="50" charset="-128"/>
              </a:rPr>
              <a:t>看護師以外の職員も回路に対する意識を持つ必要あり</a:t>
            </a:r>
            <a:endParaRPr lang="en-US" altLang="ja-JP" sz="1600" dirty="0">
              <a:solidFill>
                <a:srgbClr val="FF0000"/>
              </a:solidFill>
              <a:latin typeface="メイリオ" panose="020B0604030504040204" pitchFamily="50" charset="-128"/>
              <a:ea typeface="メイリオ" panose="020B0604030504040204" pitchFamily="50" charset="-128"/>
            </a:endParaRPr>
          </a:p>
          <a:p>
            <a:pPr marL="776288" indent="-285750">
              <a:lnSpc>
                <a:spcPct val="114000"/>
              </a:lnSpc>
              <a:spcBef>
                <a:spcPts val="0"/>
              </a:spcBef>
              <a:spcAft>
                <a:spcPts val="400"/>
              </a:spcAft>
              <a:buFont typeface="Wingdings" panose="05000000000000000000" pitchFamily="2" charset="2"/>
              <a:buChar char="l"/>
            </a:pPr>
            <a:r>
              <a:rPr lang="ja-JP" altLang="en-US" sz="1600" dirty="0">
                <a:latin typeface="メイリオ" panose="020B0604030504040204" pitchFamily="50" charset="-128"/>
                <a:ea typeface="メイリオ" panose="020B0604030504040204" pitchFamily="50" charset="-128"/>
              </a:rPr>
              <a:t>回路の組み間違え</a:t>
            </a:r>
            <a:br>
              <a:rPr lang="en-US" altLang="ja-JP" sz="1600" dirty="0">
                <a:latin typeface="メイリオ" panose="020B0604030504040204" pitchFamily="50" charset="-128"/>
                <a:ea typeface="メイリオ" panose="020B0604030504040204" pitchFamily="50" charset="-128"/>
              </a:rPr>
            </a:br>
            <a:r>
              <a:rPr lang="ja-JP" altLang="en-US" sz="1600" dirty="0">
                <a:solidFill>
                  <a:srgbClr val="FF0000"/>
                </a:solidFill>
                <a:latin typeface="メイリオ" panose="020B0604030504040204" pitchFamily="50" charset="-128"/>
                <a:ea typeface="メイリオ" panose="020B0604030504040204" pitchFamily="50" charset="-128"/>
              </a:rPr>
              <a:t>通学中</a:t>
            </a:r>
            <a:r>
              <a:rPr lang="en-US" altLang="ja-JP" sz="1600" dirty="0">
                <a:solidFill>
                  <a:srgbClr val="FF0000"/>
                </a:solidFill>
                <a:latin typeface="メイリオ" panose="020B0604030504040204" pitchFamily="50" charset="-128"/>
                <a:ea typeface="メイリオ" panose="020B0604030504040204" pitchFamily="50" charset="-128"/>
              </a:rPr>
              <a:t>(</a:t>
            </a:r>
            <a:r>
              <a:rPr lang="ja-JP" altLang="en-US" sz="1600" dirty="0">
                <a:solidFill>
                  <a:srgbClr val="FF0000"/>
                </a:solidFill>
                <a:latin typeface="メイリオ" panose="020B0604030504040204" pitchFamily="50" charset="-128"/>
                <a:ea typeface="メイリオ" panose="020B0604030504040204" pitchFamily="50" charset="-128"/>
              </a:rPr>
              <a:t>加湿器無</a:t>
            </a:r>
            <a:r>
              <a:rPr lang="en-US" altLang="ja-JP" sz="1600" dirty="0">
                <a:solidFill>
                  <a:srgbClr val="FF0000"/>
                </a:solidFill>
                <a:latin typeface="メイリオ" panose="020B0604030504040204" pitchFamily="50" charset="-128"/>
                <a:ea typeface="メイリオ" panose="020B0604030504040204" pitchFamily="50" charset="-128"/>
              </a:rPr>
              <a:t>)</a:t>
            </a:r>
            <a:r>
              <a:rPr lang="ja-JP" altLang="en-US" sz="1600" dirty="0">
                <a:solidFill>
                  <a:srgbClr val="FF0000"/>
                </a:solidFill>
                <a:latin typeface="メイリオ" panose="020B0604030504040204" pitchFamily="50" charset="-128"/>
                <a:ea typeface="メイリオ" panose="020B0604030504040204" pitchFamily="50" charset="-128"/>
              </a:rPr>
              <a:t>と学校</a:t>
            </a:r>
            <a:r>
              <a:rPr lang="en-US" altLang="ja-JP" sz="1600" dirty="0">
                <a:solidFill>
                  <a:srgbClr val="FF0000"/>
                </a:solidFill>
                <a:latin typeface="メイリオ" panose="020B0604030504040204" pitchFamily="50" charset="-128"/>
                <a:ea typeface="メイリオ" panose="020B0604030504040204" pitchFamily="50" charset="-128"/>
              </a:rPr>
              <a:t>(</a:t>
            </a:r>
            <a:r>
              <a:rPr lang="ja-JP" altLang="en-US" sz="1600" dirty="0">
                <a:solidFill>
                  <a:srgbClr val="FF0000"/>
                </a:solidFill>
                <a:latin typeface="メイリオ" panose="020B0604030504040204" pitchFamily="50" charset="-128"/>
                <a:ea typeface="メイリオ" panose="020B0604030504040204" pitchFamily="50" charset="-128"/>
              </a:rPr>
              <a:t>加湿器有</a:t>
            </a:r>
            <a:r>
              <a:rPr lang="en-US" altLang="ja-JP" sz="1600" dirty="0">
                <a:solidFill>
                  <a:srgbClr val="FF0000"/>
                </a:solidFill>
                <a:latin typeface="メイリオ" panose="020B0604030504040204" pitchFamily="50" charset="-128"/>
                <a:ea typeface="メイリオ" panose="020B0604030504040204" pitchFamily="50" charset="-128"/>
              </a:rPr>
              <a:t>)</a:t>
            </a:r>
            <a:r>
              <a:rPr lang="ja-JP" altLang="en-US" sz="1600" dirty="0">
                <a:solidFill>
                  <a:srgbClr val="FF0000"/>
                </a:solidFill>
                <a:latin typeface="メイリオ" panose="020B0604030504040204" pitchFamily="50" charset="-128"/>
                <a:ea typeface="メイリオ" panose="020B0604030504040204" pitchFamily="50" charset="-128"/>
              </a:rPr>
              <a:t>で異なる回路を使用する事例</a:t>
            </a:r>
            <a:endParaRPr lang="en-US" altLang="ja-JP" sz="1600" dirty="0">
              <a:solidFill>
                <a:srgbClr val="FF0000"/>
              </a:solidFill>
              <a:latin typeface="メイリオ" panose="020B0604030504040204" pitchFamily="50" charset="-128"/>
              <a:ea typeface="メイリオ" panose="020B0604030504040204" pitchFamily="50" charset="-128"/>
            </a:endParaRPr>
          </a:p>
          <a:p>
            <a:pPr>
              <a:lnSpc>
                <a:spcPct val="114000"/>
              </a:lnSpc>
              <a:spcBef>
                <a:spcPts val="1200"/>
              </a:spcBef>
              <a:spcAft>
                <a:spcPts val="400"/>
              </a:spcAft>
              <a:buNone/>
            </a:pPr>
            <a:r>
              <a:rPr lang="ja-JP" altLang="en-US" sz="1800" b="1" dirty="0">
                <a:latin typeface="メイリオ" panose="020B0604030504040204" pitchFamily="50" charset="-128"/>
                <a:ea typeface="メイリオ" panose="020B0604030504040204" pitchFamily="50" charset="-128"/>
              </a:rPr>
              <a:t>２．加湿器関係や回路内の水滴</a:t>
            </a:r>
          </a:p>
          <a:p>
            <a:pPr marL="790575" indent="-285750">
              <a:lnSpc>
                <a:spcPct val="114000"/>
              </a:lnSpc>
              <a:spcBef>
                <a:spcPts val="0"/>
              </a:spcBef>
              <a:spcAft>
                <a:spcPts val="400"/>
              </a:spcAft>
              <a:buFont typeface="Wingdings" panose="05000000000000000000" pitchFamily="2" charset="2"/>
              <a:buChar char="l"/>
            </a:pPr>
            <a:r>
              <a:rPr lang="ja-JP" altLang="en-US" sz="1600" dirty="0">
                <a:latin typeface="メイリオ" panose="020B0604030504040204" pitchFamily="50" charset="-128"/>
                <a:ea typeface="メイリオ" panose="020B0604030504040204" pitchFamily="50" charset="-128"/>
              </a:rPr>
              <a:t>加湿器の蒸留水不足・電源入れ忘れ</a:t>
            </a:r>
          </a:p>
          <a:p>
            <a:pPr marL="790575" indent="-285750">
              <a:lnSpc>
                <a:spcPct val="114000"/>
              </a:lnSpc>
              <a:spcBef>
                <a:spcPts val="0"/>
              </a:spcBef>
              <a:spcAft>
                <a:spcPts val="400"/>
              </a:spcAft>
              <a:buFont typeface="Wingdings" panose="05000000000000000000" pitchFamily="2" charset="2"/>
              <a:buChar char="l"/>
            </a:pPr>
            <a:r>
              <a:rPr lang="ja-JP" altLang="en-US" sz="1600" dirty="0">
                <a:latin typeface="メイリオ" panose="020B0604030504040204" pitchFamily="50" charset="-128"/>
                <a:ea typeface="メイリオ" panose="020B0604030504040204" pitchFamily="50" charset="-128"/>
              </a:rPr>
              <a:t>呼気弁への水滴貯留による低圧アラーム</a:t>
            </a:r>
          </a:p>
          <a:p>
            <a:pPr marL="790575" indent="-285750">
              <a:lnSpc>
                <a:spcPct val="114000"/>
              </a:lnSpc>
              <a:spcBef>
                <a:spcPts val="0"/>
              </a:spcBef>
              <a:spcAft>
                <a:spcPts val="400"/>
              </a:spcAft>
              <a:buFont typeface="Wingdings" panose="05000000000000000000" pitchFamily="2" charset="2"/>
              <a:buChar char="l"/>
            </a:pPr>
            <a:r>
              <a:rPr lang="ja-JP" altLang="en-US" sz="1600" dirty="0">
                <a:latin typeface="メイリオ" panose="020B0604030504040204" pitchFamily="50" charset="-128"/>
                <a:ea typeface="メイリオ" panose="020B0604030504040204" pitchFamily="50" charset="-128"/>
              </a:rPr>
              <a:t>人工呼吸器本体への水滴混入（圧チューブの水滴）</a:t>
            </a:r>
          </a:p>
          <a:p>
            <a:pPr marL="790575" indent="-285750">
              <a:lnSpc>
                <a:spcPct val="114000"/>
              </a:lnSpc>
              <a:spcBef>
                <a:spcPts val="0"/>
              </a:spcBef>
              <a:spcAft>
                <a:spcPts val="400"/>
              </a:spcAft>
              <a:buFont typeface="Wingdings" panose="05000000000000000000" pitchFamily="2" charset="2"/>
              <a:buChar char="l"/>
            </a:pPr>
            <a:r>
              <a:rPr lang="ja-JP" altLang="en-US" sz="1600" dirty="0">
                <a:latin typeface="メイリオ" panose="020B0604030504040204" pitchFamily="50" charset="-128"/>
                <a:ea typeface="メイリオ" panose="020B0604030504040204" pitchFamily="50" charset="-128"/>
              </a:rPr>
              <a:t>人工呼吸器フィルターへの水滴混入（回路内の水滴）</a:t>
            </a:r>
          </a:p>
          <a:p>
            <a:pPr marL="790575" indent="-285750">
              <a:lnSpc>
                <a:spcPct val="114000"/>
              </a:lnSpc>
              <a:spcBef>
                <a:spcPts val="0"/>
              </a:spcBef>
              <a:spcAft>
                <a:spcPts val="400"/>
              </a:spcAft>
              <a:buFont typeface="Wingdings" panose="05000000000000000000" pitchFamily="2" charset="2"/>
              <a:buChar char="l"/>
            </a:pPr>
            <a:r>
              <a:rPr lang="ja-JP" altLang="en-US" sz="1600" dirty="0">
                <a:latin typeface="メイリオ" panose="020B0604030504040204" pitchFamily="50" charset="-128"/>
                <a:ea typeface="メイリオ" panose="020B0604030504040204" pitchFamily="50" charset="-128"/>
              </a:rPr>
              <a:t>加湿器の傾き・転倒による回路内への水流入</a:t>
            </a:r>
            <a:br>
              <a:rPr lang="en-US" altLang="ja-JP" sz="1600" dirty="0">
                <a:latin typeface="メイリオ" panose="020B0604030504040204" pitchFamily="50" charset="-128"/>
                <a:ea typeface="メイリオ" panose="020B0604030504040204" pitchFamily="50" charset="-128"/>
              </a:rPr>
            </a:br>
            <a:r>
              <a:rPr lang="ja-JP" altLang="en-US" sz="1600" dirty="0">
                <a:solidFill>
                  <a:srgbClr val="FF0000"/>
                </a:solidFill>
                <a:latin typeface="メイリオ" panose="020B0604030504040204" pitchFamily="50" charset="-128"/>
                <a:ea typeface="メイリオ" panose="020B0604030504040204" pitchFamily="50" charset="-128"/>
              </a:rPr>
              <a:t>学校内でも加湿器回路の人工呼吸器で過ごす子どもが増えてきた</a:t>
            </a:r>
          </a:p>
        </p:txBody>
      </p:sp>
      <p:sp>
        <p:nvSpPr>
          <p:cNvPr id="5"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94</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019930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4">
            <a:extLst>
              <a:ext uri="{FF2B5EF4-FFF2-40B4-BE49-F238E27FC236}">
                <a16:creationId xmlns:a16="http://schemas.microsoft.com/office/drawing/2014/main" id="{F239A458-CF07-4D0A-BE43-7171BFC29DB4}"/>
              </a:ext>
            </a:extLst>
          </p:cNvPr>
          <p:cNvSpPr txBox="1">
            <a:spLocks noChangeArrowheads="1"/>
          </p:cNvSpPr>
          <p:nvPr/>
        </p:nvSpPr>
        <p:spPr bwMode="auto">
          <a:xfrm>
            <a:off x="668338" y="1281034"/>
            <a:ext cx="9030184" cy="557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ct val="110000"/>
              </a:lnSpc>
              <a:spcBef>
                <a:spcPts val="0"/>
              </a:spcBef>
              <a:spcAft>
                <a:spcPts val="300"/>
              </a:spcAft>
              <a:buNone/>
            </a:pPr>
            <a:r>
              <a:rPr lang="ja-JP" altLang="en-US" sz="1800" b="1" dirty="0">
                <a:latin typeface="メイリオ" panose="020B0604030504040204" pitchFamily="50" charset="-128"/>
                <a:ea typeface="メイリオ" panose="020B0604030504040204" pitchFamily="50" charset="-128"/>
              </a:rPr>
              <a:t>３．呼吸不全</a:t>
            </a:r>
          </a:p>
          <a:p>
            <a:pPr marL="776288" indent="-285750">
              <a:lnSpc>
                <a:spcPct val="110000"/>
              </a:lnSpc>
              <a:spcBef>
                <a:spcPts val="0"/>
              </a:spcBef>
              <a:spcAft>
                <a:spcPts val="300"/>
              </a:spcAft>
              <a:buFont typeface="Wingdings" panose="05000000000000000000" pitchFamily="2" charset="2"/>
              <a:buChar char="l"/>
            </a:pPr>
            <a:r>
              <a:rPr lang="ja-JP" altLang="en-US" sz="1600" dirty="0">
                <a:latin typeface="メイリオ" panose="020B0604030504040204" pitchFamily="50" charset="-128"/>
                <a:ea typeface="メイリオ" panose="020B0604030504040204" pitchFamily="50" charset="-128"/>
              </a:rPr>
              <a:t>粘調痰の詰まりによる</a:t>
            </a:r>
            <a:r>
              <a:rPr lang="en-US" altLang="ja-JP" sz="1600" dirty="0"/>
              <a:t>SpO</a:t>
            </a:r>
            <a:r>
              <a:rPr lang="en-US" altLang="ja-JP" sz="1600" baseline="-25000" dirty="0"/>
              <a:t>2</a:t>
            </a:r>
            <a:r>
              <a:rPr lang="ja-JP" altLang="en-US" sz="1600" dirty="0">
                <a:latin typeface="メイリオ" panose="020B0604030504040204" pitchFamily="50" charset="-128"/>
                <a:ea typeface="メイリオ" panose="020B0604030504040204" pitchFamily="50" charset="-128"/>
              </a:rPr>
              <a:t>低下→バギング吸引繰り返し回復</a:t>
            </a:r>
            <a:endParaRPr lang="en-US" altLang="ja-JP" sz="1600" dirty="0">
              <a:latin typeface="メイリオ" panose="020B0604030504040204" pitchFamily="50" charset="-128"/>
              <a:ea typeface="メイリオ" panose="020B0604030504040204" pitchFamily="50" charset="-128"/>
            </a:endParaRPr>
          </a:p>
          <a:p>
            <a:pPr marL="490538">
              <a:lnSpc>
                <a:spcPct val="110000"/>
              </a:lnSpc>
              <a:spcBef>
                <a:spcPts val="0"/>
              </a:spcBef>
              <a:spcAft>
                <a:spcPts val="300"/>
              </a:spcAft>
              <a:buNone/>
            </a:pPr>
            <a:r>
              <a:rPr lang="ja-JP" altLang="en-US" sz="1600" dirty="0">
                <a:latin typeface="メイリオ" panose="020B0604030504040204" pitchFamily="50" charset="-128"/>
                <a:ea typeface="メイリオ" panose="020B0604030504040204" pitchFamily="50" charset="-128"/>
              </a:rPr>
              <a:t>　</a:t>
            </a:r>
            <a:r>
              <a:rPr lang="ja-JP" altLang="en-US" sz="1600" dirty="0">
                <a:solidFill>
                  <a:srgbClr val="FF0000"/>
                </a:solidFill>
                <a:latin typeface="メイリオ" panose="020B0604030504040204" pitchFamily="50" charset="-128"/>
                <a:ea typeface="メイリオ" panose="020B0604030504040204" pitchFamily="50" charset="-128"/>
              </a:rPr>
              <a:t>人工呼吸器装着児は排痰が苦手→排痰ケアが重要課題</a:t>
            </a:r>
            <a:endParaRPr lang="ja-JP" altLang="en-US" sz="1600" dirty="0">
              <a:latin typeface="メイリオ" panose="020B0604030504040204" pitchFamily="50" charset="-128"/>
              <a:ea typeface="メイリオ" panose="020B0604030504040204" pitchFamily="50" charset="-128"/>
            </a:endParaRPr>
          </a:p>
          <a:p>
            <a:pPr marL="776288" indent="-285750">
              <a:lnSpc>
                <a:spcPct val="110000"/>
              </a:lnSpc>
              <a:spcBef>
                <a:spcPts val="0"/>
              </a:spcBef>
              <a:spcAft>
                <a:spcPts val="300"/>
              </a:spcAft>
              <a:buFont typeface="Wingdings" panose="05000000000000000000" pitchFamily="2" charset="2"/>
              <a:buChar char="l"/>
            </a:pPr>
            <a:r>
              <a:rPr lang="ja-JP" altLang="en-US" sz="1600" dirty="0">
                <a:latin typeface="メイリオ" panose="020B0604030504040204" pitchFamily="50" charset="-128"/>
                <a:ea typeface="メイリオ" panose="020B0604030504040204" pitchFamily="50" charset="-128"/>
              </a:rPr>
              <a:t>学校で人工呼吸器を外して過ごす生徒の呼吸不全→バギング→人工呼吸器装着</a:t>
            </a:r>
            <a:endParaRPr lang="en-US" altLang="ja-JP" sz="1600" dirty="0">
              <a:latin typeface="メイリオ" panose="020B0604030504040204" pitchFamily="50" charset="-128"/>
              <a:ea typeface="メイリオ" panose="020B0604030504040204" pitchFamily="50" charset="-128"/>
            </a:endParaRPr>
          </a:p>
          <a:p>
            <a:pPr marL="776288" indent="-285750">
              <a:lnSpc>
                <a:spcPct val="110000"/>
              </a:lnSpc>
              <a:spcBef>
                <a:spcPts val="0"/>
              </a:spcBef>
              <a:spcAft>
                <a:spcPts val="300"/>
              </a:spcAft>
              <a:buFont typeface="Wingdings" panose="05000000000000000000" pitchFamily="2" charset="2"/>
              <a:buChar char="l"/>
            </a:pPr>
            <a:r>
              <a:rPr lang="ja-JP" altLang="en-US" sz="1600" dirty="0">
                <a:latin typeface="メイリオ" panose="020B0604030504040204" pitchFamily="50" charset="-128"/>
                <a:ea typeface="メイリオ" panose="020B0604030504040204" pitchFamily="50" charset="-128"/>
              </a:rPr>
              <a:t>人工呼吸器を外して過ごすことで気道の加湿不良→痰詰まり→バギング吸引→バギングで血中二酸化炭素が低下し自発呼吸消失→人工呼吸器装着</a:t>
            </a:r>
            <a:br>
              <a:rPr lang="en-US" altLang="ja-JP" sz="1600" dirty="0">
                <a:latin typeface="メイリオ" panose="020B0604030504040204" pitchFamily="50" charset="-128"/>
                <a:ea typeface="メイリオ" panose="020B0604030504040204" pitchFamily="50" charset="-128"/>
              </a:rPr>
            </a:br>
            <a:r>
              <a:rPr lang="ja-JP" altLang="en-US" sz="1600" dirty="0">
                <a:solidFill>
                  <a:srgbClr val="FF0000"/>
                </a:solidFill>
                <a:latin typeface="メイリオ" panose="020B0604030504040204" pitchFamily="50" charset="-128"/>
                <a:ea typeface="メイリオ" panose="020B0604030504040204" pitchFamily="50" charset="-128"/>
              </a:rPr>
              <a:t>自宅では呼吸器を使用しているが学校内では人工呼吸器を外して生活している事例がある</a:t>
            </a:r>
          </a:p>
          <a:p>
            <a:pPr>
              <a:lnSpc>
                <a:spcPct val="110000"/>
              </a:lnSpc>
              <a:spcBef>
                <a:spcPts val="1200"/>
              </a:spcBef>
              <a:spcAft>
                <a:spcPts val="300"/>
              </a:spcAft>
              <a:buNone/>
            </a:pPr>
            <a:r>
              <a:rPr lang="ja-JP" altLang="en-US" sz="1800" b="1" dirty="0">
                <a:latin typeface="メイリオ" panose="020B0604030504040204" pitchFamily="50" charset="-128"/>
                <a:ea typeface="メイリオ" panose="020B0604030504040204" pitchFamily="50" charset="-128"/>
              </a:rPr>
              <a:t>４．気管切開カニューレ関係</a:t>
            </a:r>
          </a:p>
          <a:p>
            <a:pPr marL="790575" indent="-285750">
              <a:lnSpc>
                <a:spcPct val="110000"/>
              </a:lnSpc>
              <a:spcBef>
                <a:spcPts val="0"/>
              </a:spcBef>
              <a:spcAft>
                <a:spcPts val="300"/>
              </a:spcAft>
              <a:buFont typeface="Wingdings" panose="05000000000000000000" pitchFamily="2" charset="2"/>
              <a:buChar char="l"/>
            </a:pPr>
            <a:r>
              <a:rPr lang="ja-JP" altLang="en-US" sz="1600" dirty="0">
                <a:latin typeface="メイリオ" panose="020B0604030504040204" pitchFamily="50" charset="-128"/>
                <a:ea typeface="メイリオ" panose="020B0604030504040204" pitchFamily="50" charset="-128"/>
              </a:rPr>
              <a:t>気管カニューレ抜去</a:t>
            </a:r>
          </a:p>
          <a:p>
            <a:pPr marL="790575" indent="-285750">
              <a:lnSpc>
                <a:spcPct val="110000"/>
              </a:lnSpc>
              <a:spcBef>
                <a:spcPts val="0"/>
              </a:spcBef>
              <a:spcAft>
                <a:spcPts val="300"/>
              </a:spcAft>
              <a:buFont typeface="Wingdings" panose="05000000000000000000" pitchFamily="2" charset="2"/>
              <a:buChar char="l"/>
            </a:pPr>
            <a:r>
              <a:rPr lang="ja-JP" altLang="en-US" sz="1600" dirty="0">
                <a:latin typeface="メイリオ" panose="020B0604030504040204" pitchFamily="50" charset="-128"/>
                <a:ea typeface="メイリオ" panose="020B0604030504040204" pitchFamily="50" charset="-128"/>
              </a:rPr>
              <a:t>気管カニューレ内の痰詰まり閉塞</a:t>
            </a:r>
          </a:p>
          <a:p>
            <a:pPr marL="790575" indent="-285750">
              <a:lnSpc>
                <a:spcPct val="110000"/>
              </a:lnSpc>
              <a:spcBef>
                <a:spcPts val="0"/>
              </a:spcBef>
              <a:spcAft>
                <a:spcPts val="300"/>
              </a:spcAft>
              <a:buFont typeface="Wingdings" panose="05000000000000000000" pitchFamily="2" charset="2"/>
              <a:buChar char="l"/>
            </a:pPr>
            <a:r>
              <a:rPr lang="ja-JP" altLang="en-US" sz="1600" dirty="0">
                <a:latin typeface="メイリオ" panose="020B0604030504040204" pitchFamily="50" charset="-128"/>
                <a:ea typeface="メイリオ" panose="020B0604030504040204" pitchFamily="50" charset="-128"/>
              </a:rPr>
              <a:t>気管カニューレの向きによる閉塞</a:t>
            </a:r>
            <a:br>
              <a:rPr lang="en-US" altLang="ja-JP" sz="1600" dirty="0">
                <a:latin typeface="メイリオ" panose="020B0604030504040204" pitchFamily="50" charset="-128"/>
                <a:ea typeface="メイリオ" panose="020B0604030504040204" pitchFamily="50" charset="-128"/>
              </a:rPr>
            </a:br>
            <a:r>
              <a:rPr lang="ja-JP" altLang="en-US" sz="1600" dirty="0">
                <a:solidFill>
                  <a:srgbClr val="FF0000"/>
                </a:solidFill>
                <a:latin typeface="メイリオ" panose="020B0604030504040204" pitchFamily="50" charset="-128"/>
                <a:ea typeface="メイリオ" panose="020B0604030504040204" pitchFamily="50" charset="-128"/>
              </a:rPr>
              <a:t>人工呼吸器の対応は気管カニューレへの対応ができることが大前提である</a:t>
            </a:r>
            <a:endParaRPr lang="en-US" altLang="ja-JP" sz="1600" dirty="0">
              <a:solidFill>
                <a:srgbClr val="FF0000"/>
              </a:solidFill>
              <a:latin typeface="メイリオ" panose="020B0604030504040204" pitchFamily="50" charset="-128"/>
              <a:ea typeface="メイリオ" panose="020B0604030504040204" pitchFamily="50" charset="-128"/>
            </a:endParaRPr>
          </a:p>
          <a:p>
            <a:pPr>
              <a:lnSpc>
                <a:spcPct val="110000"/>
              </a:lnSpc>
              <a:spcBef>
                <a:spcPts val="1200"/>
              </a:spcBef>
              <a:spcAft>
                <a:spcPts val="300"/>
              </a:spcAft>
              <a:buNone/>
            </a:pPr>
            <a:r>
              <a:rPr lang="zh-TW" altLang="en-US" sz="1800" b="1" dirty="0">
                <a:latin typeface="メイリオ" panose="020B0604030504040204" pitchFamily="50" charset="-128"/>
                <a:ea typeface="メイリオ" panose="020B0604030504040204" pitchFamily="50" charset="-128"/>
              </a:rPr>
              <a:t>５．酸素関係</a:t>
            </a:r>
          </a:p>
          <a:p>
            <a:pPr marL="790575" indent="-285750">
              <a:lnSpc>
                <a:spcPct val="110000"/>
              </a:lnSpc>
              <a:spcBef>
                <a:spcPts val="0"/>
              </a:spcBef>
              <a:spcAft>
                <a:spcPts val="300"/>
              </a:spcAft>
              <a:buFont typeface="Wingdings" panose="05000000000000000000" pitchFamily="2" charset="2"/>
              <a:buChar char="l"/>
            </a:pPr>
            <a:r>
              <a:rPr lang="ja-JP" altLang="en-US" sz="1600" dirty="0">
                <a:latin typeface="メイリオ" panose="020B0604030504040204" pitchFamily="50" charset="-128"/>
                <a:ea typeface="メイリオ" panose="020B0604030504040204" pitchFamily="50" charset="-128"/>
              </a:rPr>
              <a:t>酸素ボンベの元栓・流量計・酸素チューブ</a:t>
            </a:r>
          </a:p>
          <a:p>
            <a:pPr marL="790575" indent="-285750">
              <a:lnSpc>
                <a:spcPct val="110000"/>
              </a:lnSpc>
              <a:spcBef>
                <a:spcPts val="0"/>
              </a:spcBef>
              <a:spcAft>
                <a:spcPts val="300"/>
              </a:spcAft>
              <a:buFont typeface="Wingdings" panose="05000000000000000000" pitchFamily="2" charset="2"/>
              <a:buChar char="l"/>
            </a:pPr>
            <a:r>
              <a:rPr lang="ja-JP" altLang="en-US" sz="1600" dirty="0">
                <a:latin typeface="メイリオ" panose="020B0604030504040204" pitchFamily="50" charset="-128"/>
                <a:ea typeface="メイリオ" panose="020B0604030504040204" pitchFamily="50" charset="-128"/>
              </a:rPr>
              <a:t>濃縮器の電源</a:t>
            </a:r>
            <a:br>
              <a:rPr lang="en-US" altLang="ja-JP" sz="1600" dirty="0">
                <a:latin typeface="メイリオ" panose="020B0604030504040204" pitchFamily="50" charset="-128"/>
                <a:ea typeface="メイリオ" panose="020B0604030504040204" pitchFamily="50" charset="-128"/>
              </a:rPr>
            </a:br>
            <a:r>
              <a:rPr lang="ja-JP" altLang="en-US" sz="1600" dirty="0">
                <a:solidFill>
                  <a:srgbClr val="FF0000"/>
                </a:solidFill>
                <a:latin typeface="メイリオ" panose="020B0604030504040204" pitchFamily="50" charset="-128"/>
                <a:ea typeface="メイリオ" panose="020B0604030504040204" pitchFamily="50" charset="-128"/>
              </a:rPr>
              <a:t>酸素ボンベにはアラーム機能がないので目視での確認が必要</a:t>
            </a:r>
          </a:p>
        </p:txBody>
      </p:sp>
      <p:sp>
        <p:nvSpPr>
          <p:cNvPr id="4"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95</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027508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800" dirty="0"/>
              <a:t>呼吸器回路および加湿器の取扱い</a:t>
            </a:r>
          </a:p>
        </p:txBody>
      </p:sp>
      <p:sp>
        <p:nvSpPr>
          <p:cNvPr id="21" name="テキスト ボックス 4">
            <a:extLst>
              <a:ext uri="{FF2B5EF4-FFF2-40B4-BE49-F238E27FC236}">
                <a16:creationId xmlns:a16="http://schemas.microsoft.com/office/drawing/2014/main" id="{F239A458-CF07-4D0A-BE43-7171BFC29DB4}"/>
              </a:ext>
            </a:extLst>
          </p:cNvPr>
          <p:cNvSpPr txBox="1">
            <a:spLocks noChangeArrowheads="1"/>
          </p:cNvSpPr>
          <p:nvPr/>
        </p:nvSpPr>
        <p:spPr bwMode="auto">
          <a:xfrm>
            <a:off x="597911" y="1516426"/>
            <a:ext cx="5249170" cy="400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193675" indent="-193675" algn="just">
              <a:lnSpc>
                <a:spcPct val="110000"/>
              </a:lnSpc>
              <a:spcBef>
                <a:spcPts val="0"/>
              </a:spcBef>
              <a:spcAft>
                <a:spcPts val="1200"/>
              </a:spcAft>
              <a:buNone/>
            </a:pPr>
            <a:r>
              <a:rPr lang="ja-JP" altLang="en-US" sz="1600" dirty="0">
                <a:latin typeface="メイリオ" panose="020B0604030504040204" pitchFamily="50" charset="-128"/>
                <a:ea typeface="メイリオ" panose="020B0604030504040204" pitchFamily="50" charset="-128"/>
              </a:rPr>
              <a:t>＊学校生活では、車椅子と床面との移乗や体位変換が多い。</a:t>
            </a:r>
            <a:r>
              <a:rPr lang="ja-JP" altLang="en-US" sz="1600" b="1" dirty="0">
                <a:latin typeface="メイリオ" panose="020B0604030504040204" pitchFamily="50" charset="-128"/>
                <a:ea typeface="メイリオ" panose="020B0604030504040204" pitchFamily="50" charset="-128"/>
              </a:rPr>
              <a:t>→</a:t>
            </a:r>
            <a:r>
              <a:rPr lang="ja-JP" altLang="en-US" sz="1600" b="1" dirty="0">
                <a:solidFill>
                  <a:srgbClr val="FF0000"/>
                </a:solidFill>
                <a:latin typeface="メイリオ" panose="020B0604030504040204" pitchFamily="50" charset="-128"/>
                <a:ea typeface="メイリオ" panose="020B0604030504040204" pitchFamily="50" charset="-128"/>
              </a:rPr>
              <a:t>回路のゆるみや脱落、呼気ポート・呼気弁の閉塞</a:t>
            </a:r>
            <a:r>
              <a:rPr lang="ja-JP" altLang="en-US" sz="1600" dirty="0">
                <a:latin typeface="メイリオ" panose="020B0604030504040204" pitchFamily="50" charset="-128"/>
                <a:ea typeface="メイリオ" panose="020B0604030504040204" pitchFamily="50" charset="-128"/>
              </a:rPr>
              <a:t>に注意！</a:t>
            </a:r>
            <a:endParaRPr lang="en-US" altLang="ja-JP" sz="1600" dirty="0">
              <a:latin typeface="メイリオ" panose="020B0604030504040204" pitchFamily="50" charset="-128"/>
              <a:ea typeface="メイリオ" panose="020B0604030504040204" pitchFamily="50" charset="-128"/>
            </a:endParaRPr>
          </a:p>
          <a:p>
            <a:pPr marL="193675" indent="-193675" algn="just">
              <a:lnSpc>
                <a:spcPct val="110000"/>
              </a:lnSpc>
              <a:spcBef>
                <a:spcPts val="0"/>
              </a:spcBef>
              <a:spcAft>
                <a:spcPts val="1200"/>
              </a:spcAft>
              <a:buNone/>
            </a:pPr>
            <a:r>
              <a:rPr lang="ja-JP" altLang="en-US" sz="1600" dirty="0">
                <a:latin typeface="メイリオ" panose="020B0604030504040204" pitchFamily="50" charset="-128"/>
                <a:ea typeface="メイリオ" panose="020B0604030504040204" pitchFamily="50" charset="-128"/>
              </a:rPr>
              <a:t>＊低体温が顕著だったり痰が粘調な子どもでは、</a:t>
            </a:r>
            <a:r>
              <a:rPr lang="ja-JP" altLang="en-US" sz="1600" b="1" dirty="0">
                <a:latin typeface="メイリオ" panose="020B0604030504040204" pitchFamily="50" charset="-128"/>
                <a:ea typeface="メイリオ" panose="020B0604030504040204" pitchFamily="50" charset="-128"/>
              </a:rPr>
              <a:t>学校内でも加湿器回路</a:t>
            </a:r>
            <a:r>
              <a:rPr lang="ja-JP" altLang="en-US" sz="1600" dirty="0">
                <a:latin typeface="メイリオ" panose="020B0604030504040204" pitchFamily="50" charset="-128"/>
                <a:ea typeface="メイリオ" panose="020B0604030504040204" pitchFamily="50" charset="-128"/>
              </a:rPr>
              <a:t>を使用することがある。→</a:t>
            </a:r>
            <a:r>
              <a:rPr lang="ja-JP" altLang="en-US" sz="1600" b="1" dirty="0">
                <a:solidFill>
                  <a:srgbClr val="FF0000"/>
                </a:solidFill>
                <a:latin typeface="メイリオ" panose="020B0604030504040204" pitchFamily="50" charset="-128"/>
                <a:ea typeface="メイリオ" panose="020B0604030504040204" pitchFamily="50" charset="-128"/>
              </a:rPr>
              <a:t>加湿器回路や回路内の結露の適切な除去方法</a:t>
            </a:r>
            <a:r>
              <a:rPr lang="ja-JP" altLang="en-US" sz="1600" dirty="0">
                <a:latin typeface="メイリオ" panose="020B0604030504040204" pitchFamily="50" charset="-128"/>
                <a:ea typeface="メイリオ" panose="020B0604030504040204" pitchFamily="50" charset="-128"/>
              </a:rPr>
              <a:t>について学習する必要がある。</a:t>
            </a:r>
            <a:endParaRPr lang="en-US" altLang="ja-JP" sz="1600" dirty="0">
              <a:latin typeface="メイリオ" panose="020B0604030504040204" pitchFamily="50" charset="-128"/>
              <a:ea typeface="メイリオ" panose="020B0604030504040204" pitchFamily="50" charset="-128"/>
            </a:endParaRPr>
          </a:p>
          <a:p>
            <a:pPr marL="193675" indent="-193675">
              <a:lnSpc>
                <a:spcPct val="110000"/>
              </a:lnSpc>
              <a:spcBef>
                <a:spcPts val="0"/>
              </a:spcBef>
              <a:spcAft>
                <a:spcPts val="1200"/>
              </a:spcAft>
              <a:buNone/>
            </a:pPr>
            <a:r>
              <a:rPr lang="ja-JP" altLang="en-US" sz="1600" dirty="0">
                <a:latin typeface="メイリオ" panose="020B0604030504040204" pitchFamily="50" charset="-128"/>
                <a:ea typeface="メイリオ" panose="020B0604030504040204" pitchFamily="50" charset="-128"/>
              </a:rPr>
              <a:t>＊自宅と学校との間の移動中は、加湿器回路のまま電源を入れずに登校してくるケースが多いが、移動中は</a:t>
            </a:r>
            <a:r>
              <a:rPr lang="ja-JP" altLang="en-US" sz="1600" b="1" dirty="0">
                <a:latin typeface="メイリオ" panose="020B0604030504040204" pitchFamily="50" charset="-128"/>
                <a:ea typeface="メイリオ" panose="020B0604030504040204" pitchFamily="50" charset="-128"/>
              </a:rPr>
              <a:t>人工鼻</a:t>
            </a:r>
            <a:r>
              <a:rPr lang="ja-JP" altLang="en-US" sz="1600" dirty="0">
                <a:latin typeface="メイリオ" panose="020B0604030504040204" pitchFamily="50" charset="-128"/>
                <a:ea typeface="メイリオ" panose="020B0604030504040204" pitchFamily="50" charset="-128"/>
              </a:rPr>
              <a:t>付き外出用回路で登下校し、登校後に</a:t>
            </a:r>
            <a:r>
              <a:rPr lang="ja-JP" altLang="en-US" sz="1600" b="1" dirty="0">
                <a:latin typeface="メイリオ" panose="020B0604030504040204" pitchFamily="50" charset="-128"/>
                <a:ea typeface="メイリオ" panose="020B0604030504040204" pitchFamily="50" charset="-128"/>
              </a:rPr>
              <a:t>加湿器回路</a:t>
            </a:r>
            <a:r>
              <a:rPr lang="ja-JP" altLang="en-US" sz="1600" dirty="0">
                <a:latin typeface="メイリオ" panose="020B0604030504040204" pitchFamily="50" charset="-128"/>
                <a:ea typeface="メイリオ" panose="020B0604030504040204" pitchFamily="50" charset="-128"/>
              </a:rPr>
              <a:t>に組み替えるケースもある。</a:t>
            </a:r>
          </a:p>
        </p:txBody>
      </p:sp>
      <p:sp>
        <p:nvSpPr>
          <p:cNvPr id="18" name="フッター プレースホルダー 4">
            <a:extLst>
              <a:ext uri="{FF2B5EF4-FFF2-40B4-BE49-F238E27FC236}">
                <a16:creationId xmlns:a16="http://schemas.microsoft.com/office/drawing/2014/main" id="{FBF90A3D-2320-4C82-B8FF-5E64DFB9BC90}"/>
              </a:ext>
            </a:extLst>
          </p:cNvPr>
          <p:cNvSpPr txBox="1">
            <a:spLocks/>
          </p:cNvSpPr>
          <p:nvPr/>
        </p:nvSpPr>
        <p:spPr>
          <a:xfrm>
            <a:off x="597911" y="6409485"/>
            <a:ext cx="3836378"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bg1">
                    <a:lumMod val="65000"/>
                  </a:schemeClr>
                </a:solidFill>
                <a:latin typeface="HGPｺﾞｼｯｸE" panose="020B0900000000000000" pitchFamily="50" charset="-128"/>
                <a:ea typeface="HGPｺﾞｼｯｸE" panose="020B0900000000000000"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ja-JP" altLang="en-US" sz="900" dirty="0">
                <a:solidFill>
                  <a:schemeClr val="tx1"/>
                </a:solidFill>
                <a:latin typeface="メイリオ" panose="020B0604030504040204" pitchFamily="50" charset="-128"/>
                <a:ea typeface="メイリオ" panose="020B0604030504040204" pitchFamily="50" charset="-128"/>
              </a:rPr>
              <a:t>平成</a:t>
            </a:r>
            <a:r>
              <a:rPr lang="en-US" altLang="ja-JP" sz="900" dirty="0">
                <a:solidFill>
                  <a:schemeClr val="tx1"/>
                </a:solidFill>
                <a:latin typeface="メイリオ" panose="020B0604030504040204" pitchFamily="50" charset="-128"/>
                <a:ea typeface="メイリオ" panose="020B0604030504040204" pitchFamily="50" charset="-128"/>
              </a:rPr>
              <a:t>29</a:t>
            </a:r>
            <a:r>
              <a:rPr lang="ja-JP" altLang="en-US" sz="900" dirty="0">
                <a:solidFill>
                  <a:schemeClr val="tx1"/>
                </a:solidFill>
                <a:latin typeface="メイリオ" panose="020B0604030504040204" pitchFamily="50" charset="-128"/>
                <a:ea typeface="メイリオ" panose="020B0604030504040204" pitchFamily="50" charset="-128"/>
              </a:rPr>
              <a:t>年度 小児在宅医療に関する人材講習会スライドより一部改変</a:t>
            </a:r>
          </a:p>
        </p:txBody>
      </p:sp>
      <p:pic>
        <p:nvPicPr>
          <p:cNvPr id="20" name="Picture 5">
            <a:extLst>
              <a:ext uri="{FF2B5EF4-FFF2-40B4-BE49-F238E27FC236}">
                <a16:creationId xmlns:a16="http://schemas.microsoft.com/office/drawing/2014/main" id="{5ED2F43E-3BE2-4906-B3C3-94F3C2016BD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81709" y="4169767"/>
            <a:ext cx="1619441" cy="2160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2" name="テキスト ボックス 21">
            <a:extLst>
              <a:ext uri="{FF2B5EF4-FFF2-40B4-BE49-F238E27FC236}">
                <a16:creationId xmlns:a16="http://schemas.microsoft.com/office/drawing/2014/main" id="{C6BFFF05-C133-48C2-9C4E-CF31F9C9CC5A}"/>
              </a:ext>
            </a:extLst>
          </p:cNvPr>
          <p:cNvSpPr txBox="1"/>
          <p:nvPr/>
        </p:nvSpPr>
        <p:spPr>
          <a:xfrm>
            <a:off x="8104116" y="4220567"/>
            <a:ext cx="1057910" cy="280725"/>
          </a:xfrm>
          <a:prstGeom prst="rect">
            <a:avLst/>
          </a:prstGeom>
          <a:solidFill>
            <a:schemeClr val="accent6">
              <a:lumMod val="20000"/>
              <a:lumOff val="80000"/>
            </a:schemeClr>
          </a:solidFill>
          <a:ln>
            <a:noFill/>
          </a:ln>
        </p:spPr>
        <p:txBody>
          <a:bodyPr wrap="none" bIns="0" rtlCol="0" anchor="ctr" anchorCtr="0">
            <a:noAutofit/>
          </a:bodyPr>
          <a:lstStyle/>
          <a:p>
            <a:pPr algn="ctr" fontAlgn="base">
              <a:spcBef>
                <a:spcPct val="0"/>
              </a:spcBef>
              <a:spcAft>
                <a:spcPct val="0"/>
              </a:spcAft>
            </a:pPr>
            <a:r>
              <a:rPr lang="ja-JP" altLang="en-US" sz="1400" dirty="0">
                <a:solidFill>
                  <a:srgbClr val="000000"/>
                </a:solidFill>
                <a:latin typeface="メイリオ" panose="020B0604030504040204" pitchFamily="50" charset="-128"/>
                <a:ea typeface="メイリオ" panose="020B0604030504040204" pitchFamily="50" charset="-128"/>
              </a:rPr>
              <a:t>加温加湿器</a:t>
            </a:r>
          </a:p>
        </p:txBody>
      </p:sp>
      <p:pic>
        <p:nvPicPr>
          <p:cNvPr id="23" name="Picture 4" descr="C:\Users\KIYOSHI\AppData\Local\Microsoft\Windows\Temporary Internet Files\Content.Outlook\IT5Z4UUD\IMG_6591 (3).JPG">
            <a:extLst>
              <a:ext uri="{FF2B5EF4-FFF2-40B4-BE49-F238E27FC236}">
                <a16:creationId xmlns:a16="http://schemas.microsoft.com/office/drawing/2014/main" id="{C55E5221-4390-4F92-94E5-BEC71618D72C}"/>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330801" y="1529921"/>
            <a:ext cx="2874868" cy="116577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24" name="直線矢印コネクタ 23">
            <a:extLst>
              <a:ext uri="{FF2B5EF4-FFF2-40B4-BE49-F238E27FC236}">
                <a16:creationId xmlns:a16="http://schemas.microsoft.com/office/drawing/2014/main" id="{36D6543D-7266-4B11-8086-7226DA71F2B7}"/>
              </a:ext>
            </a:extLst>
          </p:cNvPr>
          <p:cNvCxnSpPr/>
          <p:nvPr/>
        </p:nvCxnSpPr>
        <p:spPr>
          <a:xfrm flipV="1">
            <a:off x="8047140" y="1749291"/>
            <a:ext cx="0" cy="358061"/>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5BA55056-474D-42B2-B2F1-9C78F4C24B52}"/>
              </a:ext>
            </a:extLst>
          </p:cNvPr>
          <p:cNvSpPr txBox="1"/>
          <p:nvPr/>
        </p:nvSpPr>
        <p:spPr>
          <a:xfrm>
            <a:off x="8072060" y="1570709"/>
            <a:ext cx="1090672" cy="318087"/>
          </a:xfrm>
          <a:prstGeom prst="rect">
            <a:avLst/>
          </a:prstGeom>
          <a:solidFill>
            <a:srgbClr val="FFFF66"/>
          </a:solidFill>
          <a:ln>
            <a:noFill/>
          </a:ln>
        </p:spPr>
        <p:txBody>
          <a:bodyPr wrap="square" bIns="0" rtlCol="0" anchor="ctr" anchorCtr="0">
            <a:noAutofit/>
          </a:bodyPr>
          <a:lstStyle/>
          <a:p>
            <a:pPr algn="ctr" fontAlgn="base">
              <a:spcBef>
                <a:spcPct val="0"/>
              </a:spcBef>
              <a:spcAft>
                <a:spcPct val="0"/>
              </a:spcAft>
            </a:pPr>
            <a:r>
              <a:rPr lang="ja-JP" altLang="en-US" sz="1400" dirty="0">
                <a:solidFill>
                  <a:srgbClr val="000000"/>
                </a:solidFill>
                <a:latin typeface="メイリオ" panose="020B0604030504040204" pitchFamily="50" charset="-128"/>
                <a:ea typeface="メイリオ" panose="020B0604030504040204" pitchFamily="50" charset="-128"/>
              </a:rPr>
              <a:t>呼気ポート</a:t>
            </a:r>
          </a:p>
        </p:txBody>
      </p:sp>
      <p:pic>
        <p:nvPicPr>
          <p:cNvPr id="28" name="Picture 2" descr="C:\Users\KIYOSHI\AppData\Local\Microsoft\Windows\Temporary Internet Files\Content.Outlook\IT5Z4UUD\IMG_6593 (2).JPG">
            <a:extLst>
              <a:ext uri="{FF2B5EF4-FFF2-40B4-BE49-F238E27FC236}">
                <a16:creationId xmlns:a16="http://schemas.microsoft.com/office/drawing/2014/main" id="{700B9682-BA2F-43FD-AE8C-2769E2A18783}"/>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331744" y="2752142"/>
            <a:ext cx="2893219" cy="133577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40" name="直線矢印コネクタ 39">
            <a:extLst>
              <a:ext uri="{FF2B5EF4-FFF2-40B4-BE49-F238E27FC236}">
                <a16:creationId xmlns:a16="http://schemas.microsoft.com/office/drawing/2014/main" id="{7E50EC30-8D49-4B8B-9765-3D4E3A20F5FE}"/>
              </a:ext>
            </a:extLst>
          </p:cNvPr>
          <p:cNvCxnSpPr>
            <a:cxnSpLocks/>
          </p:cNvCxnSpPr>
          <p:nvPr/>
        </p:nvCxnSpPr>
        <p:spPr>
          <a:xfrm flipV="1">
            <a:off x="8273092" y="3098139"/>
            <a:ext cx="149915" cy="277888"/>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B6C565ED-022E-4DFC-983B-07F8B678ADF6}"/>
              </a:ext>
            </a:extLst>
          </p:cNvPr>
          <p:cNvSpPr txBox="1"/>
          <p:nvPr/>
        </p:nvSpPr>
        <p:spPr>
          <a:xfrm>
            <a:off x="8497582" y="2784785"/>
            <a:ext cx="687178" cy="313354"/>
          </a:xfrm>
          <a:prstGeom prst="rect">
            <a:avLst/>
          </a:prstGeom>
          <a:solidFill>
            <a:srgbClr val="FFFF66"/>
          </a:solidFill>
          <a:ln>
            <a:noFill/>
          </a:ln>
        </p:spPr>
        <p:txBody>
          <a:bodyPr wrap="none" bIns="0" rtlCol="0" anchor="ctr" anchorCtr="0">
            <a:noAutofit/>
          </a:bodyPr>
          <a:lstStyle/>
          <a:p>
            <a:pPr algn="ctr" fontAlgn="base">
              <a:spcBef>
                <a:spcPct val="0"/>
              </a:spcBef>
              <a:spcAft>
                <a:spcPct val="0"/>
              </a:spcAft>
            </a:pPr>
            <a:r>
              <a:rPr lang="ja-JP" altLang="en-US" sz="1400" dirty="0">
                <a:solidFill>
                  <a:srgbClr val="000000"/>
                </a:solidFill>
                <a:latin typeface="メイリオ" panose="020B0604030504040204" pitchFamily="50" charset="-128"/>
                <a:ea typeface="メイリオ" panose="020B0604030504040204" pitchFamily="50" charset="-128"/>
              </a:rPr>
              <a:t>呼気弁</a:t>
            </a:r>
          </a:p>
        </p:txBody>
      </p:sp>
      <p:pic>
        <p:nvPicPr>
          <p:cNvPr id="42" name="Picture 6" descr="C:\Users\KIYOSHI\AppData\Local\Microsoft\Windows\Temporary Internet Files\Content.Outlook\IT5Z4UUD\P1260277.jpg">
            <a:extLst>
              <a:ext uri="{FF2B5EF4-FFF2-40B4-BE49-F238E27FC236}">
                <a16:creationId xmlns:a16="http://schemas.microsoft.com/office/drawing/2014/main" id="{8A02DEE9-42D0-47D0-A307-351130FD4BC4}"/>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97911" y="4888597"/>
            <a:ext cx="4545569" cy="144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 name="テキスト ボックス 43">
            <a:extLst>
              <a:ext uri="{FF2B5EF4-FFF2-40B4-BE49-F238E27FC236}">
                <a16:creationId xmlns:a16="http://schemas.microsoft.com/office/drawing/2014/main" id="{F14E2C2A-EF2C-47C0-958A-5641FD2E6C21}"/>
              </a:ext>
            </a:extLst>
          </p:cNvPr>
          <p:cNvSpPr txBox="1"/>
          <p:nvPr/>
        </p:nvSpPr>
        <p:spPr>
          <a:xfrm>
            <a:off x="5209527" y="4878439"/>
            <a:ext cx="2246925" cy="1458523"/>
          </a:xfrm>
          <a:prstGeom prst="rect">
            <a:avLst/>
          </a:prstGeom>
          <a:solidFill>
            <a:schemeClr val="accent6">
              <a:lumMod val="20000"/>
              <a:lumOff val="80000"/>
            </a:schemeClr>
          </a:solidFill>
          <a:ln>
            <a:noFill/>
          </a:ln>
        </p:spPr>
        <p:txBody>
          <a:bodyPr wrap="square" bIns="0" rtlCol="0" anchor="ctr" anchorCtr="0">
            <a:noAutofit/>
          </a:bodyPr>
          <a:lstStyle/>
          <a:p>
            <a:r>
              <a:rPr kumimoji="1" lang="ja-JP" altLang="en-US" sz="1400" dirty="0">
                <a:latin typeface="メイリオ" panose="020B0604030504040204" pitchFamily="50" charset="-128"/>
                <a:ea typeface="メイリオ" panose="020B0604030504040204" pitchFamily="50" charset="-128"/>
                <a:cs typeface="メイリオ"/>
              </a:rPr>
              <a:t>加湿器回路に誤って人工鼻を装着すると人工鼻の気道抵抗が上昇し換気量が低下するので注意する。</a:t>
            </a:r>
          </a:p>
        </p:txBody>
      </p:sp>
      <p:cxnSp>
        <p:nvCxnSpPr>
          <p:cNvPr id="45" name="直線矢印コネクタ 44">
            <a:extLst>
              <a:ext uri="{FF2B5EF4-FFF2-40B4-BE49-F238E27FC236}">
                <a16:creationId xmlns:a16="http://schemas.microsoft.com/office/drawing/2014/main" id="{52F79685-144A-4E65-B7DB-0C3242F8571F}"/>
              </a:ext>
            </a:extLst>
          </p:cNvPr>
          <p:cNvCxnSpPr>
            <a:cxnSpLocks/>
            <a:stCxn id="43" idx="3"/>
          </p:cNvCxnSpPr>
          <p:nvPr/>
        </p:nvCxnSpPr>
        <p:spPr>
          <a:xfrm flipV="1">
            <a:off x="2616677" y="5806443"/>
            <a:ext cx="416083" cy="319284"/>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3B72B4AA-D3D3-4F3C-8848-C353802E29B3}"/>
              </a:ext>
            </a:extLst>
          </p:cNvPr>
          <p:cNvSpPr txBox="1"/>
          <p:nvPr/>
        </p:nvSpPr>
        <p:spPr>
          <a:xfrm>
            <a:off x="636648" y="5971838"/>
            <a:ext cx="1980029" cy="307777"/>
          </a:xfrm>
          <a:prstGeom prst="rect">
            <a:avLst/>
          </a:prstGeom>
          <a:solidFill>
            <a:schemeClr val="accent6">
              <a:lumMod val="20000"/>
              <a:lumOff val="80000"/>
            </a:schemeClr>
          </a:solidFill>
          <a:ln>
            <a:noFill/>
          </a:ln>
        </p:spPr>
        <p:txBody>
          <a:bodyPr wrap="none" bIns="0" rtlCol="0" anchor="ctr" anchorCtr="0">
            <a:noAutofit/>
          </a:bodyPr>
          <a:lstStyle/>
          <a:p>
            <a:pPr fontAlgn="base">
              <a:spcBef>
                <a:spcPct val="0"/>
              </a:spcBef>
              <a:spcAft>
                <a:spcPct val="0"/>
              </a:spcAft>
            </a:pPr>
            <a:r>
              <a:rPr lang="ja-JP" altLang="en-US" sz="1400" dirty="0">
                <a:solidFill>
                  <a:srgbClr val="000000"/>
                </a:solidFill>
                <a:latin typeface="メイリオ" panose="020B0604030504040204" pitchFamily="50" charset="-128"/>
                <a:ea typeface="メイリオ" panose="020B0604030504040204" pitchFamily="50" charset="-128"/>
              </a:rPr>
              <a:t>外出時の人工鼻使用例</a:t>
            </a:r>
          </a:p>
        </p:txBody>
      </p:sp>
      <p:sp>
        <p:nvSpPr>
          <p:cNvPr id="17"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96</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5308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E3D46813-E4B6-43DC-9ED1-489B754E722F}"/>
              </a:ext>
            </a:extLst>
          </p:cNvPr>
          <p:cNvSpPr>
            <a:spLocks noGrp="1"/>
          </p:cNvSpPr>
          <p:nvPr>
            <p:ph type="body" sz="quarter" idx="10"/>
          </p:nvPr>
        </p:nvSpPr>
        <p:spPr/>
        <p:txBody>
          <a:bodyPr/>
          <a:lstStyle/>
          <a:p>
            <a:r>
              <a:rPr lang="en-US" altLang="ja-JP" dirty="0"/>
              <a:t>3-6. </a:t>
            </a:r>
            <a:r>
              <a:rPr lang="ja-JP" altLang="en-US" dirty="0"/>
              <a:t>人工呼吸器使用者の緊急対応</a:t>
            </a:r>
          </a:p>
        </p:txBody>
      </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fontScale="90000"/>
          </a:bodyPr>
          <a:lstStyle/>
          <a:p>
            <a:r>
              <a:rPr lang="ja-JP" altLang="en-US" sz="2800" dirty="0"/>
              <a:t>呼吸器装着児が酸素飽和度が</a:t>
            </a:r>
            <a:br>
              <a:rPr lang="en-US" altLang="ja-JP" sz="2800" dirty="0"/>
            </a:br>
            <a:r>
              <a:rPr lang="ja-JP" altLang="en-US" sz="2800" dirty="0"/>
              <a:t>　　　低下した時のチェックと対応</a:t>
            </a:r>
          </a:p>
        </p:txBody>
      </p:sp>
      <p:sp>
        <p:nvSpPr>
          <p:cNvPr id="21" name="テキスト ボックス 4">
            <a:extLst>
              <a:ext uri="{FF2B5EF4-FFF2-40B4-BE49-F238E27FC236}">
                <a16:creationId xmlns:a16="http://schemas.microsoft.com/office/drawing/2014/main" id="{F239A458-CF07-4D0A-BE43-7171BFC29DB4}"/>
              </a:ext>
            </a:extLst>
          </p:cNvPr>
          <p:cNvSpPr txBox="1">
            <a:spLocks noChangeArrowheads="1"/>
          </p:cNvSpPr>
          <p:nvPr/>
        </p:nvSpPr>
        <p:spPr bwMode="auto">
          <a:xfrm>
            <a:off x="597910" y="1628775"/>
            <a:ext cx="8603240"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ct val="110000"/>
              </a:lnSpc>
              <a:spcBef>
                <a:spcPts val="0"/>
              </a:spcBef>
              <a:spcAft>
                <a:spcPts val="1200"/>
              </a:spcAft>
              <a:buNone/>
              <a:tabLst>
                <a:tab pos="1344613" algn="l"/>
              </a:tabLst>
            </a:pPr>
            <a:r>
              <a:rPr lang="ja-JP" altLang="en-US" sz="2000" dirty="0">
                <a:latin typeface="メイリオ" panose="020B0604030504040204" pitchFamily="50" charset="-128"/>
                <a:ea typeface="メイリオ" panose="020B0604030504040204" pitchFamily="50" charset="-128"/>
              </a:rPr>
              <a:t>＊まず子どもの様子をみる</a:t>
            </a:r>
            <a:endParaRPr lang="en-US" altLang="ja-JP" sz="2000" dirty="0">
              <a:latin typeface="メイリオ" panose="020B0604030504040204" pitchFamily="50" charset="-128"/>
              <a:ea typeface="メイリオ" panose="020B0604030504040204" pitchFamily="50" charset="-128"/>
            </a:endParaRPr>
          </a:p>
          <a:p>
            <a:pPr>
              <a:lnSpc>
                <a:spcPct val="110000"/>
              </a:lnSpc>
              <a:spcBef>
                <a:spcPts val="0"/>
              </a:spcBef>
              <a:spcAft>
                <a:spcPts val="1200"/>
              </a:spcAft>
              <a:buNone/>
              <a:tabLst>
                <a:tab pos="1344613" algn="l"/>
              </a:tabLst>
            </a:pPr>
            <a:r>
              <a:rPr lang="ja-JP" altLang="en-US" sz="2000" dirty="0">
                <a:latin typeface="メイリオ" panose="020B0604030504040204" pitchFamily="50" charset="-128"/>
                <a:ea typeface="メイリオ" panose="020B0604030504040204" pitchFamily="50" charset="-128"/>
              </a:rPr>
              <a:t>＊</a:t>
            </a:r>
            <a:r>
              <a:rPr lang="ja-JP" altLang="en-US" sz="2000" b="1" dirty="0">
                <a:latin typeface="メイリオ" panose="020B0604030504040204" pitchFamily="50" charset="-128"/>
                <a:ea typeface="メイリオ" panose="020B0604030504040204" pitchFamily="50" charset="-128"/>
              </a:rPr>
              <a:t>呼吸器の作動</a:t>
            </a:r>
            <a:r>
              <a:rPr lang="ja-JP" altLang="en-US" sz="2000" dirty="0">
                <a:latin typeface="メイリオ" panose="020B0604030504040204" pitchFamily="50" charset="-128"/>
                <a:ea typeface="メイリオ" panose="020B0604030504040204" pitchFamily="50" charset="-128"/>
              </a:rPr>
              <a:t>は正常か？　</a:t>
            </a:r>
          </a:p>
          <a:p>
            <a:pPr>
              <a:lnSpc>
                <a:spcPct val="110000"/>
              </a:lnSpc>
              <a:spcBef>
                <a:spcPts val="0"/>
              </a:spcBef>
              <a:spcAft>
                <a:spcPts val="1200"/>
              </a:spcAft>
              <a:buNone/>
              <a:tabLst>
                <a:tab pos="1344613" algn="l"/>
              </a:tabLst>
            </a:pPr>
            <a:r>
              <a:rPr lang="ja-JP" altLang="en-US" sz="2000" dirty="0">
                <a:latin typeface="メイリオ" panose="020B0604030504040204" pitchFamily="50" charset="-128"/>
                <a:ea typeface="メイリオ" panose="020B0604030504040204" pitchFamily="50" charset="-128"/>
              </a:rPr>
              <a:t>＊呼吸器アラームは？</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　低圧の時</a:t>
            </a: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a:t>
            </a:r>
            <a:r>
              <a:rPr lang="ja-JP" altLang="en-US" sz="2000" b="1" dirty="0">
                <a:latin typeface="メイリオ" panose="020B0604030504040204" pitchFamily="50" charset="-128"/>
                <a:ea typeface="メイリオ" panose="020B0604030504040204" pitchFamily="50" charset="-128"/>
              </a:rPr>
              <a:t>気管カニューレ抜去や回路外れ</a:t>
            </a:r>
            <a:r>
              <a:rPr lang="ja-JP" altLang="en-US" sz="2000" dirty="0">
                <a:latin typeface="メイリオ" panose="020B0604030504040204" pitchFamily="50" charset="-128"/>
                <a:ea typeface="メイリオ" panose="020B0604030504040204" pitchFamily="50" charset="-128"/>
              </a:rPr>
              <a:t>がないか？</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　換気量低下（高圧アラーム）</a:t>
            </a:r>
            <a:br>
              <a:rPr lang="en-US" altLang="ja-JP" sz="2000" dirty="0">
                <a:latin typeface="メイリオ" panose="020B0604030504040204" pitchFamily="50" charset="-128"/>
                <a:ea typeface="メイリオ" panose="020B0604030504040204" pitchFamily="50" charset="-128"/>
              </a:rPr>
            </a:b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a:t>
            </a:r>
            <a:r>
              <a:rPr lang="ja-JP" altLang="en-US" sz="2000" b="1" dirty="0">
                <a:latin typeface="メイリオ" panose="020B0604030504040204" pitchFamily="50" charset="-128"/>
                <a:ea typeface="メイリオ" panose="020B0604030504040204" pitchFamily="50" charset="-128"/>
              </a:rPr>
              <a:t>痰による狭窄</a:t>
            </a:r>
            <a:r>
              <a:rPr lang="ja-JP" altLang="en-US" sz="2000" dirty="0">
                <a:latin typeface="メイリオ" panose="020B0604030504040204" pitchFamily="50" charset="-128"/>
                <a:ea typeface="メイリオ" panose="020B0604030504040204" pitchFamily="50" charset="-128"/>
              </a:rPr>
              <a:t>、</a:t>
            </a:r>
            <a:r>
              <a:rPr lang="ja-JP" altLang="en-US" sz="2000" b="1" dirty="0">
                <a:latin typeface="メイリオ" panose="020B0604030504040204" pitchFamily="50" charset="-128"/>
                <a:ea typeface="メイリオ" panose="020B0604030504040204" pitchFamily="50" charset="-128"/>
              </a:rPr>
              <a:t>気管カニューレの位置や向き</a:t>
            </a:r>
            <a:r>
              <a:rPr lang="ja-JP" altLang="en-US" sz="2000" dirty="0">
                <a:latin typeface="メイリオ" panose="020B0604030504040204" pitchFamily="50" charset="-128"/>
                <a:ea typeface="メイリオ" panose="020B0604030504040204" pitchFamily="50" charset="-128"/>
              </a:rPr>
              <a:t>が不適切</a:t>
            </a:r>
            <a:br>
              <a:rPr lang="en-US" altLang="ja-JP" sz="2000" dirty="0">
                <a:latin typeface="メイリオ" panose="020B0604030504040204" pitchFamily="50" charset="-128"/>
                <a:ea typeface="メイリオ" panose="020B0604030504040204" pitchFamily="50" charset="-128"/>
              </a:rPr>
            </a:b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　本人の</a:t>
            </a:r>
            <a:r>
              <a:rPr lang="ja-JP" altLang="en-US" sz="2000" b="1" dirty="0">
                <a:latin typeface="メイリオ" panose="020B0604030504040204" pitchFamily="50" charset="-128"/>
                <a:ea typeface="メイリオ" panose="020B0604030504040204" pitchFamily="50" charset="-128"/>
              </a:rPr>
              <a:t>筋緊張亢進</a:t>
            </a:r>
            <a:r>
              <a:rPr lang="ja-JP" altLang="en-US" sz="2000" dirty="0">
                <a:latin typeface="メイリオ" panose="020B0604030504040204" pitchFamily="50" charset="-128"/>
                <a:ea typeface="メイリオ" panose="020B0604030504040204" pitchFamily="50" charset="-128"/>
              </a:rPr>
              <a:t>、</a:t>
            </a:r>
            <a:r>
              <a:rPr lang="ja-JP" altLang="en-US" sz="2000" b="1" dirty="0">
                <a:latin typeface="メイリオ" panose="020B0604030504040204" pitchFamily="50" charset="-128"/>
                <a:ea typeface="メイリオ" panose="020B0604030504040204" pitchFamily="50" charset="-128"/>
              </a:rPr>
              <a:t>回路内結露</a:t>
            </a:r>
          </a:p>
          <a:p>
            <a:pPr>
              <a:lnSpc>
                <a:spcPct val="110000"/>
              </a:lnSpc>
              <a:spcBef>
                <a:spcPts val="0"/>
              </a:spcBef>
              <a:spcAft>
                <a:spcPts val="1200"/>
              </a:spcAft>
              <a:buNone/>
              <a:tabLst>
                <a:tab pos="1344613" algn="l"/>
              </a:tabLst>
            </a:pPr>
            <a:r>
              <a:rPr lang="ja-JP" altLang="en-US" sz="2000" dirty="0">
                <a:latin typeface="メイリオ" panose="020B0604030504040204" pitchFamily="50" charset="-128"/>
                <a:ea typeface="メイリオ" panose="020B0604030504040204" pitchFamily="50" charset="-128"/>
              </a:rPr>
              <a:t>＊ゼロゼロしていて</a:t>
            </a:r>
            <a:r>
              <a:rPr lang="ja-JP" altLang="en-US" sz="2000" b="1" dirty="0">
                <a:latin typeface="メイリオ" panose="020B0604030504040204" pitchFamily="50" charset="-128"/>
                <a:ea typeface="メイリオ" panose="020B0604030504040204" pitchFamily="50" charset="-128"/>
              </a:rPr>
              <a:t>痰が溜まって</a:t>
            </a:r>
            <a:r>
              <a:rPr lang="ja-JP" altLang="en-US" sz="2000" dirty="0">
                <a:latin typeface="メイリオ" panose="020B0604030504040204" pitchFamily="50" charset="-128"/>
                <a:ea typeface="メイリオ" panose="020B0604030504040204" pitchFamily="50" charset="-128"/>
              </a:rPr>
              <a:t>いないか？→吸引</a:t>
            </a:r>
          </a:p>
          <a:p>
            <a:pPr>
              <a:lnSpc>
                <a:spcPct val="110000"/>
              </a:lnSpc>
              <a:spcBef>
                <a:spcPts val="0"/>
              </a:spcBef>
              <a:spcAft>
                <a:spcPts val="1200"/>
              </a:spcAft>
              <a:buNone/>
              <a:tabLst>
                <a:tab pos="1344613" algn="l"/>
              </a:tabLst>
            </a:pPr>
            <a:r>
              <a:rPr lang="ja-JP" altLang="en-US" sz="2000" dirty="0">
                <a:latin typeface="メイリオ" panose="020B0604030504040204" pitchFamily="50" charset="-128"/>
                <a:ea typeface="メイリオ" panose="020B0604030504040204" pitchFamily="50" charset="-128"/>
              </a:rPr>
              <a:t>＊ゼロゼロしないが</a:t>
            </a:r>
            <a:r>
              <a:rPr lang="ja-JP" altLang="en-US" sz="2000" b="1" dirty="0">
                <a:latin typeface="メイリオ" panose="020B0604030504040204" pitchFamily="50" charset="-128"/>
                <a:ea typeface="メイリオ" panose="020B0604030504040204" pitchFamily="50" charset="-128"/>
              </a:rPr>
              <a:t>呼吸音が弱く</a:t>
            </a:r>
            <a:r>
              <a:rPr lang="ja-JP" altLang="en-US" sz="2000" dirty="0">
                <a:latin typeface="メイリオ" panose="020B0604030504040204" pitchFamily="50" charset="-128"/>
                <a:ea typeface="メイリオ" panose="020B0604030504040204" pitchFamily="50" charset="-128"/>
              </a:rPr>
              <a:t>ないか？→バギング吸引</a:t>
            </a:r>
          </a:p>
          <a:p>
            <a:pPr>
              <a:lnSpc>
                <a:spcPct val="110000"/>
              </a:lnSpc>
              <a:spcBef>
                <a:spcPts val="0"/>
              </a:spcBef>
              <a:spcAft>
                <a:spcPts val="1200"/>
              </a:spcAft>
              <a:buNone/>
              <a:tabLst>
                <a:tab pos="1344613" algn="l"/>
              </a:tabLst>
            </a:pPr>
            <a:r>
              <a:rPr lang="ja-JP" altLang="en-US" sz="2000" dirty="0">
                <a:latin typeface="メイリオ" panose="020B0604030504040204" pitchFamily="50" charset="-128"/>
                <a:ea typeface="メイリオ" panose="020B0604030504040204" pitchFamily="50" charset="-128"/>
              </a:rPr>
              <a:t>＊</a:t>
            </a:r>
            <a:r>
              <a:rPr lang="ja-JP" altLang="en-US" sz="2000" b="1" dirty="0">
                <a:latin typeface="メイリオ" panose="020B0604030504040204" pitchFamily="50" charset="-128"/>
                <a:ea typeface="メイリオ" panose="020B0604030504040204" pitchFamily="50" charset="-128"/>
              </a:rPr>
              <a:t>酸素チューブが外れて</a:t>
            </a:r>
            <a:r>
              <a:rPr lang="ja-JP" altLang="en-US" sz="2000" dirty="0">
                <a:latin typeface="メイリオ" panose="020B0604030504040204" pitchFamily="50" charset="-128"/>
                <a:ea typeface="メイリオ" panose="020B0604030504040204" pitchFamily="50" charset="-128"/>
              </a:rPr>
              <a:t>いないか？</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　→酸素ボンベにはアラームがない</a:t>
            </a:r>
            <a:r>
              <a:rPr lang="en-US" altLang="ja-JP" sz="2000" dirty="0">
                <a:latin typeface="メイリオ" panose="020B0604030504040204" pitchFamily="50" charset="-128"/>
                <a:ea typeface="メイリオ" panose="020B0604030504040204" pitchFamily="50" charset="-128"/>
              </a:rPr>
              <a:t>…</a:t>
            </a:r>
          </a:p>
        </p:txBody>
      </p:sp>
      <p:sp>
        <p:nvSpPr>
          <p:cNvPr id="6"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97</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507166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en-US" altLang="ja-JP" sz="2800" dirty="0"/>
              <a:t>&lt;</a:t>
            </a:r>
            <a:r>
              <a:rPr lang="ja-JP" altLang="en-US" sz="2800" dirty="0"/>
              <a:t>参考</a:t>
            </a:r>
            <a:r>
              <a:rPr lang="en-US" altLang="ja-JP" sz="2800" dirty="0"/>
              <a:t>&gt;</a:t>
            </a:r>
            <a:r>
              <a:rPr lang="ja-JP" altLang="en-US" sz="2800" dirty="0"/>
              <a:t>様々な排痰の支援</a:t>
            </a:r>
            <a:endParaRPr lang="ja-JP" altLang="en-US" sz="2800" strike="sngStrike" dirty="0"/>
          </a:p>
        </p:txBody>
      </p:sp>
      <p:sp>
        <p:nvSpPr>
          <p:cNvPr id="21" name="テキスト ボックス 4">
            <a:extLst>
              <a:ext uri="{FF2B5EF4-FFF2-40B4-BE49-F238E27FC236}">
                <a16:creationId xmlns:a16="http://schemas.microsoft.com/office/drawing/2014/main" id="{F239A458-CF07-4D0A-BE43-7171BFC29DB4}"/>
              </a:ext>
            </a:extLst>
          </p:cNvPr>
          <p:cNvSpPr txBox="1">
            <a:spLocks noChangeArrowheads="1"/>
          </p:cNvSpPr>
          <p:nvPr/>
        </p:nvSpPr>
        <p:spPr bwMode="auto">
          <a:xfrm>
            <a:off x="597910" y="1628775"/>
            <a:ext cx="8603240" cy="103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ct val="110000"/>
              </a:lnSpc>
              <a:spcBef>
                <a:spcPts val="0"/>
              </a:spcBef>
              <a:buNone/>
              <a:tabLst>
                <a:tab pos="1344613" algn="l"/>
              </a:tabLst>
            </a:pPr>
            <a:r>
              <a:rPr lang="ja-JP" altLang="en-US" sz="2000" dirty="0">
                <a:latin typeface="メイリオ" panose="020B0604030504040204" pitchFamily="50" charset="-128"/>
                <a:ea typeface="メイリオ" panose="020B0604030504040204" pitchFamily="50" charset="-128"/>
              </a:rPr>
              <a:t>呼吸器装着児は排痰困難な児が多いため吸引だけでは対処できません。</a:t>
            </a:r>
          </a:p>
          <a:p>
            <a:pPr>
              <a:lnSpc>
                <a:spcPct val="110000"/>
              </a:lnSpc>
              <a:spcBef>
                <a:spcPts val="0"/>
              </a:spcBef>
              <a:buNone/>
              <a:tabLst>
                <a:tab pos="1344613" algn="l"/>
              </a:tabLst>
            </a:pPr>
            <a:r>
              <a:rPr lang="ja-JP" altLang="en-US" sz="2000" dirty="0">
                <a:latin typeface="メイリオ" panose="020B0604030504040204" pitchFamily="50" charset="-128"/>
                <a:ea typeface="メイリオ" panose="020B0604030504040204" pitchFamily="50" charset="-128"/>
              </a:rPr>
              <a:t>様々な呼吸リハビリの手技で排痰を促すことになります。</a:t>
            </a:r>
          </a:p>
        </p:txBody>
      </p:sp>
      <p:sp>
        <p:nvSpPr>
          <p:cNvPr id="6" name="テキスト ボックス 4">
            <a:extLst>
              <a:ext uri="{FF2B5EF4-FFF2-40B4-BE49-F238E27FC236}">
                <a16:creationId xmlns:a16="http://schemas.microsoft.com/office/drawing/2014/main" id="{BED1AC87-474F-47B6-A4AE-FAC4BC65DD61}"/>
              </a:ext>
            </a:extLst>
          </p:cNvPr>
          <p:cNvSpPr txBox="1">
            <a:spLocks noChangeArrowheads="1"/>
          </p:cNvSpPr>
          <p:nvPr/>
        </p:nvSpPr>
        <p:spPr bwMode="auto">
          <a:xfrm>
            <a:off x="2481301" y="2665506"/>
            <a:ext cx="6719849" cy="379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266700" indent="-266700">
              <a:lnSpc>
                <a:spcPct val="110000"/>
              </a:lnSpc>
              <a:spcBef>
                <a:spcPts val="0"/>
              </a:spcBef>
              <a:spcAft>
                <a:spcPts val="1200"/>
              </a:spcAft>
              <a:buNone/>
              <a:tabLst>
                <a:tab pos="1344613" algn="l"/>
              </a:tabLst>
            </a:pPr>
            <a:r>
              <a:rPr lang="ja-JP" altLang="en-US" sz="2000" dirty="0">
                <a:latin typeface="メイリオ" panose="020B0604030504040204" pitchFamily="50" charset="-128"/>
                <a:ea typeface="メイリオ" panose="020B0604030504040204" pitchFamily="50" charset="-128"/>
              </a:rPr>
              <a:t>・</a:t>
            </a:r>
            <a:r>
              <a:rPr lang="ja-JP" altLang="en-US" sz="2000" b="1" dirty="0">
                <a:solidFill>
                  <a:srgbClr val="0070C0"/>
                </a:solidFill>
                <a:latin typeface="メイリオ" panose="020B0604030504040204" pitchFamily="50" charset="-128"/>
                <a:ea typeface="メイリオ" panose="020B0604030504040204" pitchFamily="50" charset="-128"/>
              </a:rPr>
              <a:t>胸郭圧迫による咳介助</a:t>
            </a:r>
            <a:r>
              <a:rPr lang="en-US" altLang="ja-JP" sz="2000" b="1" dirty="0">
                <a:solidFill>
                  <a:srgbClr val="0070C0"/>
                </a:solidFill>
                <a:latin typeface="メイリオ" panose="020B0604030504040204" pitchFamily="50" charset="-128"/>
                <a:ea typeface="メイリオ" panose="020B0604030504040204" pitchFamily="50" charset="-128"/>
              </a:rPr>
              <a:t>(</a:t>
            </a:r>
            <a:r>
              <a:rPr lang="ja-JP" altLang="en-US" sz="2000" b="1" dirty="0">
                <a:solidFill>
                  <a:srgbClr val="0070C0"/>
                </a:solidFill>
                <a:latin typeface="メイリオ" panose="020B0604030504040204" pitchFamily="50" charset="-128"/>
                <a:ea typeface="メイリオ" panose="020B0604030504040204" pitchFamily="50" charset="-128"/>
              </a:rPr>
              <a:t>呼気介助）</a:t>
            </a:r>
            <a:r>
              <a:rPr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呼吸リハ</a:t>
            </a:r>
            <a:r>
              <a:rPr lang="en-US" altLang="ja-JP" sz="1600" b="1" dirty="0">
                <a:latin typeface="メイリオ" panose="020B0604030504040204" pitchFamily="50" charset="-128"/>
                <a:ea typeface="メイリオ" panose="020B0604030504040204" pitchFamily="50" charset="-128"/>
              </a:rPr>
              <a:t>】</a:t>
            </a:r>
          </a:p>
          <a:p>
            <a:pPr marL="266700" indent="-266700">
              <a:lnSpc>
                <a:spcPct val="110000"/>
              </a:lnSpc>
              <a:spcBef>
                <a:spcPts val="0"/>
              </a:spcBef>
              <a:spcAft>
                <a:spcPts val="1200"/>
              </a:spcAft>
              <a:buNone/>
              <a:tabLst>
                <a:tab pos="1344613" algn="l"/>
              </a:tabLst>
            </a:pPr>
            <a:r>
              <a:rPr lang="ja-JP" altLang="en-US" sz="2000" dirty="0">
                <a:latin typeface="メイリオ" panose="020B0604030504040204" pitchFamily="50" charset="-128"/>
                <a:ea typeface="メイリオ" panose="020B0604030504040204" pitchFamily="50" charset="-128"/>
              </a:rPr>
              <a:t>・気管圧迫による咳嗽誘発</a:t>
            </a:r>
          </a:p>
          <a:p>
            <a:pPr marL="266700" indent="-266700">
              <a:lnSpc>
                <a:spcPct val="110000"/>
              </a:lnSpc>
              <a:spcBef>
                <a:spcPts val="0"/>
              </a:spcBef>
              <a:spcAft>
                <a:spcPts val="1200"/>
              </a:spcAft>
              <a:buNone/>
              <a:tabLst>
                <a:tab pos="1344613" algn="l"/>
              </a:tabLst>
            </a:pPr>
            <a:r>
              <a:rPr lang="ja-JP" altLang="en-US" sz="2000" dirty="0">
                <a:latin typeface="メイリオ" panose="020B0604030504040204" pitchFamily="50" charset="-128"/>
                <a:ea typeface="メイリオ" panose="020B0604030504040204" pitchFamily="50" charset="-128"/>
              </a:rPr>
              <a:t>・排痰補助装置（</a:t>
            </a:r>
            <a:r>
              <a:rPr lang="en-US" altLang="ja-JP" sz="2000" dirty="0">
                <a:latin typeface="メイリオ" panose="020B0604030504040204" pitchFamily="50" charset="-128"/>
                <a:ea typeface="メイリオ" panose="020B0604030504040204" pitchFamily="50" charset="-128"/>
              </a:rPr>
              <a:t>Mechanical In-Exsufflation)</a:t>
            </a:r>
          </a:p>
          <a:p>
            <a:pPr marL="266700" indent="-266700">
              <a:lnSpc>
                <a:spcPct val="110000"/>
              </a:lnSpc>
              <a:spcBef>
                <a:spcPts val="0"/>
              </a:spcBef>
              <a:spcAft>
                <a:spcPts val="1200"/>
              </a:spcAft>
              <a:buNone/>
              <a:tabLst>
                <a:tab pos="1344613" algn="l"/>
              </a:tabLst>
            </a:pPr>
            <a:r>
              <a:rPr lang="ja-JP" altLang="en-US" sz="2000" dirty="0">
                <a:latin typeface="メイリオ" panose="020B0604030504040204" pitchFamily="50" charset="-128"/>
                <a:ea typeface="メイリオ" panose="020B0604030504040204" pitchFamily="50" charset="-128"/>
              </a:rPr>
              <a:t>・</a:t>
            </a:r>
            <a:r>
              <a:rPr lang="ja-JP" altLang="en-US" sz="2000" b="1" dirty="0">
                <a:solidFill>
                  <a:srgbClr val="0070C0"/>
                </a:solidFill>
                <a:latin typeface="メイリオ" panose="020B0604030504040204" pitchFamily="50" charset="-128"/>
                <a:ea typeface="メイリオ" panose="020B0604030504040204" pitchFamily="50" charset="-128"/>
              </a:rPr>
              <a:t>体位ドレナージ</a:t>
            </a:r>
            <a:r>
              <a:rPr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呼吸リハ</a:t>
            </a:r>
            <a:r>
              <a:rPr lang="en-US" altLang="ja-JP" sz="1600" b="1" dirty="0">
                <a:latin typeface="メイリオ" panose="020B0604030504040204" pitchFamily="50" charset="-128"/>
                <a:ea typeface="メイリオ" panose="020B0604030504040204" pitchFamily="50" charset="-128"/>
              </a:rPr>
              <a:t>】</a:t>
            </a:r>
          </a:p>
          <a:p>
            <a:pPr marL="266700" indent="-266700">
              <a:lnSpc>
                <a:spcPct val="110000"/>
              </a:lnSpc>
              <a:spcBef>
                <a:spcPts val="0"/>
              </a:spcBef>
              <a:spcAft>
                <a:spcPts val="1200"/>
              </a:spcAft>
              <a:buNone/>
              <a:tabLst>
                <a:tab pos="1344613" algn="l"/>
              </a:tabLst>
            </a:pPr>
            <a:r>
              <a:rPr lang="ja-JP" altLang="en-US" sz="2000" dirty="0">
                <a:latin typeface="メイリオ" panose="020B0604030504040204" pitchFamily="50" charset="-128"/>
                <a:ea typeface="メイリオ" panose="020B0604030504040204" pitchFamily="50" charset="-128"/>
              </a:rPr>
              <a:t>・</a:t>
            </a:r>
            <a:r>
              <a:rPr lang="ja-JP" altLang="en-US" sz="2000" b="1" dirty="0">
                <a:solidFill>
                  <a:srgbClr val="0070C0"/>
                </a:solidFill>
                <a:latin typeface="メイリオ" panose="020B0604030504040204" pitchFamily="50" charset="-128"/>
                <a:ea typeface="メイリオ" panose="020B0604030504040204" pitchFamily="50" charset="-128"/>
              </a:rPr>
              <a:t>スクイージング</a:t>
            </a:r>
            <a:r>
              <a:rPr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呼吸リハ</a:t>
            </a:r>
            <a:r>
              <a:rPr lang="en-US" altLang="ja-JP" sz="1600" b="1" dirty="0">
                <a:latin typeface="メイリオ" panose="020B0604030504040204" pitchFamily="50" charset="-128"/>
                <a:ea typeface="メイリオ" panose="020B0604030504040204" pitchFamily="50" charset="-128"/>
              </a:rPr>
              <a:t>】</a:t>
            </a:r>
          </a:p>
          <a:p>
            <a:pPr marL="266700" indent="-266700">
              <a:lnSpc>
                <a:spcPct val="110000"/>
              </a:lnSpc>
              <a:spcBef>
                <a:spcPts val="0"/>
              </a:spcBef>
              <a:spcAft>
                <a:spcPts val="1200"/>
              </a:spcAft>
              <a:buNone/>
              <a:tabLst>
                <a:tab pos="1344613" algn="l"/>
              </a:tabLst>
            </a:pPr>
            <a:r>
              <a:rPr lang="ja-JP" altLang="en-US" sz="2000" dirty="0">
                <a:latin typeface="メイリオ" panose="020B0604030504040204" pitchFamily="50" charset="-128"/>
                <a:ea typeface="メイリオ" panose="020B0604030504040204" pitchFamily="50" charset="-128"/>
              </a:rPr>
              <a:t>・</a:t>
            </a:r>
            <a:r>
              <a:rPr lang="ja-JP" altLang="en-US" sz="2000" b="1" dirty="0">
                <a:solidFill>
                  <a:srgbClr val="FF0000"/>
                </a:solidFill>
                <a:latin typeface="メイリオ" panose="020B0604030504040204" pitchFamily="50" charset="-128"/>
                <a:ea typeface="メイリオ" panose="020B0604030504040204" pitchFamily="50" charset="-128"/>
              </a:rPr>
              <a:t>アンビューバッグによる加圧換気</a:t>
            </a:r>
            <a:r>
              <a:rPr lang="ja-JP" altLang="en-US" sz="2000"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緊急時対応にもなる</a:t>
            </a:r>
            <a:br>
              <a:rPr lang="en-US" altLang="ja-JP" sz="2000" dirty="0">
                <a:latin typeface="メイリオ" panose="020B0604030504040204" pitchFamily="50" charset="-128"/>
                <a:ea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rPr>
              <a:t>本人用のアンビューバッグを常に携帯しましょう。</a:t>
            </a:r>
            <a:br>
              <a:rPr lang="en-US" altLang="ja-JP" sz="1800" dirty="0">
                <a:latin typeface="メイリオ" panose="020B0604030504040204" pitchFamily="50" charset="-128"/>
                <a:ea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rPr>
              <a:t>用手換気に慣れてくるとアンビューバッグの硬さや胸の上がり方で気道狭窄</a:t>
            </a: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痰の詰まり程度）がわかるようになります。</a:t>
            </a:r>
          </a:p>
        </p:txBody>
      </p:sp>
      <p:sp>
        <p:nvSpPr>
          <p:cNvPr id="7" name="上下矢印 4">
            <a:extLst>
              <a:ext uri="{FF2B5EF4-FFF2-40B4-BE49-F238E27FC236}">
                <a16:creationId xmlns:a16="http://schemas.microsoft.com/office/drawing/2014/main" id="{AF1D1EF8-A6D9-4BBF-A8FF-A6FEED57C9D2}"/>
              </a:ext>
            </a:extLst>
          </p:cNvPr>
          <p:cNvSpPr/>
          <p:nvPr/>
        </p:nvSpPr>
        <p:spPr>
          <a:xfrm>
            <a:off x="1011114" y="2665506"/>
            <a:ext cx="903111" cy="3701175"/>
          </a:xfrm>
          <a:prstGeom prst="upDownArrow">
            <a:avLst/>
          </a:prstGeom>
          <a:gradFill>
            <a:gsLst>
              <a:gs pos="0">
                <a:srgbClr val="00B050"/>
              </a:gs>
              <a:gs pos="50000">
                <a:schemeClr val="accent3">
                  <a:lumMod val="100000"/>
                </a:schemeClr>
              </a:gs>
              <a:gs pos="100000">
                <a:schemeClr val="accent2">
                  <a:satMod val="120000"/>
                  <a:shade val="78000"/>
                  <a:lumMod val="100000"/>
                </a:schemeClr>
              </a:gs>
            </a:gsLst>
          </a:gradFill>
        </p:spPr>
        <p:style>
          <a:lnRef idx="0">
            <a:schemeClr val="accent2"/>
          </a:lnRef>
          <a:fillRef idx="3">
            <a:schemeClr val="accent2"/>
          </a:fillRef>
          <a:effectRef idx="3">
            <a:schemeClr val="accent2"/>
          </a:effectRef>
          <a:fontRef idx="minor">
            <a:schemeClr val="lt1"/>
          </a:fontRef>
        </p:style>
        <p:txBody>
          <a:bodyPr vert="eaVert" rtlCol="0" anchor="ctr"/>
          <a:lstStyle/>
          <a:p>
            <a:pPr algn="ctr"/>
            <a:r>
              <a:rPr lang="ja-JP" altLang="en-US" sz="2400" dirty="0">
                <a:latin typeface="メイリオ"/>
                <a:ea typeface="メイリオ"/>
                <a:cs typeface="メイリオ"/>
              </a:rPr>
              <a:t>中枢側  　　　 末梢</a:t>
            </a:r>
          </a:p>
        </p:txBody>
      </p:sp>
      <p:sp>
        <p:nvSpPr>
          <p:cNvPr id="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98</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29017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800" dirty="0"/>
              <a:t>＜参考＞アンビューバッグ</a:t>
            </a:r>
            <a:r>
              <a:rPr lang="ja-JP" altLang="en-US" sz="2000" dirty="0"/>
              <a:t>（自己膨張式バッグ）</a:t>
            </a:r>
            <a:endParaRPr lang="ja-JP" altLang="en-US" sz="2800" dirty="0"/>
          </a:p>
        </p:txBody>
      </p:sp>
      <p:sp>
        <p:nvSpPr>
          <p:cNvPr id="21" name="テキスト ボックス 4">
            <a:extLst>
              <a:ext uri="{FF2B5EF4-FFF2-40B4-BE49-F238E27FC236}">
                <a16:creationId xmlns:a16="http://schemas.microsoft.com/office/drawing/2014/main" id="{F239A458-CF07-4D0A-BE43-7171BFC29DB4}"/>
              </a:ext>
            </a:extLst>
          </p:cNvPr>
          <p:cNvSpPr txBox="1">
            <a:spLocks noChangeArrowheads="1"/>
          </p:cNvSpPr>
          <p:nvPr/>
        </p:nvSpPr>
        <p:spPr bwMode="auto">
          <a:xfrm>
            <a:off x="597910" y="1542983"/>
            <a:ext cx="8603240" cy="222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a:lnSpc>
                <a:spcPct val="110000"/>
              </a:lnSpc>
              <a:spcBef>
                <a:spcPts val="0"/>
              </a:spcBef>
              <a:spcAft>
                <a:spcPts val="300"/>
              </a:spcAft>
              <a:buNone/>
              <a:tabLst>
                <a:tab pos="1344613" algn="l"/>
              </a:tabLst>
            </a:pPr>
            <a:r>
              <a:rPr lang="ja-JP" altLang="en-US" sz="1700" dirty="0">
                <a:latin typeface="メイリオ" panose="020B0604030504040204" pitchFamily="50" charset="-128"/>
                <a:ea typeface="メイリオ" panose="020B0604030504040204" pitchFamily="50" charset="-128"/>
              </a:rPr>
              <a:t>　人工呼吸器を使用している対象児では、通常の日常生活や緊急時においても、アンビューバッグ</a:t>
            </a:r>
            <a:r>
              <a:rPr lang="en-US" altLang="ja-JP" sz="1700" dirty="0">
                <a:latin typeface="メイリオ" panose="020B0604030504040204" pitchFamily="50" charset="-128"/>
                <a:ea typeface="メイリオ" panose="020B0604030504040204" pitchFamily="50" charset="-128"/>
              </a:rPr>
              <a:t>(</a:t>
            </a:r>
            <a:r>
              <a:rPr lang="ja-JP" altLang="en-US" sz="1700" dirty="0">
                <a:latin typeface="メイリオ" panose="020B0604030504040204" pitchFamily="50" charset="-128"/>
                <a:ea typeface="メイリオ" panose="020B0604030504040204" pitchFamily="50" charset="-128"/>
              </a:rPr>
              <a:t>正式名称：自己膨張式バッグ</a:t>
            </a:r>
            <a:r>
              <a:rPr lang="en-US" altLang="ja-JP" sz="1700" dirty="0">
                <a:latin typeface="メイリオ" panose="020B0604030504040204" pitchFamily="50" charset="-128"/>
                <a:ea typeface="メイリオ" panose="020B0604030504040204" pitchFamily="50" charset="-128"/>
              </a:rPr>
              <a:t>)</a:t>
            </a:r>
            <a:r>
              <a:rPr lang="ja-JP" altLang="en-US" sz="1700" dirty="0">
                <a:latin typeface="メイリオ" panose="020B0604030504040204" pitchFamily="50" charset="-128"/>
                <a:ea typeface="メイリオ" panose="020B0604030504040204" pitchFamily="50" charset="-128"/>
              </a:rPr>
              <a:t>による手動の換気が必要です。バッグバルブ、蘇生バッグとも呼ばれます。</a:t>
            </a:r>
          </a:p>
          <a:p>
            <a:pPr algn="just">
              <a:lnSpc>
                <a:spcPct val="110000"/>
              </a:lnSpc>
              <a:spcBef>
                <a:spcPts val="0"/>
              </a:spcBef>
              <a:spcAft>
                <a:spcPts val="300"/>
              </a:spcAft>
              <a:buNone/>
              <a:tabLst>
                <a:tab pos="1344613" algn="l"/>
              </a:tabLst>
            </a:pPr>
            <a:r>
              <a:rPr lang="ja-JP" altLang="en-US" sz="1700" dirty="0">
                <a:latin typeface="メイリオ" panose="020B0604030504040204" pitchFamily="50" charset="-128"/>
                <a:ea typeface="メイリオ" panose="020B0604030504040204" pitchFamily="50" charset="-128"/>
              </a:rPr>
              <a:t>　気管カニューレやフレキシブルチューブにアンビューバッグを直接つないで、手動で換気の介助をすることが可能です。</a:t>
            </a:r>
          </a:p>
          <a:p>
            <a:pPr algn="just">
              <a:lnSpc>
                <a:spcPct val="110000"/>
              </a:lnSpc>
              <a:spcBef>
                <a:spcPts val="0"/>
              </a:spcBef>
              <a:spcAft>
                <a:spcPts val="300"/>
              </a:spcAft>
              <a:buNone/>
              <a:tabLst>
                <a:tab pos="1344613" algn="l"/>
              </a:tabLst>
            </a:pPr>
            <a:r>
              <a:rPr lang="ja-JP" altLang="en-US" sz="1700" dirty="0">
                <a:latin typeface="メイリオ" panose="020B0604030504040204" pitchFamily="50" charset="-128"/>
                <a:ea typeface="メイリオ" panose="020B0604030504040204" pitchFamily="50" charset="-128"/>
              </a:rPr>
              <a:t>　教職員が通常に行う行為として認められた行為ではありませんが、医師、看護師、家族と協働して介護をする上で、教職員も知識をもつことは有用です。</a:t>
            </a:r>
          </a:p>
        </p:txBody>
      </p:sp>
      <p:sp>
        <p:nvSpPr>
          <p:cNvPr id="6" name="テキスト ボックス 4">
            <a:extLst>
              <a:ext uri="{FF2B5EF4-FFF2-40B4-BE49-F238E27FC236}">
                <a16:creationId xmlns:a16="http://schemas.microsoft.com/office/drawing/2014/main" id="{E7CA99E7-3D8B-4BE4-9233-D83C71B86664}"/>
              </a:ext>
            </a:extLst>
          </p:cNvPr>
          <p:cNvSpPr txBox="1">
            <a:spLocks noChangeArrowheads="1"/>
          </p:cNvSpPr>
          <p:nvPr/>
        </p:nvSpPr>
        <p:spPr bwMode="auto">
          <a:xfrm>
            <a:off x="597910" y="4994914"/>
            <a:ext cx="8603240" cy="173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a:lnSpc>
                <a:spcPct val="110000"/>
              </a:lnSpc>
              <a:spcBef>
                <a:spcPts val="0"/>
              </a:spcBef>
              <a:spcAft>
                <a:spcPts val="300"/>
              </a:spcAft>
              <a:buNone/>
              <a:tabLst>
                <a:tab pos="1344613" algn="l"/>
              </a:tabLst>
            </a:pPr>
            <a:r>
              <a:rPr lang="ja-JP" altLang="en-US" sz="1700" dirty="0">
                <a:latin typeface="メイリオ" panose="020B0604030504040204" pitchFamily="50" charset="-128"/>
                <a:ea typeface="メイリオ" panose="020B0604030504040204" pitchFamily="50" charset="-128"/>
              </a:rPr>
              <a:t>呼吸回数が毎分</a:t>
            </a:r>
            <a:r>
              <a:rPr lang="en-US" altLang="ja-JP" sz="1700" dirty="0">
                <a:latin typeface="メイリオ" panose="020B0604030504040204" pitchFamily="50" charset="-128"/>
                <a:ea typeface="メイリオ" panose="020B0604030504040204" pitchFamily="50" charset="-128"/>
              </a:rPr>
              <a:t>20</a:t>
            </a:r>
            <a:r>
              <a:rPr lang="ja-JP" altLang="en-US" sz="1700" dirty="0">
                <a:latin typeface="メイリオ" panose="020B0604030504040204" pitchFamily="50" charset="-128"/>
                <a:ea typeface="メイリオ" panose="020B0604030504040204" pitchFamily="50" charset="-128"/>
              </a:rPr>
              <a:t>回ならば、片手でバッグを１秒かけて押し、その後アンビューバッグから速やかに手を離します。これを３秒毎に繰り返します。</a:t>
            </a:r>
          </a:p>
          <a:p>
            <a:pPr algn="ctr">
              <a:lnSpc>
                <a:spcPct val="110000"/>
              </a:lnSpc>
              <a:spcBef>
                <a:spcPts val="0"/>
              </a:spcBef>
              <a:spcAft>
                <a:spcPts val="300"/>
              </a:spcAft>
              <a:buNone/>
              <a:tabLst>
                <a:tab pos="1344613" algn="l"/>
              </a:tabLst>
            </a:pPr>
            <a:r>
              <a:rPr lang="ja-JP" altLang="en-US" sz="1700" dirty="0">
                <a:solidFill>
                  <a:srgbClr val="0070C0"/>
                </a:solidFill>
                <a:latin typeface="メイリオ" panose="020B0604030504040204" pitchFamily="50" charset="-128"/>
                <a:ea typeface="メイリオ" panose="020B0604030504040204" pitchFamily="50" charset="-128"/>
              </a:rPr>
              <a:t>ワン</a:t>
            </a:r>
            <a:r>
              <a:rPr lang="en-US" altLang="ja-JP" sz="1700" dirty="0">
                <a:solidFill>
                  <a:srgbClr val="0070C0"/>
                </a:solidFill>
                <a:latin typeface="メイリオ" panose="020B0604030504040204" pitchFamily="50" charset="-128"/>
                <a:ea typeface="メイリオ" panose="020B0604030504040204" pitchFamily="50" charset="-128"/>
              </a:rPr>
              <a:t>(</a:t>
            </a:r>
            <a:r>
              <a:rPr lang="ja-JP" altLang="en-US" sz="1700" dirty="0">
                <a:solidFill>
                  <a:srgbClr val="0070C0"/>
                </a:solidFill>
                <a:latin typeface="メイリオ" panose="020B0604030504040204" pitchFamily="50" charset="-128"/>
                <a:ea typeface="メイリオ" panose="020B0604030504040204" pitchFamily="50" charset="-128"/>
              </a:rPr>
              <a:t>吸気</a:t>
            </a:r>
            <a:r>
              <a:rPr lang="en-US" altLang="ja-JP" sz="1700" dirty="0">
                <a:solidFill>
                  <a:srgbClr val="0070C0"/>
                </a:solidFill>
                <a:latin typeface="メイリオ" panose="020B0604030504040204" pitchFamily="50" charset="-128"/>
                <a:ea typeface="メイリオ" panose="020B0604030504040204" pitchFamily="50" charset="-128"/>
              </a:rPr>
              <a:t>) → </a:t>
            </a:r>
            <a:r>
              <a:rPr lang="ja-JP" altLang="en-US" sz="1700" dirty="0">
                <a:solidFill>
                  <a:srgbClr val="0070C0"/>
                </a:solidFill>
                <a:latin typeface="メイリオ" panose="020B0604030504040204" pitchFamily="50" charset="-128"/>
                <a:ea typeface="メイリオ" panose="020B0604030504040204" pitchFamily="50" charset="-128"/>
              </a:rPr>
              <a:t>ツー・スリー</a:t>
            </a:r>
            <a:r>
              <a:rPr lang="en-US" altLang="ja-JP" sz="1700" dirty="0">
                <a:solidFill>
                  <a:srgbClr val="0070C0"/>
                </a:solidFill>
                <a:latin typeface="メイリオ" panose="020B0604030504040204" pitchFamily="50" charset="-128"/>
                <a:ea typeface="メイリオ" panose="020B0604030504040204" pitchFamily="50" charset="-128"/>
              </a:rPr>
              <a:t>(</a:t>
            </a:r>
            <a:r>
              <a:rPr lang="ja-JP" altLang="en-US" sz="1700" dirty="0">
                <a:solidFill>
                  <a:srgbClr val="0070C0"/>
                </a:solidFill>
                <a:latin typeface="メイリオ" panose="020B0604030504040204" pitchFamily="50" charset="-128"/>
                <a:ea typeface="メイリオ" panose="020B0604030504040204" pitchFamily="50" charset="-128"/>
              </a:rPr>
              <a:t>呼気</a:t>
            </a:r>
            <a:r>
              <a:rPr lang="en-US" altLang="ja-JP" sz="1700" dirty="0">
                <a:solidFill>
                  <a:srgbClr val="0070C0"/>
                </a:solidFill>
                <a:latin typeface="メイリオ" panose="020B0604030504040204" pitchFamily="50" charset="-128"/>
                <a:ea typeface="メイリオ" panose="020B0604030504040204" pitchFamily="50" charset="-128"/>
              </a:rPr>
              <a:t>)</a:t>
            </a:r>
            <a:r>
              <a:rPr lang="ja-JP" altLang="en-US" sz="1700" dirty="0">
                <a:solidFill>
                  <a:srgbClr val="0070C0"/>
                </a:solidFill>
                <a:latin typeface="メイリオ" panose="020B0604030504040204" pitchFamily="50" charset="-128"/>
                <a:ea typeface="メイリオ" panose="020B0604030504040204" pitchFamily="50" charset="-128"/>
              </a:rPr>
              <a:t>というワルツのリズムです。</a:t>
            </a:r>
          </a:p>
          <a:p>
            <a:pPr algn="just">
              <a:lnSpc>
                <a:spcPct val="110000"/>
              </a:lnSpc>
              <a:spcBef>
                <a:spcPts val="0"/>
              </a:spcBef>
              <a:spcAft>
                <a:spcPts val="300"/>
              </a:spcAft>
              <a:buNone/>
              <a:tabLst>
                <a:tab pos="1344613" algn="l"/>
              </a:tabLst>
            </a:pPr>
            <a:r>
              <a:rPr lang="ja-JP" altLang="en-US" sz="1700" dirty="0">
                <a:latin typeface="メイリオ" panose="020B0604030504040204" pitchFamily="50" charset="-128"/>
                <a:ea typeface="メイリオ" panose="020B0604030504040204" pitchFamily="50" charset="-128"/>
              </a:rPr>
              <a:t>子どもの胸が緩やかに膨らむように、バッグを押す強さを加減します。</a:t>
            </a:r>
          </a:p>
          <a:p>
            <a:pPr algn="just">
              <a:lnSpc>
                <a:spcPct val="110000"/>
              </a:lnSpc>
              <a:spcBef>
                <a:spcPts val="0"/>
              </a:spcBef>
              <a:spcAft>
                <a:spcPts val="300"/>
              </a:spcAft>
              <a:buNone/>
              <a:tabLst>
                <a:tab pos="1344613" algn="l"/>
              </a:tabLst>
            </a:pPr>
            <a:r>
              <a:rPr lang="ja-JP" altLang="en-US" sz="1700" dirty="0">
                <a:latin typeface="メイリオ" panose="020B0604030504040204" pitchFamily="50" charset="-128"/>
                <a:ea typeface="メイリオ" panose="020B0604030504040204" pitchFamily="50" charset="-128"/>
              </a:rPr>
              <a:t>子どもの表情やパルスオキシメーターの値も参考にします。</a:t>
            </a:r>
          </a:p>
        </p:txBody>
      </p:sp>
      <p:sp>
        <p:nvSpPr>
          <p:cNvPr id="7" name="テキスト ボックス 16">
            <a:extLst>
              <a:ext uri="{FF2B5EF4-FFF2-40B4-BE49-F238E27FC236}">
                <a16:creationId xmlns:a16="http://schemas.microsoft.com/office/drawing/2014/main" id="{2F725EAC-9170-44D8-959B-A6FE12627C18}"/>
              </a:ext>
            </a:extLst>
          </p:cNvPr>
          <p:cNvSpPr txBox="1">
            <a:spLocks noChangeArrowheads="1"/>
          </p:cNvSpPr>
          <p:nvPr/>
        </p:nvSpPr>
        <p:spPr bwMode="auto">
          <a:xfrm>
            <a:off x="621723" y="3740566"/>
            <a:ext cx="8603240" cy="1092607"/>
          </a:xfrm>
          <a:prstGeom prst="rect">
            <a:avLst/>
          </a:prstGeom>
          <a:solidFill>
            <a:srgbClr val="FFF0C1"/>
          </a:solidFill>
          <a:ln w="9525">
            <a:noFill/>
            <a:miter lim="800000"/>
            <a:headEnd/>
            <a:tailEnd/>
          </a:ln>
        </p:spPr>
        <p:txBody>
          <a:bodyPr wrap="square"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1514475" indent="-1514475" eaLnBrk="1" hangingPunct="1">
              <a:spcBef>
                <a:spcPts val="0"/>
              </a:spcBef>
              <a:buFontTx/>
              <a:buNone/>
            </a:pPr>
            <a:r>
              <a:rPr lang="ja-JP" altLang="en-US" sz="2000" dirty="0">
                <a:solidFill>
                  <a:schemeClr val="tx1">
                    <a:lumMod val="65000"/>
                    <a:lumOff val="35000"/>
                  </a:schemeClr>
                </a:solidFill>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日常生活：人工呼吸器の回路の交換時、車いすやベッド等への移動時、入浴時</a:t>
            </a:r>
            <a:r>
              <a:rPr lang="ja-JP" altLang="en-US" sz="2000" strike="dblStrike" dirty="0">
                <a:latin typeface="メイリオ" panose="020B0604030504040204" pitchFamily="50" charset="-128"/>
                <a:ea typeface="メイリオ" panose="020B0604030504040204" pitchFamily="50" charset="-128"/>
              </a:rPr>
              <a:t>　</a:t>
            </a:r>
            <a:endParaRPr lang="en-US" altLang="ja-JP" sz="2000" strike="dblStrike" dirty="0">
              <a:latin typeface="メイリオ" panose="020B0604030504040204" pitchFamily="50" charset="-128"/>
              <a:ea typeface="メイリオ" panose="020B0604030504040204" pitchFamily="50" charset="-128"/>
            </a:endParaRPr>
          </a:p>
          <a:p>
            <a:pPr marL="1514475" indent="-1514475" eaLnBrk="1" hangingPunct="1">
              <a:spcBef>
                <a:spcPts val="0"/>
              </a:spcBef>
              <a:spcAft>
                <a:spcPts val="600"/>
              </a:spcAft>
              <a:buFontTx/>
              <a:buNone/>
            </a:pPr>
            <a:r>
              <a:rPr lang="ja-JP" altLang="en-US" sz="2000" dirty="0">
                <a:solidFill>
                  <a:schemeClr val="tx1">
                    <a:lumMod val="65000"/>
                    <a:lumOff val="35000"/>
                  </a:schemeClr>
                </a:solidFill>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緊急時　：人工呼吸器のトラブル時、停電時など</a:t>
            </a:r>
          </a:p>
        </p:txBody>
      </p:sp>
      <p:sp>
        <p:nvSpPr>
          <p:cNvPr id="8" name="スライド番号プレースホルダー 4"/>
          <p:cNvSpPr txBox="1">
            <a:spLocks/>
          </p:cNvSpPr>
          <p:nvPr/>
        </p:nvSpPr>
        <p:spPr>
          <a:xfrm>
            <a:off x="7013181" y="6571505"/>
            <a:ext cx="222885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99</a:t>
            </a:r>
            <a:endParaRPr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12494603"/>
      </p:ext>
    </p:extLst>
  </p:cSld>
  <p:clrMapOvr>
    <a:masterClrMapping/>
  </p:clrMapOvr>
</p:sld>
</file>

<file path=ppt/theme/theme1.xml><?xml version="1.0" encoding="utf-8"?>
<a:theme xmlns:a="http://schemas.openxmlformats.org/drawingml/2006/main" name="Office テーマ">
  <a:themeElements>
    <a:clrScheme name="青緑">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5954</TotalTime>
  <Words>72624</Words>
  <Application>Microsoft Office PowerPoint</Application>
  <PresentationFormat>A4 210 x 297 mm</PresentationFormat>
  <Paragraphs>4890</Paragraphs>
  <Slides>292</Slides>
  <Notes>292</Notes>
  <HiddenSlides>0</HiddenSlides>
  <MMClips>0</MMClips>
  <ScaleCrop>false</ScaleCrop>
  <HeadingPairs>
    <vt:vector size="8" baseType="variant">
      <vt:variant>
        <vt:lpstr>使用されているフォント</vt:lpstr>
      </vt:variant>
      <vt:variant>
        <vt:i4>19</vt:i4>
      </vt:variant>
      <vt:variant>
        <vt:lpstr>テーマ</vt:lpstr>
      </vt:variant>
      <vt:variant>
        <vt:i4>1</vt:i4>
      </vt:variant>
      <vt:variant>
        <vt:lpstr>埋め込まれた OLE サーバー</vt:lpstr>
      </vt:variant>
      <vt:variant>
        <vt:i4>1</vt:i4>
      </vt:variant>
      <vt:variant>
        <vt:lpstr>スライド タイトル</vt:lpstr>
      </vt:variant>
      <vt:variant>
        <vt:i4>292</vt:i4>
      </vt:variant>
    </vt:vector>
  </HeadingPairs>
  <TitlesOfParts>
    <vt:vector size="313" baseType="lpstr">
      <vt:lpstr>HGSｺﾞｼｯｸM</vt:lpstr>
      <vt:lpstr>HG丸ｺﾞｼｯｸM-PRO</vt:lpstr>
      <vt:lpstr>Hiragino Sans W3</vt:lpstr>
      <vt:lpstr>Hiragino Sans W4</vt:lpstr>
      <vt:lpstr>Hiragino Sans W6</vt:lpstr>
      <vt:lpstr>ＭＳ Ｐゴシック</vt:lpstr>
      <vt:lpstr>ＭＳ Ｐゴシック</vt:lpstr>
      <vt:lpstr>MS Gothic</vt:lpstr>
      <vt:lpstr>Osaka</vt:lpstr>
      <vt:lpstr>メイリオ</vt:lpstr>
      <vt:lpstr>メイリオ</vt:lpstr>
      <vt:lpstr>游ゴシック</vt:lpstr>
      <vt:lpstr>游ゴシック Light</vt:lpstr>
      <vt:lpstr>Arial</vt:lpstr>
      <vt:lpstr>Calibri</vt:lpstr>
      <vt:lpstr>Century</vt:lpstr>
      <vt:lpstr>Segoe UI</vt:lpstr>
      <vt:lpstr>Times</vt:lpstr>
      <vt:lpstr>Wingdings</vt:lpstr>
      <vt:lpstr>Office テーマ</vt:lpstr>
      <vt:lpstr>Image</vt:lpstr>
      <vt:lpstr>第II章 喀痰吸引等を必要とする重度障害児 ・者等の障害及び支援に関する講義  緊急時の対応及び危険防止に関する 講義・演習</vt:lpstr>
      <vt:lpstr>1. 健康状態の把握</vt:lpstr>
      <vt:lpstr>健康と生活のバランス</vt:lpstr>
      <vt:lpstr>健康観察のポイント</vt:lpstr>
      <vt:lpstr>体　温</vt:lpstr>
      <vt:lpstr>低　体　温</vt:lpstr>
      <vt:lpstr>脈　拍（心 拍）</vt:lpstr>
      <vt:lpstr>呼 吸 数</vt:lpstr>
      <vt:lpstr>血　圧</vt:lpstr>
      <vt:lpstr>酸 素 飽 和 度 (SpO2)</vt:lpstr>
      <vt:lpstr>チアノーゼをきたす病態 低酸素血症と末梢循環不全の違い</vt:lpstr>
      <vt:lpstr>酸素飽和度が保たれていれば呼吸は楽か？</vt:lpstr>
      <vt:lpstr>&lt;参考&gt;疾患による酸素飽和度低下時の評価の違い</vt:lpstr>
      <vt:lpstr>こんな時熱を測る</vt:lpstr>
      <vt:lpstr>いつもと様子が違う時の対応</vt:lpstr>
      <vt:lpstr>2. 感染予防</vt:lpstr>
      <vt:lpstr>衛生管理の基本</vt:lpstr>
      <vt:lpstr>医療的ケアにおける衛生管理の目的と原則</vt:lpstr>
      <vt:lpstr>日常的な衛生管理</vt:lpstr>
      <vt:lpstr>流水による手洗い</vt:lpstr>
      <vt:lpstr>速乾性擦式手指消毒剤による手洗い</vt:lpstr>
      <vt:lpstr>ケア内容と防護の必要性</vt:lpstr>
      <vt:lpstr>咳エチケット</vt:lpstr>
      <vt:lpstr>上気道と下気道</vt:lpstr>
      <vt:lpstr>喀痰吸引を行う時の留意点</vt:lpstr>
      <vt:lpstr>清潔と不潔の意識</vt:lpstr>
      <vt:lpstr>吸引チューブの取扱い</vt:lpstr>
      <vt:lpstr>3. 呼吸の仕組みと呼吸障害</vt:lpstr>
      <vt:lpstr>呼吸とは</vt:lpstr>
      <vt:lpstr>呼吸運動</vt:lpstr>
      <vt:lpstr>呼吸器官のなまえ</vt:lpstr>
      <vt:lpstr>正常な呼吸</vt:lpstr>
      <vt:lpstr>呼吸がしづらい状態</vt:lpstr>
      <vt:lpstr>呼吸がしづらくなる原因</vt:lpstr>
      <vt:lpstr>呼吸障害の諸要因</vt:lpstr>
      <vt:lpstr>呼吸に異常がある時の症状</vt:lpstr>
      <vt:lpstr>慢性的な呼吸障害の時の症状</vt:lpstr>
      <vt:lpstr>呼吸障害への日常的対応方法</vt:lpstr>
      <vt:lpstr>気道（上気道）がせまくなる主な原因</vt:lpstr>
      <vt:lpstr>舌根沈下（咽頭軟化症）・舌根後退</vt:lpstr>
      <vt:lpstr>喉頭軟化症</vt:lpstr>
      <vt:lpstr>舌根沈下･上気道狭窄への対応の基本</vt:lpstr>
      <vt:lpstr>喉頭軟化症での、頸部下顎、全身の姿勢管理</vt:lpstr>
      <vt:lpstr>ネックカラーでの下顎保持による上気道狭窄への対応 例</vt:lpstr>
      <vt:lpstr>経鼻咽頭エアウェイ（経鼻エアウェイ）</vt:lpstr>
      <vt:lpstr>経鼻咽頭エアウェイ（経鼻エアウェイ）</vt:lpstr>
      <vt:lpstr>気管・気管支の狭窄</vt:lpstr>
      <vt:lpstr>気管軟化症</vt:lpstr>
      <vt:lpstr>重症児・者における気道狭窄症状（喘鳴・陥没呼吸）と対応</vt:lpstr>
      <vt:lpstr>姿勢（体位）と呼吸 1</vt:lpstr>
      <vt:lpstr>PowerPoint プレゼンテーション</vt:lpstr>
      <vt:lpstr>腹臥位姿勢保持</vt:lpstr>
      <vt:lpstr>腹臥位（うつぶせ姿勢）の注意</vt:lpstr>
      <vt:lpstr>側臥位姿勢での、舌根沈下や、痰のたまりの防止</vt:lpstr>
      <vt:lpstr>姿勢（体位）と呼吸 2</vt:lpstr>
      <vt:lpstr>呼吸悪化時の対処</vt:lpstr>
      <vt:lpstr>PowerPoint プレゼンテーション</vt:lpstr>
      <vt:lpstr>呼吸状態悪化時の姿勢の取り方　</vt:lpstr>
      <vt:lpstr>PowerPoint プレゼンテーション</vt:lpstr>
      <vt:lpstr>PowerPoint プレゼンテーション</vt:lpstr>
      <vt:lpstr>酸素投与、酸素療法の考え方</vt:lpstr>
      <vt:lpstr>低酸素症、高炭酸ガス血症の症状</vt:lpstr>
      <vt:lpstr>在宅酸素療法の機器</vt:lpstr>
      <vt:lpstr>教職員による、酸素療法や 人工呼吸器療法の手伝い・見守り</vt:lpstr>
      <vt:lpstr>気管切開－必要とした理由と経過</vt:lpstr>
      <vt:lpstr>気管カニューレ</vt:lpstr>
      <vt:lpstr>重度の誤嚥がある子どもの気管切開</vt:lpstr>
      <vt:lpstr>＜参考＞誤嚥防止手術を受けている子どもでの、注意点</vt:lpstr>
      <vt:lpstr>気管切開を受けている子どもへの対応の基本的注意</vt:lpstr>
      <vt:lpstr>気管カニューレ事故抜去の原因・要因</vt:lpstr>
      <vt:lpstr>気管カニューレの事故抜去、自己抜去 1</vt:lpstr>
      <vt:lpstr>気管カニューレの事故抜去、自己抜去 2 - ①</vt:lpstr>
      <vt:lpstr>気管カニューレの事故抜去、自己抜去 2 - ②</vt:lpstr>
      <vt:lpstr>気管カニューレの事故抜去、自己抜去 3</vt:lpstr>
      <vt:lpstr>A特別支援学校生徒の例</vt:lpstr>
      <vt:lpstr>気管カニューレの挿入困難が 　　　　とくに予想されるケース</vt:lpstr>
      <vt:lpstr>気管切開の合併症</vt:lpstr>
      <vt:lpstr>気管切開ケースでの呼吸悪化への対応 1</vt:lpstr>
      <vt:lpstr>気管切開ケースでの呼吸悪化への対応 ２</vt:lpstr>
      <vt:lpstr>カニューレフリー （気管カニューレ挿入なし）での気管切開管理</vt:lpstr>
      <vt:lpstr>スピーチバルブをつけることによって</vt:lpstr>
      <vt:lpstr>人工呼吸器装着児の病態の多様性 </vt:lpstr>
      <vt:lpstr>重症心身障害児の人工呼吸器の適応</vt:lpstr>
      <vt:lpstr>呼吸リハ すなわち 呼吸機能維持療法としての人工呼吸療法</vt:lpstr>
      <vt:lpstr>非侵襲的陽圧換気療法（マスク式呼吸器療法） (Non invasive Positive Pressure Ventiration ：NPPV)</vt:lpstr>
      <vt:lpstr>非侵襲的陽圧換気療法（マスク式呼吸器療法） (Non invasive Positive Pressure Ventiration ：NPPV)の意義</vt:lpstr>
      <vt:lpstr>侵襲的人工呼吸器療法（気管切開下陽圧人工呼吸）  TPPV (Tracheostomy Positive Pressure Ventilation) </vt:lpstr>
      <vt:lpstr>人工呼吸器のしくみ（文科省テキストより）</vt:lpstr>
      <vt:lpstr>人工呼吸器回路（加温加湿器あり）の例</vt:lpstr>
      <vt:lpstr>加温加湿器とウォータートラップ</vt:lpstr>
      <vt:lpstr>個々の呼吸器で確認しておくべきこと</vt:lpstr>
      <vt:lpstr>呼吸器のアラームの意味すること</vt:lpstr>
      <vt:lpstr>呼吸器による換気状態を推定できる指標</vt:lpstr>
      <vt:lpstr>呼吸器関連のヒヤリ・ハット事例</vt:lpstr>
      <vt:lpstr>PowerPoint プレゼンテーション</vt:lpstr>
      <vt:lpstr>呼吸器回路および加湿器の取扱い</vt:lpstr>
      <vt:lpstr>呼吸器装着児が酸素飽和度が 　　　低下した時のチェックと対応</vt:lpstr>
      <vt:lpstr>&lt;参考&gt;様々な排痰の支援</vt:lpstr>
      <vt:lpstr>＜参考＞アンビューバッグ（自己膨張式バッグ）</vt:lpstr>
      <vt:lpstr>アンビューバッグ（自己膨張式バッグ）の種類</vt:lpstr>
      <vt:lpstr>自己膨張式の救急蘇生バッグ（アンビューバッグ）の活用</vt:lpstr>
      <vt:lpstr>特別支援学校における 人工呼吸器装着児受け入れに必要なこと</vt:lpstr>
      <vt:lpstr>4. 喀痰吸引</vt:lpstr>
      <vt:lpstr>呼吸が楽にできるための日常生活での対策</vt:lpstr>
      <vt:lpstr>PowerPoint プレゼンテーション</vt:lpstr>
      <vt:lpstr>狭義の痰を生じて排出するしくみ</vt:lpstr>
      <vt:lpstr>PowerPoint プレゼンテーション</vt:lpstr>
      <vt:lpstr>PowerPoint プレゼンテーション</vt:lpstr>
      <vt:lpstr>なぜ吸引が必要なのか</vt:lpstr>
      <vt:lpstr>喀痰の性状</vt:lpstr>
      <vt:lpstr>どんな時に吸引する？</vt:lpstr>
      <vt:lpstr>喀痰などの分泌物への対応</vt:lpstr>
      <vt:lpstr>喀痰を出しやすくする姿勢（体位ドレナージ）</vt:lpstr>
      <vt:lpstr>吸引により起こりうること</vt:lpstr>
      <vt:lpstr>基本原則と個別性への対応</vt:lpstr>
      <vt:lpstr>子どもの吸引について</vt:lpstr>
      <vt:lpstr>安全で、苦痛が少なく、有効な、吸引</vt:lpstr>
      <vt:lpstr>痰の吸引をする部位の解剖</vt:lpstr>
      <vt:lpstr>PowerPoint プレゼンテーション</vt:lpstr>
      <vt:lpstr>PowerPoint プレゼンテーション</vt:lpstr>
      <vt:lpstr>PowerPoint プレゼンテーション</vt:lpstr>
      <vt:lpstr>PowerPoint プレゼンテーション</vt:lpstr>
      <vt:lpstr>挿入した吸引チューブの行き先とリスク</vt:lpstr>
      <vt:lpstr>PowerPoint プレゼンテーション</vt:lpstr>
      <vt:lpstr>鼻から挿入した吸引チューブの、 喉頭・気管内への進入</vt:lpstr>
      <vt:lpstr>PowerPoint プレゼンテーション</vt:lpstr>
      <vt:lpstr>口鼻腔吸引の注意点</vt:lpstr>
      <vt:lpstr>鼻腔吸引のリスク管理 </vt:lpstr>
      <vt:lpstr>鼻腔吸引による、粘膜損傷、出血の防止</vt:lpstr>
      <vt:lpstr>鼻出血しやすい例 鼻からの吸引がむずかしい（拒否や過敏）例</vt:lpstr>
      <vt:lpstr>口腔内吸引のコツ（Tips）（１）</vt:lpstr>
      <vt:lpstr>口腔内吸引のコツ（Tips）（２）</vt:lpstr>
      <vt:lpstr>鼻腔の構造</vt:lpstr>
      <vt:lpstr>鼻腔内吸引の場合のコツ（1）</vt:lpstr>
      <vt:lpstr>鼻腔内吸引の場合のコツ（2）</vt:lpstr>
      <vt:lpstr>鼻腔内吸引の場合のコツ（3）</vt:lpstr>
      <vt:lpstr>気管カニューレからの吸引－基本的注意点</vt:lpstr>
      <vt:lpstr>気管カニューレからの合理的な吸引の基本 １</vt:lpstr>
      <vt:lpstr>PowerPoint プレゼンテーション</vt:lpstr>
      <vt:lpstr>気管内の肉芽形成</vt:lpstr>
      <vt:lpstr>気管カニューレからの吸引の実際的な注意点</vt:lpstr>
      <vt:lpstr>PowerPoint プレゼンテーション</vt:lpstr>
      <vt:lpstr>吸引時に必要な感染予防知識</vt:lpstr>
      <vt:lpstr>PowerPoint プレゼンテーション</vt:lpstr>
      <vt:lpstr>標準予防策の遵守</vt:lpstr>
      <vt:lpstr>流水による手洗い</vt:lpstr>
      <vt:lpstr>吸引をする前に</vt:lpstr>
      <vt:lpstr>吸引器</vt:lpstr>
      <vt:lpstr>吸引物品（写真は演習用セット）</vt:lpstr>
      <vt:lpstr>吸引に必要な物品</vt:lpstr>
      <vt:lpstr>吸引チューブの再使用について</vt:lpstr>
      <vt:lpstr>PowerPoint プレゼンテーション</vt:lpstr>
      <vt:lpstr>実施準備：「流水と石けん」による 　　　　　　手洗い、指示書の確認、体調の確認</vt:lpstr>
      <vt:lpstr>手順①対象児の同意を得る</vt:lpstr>
      <vt:lpstr>手順②環境を整え、口腔内・鼻腔内を観察する</vt:lpstr>
      <vt:lpstr>手順③  手の消毒、使い捨て手袋をする－１ </vt:lpstr>
      <vt:lpstr>手順③手の消毒、使い捨て手袋をする－2</vt:lpstr>
      <vt:lpstr>手順④吸引チューブを取り出し、接続する</vt:lpstr>
      <vt:lpstr>PowerPoint プレゼンテーション</vt:lpstr>
      <vt:lpstr>PowerPoint プレゼンテーション</vt:lpstr>
      <vt:lpstr>PowerPoint プレゼンテーション</vt:lpstr>
      <vt:lpstr>手順⑤吸引器のスイッチを入れる</vt:lpstr>
      <vt:lpstr>手順⑥吸引圧を確認する</vt:lpstr>
      <vt:lpstr>手順⑦吸引チューブを洗浄する</vt:lpstr>
      <vt:lpstr>手順⑧吸引開始の声かけをする</vt:lpstr>
      <vt:lpstr>手順⑨口腔内を吸引する</vt:lpstr>
      <vt:lpstr>口腔内吸引の注意点</vt:lpstr>
      <vt:lpstr>手順⑨鼻腔内を吸引する</vt:lpstr>
      <vt:lpstr>PowerPoint プレゼンテーション</vt:lpstr>
      <vt:lpstr>PowerPoint プレゼンテーション</vt:lpstr>
      <vt:lpstr>PowerPoint プレゼンテーション</vt:lpstr>
      <vt:lpstr>手順⑩確認の声かけをする</vt:lpstr>
      <vt:lpstr>手順⑪吸引チューブを洗浄する</vt:lpstr>
      <vt:lpstr>手順⑫吸引器のスイッチを切る</vt:lpstr>
      <vt:lpstr>手順⑬吸引チューブを保管容器に戻す</vt:lpstr>
      <vt:lpstr>手順⑭対象児への確認、体位・環境の調整</vt:lpstr>
      <vt:lpstr>手順⑮対象児を観察する</vt:lpstr>
      <vt:lpstr>手順⑯「流水と石けん」による手洗いをする</vt:lpstr>
      <vt:lpstr>報告、片付け、記録</vt:lpstr>
      <vt:lpstr>PowerPoint プレゼンテーション</vt:lpstr>
      <vt:lpstr>気管切開部の構造</vt:lpstr>
      <vt:lpstr>吸引する部位</vt:lpstr>
      <vt:lpstr>気管カニューレの種類</vt:lpstr>
      <vt:lpstr>実施準備：「流水と石けん」による 　　　　　　手洗い、指示書の確認、体調の確認</vt:lpstr>
      <vt:lpstr>手順①対象児の同意を得る</vt:lpstr>
      <vt:lpstr>手順②環境を整え、気管カニューレ周囲を観察する</vt:lpstr>
      <vt:lpstr>手順③手洗いをする</vt:lpstr>
      <vt:lpstr>＜単回使用＞手順④吸引チューブを取り出す</vt:lpstr>
      <vt:lpstr>＜乾燥法＞手順④吸引チューブを取り出す</vt:lpstr>
      <vt:lpstr>PowerPoint プレゼンテーション</vt:lpstr>
      <vt:lpstr>手順⑤吸引チューブを接続する</vt:lpstr>
      <vt:lpstr>手順⑥吸引器のスイッチを入れる</vt:lpstr>
      <vt:lpstr>手順⑦吸引圧を確認する</vt:lpstr>
      <vt:lpstr>手順⑧乾燥法の場合のみ　※単回使用の場合は手順⑨へ</vt:lpstr>
      <vt:lpstr>手順⑨吸引開始の声かけをする</vt:lpstr>
      <vt:lpstr>吸引チューブ取扱いの注意点</vt:lpstr>
      <vt:lpstr>手順⑩気管カニューレ内部を吸引する</vt:lpstr>
      <vt:lpstr>気管カニューレ内腔の長さを確認しておく</vt:lpstr>
      <vt:lpstr>吸引チューブの入れすぎに注意</vt:lpstr>
      <vt:lpstr>手順⑪確認の声かけをする</vt:lpstr>
      <vt:lpstr>手順⑫吸引チューブを洗浄する</vt:lpstr>
      <vt:lpstr>手順⑬吸引器のスイッチを切る</vt:lpstr>
      <vt:lpstr>＜単回使用＞手順⑭吸引チューブを破棄する</vt:lpstr>
      <vt:lpstr>＜乾燥法＞手順⑭吸引チューブを保管容器に戻す</vt:lpstr>
      <vt:lpstr>手順⑮対象児への確認、体位・環境の調整</vt:lpstr>
      <vt:lpstr>手順⑯対象児を観察する</vt:lpstr>
      <vt:lpstr>PowerPoint プレゼンテーション</vt:lpstr>
      <vt:lpstr>気管切開での人工呼吸器の吸引のポイント</vt:lpstr>
      <vt:lpstr>フレキシブルチューブ</vt:lpstr>
      <vt:lpstr>手順⑩コネクターを外す</vt:lpstr>
      <vt:lpstr>手順⑪気管カニューレ内部を吸引する</vt:lpstr>
      <vt:lpstr>手順⑫コネクターを素早く接続する</vt:lpstr>
      <vt:lpstr>手順⑬確認の声かけをする</vt:lpstr>
      <vt:lpstr>手順⑭吸引カテーテルを洗浄する</vt:lpstr>
      <vt:lpstr>手順⑮吸引器のスイッチを切る</vt:lpstr>
      <vt:lpstr>＜単回使用＞手順⑯吸引カテーテルを破棄する</vt:lpstr>
      <vt:lpstr>＜乾燥法＞手順⑯吸引カテーテルを保管容器に戻す</vt:lpstr>
      <vt:lpstr>手順⑰対象児への確認、体位・環境の調整</vt:lpstr>
      <vt:lpstr>手順⑱対象児を観察する</vt:lpstr>
      <vt:lpstr>気管カニューレ内吸引の手順の追加事項</vt:lpstr>
      <vt:lpstr>吸引の片づけ</vt:lpstr>
      <vt:lpstr>ヒヤリ・ハット、アクシデントの実際①</vt:lpstr>
      <vt:lpstr>ヒヤリ・ハット、アクシデントの実際②</vt:lpstr>
      <vt:lpstr>喀痰吸引において 教職員が看護師に連絡をとるタイミング</vt:lpstr>
      <vt:lpstr>緊急時対応マニュアルの作成</vt:lpstr>
      <vt:lpstr>5. 経管栄養</vt:lpstr>
      <vt:lpstr>経管栄養が必要となる病態 </vt:lpstr>
      <vt:lpstr>誤嚥とは？</vt:lpstr>
      <vt:lpstr>誤嚥が疑われる症状</vt:lpstr>
      <vt:lpstr>誤嚥による重篤な症状と誤嚥の防御機構</vt:lpstr>
      <vt:lpstr>誤嚥が許容範囲を超えているという可能性</vt:lpstr>
      <vt:lpstr>誤嚥に対する対応</vt:lpstr>
      <vt:lpstr>誤嚥性肺疾患の予防・軽減</vt:lpstr>
      <vt:lpstr>栄養障害の悪循環</vt:lpstr>
      <vt:lpstr>経管栄養とは？</vt:lpstr>
      <vt:lpstr>障害児に実施される代表的な経管栄養法</vt:lpstr>
      <vt:lpstr>経鼻胃管と胃ろうの利点と欠点</vt:lpstr>
      <vt:lpstr>経鼻胃管の抜去防止</vt:lpstr>
      <vt:lpstr>＜参考＞経鼻胃管の先端の位置確認（1）</vt:lpstr>
      <vt:lpstr>＜参考＞経鼻胃管の先端の位置確認（2）</vt:lpstr>
      <vt:lpstr>＜参考＞経鼻胃管先端の位置確認（3）</vt:lpstr>
      <vt:lpstr>＜参考＞空気注入音の確認困難の原因</vt:lpstr>
      <vt:lpstr>＜参考＞空気注入音が明瞭に聞こえない場合の対応</vt:lpstr>
      <vt:lpstr>胃ろう造設の適応</vt:lpstr>
      <vt:lpstr>胃ろうカテーテルの種類と特徴</vt:lpstr>
      <vt:lpstr>胃ろうの日常的な観察のポイント(1) </vt:lpstr>
      <vt:lpstr>胃ろうの日常的な観察のポイント(2) </vt:lpstr>
      <vt:lpstr>胃ろうの日常的管理のまとめ</vt:lpstr>
      <vt:lpstr>胃ろう周囲からの液漏れの原因</vt:lpstr>
      <vt:lpstr>ボタン型胃ろうの劣化や不良 </vt:lpstr>
      <vt:lpstr>＜参考＞胃ろうカテーテルの事故抜去への対応</vt:lpstr>
      <vt:lpstr>＜参考＞ボタン型胃ろうカテーテルが 　　　　バルーンが膨らんだまま抜けた時の対応</vt:lpstr>
      <vt:lpstr>経管栄養に使用される用具の名称</vt:lpstr>
      <vt:lpstr>経鼻胃管からの注入手順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胃ろうからの注入手順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半固形栄養剤やミキサー食のシリンジ注入 </vt:lpstr>
      <vt:lpstr>PowerPoint プレゼンテーション</vt:lpstr>
      <vt:lpstr>PowerPoint プレゼンテーション</vt:lpstr>
      <vt:lpstr>PowerPoint プレゼンテーション</vt:lpstr>
      <vt:lpstr>ミキサー食注入のメリット</vt:lpstr>
      <vt:lpstr>ミキサー食注入と食物アレルギー</vt:lpstr>
      <vt:lpstr>＜参考＞薬の注入時の手順</vt:lpstr>
      <vt:lpstr>＜参考＞薬の注入のヒヤリ・ハット</vt:lpstr>
      <vt:lpstr>胃食道逆流症</vt:lpstr>
      <vt:lpstr>胃食道逆流症</vt:lpstr>
      <vt:lpstr>姿勢と胃内容物の位置関係</vt:lpstr>
      <vt:lpstr>胃食道逆流防止手術 （Nissen噴門形成術）</vt:lpstr>
      <vt:lpstr>胃食道逆流防止手術後の注意</vt:lpstr>
      <vt:lpstr>ダンピング症候群</vt:lpstr>
      <vt:lpstr>注入中の喘鳴増強の原因と対応</vt:lpstr>
      <vt:lpstr>注入時の姿勢配慮 腹臥位による注入</vt:lpstr>
      <vt:lpstr>＜参考＞経腸栄養用注入ポンプ</vt:lpstr>
      <vt:lpstr>コラム</vt:lpstr>
      <vt:lpstr>医療的ケアから生活支援に広がる</vt:lpstr>
      <vt:lpstr>緊張と怖さは力を合わせて一緒に乗り越えていく！</vt:lpstr>
      <vt:lpstr>子どもたちの力になりたいという思いが溢れてくる</vt:lpstr>
      <vt:lpstr>おわり</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０.医療的ケア児の理解</dc:title>
  <dc:creator>Office365</dc:creator>
  <cp:lastModifiedBy>高橋 朋子</cp:lastModifiedBy>
  <cp:revision>601</cp:revision>
  <cp:lastPrinted>2021-06-09T04:40:21Z</cp:lastPrinted>
  <dcterms:created xsi:type="dcterms:W3CDTF">2020-01-24T07:03:21Z</dcterms:created>
  <dcterms:modified xsi:type="dcterms:W3CDTF">2021-06-18T03:44:01Z</dcterms:modified>
</cp:coreProperties>
</file>