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 id="2147483815" r:id="rId2"/>
  </p:sldMasterIdLst>
  <p:notesMasterIdLst>
    <p:notesMasterId r:id="rId41"/>
  </p:notesMasterIdLst>
  <p:handoutMasterIdLst>
    <p:handoutMasterId r:id="rId42"/>
  </p:handoutMasterIdLst>
  <p:sldIdLst>
    <p:sldId id="498" r:id="rId3"/>
    <p:sldId id="798" r:id="rId4"/>
    <p:sldId id="849" r:id="rId5"/>
    <p:sldId id="799" r:id="rId6"/>
    <p:sldId id="450" r:id="rId7"/>
    <p:sldId id="451" r:id="rId8"/>
    <p:sldId id="446" r:id="rId9"/>
    <p:sldId id="447" r:id="rId10"/>
    <p:sldId id="448" r:id="rId11"/>
    <p:sldId id="449" r:id="rId12"/>
    <p:sldId id="267" r:id="rId13"/>
    <p:sldId id="268" r:id="rId14"/>
    <p:sldId id="800" r:id="rId15"/>
    <p:sldId id="270" r:id="rId16"/>
    <p:sldId id="500" r:id="rId17"/>
    <p:sldId id="501" r:id="rId18"/>
    <p:sldId id="502" r:id="rId19"/>
    <p:sldId id="503" r:id="rId20"/>
    <p:sldId id="504" r:id="rId21"/>
    <p:sldId id="505" r:id="rId22"/>
    <p:sldId id="506" r:id="rId23"/>
    <p:sldId id="507" r:id="rId24"/>
    <p:sldId id="508" r:id="rId25"/>
    <p:sldId id="509" r:id="rId26"/>
    <p:sldId id="855" r:id="rId27"/>
    <p:sldId id="514" r:id="rId28"/>
    <p:sldId id="515" r:id="rId29"/>
    <p:sldId id="856" r:id="rId30"/>
    <p:sldId id="947" r:id="rId31"/>
    <p:sldId id="948" r:id="rId32"/>
    <p:sldId id="949" r:id="rId33"/>
    <p:sldId id="857" r:id="rId34"/>
    <p:sldId id="859" r:id="rId35"/>
    <p:sldId id="860" r:id="rId36"/>
    <p:sldId id="520" r:id="rId37"/>
    <p:sldId id="521" r:id="rId38"/>
    <p:sldId id="792" r:id="rId39"/>
    <p:sldId id="861" r:id="rId4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942E89F-B621-4CCC-A041-502493EF39D8}">
          <p14:sldIdLst>
            <p14:sldId id="498"/>
            <p14:sldId id="798"/>
            <p14:sldId id="849"/>
            <p14:sldId id="799"/>
            <p14:sldId id="450"/>
            <p14:sldId id="451"/>
            <p14:sldId id="446"/>
            <p14:sldId id="447"/>
            <p14:sldId id="448"/>
            <p14:sldId id="449"/>
            <p14:sldId id="267"/>
            <p14:sldId id="268"/>
            <p14:sldId id="800"/>
            <p14:sldId id="270"/>
            <p14:sldId id="500"/>
            <p14:sldId id="501"/>
            <p14:sldId id="502"/>
            <p14:sldId id="503"/>
            <p14:sldId id="504"/>
            <p14:sldId id="505"/>
            <p14:sldId id="506"/>
            <p14:sldId id="507"/>
            <p14:sldId id="508"/>
            <p14:sldId id="509"/>
            <p14:sldId id="855"/>
            <p14:sldId id="514"/>
            <p14:sldId id="515"/>
            <p14:sldId id="856"/>
            <p14:sldId id="947"/>
            <p14:sldId id="948"/>
            <p14:sldId id="949"/>
            <p14:sldId id="857"/>
            <p14:sldId id="859"/>
            <p14:sldId id="860"/>
            <p14:sldId id="520"/>
            <p14:sldId id="521"/>
            <p14:sldId id="792"/>
            <p14:sldId id="861"/>
          </p14:sldIdLst>
        </p14:section>
      </p14:sectionLst>
    </p:ext>
    <p:ext uri="{EFAFB233-063F-42B5-8137-9DF3F51BA10A}">
      <p15:sldGuideLst xmlns:p15="http://schemas.microsoft.com/office/powerpoint/2012/main">
        <p15:guide id="1" orient="horz" pos="2137" userDrawn="1">
          <p15:clr>
            <a:srgbClr val="A4A3A4"/>
          </p15:clr>
        </p15:guide>
        <p15:guide id="2" pos="3120" userDrawn="1">
          <p15:clr>
            <a:srgbClr val="A4A3A4"/>
          </p15:clr>
        </p15:guide>
        <p15:guide id="3" pos="420" userDrawn="1">
          <p15:clr>
            <a:srgbClr val="A4A3A4"/>
          </p15:clr>
        </p15:guide>
        <p15:guide id="4" pos="5864" userDrawn="1">
          <p15:clr>
            <a:srgbClr val="A4A3A4"/>
          </p15:clr>
        </p15:guide>
        <p15:guide id="5" orient="horz" pos="935" userDrawn="1">
          <p15:clr>
            <a:srgbClr val="A4A3A4"/>
          </p15:clr>
        </p15:guide>
        <p15:guide id="6" orient="horz" pos="4110" userDrawn="1">
          <p15:clr>
            <a:srgbClr val="A4A3A4"/>
          </p15:clr>
        </p15:guide>
        <p15:guide id="7" orient="horz" pos="57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沢登 淑子" initials="沢登" lastIdx="1" clrIdx="0">
    <p:extLst>
      <p:ext uri="{19B8F6BF-5375-455C-9EA6-DF929625EA0E}">
        <p15:presenceInfo xmlns:p15="http://schemas.microsoft.com/office/powerpoint/2012/main" userId="沢登 淑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E43"/>
    <a:srgbClr val="F9BDD4"/>
    <a:srgbClr val="FFFFFF"/>
    <a:srgbClr val="77B6E5"/>
    <a:srgbClr val="4DB3FF"/>
    <a:srgbClr val="9A0E00"/>
    <a:srgbClr val="F9BD7D"/>
    <a:srgbClr val="A9D18E"/>
    <a:srgbClr val="C7E4F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78" autoAdjust="0"/>
    <p:restoredTop sz="41264" autoAdjust="0"/>
  </p:normalViewPr>
  <p:slideViewPr>
    <p:cSldViewPr snapToGrid="0" snapToObjects="1" showGuides="1">
      <p:cViewPr varScale="1">
        <p:scale>
          <a:sx n="45" d="100"/>
          <a:sy n="45" d="100"/>
        </p:scale>
        <p:origin x="3042" y="54"/>
      </p:cViewPr>
      <p:guideLst>
        <p:guide orient="horz" pos="2137"/>
        <p:guide pos="3120"/>
        <p:guide pos="420"/>
        <p:guide pos="5864"/>
        <p:guide orient="horz" pos="935"/>
        <p:guide orient="horz" pos="4110"/>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686"/>
    </p:cViewPr>
  </p:sorterViewPr>
  <p:notesViewPr>
    <p:cSldViewPr snapToGrid="0" snapToObjects="1" showGuides="1">
      <p:cViewPr>
        <p:scale>
          <a:sx n="90" d="100"/>
          <a:sy n="90" d="100"/>
        </p:scale>
        <p:origin x="2130" y="-121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4AF75-DA37-9443-934B-576211400DC6}" type="doc">
      <dgm:prSet loTypeId="urn:microsoft.com/office/officeart/2005/8/layout/radial4" loCatId="relationship" qsTypeId="urn:microsoft.com/office/officeart/2005/8/quickstyle/3D3" qsCatId="3D" csTypeId="urn:microsoft.com/office/officeart/2005/8/colors/colorful3" csCatId="colorful" phldr="1"/>
      <dgm:spPr/>
      <dgm:t>
        <a:bodyPr/>
        <a:lstStyle/>
        <a:p>
          <a:endParaRPr kumimoji="1" lang="ja-JP" altLang="en-US"/>
        </a:p>
      </dgm:t>
    </dgm:pt>
    <dgm:pt modelId="{209A66A8-9257-3641-A689-9D07703F60E1}">
      <dgm:prSet phldrT="[テキスト]" custT="1"/>
      <dgm:spPr>
        <a:solidFill>
          <a:srgbClr val="FF0000"/>
        </a:solidFill>
      </dgm:spPr>
      <dgm:t>
        <a:bodyPr/>
        <a:lstStyle/>
        <a:p>
          <a:r>
            <a:rPr kumimoji="1" lang="ja-JP" altLang="en-US" sz="2000" b="1" dirty="0">
              <a:latin typeface="MS Gothic" panose="020B0609070205080204" pitchFamily="49" charset="-128"/>
              <a:ea typeface="MS Gothic" panose="020B0609070205080204" pitchFamily="49" charset="-128"/>
            </a:rPr>
            <a:t>体温</a:t>
          </a:r>
          <a:br>
            <a:rPr kumimoji="1" lang="en-US" altLang="ja-JP" sz="2000" b="1" dirty="0">
              <a:latin typeface="MS Gothic" panose="020B0609070205080204" pitchFamily="49" charset="-128"/>
              <a:ea typeface="MS Gothic" panose="020B0609070205080204" pitchFamily="49" charset="-128"/>
            </a:rPr>
          </a:br>
          <a:r>
            <a:rPr kumimoji="1" lang="ja-JP" altLang="en-US" sz="2000" b="1" dirty="0">
              <a:latin typeface="MS Gothic" panose="020B0609070205080204" pitchFamily="49" charset="-128"/>
              <a:ea typeface="MS Gothic" panose="020B0609070205080204" pitchFamily="49" charset="-128"/>
            </a:rPr>
            <a:t>上昇</a:t>
          </a:r>
        </a:p>
      </dgm:t>
    </dgm:pt>
    <dgm:pt modelId="{11536C7B-C6C4-9342-AF0D-C8D6BF425CBB}" type="parTrans" cxnId="{6C134C2A-DEB1-8445-AE6D-5AC66EEA8270}">
      <dgm:prSet/>
      <dgm:spPr/>
      <dgm:t>
        <a:bodyPr/>
        <a:lstStyle/>
        <a:p>
          <a:endParaRPr kumimoji="1" lang="ja-JP" altLang="en-US" sz="2000" b="1"/>
        </a:p>
      </dgm:t>
    </dgm:pt>
    <dgm:pt modelId="{AA12E195-7291-9242-A793-13ED6313D94F}" type="sibTrans" cxnId="{6C134C2A-DEB1-8445-AE6D-5AC66EEA8270}">
      <dgm:prSet/>
      <dgm:spPr/>
      <dgm:t>
        <a:bodyPr/>
        <a:lstStyle/>
        <a:p>
          <a:endParaRPr kumimoji="1" lang="ja-JP" altLang="en-US" sz="2000" b="1"/>
        </a:p>
      </dgm:t>
    </dgm:pt>
    <dgm:pt modelId="{458D4719-74EF-CF44-B602-4BFA1F704D96}">
      <dgm:prSet phldrT="[テキスト]" custT="1"/>
      <dgm:spPr>
        <a:solidFill>
          <a:schemeClr val="accent2"/>
        </a:solidFill>
      </dgm:spPr>
      <dgm:t>
        <a:bodyPr/>
        <a:lstStyle/>
        <a:p>
          <a:r>
            <a:rPr kumimoji="1" lang="ja-JP" altLang="en-US" sz="2000" b="1" dirty="0">
              <a:latin typeface="MS Gothic" panose="020B0609070205080204" pitchFamily="49" charset="-128"/>
              <a:ea typeface="MS Gothic" panose="020B0609070205080204" pitchFamily="49" charset="-128"/>
            </a:rPr>
            <a:t>感染症</a:t>
          </a:r>
        </a:p>
      </dgm:t>
    </dgm:pt>
    <dgm:pt modelId="{3CDD0C5E-AB17-2B4A-89F1-C3D7E4BEB1A4}" type="parTrans" cxnId="{C4F9DB54-15CD-084B-9C7A-5F9827DE2A49}">
      <dgm:prSet/>
      <dgm:spPr>
        <a:solidFill>
          <a:schemeClr val="accent2"/>
        </a:solidFill>
      </dgm:spPr>
      <dgm:t>
        <a:bodyPr/>
        <a:lstStyle/>
        <a:p>
          <a:endParaRPr kumimoji="1" lang="ja-JP" altLang="en-US" sz="2000" b="1"/>
        </a:p>
      </dgm:t>
    </dgm:pt>
    <dgm:pt modelId="{EBED7770-58C8-C44A-9B5E-8C814E05FF13}" type="sibTrans" cxnId="{C4F9DB54-15CD-084B-9C7A-5F9827DE2A49}">
      <dgm:prSet/>
      <dgm:spPr/>
      <dgm:t>
        <a:bodyPr/>
        <a:lstStyle/>
        <a:p>
          <a:endParaRPr kumimoji="1" lang="ja-JP" altLang="en-US" sz="2000" b="1"/>
        </a:p>
      </dgm:t>
    </dgm:pt>
    <dgm:pt modelId="{43B67920-CF58-1B45-A4A4-80CD5C77D6E6}">
      <dgm:prSet phldrT="[テキスト]" custT="1"/>
      <dgm:spPr>
        <a:solidFill>
          <a:schemeClr val="accent6"/>
        </a:solidFill>
      </dgm:spPr>
      <dgm:t>
        <a:bodyPr/>
        <a:lstStyle/>
        <a:p>
          <a:r>
            <a:rPr kumimoji="1" lang="ja-JP" altLang="en-US" sz="2000" b="1" dirty="0">
              <a:latin typeface="MS Gothic" panose="020B0609070205080204" pitchFamily="49" charset="-128"/>
              <a:ea typeface="MS Gothic" panose="020B0609070205080204" pitchFamily="49" charset="-128"/>
            </a:rPr>
            <a:t>脱水</a:t>
          </a:r>
        </a:p>
      </dgm:t>
    </dgm:pt>
    <dgm:pt modelId="{FA3601B3-BC86-5C45-8708-DC5B5B761B1B}" type="parTrans" cxnId="{C10EA12A-38F7-DB4B-9553-21F9D0A2247E}">
      <dgm:prSet/>
      <dgm:spPr>
        <a:solidFill>
          <a:schemeClr val="accent6"/>
        </a:solidFill>
      </dgm:spPr>
      <dgm:t>
        <a:bodyPr/>
        <a:lstStyle/>
        <a:p>
          <a:endParaRPr kumimoji="1" lang="ja-JP" altLang="en-US" sz="2000" b="1"/>
        </a:p>
      </dgm:t>
    </dgm:pt>
    <dgm:pt modelId="{83C16486-A453-934D-9822-84776C8AD952}" type="sibTrans" cxnId="{C10EA12A-38F7-DB4B-9553-21F9D0A2247E}">
      <dgm:prSet/>
      <dgm:spPr/>
      <dgm:t>
        <a:bodyPr/>
        <a:lstStyle/>
        <a:p>
          <a:endParaRPr kumimoji="1" lang="ja-JP" altLang="en-US" sz="2000" b="1"/>
        </a:p>
      </dgm:t>
    </dgm:pt>
    <dgm:pt modelId="{E5E08C2C-2732-4C4F-8627-34B877C329C8}">
      <dgm:prSet phldrT="[テキスト]" custT="1"/>
      <dgm:spPr>
        <a:solidFill>
          <a:schemeClr val="accent5"/>
        </a:solidFill>
      </dgm:spPr>
      <dgm:t>
        <a:bodyPr/>
        <a:lstStyle/>
        <a:p>
          <a:r>
            <a:rPr kumimoji="1" lang="ja-JP" altLang="en-US" sz="2000" b="1" dirty="0">
              <a:latin typeface="MS Gothic" panose="020B0609070205080204" pitchFamily="49" charset="-128"/>
              <a:ea typeface="MS Gothic" panose="020B0609070205080204" pitchFamily="49" charset="-128"/>
            </a:rPr>
            <a:t>環境温</a:t>
          </a:r>
          <a:br>
            <a:rPr kumimoji="1" lang="en-US" altLang="ja-JP" sz="2000" b="1" dirty="0">
              <a:latin typeface="MS Gothic" panose="020B0609070205080204" pitchFamily="49" charset="-128"/>
              <a:ea typeface="MS Gothic" panose="020B0609070205080204" pitchFamily="49" charset="-128"/>
            </a:rPr>
          </a:br>
          <a:r>
            <a:rPr kumimoji="1" lang="ja-JP" altLang="en-US" sz="2000" b="1" dirty="0">
              <a:latin typeface="MS Gothic" panose="020B0609070205080204" pitchFamily="49" charset="-128"/>
              <a:ea typeface="MS Gothic" panose="020B0609070205080204" pitchFamily="49" charset="-128"/>
            </a:rPr>
            <a:t>上昇</a:t>
          </a:r>
        </a:p>
      </dgm:t>
    </dgm:pt>
    <dgm:pt modelId="{7672F59D-9491-7B4A-9C15-FAF576ACD340}" type="parTrans" cxnId="{6DFB7F68-F6DB-1741-A702-00BAF2F22498}">
      <dgm:prSet/>
      <dgm:spPr>
        <a:solidFill>
          <a:schemeClr val="accent5"/>
        </a:solidFill>
      </dgm:spPr>
      <dgm:t>
        <a:bodyPr/>
        <a:lstStyle/>
        <a:p>
          <a:endParaRPr kumimoji="1" lang="ja-JP" altLang="en-US" sz="2000" b="1"/>
        </a:p>
      </dgm:t>
    </dgm:pt>
    <dgm:pt modelId="{9F35EBC0-816E-5547-BB21-21E069FFE53D}" type="sibTrans" cxnId="{6DFB7F68-F6DB-1741-A702-00BAF2F22498}">
      <dgm:prSet/>
      <dgm:spPr/>
      <dgm:t>
        <a:bodyPr/>
        <a:lstStyle/>
        <a:p>
          <a:endParaRPr kumimoji="1" lang="ja-JP" altLang="en-US" sz="2000" b="1"/>
        </a:p>
      </dgm:t>
    </dgm:pt>
    <dgm:pt modelId="{4B88B585-154D-9444-86F9-EA6CDD8F202C}">
      <dgm:prSet phldrT="[テキスト]" custT="1"/>
      <dgm:spPr>
        <a:solidFill>
          <a:schemeClr val="accent4"/>
        </a:solidFill>
      </dgm:spPr>
      <dgm:t>
        <a:bodyPr/>
        <a:lstStyle/>
        <a:p>
          <a:r>
            <a:rPr kumimoji="1" lang="ja-JP" altLang="en-US" sz="2000" b="1" dirty="0">
              <a:latin typeface="MS Gothic" panose="020B0609070205080204" pitchFamily="49" charset="-128"/>
              <a:ea typeface="MS Gothic" panose="020B0609070205080204" pitchFamily="49" charset="-128"/>
            </a:rPr>
            <a:t>筋緊張</a:t>
          </a:r>
          <a:br>
            <a:rPr kumimoji="1" lang="en-US" altLang="ja-JP" sz="2000" b="1" dirty="0">
              <a:latin typeface="MS Gothic" panose="020B0609070205080204" pitchFamily="49" charset="-128"/>
              <a:ea typeface="MS Gothic" panose="020B0609070205080204" pitchFamily="49" charset="-128"/>
            </a:rPr>
          </a:br>
          <a:r>
            <a:rPr kumimoji="1" lang="ja-JP" altLang="en-US" sz="2000" b="1" dirty="0">
              <a:latin typeface="MS Gothic" panose="020B0609070205080204" pitchFamily="49" charset="-128"/>
              <a:ea typeface="MS Gothic" panose="020B0609070205080204" pitchFamily="49" charset="-128"/>
            </a:rPr>
            <a:t>亢進</a:t>
          </a:r>
        </a:p>
      </dgm:t>
    </dgm:pt>
    <dgm:pt modelId="{F8D80EDC-6736-3041-B39C-D0ABFD5AD4C0}" type="parTrans" cxnId="{65584E27-9CA9-204F-A326-270BC16CC4B7}">
      <dgm:prSet/>
      <dgm:spPr>
        <a:solidFill>
          <a:schemeClr val="accent4"/>
        </a:solidFill>
      </dgm:spPr>
      <dgm:t>
        <a:bodyPr/>
        <a:lstStyle/>
        <a:p>
          <a:endParaRPr kumimoji="1" lang="ja-JP" altLang="en-US" sz="2000" b="1"/>
        </a:p>
      </dgm:t>
    </dgm:pt>
    <dgm:pt modelId="{949AA197-4A72-5D4F-8A24-523F864F9FE7}" type="sibTrans" cxnId="{65584E27-9CA9-204F-A326-270BC16CC4B7}">
      <dgm:prSet/>
      <dgm:spPr/>
      <dgm:t>
        <a:bodyPr/>
        <a:lstStyle/>
        <a:p>
          <a:endParaRPr kumimoji="1" lang="ja-JP" altLang="en-US" sz="2000" b="1"/>
        </a:p>
      </dgm:t>
    </dgm:pt>
    <dgm:pt modelId="{5A5C21E6-7CF0-AC4C-B175-B3182FAF9B5D}" type="pres">
      <dgm:prSet presAssocID="{48F4AF75-DA37-9443-934B-576211400DC6}" presName="cycle" presStyleCnt="0">
        <dgm:presLayoutVars>
          <dgm:chMax val="1"/>
          <dgm:dir/>
          <dgm:animLvl val="ctr"/>
          <dgm:resizeHandles val="exact"/>
        </dgm:presLayoutVars>
      </dgm:prSet>
      <dgm:spPr/>
    </dgm:pt>
    <dgm:pt modelId="{ABD2705C-18F5-574A-97E7-170EE14A79CE}" type="pres">
      <dgm:prSet presAssocID="{209A66A8-9257-3641-A689-9D07703F60E1}" presName="centerShape" presStyleLbl="node0" presStyleIdx="0" presStyleCnt="1"/>
      <dgm:spPr/>
    </dgm:pt>
    <dgm:pt modelId="{0A8768A1-20D6-C541-B026-C6D2D3FD3838}" type="pres">
      <dgm:prSet presAssocID="{3CDD0C5E-AB17-2B4A-89F1-C3D7E4BEB1A4}" presName="parTrans" presStyleLbl="bgSibTrans2D1" presStyleIdx="0" presStyleCnt="4"/>
      <dgm:spPr/>
    </dgm:pt>
    <dgm:pt modelId="{EAE720B3-75EE-104A-A8C0-60F663687A79}" type="pres">
      <dgm:prSet presAssocID="{458D4719-74EF-CF44-B602-4BFA1F704D96}" presName="node" presStyleLbl="node1" presStyleIdx="0" presStyleCnt="4">
        <dgm:presLayoutVars>
          <dgm:bulletEnabled val="1"/>
        </dgm:presLayoutVars>
      </dgm:prSet>
      <dgm:spPr/>
    </dgm:pt>
    <dgm:pt modelId="{C7339768-AEEE-AE47-A326-35BCC5A27D02}" type="pres">
      <dgm:prSet presAssocID="{FA3601B3-BC86-5C45-8708-DC5B5B761B1B}" presName="parTrans" presStyleLbl="bgSibTrans2D1" presStyleIdx="1" presStyleCnt="4" custLinFactNeighborX="-12650"/>
      <dgm:spPr/>
    </dgm:pt>
    <dgm:pt modelId="{B75B15C4-93D8-9D46-A4B1-0CA6CE04A330}" type="pres">
      <dgm:prSet presAssocID="{43B67920-CF58-1B45-A4A4-80CD5C77D6E6}" presName="node" presStyleLbl="node1" presStyleIdx="1" presStyleCnt="4">
        <dgm:presLayoutVars>
          <dgm:bulletEnabled val="1"/>
        </dgm:presLayoutVars>
      </dgm:prSet>
      <dgm:spPr/>
    </dgm:pt>
    <dgm:pt modelId="{320A0DFA-35C7-7E46-9692-E539D83B0C9E}" type="pres">
      <dgm:prSet presAssocID="{7672F59D-9491-7B4A-9C15-FAF576ACD340}" presName="parTrans" presStyleLbl="bgSibTrans2D1" presStyleIdx="2" presStyleCnt="4" custLinFactNeighborX="12650"/>
      <dgm:spPr/>
    </dgm:pt>
    <dgm:pt modelId="{8F21DB94-9D37-CF47-9183-43A5849A7FEB}" type="pres">
      <dgm:prSet presAssocID="{E5E08C2C-2732-4C4F-8627-34B877C329C8}" presName="node" presStyleLbl="node1" presStyleIdx="2" presStyleCnt="4">
        <dgm:presLayoutVars>
          <dgm:bulletEnabled val="1"/>
        </dgm:presLayoutVars>
      </dgm:prSet>
      <dgm:spPr/>
    </dgm:pt>
    <dgm:pt modelId="{29095790-7A20-2A4A-BD1C-26CC6D74C0A4}" type="pres">
      <dgm:prSet presAssocID="{F8D80EDC-6736-3041-B39C-D0ABFD5AD4C0}" presName="parTrans" presStyleLbl="bgSibTrans2D1" presStyleIdx="3" presStyleCnt="4"/>
      <dgm:spPr/>
    </dgm:pt>
    <dgm:pt modelId="{712B8D79-0D55-8C41-882D-BB432AB1875C}" type="pres">
      <dgm:prSet presAssocID="{4B88B585-154D-9444-86F9-EA6CDD8F202C}" presName="node" presStyleLbl="node1" presStyleIdx="3" presStyleCnt="4">
        <dgm:presLayoutVars>
          <dgm:bulletEnabled val="1"/>
        </dgm:presLayoutVars>
      </dgm:prSet>
      <dgm:spPr/>
    </dgm:pt>
  </dgm:ptLst>
  <dgm:cxnLst>
    <dgm:cxn modelId="{EDC31225-1DC8-4C6E-B2B3-CA5AB52F9BC3}" type="presOf" srcId="{3CDD0C5E-AB17-2B4A-89F1-C3D7E4BEB1A4}" destId="{0A8768A1-20D6-C541-B026-C6D2D3FD3838}" srcOrd="0" destOrd="0" presId="urn:microsoft.com/office/officeart/2005/8/layout/radial4"/>
    <dgm:cxn modelId="{65584E27-9CA9-204F-A326-270BC16CC4B7}" srcId="{209A66A8-9257-3641-A689-9D07703F60E1}" destId="{4B88B585-154D-9444-86F9-EA6CDD8F202C}" srcOrd="3" destOrd="0" parTransId="{F8D80EDC-6736-3041-B39C-D0ABFD5AD4C0}" sibTransId="{949AA197-4A72-5D4F-8A24-523F864F9FE7}"/>
    <dgm:cxn modelId="{6C134C2A-DEB1-8445-AE6D-5AC66EEA8270}" srcId="{48F4AF75-DA37-9443-934B-576211400DC6}" destId="{209A66A8-9257-3641-A689-9D07703F60E1}" srcOrd="0" destOrd="0" parTransId="{11536C7B-C6C4-9342-AF0D-C8D6BF425CBB}" sibTransId="{AA12E195-7291-9242-A793-13ED6313D94F}"/>
    <dgm:cxn modelId="{C10EA12A-38F7-DB4B-9553-21F9D0A2247E}" srcId="{209A66A8-9257-3641-A689-9D07703F60E1}" destId="{43B67920-CF58-1B45-A4A4-80CD5C77D6E6}" srcOrd="1" destOrd="0" parTransId="{FA3601B3-BC86-5C45-8708-DC5B5B761B1B}" sibTransId="{83C16486-A453-934D-9822-84776C8AD952}"/>
    <dgm:cxn modelId="{C7AEB83B-5CB6-4E05-82A9-12CE4503B13D}" type="presOf" srcId="{43B67920-CF58-1B45-A4A4-80CD5C77D6E6}" destId="{B75B15C4-93D8-9D46-A4B1-0CA6CE04A330}" srcOrd="0" destOrd="0" presId="urn:microsoft.com/office/officeart/2005/8/layout/radial4"/>
    <dgm:cxn modelId="{9387023C-9EE5-477E-BD5F-9A2D247734C8}" type="presOf" srcId="{F8D80EDC-6736-3041-B39C-D0ABFD5AD4C0}" destId="{29095790-7A20-2A4A-BD1C-26CC6D74C0A4}" srcOrd="0" destOrd="0" presId="urn:microsoft.com/office/officeart/2005/8/layout/radial4"/>
    <dgm:cxn modelId="{6DFB7F68-F6DB-1741-A702-00BAF2F22498}" srcId="{209A66A8-9257-3641-A689-9D07703F60E1}" destId="{E5E08C2C-2732-4C4F-8627-34B877C329C8}" srcOrd="2" destOrd="0" parTransId="{7672F59D-9491-7B4A-9C15-FAF576ACD340}" sibTransId="{9F35EBC0-816E-5547-BB21-21E069FFE53D}"/>
    <dgm:cxn modelId="{5C08C34D-D0AD-4359-9981-4D32E27A89DB}" type="presOf" srcId="{4B88B585-154D-9444-86F9-EA6CDD8F202C}" destId="{712B8D79-0D55-8C41-882D-BB432AB1875C}" srcOrd="0" destOrd="0" presId="urn:microsoft.com/office/officeart/2005/8/layout/radial4"/>
    <dgm:cxn modelId="{F7D49651-0702-4C63-85DC-C94FEFB232C8}" type="presOf" srcId="{E5E08C2C-2732-4C4F-8627-34B877C329C8}" destId="{8F21DB94-9D37-CF47-9183-43A5849A7FEB}" srcOrd="0" destOrd="0" presId="urn:microsoft.com/office/officeart/2005/8/layout/radial4"/>
    <dgm:cxn modelId="{C4F9DB54-15CD-084B-9C7A-5F9827DE2A49}" srcId="{209A66A8-9257-3641-A689-9D07703F60E1}" destId="{458D4719-74EF-CF44-B602-4BFA1F704D96}" srcOrd="0" destOrd="0" parTransId="{3CDD0C5E-AB17-2B4A-89F1-C3D7E4BEB1A4}" sibTransId="{EBED7770-58C8-C44A-9B5E-8C814E05FF13}"/>
    <dgm:cxn modelId="{9B7C6CA0-1900-45F3-BA83-34C6997E40E9}" type="presOf" srcId="{209A66A8-9257-3641-A689-9D07703F60E1}" destId="{ABD2705C-18F5-574A-97E7-170EE14A79CE}" srcOrd="0" destOrd="0" presId="urn:microsoft.com/office/officeart/2005/8/layout/radial4"/>
    <dgm:cxn modelId="{DD05B2AC-3157-4443-9E6A-508D36614ECF}" type="presOf" srcId="{FA3601B3-BC86-5C45-8708-DC5B5B761B1B}" destId="{C7339768-AEEE-AE47-A326-35BCC5A27D02}" srcOrd="0" destOrd="0" presId="urn:microsoft.com/office/officeart/2005/8/layout/radial4"/>
    <dgm:cxn modelId="{F06335C6-6196-4A89-BE7C-4326A9E6C2F3}" type="presOf" srcId="{7672F59D-9491-7B4A-9C15-FAF576ACD340}" destId="{320A0DFA-35C7-7E46-9692-E539D83B0C9E}" srcOrd="0" destOrd="0" presId="urn:microsoft.com/office/officeart/2005/8/layout/radial4"/>
    <dgm:cxn modelId="{958018D2-4D67-4740-A11D-D9064CC1B14C}" type="presOf" srcId="{458D4719-74EF-CF44-B602-4BFA1F704D96}" destId="{EAE720B3-75EE-104A-A8C0-60F663687A79}" srcOrd="0" destOrd="0" presId="urn:microsoft.com/office/officeart/2005/8/layout/radial4"/>
    <dgm:cxn modelId="{FCAE6AE1-5068-459E-96D4-6849C9948353}" type="presOf" srcId="{48F4AF75-DA37-9443-934B-576211400DC6}" destId="{5A5C21E6-7CF0-AC4C-B175-B3182FAF9B5D}" srcOrd="0" destOrd="0" presId="urn:microsoft.com/office/officeart/2005/8/layout/radial4"/>
    <dgm:cxn modelId="{C9383696-17C5-42F4-83ED-517C6361FAF8}" type="presParOf" srcId="{5A5C21E6-7CF0-AC4C-B175-B3182FAF9B5D}" destId="{ABD2705C-18F5-574A-97E7-170EE14A79CE}" srcOrd="0" destOrd="0" presId="urn:microsoft.com/office/officeart/2005/8/layout/radial4"/>
    <dgm:cxn modelId="{3B4E996D-9B99-400C-BE3C-67B08D6CD542}" type="presParOf" srcId="{5A5C21E6-7CF0-AC4C-B175-B3182FAF9B5D}" destId="{0A8768A1-20D6-C541-B026-C6D2D3FD3838}" srcOrd="1" destOrd="0" presId="urn:microsoft.com/office/officeart/2005/8/layout/radial4"/>
    <dgm:cxn modelId="{E49105C6-2CBA-4EB4-908E-3677CE37E0C4}" type="presParOf" srcId="{5A5C21E6-7CF0-AC4C-B175-B3182FAF9B5D}" destId="{EAE720B3-75EE-104A-A8C0-60F663687A79}" srcOrd="2" destOrd="0" presId="urn:microsoft.com/office/officeart/2005/8/layout/radial4"/>
    <dgm:cxn modelId="{6CEEF1B2-9CAD-446E-8781-CD964E7954FA}" type="presParOf" srcId="{5A5C21E6-7CF0-AC4C-B175-B3182FAF9B5D}" destId="{C7339768-AEEE-AE47-A326-35BCC5A27D02}" srcOrd="3" destOrd="0" presId="urn:microsoft.com/office/officeart/2005/8/layout/radial4"/>
    <dgm:cxn modelId="{8E016A12-BDC8-40D8-A907-DEDEC5FDAA88}" type="presParOf" srcId="{5A5C21E6-7CF0-AC4C-B175-B3182FAF9B5D}" destId="{B75B15C4-93D8-9D46-A4B1-0CA6CE04A330}" srcOrd="4" destOrd="0" presId="urn:microsoft.com/office/officeart/2005/8/layout/radial4"/>
    <dgm:cxn modelId="{712E2C17-30D7-4931-886A-C718FF571703}" type="presParOf" srcId="{5A5C21E6-7CF0-AC4C-B175-B3182FAF9B5D}" destId="{320A0DFA-35C7-7E46-9692-E539D83B0C9E}" srcOrd="5" destOrd="0" presId="urn:microsoft.com/office/officeart/2005/8/layout/radial4"/>
    <dgm:cxn modelId="{ACF4505B-DAC9-46EB-98DF-E64459CB1F9E}" type="presParOf" srcId="{5A5C21E6-7CF0-AC4C-B175-B3182FAF9B5D}" destId="{8F21DB94-9D37-CF47-9183-43A5849A7FEB}" srcOrd="6" destOrd="0" presId="urn:microsoft.com/office/officeart/2005/8/layout/radial4"/>
    <dgm:cxn modelId="{558B4FDA-D5D6-4293-ABE6-81AC4F3F1C7F}" type="presParOf" srcId="{5A5C21E6-7CF0-AC4C-B175-B3182FAF9B5D}" destId="{29095790-7A20-2A4A-BD1C-26CC6D74C0A4}" srcOrd="7" destOrd="0" presId="urn:microsoft.com/office/officeart/2005/8/layout/radial4"/>
    <dgm:cxn modelId="{711BE514-B67F-4746-9A4B-4D4E92D1C03D}" type="presParOf" srcId="{5A5C21E6-7CF0-AC4C-B175-B3182FAF9B5D}" destId="{712B8D79-0D55-8C41-882D-BB432AB1875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0257271-45C5-B54A-81C9-51A2CA84534C}"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kumimoji="1" lang="ja-JP" altLang="en-US"/>
        </a:p>
      </dgm:t>
    </dgm:pt>
    <dgm:pt modelId="{6B0CA54C-1ADB-0647-BFE6-AB698F228A52}">
      <dgm:prSet phldrT="[テキスト]" custT="1"/>
      <dgm:spPr/>
      <dgm:t>
        <a:bodyPr lIns="72000" tIns="72000" rIns="0" bIns="0" anchor="ctr" anchorCtr="0"/>
        <a:lstStyle/>
        <a:p>
          <a:pPr>
            <a:lnSpc>
              <a:spcPct val="80000"/>
            </a:lnSpc>
            <a:spcAft>
              <a:spcPts val="0"/>
            </a:spcAft>
          </a:pPr>
          <a:r>
            <a:rPr kumimoji="1" lang="ja-JP" altLang="en-US" sz="1800" dirty="0">
              <a:latin typeface="Meiryo" panose="020B0604030504040204" pitchFamily="34" charset="-128"/>
              <a:ea typeface="Meiryo" panose="020B0604030504040204" pitchFamily="34" charset="-128"/>
            </a:rPr>
            <a:t>全身の血液が低酸素状態になっている</a:t>
          </a:r>
        </a:p>
      </dgm:t>
    </dgm:pt>
    <dgm:pt modelId="{6A54041F-0C20-A54E-86BD-772CB9CF02F4}" type="parTrans" cxnId="{2ABDB67B-A192-6F41-9316-9E4B50FC70DB}">
      <dgm:prSet/>
      <dgm:spPr/>
      <dgm:t>
        <a:bodyPr/>
        <a:lstStyle/>
        <a:p>
          <a:endParaRPr kumimoji="1" lang="ja-JP" altLang="en-US" sz="3200"/>
        </a:p>
      </dgm:t>
    </dgm:pt>
    <dgm:pt modelId="{F7266707-64D3-1347-964A-2647A492D38E}" type="sibTrans" cxnId="{2ABDB67B-A192-6F41-9316-9E4B50FC70DB}">
      <dgm:prSet/>
      <dgm:spPr/>
      <dgm:t>
        <a:bodyPr/>
        <a:lstStyle/>
        <a:p>
          <a:endParaRPr kumimoji="1" lang="ja-JP" altLang="en-US" sz="3200"/>
        </a:p>
      </dgm:t>
    </dgm:pt>
    <dgm:pt modelId="{A97C3F4A-C76D-BF43-9125-E431FE68B0DB}">
      <dgm:prSet phldrT="[テキスト]" custT="1"/>
      <dgm:spPr/>
      <dgm:t>
        <a:bodyPr lIns="72000" tIns="72000" rIns="0" bIns="0" anchor="ctr" anchorCtr="0"/>
        <a:lstStyle/>
        <a:p>
          <a:pPr>
            <a:lnSpc>
              <a:spcPct val="80000"/>
            </a:lnSpc>
            <a:spcAft>
              <a:spcPts val="0"/>
            </a:spcAft>
          </a:pPr>
          <a:r>
            <a:rPr kumimoji="1" lang="en-US" altLang="ja-JP" sz="1800" dirty="0">
              <a:latin typeface="Meiryo" panose="020B0604030504040204" pitchFamily="34" charset="-128"/>
              <a:ea typeface="Meiryo" panose="020B0604030504040204" pitchFamily="34" charset="-128"/>
            </a:rPr>
            <a:t>SpO</a:t>
          </a:r>
          <a:r>
            <a:rPr kumimoji="1" lang="en-US" altLang="ja-JP" sz="1800" baseline="-25000" dirty="0">
              <a:latin typeface="Meiryo" panose="020B0604030504040204" pitchFamily="34" charset="-128"/>
              <a:ea typeface="Meiryo" panose="020B0604030504040204" pitchFamily="34" charset="-128"/>
            </a:rPr>
            <a:t>2</a:t>
          </a:r>
          <a:r>
            <a:rPr kumimoji="1" lang="en-US" altLang="ja-JP" sz="1800" dirty="0">
              <a:latin typeface="Meiryo" panose="020B0604030504040204" pitchFamily="34" charset="-128"/>
              <a:ea typeface="Meiryo" panose="020B0604030504040204" pitchFamily="34" charset="-128"/>
            </a:rPr>
            <a:t>70</a:t>
          </a:r>
          <a:r>
            <a:rPr kumimoji="1" lang="ja-JP" altLang="en-US" sz="1800" dirty="0">
              <a:latin typeface="Meiryo" panose="020B0604030504040204" pitchFamily="34" charset="-128"/>
              <a:ea typeface="Meiryo" panose="020B0604030504040204" pitchFamily="34" charset="-128"/>
            </a:rPr>
            <a:t>％以下で確実に</a:t>
          </a:r>
          <a:r>
            <a:rPr kumimoji="1" lang="en-US" altLang="ja-JP" sz="1800" dirty="0">
              <a:latin typeface="Meiryo" panose="020B0604030504040204" pitchFamily="34" charset="-128"/>
              <a:ea typeface="Meiryo" panose="020B0604030504040204" pitchFamily="34" charset="-128"/>
            </a:rPr>
            <a:t>(</a:t>
          </a:r>
          <a:r>
            <a:rPr kumimoji="1" lang="ja-JP" altLang="en-US" sz="1800" dirty="0">
              <a:latin typeface="Meiryo" panose="020B0604030504040204" pitchFamily="34" charset="-128"/>
              <a:ea typeface="Meiryo" panose="020B0604030504040204" pitchFamily="34" charset="-128"/>
            </a:rPr>
            <a:t>時に</a:t>
          </a:r>
          <a:r>
            <a:rPr kumimoji="1" lang="en-US" altLang="ja-JP" sz="1800" dirty="0">
              <a:latin typeface="Meiryo" panose="020B0604030504040204" pitchFamily="34" charset="-128"/>
              <a:ea typeface="Meiryo" panose="020B0604030504040204" pitchFamily="34" charset="-128"/>
            </a:rPr>
            <a:t>85%</a:t>
          </a:r>
          <a:r>
            <a:rPr kumimoji="1" lang="ja-JP" altLang="en-US" sz="1800" dirty="0">
              <a:latin typeface="Meiryo" panose="020B0604030504040204" pitchFamily="34" charset="-128"/>
              <a:ea typeface="Meiryo" panose="020B0604030504040204" pitchFamily="34" charset="-128"/>
            </a:rPr>
            <a:t>以下でも</a:t>
          </a:r>
          <a:r>
            <a:rPr kumimoji="1" lang="en-US" altLang="ja-JP" sz="1800" dirty="0">
              <a:latin typeface="Meiryo" panose="020B0604030504040204" pitchFamily="34" charset="-128"/>
              <a:ea typeface="Meiryo" panose="020B0604030504040204" pitchFamily="34" charset="-128"/>
            </a:rPr>
            <a:t>)</a:t>
          </a:r>
          <a:r>
            <a:rPr kumimoji="1" lang="ja-JP" altLang="en-US" sz="1800" dirty="0">
              <a:latin typeface="Meiryo" panose="020B0604030504040204" pitchFamily="34" charset="-128"/>
              <a:ea typeface="Meiryo" panose="020B0604030504040204" pitchFamily="34" charset="-128"/>
            </a:rPr>
            <a:t> 認める</a:t>
          </a:r>
        </a:p>
      </dgm:t>
    </dgm:pt>
    <dgm:pt modelId="{926E9351-AECA-2D43-9B01-82A9F557A01B}" type="parTrans" cxnId="{6D643125-7316-2C48-A7E6-D67F560C1C4F}">
      <dgm:prSet/>
      <dgm:spPr/>
      <dgm:t>
        <a:bodyPr/>
        <a:lstStyle/>
        <a:p>
          <a:endParaRPr kumimoji="1" lang="ja-JP" altLang="en-US" sz="3200"/>
        </a:p>
      </dgm:t>
    </dgm:pt>
    <dgm:pt modelId="{0EB9BE02-F6E4-C849-AFC8-ACF167933445}" type="sibTrans" cxnId="{6D643125-7316-2C48-A7E6-D67F560C1C4F}">
      <dgm:prSet/>
      <dgm:spPr/>
      <dgm:t>
        <a:bodyPr/>
        <a:lstStyle/>
        <a:p>
          <a:endParaRPr kumimoji="1" lang="ja-JP" altLang="en-US" sz="3200"/>
        </a:p>
      </dgm:t>
    </dgm:pt>
    <dgm:pt modelId="{51BCBD73-E0C3-E84B-B859-C3B4A150FF3D}">
      <dgm:prSet phldrT="[テキスト]" custT="1">
        <dgm:style>
          <a:lnRef idx="1">
            <a:schemeClr val="accent6"/>
          </a:lnRef>
          <a:fillRef idx="3">
            <a:schemeClr val="accent6"/>
          </a:fillRef>
          <a:effectRef idx="2">
            <a:schemeClr val="accent6"/>
          </a:effectRef>
          <a:fontRef idx="minor">
            <a:schemeClr val="lt1"/>
          </a:fontRef>
        </dgm:style>
      </dgm:prSet>
      <dgm:spPr/>
      <dgm:t>
        <a:bodyPr/>
        <a:lstStyle/>
        <a:p>
          <a:pPr>
            <a:lnSpc>
              <a:spcPct val="100000"/>
            </a:lnSpc>
            <a:spcAft>
              <a:spcPts val="0"/>
            </a:spcAft>
          </a:pPr>
          <a:r>
            <a:rPr kumimoji="1" lang="ja-JP" altLang="en-US" sz="2400" b="1" dirty="0">
              <a:latin typeface="Meiryo" panose="020B0604030504040204" pitchFamily="34" charset="-128"/>
              <a:ea typeface="Meiryo" panose="020B0604030504040204" pitchFamily="34" charset="-128"/>
            </a:rPr>
            <a:t>末梢循環不全</a:t>
          </a:r>
        </a:p>
      </dgm:t>
    </dgm:pt>
    <dgm:pt modelId="{7131CC0B-68C1-5A4B-8E0C-7221D1F5C048}" type="parTrans" cxnId="{876B187C-2A2D-F64C-962E-C24432001E48}">
      <dgm:prSet/>
      <dgm:spPr/>
      <dgm:t>
        <a:bodyPr/>
        <a:lstStyle/>
        <a:p>
          <a:endParaRPr kumimoji="1" lang="ja-JP" altLang="en-US" sz="3200"/>
        </a:p>
      </dgm:t>
    </dgm:pt>
    <dgm:pt modelId="{9A480CDE-955B-9C44-95FC-EFE2475BF250}" type="sibTrans" cxnId="{876B187C-2A2D-F64C-962E-C24432001E48}">
      <dgm:prSet/>
      <dgm:spPr/>
      <dgm:t>
        <a:bodyPr/>
        <a:lstStyle/>
        <a:p>
          <a:endParaRPr kumimoji="1" lang="ja-JP" altLang="en-US" sz="3200"/>
        </a:p>
      </dgm:t>
    </dgm:pt>
    <dgm:pt modelId="{2A01BC5C-D49E-9748-A7BE-78EA8E767C87}">
      <dgm:prSet phldrT="[テキスト]" custT="1">
        <dgm:style>
          <a:lnRef idx="1">
            <a:schemeClr val="accent6"/>
          </a:lnRef>
          <a:fillRef idx="2">
            <a:schemeClr val="accent6"/>
          </a:fillRef>
          <a:effectRef idx="1">
            <a:schemeClr val="accent6"/>
          </a:effectRef>
          <a:fontRef idx="minor">
            <a:schemeClr val="dk1"/>
          </a:fontRef>
        </dgm:style>
      </dgm:prSet>
      <dgm:spPr/>
      <dgm:t>
        <a:bodyPr lIns="72000" tIns="72000" rIns="0" bIns="0" anchor="ctr" anchorCtr="0"/>
        <a:lstStyle/>
        <a:p>
          <a:pPr>
            <a:lnSpc>
              <a:spcPct val="80000"/>
            </a:lnSpc>
            <a:spcAft>
              <a:spcPts val="0"/>
            </a:spcAft>
          </a:pPr>
          <a:r>
            <a:rPr kumimoji="1" lang="ja-JP" altLang="en-US" sz="1800" dirty="0">
              <a:latin typeface="Meiryo" panose="020B0604030504040204" pitchFamily="34" charset="-128"/>
              <a:ea typeface="Meiryo" panose="020B0604030504040204" pitchFamily="34" charset="-128"/>
            </a:rPr>
            <a:t>寒さなどで末梢の皮膚の血液循環が悪い状態</a:t>
          </a:r>
        </a:p>
      </dgm:t>
    </dgm:pt>
    <dgm:pt modelId="{CB45D6E7-A83E-7D46-BD0A-E4354EEF42A5}" type="parTrans" cxnId="{31331332-C3B6-5F42-943D-9EA745959D24}">
      <dgm:prSet/>
      <dgm:spPr/>
      <dgm:t>
        <a:bodyPr/>
        <a:lstStyle/>
        <a:p>
          <a:endParaRPr kumimoji="1" lang="ja-JP" altLang="en-US" sz="3200"/>
        </a:p>
      </dgm:t>
    </dgm:pt>
    <dgm:pt modelId="{D6EC2523-D1AE-6745-9ADE-FE68DE1FF386}" type="sibTrans" cxnId="{31331332-C3B6-5F42-943D-9EA745959D24}">
      <dgm:prSet/>
      <dgm:spPr/>
      <dgm:t>
        <a:bodyPr/>
        <a:lstStyle/>
        <a:p>
          <a:endParaRPr kumimoji="1" lang="ja-JP" altLang="en-US" sz="3200"/>
        </a:p>
      </dgm:t>
    </dgm:pt>
    <dgm:pt modelId="{F411523B-98A5-1C42-9991-13D0D14D70F1}">
      <dgm:prSet phldrT="[テキスト]" custT="1"/>
      <dgm:spPr/>
      <dgm:t>
        <a:bodyPr/>
        <a:lstStyle/>
        <a:p>
          <a:pPr>
            <a:lnSpc>
              <a:spcPct val="100000"/>
            </a:lnSpc>
            <a:spcAft>
              <a:spcPts val="0"/>
            </a:spcAft>
          </a:pPr>
          <a:r>
            <a:rPr kumimoji="1" lang="ja-JP" altLang="en-US" sz="2400" b="1" dirty="0">
              <a:latin typeface="Meiryo" panose="020B0604030504040204" pitchFamily="34" charset="-128"/>
              <a:ea typeface="Meiryo" panose="020B0604030504040204" pitchFamily="34" charset="-128"/>
            </a:rPr>
            <a:t>低酸素血症</a:t>
          </a:r>
        </a:p>
      </dgm:t>
    </dgm:pt>
    <dgm:pt modelId="{8CC2828E-2D66-1B46-99EE-4A4C064E52ED}" type="sibTrans" cxnId="{D68A8B8C-8F8A-8C47-9D81-75BF4FF7AEDC}">
      <dgm:prSet/>
      <dgm:spPr/>
      <dgm:t>
        <a:bodyPr/>
        <a:lstStyle/>
        <a:p>
          <a:endParaRPr kumimoji="1" lang="ja-JP" altLang="en-US" sz="3200"/>
        </a:p>
      </dgm:t>
    </dgm:pt>
    <dgm:pt modelId="{0709F894-925D-774F-AEA9-03A254E9BA10}" type="parTrans" cxnId="{D68A8B8C-8F8A-8C47-9D81-75BF4FF7AEDC}">
      <dgm:prSet/>
      <dgm:spPr/>
      <dgm:t>
        <a:bodyPr/>
        <a:lstStyle/>
        <a:p>
          <a:endParaRPr kumimoji="1" lang="ja-JP" altLang="en-US" sz="3200"/>
        </a:p>
      </dgm:t>
    </dgm:pt>
    <dgm:pt modelId="{0A7B8357-918F-6741-84E7-94DC6D9958D9}">
      <dgm:prSet phldrT="[テキスト]" custT="1">
        <dgm:style>
          <a:lnRef idx="1">
            <a:schemeClr val="accent6"/>
          </a:lnRef>
          <a:fillRef idx="2">
            <a:schemeClr val="accent6"/>
          </a:fillRef>
          <a:effectRef idx="1">
            <a:schemeClr val="accent6"/>
          </a:effectRef>
          <a:fontRef idx="minor">
            <a:schemeClr val="dk1"/>
          </a:fontRef>
        </dgm:style>
      </dgm:prSet>
      <dgm:spPr/>
      <dgm:t>
        <a:bodyPr lIns="72000" tIns="72000" rIns="0" bIns="0" anchor="ctr" anchorCtr="0"/>
        <a:lstStyle/>
        <a:p>
          <a:pPr>
            <a:lnSpc>
              <a:spcPct val="80000"/>
            </a:lnSpc>
            <a:spcAft>
              <a:spcPts val="0"/>
            </a:spcAft>
          </a:pPr>
          <a:r>
            <a:rPr kumimoji="1" lang="ja-JP" altLang="en-US" sz="1800" dirty="0">
              <a:latin typeface="Meiryo" panose="020B0604030504040204" pitchFamily="34" charset="-128"/>
              <a:ea typeface="Meiryo" panose="020B0604030504040204" pitchFamily="34" charset="-128"/>
            </a:rPr>
            <a:t>温めて血液循環が改善すればチアノーゼも改善</a:t>
          </a:r>
        </a:p>
      </dgm:t>
    </dgm:pt>
    <dgm:pt modelId="{E2FB47F7-DF5E-0C43-B738-AB5B24E1DD94}" type="parTrans" cxnId="{616F42F4-D761-FC47-955B-269E37615E21}">
      <dgm:prSet/>
      <dgm:spPr/>
      <dgm:t>
        <a:bodyPr/>
        <a:lstStyle/>
        <a:p>
          <a:endParaRPr kumimoji="1" lang="ja-JP" altLang="en-US"/>
        </a:p>
      </dgm:t>
    </dgm:pt>
    <dgm:pt modelId="{CFA1F04F-5F75-7F41-AD19-D3D1674FA999}" type="sibTrans" cxnId="{616F42F4-D761-FC47-955B-269E37615E21}">
      <dgm:prSet/>
      <dgm:spPr/>
      <dgm:t>
        <a:bodyPr/>
        <a:lstStyle/>
        <a:p>
          <a:endParaRPr kumimoji="1" lang="ja-JP" altLang="en-US"/>
        </a:p>
      </dgm:t>
    </dgm:pt>
    <dgm:pt modelId="{D8E75326-4AE8-794C-B62A-DCC8AF761971}" type="pres">
      <dgm:prSet presAssocID="{30257271-45C5-B54A-81C9-51A2CA84534C}" presName="Name0" presStyleCnt="0">
        <dgm:presLayoutVars>
          <dgm:dir/>
          <dgm:animLvl val="lvl"/>
          <dgm:resizeHandles/>
        </dgm:presLayoutVars>
      </dgm:prSet>
      <dgm:spPr/>
    </dgm:pt>
    <dgm:pt modelId="{D1C76BE4-7928-A043-B885-BD9AAE1401C3}" type="pres">
      <dgm:prSet presAssocID="{F411523B-98A5-1C42-9991-13D0D14D70F1}" presName="linNode" presStyleCnt="0"/>
      <dgm:spPr/>
    </dgm:pt>
    <dgm:pt modelId="{A61068E9-4721-0A4A-975B-C52AC04987DB}" type="pres">
      <dgm:prSet presAssocID="{F411523B-98A5-1C42-9991-13D0D14D70F1}" presName="parentShp" presStyleLbl="node1" presStyleIdx="0" presStyleCnt="2" custScaleX="72872" custScaleY="47918" custLinFactNeighborX="-10446" custLinFactNeighborY="873">
        <dgm:presLayoutVars>
          <dgm:bulletEnabled val="1"/>
        </dgm:presLayoutVars>
      </dgm:prSet>
      <dgm:spPr/>
    </dgm:pt>
    <dgm:pt modelId="{B195DDC1-9A26-E248-BCD5-90AAF906C706}" type="pres">
      <dgm:prSet presAssocID="{F411523B-98A5-1C42-9991-13D0D14D70F1}" presName="childShp" presStyleLbl="bgAccFollowNode1" presStyleIdx="0" presStyleCnt="2" custScaleX="122374" custScaleY="64015">
        <dgm:presLayoutVars>
          <dgm:bulletEnabled val="1"/>
        </dgm:presLayoutVars>
      </dgm:prSet>
      <dgm:spPr/>
    </dgm:pt>
    <dgm:pt modelId="{94EC0717-FE39-D142-8B99-2A6AA9C29569}" type="pres">
      <dgm:prSet presAssocID="{8CC2828E-2D66-1B46-99EE-4A4C064E52ED}" presName="spacing" presStyleCnt="0"/>
      <dgm:spPr/>
    </dgm:pt>
    <dgm:pt modelId="{8161E073-47B7-D44E-BC52-D6129817AD79}" type="pres">
      <dgm:prSet presAssocID="{51BCBD73-E0C3-E84B-B859-C3B4A150FF3D}" presName="linNode" presStyleCnt="0"/>
      <dgm:spPr/>
    </dgm:pt>
    <dgm:pt modelId="{1FBB4E06-18FF-0742-891B-B6556A03C4A3}" type="pres">
      <dgm:prSet presAssocID="{51BCBD73-E0C3-E84B-B859-C3B4A150FF3D}" presName="parentShp" presStyleLbl="node1" presStyleIdx="1" presStyleCnt="2" custScaleX="70395" custScaleY="50619" custLinFactNeighborX="-10744" custLinFactNeighborY="26">
        <dgm:presLayoutVars>
          <dgm:bulletEnabled val="1"/>
        </dgm:presLayoutVars>
      </dgm:prSet>
      <dgm:spPr/>
    </dgm:pt>
    <dgm:pt modelId="{2F3AD169-234D-BA48-8D22-67DBC14B56E6}" type="pres">
      <dgm:prSet presAssocID="{51BCBD73-E0C3-E84B-B859-C3B4A150FF3D}" presName="childShp" presStyleLbl="bgAccFollowNode1" presStyleIdx="1" presStyleCnt="2" custScaleX="118815" custScaleY="66733">
        <dgm:presLayoutVars>
          <dgm:bulletEnabled val="1"/>
        </dgm:presLayoutVars>
      </dgm:prSet>
      <dgm:spPr/>
    </dgm:pt>
  </dgm:ptLst>
  <dgm:cxnLst>
    <dgm:cxn modelId="{B596F002-9252-4388-9308-38474B5EBE77}" type="presOf" srcId="{0A7B8357-918F-6741-84E7-94DC6D9958D9}" destId="{2F3AD169-234D-BA48-8D22-67DBC14B56E6}" srcOrd="0" destOrd="1" presId="urn:microsoft.com/office/officeart/2005/8/layout/vList6"/>
    <dgm:cxn modelId="{D76E9923-7BCE-445E-8EBD-59290D3619A6}" type="presOf" srcId="{30257271-45C5-B54A-81C9-51A2CA84534C}" destId="{D8E75326-4AE8-794C-B62A-DCC8AF761971}" srcOrd="0" destOrd="0" presId="urn:microsoft.com/office/officeart/2005/8/layout/vList6"/>
    <dgm:cxn modelId="{6D643125-7316-2C48-A7E6-D67F560C1C4F}" srcId="{F411523B-98A5-1C42-9991-13D0D14D70F1}" destId="{A97C3F4A-C76D-BF43-9125-E431FE68B0DB}" srcOrd="1" destOrd="0" parTransId="{926E9351-AECA-2D43-9B01-82A9F557A01B}" sibTransId="{0EB9BE02-F6E4-C849-AFC8-ACF167933445}"/>
    <dgm:cxn modelId="{32F74F30-B7B9-4F60-97C5-93276801DF65}" type="presOf" srcId="{A97C3F4A-C76D-BF43-9125-E431FE68B0DB}" destId="{B195DDC1-9A26-E248-BCD5-90AAF906C706}" srcOrd="0" destOrd="1" presId="urn:microsoft.com/office/officeart/2005/8/layout/vList6"/>
    <dgm:cxn modelId="{31331332-C3B6-5F42-943D-9EA745959D24}" srcId="{51BCBD73-E0C3-E84B-B859-C3B4A150FF3D}" destId="{2A01BC5C-D49E-9748-A7BE-78EA8E767C87}" srcOrd="0" destOrd="0" parTransId="{CB45D6E7-A83E-7D46-BD0A-E4354EEF42A5}" sibTransId="{D6EC2523-D1AE-6745-9ADE-FE68DE1FF386}"/>
    <dgm:cxn modelId="{189A4163-21E1-4E2D-8719-82EB3B61247D}" type="presOf" srcId="{F411523B-98A5-1C42-9991-13D0D14D70F1}" destId="{A61068E9-4721-0A4A-975B-C52AC04987DB}" srcOrd="0" destOrd="0" presId="urn:microsoft.com/office/officeart/2005/8/layout/vList6"/>
    <dgm:cxn modelId="{F6491F4C-9E10-4E85-8777-CCE6CFE79172}" type="presOf" srcId="{51BCBD73-E0C3-E84B-B859-C3B4A150FF3D}" destId="{1FBB4E06-18FF-0742-891B-B6556A03C4A3}" srcOrd="0" destOrd="0" presId="urn:microsoft.com/office/officeart/2005/8/layout/vList6"/>
    <dgm:cxn modelId="{2ABDB67B-A192-6F41-9316-9E4B50FC70DB}" srcId="{F411523B-98A5-1C42-9991-13D0D14D70F1}" destId="{6B0CA54C-1ADB-0647-BFE6-AB698F228A52}" srcOrd="0" destOrd="0" parTransId="{6A54041F-0C20-A54E-86BD-772CB9CF02F4}" sibTransId="{F7266707-64D3-1347-964A-2647A492D38E}"/>
    <dgm:cxn modelId="{876B187C-2A2D-F64C-962E-C24432001E48}" srcId="{30257271-45C5-B54A-81C9-51A2CA84534C}" destId="{51BCBD73-E0C3-E84B-B859-C3B4A150FF3D}" srcOrd="1" destOrd="0" parTransId="{7131CC0B-68C1-5A4B-8E0C-7221D1F5C048}" sibTransId="{9A480CDE-955B-9C44-95FC-EFE2475BF250}"/>
    <dgm:cxn modelId="{D68A8B8C-8F8A-8C47-9D81-75BF4FF7AEDC}" srcId="{30257271-45C5-B54A-81C9-51A2CA84534C}" destId="{F411523B-98A5-1C42-9991-13D0D14D70F1}" srcOrd="0" destOrd="0" parTransId="{0709F894-925D-774F-AEA9-03A254E9BA10}" sibTransId="{8CC2828E-2D66-1B46-99EE-4A4C064E52ED}"/>
    <dgm:cxn modelId="{32FA178F-2828-4941-99FB-CC80CD1FEEEE}" type="presOf" srcId="{2A01BC5C-D49E-9748-A7BE-78EA8E767C87}" destId="{2F3AD169-234D-BA48-8D22-67DBC14B56E6}" srcOrd="0" destOrd="0" presId="urn:microsoft.com/office/officeart/2005/8/layout/vList6"/>
    <dgm:cxn modelId="{D6CD78BE-1C60-4675-AB92-3F1D55088DDE}" type="presOf" srcId="{6B0CA54C-1ADB-0647-BFE6-AB698F228A52}" destId="{B195DDC1-9A26-E248-BCD5-90AAF906C706}" srcOrd="0" destOrd="0" presId="urn:microsoft.com/office/officeart/2005/8/layout/vList6"/>
    <dgm:cxn modelId="{616F42F4-D761-FC47-955B-269E37615E21}" srcId="{51BCBD73-E0C3-E84B-B859-C3B4A150FF3D}" destId="{0A7B8357-918F-6741-84E7-94DC6D9958D9}" srcOrd="1" destOrd="0" parTransId="{E2FB47F7-DF5E-0C43-B738-AB5B24E1DD94}" sibTransId="{CFA1F04F-5F75-7F41-AD19-D3D1674FA999}"/>
    <dgm:cxn modelId="{086A80FF-5D26-4D61-BECA-01D9CAA9F4A6}" type="presParOf" srcId="{D8E75326-4AE8-794C-B62A-DCC8AF761971}" destId="{D1C76BE4-7928-A043-B885-BD9AAE1401C3}" srcOrd="0" destOrd="0" presId="urn:microsoft.com/office/officeart/2005/8/layout/vList6"/>
    <dgm:cxn modelId="{0FCFE15C-B59D-4360-B970-3E4DAB5F9EE1}" type="presParOf" srcId="{D1C76BE4-7928-A043-B885-BD9AAE1401C3}" destId="{A61068E9-4721-0A4A-975B-C52AC04987DB}" srcOrd="0" destOrd="0" presId="urn:microsoft.com/office/officeart/2005/8/layout/vList6"/>
    <dgm:cxn modelId="{DF7DF1F6-C3CC-4B75-AC7D-610E76CD2E1E}" type="presParOf" srcId="{D1C76BE4-7928-A043-B885-BD9AAE1401C3}" destId="{B195DDC1-9A26-E248-BCD5-90AAF906C706}" srcOrd="1" destOrd="0" presId="urn:microsoft.com/office/officeart/2005/8/layout/vList6"/>
    <dgm:cxn modelId="{56DF9C7C-495E-4E06-9C13-3EBF904EA522}" type="presParOf" srcId="{D8E75326-4AE8-794C-B62A-DCC8AF761971}" destId="{94EC0717-FE39-D142-8B99-2A6AA9C29569}" srcOrd="1" destOrd="0" presId="urn:microsoft.com/office/officeart/2005/8/layout/vList6"/>
    <dgm:cxn modelId="{30344A29-7F8B-45C8-BF68-5BB619B91C99}" type="presParOf" srcId="{D8E75326-4AE8-794C-B62A-DCC8AF761971}" destId="{8161E073-47B7-D44E-BC52-D6129817AD79}" srcOrd="2" destOrd="0" presId="urn:microsoft.com/office/officeart/2005/8/layout/vList6"/>
    <dgm:cxn modelId="{5000604A-D84B-49ED-9424-3770158177CE}" type="presParOf" srcId="{8161E073-47B7-D44E-BC52-D6129817AD79}" destId="{1FBB4E06-18FF-0742-891B-B6556A03C4A3}" srcOrd="0" destOrd="0" presId="urn:microsoft.com/office/officeart/2005/8/layout/vList6"/>
    <dgm:cxn modelId="{5C476030-95F7-4DA2-9478-0D81B697357D}" type="presParOf" srcId="{8161E073-47B7-D44E-BC52-D6129817AD79}" destId="{2F3AD169-234D-BA48-8D22-67DBC14B56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705C-18F5-574A-97E7-170EE14A79CE}">
      <dsp:nvSpPr>
        <dsp:cNvPr id="0" name=""/>
        <dsp:cNvSpPr/>
      </dsp:nvSpPr>
      <dsp:spPr>
        <a:xfrm>
          <a:off x="1726530" y="1542871"/>
          <a:ext cx="1277159" cy="1277159"/>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S Gothic" panose="020B0609070205080204" pitchFamily="49" charset="-128"/>
              <a:ea typeface="MS Gothic" panose="020B0609070205080204" pitchFamily="49" charset="-128"/>
            </a:rPr>
            <a:t>体温</a:t>
          </a:r>
          <a:br>
            <a:rPr kumimoji="1" lang="en-US" altLang="ja-JP" sz="2000" b="1" kern="1200" dirty="0">
              <a:latin typeface="MS Gothic" panose="020B0609070205080204" pitchFamily="49" charset="-128"/>
              <a:ea typeface="MS Gothic" panose="020B0609070205080204" pitchFamily="49" charset="-128"/>
            </a:rPr>
          </a:br>
          <a:r>
            <a:rPr kumimoji="1" lang="ja-JP" altLang="en-US" sz="2000" b="1" kern="1200" dirty="0">
              <a:latin typeface="MS Gothic" panose="020B0609070205080204" pitchFamily="49" charset="-128"/>
              <a:ea typeface="MS Gothic" panose="020B0609070205080204" pitchFamily="49" charset="-128"/>
            </a:rPr>
            <a:t>上昇</a:t>
          </a:r>
        </a:p>
      </dsp:txBody>
      <dsp:txXfrm>
        <a:off x="1913566" y="1729907"/>
        <a:ext cx="903087" cy="903087"/>
      </dsp:txXfrm>
    </dsp:sp>
    <dsp:sp modelId="{0A8768A1-20D6-C541-B026-C6D2D3FD3838}">
      <dsp:nvSpPr>
        <dsp:cNvPr id="0" name=""/>
        <dsp:cNvSpPr/>
      </dsp:nvSpPr>
      <dsp:spPr>
        <a:xfrm rot="11700000">
          <a:off x="588429" y="1672928"/>
          <a:ext cx="1116128" cy="363990"/>
        </a:xfrm>
        <a:prstGeom prst="leftArrow">
          <a:avLst>
            <a:gd name="adj1" fmla="val 60000"/>
            <a:gd name="adj2" fmla="val 50000"/>
          </a:avLst>
        </a:prstGeom>
        <a:solidFill>
          <a:schemeClr val="accent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AE720B3-75EE-104A-A8C0-60F663687A79}">
      <dsp:nvSpPr>
        <dsp:cNvPr id="0" name=""/>
        <dsp:cNvSpPr/>
      </dsp:nvSpPr>
      <dsp:spPr>
        <a:xfrm>
          <a:off x="794" y="1225165"/>
          <a:ext cx="1213301" cy="970641"/>
        </a:xfrm>
        <a:prstGeom prst="roundRect">
          <a:avLst>
            <a:gd name="adj" fmla="val 10000"/>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S Gothic" panose="020B0609070205080204" pitchFamily="49" charset="-128"/>
              <a:ea typeface="MS Gothic" panose="020B0609070205080204" pitchFamily="49" charset="-128"/>
            </a:rPr>
            <a:t>感染症</a:t>
          </a:r>
        </a:p>
      </dsp:txBody>
      <dsp:txXfrm>
        <a:off x="29223" y="1253594"/>
        <a:ext cx="1156443" cy="913783"/>
      </dsp:txXfrm>
    </dsp:sp>
    <dsp:sp modelId="{C7339768-AEEE-AE47-A326-35BCC5A27D02}">
      <dsp:nvSpPr>
        <dsp:cNvPr id="0" name=""/>
        <dsp:cNvSpPr/>
      </dsp:nvSpPr>
      <dsp:spPr>
        <a:xfrm rot="14700000">
          <a:off x="1132678" y="856054"/>
          <a:ext cx="1116128" cy="363990"/>
        </a:xfrm>
        <a:prstGeom prst="leftArrow">
          <a:avLst>
            <a:gd name="adj1" fmla="val 60000"/>
            <a:gd name="adj2" fmla="val 50000"/>
          </a:avLst>
        </a:prstGeom>
        <a:solidFill>
          <a:schemeClr val="accent6"/>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75B15C4-93D8-9D46-A4B1-0CA6CE04A330}">
      <dsp:nvSpPr>
        <dsp:cNvPr id="0" name=""/>
        <dsp:cNvSpPr/>
      </dsp:nvSpPr>
      <dsp:spPr>
        <a:xfrm>
          <a:off x="989434" y="46951"/>
          <a:ext cx="1213301" cy="970641"/>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S Gothic" panose="020B0609070205080204" pitchFamily="49" charset="-128"/>
              <a:ea typeface="MS Gothic" panose="020B0609070205080204" pitchFamily="49" charset="-128"/>
            </a:rPr>
            <a:t>脱水</a:t>
          </a:r>
        </a:p>
      </dsp:txBody>
      <dsp:txXfrm>
        <a:off x="1017863" y="75380"/>
        <a:ext cx="1156443" cy="913783"/>
      </dsp:txXfrm>
    </dsp:sp>
    <dsp:sp modelId="{320A0DFA-35C7-7E46-9692-E539D83B0C9E}">
      <dsp:nvSpPr>
        <dsp:cNvPr id="0" name=""/>
        <dsp:cNvSpPr/>
      </dsp:nvSpPr>
      <dsp:spPr>
        <a:xfrm rot="17700000">
          <a:off x="2481412" y="856054"/>
          <a:ext cx="1116128" cy="363990"/>
        </a:xfrm>
        <a:prstGeom prst="leftArrow">
          <a:avLst>
            <a:gd name="adj1" fmla="val 60000"/>
            <a:gd name="adj2" fmla="val 50000"/>
          </a:avLst>
        </a:prstGeom>
        <a:solidFill>
          <a:schemeClr val="accent5"/>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F21DB94-9D37-CF47-9183-43A5849A7FEB}">
      <dsp:nvSpPr>
        <dsp:cNvPr id="0" name=""/>
        <dsp:cNvSpPr/>
      </dsp:nvSpPr>
      <dsp:spPr>
        <a:xfrm>
          <a:off x="2527484" y="46951"/>
          <a:ext cx="1213301" cy="970641"/>
        </a:xfrm>
        <a:prstGeom prst="roundRect">
          <a:avLst>
            <a:gd name="adj" fmla="val 10000"/>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S Gothic" panose="020B0609070205080204" pitchFamily="49" charset="-128"/>
              <a:ea typeface="MS Gothic" panose="020B0609070205080204" pitchFamily="49" charset="-128"/>
            </a:rPr>
            <a:t>環境温</a:t>
          </a:r>
          <a:br>
            <a:rPr kumimoji="1" lang="en-US" altLang="ja-JP" sz="2000" b="1" kern="1200" dirty="0">
              <a:latin typeface="MS Gothic" panose="020B0609070205080204" pitchFamily="49" charset="-128"/>
              <a:ea typeface="MS Gothic" panose="020B0609070205080204" pitchFamily="49" charset="-128"/>
            </a:rPr>
          </a:br>
          <a:r>
            <a:rPr kumimoji="1" lang="ja-JP" altLang="en-US" sz="2000" b="1" kern="1200" dirty="0">
              <a:latin typeface="MS Gothic" panose="020B0609070205080204" pitchFamily="49" charset="-128"/>
              <a:ea typeface="MS Gothic" panose="020B0609070205080204" pitchFamily="49" charset="-128"/>
            </a:rPr>
            <a:t>上昇</a:t>
          </a:r>
        </a:p>
      </dsp:txBody>
      <dsp:txXfrm>
        <a:off x="2555913" y="75380"/>
        <a:ext cx="1156443" cy="913783"/>
      </dsp:txXfrm>
    </dsp:sp>
    <dsp:sp modelId="{29095790-7A20-2A4A-BD1C-26CC6D74C0A4}">
      <dsp:nvSpPr>
        <dsp:cNvPr id="0" name=""/>
        <dsp:cNvSpPr/>
      </dsp:nvSpPr>
      <dsp:spPr>
        <a:xfrm rot="20700000">
          <a:off x="3025661" y="1672928"/>
          <a:ext cx="1116128" cy="363990"/>
        </a:xfrm>
        <a:prstGeom prst="leftArrow">
          <a:avLst>
            <a:gd name="adj1" fmla="val 60000"/>
            <a:gd name="adj2" fmla="val 50000"/>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2B8D79-0D55-8C41-882D-BB432AB1875C}">
      <dsp:nvSpPr>
        <dsp:cNvPr id="0" name=""/>
        <dsp:cNvSpPr/>
      </dsp:nvSpPr>
      <dsp:spPr>
        <a:xfrm>
          <a:off x="3516124" y="1225165"/>
          <a:ext cx="1213301" cy="970641"/>
        </a:xfrm>
        <a:prstGeom prst="roundRect">
          <a:avLst>
            <a:gd name="adj" fmla="val 10000"/>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S Gothic" panose="020B0609070205080204" pitchFamily="49" charset="-128"/>
              <a:ea typeface="MS Gothic" panose="020B0609070205080204" pitchFamily="49" charset="-128"/>
            </a:rPr>
            <a:t>筋緊張</a:t>
          </a:r>
          <a:br>
            <a:rPr kumimoji="1" lang="en-US" altLang="ja-JP" sz="2000" b="1" kern="1200" dirty="0">
              <a:latin typeface="MS Gothic" panose="020B0609070205080204" pitchFamily="49" charset="-128"/>
              <a:ea typeface="MS Gothic" panose="020B0609070205080204" pitchFamily="49" charset="-128"/>
            </a:rPr>
          </a:br>
          <a:r>
            <a:rPr kumimoji="1" lang="ja-JP" altLang="en-US" sz="2000" b="1" kern="1200" dirty="0">
              <a:latin typeface="MS Gothic" panose="020B0609070205080204" pitchFamily="49" charset="-128"/>
              <a:ea typeface="MS Gothic" panose="020B0609070205080204" pitchFamily="49" charset="-128"/>
            </a:rPr>
            <a:t>亢進</a:t>
          </a:r>
        </a:p>
      </dsp:txBody>
      <dsp:txXfrm>
        <a:off x="3544553" y="1253594"/>
        <a:ext cx="1156443" cy="91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DDC1-9A26-E248-BCD5-90AAF906C706}">
      <dsp:nvSpPr>
        <dsp:cNvPr id="0" name=""/>
        <dsp:cNvSpPr/>
      </dsp:nvSpPr>
      <dsp:spPr>
        <a:xfrm>
          <a:off x="2405537" y="1007"/>
          <a:ext cx="6056104" cy="12308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72000" rIns="0" bIns="0" numCol="1" spcCol="1270" anchor="ctr" anchorCtr="0">
          <a:noAutofit/>
        </a:bodyPr>
        <a:lstStyle/>
        <a:p>
          <a:pPr marL="171450" lvl="1" indent="-171450" algn="l" defTabSz="800100">
            <a:lnSpc>
              <a:spcPct val="80000"/>
            </a:lnSpc>
            <a:spcBef>
              <a:spcPct val="0"/>
            </a:spcBef>
            <a:spcAft>
              <a:spcPts val="0"/>
            </a:spcAft>
            <a:buChar char="•"/>
          </a:pPr>
          <a:r>
            <a:rPr kumimoji="1" lang="ja-JP" altLang="en-US" sz="1800" kern="1200" dirty="0">
              <a:latin typeface="Meiryo" panose="020B0604030504040204" pitchFamily="34" charset="-128"/>
              <a:ea typeface="Meiryo" panose="020B0604030504040204" pitchFamily="34" charset="-128"/>
            </a:rPr>
            <a:t>全身の血液が低酸素状態になっている</a:t>
          </a:r>
        </a:p>
        <a:p>
          <a:pPr marL="171450" lvl="1" indent="-171450" algn="l" defTabSz="800100">
            <a:lnSpc>
              <a:spcPct val="80000"/>
            </a:lnSpc>
            <a:spcBef>
              <a:spcPct val="0"/>
            </a:spcBef>
            <a:spcAft>
              <a:spcPts val="0"/>
            </a:spcAft>
            <a:buChar char="•"/>
          </a:pPr>
          <a:r>
            <a:rPr kumimoji="1" lang="en-US" altLang="ja-JP" sz="1800" kern="1200" dirty="0">
              <a:latin typeface="Meiryo" panose="020B0604030504040204" pitchFamily="34" charset="-128"/>
              <a:ea typeface="Meiryo" panose="020B0604030504040204" pitchFamily="34" charset="-128"/>
            </a:rPr>
            <a:t>SpO</a:t>
          </a:r>
          <a:r>
            <a:rPr kumimoji="1" lang="en-US" altLang="ja-JP" sz="1800" kern="1200" baseline="-25000" dirty="0">
              <a:latin typeface="Meiryo" panose="020B0604030504040204" pitchFamily="34" charset="-128"/>
              <a:ea typeface="Meiryo" panose="020B0604030504040204" pitchFamily="34" charset="-128"/>
            </a:rPr>
            <a:t>2</a:t>
          </a:r>
          <a:r>
            <a:rPr kumimoji="1" lang="en-US" altLang="ja-JP" sz="1800" kern="1200" dirty="0">
              <a:latin typeface="Meiryo" panose="020B0604030504040204" pitchFamily="34" charset="-128"/>
              <a:ea typeface="Meiryo" panose="020B0604030504040204" pitchFamily="34" charset="-128"/>
            </a:rPr>
            <a:t>70</a:t>
          </a:r>
          <a:r>
            <a:rPr kumimoji="1" lang="ja-JP" altLang="en-US" sz="1800" kern="1200" dirty="0">
              <a:latin typeface="Meiryo" panose="020B0604030504040204" pitchFamily="34" charset="-128"/>
              <a:ea typeface="Meiryo" panose="020B0604030504040204" pitchFamily="34" charset="-128"/>
            </a:rPr>
            <a:t>％以下で確実に</a:t>
          </a:r>
          <a:r>
            <a:rPr kumimoji="1" lang="en-US" altLang="ja-JP" sz="1800" kern="1200" dirty="0">
              <a:latin typeface="Meiryo" panose="020B0604030504040204" pitchFamily="34" charset="-128"/>
              <a:ea typeface="Meiryo" panose="020B0604030504040204" pitchFamily="34" charset="-128"/>
            </a:rPr>
            <a:t>(</a:t>
          </a:r>
          <a:r>
            <a:rPr kumimoji="1" lang="ja-JP" altLang="en-US" sz="1800" kern="1200" dirty="0">
              <a:latin typeface="Meiryo" panose="020B0604030504040204" pitchFamily="34" charset="-128"/>
              <a:ea typeface="Meiryo" panose="020B0604030504040204" pitchFamily="34" charset="-128"/>
            </a:rPr>
            <a:t>時に</a:t>
          </a:r>
          <a:r>
            <a:rPr kumimoji="1" lang="en-US" altLang="ja-JP" sz="1800" kern="1200" dirty="0">
              <a:latin typeface="Meiryo" panose="020B0604030504040204" pitchFamily="34" charset="-128"/>
              <a:ea typeface="Meiryo" panose="020B0604030504040204" pitchFamily="34" charset="-128"/>
            </a:rPr>
            <a:t>85%</a:t>
          </a:r>
          <a:r>
            <a:rPr kumimoji="1" lang="ja-JP" altLang="en-US" sz="1800" kern="1200" dirty="0">
              <a:latin typeface="Meiryo" panose="020B0604030504040204" pitchFamily="34" charset="-128"/>
              <a:ea typeface="Meiryo" panose="020B0604030504040204" pitchFamily="34" charset="-128"/>
            </a:rPr>
            <a:t>以下でも</a:t>
          </a:r>
          <a:r>
            <a:rPr kumimoji="1" lang="en-US" altLang="ja-JP" sz="1800" kern="1200" dirty="0">
              <a:latin typeface="Meiryo" panose="020B0604030504040204" pitchFamily="34" charset="-128"/>
              <a:ea typeface="Meiryo" panose="020B0604030504040204" pitchFamily="34" charset="-128"/>
            </a:rPr>
            <a:t>)</a:t>
          </a:r>
          <a:r>
            <a:rPr kumimoji="1" lang="ja-JP" altLang="en-US" sz="1800" kern="1200" dirty="0">
              <a:latin typeface="Meiryo" panose="020B0604030504040204" pitchFamily="34" charset="-128"/>
              <a:ea typeface="Meiryo" panose="020B0604030504040204" pitchFamily="34" charset="-128"/>
            </a:rPr>
            <a:t> 認める</a:t>
          </a:r>
        </a:p>
      </dsp:txBody>
      <dsp:txXfrm>
        <a:off x="2405537" y="154863"/>
        <a:ext cx="5594538" cy="923133"/>
      </dsp:txXfrm>
    </dsp:sp>
    <dsp:sp modelId="{A61068E9-4721-0A4A-975B-C52AC04987DB}">
      <dsp:nvSpPr>
        <dsp:cNvPr id="0" name=""/>
        <dsp:cNvSpPr/>
      </dsp:nvSpPr>
      <dsp:spPr>
        <a:xfrm>
          <a:off x="0" y="172545"/>
          <a:ext cx="2404216" cy="921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kumimoji="1" lang="ja-JP" altLang="en-US" sz="2400" b="1" kern="1200" dirty="0">
              <a:latin typeface="Meiryo" panose="020B0604030504040204" pitchFamily="34" charset="-128"/>
              <a:ea typeface="Meiryo" panose="020B0604030504040204" pitchFamily="34" charset="-128"/>
            </a:rPr>
            <a:t>低酸素血症</a:t>
          </a:r>
        </a:p>
      </dsp:txBody>
      <dsp:txXfrm>
        <a:off x="44976" y="217521"/>
        <a:ext cx="2314264" cy="831388"/>
      </dsp:txXfrm>
    </dsp:sp>
    <dsp:sp modelId="{2F3AD169-234D-BA48-8D22-67DBC14B56E6}">
      <dsp:nvSpPr>
        <dsp:cNvPr id="0" name=""/>
        <dsp:cNvSpPr/>
      </dsp:nvSpPr>
      <dsp:spPr>
        <a:xfrm>
          <a:off x="2406400" y="1424126"/>
          <a:ext cx="6033160" cy="1283104"/>
        </a:xfrm>
        <a:prstGeom prst="rightArrow">
          <a:avLst>
            <a:gd name="adj1" fmla="val 75000"/>
            <a:gd name="adj2" fmla="val 5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000" tIns="72000" rIns="0" bIns="0" numCol="1" spcCol="1270" anchor="ctr" anchorCtr="0">
          <a:noAutofit/>
        </a:bodyPr>
        <a:lstStyle/>
        <a:p>
          <a:pPr marL="171450" lvl="1" indent="-171450" algn="l" defTabSz="800100">
            <a:lnSpc>
              <a:spcPct val="80000"/>
            </a:lnSpc>
            <a:spcBef>
              <a:spcPct val="0"/>
            </a:spcBef>
            <a:spcAft>
              <a:spcPts val="0"/>
            </a:spcAft>
            <a:buChar char="•"/>
          </a:pPr>
          <a:r>
            <a:rPr kumimoji="1" lang="ja-JP" altLang="en-US" sz="1800" kern="1200" dirty="0">
              <a:latin typeface="Meiryo" panose="020B0604030504040204" pitchFamily="34" charset="-128"/>
              <a:ea typeface="Meiryo" panose="020B0604030504040204" pitchFamily="34" charset="-128"/>
            </a:rPr>
            <a:t>寒さなどで末梢の皮膚の血液循環が悪い状態</a:t>
          </a:r>
        </a:p>
        <a:p>
          <a:pPr marL="171450" lvl="1" indent="-171450" algn="l" defTabSz="800100">
            <a:lnSpc>
              <a:spcPct val="80000"/>
            </a:lnSpc>
            <a:spcBef>
              <a:spcPct val="0"/>
            </a:spcBef>
            <a:spcAft>
              <a:spcPts val="0"/>
            </a:spcAft>
            <a:buChar char="•"/>
          </a:pPr>
          <a:r>
            <a:rPr kumimoji="1" lang="ja-JP" altLang="en-US" sz="1800" kern="1200" dirty="0">
              <a:latin typeface="Meiryo" panose="020B0604030504040204" pitchFamily="34" charset="-128"/>
              <a:ea typeface="Meiryo" panose="020B0604030504040204" pitchFamily="34" charset="-128"/>
            </a:rPr>
            <a:t>温めて血液循環が改善すればチアノーゼも改善</a:t>
          </a:r>
        </a:p>
      </dsp:txBody>
      <dsp:txXfrm>
        <a:off x="2406400" y="1584514"/>
        <a:ext cx="5551996" cy="962328"/>
      </dsp:txXfrm>
    </dsp:sp>
    <dsp:sp modelId="{1FBB4E06-18FF-0742-891B-B6556A03C4A3}">
      <dsp:nvSpPr>
        <dsp:cNvPr id="0" name=""/>
        <dsp:cNvSpPr/>
      </dsp:nvSpPr>
      <dsp:spPr>
        <a:xfrm>
          <a:off x="0" y="1579541"/>
          <a:ext cx="2383000" cy="973273"/>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kumimoji="1" lang="ja-JP" altLang="en-US" sz="2400" b="1" kern="1200" dirty="0">
              <a:latin typeface="Meiryo" panose="020B0604030504040204" pitchFamily="34" charset="-128"/>
              <a:ea typeface="Meiryo" panose="020B0604030504040204" pitchFamily="34" charset="-128"/>
            </a:rPr>
            <a:t>末梢循環不全</a:t>
          </a:r>
        </a:p>
      </dsp:txBody>
      <dsp:txXfrm>
        <a:off x="47511" y="1627052"/>
        <a:ext cx="2287978" cy="87825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529" cy="497524"/>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49" tIns="45774" rIns="91549" bIns="45774" rtlCol="0"/>
          <a:lstStyle>
            <a:lvl1pPr algn="r">
              <a:defRPr sz="1200"/>
            </a:lvl1pPr>
          </a:lstStyle>
          <a:p>
            <a:fld id="{924430B1-7230-44F1-8920-8D0311C89CA4}" type="datetimeFigureOut">
              <a:rPr kumimoji="1" lang="ja-JP" altLang="en-US" smtClean="0"/>
              <a:t>2020/12/3</a:t>
            </a:fld>
            <a:endParaRPr kumimoji="1" lang="ja-JP" altLang="en-US"/>
          </a:p>
        </p:txBody>
      </p:sp>
      <p:sp>
        <p:nvSpPr>
          <p:cNvPr id="4" name="フッター プレースホルダー 3"/>
          <p:cNvSpPr>
            <a:spLocks noGrp="1"/>
          </p:cNvSpPr>
          <p:nvPr>
            <p:ph type="ftr" sz="quarter" idx="2"/>
          </p:nvPr>
        </p:nvSpPr>
        <p:spPr>
          <a:xfrm>
            <a:off x="1" y="9441814"/>
            <a:ext cx="2950529" cy="497524"/>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49" tIns="45774" rIns="91549" bIns="45774" rtlCol="0" anchor="b"/>
          <a:lstStyle>
            <a:lvl1pPr algn="r">
              <a:defRPr sz="1200"/>
            </a:lvl1pPr>
          </a:lstStyle>
          <a:p>
            <a:fld id="{33CF7C21-F374-4030-A745-3ED2EBBD5B2F}" type="slidenum">
              <a:rPr kumimoji="1" lang="ja-JP" altLang="en-US" smtClean="0"/>
              <a:t>‹#›</a:t>
            </a:fld>
            <a:endParaRPr kumimoji="1" lang="ja-JP" altLang="en-US"/>
          </a:p>
        </p:txBody>
      </p:sp>
    </p:spTree>
    <p:extLst>
      <p:ext uri="{BB962C8B-B14F-4D97-AF65-F5344CB8AC3E}">
        <p14:creationId xmlns:p14="http://schemas.microsoft.com/office/powerpoint/2010/main" val="12140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3"/>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2" tIns="45710" rIns="91422" bIns="45710" rtlCol="0"/>
          <a:lstStyle>
            <a:lvl1pPr algn="r">
              <a:defRPr sz="1200"/>
            </a:lvl1pPr>
          </a:lstStyle>
          <a:p>
            <a:fld id="{17CE67B3-3251-F84B-867B-374760D69D7D}"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2" tIns="45710" rIns="91422" bIns="45710" rtlCol="0" anchor="ctr"/>
          <a:lstStyle/>
          <a:p>
            <a:endParaRPr lang="ja-JP" altLang="en-US"/>
          </a:p>
        </p:txBody>
      </p:sp>
      <p:sp>
        <p:nvSpPr>
          <p:cNvPr id="5" name="ノート プレースホルダー 4"/>
          <p:cNvSpPr>
            <a:spLocks noGrp="1"/>
          </p:cNvSpPr>
          <p:nvPr>
            <p:ph type="body" sz="quarter" idx="3"/>
          </p:nvPr>
        </p:nvSpPr>
        <p:spPr>
          <a:xfrm>
            <a:off x="680721" y="4783306"/>
            <a:ext cx="5445760" cy="4883720"/>
          </a:xfrm>
          <a:prstGeom prst="rect">
            <a:avLst/>
          </a:prstGeom>
        </p:spPr>
        <p:txBody>
          <a:bodyPr vert="horz" lIns="91422" tIns="45710" rIns="91422" bIns="457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422" tIns="45710" rIns="91422"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3263" y="9440647"/>
            <a:ext cx="2949786" cy="498692"/>
          </a:xfrm>
          <a:prstGeom prst="rect">
            <a:avLst/>
          </a:prstGeom>
        </p:spPr>
        <p:txBody>
          <a:bodyPr vert="horz" lIns="91422" tIns="45710" rIns="91422" bIns="45710" rtlCol="0" anchor="b"/>
          <a:lstStyle>
            <a:lvl1pPr algn="r">
              <a:defRPr sz="1200"/>
            </a:lvl1pPr>
          </a:lstStyle>
          <a:p>
            <a:fld id="{5D608146-07C3-9248-A95C-5399F8B04C88}" type="slidenum">
              <a:rPr kumimoji="1" lang="ja-JP" altLang="en-US" smtClean="0"/>
              <a:t>‹#›</a:t>
            </a:fld>
            <a:endParaRPr kumimoji="1" lang="ja-JP" altLang="en-US" dirty="0"/>
          </a:p>
        </p:txBody>
      </p:sp>
    </p:spTree>
    <p:extLst>
      <p:ext uri="{BB962C8B-B14F-4D97-AF65-F5344CB8AC3E}">
        <p14:creationId xmlns:p14="http://schemas.microsoft.com/office/powerpoint/2010/main" val="1567391243"/>
      </p:ext>
    </p:extLst>
  </p:cSld>
  <p:clrMap bg1="lt1" tx1="dk1" bg2="lt2" tx2="dk2" accent1="accent1" accent2="accent2" accent3="accent3" accent4="accent4" accent5="accent5" accent6="accent6" hlink="hlink" folHlink="folHlink"/>
  <p:notesStyle>
    <a:lvl1pPr marL="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1pPr>
    <a:lvl2pPr marL="4572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1</a:t>
            </a:fld>
            <a:endParaRPr kumimoji="1" lang="ja-JP" altLang="en-US"/>
          </a:p>
        </p:txBody>
      </p:sp>
    </p:spTree>
    <p:extLst>
      <p:ext uri="{BB962C8B-B14F-4D97-AF65-F5344CB8AC3E}">
        <p14:creationId xmlns:p14="http://schemas.microsoft.com/office/powerpoint/2010/main" val="8911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kern="1200" dirty="0">
                <a:solidFill>
                  <a:schemeClr val="tx1"/>
                </a:solidFill>
                <a:effectLst/>
              </a:rPr>
              <a:t>【</a:t>
            </a:r>
            <a:r>
              <a:rPr kumimoji="1" lang="ja-JP" altLang="ja-JP" kern="1200" dirty="0">
                <a:solidFill>
                  <a:schemeClr val="tx1"/>
                </a:solidFill>
                <a:effectLst/>
              </a:rPr>
              <a:t>周産期〜乳幼児期の虚血性脳障害</a:t>
            </a:r>
            <a:r>
              <a:rPr kumimoji="1" lang="en-US" altLang="ja-JP" kern="1200" dirty="0">
                <a:solidFill>
                  <a:schemeClr val="tx1"/>
                </a:solidFill>
                <a:effectLst/>
              </a:rPr>
              <a:t>】</a:t>
            </a:r>
            <a:r>
              <a:rPr kumimoji="1" lang="ja-JP" altLang="en-US" kern="1200" dirty="0">
                <a:solidFill>
                  <a:schemeClr val="tx1"/>
                </a:solidFill>
                <a:effectLst/>
              </a:rPr>
              <a:t>のある子どもの特徴を説明します。</a:t>
            </a:r>
            <a:endParaRPr kumimoji="1" lang="en-US" altLang="ja-JP" kern="1200" dirty="0">
              <a:solidFill>
                <a:schemeClr val="tx1"/>
              </a:solidFill>
              <a:effectLst/>
            </a:endParaRPr>
          </a:p>
          <a:p>
            <a:pPr defTabSz="914209">
              <a:defRPr/>
            </a:pPr>
            <a:r>
              <a:rPr lang="ja-JP" altLang="en-US" dirty="0"/>
              <a:t>　</a:t>
            </a:r>
            <a:r>
              <a:rPr kumimoji="1" lang="ja-JP" altLang="ja-JP" kern="1200" dirty="0">
                <a:solidFill>
                  <a:schemeClr val="tx1"/>
                </a:solidFill>
                <a:effectLst/>
              </a:rPr>
              <a:t>脳の障害そのものは非進行性ですが、</a:t>
            </a:r>
            <a:r>
              <a:rPr lang="ja-JP" altLang="en-US" kern="100" dirty="0">
                <a:cs typeface="Times New Roman" panose="02020603050405020304" pitchFamily="18" charset="0"/>
              </a:rPr>
              <a:t>運動機能が思春期頃から低下してきます。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脳の障害に由来する知的障害や視覚障害やてんかんなどを合併することがあります。</a:t>
            </a:r>
            <a:endParaRPr kumimoji="1" lang="en-US" altLang="ja-JP" kern="100" dirty="0">
              <a:solidFill>
                <a:schemeClr val="tx1"/>
              </a:solidFill>
              <a:effectLst/>
              <a:cs typeface="Times New Roman" panose="02020603050405020304" pitchFamily="18" charset="0"/>
            </a:endParaRPr>
          </a:p>
          <a:p>
            <a:pPr defTabSz="914209">
              <a:defRPr/>
            </a:pPr>
            <a:r>
              <a:rPr kumimoji="1" lang="ja-JP" altLang="en-US" kern="1200" dirty="0">
                <a:solidFill>
                  <a:schemeClr val="tx1"/>
                </a:solidFill>
                <a:effectLst/>
              </a:rPr>
              <a:t>　</a:t>
            </a:r>
            <a:r>
              <a:rPr kumimoji="1" lang="ja-JP" altLang="ja-JP" kern="1200" dirty="0">
                <a:solidFill>
                  <a:schemeClr val="tx1"/>
                </a:solidFill>
                <a:effectLst/>
              </a:rPr>
              <a:t>筋緊張が高くて</a:t>
            </a:r>
            <a:r>
              <a:rPr kumimoji="1" lang="ja-JP" altLang="ja-JP" kern="1200" dirty="0">
                <a:effectLst/>
              </a:rPr>
              <a:t>運動障害</a:t>
            </a:r>
            <a:r>
              <a:rPr kumimoji="1" lang="ja-JP" altLang="ja-JP" kern="1200" dirty="0">
                <a:solidFill>
                  <a:schemeClr val="tx1"/>
                </a:solidFill>
                <a:effectLst/>
              </a:rPr>
              <a:t>が重度の</a:t>
            </a:r>
            <a:r>
              <a:rPr lang="ja-JP" altLang="en-US" dirty="0"/>
              <a:t>子ども</a:t>
            </a:r>
            <a:r>
              <a:rPr kumimoji="1" lang="ja-JP" altLang="ja-JP" kern="1200" dirty="0">
                <a:solidFill>
                  <a:schemeClr val="tx1"/>
                </a:solidFill>
                <a:effectLst/>
              </a:rPr>
              <a:t>では、思春期前後に嚥下機能障害や呼吸機能障害</a:t>
            </a:r>
            <a:r>
              <a:rPr kumimoji="1" lang="ja-JP" altLang="en-US" kern="1200" dirty="0">
                <a:solidFill>
                  <a:schemeClr val="tx1"/>
                </a:solidFill>
                <a:effectLst/>
              </a:rPr>
              <a:t>や</a:t>
            </a:r>
            <a:r>
              <a:rPr lang="ja-JP" altLang="en-US" kern="100" dirty="0">
                <a:cs typeface="Times New Roman" panose="02020603050405020304" pitchFamily="18" charset="0"/>
              </a:rPr>
              <a:t>胃食道逆流症</a:t>
            </a:r>
            <a:r>
              <a:rPr kumimoji="1" lang="ja-JP" altLang="ja-JP" kern="1200" dirty="0">
                <a:solidFill>
                  <a:schemeClr val="tx1"/>
                </a:solidFill>
                <a:effectLst/>
              </a:rPr>
              <a:t>が悪化する</a:t>
            </a:r>
            <a:r>
              <a:rPr kumimoji="1" lang="ja-JP" altLang="en-US" kern="1200" dirty="0">
                <a:solidFill>
                  <a:schemeClr val="tx1"/>
                </a:solidFill>
                <a:effectLst/>
              </a:rPr>
              <a:t>ことが多いです。</a:t>
            </a:r>
            <a:endParaRPr lang="en-US" altLang="ja-JP" dirty="0"/>
          </a:p>
          <a:p>
            <a:pPr defTabSz="914209">
              <a:defRPr/>
            </a:pPr>
            <a:r>
              <a:rPr kumimoji="1" lang="ja-JP" altLang="en-US" kern="1200" dirty="0">
                <a:solidFill>
                  <a:schemeClr val="tx1"/>
                </a:solidFill>
                <a:effectLst/>
              </a:rPr>
              <a:t>　 </a:t>
            </a:r>
            <a:r>
              <a:rPr kumimoji="1" lang="ja-JP" altLang="ja-JP" kern="1200" dirty="0">
                <a:solidFill>
                  <a:schemeClr val="tx1"/>
                </a:solidFill>
                <a:effectLst/>
              </a:rPr>
              <a:t>ペースト食を経口摂取していた</a:t>
            </a:r>
            <a:r>
              <a:rPr lang="ja-JP" altLang="en-US" dirty="0"/>
              <a:t>子ども</a:t>
            </a:r>
            <a:r>
              <a:rPr kumimoji="1" lang="ja-JP" altLang="ja-JP" kern="1200" dirty="0">
                <a:solidFill>
                  <a:schemeClr val="tx1"/>
                </a:solidFill>
                <a:effectLst/>
              </a:rPr>
              <a:t>が経管栄養を併用するようになったり、吸引だけでは排痰できなくなって気管切開や酸素投与</a:t>
            </a:r>
            <a:r>
              <a:rPr kumimoji="1" lang="ja-JP" altLang="en-US" kern="1200" dirty="0">
                <a:solidFill>
                  <a:schemeClr val="tx1"/>
                </a:solidFill>
                <a:effectLst/>
              </a:rPr>
              <a:t>や呼吸器療法</a:t>
            </a:r>
            <a:r>
              <a:rPr kumimoji="1" lang="ja-JP" altLang="ja-JP" kern="1200" dirty="0">
                <a:solidFill>
                  <a:schemeClr val="tx1"/>
                </a:solidFill>
                <a:effectLst/>
              </a:rPr>
              <a:t>が必要になったりすることがしばしばあります。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小学校</a:t>
            </a:r>
            <a:r>
              <a:rPr kumimoji="1" lang="ja-JP" altLang="en-US" kern="1200" dirty="0">
                <a:solidFill>
                  <a:schemeClr val="tx1"/>
                </a:solidFill>
                <a:effectLst/>
              </a:rPr>
              <a:t>又は特別支援学校（小学部）</a:t>
            </a:r>
            <a:r>
              <a:rPr kumimoji="1" lang="ja-JP" altLang="ja-JP" kern="1200" dirty="0">
                <a:solidFill>
                  <a:schemeClr val="tx1"/>
                </a:solidFill>
                <a:effectLst/>
              </a:rPr>
              <a:t>入学時には医療的ケアとは無縁でも、思春期前後に医療的ケアが必要になってくることがよくあります。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10</a:t>
            </a:fld>
            <a:endParaRPr kumimoji="1" lang="ja-JP" altLang="en-US"/>
          </a:p>
        </p:txBody>
      </p:sp>
    </p:spTree>
    <p:extLst>
      <p:ext uri="{BB962C8B-B14F-4D97-AF65-F5344CB8AC3E}">
        <p14:creationId xmlns:p14="http://schemas.microsoft.com/office/powerpoint/2010/main" val="236077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4209">
              <a:defRPr/>
            </a:pPr>
            <a:r>
              <a:rPr kumimoji="1" lang="en-US" altLang="ja-JP" kern="1200" dirty="0">
                <a:solidFill>
                  <a:schemeClr val="tx1"/>
                </a:solidFill>
                <a:effectLst/>
              </a:rPr>
              <a:t>【</a:t>
            </a:r>
            <a:r>
              <a:rPr kumimoji="1" lang="ja-JP" altLang="ja-JP" kern="1200" dirty="0">
                <a:solidFill>
                  <a:schemeClr val="tx1"/>
                </a:solidFill>
                <a:effectLst/>
              </a:rPr>
              <a:t>虚血性脳障害の軽微な早産児</a:t>
            </a:r>
            <a:r>
              <a:rPr kumimoji="1" lang="en-US" altLang="ja-JP" kern="1200" dirty="0">
                <a:solidFill>
                  <a:schemeClr val="tx1"/>
                </a:solidFill>
                <a:effectLst/>
              </a:rPr>
              <a:t>】</a:t>
            </a:r>
            <a:r>
              <a:rPr kumimoji="1" lang="ja-JP" altLang="en-US" kern="1200" dirty="0">
                <a:solidFill>
                  <a:schemeClr val="tx1"/>
                </a:solidFill>
                <a:effectLst/>
              </a:rPr>
              <a:t>、すなわち</a:t>
            </a:r>
            <a:r>
              <a:rPr kumimoji="1" lang="ja-JP" altLang="ja-JP" kern="1200" dirty="0">
                <a:solidFill>
                  <a:schemeClr val="tx1"/>
                </a:solidFill>
                <a:effectLst/>
              </a:rPr>
              <a:t>運動障害が軽微で未熟性のために医療的ケアを必要とする</a:t>
            </a:r>
            <a:r>
              <a:rPr kumimoji="1" lang="ja-JP" altLang="en-US" kern="1200" dirty="0">
                <a:solidFill>
                  <a:schemeClr val="tx1"/>
                </a:solidFill>
                <a:effectLst/>
              </a:rPr>
              <a:t>、いわゆる</a:t>
            </a:r>
            <a:r>
              <a:rPr kumimoji="1" lang="ja-JP" altLang="ja-JP" kern="1200" dirty="0">
                <a:solidFill>
                  <a:schemeClr val="tx1"/>
                </a:solidFill>
                <a:effectLst/>
              </a:rPr>
              <a:t>「動く医療的ケア児」</a:t>
            </a:r>
            <a:r>
              <a:rPr kumimoji="1" lang="ja-JP" altLang="en-US" kern="1200" dirty="0">
                <a:solidFill>
                  <a:schemeClr val="tx1"/>
                </a:solidFill>
                <a:effectLst/>
              </a:rPr>
              <a:t>の特徴について説明します。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呼吸器系が未熟で医療的ケアが必要な</a:t>
            </a:r>
            <a:r>
              <a:rPr kumimoji="1" lang="ja-JP" altLang="en-US" kern="1200" dirty="0">
                <a:solidFill>
                  <a:schemeClr val="tx1"/>
                </a:solidFill>
                <a:effectLst/>
              </a:rPr>
              <a:t>子ども</a:t>
            </a:r>
            <a:r>
              <a:rPr kumimoji="1" lang="ja-JP" altLang="ja-JP" kern="1200" dirty="0">
                <a:solidFill>
                  <a:schemeClr val="tx1"/>
                </a:solidFill>
                <a:effectLst/>
              </a:rPr>
              <a:t>は、運動機能や認知機能の発達や喉頭・気管・気管支の成長に伴い、一般的には就学前までには人工呼吸器や気管切開管理から離脱できることが多いです。就学後に気管切開が必要な</a:t>
            </a:r>
            <a:r>
              <a:rPr lang="ja-JP" altLang="en-US" dirty="0"/>
              <a:t>子ども</a:t>
            </a:r>
            <a:r>
              <a:rPr kumimoji="1" lang="ja-JP" altLang="en-US" kern="1200" dirty="0">
                <a:solidFill>
                  <a:schemeClr val="tx1"/>
                </a:solidFill>
                <a:effectLst/>
              </a:rPr>
              <a:t>で</a:t>
            </a:r>
            <a:r>
              <a:rPr kumimoji="1" lang="ja-JP" altLang="ja-JP" kern="1200" dirty="0">
                <a:solidFill>
                  <a:schemeClr val="tx1"/>
                </a:solidFill>
                <a:effectLst/>
              </a:rPr>
              <a:t>も、身体の成長が完成する思春期までには離脱できる可能性があります。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また、</a:t>
            </a:r>
            <a:r>
              <a:rPr kumimoji="1" lang="ja-JP" altLang="ja-JP" dirty="0"/>
              <a:t>嚥下機能に問題ないが経口摂取に対する拒否が強く、経管栄養を併用している</a:t>
            </a:r>
            <a:r>
              <a:rPr lang="ja-JP" altLang="en-US" dirty="0"/>
              <a:t>子ども</a:t>
            </a:r>
            <a:r>
              <a:rPr kumimoji="1" lang="ja-JP" altLang="ja-JP" dirty="0"/>
              <a:t>の中には、認知機能の発達に伴い経口摂取が進み、</a:t>
            </a:r>
            <a:r>
              <a:rPr kumimoji="1" lang="ja-JP" altLang="en-US" dirty="0"/>
              <a:t>就学後に</a:t>
            </a:r>
            <a:r>
              <a:rPr kumimoji="1" lang="ja-JP" altLang="ja-JP" dirty="0"/>
              <a:t>経管栄養から離脱できる</a:t>
            </a:r>
            <a:r>
              <a:rPr lang="ja-JP" altLang="en-US" dirty="0"/>
              <a:t>子ども</a:t>
            </a:r>
            <a:r>
              <a:rPr kumimoji="1" lang="ja-JP" altLang="en-US" dirty="0"/>
              <a:t>がいます。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このように「動く医療的ケア児」の中には、小</a:t>
            </a:r>
            <a:r>
              <a:rPr kumimoji="1" lang="ja-JP" altLang="en-US" kern="1200" dirty="0">
                <a:solidFill>
                  <a:schemeClr val="tx1"/>
                </a:solidFill>
                <a:effectLst/>
              </a:rPr>
              <a:t>・</a:t>
            </a:r>
            <a:r>
              <a:rPr kumimoji="1" lang="ja-JP" altLang="ja-JP" kern="1200" dirty="0">
                <a:solidFill>
                  <a:schemeClr val="tx1"/>
                </a:solidFill>
                <a:effectLst/>
              </a:rPr>
              <a:t>中学校在籍中に医療的ケアから離脱できる</a:t>
            </a:r>
            <a:r>
              <a:rPr kumimoji="1" lang="ja-JP" altLang="en-US" kern="1200" dirty="0">
                <a:solidFill>
                  <a:schemeClr val="tx1"/>
                </a:solidFill>
                <a:effectLst/>
              </a:rPr>
              <a:t>可能性があります</a:t>
            </a:r>
            <a:r>
              <a:rPr kumimoji="1" lang="ja-JP" altLang="ja-JP" kern="1200" dirty="0">
                <a:solidFill>
                  <a:schemeClr val="tx1"/>
                </a:solidFill>
                <a:effectLst/>
              </a:rPr>
              <a:t>。</a:t>
            </a:r>
            <a:endParaRPr kumimoji="1" lang="en-US" altLang="ja-JP" kern="1200" dirty="0">
              <a:solidFill>
                <a:schemeClr val="tx1"/>
              </a:solidFill>
              <a:effectLst/>
            </a:endParaRPr>
          </a:p>
          <a:p>
            <a:pPr defTabSz="914209">
              <a:defRPr/>
            </a:pPr>
            <a:r>
              <a:rPr kumimoji="1" lang="ja-JP" altLang="ja-JP" kern="1200" dirty="0">
                <a:solidFill>
                  <a:schemeClr val="tx1"/>
                </a:solidFill>
                <a:effectLst/>
              </a:rPr>
              <a:t>また、</a:t>
            </a:r>
            <a:r>
              <a:rPr kumimoji="1" lang="ja-JP" altLang="en-US" kern="1200" dirty="0">
                <a:effectLst/>
              </a:rPr>
              <a:t>「</a:t>
            </a:r>
            <a:r>
              <a:rPr kumimoji="1" lang="ja-JP" altLang="ja-JP" dirty="0"/>
              <a:t>動く医療的ケア児」の中には</a:t>
            </a:r>
            <a:r>
              <a:rPr kumimoji="1" lang="ja-JP" altLang="en-US" dirty="0"/>
              <a:t>、</a:t>
            </a:r>
            <a:r>
              <a:rPr kumimoji="1" lang="ja-JP" altLang="ja-JP" dirty="0"/>
              <a:t>知的障害</a:t>
            </a:r>
            <a:r>
              <a:rPr kumimoji="1" lang="ja-JP" altLang="en-US" dirty="0"/>
              <a:t>や認知機能の偏り</a:t>
            </a:r>
            <a:r>
              <a:rPr kumimoji="1" lang="ja-JP" altLang="ja-JP" dirty="0"/>
              <a:t>のために、指示が入らなかったり</a:t>
            </a:r>
            <a:r>
              <a:rPr kumimoji="1" lang="ja-JP" altLang="en-US" dirty="0"/>
              <a:t>、</a:t>
            </a:r>
            <a:r>
              <a:rPr kumimoji="1" lang="ja-JP" altLang="ja-JP" dirty="0"/>
              <a:t>衝動性があったりして、気管カニューレや経鼻胃</a:t>
            </a:r>
            <a:r>
              <a:rPr lang="ja-JP" altLang="en-US" dirty="0"/>
              <a:t>管</a:t>
            </a:r>
            <a:r>
              <a:rPr kumimoji="1" lang="ja-JP" altLang="ja-JP" dirty="0"/>
              <a:t>を抜去してしまったりする</a:t>
            </a:r>
            <a:r>
              <a:rPr lang="ja-JP" altLang="en-US" dirty="0"/>
              <a:t>子ども</a:t>
            </a:r>
            <a:r>
              <a:rPr kumimoji="1" lang="ja-JP" altLang="ja-JP" dirty="0"/>
              <a:t>がい</a:t>
            </a:r>
            <a:r>
              <a:rPr kumimoji="1" lang="ja-JP" altLang="en-US" dirty="0"/>
              <a:t>ます</a:t>
            </a:r>
            <a:r>
              <a:rPr kumimoji="1" lang="ja-JP" altLang="ja-JP" dirty="0"/>
              <a:t>。</a:t>
            </a:r>
            <a:r>
              <a:rPr kumimoji="1" lang="ja-JP" altLang="en-US" dirty="0"/>
              <a:t>医療的ケアのない時間帯にも見守りが必要なことがあります。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11</a:t>
            </a:fld>
            <a:endParaRPr kumimoji="1" lang="ja-JP" altLang="en-US"/>
          </a:p>
        </p:txBody>
      </p:sp>
    </p:spTree>
    <p:extLst>
      <p:ext uri="{BB962C8B-B14F-4D97-AF65-F5344CB8AC3E}">
        <p14:creationId xmlns:p14="http://schemas.microsoft.com/office/powerpoint/2010/main" val="78881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kern="1200" dirty="0">
                <a:solidFill>
                  <a:schemeClr val="tx1"/>
                </a:solidFill>
                <a:effectLst/>
              </a:rPr>
              <a:t>【</a:t>
            </a:r>
            <a:r>
              <a:rPr kumimoji="1" lang="ja-JP" altLang="ja-JP" kern="1200" dirty="0">
                <a:solidFill>
                  <a:schemeClr val="tx1"/>
                </a:solidFill>
                <a:effectLst/>
              </a:rPr>
              <a:t>先天異常症（染色体異常・奇形症候群）</a:t>
            </a:r>
            <a:r>
              <a:rPr kumimoji="1" lang="en-US" altLang="ja-JP" kern="1200" dirty="0">
                <a:solidFill>
                  <a:schemeClr val="tx1"/>
                </a:solidFill>
                <a:effectLst/>
              </a:rPr>
              <a:t>】</a:t>
            </a:r>
            <a:r>
              <a:rPr kumimoji="1" lang="ja-JP" altLang="en-US" kern="1200" dirty="0">
                <a:solidFill>
                  <a:schemeClr val="tx1"/>
                </a:solidFill>
                <a:effectLst/>
              </a:rPr>
              <a:t>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染色体異常症の合併症や予後は類型化されていますが、個人差も大きいです。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検査で染色体異常が証明されていなかったり、既知の奇形症候群に当てはまらなかったりしても、発達の遅れと多発奇形があれば先天異常症と考えます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視覚障害・聴覚障害を合併することが多いです。内臓奇形（心奇形、消化管奇形、腎奇形など）を多発的に合併することがあり、これらが生命予後を左右します。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全身的に脆弱性があり、内臓疾患の進行や悪化が早く、急激に悪化してしまうことも多いです。</a:t>
            </a:r>
            <a:endParaRPr kumimoji="1" lang="en-US" altLang="ja-JP" kern="1200" dirty="0">
              <a:solidFill>
                <a:schemeClr val="tx1"/>
              </a:solidFill>
              <a:effectLst/>
            </a:endParaRPr>
          </a:p>
          <a:p>
            <a:r>
              <a:rPr kumimoji="1" lang="en-US" altLang="ja-JP" kern="1200" dirty="0">
                <a:solidFill>
                  <a:schemeClr val="tx1"/>
                </a:solidFill>
                <a:effectLst/>
              </a:rPr>
              <a:t>【</a:t>
            </a:r>
            <a:r>
              <a:rPr kumimoji="1" lang="ja-JP" altLang="ja-JP" kern="1200" dirty="0">
                <a:solidFill>
                  <a:schemeClr val="tx1"/>
                </a:solidFill>
                <a:effectLst/>
              </a:rPr>
              <a:t>神経・代謝変性疾患</a:t>
            </a:r>
            <a:r>
              <a:rPr kumimoji="1" lang="en-US" altLang="ja-JP" kern="1200" dirty="0">
                <a:solidFill>
                  <a:schemeClr val="tx1"/>
                </a:solidFill>
                <a:effectLst/>
              </a:rPr>
              <a:t>】</a:t>
            </a:r>
            <a:r>
              <a:rPr kumimoji="1" lang="ja-JP" altLang="en-US" kern="1200" dirty="0">
                <a:solidFill>
                  <a:schemeClr val="tx1"/>
                </a:solidFill>
                <a:effectLst/>
              </a:rPr>
              <a:t>について説明します。</a:t>
            </a:r>
            <a:endParaRPr kumimoji="1" lang="ja-JP"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中枢神経変性疾患や代謝異常症の場合は、年単位で運動機能や感覚機能（聴力・視力）や精神機能が退行していくことが多いです。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しかし、同じ疾患名でも</a:t>
            </a:r>
            <a:r>
              <a:rPr lang="ja-JP" altLang="en-US" dirty="0"/>
              <a:t>子ども</a:t>
            </a:r>
            <a:r>
              <a:rPr kumimoji="1" lang="ja-JP" altLang="ja-JP" kern="1200" dirty="0">
                <a:solidFill>
                  <a:schemeClr val="tx1"/>
                </a:solidFill>
                <a:effectLst/>
              </a:rPr>
              <a:t>によって進行の早さは異なります。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摂食機能や呼吸機能の低下にあわせて日常生活の支援方法を変えていく必要があります。成長に伴って医療的ケアが増えていくことが多いです。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12</a:t>
            </a:fld>
            <a:endParaRPr kumimoji="1" lang="ja-JP" altLang="en-US"/>
          </a:p>
        </p:txBody>
      </p:sp>
    </p:spTree>
    <p:extLst>
      <p:ext uri="{BB962C8B-B14F-4D97-AF65-F5344CB8AC3E}">
        <p14:creationId xmlns:p14="http://schemas.microsoft.com/office/powerpoint/2010/main" val="142864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en-US" dirty="0"/>
              <a:t>脊髄に障害のある疾患について説明します。</a:t>
            </a:r>
            <a:endParaRPr lang="en-US" altLang="ja-JP" dirty="0"/>
          </a:p>
          <a:p>
            <a:r>
              <a:rPr lang="ja-JP" altLang="en-US" dirty="0"/>
              <a:t>　先天性の代表的な疾患である二分脊椎と、後天性の脊髄損傷について説明します。</a:t>
            </a:r>
            <a:endParaRPr lang="en-US" altLang="ja-JP" dirty="0"/>
          </a:p>
          <a:p>
            <a:r>
              <a:rPr lang="en-US" altLang="ja-JP" dirty="0"/>
              <a:t>【</a:t>
            </a:r>
            <a:r>
              <a:rPr lang="ja-JP" altLang="ja-JP" dirty="0"/>
              <a:t>二分脊椎</a:t>
            </a:r>
            <a:r>
              <a:rPr lang="en-US" altLang="ja-JP" dirty="0"/>
              <a:t>】</a:t>
            </a:r>
          </a:p>
          <a:p>
            <a:r>
              <a:rPr lang="ja-JP" altLang="en-US" dirty="0">
                <a:cs typeface="Times New Roman" panose="02020603050405020304" pitchFamily="18" charset="0"/>
              </a:rPr>
              <a:t>　</a:t>
            </a:r>
            <a:r>
              <a:rPr lang="ja-JP" altLang="ja-JP" dirty="0">
                <a:cs typeface="Times New Roman" panose="02020603050405020304" pitchFamily="18" charset="0"/>
              </a:rPr>
              <a:t>脊椎の閉鎖不全による脊髄の形成障害のため、脊椎の欠損部から</a:t>
            </a:r>
            <a:r>
              <a:rPr lang="ja-JP" altLang="en-US" dirty="0">
                <a:cs typeface="Times New Roman" panose="02020603050405020304" pitchFamily="18" charset="0"/>
              </a:rPr>
              <a:t>遠位の</a:t>
            </a:r>
            <a:r>
              <a:rPr lang="ja-JP" altLang="ja-JP" dirty="0">
                <a:cs typeface="Times New Roman" panose="02020603050405020304" pitchFamily="18" charset="0"/>
              </a:rPr>
              <a:t>全ての脊髄神経が障害され、弛緩性運動障害および知覚障害をき</a:t>
            </a:r>
            <a:r>
              <a:rPr lang="ja-JP" altLang="en-US" dirty="0">
                <a:cs typeface="Times New Roman" panose="02020603050405020304" pitchFamily="18" charset="0"/>
              </a:rPr>
              <a:t>たしま</a:t>
            </a:r>
            <a:r>
              <a:rPr lang="ja-JP" altLang="ja-JP" dirty="0">
                <a:cs typeface="Times New Roman" panose="02020603050405020304" pitchFamily="18" charset="0"/>
              </a:rPr>
              <a:t>す。</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温痛覚が障害されるので外傷や熱傷に本人が気付きにく</a:t>
            </a:r>
            <a:r>
              <a:rPr lang="ja-JP" altLang="en-US" dirty="0">
                <a:cs typeface="Times New Roman" panose="02020603050405020304" pitchFamily="18" charset="0"/>
              </a:rPr>
              <a:t>く</a:t>
            </a:r>
            <a:r>
              <a:rPr lang="ja-JP" altLang="ja-JP" dirty="0">
                <a:cs typeface="Times New Roman" panose="02020603050405020304" pitchFamily="18" charset="0"/>
              </a:rPr>
              <a:t>配慮が必要</a:t>
            </a:r>
            <a:r>
              <a:rPr lang="ja-JP" altLang="en-US" dirty="0">
                <a:cs typeface="Times New Roman" panose="02020603050405020304" pitchFamily="18" charset="0"/>
              </a:rPr>
              <a:t>です</a:t>
            </a:r>
            <a:r>
              <a:rPr lang="ja-JP" altLang="ja-JP" dirty="0">
                <a:cs typeface="Times New Roman" panose="02020603050405020304" pitchFamily="18" charset="0"/>
              </a:rPr>
              <a:t>。</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膀胱や直腸機能障害を合併し間欠導尿などの医療的ケアが必要にな</a:t>
            </a:r>
            <a:r>
              <a:rPr lang="ja-JP" altLang="en-US" dirty="0">
                <a:cs typeface="Times New Roman" panose="02020603050405020304" pitchFamily="18" charset="0"/>
              </a:rPr>
              <a:t>ります。</a:t>
            </a:r>
            <a:endParaRPr lang="en-US" altLang="ja-JP" dirty="0">
              <a:cs typeface="Times New Roman" panose="02020603050405020304" pitchFamily="18" charset="0"/>
            </a:endParaRPr>
          </a:p>
          <a:p>
            <a:r>
              <a:rPr lang="ja-JP" altLang="en-US" dirty="0">
                <a:cs typeface="Times New Roman" panose="02020603050405020304" pitchFamily="18" charset="0"/>
              </a:rPr>
              <a:t>　</a:t>
            </a:r>
            <a:r>
              <a:rPr lang="ja-JP" altLang="ja-JP" dirty="0">
                <a:cs typeface="Times New Roman" panose="02020603050405020304" pitchFamily="18" charset="0"/>
              </a:rPr>
              <a:t>水頭症・大脳の形成異常・延髄のヘルニア等の脳奇形を伴うことがあり、様々な程度の知的障害を合併していることも多い</a:t>
            </a:r>
            <a:r>
              <a:rPr lang="ja-JP" altLang="en-US" dirty="0">
                <a:cs typeface="Times New Roman" panose="02020603050405020304" pitchFamily="18" charset="0"/>
              </a:rPr>
              <a:t>です</a:t>
            </a:r>
            <a:r>
              <a:rPr lang="ja-JP" altLang="ja-JP" dirty="0"/>
              <a:t> </a:t>
            </a:r>
            <a:r>
              <a:rPr lang="ja-JP" altLang="en-US" dirty="0"/>
              <a:t>。</a:t>
            </a:r>
            <a:endParaRPr lang="en-US" altLang="ja-JP" kern="100" dirty="0">
              <a:cs typeface="Times New Roman" panose="02020603050405020304" pitchFamily="18" charset="0"/>
            </a:endParaRPr>
          </a:p>
          <a:p>
            <a:pPr defTabSz="915398">
              <a:defRPr/>
            </a:pPr>
            <a:r>
              <a:rPr lang="en-US" altLang="ja-JP" kern="100" dirty="0">
                <a:cs typeface="Times New Roman" panose="02020603050405020304" pitchFamily="18" charset="0"/>
              </a:rPr>
              <a:t>【</a:t>
            </a:r>
            <a:r>
              <a:rPr lang="ja-JP" altLang="ja-JP" kern="100" dirty="0">
                <a:cs typeface="Times New Roman" panose="02020603050405020304" pitchFamily="18" charset="0"/>
              </a:rPr>
              <a:t>脊髄損傷</a:t>
            </a:r>
            <a:r>
              <a:rPr lang="en-US" altLang="ja-JP" kern="100" dirty="0">
                <a:cs typeface="Times New Roman" panose="02020603050405020304" pitchFamily="18" charset="0"/>
              </a:rPr>
              <a:t>】</a:t>
            </a:r>
          </a:p>
          <a:p>
            <a:pPr defTabSz="915398">
              <a:defRPr/>
            </a:pPr>
            <a:r>
              <a:rPr lang="ja-JP" altLang="en-US" dirty="0"/>
              <a:t>　</a:t>
            </a:r>
            <a:r>
              <a:rPr lang="ja-JP" altLang="ja-JP" dirty="0"/>
              <a:t>様々な原因で脊髄が部分的に損傷し、損傷レベルから</a:t>
            </a:r>
            <a:r>
              <a:rPr lang="ja-JP" altLang="en-US" dirty="0"/>
              <a:t>遠位</a:t>
            </a:r>
            <a:r>
              <a:rPr lang="ja-JP" altLang="ja-JP" dirty="0"/>
              <a:t>の痙性対麻痺および知覚障害をきたし、神経因性膀胱や直腸機能障害も合併</a:t>
            </a:r>
            <a:r>
              <a:rPr lang="ja-JP" altLang="en-US" dirty="0"/>
              <a:t>します</a:t>
            </a:r>
            <a:r>
              <a:rPr lang="ja-JP" altLang="ja-JP" dirty="0"/>
              <a:t>。</a:t>
            </a:r>
            <a:endParaRPr lang="en-US" altLang="ja-JP" dirty="0"/>
          </a:p>
          <a:p>
            <a:pPr defTabSz="915398">
              <a:defRPr/>
            </a:pPr>
            <a:r>
              <a:rPr lang="ja-JP" altLang="en-US" dirty="0"/>
              <a:t>　</a:t>
            </a:r>
            <a:r>
              <a:rPr lang="ja-JP" altLang="ja-JP" dirty="0"/>
              <a:t>脊髄だけの障害であれば、知的障害は</a:t>
            </a:r>
            <a:r>
              <a:rPr lang="ja-JP" altLang="en-US" dirty="0"/>
              <a:t>ありません</a:t>
            </a:r>
            <a:r>
              <a:rPr lang="ja-JP"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13</a:t>
            </a:fld>
            <a:endParaRPr kumimoji="1" lang="ja-JP" altLang="en-US"/>
          </a:p>
        </p:txBody>
      </p:sp>
    </p:spTree>
    <p:extLst>
      <p:ext uri="{BB962C8B-B14F-4D97-AF65-F5344CB8AC3E}">
        <p14:creationId xmlns:p14="http://schemas.microsoft.com/office/powerpoint/2010/main" val="226065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ja-JP" kern="100" dirty="0">
                <a:cs typeface="Times New Roman" panose="02020603050405020304" pitchFamily="18" charset="0"/>
              </a:rPr>
              <a:t>緩徐進行性の筋力低下をきたす</a:t>
            </a:r>
            <a:r>
              <a:rPr lang="ja-JP" altLang="en-US" kern="100" dirty="0">
                <a:cs typeface="Times New Roman" panose="02020603050405020304" pitchFamily="18" charset="0"/>
              </a:rPr>
              <a:t>遺伝性疾患である</a:t>
            </a:r>
            <a:r>
              <a:rPr lang="ja-JP" altLang="ja-JP" dirty="0"/>
              <a:t>筋ジストロフィー症</a:t>
            </a:r>
            <a:r>
              <a:rPr lang="ja-JP" altLang="en-US" kern="1200" dirty="0"/>
              <a:t>について説明します。</a:t>
            </a:r>
            <a:endParaRPr lang="en-US" altLang="ja-JP" kern="100" dirty="0">
              <a:cs typeface="Times New Roman" panose="02020603050405020304" pitchFamily="18" charset="0"/>
            </a:endParaRPr>
          </a:p>
          <a:p>
            <a:r>
              <a:rPr lang="ja-JP" altLang="en-US" kern="100" dirty="0">
                <a:cs typeface="Times New Roman" panose="02020603050405020304" pitchFamily="18" charset="0"/>
              </a:rPr>
              <a:t>代表的な２つの疾患について説明します。</a:t>
            </a:r>
            <a:endParaRPr lang="en-US" altLang="ja-JP" kern="100" dirty="0">
              <a:cs typeface="Times New Roman" panose="02020603050405020304" pitchFamily="18" charset="0"/>
            </a:endParaRPr>
          </a:p>
          <a:p>
            <a:pPr defTabSz="914209">
              <a:defRPr/>
            </a:pPr>
            <a:r>
              <a:rPr lang="en-US" altLang="ja-JP" kern="100" dirty="0">
                <a:cs typeface="Times New Roman" panose="02020603050405020304" pitchFamily="18" charset="0"/>
              </a:rPr>
              <a:t>【</a:t>
            </a:r>
            <a:r>
              <a:rPr lang="ja-JP" altLang="ja-JP" kern="100" dirty="0">
                <a:cs typeface="Times New Roman" panose="02020603050405020304" pitchFamily="18" charset="0"/>
              </a:rPr>
              <a:t>デュシャンヌ型筋ジストロフィー</a:t>
            </a:r>
            <a:r>
              <a:rPr lang="en-US" altLang="ja-JP" kern="100" dirty="0">
                <a:cs typeface="Times New Roman" panose="02020603050405020304" pitchFamily="18" charset="0"/>
              </a:rPr>
              <a:t>】</a:t>
            </a:r>
            <a:endParaRPr lang="en-US" altLang="ja-JP" kern="1200" dirty="0"/>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筋ジストロフィー</a:t>
            </a:r>
            <a:r>
              <a:rPr lang="ja-JP" altLang="en-US" kern="100" dirty="0">
                <a:cs typeface="Times New Roman" panose="02020603050405020304" pitchFamily="18" charset="0"/>
              </a:rPr>
              <a:t>症の中で</a:t>
            </a:r>
            <a:r>
              <a:rPr lang="ja-JP" altLang="ja-JP" kern="100" dirty="0">
                <a:cs typeface="Times New Roman" panose="02020603050405020304" pitchFamily="18" charset="0"/>
              </a:rPr>
              <a:t>最も多い</a:t>
            </a:r>
            <a:r>
              <a:rPr lang="ja-JP" altLang="en-US" kern="100" dirty="0">
                <a:cs typeface="Times New Roman" panose="02020603050405020304" pitchFamily="18" charset="0"/>
              </a:rPr>
              <a:t>疾患です。</a:t>
            </a:r>
            <a:r>
              <a:rPr lang="ja-JP" altLang="ja-JP" kern="100" dirty="0">
                <a:cs typeface="Times New Roman" panose="02020603050405020304" pitchFamily="18" charset="0"/>
              </a:rPr>
              <a:t>男性のみに発症</a:t>
            </a:r>
            <a:r>
              <a:rPr lang="ja-JP" altLang="en-US" kern="100" dirty="0">
                <a:cs typeface="Times New Roman" panose="02020603050405020304" pitchFamily="18" charset="0"/>
              </a:rPr>
              <a:t>します。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独歩可能な子どもでも</a:t>
            </a:r>
            <a:r>
              <a:rPr lang="en-US" altLang="ja-JP" kern="100" dirty="0">
                <a:cs typeface="Times New Roman" panose="02020603050405020304" pitchFamily="18" charset="0"/>
              </a:rPr>
              <a:t>10</a:t>
            </a:r>
            <a:r>
              <a:rPr lang="ja-JP" altLang="ja-JP" kern="100" dirty="0">
                <a:cs typeface="Times New Roman" panose="02020603050405020304" pitchFamily="18" charset="0"/>
              </a:rPr>
              <a:t>歳代で車椅子生活にな</a:t>
            </a:r>
            <a:r>
              <a:rPr lang="ja-JP" altLang="en-US" kern="100" dirty="0">
                <a:cs typeface="Times New Roman" panose="02020603050405020304" pitchFamily="18" charset="0"/>
              </a:rPr>
              <a:t>ります。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en-US" altLang="ja-JP" kern="100" dirty="0">
                <a:cs typeface="Times New Roman" panose="02020603050405020304" pitchFamily="18" charset="0"/>
              </a:rPr>
              <a:t>10</a:t>
            </a:r>
            <a:r>
              <a:rPr lang="ja-JP" altLang="ja-JP" kern="100" dirty="0">
                <a:cs typeface="Times New Roman" panose="02020603050405020304" pitchFamily="18" charset="0"/>
              </a:rPr>
              <a:t>歳代後半には呼吸障害に対して夜間に非侵襲的人工呼吸療法を導入するようになり、進行に伴い日中も使用するようにな</a:t>
            </a:r>
            <a:r>
              <a:rPr lang="ja-JP" altLang="en-US" kern="100" dirty="0">
                <a:cs typeface="Times New Roman" panose="02020603050405020304" pitchFamily="18" charset="0"/>
              </a:rPr>
              <a:t>ることが多いです</a:t>
            </a:r>
            <a:r>
              <a:rPr lang="ja-JP" altLang="ja-JP" kern="100" dirty="0">
                <a:cs typeface="Times New Roman" panose="02020603050405020304" pitchFamily="18" charset="0"/>
              </a:rPr>
              <a:t>。</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嚥下障害が進行してくると経管栄養や吸引などが日常的に必要にな</a:t>
            </a:r>
            <a:r>
              <a:rPr lang="ja-JP" altLang="en-US" kern="100" dirty="0">
                <a:cs typeface="Times New Roman" panose="02020603050405020304" pitchFamily="18" charset="0"/>
              </a:rPr>
              <a:t>ります。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軽度の知的障害を合併することもあ</a:t>
            </a:r>
            <a:r>
              <a:rPr lang="ja-JP" altLang="en-US" kern="100" dirty="0">
                <a:cs typeface="Times New Roman" panose="02020603050405020304" pitchFamily="18" charset="0"/>
              </a:rPr>
              <a:t>ります</a:t>
            </a:r>
            <a:r>
              <a:rPr lang="ja-JP" altLang="ja-JP" kern="100" dirty="0">
                <a:cs typeface="Times New Roman" panose="02020603050405020304" pitchFamily="18" charset="0"/>
              </a:rPr>
              <a:t>。</a:t>
            </a:r>
            <a:endParaRPr lang="en-US" altLang="ja-JP" dirty="0"/>
          </a:p>
          <a:p>
            <a:pPr defTabSz="914209">
              <a:defRPr/>
            </a:pPr>
            <a:r>
              <a:rPr lang="en-US" altLang="ja-JP" kern="100" dirty="0">
                <a:cs typeface="Times New Roman" panose="02020603050405020304" pitchFamily="18" charset="0"/>
              </a:rPr>
              <a:t>【</a:t>
            </a:r>
            <a:r>
              <a:rPr lang="ja-JP" altLang="ja-JP" kern="100" dirty="0">
                <a:cs typeface="Times New Roman" panose="02020603050405020304" pitchFamily="18" charset="0"/>
              </a:rPr>
              <a:t>福山型筋ジストロフィー</a:t>
            </a:r>
            <a:r>
              <a:rPr lang="en-US" altLang="ja-JP" kern="100" dirty="0">
                <a:cs typeface="Times New Roman" panose="02020603050405020304" pitchFamily="18" charset="0"/>
              </a:rPr>
              <a:t>】</a:t>
            </a:r>
            <a:endParaRPr lang="en-US" altLang="ja-JP" kern="1200" dirty="0"/>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日本人に多い常染色体劣性遺伝</a:t>
            </a:r>
            <a:r>
              <a:rPr lang="ja-JP" altLang="en-US" kern="100" dirty="0">
                <a:cs typeface="Times New Roman" panose="02020603050405020304" pitchFamily="18" charset="0"/>
              </a:rPr>
              <a:t>の</a:t>
            </a:r>
            <a:r>
              <a:rPr lang="ja-JP" altLang="ja-JP" kern="100" dirty="0">
                <a:cs typeface="Times New Roman" panose="02020603050405020304" pitchFamily="18" charset="0"/>
              </a:rPr>
              <a:t>筋ジストロフィー症</a:t>
            </a:r>
            <a:r>
              <a:rPr lang="ja-JP" altLang="en-US" kern="100" dirty="0">
                <a:cs typeface="Times New Roman" panose="02020603050405020304" pitchFamily="18" charset="0"/>
              </a:rPr>
              <a:t>です。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種々の程度の脳形成異常</a:t>
            </a:r>
            <a:r>
              <a:rPr lang="ja-JP" altLang="en-US" kern="100" dirty="0">
                <a:cs typeface="Times New Roman" panose="02020603050405020304" pitchFamily="18" charset="0"/>
              </a:rPr>
              <a:t>が</a:t>
            </a:r>
            <a:r>
              <a:rPr lang="ja-JP" altLang="ja-JP" kern="100" dirty="0">
                <a:cs typeface="Times New Roman" panose="02020603050405020304" pitchFamily="18" charset="0"/>
              </a:rPr>
              <a:t>あ</a:t>
            </a:r>
            <a:r>
              <a:rPr lang="ja-JP" altLang="en-US" kern="100" dirty="0">
                <a:cs typeface="Times New Roman" panose="02020603050405020304" pitchFamily="18" charset="0"/>
              </a:rPr>
              <a:t>り、種々</a:t>
            </a:r>
            <a:r>
              <a:rPr lang="ja-JP" altLang="ja-JP" kern="100" dirty="0">
                <a:cs typeface="Times New Roman" panose="02020603050405020304" pitchFamily="18" charset="0"/>
              </a:rPr>
              <a:t>の程度の知的障害を合併</a:t>
            </a:r>
            <a:r>
              <a:rPr lang="ja-JP" altLang="en-US" kern="100" dirty="0">
                <a:cs typeface="Times New Roman" panose="02020603050405020304" pitchFamily="18" charset="0"/>
              </a:rPr>
              <a:t>します</a:t>
            </a:r>
            <a:r>
              <a:rPr lang="ja-JP" altLang="ja-JP" kern="100" dirty="0">
                <a:cs typeface="Times New Roman" panose="02020603050405020304" pitchFamily="18" charset="0"/>
              </a:rPr>
              <a:t>。</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座位までの運動発達で幼児期以降運動機能が低下してくるため、学齢期には経管栄養や吸引等の医療的ケアが必要なことが</a:t>
            </a:r>
            <a:r>
              <a:rPr lang="ja-JP" altLang="en-US" kern="100" dirty="0">
                <a:cs typeface="Times New Roman" panose="02020603050405020304" pitchFamily="18" charset="0"/>
              </a:rPr>
              <a:t>多いです。</a:t>
            </a:r>
            <a:endParaRPr lang="en-US" altLang="ja-JP" kern="100" dirty="0">
              <a:cs typeface="Times New Roman" panose="02020603050405020304" pitchFamily="18" charset="0"/>
            </a:endParaRPr>
          </a:p>
          <a:p>
            <a:pPr defTabSz="914209">
              <a:defRPr/>
            </a:pPr>
            <a:r>
              <a:rPr lang="ja-JP" altLang="en-US" kern="100" dirty="0">
                <a:cs typeface="Times New Roman" panose="02020603050405020304" pitchFamily="18" charset="0"/>
              </a:rPr>
              <a:t>　</a:t>
            </a:r>
            <a:r>
              <a:rPr lang="ja-JP" altLang="ja-JP" kern="100" dirty="0">
                <a:cs typeface="Times New Roman" panose="02020603050405020304" pitchFamily="18" charset="0"/>
              </a:rPr>
              <a:t>運動機能低下が進行</a:t>
            </a:r>
            <a:r>
              <a:rPr lang="ja-JP" altLang="en-US" kern="100" dirty="0">
                <a:cs typeface="Times New Roman" panose="02020603050405020304" pitchFamily="18" charset="0"/>
              </a:rPr>
              <a:t>す</a:t>
            </a:r>
            <a:r>
              <a:rPr lang="ja-JP" altLang="ja-JP" kern="100" dirty="0">
                <a:cs typeface="Times New Roman" panose="02020603050405020304" pitchFamily="18" charset="0"/>
              </a:rPr>
              <a:t>ると、学齢期から夜間の非侵襲的人工呼吸療法が導入されることもあ</a:t>
            </a:r>
            <a:r>
              <a:rPr lang="ja-JP" altLang="en-US" kern="100" dirty="0">
                <a:cs typeface="Times New Roman" panose="02020603050405020304" pitchFamily="18" charset="0"/>
              </a:rPr>
              <a:t>ります</a:t>
            </a:r>
            <a:r>
              <a:rPr lang="ja-JP" altLang="ja-JP" kern="100" dirty="0">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14</a:t>
            </a:fld>
            <a:endParaRPr kumimoji="1" lang="ja-JP" altLang="en-US"/>
          </a:p>
        </p:txBody>
      </p:sp>
    </p:spTree>
    <p:extLst>
      <p:ext uri="{BB962C8B-B14F-4D97-AF65-F5344CB8AC3E}">
        <p14:creationId xmlns:p14="http://schemas.microsoft.com/office/powerpoint/2010/main" val="317280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健康と生活のバランス</a:t>
            </a:r>
            <a:r>
              <a:rPr kumimoji="1" lang="ja-JP" altLang="en-US" kern="1200" dirty="0">
                <a:solidFill>
                  <a:schemeClr val="tx1"/>
                </a:solidFill>
                <a:effectLst/>
              </a:rPr>
              <a:t>について説明します。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子ども達の学校生活は、登校し、学び、遊び、様々な体験をして色々な人と交流することが目的ですが、学校生活を支えるためには、体調を整え、体力を維持するという健康の維持がベースになければなりません。さらに言えば、命あっての健康の維持であり社会生活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学校職員は学校生活や社会参加に目が向きがちですが、医療的ケア児の学校生活においては、健康の維持にも目を向けて行く必要があります。　</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15</a:t>
            </a:fld>
            <a:endParaRPr kumimoji="1" lang="ja-JP" altLang="en-US"/>
          </a:p>
        </p:txBody>
      </p:sp>
    </p:spTree>
    <p:extLst>
      <p:ext uri="{BB962C8B-B14F-4D97-AF65-F5344CB8AC3E}">
        <p14:creationId xmlns:p14="http://schemas.microsoft.com/office/powerpoint/2010/main" val="264229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健康観察のポイント</a:t>
            </a:r>
            <a:r>
              <a:rPr kumimoji="1" lang="en-US" altLang="ja-JP" dirty="0"/>
              <a:t>】</a:t>
            </a:r>
            <a:r>
              <a:rPr kumimoji="1" lang="ja-JP" altLang="en-US" dirty="0"/>
              <a:t>です。</a:t>
            </a:r>
            <a:endParaRPr kumimoji="1" lang="en-US" altLang="ja-JP" dirty="0"/>
          </a:p>
          <a:p>
            <a:r>
              <a:rPr kumimoji="0" lang="ja-JP" altLang="en-US" dirty="0"/>
              <a:t>　調子の良い時の状態をしっかり把握しておき、「いつもと違う状態」に気付けるようにしましょう。</a:t>
            </a:r>
            <a:endParaRPr kumimoji="0" lang="en-US" altLang="ja-JP" dirty="0"/>
          </a:p>
          <a:p>
            <a:r>
              <a:rPr kumimoji="0" lang="ja-JP" altLang="en-US" dirty="0"/>
              <a:t>　体調を崩す前兆と思われるサインをつかんでおくと、早めの対応が可能になります。</a:t>
            </a:r>
            <a:endParaRPr kumimoji="0" lang="en-US" altLang="ja-JP" dirty="0"/>
          </a:p>
          <a:p>
            <a:r>
              <a:rPr kumimoji="0" lang="ja-JP" altLang="en-US" dirty="0"/>
              <a:t>　いつもと同じ状態であっても、健康上の問題点を常に認識しておきましょう。</a:t>
            </a:r>
            <a:endParaRPr kumimoji="0" lang="en-US" altLang="ja-JP" dirty="0"/>
          </a:p>
          <a:p>
            <a:r>
              <a:rPr kumimoji="0" lang="ja-JP" altLang="en-US" dirty="0"/>
              <a:t>　家庭との連携は重要です。連絡帳などで、</a:t>
            </a:r>
            <a:r>
              <a:rPr kumimoji="0" lang="en-US" altLang="ja-JP" dirty="0"/>
              <a:t>1</a:t>
            </a:r>
            <a:r>
              <a:rPr kumimoji="0" lang="ja-JP" altLang="en-US" dirty="0"/>
              <a:t>日を通しての状態の把握に務めましょう。</a:t>
            </a:r>
            <a:endParaRPr kumimoji="0" lang="ja-JP"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16</a:t>
            </a:fld>
            <a:endParaRPr kumimoji="1" lang="ja-JP" altLang="en-US"/>
          </a:p>
        </p:txBody>
      </p:sp>
    </p:spTree>
    <p:extLst>
      <p:ext uri="{BB962C8B-B14F-4D97-AF65-F5344CB8AC3E}">
        <p14:creationId xmlns:p14="http://schemas.microsoft.com/office/powerpoint/2010/main" val="331450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体温</a:t>
            </a:r>
            <a:r>
              <a:rPr kumimoji="1" lang="en-US" altLang="ja-JP" dirty="0"/>
              <a:t>】</a:t>
            </a:r>
            <a:r>
              <a:rPr kumimoji="1" lang="ja-JP" altLang="en-US" dirty="0"/>
              <a:t>について説明します。</a:t>
            </a:r>
            <a:endParaRPr kumimoji="1" lang="en-US" altLang="ja-JP" dirty="0"/>
          </a:p>
          <a:p>
            <a:pPr defTabSz="915398">
              <a:defRPr/>
            </a:pPr>
            <a:r>
              <a:rPr lang="ja-JP" altLang="en-US" dirty="0">
                <a:cs typeface="ＭＳ ゴシック"/>
              </a:rPr>
              <a:t>　腋窩体温の正常値は表の通りです。学童児の正常値は</a:t>
            </a:r>
            <a:r>
              <a:rPr lang="en-US" altLang="ja-JP" dirty="0">
                <a:cs typeface="ＭＳ ゴシック"/>
              </a:rPr>
              <a:t>36.1〜37.5℃</a:t>
            </a:r>
            <a:r>
              <a:rPr lang="ja-JP" altLang="en-US" dirty="0">
                <a:cs typeface="ＭＳ ゴシック"/>
              </a:rPr>
              <a:t>です。</a:t>
            </a:r>
            <a:endParaRPr lang="en-US" altLang="ja-JP" dirty="0">
              <a:cs typeface="ＭＳ ゴシック"/>
            </a:endParaRPr>
          </a:p>
          <a:p>
            <a:pPr defTabSz="457697">
              <a:buClr>
                <a:schemeClr val="folHlink"/>
              </a:buClr>
              <a:buSzPct val="60000"/>
              <a:defRPr/>
            </a:pPr>
            <a:r>
              <a:rPr kumimoji="0" lang="ja-JP" altLang="en-US" dirty="0">
                <a:cs typeface="ＭＳ ゴシック" charset="-128"/>
              </a:rPr>
              <a:t>　個人差もあるので調子の良い時の体温を記録し、日内変動や季節変動を把握</a:t>
            </a:r>
            <a:r>
              <a:rPr lang="ja-JP" altLang="en-US" dirty="0">
                <a:cs typeface="ＭＳ ゴシック" charset="-128"/>
              </a:rPr>
              <a:t>します。</a:t>
            </a:r>
            <a:r>
              <a:rPr kumimoji="0" lang="ja-JP" altLang="en-US" dirty="0"/>
              <a:t>筋緊張や食事の前後でも容易に変動</a:t>
            </a:r>
            <a:r>
              <a:rPr lang="ja-JP" altLang="en-US" dirty="0"/>
              <a:t>します</a:t>
            </a:r>
            <a:r>
              <a:rPr kumimoji="0" lang="ja-JP" altLang="en-US" dirty="0"/>
              <a:t>。</a:t>
            </a:r>
            <a:endParaRPr kumimoji="0" lang="en-US" altLang="ja-JP" dirty="0"/>
          </a:p>
          <a:p>
            <a:pPr defTabSz="457697">
              <a:buClr>
                <a:schemeClr val="folHlink"/>
              </a:buClr>
              <a:buSzPct val="60000"/>
              <a:defRPr/>
            </a:pPr>
            <a:r>
              <a:rPr kumimoji="0" lang="ja-JP" altLang="en-US" dirty="0"/>
              <a:t>　障害児の体温上昇の原因と考えられるのは、感染症の他に、脱水、環境温の上昇、筋緊張亢進などがあります。</a:t>
            </a:r>
            <a:endParaRPr kumimoji="0" lang="en-US" altLang="ja-JP" dirty="0"/>
          </a:p>
          <a:p>
            <a:pPr defTabSz="457697">
              <a:buClr>
                <a:schemeClr val="folHlink"/>
              </a:buClr>
              <a:buSzPct val="60000"/>
              <a:defRPr/>
            </a:pPr>
            <a:r>
              <a:rPr kumimoji="0" lang="ja-JP" altLang="en-US" dirty="0"/>
              <a:t>　特に、</a:t>
            </a:r>
            <a:r>
              <a:rPr kumimoji="0" lang="ja-JP" altLang="en-US" dirty="0">
                <a:cs typeface="ＭＳ ゴシック" charset="-128"/>
              </a:rPr>
              <a:t>高度な脳障害があると中枢性の</a:t>
            </a:r>
            <a:r>
              <a:rPr lang="ja-JP" altLang="en-US" dirty="0">
                <a:cs typeface="ＭＳ ゴシック" charset="-128"/>
              </a:rPr>
              <a:t>体温調節障害を合併します。</a:t>
            </a:r>
          </a:p>
          <a:p>
            <a:pPr>
              <a:defRPr/>
            </a:pPr>
            <a:r>
              <a:rPr lang="ja-JP" altLang="en-US" dirty="0"/>
              <a:t>　汗腺の発達が未熟であったり、抗痙攣剤などの副作用により発汗障害によって、熱がこもりやすい子どもがいます。</a:t>
            </a:r>
            <a:endParaRPr lang="en-US" altLang="ja-JP" dirty="0"/>
          </a:p>
          <a:p>
            <a:pPr>
              <a:defRPr/>
            </a:pPr>
            <a:r>
              <a:rPr lang="ja-JP" altLang="en-US" dirty="0"/>
              <a:t>　 皮膚を直接冷やす、皮膚に風をあてる、室温を下げる、などの対応が有効です。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17</a:t>
            </a:fld>
            <a:endParaRPr kumimoji="1" lang="ja-JP" altLang="en-US"/>
          </a:p>
        </p:txBody>
      </p:sp>
    </p:spTree>
    <p:extLst>
      <p:ext uri="{BB962C8B-B14F-4D97-AF65-F5344CB8AC3E}">
        <p14:creationId xmlns:p14="http://schemas.microsoft.com/office/powerpoint/2010/main" val="114420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低体温</a:t>
            </a:r>
            <a:r>
              <a:rPr kumimoji="1" lang="en-US" altLang="ja-JP" dirty="0"/>
              <a:t>】</a:t>
            </a:r>
            <a:r>
              <a:rPr kumimoji="1" lang="ja-JP" altLang="en-US" dirty="0"/>
              <a:t>は高体温よりも重篤な場合があります。</a:t>
            </a:r>
            <a:endParaRPr kumimoji="1" lang="en-US" altLang="ja-JP" dirty="0"/>
          </a:p>
          <a:p>
            <a:pPr>
              <a:buClr>
                <a:schemeClr val="folHlink"/>
              </a:buClr>
              <a:buSzPct val="60000"/>
              <a:defRPr/>
            </a:pPr>
            <a:r>
              <a:rPr kumimoji="1" lang="ja-JP" altLang="en-US" dirty="0"/>
              <a:t>●症状は、</a:t>
            </a:r>
            <a:endParaRPr kumimoji="1" lang="en-US" altLang="ja-JP" dirty="0"/>
          </a:p>
          <a:p>
            <a:pPr>
              <a:buClr>
                <a:schemeClr val="folHlink"/>
              </a:buClr>
              <a:buSzPct val="60000"/>
              <a:defRPr/>
            </a:pPr>
            <a:r>
              <a:rPr kumimoji="0" lang="ja-JP" altLang="en-US" dirty="0">
                <a:cs typeface="ＭＳ ゴシック" charset="0"/>
              </a:rPr>
              <a:t>　脳の活動低下による意識レベル低下や、</a:t>
            </a:r>
            <a:endParaRPr kumimoji="0" lang="en-US" altLang="ja-JP" dirty="0">
              <a:cs typeface="ＭＳ ゴシック" charset="0"/>
            </a:endParaRPr>
          </a:p>
          <a:p>
            <a:pPr>
              <a:buClr>
                <a:schemeClr val="folHlink"/>
              </a:buClr>
              <a:buSzPct val="60000"/>
              <a:defRPr/>
            </a:pPr>
            <a:r>
              <a:rPr kumimoji="0" lang="ja-JP" altLang="en-US" dirty="0">
                <a:cs typeface="ＭＳ ゴシック" charset="0"/>
              </a:rPr>
              <a:t>　消化吸収不良による胃内容停滞、食欲不振、</a:t>
            </a:r>
            <a:endParaRPr kumimoji="0" lang="en-US" altLang="ja-JP" dirty="0">
              <a:cs typeface="ＭＳ ゴシック" charset="0"/>
            </a:endParaRPr>
          </a:p>
          <a:p>
            <a:pPr>
              <a:buClr>
                <a:schemeClr val="folHlink"/>
              </a:buClr>
              <a:buSzPct val="60000"/>
              <a:defRPr/>
            </a:pPr>
            <a:r>
              <a:rPr kumimoji="0" lang="ja-JP" altLang="en-US" dirty="0">
                <a:cs typeface="ＭＳ ゴシック" charset="0"/>
              </a:rPr>
              <a:t>　呼吸機能低下による排痰困難、</a:t>
            </a:r>
            <a:r>
              <a:rPr kumimoji="0" lang="en-US" altLang="ja-JP" dirty="0">
                <a:cs typeface="ＭＳ ゴシック" charset="0"/>
              </a:rPr>
              <a:t>SpO</a:t>
            </a:r>
            <a:r>
              <a:rPr kumimoji="0" lang="en-US" altLang="ja-JP" baseline="-25000" dirty="0">
                <a:cs typeface="ＭＳ ゴシック" charset="0"/>
              </a:rPr>
              <a:t>2</a:t>
            </a:r>
            <a:r>
              <a:rPr kumimoji="0" lang="ja-JP" altLang="en-US" dirty="0">
                <a:cs typeface="ＭＳ ゴシック" charset="0"/>
              </a:rPr>
              <a:t>低下で静かにチアノーゼになっていたり、</a:t>
            </a:r>
            <a:endParaRPr kumimoji="0" lang="en-US" altLang="ja-JP" dirty="0">
              <a:cs typeface="ＭＳ ゴシック" charset="0"/>
            </a:endParaRPr>
          </a:p>
          <a:p>
            <a:pPr>
              <a:buClr>
                <a:schemeClr val="folHlink"/>
              </a:buClr>
              <a:buSzPct val="60000"/>
              <a:defRPr/>
            </a:pPr>
            <a:r>
              <a:rPr kumimoji="0" lang="ja-JP" altLang="en-US" dirty="0">
                <a:cs typeface="ＭＳ ゴシック" charset="0"/>
              </a:rPr>
              <a:t>　心機能低下による循環不全、徐脈、乏尿、尿閉などがあります。</a:t>
            </a:r>
            <a:endParaRPr kumimoji="0" lang="en-US" altLang="ja-JP" dirty="0">
              <a:cs typeface="ＭＳ ゴシック" charset="0"/>
            </a:endParaRPr>
          </a:p>
          <a:p>
            <a:pPr>
              <a:buClr>
                <a:schemeClr val="folHlink"/>
              </a:buClr>
              <a:buSzPct val="60000"/>
              <a:defRPr/>
            </a:pPr>
            <a:r>
              <a:rPr kumimoji="0" lang="ja-JP" altLang="en-US" dirty="0">
                <a:cs typeface="ＭＳ ゴシック" charset="0"/>
              </a:rPr>
              <a:t>●原因は、</a:t>
            </a:r>
            <a:endParaRPr kumimoji="0" lang="en-US" altLang="ja-JP" dirty="0">
              <a:cs typeface="ＭＳ ゴシック" charset="0"/>
            </a:endParaRPr>
          </a:p>
          <a:p>
            <a:pPr>
              <a:buClr>
                <a:schemeClr val="folHlink"/>
              </a:buClr>
              <a:buSzPct val="60000"/>
              <a:defRPr/>
            </a:pPr>
            <a:r>
              <a:rPr kumimoji="0" lang="ja-JP" altLang="en-US" u="none" dirty="0">
                <a:cs typeface="ＭＳ ゴシック" charset="0"/>
              </a:rPr>
              <a:t>　重度脳障害による体温調節障害があること、</a:t>
            </a:r>
            <a:endParaRPr kumimoji="0" lang="en-US" altLang="ja-JP" u="none" dirty="0">
              <a:cs typeface="ＭＳ ゴシック" charset="0"/>
            </a:endParaRPr>
          </a:p>
          <a:p>
            <a:pPr>
              <a:buClr>
                <a:schemeClr val="folHlink"/>
              </a:buClr>
              <a:buSzPct val="60000"/>
              <a:defRPr/>
            </a:pPr>
            <a:r>
              <a:rPr kumimoji="0" lang="ja-JP" altLang="en-US" u="none" dirty="0">
                <a:cs typeface="ＭＳ ゴシック" charset="0"/>
              </a:rPr>
              <a:t>　環境温の低下に見合った衣類を着用していないこと、</a:t>
            </a:r>
            <a:endParaRPr kumimoji="0" lang="en-US" altLang="ja-JP" u="none" dirty="0">
              <a:cs typeface="ＭＳ ゴシック" charset="0"/>
            </a:endParaRPr>
          </a:p>
          <a:p>
            <a:pPr>
              <a:buClr>
                <a:schemeClr val="folHlink"/>
              </a:buClr>
              <a:buSzPct val="60000"/>
              <a:defRPr/>
            </a:pPr>
            <a:r>
              <a:rPr kumimoji="0" lang="ja-JP" altLang="en-US" u="none" dirty="0">
                <a:cs typeface="ＭＳ ゴシック" charset="0"/>
              </a:rPr>
              <a:t>　代謝の低下により体の中から熱を産生できないなどが挙げられます。</a:t>
            </a:r>
            <a:endParaRPr kumimoji="0" lang="en-US" altLang="ja-JP" u="none" dirty="0">
              <a:cs typeface="ＭＳ ゴシック" charset="0"/>
            </a:endParaRPr>
          </a:p>
          <a:p>
            <a:pPr>
              <a:buClr>
                <a:schemeClr val="folHlink"/>
              </a:buClr>
              <a:buSzPct val="60000"/>
              <a:defRPr/>
            </a:pPr>
            <a:r>
              <a:rPr kumimoji="0" lang="ja-JP" altLang="en-US" u="none" dirty="0">
                <a:cs typeface="ＭＳ ゴシック" charset="0"/>
              </a:rPr>
              <a:t>●対応は、</a:t>
            </a:r>
            <a:endParaRPr kumimoji="0" lang="en-US" altLang="ja-JP" u="none" dirty="0">
              <a:cs typeface="ＭＳ ゴシック" charset="0"/>
            </a:endParaRPr>
          </a:p>
          <a:p>
            <a:pPr>
              <a:buClr>
                <a:schemeClr val="folHlink"/>
              </a:buClr>
              <a:buSzPct val="60000"/>
              <a:defRPr/>
            </a:pPr>
            <a:r>
              <a:rPr kumimoji="0" lang="ja-JP" altLang="en-US" dirty="0">
                <a:cs typeface="ＭＳ ゴシック" charset="0"/>
              </a:rPr>
              <a:t>　環境温度を温かく（電気毛布は有用です）保温性の高い衣類の着用や、頭や頸の保温に努めます。</a:t>
            </a:r>
            <a:endParaRPr kumimoji="0" lang="en-US" altLang="ja-JP" dirty="0">
              <a:cs typeface="ＭＳ ゴシック" charset="0"/>
            </a:endParaRPr>
          </a:p>
          <a:p>
            <a:pPr>
              <a:buClr>
                <a:schemeClr val="folHlink"/>
              </a:buClr>
              <a:buSzPct val="60000"/>
              <a:defRPr/>
            </a:pPr>
            <a:r>
              <a:rPr kumimoji="0" lang="ja-JP" altLang="en-US" dirty="0">
                <a:cs typeface="ＭＳ ゴシック" charset="0"/>
              </a:rPr>
              <a:t>　手足の運動やマッサージは末梢の循環の改善に有効です。</a:t>
            </a:r>
            <a:endParaRPr kumimoji="0" lang="en-US" altLang="ja-JP" dirty="0">
              <a:cs typeface="ＭＳ ゴシック" charset="0"/>
            </a:endParaRPr>
          </a:p>
          <a:p>
            <a:pPr>
              <a:buClr>
                <a:schemeClr val="folHlink"/>
              </a:buClr>
              <a:buSzPct val="60000"/>
              <a:defRPr/>
            </a:pPr>
            <a:r>
              <a:rPr kumimoji="0" lang="ja-JP" altLang="en-US" dirty="0"/>
              <a:t>身体機能を考えると体温は</a:t>
            </a:r>
            <a:r>
              <a:rPr kumimoji="0" lang="en-US" altLang="ja-JP" dirty="0"/>
              <a:t>35℃</a:t>
            </a:r>
            <a:r>
              <a:rPr kumimoji="0" lang="ja-JP" altLang="en-US" dirty="0"/>
              <a:t>を維持したいです。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18</a:t>
            </a:fld>
            <a:endParaRPr kumimoji="1" lang="ja-JP" altLang="en-US"/>
          </a:p>
        </p:txBody>
      </p:sp>
    </p:spTree>
    <p:extLst>
      <p:ext uri="{BB962C8B-B14F-4D97-AF65-F5344CB8AC3E}">
        <p14:creationId xmlns:p14="http://schemas.microsoft.com/office/powerpoint/2010/main" val="5569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5398">
              <a:defRPr/>
            </a:pPr>
            <a:r>
              <a:rPr kumimoji="1" lang="en-US" altLang="ja-JP" dirty="0"/>
              <a:t>【</a:t>
            </a:r>
            <a:r>
              <a:rPr kumimoji="1" lang="ja-JP" altLang="en-US" dirty="0"/>
              <a:t>脈拍数</a:t>
            </a:r>
            <a:r>
              <a:rPr kumimoji="1" lang="en-US" altLang="ja-JP" dirty="0"/>
              <a:t>】</a:t>
            </a:r>
            <a:r>
              <a:rPr kumimoji="1" lang="ja-JP" altLang="en-US" dirty="0"/>
              <a:t>の正常値を表に示します。</a:t>
            </a:r>
            <a:endParaRPr kumimoji="1" lang="en-US" altLang="ja-JP" dirty="0">
              <a:solidFill>
                <a:schemeClr val="tx1"/>
              </a:solidFill>
            </a:endParaRPr>
          </a:p>
          <a:p>
            <a:pPr defTabSz="915398">
              <a:defRPr/>
            </a:pPr>
            <a:r>
              <a:rPr lang="ja-JP" altLang="en-US" dirty="0"/>
              <a:t>　</a:t>
            </a:r>
            <a:r>
              <a:rPr lang="ja-JP" altLang="en-US" dirty="0">
                <a:solidFill>
                  <a:schemeClr val="dk1"/>
                </a:solidFill>
              </a:rPr>
              <a:t>脈に触れなくても、酸素飽和度モニターによって、簡便に継続的に脈拍が把握できるようになりました。</a:t>
            </a:r>
            <a:endParaRPr lang="en-US" altLang="ja-JP" dirty="0">
              <a:solidFill>
                <a:schemeClr val="dk1"/>
              </a:solidFill>
            </a:endParaRPr>
          </a:p>
          <a:p>
            <a:r>
              <a:rPr lang="ja-JP" altLang="en-US" dirty="0"/>
              <a:t>●脈拍数が上昇する原因は、</a:t>
            </a:r>
            <a:endParaRPr lang="en-US" altLang="ja-JP" dirty="0"/>
          </a:p>
          <a:p>
            <a:r>
              <a:rPr lang="ja-JP" altLang="en-US" dirty="0"/>
              <a:t>　体温上昇</a:t>
            </a:r>
            <a:endParaRPr lang="en-US" altLang="ja-JP" dirty="0"/>
          </a:p>
          <a:p>
            <a:r>
              <a:rPr lang="ja-JP" altLang="en-US" dirty="0"/>
              <a:t>　循環血液量低下（脱水）</a:t>
            </a:r>
            <a:endParaRPr lang="en-US" altLang="ja-JP" dirty="0"/>
          </a:p>
          <a:p>
            <a:r>
              <a:rPr lang="ja-JP" altLang="en-US" dirty="0"/>
              <a:t>　循環血液偏在　（栄養注入・上体挙上）</a:t>
            </a:r>
            <a:endParaRPr lang="en-US" altLang="ja-JP" dirty="0"/>
          </a:p>
          <a:p>
            <a:r>
              <a:rPr lang="ja-JP" altLang="en-US" dirty="0"/>
              <a:t>　酸素需要増加　（運動・筋緊張亢進）</a:t>
            </a:r>
            <a:endParaRPr lang="en-US" altLang="ja-JP" dirty="0"/>
          </a:p>
          <a:p>
            <a:r>
              <a:rPr lang="ja-JP" altLang="en-US" dirty="0"/>
              <a:t>　交感神経刺激　（痛み・ストレス）　などがあります。　</a:t>
            </a:r>
            <a:endParaRPr lang="en-US" altLang="ja-JP" dirty="0"/>
          </a:p>
          <a:p>
            <a:r>
              <a:rPr lang="ja-JP" altLang="en-US" dirty="0"/>
              <a:t>●脈拍上昇は不快・不安・緊張のサインとして捉えることもできます。</a:t>
            </a:r>
            <a:endParaRPr lang="en-US" altLang="ja-JP" dirty="0"/>
          </a:p>
          <a:p>
            <a:r>
              <a:rPr lang="ja-JP" altLang="en-US" dirty="0"/>
              <a:t>　「おしっこが出たよ！」「なんとなく苦しいよ！」「暑いよ！」「痛いよ！」など、子どもの重要な意思表示のことがあります。</a:t>
            </a:r>
            <a:endParaRPr lang="en-US" altLang="ja-JP" dirty="0"/>
          </a:p>
          <a:p>
            <a:pPr>
              <a:defRPr/>
            </a:pPr>
            <a:r>
              <a:rPr lang="ja-JP" altLang="en-US" dirty="0"/>
              <a:t>　重度の医療的ケア児の徐脈はどのくらいまで問題ないか？</a:t>
            </a:r>
            <a:endParaRPr lang="en-US" altLang="ja-JP" dirty="0"/>
          </a:p>
          <a:p>
            <a:pPr defTabSz="915398">
              <a:defRPr/>
            </a:pPr>
            <a:r>
              <a:rPr lang="ja-JP" altLang="en-US" dirty="0"/>
              <a:t>　人工呼吸器療法の子どもが熟睡すると</a:t>
            </a:r>
            <a:r>
              <a:rPr lang="en-US" altLang="ja-JP" dirty="0"/>
              <a:t>40</a:t>
            </a:r>
            <a:r>
              <a:rPr lang="ja-JP" altLang="en-US" dirty="0"/>
              <a:t>台</a:t>
            </a:r>
            <a:r>
              <a:rPr lang="en-US" altLang="ja-JP" dirty="0"/>
              <a:t>/</a:t>
            </a:r>
            <a:r>
              <a:rPr lang="ja-JP" altLang="en-US" dirty="0"/>
              <a:t>分まで低下することはよくあります。</a:t>
            </a:r>
            <a:endParaRPr lang="en-US" altLang="ja-JP" dirty="0"/>
          </a:p>
          <a:p>
            <a:pPr defTabSz="915398">
              <a:defRPr/>
            </a:pPr>
            <a:r>
              <a:rPr lang="ja-JP" altLang="en-US" dirty="0"/>
              <a:t>　覚醒度</a:t>
            </a:r>
            <a:r>
              <a:rPr lang="ja-JP" altLang="en-US" dirty="0">
                <a:solidFill>
                  <a:srgbClr val="000000"/>
                </a:solidFill>
              </a:rPr>
              <a:t>を上げて脈拍が上昇すれば心配ありません。</a:t>
            </a:r>
            <a:endParaRPr lang="en-US" altLang="ja-JP" dirty="0">
              <a:solidFill>
                <a:srgbClr val="000000"/>
              </a:solidFill>
            </a:endParaRPr>
          </a:p>
          <a:p>
            <a:pPr>
              <a:defRPr/>
            </a:pPr>
            <a:r>
              <a:rPr lang="ja-JP" altLang="en-US" dirty="0">
                <a:solidFill>
                  <a:srgbClr val="000000"/>
                </a:solidFill>
              </a:rPr>
              <a:t>　酸素飽和度モニターで一時的に徐脈になる場合は不整脈の可能性があります。</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19</a:t>
            </a:fld>
            <a:endParaRPr kumimoji="1" lang="ja-JP" altLang="en-US"/>
          </a:p>
        </p:txBody>
      </p:sp>
    </p:spTree>
    <p:extLst>
      <p:ext uri="{BB962C8B-B14F-4D97-AF65-F5344CB8AC3E}">
        <p14:creationId xmlns:p14="http://schemas.microsoft.com/office/powerpoint/2010/main" val="461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b="0" i="0" u="none" strike="noStrike" kern="1200" baseline="0" dirty="0">
                <a:solidFill>
                  <a:schemeClr val="tx1"/>
                </a:solidFill>
              </a:rPr>
              <a:t>よく使われる「重症心身障害児」という言葉の定義について説明します。</a:t>
            </a:r>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a:t>
            </a:r>
            <a:r>
              <a:rPr lang="ja-JP" altLang="en-US" dirty="0"/>
              <a:t>子ども</a:t>
            </a:r>
            <a:r>
              <a:rPr kumimoji="1" lang="ja-JP" altLang="en-US" b="0" i="0" u="none" strike="noStrike" kern="1200" baseline="0" dirty="0">
                <a:solidFill>
                  <a:schemeClr val="tx1"/>
                </a:solidFill>
              </a:rPr>
              <a:t>の障害について考える時、図に示すように、横軸を</a:t>
            </a:r>
            <a:r>
              <a:rPr kumimoji="1" lang="ja-JP" altLang="en-US" b="0" i="0" u="none" strike="noStrike" kern="1200" baseline="0" dirty="0"/>
              <a:t>運動障害、</a:t>
            </a:r>
            <a:r>
              <a:rPr kumimoji="1" lang="ja-JP" altLang="en-US" b="0" i="0" u="none" strike="noStrike" kern="1200" baseline="0" dirty="0">
                <a:solidFill>
                  <a:schemeClr val="tx1"/>
                </a:solidFill>
              </a:rPr>
              <a:t>縦軸を知的障害として組み合わせると</a:t>
            </a:r>
            <a:r>
              <a:rPr lang="en-US" altLang="ja-JP" dirty="0"/>
              <a:t>25</a:t>
            </a:r>
            <a:r>
              <a:rPr kumimoji="1" lang="ja-JP" altLang="en-US" b="0" i="0" u="none" strike="noStrike" kern="1200" baseline="0" dirty="0">
                <a:solidFill>
                  <a:schemeClr val="tx1"/>
                </a:solidFill>
              </a:rPr>
              <a:t>のグループに分けることができます。これを大島の分類と言います。</a:t>
            </a:r>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重度の肢体不自由すなわち「座位までの運動機能」と、重度の知的障害「</a:t>
            </a:r>
            <a:r>
              <a:rPr kumimoji="1" lang="en-US" altLang="ja-JP" b="0" i="0" u="none" strike="noStrike" kern="1200" baseline="0" dirty="0">
                <a:solidFill>
                  <a:schemeClr val="tx1"/>
                </a:solidFill>
              </a:rPr>
              <a:t>IQ35</a:t>
            </a:r>
            <a:r>
              <a:rPr kumimoji="1" lang="ja-JP" altLang="en-US" b="0" i="0" u="none" strike="noStrike" kern="1200" baseline="0" dirty="0">
                <a:solidFill>
                  <a:schemeClr val="tx1"/>
                </a:solidFill>
              </a:rPr>
              <a:t>以下」を併せ持つ障害児は、大島の分類</a:t>
            </a:r>
            <a:r>
              <a:rPr kumimoji="1" lang="en-US" altLang="ja-JP" b="0" i="0" u="none" strike="noStrike" kern="1200" baseline="0" dirty="0">
                <a:solidFill>
                  <a:schemeClr val="tx1"/>
                </a:solidFill>
              </a:rPr>
              <a:t>1〜</a:t>
            </a:r>
            <a:r>
              <a:rPr lang="en-US" altLang="ja-JP" dirty="0"/>
              <a:t>4</a:t>
            </a:r>
            <a:r>
              <a:rPr kumimoji="1" lang="ja-JP" altLang="en-US" b="0" i="0" u="none" strike="noStrike" kern="1200" baseline="0" dirty="0">
                <a:solidFill>
                  <a:schemeClr val="tx1"/>
                </a:solidFill>
              </a:rPr>
              <a:t>に相当し、このような障害児を「重症心身障害児」と言います。公的福祉サービスを受ける時の行政上の重要な障害概念でもあります。</a:t>
            </a:r>
            <a:endParaRPr kumimoji="1" lang="en-US" altLang="ja-JP" b="0" i="0" u="none" strike="noStrike" kern="1200" baseline="0" dirty="0">
              <a:solidFill>
                <a:schemeClr val="tx1"/>
              </a:solidFill>
            </a:endParaRPr>
          </a:p>
          <a:p>
            <a:r>
              <a:rPr kumimoji="1" lang="ja-JP" altLang="en-US" b="0" i="0" u="none" strike="noStrike" kern="1200" baseline="0" dirty="0">
                <a:solidFill>
                  <a:schemeClr val="tx1"/>
                </a:solidFill>
              </a:rPr>
              <a:t>　本来、運動障害の程度は身体障害者手帳に、知的障害の程度は療育手帳にそれぞれ反映されますが、明らかに障害があっても手帳を持たない子どももいますので、手帳の有無だけでは重症心身障害児か否かは判断でき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a:t>
            </a:fld>
            <a:endParaRPr kumimoji="1" lang="ja-JP" altLang="en-US"/>
          </a:p>
        </p:txBody>
      </p:sp>
    </p:spTree>
    <p:extLst>
      <p:ext uri="{BB962C8B-B14F-4D97-AF65-F5344CB8AC3E}">
        <p14:creationId xmlns:p14="http://schemas.microsoft.com/office/powerpoint/2010/main" val="387107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呼吸数</a:t>
            </a:r>
            <a:r>
              <a:rPr kumimoji="1" lang="en-US" altLang="ja-JP" dirty="0"/>
              <a:t>】</a:t>
            </a:r>
            <a:r>
              <a:rPr kumimoji="1" lang="ja-JP" altLang="en-US" dirty="0"/>
              <a:t>の正常値は表の通りです。学童児の正常値は</a:t>
            </a:r>
            <a:r>
              <a:rPr lang="en-US" altLang="ja-JP" dirty="0">
                <a:cs typeface="ＭＳ ゴシック" charset="0"/>
              </a:rPr>
              <a:t>18〜25 /</a:t>
            </a:r>
            <a:r>
              <a:rPr lang="ja-JP" altLang="en-US" dirty="0">
                <a:cs typeface="ＭＳ ゴシック" charset="0"/>
              </a:rPr>
              <a:t>分です。</a:t>
            </a:r>
            <a:endParaRPr lang="en-US" altLang="ja-JP" dirty="0">
              <a:cs typeface="ＭＳ ゴシック" charset="0"/>
            </a:endParaRPr>
          </a:p>
          <a:p>
            <a:r>
              <a:rPr lang="ja-JP" altLang="en-US" dirty="0"/>
              <a:t>●呼吸数が上昇する原因は</a:t>
            </a:r>
            <a:endParaRPr lang="en-US" altLang="ja-JP" dirty="0"/>
          </a:p>
          <a:p>
            <a:r>
              <a:rPr lang="ja-JP" altLang="en-US" dirty="0"/>
              <a:t>　体温上昇</a:t>
            </a:r>
            <a:endParaRPr lang="en-US" altLang="ja-JP" dirty="0"/>
          </a:p>
          <a:p>
            <a:r>
              <a:rPr lang="ja-JP" altLang="en-US" u="none" dirty="0"/>
              <a:t>　</a:t>
            </a:r>
            <a:r>
              <a:rPr lang="en-US" altLang="ja-JP" dirty="0"/>
              <a:t>1</a:t>
            </a:r>
            <a:r>
              <a:rPr lang="ja-JP" altLang="en-US" u="none" dirty="0"/>
              <a:t>回換気量低下（呼吸障害）</a:t>
            </a:r>
            <a:endParaRPr lang="en-US" altLang="ja-JP" dirty="0"/>
          </a:p>
          <a:p>
            <a:r>
              <a:rPr lang="ja-JP" altLang="en-US" dirty="0"/>
              <a:t>　酸素需要増加　（運動・筋緊張亢進）</a:t>
            </a:r>
            <a:endParaRPr lang="en-US" altLang="ja-JP" dirty="0"/>
          </a:p>
          <a:p>
            <a:r>
              <a:rPr lang="ja-JP" altLang="en-US" dirty="0"/>
              <a:t>　交感神経亢進　（痛み・ストレス）　が挙げられます。</a:t>
            </a:r>
            <a:endParaRPr lang="en-US" altLang="ja-JP" dirty="0"/>
          </a:p>
          <a:p>
            <a:r>
              <a:rPr lang="ja-JP" altLang="en-US" dirty="0"/>
              <a:t>　一回の呼吸運動で充分量の空気が肺に入ってこないと呼吸が浅く速くなり、呼吸回数が多くなります。 </a:t>
            </a:r>
            <a:endParaRPr lang="en-US" altLang="ja-JP" dirty="0"/>
          </a:p>
          <a:p>
            <a:r>
              <a:rPr lang="ja-JP" altLang="en-US" dirty="0"/>
              <a:t>　浅表性速拍呼吸、すなわち呼吸数の増加は呼吸障害の最初のサインです。</a:t>
            </a:r>
            <a:endParaRPr lang="en-US" altLang="ja-JP" dirty="0"/>
          </a:p>
          <a:p>
            <a:pPr algn="l" defTabSz="915398">
              <a:defRPr/>
            </a:pPr>
            <a:r>
              <a:rPr lang="ja-JP" altLang="en-US" dirty="0"/>
              <a:t>　その他、努力呼吸のサインとして、</a:t>
            </a:r>
            <a:endParaRPr lang="en-US" altLang="ja-JP" dirty="0"/>
          </a:p>
          <a:p>
            <a:pPr algn="l" defTabSz="915398">
              <a:defRPr/>
            </a:pPr>
            <a:r>
              <a:rPr lang="ja-JP" altLang="en-US" dirty="0"/>
              <a:t>　吸気時に鼻の穴を膨らませる </a:t>
            </a:r>
            <a:r>
              <a:rPr lang="en-US" altLang="ja-JP" dirty="0"/>
              <a:t>【</a:t>
            </a:r>
            <a:r>
              <a:rPr lang="ja-JP" altLang="en-US" dirty="0"/>
              <a:t>鼻翼呼吸</a:t>
            </a:r>
            <a:r>
              <a:rPr lang="en-US" altLang="ja-JP" dirty="0"/>
              <a:t>】</a:t>
            </a:r>
          </a:p>
          <a:p>
            <a:pPr algn="l" defTabSz="915398">
              <a:defRPr/>
            </a:pPr>
            <a:r>
              <a:rPr lang="ja-JP" altLang="en-US" dirty="0"/>
              <a:t>　胸郭の柔らかい部分（胸骨上部・鎖骨上・肋骨間）が陥没する</a:t>
            </a:r>
            <a:r>
              <a:rPr lang="en-US" altLang="ja-JP" dirty="0"/>
              <a:t>【</a:t>
            </a:r>
            <a:r>
              <a:rPr lang="ja-JP" altLang="en-US" dirty="0"/>
              <a:t>陥没呼吸</a:t>
            </a:r>
            <a:r>
              <a:rPr lang="en-US" altLang="ja-JP" dirty="0"/>
              <a:t>】</a:t>
            </a:r>
          </a:p>
          <a:p>
            <a:pPr algn="l" defTabSz="915398">
              <a:defRPr/>
            </a:pPr>
            <a:r>
              <a:rPr lang="ja-JP" altLang="en-US" dirty="0"/>
              <a:t>　下顎を突き出すようにして呼吸する</a:t>
            </a:r>
            <a:r>
              <a:rPr lang="en-US" altLang="ja-JP" dirty="0"/>
              <a:t>【</a:t>
            </a:r>
            <a:r>
              <a:rPr lang="ja-JP" altLang="en-US" dirty="0"/>
              <a:t>下顎呼吸</a:t>
            </a:r>
            <a:r>
              <a:rPr lang="en-US" altLang="ja-JP" dirty="0"/>
              <a:t>】</a:t>
            </a:r>
          </a:p>
          <a:p>
            <a:pPr algn="l" defTabSz="915398">
              <a:defRPr/>
            </a:pPr>
            <a:r>
              <a:rPr lang="ja-JP" altLang="en-US" dirty="0"/>
              <a:t>　吸気時に胸郭全体が沈み込み腹部が前に上がる</a:t>
            </a:r>
            <a:r>
              <a:rPr lang="en-US" altLang="ja-JP" dirty="0"/>
              <a:t>【</a:t>
            </a:r>
            <a:r>
              <a:rPr lang="ja-JP" altLang="en-US" dirty="0"/>
              <a:t>シーソー呼吸</a:t>
            </a:r>
            <a:r>
              <a:rPr lang="en-US" altLang="ja-JP" dirty="0"/>
              <a:t>】</a:t>
            </a:r>
            <a:r>
              <a:rPr lang="ja-JP" altLang="en-US" dirty="0"/>
              <a:t>などがあります。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20</a:t>
            </a:fld>
            <a:endParaRPr kumimoji="1" lang="ja-JP" altLang="en-US"/>
          </a:p>
        </p:txBody>
      </p:sp>
    </p:spTree>
    <p:extLst>
      <p:ext uri="{BB962C8B-B14F-4D97-AF65-F5344CB8AC3E}">
        <p14:creationId xmlns:p14="http://schemas.microsoft.com/office/powerpoint/2010/main" val="640239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血圧</a:t>
            </a:r>
            <a:r>
              <a:rPr kumimoji="1" lang="en-US" altLang="ja-JP" dirty="0"/>
              <a:t>】</a:t>
            </a:r>
            <a:r>
              <a:rPr kumimoji="1" lang="ja-JP" altLang="en-US" dirty="0"/>
              <a:t>の正常値は表の通りです。</a:t>
            </a:r>
            <a:endParaRPr kumimoji="1" lang="en-US" altLang="ja-JP" dirty="0"/>
          </a:p>
          <a:p>
            <a:pPr eaLnBrk="1" hangingPunct="1">
              <a:buFontTx/>
              <a:buNone/>
            </a:pPr>
            <a:r>
              <a:rPr kumimoji="1" lang="ja-JP" altLang="en-US" dirty="0"/>
              <a:t>　学童児の</a:t>
            </a:r>
            <a:r>
              <a:rPr lang="ja-JP" altLang="en-US" dirty="0"/>
              <a:t>収縮期血圧の正常値は</a:t>
            </a:r>
            <a:r>
              <a:rPr lang="en-US" altLang="ja-JP" dirty="0"/>
              <a:t>90〜135</a:t>
            </a:r>
            <a:r>
              <a:rPr lang="ja-JP" altLang="en-US" dirty="0"/>
              <a:t>ですが、長期臥床児で安静睡眠時には収縮期血圧</a:t>
            </a:r>
            <a:r>
              <a:rPr lang="en-US" altLang="ja-JP" dirty="0"/>
              <a:t>70mmHg</a:t>
            </a:r>
            <a:r>
              <a:rPr lang="ja-JP" altLang="en-US" dirty="0"/>
              <a:t>台はあり得ます。</a:t>
            </a:r>
            <a:endParaRPr lang="en-US" altLang="ja-JP" dirty="0"/>
          </a:p>
          <a:p>
            <a:pPr eaLnBrk="1" hangingPunct="1">
              <a:buFontTx/>
              <a:buNone/>
            </a:pPr>
            <a:r>
              <a:rPr lang="ja-JP" altLang="en-US" dirty="0"/>
              <a:t>　ただし</a:t>
            </a:r>
            <a:r>
              <a:rPr lang="en-US" altLang="en-US" dirty="0"/>
              <a:t>収縮期血圧6</a:t>
            </a:r>
            <a:r>
              <a:rPr lang="en-US" altLang="ja-JP" dirty="0"/>
              <a:t>0mmHg</a:t>
            </a:r>
            <a:r>
              <a:rPr lang="ja-JP" altLang="en-US" dirty="0"/>
              <a:t>台は治療が必要です。</a:t>
            </a:r>
            <a:endParaRPr lang="en-US" altLang="ja-JP" dirty="0"/>
          </a:p>
          <a:p>
            <a:pPr>
              <a:defRPr/>
            </a:pPr>
            <a:r>
              <a:rPr lang="ja-JP" altLang="en-US" dirty="0"/>
              <a:t>　チアノーゼではなく顔面蒼白</a:t>
            </a:r>
            <a:r>
              <a:rPr lang="en-US" altLang="ja-JP" dirty="0"/>
              <a:t>≒</a:t>
            </a:r>
            <a:r>
              <a:rPr lang="ja-JP" altLang="en-US" dirty="0"/>
              <a:t>顔色不良と感じた時には血圧が低い場合が多いです。具体的には、</a:t>
            </a:r>
            <a:endParaRPr lang="en-US" altLang="ja-JP" dirty="0"/>
          </a:p>
          <a:p>
            <a:pPr>
              <a:defRPr/>
            </a:pPr>
            <a:r>
              <a:rPr lang="ja-JP" altLang="en-US" dirty="0"/>
              <a:t>　起立性低血圧：急に上体挙上したり、長時間立位姿勢をとったりした時に起きる、いわゆる立ちくらみです。</a:t>
            </a:r>
            <a:endParaRPr lang="en-US" altLang="ja-JP" dirty="0"/>
          </a:p>
          <a:p>
            <a:pPr>
              <a:defRPr/>
            </a:pPr>
            <a:r>
              <a:rPr lang="ja-JP" altLang="en-US" dirty="0"/>
              <a:t>　食後低血圧：経管栄養で急速に注入した場合や、経口摂取でも高浸透圧流動物を大量に摂取した場合（早期ダンピング症候群）</a:t>
            </a:r>
            <a:endParaRPr lang="en-US" altLang="ja-JP" dirty="0"/>
          </a:p>
          <a:p>
            <a:pPr>
              <a:defRPr/>
            </a:pPr>
            <a:r>
              <a:rPr lang="ja-JP" altLang="en-US" dirty="0"/>
              <a:t>　排便時低血圧：大量に排便した時</a:t>
            </a:r>
            <a:endParaRPr lang="en-US" altLang="ja-JP" dirty="0"/>
          </a:p>
          <a:p>
            <a:pPr>
              <a:defRPr/>
            </a:pPr>
            <a:r>
              <a:rPr lang="ja-JP" altLang="en-US" dirty="0"/>
              <a:t>　血管拡張性低血圧：暑い環境に長時間いると血管が拡張し血圧低下します。</a:t>
            </a:r>
            <a:endParaRPr lang="en-US" altLang="ja-JP" dirty="0"/>
          </a:p>
          <a:p>
            <a:pPr eaLnBrk="1" hangingPunct="1">
              <a:defRPr/>
            </a:pPr>
            <a:r>
              <a:rPr lang="ja-JP" altLang="en-US" dirty="0"/>
              <a:t>　同じ子どもでも気温の高い夏場は冬場よりも血圧は</a:t>
            </a:r>
            <a:r>
              <a:rPr lang="en-US" altLang="ja-JP" dirty="0"/>
              <a:t>10〜20mmHg</a:t>
            </a:r>
            <a:r>
              <a:rPr lang="ja-JP" altLang="en-US" dirty="0"/>
              <a:t>程度低いです。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21</a:t>
            </a:fld>
            <a:endParaRPr kumimoji="1" lang="ja-JP" altLang="en-US"/>
          </a:p>
        </p:txBody>
      </p:sp>
    </p:spTree>
    <p:extLst>
      <p:ext uri="{BB962C8B-B14F-4D97-AF65-F5344CB8AC3E}">
        <p14:creationId xmlns:p14="http://schemas.microsoft.com/office/powerpoint/2010/main" val="144402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5398">
              <a:defRPr/>
            </a:pPr>
            <a:r>
              <a:rPr lang="en-US" altLang="ja-JP" dirty="0"/>
              <a:t>【</a:t>
            </a:r>
            <a:r>
              <a:rPr lang="ja-JP" altLang="en-US" dirty="0"/>
              <a:t>酸素飽和度</a:t>
            </a:r>
            <a:r>
              <a:rPr lang="en-US" altLang="ja-JP" dirty="0"/>
              <a:t> (SpO</a:t>
            </a:r>
            <a:r>
              <a:rPr lang="en-US" altLang="ja-JP" baseline="-25000" dirty="0"/>
              <a:t>2</a:t>
            </a:r>
            <a:r>
              <a:rPr lang="en-US" altLang="ja-JP" dirty="0"/>
              <a:t>)】</a:t>
            </a:r>
            <a:r>
              <a:rPr lang="ja-JP" altLang="en-US" dirty="0"/>
              <a:t>は、血液中の酸素の量が簡便に推定できる大変便利な数値です。</a:t>
            </a:r>
            <a:endParaRPr lang="en-US" altLang="ja-JP" dirty="0"/>
          </a:p>
          <a:p>
            <a:pPr defTabSz="915398">
              <a:defRPr/>
            </a:pPr>
            <a:r>
              <a:rPr lang="ja-JP" altLang="en-US" dirty="0"/>
              <a:t>　しかし、血液中の酸素分圧が異常に高くても、酸素飽和度</a:t>
            </a:r>
            <a:r>
              <a:rPr lang="en-US" altLang="ja-JP" dirty="0"/>
              <a:t> (SpO</a:t>
            </a:r>
            <a:r>
              <a:rPr lang="en-US" altLang="ja-JP" baseline="-25000" dirty="0"/>
              <a:t>2</a:t>
            </a:r>
            <a:r>
              <a:rPr lang="en-US" altLang="ja-JP" dirty="0"/>
              <a:t>)</a:t>
            </a:r>
            <a:r>
              <a:rPr lang="ja-JP" altLang="en-US" dirty="0"/>
              <a:t>は</a:t>
            </a:r>
            <a:r>
              <a:rPr lang="en-US" altLang="ja-JP" dirty="0"/>
              <a:t>100</a:t>
            </a:r>
            <a:r>
              <a:rPr lang="ja-JP" altLang="en-US" dirty="0"/>
              <a:t>％までしか示すことができないので、高濃度のモニターには不適切。</a:t>
            </a:r>
            <a:endParaRPr lang="en-US" altLang="ja-JP" dirty="0"/>
          </a:p>
          <a:p>
            <a:pPr defTabSz="915398">
              <a:defRPr/>
            </a:pPr>
            <a:r>
              <a:rPr lang="ja-JP" altLang="en-US" dirty="0"/>
              <a:t>　一方、酸素分圧が低い時には酸素飽和度の数値が大きく変動するので、低酸素血症のモニターとしては有用です。</a:t>
            </a:r>
            <a:endParaRPr lang="en-US" altLang="ja-JP" dirty="0"/>
          </a:p>
          <a:p>
            <a:pPr>
              <a:defRPr/>
            </a:pP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ja-JP" altLang="en-US" dirty="0">
                <a:solidFill>
                  <a:srgbClr val="000000"/>
                </a:solidFill>
                <a:cs typeface="ＭＳ ゴシック" charset="0"/>
              </a:rPr>
              <a:t>の目標値は個々の病態によって異なります。</a:t>
            </a:r>
            <a:endParaRPr lang="en-US" altLang="ja-JP" dirty="0">
              <a:solidFill>
                <a:srgbClr val="000000"/>
              </a:solidFill>
              <a:cs typeface="ＭＳ ゴシック" charset="0"/>
            </a:endParaRPr>
          </a:p>
          <a:p>
            <a:pPr eaLnBrk="1" hangingPunct="1">
              <a:defRPr/>
            </a:pPr>
            <a:r>
              <a:rPr lang="ja-JP" altLang="en-US" dirty="0">
                <a:solidFill>
                  <a:srgbClr val="000000"/>
                </a:solidFill>
                <a:cs typeface="ＭＳ ゴシック" charset="0"/>
              </a:rPr>
              <a:t>　一般的には　　　　　　　　</a:t>
            </a: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en-US" altLang="ja-JP" dirty="0">
                <a:solidFill>
                  <a:srgbClr val="000000"/>
                </a:solidFill>
                <a:cs typeface="ＭＳ ゴシック" charset="0"/>
              </a:rPr>
              <a:t>≧95</a:t>
            </a:r>
            <a:r>
              <a:rPr lang="ja-JP" altLang="en-US" dirty="0">
                <a:solidFill>
                  <a:srgbClr val="000000"/>
                </a:solidFill>
                <a:cs typeface="ＭＳ ゴシック" charset="0"/>
              </a:rPr>
              <a:t>％</a:t>
            </a:r>
            <a:endParaRPr lang="en-US" altLang="ja-JP" dirty="0">
              <a:solidFill>
                <a:srgbClr val="000000"/>
              </a:solidFill>
              <a:cs typeface="ＭＳ ゴシック" charset="0"/>
            </a:endParaRPr>
          </a:p>
          <a:p>
            <a:pPr eaLnBrk="1" hangingPunct="1">
              <a:defRPr/>
            </a:pPr>
            <a:r>
              <a:rPr lang="ja-JP" altLang="en-US" dirty="0">
                <a:solidFill>
                  <a:srgbClr val="000000"/>
                </a:solidFill>
                <a:cs typeface="ＭＳ ゴシック" charset="0"/>
              </a:rPr>
              <a:t>　呼吸障害のある児　　　　　</a:t>
            </a: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en-US" altLang="ja-JP" dirty="0">
                <a:solidFill>
                  <a:srgbClr val="000000"/>
                </a:solidFill>
                <a:cs typeface="ＭＳ ゴシック" charset="0"/>
              </a:rPr>
              <a:t>≧93</a:t>
            </a:r>
            <a:r>
              <a:rPr lang="ja-JP" altLang="en-US" dirty="0">
                <a:solidFill>
                  <a:srgbClr val="000000"/>
                </a:solidFill>
                <a:cs typeface="ＭＳ ゴシック" charset="0"/>
              </a:rPr>
              <a:t>％</a:t>
            </a:r>
            <a:endParaRPr lang="en-US" altLang="ja-JP" dirty="0">
              <a:solidFill>
                <a:srgbClr val="000000"/>
              </a:solidFill>
              <a:cs typeface="ＭＳ ゴシック" charset="0"/>
            </a:endParaRPr>
          </a:p>
          <a:p>
            <a:pPr eaLnBrk="1" hangingPunct="1">
              <a:defRPr/>
            </a:pPr>
            <a:r>
              <a:rPr lang="ja-JP" altLang="en-US" dirty="0">
                <a:solidFill>
                  <a:srgbClr val="000000"/>
                </a:solidFill>
                <a:cs typeface="ＭＳ ゴシック" charset="0"/>
              </a:rPr>
              <a:t>　酸素使用開始の目安　　　　</a:t>
            </a: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ja-JP" altLang="en-US" dirty="0">
                <a:solidFill>
                  <a:srgbClr val="000000"/>
                </a:solidFill>
                <a:cs typeface="ＭＳ ゴシック" charset="0"/>
              </a:rPr>
              <a:t>＜</a:t>
            </a:r>
            <a:r>
              <a:rPr lang="en-US" altLang="ja-JP" dirty="0">
                <a:solidFill>
                  <a:srgbClr val="000000"/>
                </a:solidFill>
                <a:cs typeface="ＭＳ ゴシック" charset="0"/>
              </a:rPr>
              <a:t>90</a:t>
            </a:r>
            <a:r>
              <a:rPr lang="ja-JP" altLang="en-US" dirty="0">
                <a:solidFill>
                  <a:srgbClr val="000000"/>
                </a:solidFill>
                <a:cs typeface="ＭＳ ゴシック" charset="0"/>
              </a:rPr>
              <a:t>％</a:t>
            </a:r>
            <a:endParaRPr lang="en-US" altLang="ja-JP" dirty="0">
              <a:solidFill>
                <a:srgbClr val="000000"/>
              </a:solidFill>
              <a:cs typeface="ＭＳ ゴシック" charset="0"/>
            </a:endParaRPr>
          </a:p>
          <a:p>
            <a:pPr eaLnBrk="1" hangingPunct="1">
              <a:defRPr/>
            </a:pPr>
            <a:r>
              <a:rPr lang="ja-JP" altLang="en-US" dirty="0">
                <a:solidFill>
                  <a:srgbClr val="000000"/>
                </a:solidFill>
                <a:cs typeface="ＭＳ ゴシック" charset="0"/>
              </a:rPr>
              <a:t>　チアノーゼが見られるのは　</a:t>
            </a: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ja-JP" altLang="en-US" dirty="0">
                <a:solidFill>
                  <a:srgbClr val="000000"/>
                </a:solidFill>
                <a:cs typeface="ＭＳ ゴシック" charset="0"/>
              </a:rPr>
              <a:t>＜</a:t>
            </a:r>
            <a:r>
              <a:rPr lang="en-US" altLang="ja-JP" dirty="0">
                <a:solidFill>
                  <a:srgbClr val="000000"/>
                </a:solidFill>
                <a:cs typeface="ＭＳ ゴシック" charset="0"/>
              </a:rPr>
              <a:t>80</a:t>
            </a:r>
            <a:r>
              <a:rPr lang="ja-JP" altLang="en-US" dirty="0">
                <a:solidFill>
                  <a:srgbClr val="000000"/>
                </a:solidFill>
                <a:cs typeface="ＭＳ ゴシック" charset="0"/>
              </a:rPr>
              <a:t>％です。</a:t>
            </a:r>
            <a:endParaRPr lang="en-US" altLang="ja-JP" dirty="0">
              <a:solidFill>
                <a:srgbClr val="000000"/>
              </a:solidFill>
              <a:cs typeface="ＭＳ ゴシック" charset="0"/>
            </a:endParaRPr>
          </a:p>
          <a:p>
            <a:pPr>
              <a:defRPr/>
            </a:pPr>
            <a:r>
              <a:rPr lang="ja-JP" altLang="en-US" dirty="0">
                <a:solidFill>
                  <a:srgbClr val="000000"/>
                </a:solidFill>
                <a:cs typeface="ＭＳ ゴシック" charset="0"/>
              </a:rPr>
              <a:t>　チアノーゼ性心疾患がある場合は</a:t>
            </a:r>
            <a:r>
              <a:rPr lang="en-US" altLang="ja-JP" dirty="0">
                <a:solidFill>
                  <a:srgbClr val="000000"/>
                </a:solidFill>
                <a:cs typeface="ＭＳ ゴシック" charset="0"/>
              </a:rPr>
              <a:t>SpO</a:t>
            </a:r>
            <a:r>
              <a:rPr lang="en-US" altLang="ja-JP" baseline="-25000" dirty="0">
                <a:solidFill>
                  <a:srgbClr val="000000"/>
                </a:solidFill>
                <a:cs typeface="ＭＳ ゴシック" charset="0"/>
              </a:rPr>
              <a:t>2</a:t>
            </a:r>
            <a:r>
              <a:rPr lang="ja-JP" altLang="en-US" dirty="0">
                <a:cs typeface="ＭＳ ゴシック" charset="0"/>
              </a:rPr>
              <a:t>が</a:t>
            </a:r>
            <a:r>
              <a:rPr lang="en-US" altLang="ja-JP" dirty="0">
                <a:cs typeface="ＭＳ ゴシック" charset="0"/>
              </a:rPr>
              <a:t>70</a:t>
            </a:r>
            <a:r>
              <a:rPr lang="ja-JP" altLang="en-US" dirty="0">
                <a:cs typeface="ＭＳ ゴシック" charset="0"/>
              </a:rPr>
              <a:t>％台</a:t>
            </a:r>
            <a:r>
              <a:rPr lang="ja-JP" altLang="en-US" dirty="0">
                <a:solidFill>
                  <a:srgbClr val="000000"/>
                </a:solidFill>
                <a:cs typeface="ＭＳ ゴシック" charset="0"/>
              </a:rPr>
              <a:t>で正常のこともあります。</a:t>
            </a:r>
            <a:endParaRPr lang="en-US" altLang="ja-JP" dirty="0">
              <a:solidFill>
                <a:srgbClr val="000000"/>
              </a:solidFill>
              <a:cs typeface="ＭＳ ゴシック" charset="0"/>
            </a:endParaRPr>
          </a:p>
          <a:p>
            <a:pPr>
              <a:defRPr/>
            </a:pPr>
            <a:r>
              <a:rPr lang="ja-JP" altLang="en-US" dirty="0">
                <a:solidFill>
                  <a:srgbClr val="000000"/>
                </a:solidFill>
                <a:cs typeface="ＭＳ ゴシック" charset="0"/>
              </a:rPr>
              <a:t>　個々の正常値を把握し、主治医から酸素投与の目安の指示を受けておきます。</a:t>
            </a:r>
            <a:endParaRPr lang="en-US" altLang="ja-JP" dirty="0">
              <a:solidFill>
                <a:srgbClr val="000000"/>
              </a:solidFill>
              <a:cs typeface="ＭＳ ゴシック" charset="0"/>
            </a:endParaRPr>
          </a:p>
          <a:p>
            <a:pPr>
              <a:defRPr/>
            </a:pPr>
            <a:r>
              <a:rPr lang="ja-JP" altLang="en-US" dirty="0">
                <a:solidFill>
                  <a:srgbClr val="000000"/>
                </a:solidFill>
                <a:cs typeface="ＭＳ ゴシック" charset="0"/>
              </a:rPr>
              <a:t>　また、</a:t>
            </a:r>
            <a:r>
              <a:rPr lang="ja-JP" altLang="en-US" dirty="0"/>
              <a:t>末梢循環不全がある時や脈圧（血圧）が低い時、体動が激しい時には正確な値が出ません。低い値が出ます。</a:t>
            </a:r>
            <a:endParaRPr lang="en-US" altLang="ja-JP" dirty="0">
              <a:solidFill>
                <a:srgbClr val="000000"/>
              </a:solidFill>
              <a:cs typeface="ＭＳ ゴシック" charset="0"/>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22</a:t>
            </a:fld>
            <a:endParaRPr kumimoji="1" lang="ja-JP" altLang="en-US"/>
          </a:p>
        </p:txBody>
      </p:sp>
    </p:spTree>
    <p:extLst>
      <p:ext uri="{BB962C8B-B14F-4D97-AF65-F5344CB8AC3E}">
        <p14:creationId xmlns:p14="http://schemas.microsoft.com/office/powerpoint/2010/main" val="374456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en-US" altLang="ja-JP" dirty="0">
                <a:solidFill>
                  <a:srgbClr val="000000"/>
                </a:solidFill>
              </a:rPr>
              <a:t>【</a:t>
            </a:r>
            <a:r>
              <a:rPr lang="ja-JP" altLang="ja-JP" dirty="0">
                <a:solidFill>
                  <a:srgbClr val="000000"/>
                </a:solidFill>
              </a:rPr>
              <a:t>チアノーゼ</a:t>
            </a:r>
            <a:r>
              <a:rPr lang="en-US" altLang="ja-JP" dirty="0">
                <a:solidFill>
                  <a:srgbClr val="000000"/>
                </a:solidFill>
              </a:rPr>
              <a:t>】</a:t>
            </a:r>
            <a:r>
              <a:rPr lang="ja-JP" altLang="en-US" dirty="0">
                <a:solidFill>
                  <a:srgbClr val="000000"/>
                </a:solidFill>
              </a:rPr>
              <a:t>とは、</a:t>
            </a:r>
            <a:r>
              <a:rPr lang="ja-JP" altLang="ja-JP" dirty="0">
                <a:solidFill>
                  <a:srgbClr val="000000"/>
                </a:solidFill>
              </a:rPr>
              <a:t>酸素と結びついていない赤血球中のヘモグロビンが増加したときに口唇</a:t>
            </a:r>
            <a:r>
              <a:rPr lang="ja-JP" altLang="en-US" dirty="0">
                <a:solidFill>
                  <a:srgbClr val="000000"/>
                </a:solidFill>
              </a:rPr>
              <a:t>や</a:t>
            </a:r>
            <a:r>
              <a:rPr lang="ja-JP" altLang="ja-JP" dirty="0">
                <a:solidFill>
                  <a:srgbClr val="000000"/>
                </a:solidFill>
              </a:rPr>
              <a:t>舌</a:t>
            </a:r>
            <a:r>
              <a:rPr lang="ja-JP" altLang="en-US" dirty="0">
                <a:solidFill>
                  <a:srgbClr val="000000"/>
                </a:solidFill>
              </a:rPr>
              <a:t>や爪床</a:t>
            </a:r>
            <a:r>
              <a:rPr lang="ja-JP" altLang="ja-JP" dirty="0">
                <a:solidFill>
                  <a:srgbClr val="000000"/>
                </a:solidFill>
              </a:rPr>
              <a:t>などが紫色になる</a:t>
            </a:r>
            <a:r>
              <a:rPr lang="ja-JP" altLang="en-US" dirty="0">
                <a:solidFill>
                  <a:srgbClr val="000000"/>
                </a:solidFill>
              </a:rPr>
              <a:t>状態です。</a:t>
            </a:r>
            <a:endParaRPr lang="en-US" altLang="ja-JP" dirty="0">
              <a:solidFill>
                <a:srgbClr val="000000"/>
              </a:solidFill>
            </a:endParaRPr>
          </a:p>
          <a:p>
            <a:r>
              <a:rPr lang="ja-JP" altLang="en-US" dirty="0">
                <a:solidFill>
                  <a:srgbClr val="000000"/>
                </a:solidFill>
              </a:rPr>
              <a:t>　</a:t>
            </a:r>
            <a:r>
              <a:rPr kumimoji="1" lang="ja-JP" altLang="en-US" dirty="0"/>
              <a:t>チアノーゼをきたす病態には低酸素血症と末梢循環不全があります。</a:t>
            </a:r>
            <a:endParaRPr kumimoji="1" lang="en-US" altLang="ja-JP" dirty="0"/>
          </a:p>
          <a:p>
            <a:r>
              <a:rPr kumimoji="1" lang="ja-JP" altLang="en-US" dirty="0"/>
              <a:t>　低酸素血症は、全身の血液が低酸素状態になっており、</a:t>
            </a:r>
            <a:r>
              <a:rPr kumimoji="1" lang="en-US" altLang="ja-JP" dirty="0"/>
              <a:t>SpO</a:t>
            </a:r>
            <a:r>
              <a:rPr kumimoji="1" lang="en-US" altLang="ja-JP" baseline="-25000" dirty="0"/>
              <a:t>2</a:t>
            </a:r>
            <a:r>
              <a:rPr kumimoji="1" lang="en-US" altLang="ja-JP" dirty="0"/>
              <a:t>70</a:t>
            </a:r>
            <a:r>
              <a:rPr kumimoji="1" lang="ja-JP" altLang="en-US" dirty="0"/>
              <a:t>％以下で確実に</a:t>
            </a:r>
            <a:r>
              <a:rPr kumimoji="1" lang="en-US" altLang="ja-JP" dirty="0"/>
              <a:t>(</a:t>
            </a:r>
            <a:r>
              <a:rPr kumimoji="1" lang="ja-JP" altLang="en-US" dirty="0"/>
              <a:t>時に</a:t>
            </a:r>
            <a:r>
              <a:rPr kumimoji="1" lang="en-US" altLang="ja-JP" dirty="0"/>
              <a:t>85%</a:t>
            </a:r>
            <a:r>
              <a:rPr kumimoji="1" lang="ja-JP" altLang="en-US" dirty="0"/>
              <a:t>以下でも</a:t>
            </a:r>
            <a:r>
              <a:rPr kumimoji="1" lang="en-US" altLang="ja-JP" dirty="0"/>
              <a:t>)</a:t>
            </a:r>
            <a:r>
              <a:rPr kumimoji="1" lang="ja-JP" altLang="en-US" dirty="0"/>
              <a:t> チアノーゼを認めます。</a:t>
            </a:r>
            <a:endParaRPr kumimoji="1" lang="en-US" altLang="ja-JP" dirty="0"/>
          </a:p>
          <a:p>
            <a:r>
              <a:rPr kumimoji="1" lang="ja-JP" altLang="en-US" dirty="0"/>
              <a:t>　一方、末梢循環不全は、寒さなどで末梢の皮膚の血液循環が悪い状態であり、温めて血液循環が改善すればチアノーゼも改善します。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23</a:t>
            </a:fld>
            <a:endParaRPr kumimoji="1" lang="ja-JP" altLang="en-US"/>
          </a:p>
        </p:txBody>
      </p:sp>
    </p:spTree>
    <p:extLst>
      <p:ext uri="{BB962C8B-B14F-4D97-AF65-F5344CB8AC3E}">
        <p14:creationId xmlns:p14="http://schemas.microsoft.com/office/powerpoint/2010/main" val="4246748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a:t>
            </a:r>
            <a:r>
              <a:rPr kumimoji="1" lang="ja-JP" altLang="en-US" dirty="0"/>
              <a:t>酸素飽和度の値が保たれていれば呼吸が楽と言えるでしょうか？必ずしもそうではありません。</a:t>
            </a:r>
            <a:endParaRPr kumimoji="1" lang="en-US" altLang="ja-JP" dirty="0"/>
          </a:p>
          <a:p>
            <a:r>
              <a:rPr kumimoji="1" lang="ja-JP" altLang="en-US" dirty="0"/>
              <a:t>　例えば、頑張って呼吸して</a:t>
            </a:r>
            <a:r>
              <a:rPr lang="en-US" altLang="ja-JP" dirty="0"/>
              <a:t>SpO</a:t>
            </a:r>
            <a:r>
              <a:rPr lang="en-US" altLang="ja-JP" baseline="-25000" dirty="0"/>
              <a:t>2</a:t>
            </a:r>
            <a:r>
              <a:rPr kumimoji="1" lang="ja-JP" altLang="en-US" dirty="0"/>
              <a:t>が</a:t>
            </a:r>
            <a:r>
              <a:rPr lang="en-US" altLang="ja-JP" dirty="0"/>
              <a:t>93</a:t>
            </a:r>
            <a:r>
              <a:rPr kumimoji="1" lang="ja-JP" altLang="en-US" dirty="0"/>
              <a:t>％以上あったとしても、呼吸数が多く心拍数も高ければ呼吸が苦しいというサインです。</a:t>
            </a:r>
            <a:endParaRPr kumimoji="1" lang="en-US" altLang="ja-JP" dirty="0"/>
          </a:p>
          <a:p>
            <a:pPr defTabSz="915398">
              <a:defRPr/>
            </a:pPr>
            <a:r>
              <a:rPr kumimoji="1" lang="ja-JP" altLang="en-US" dirty="0"/>
              <a:t>　一方、</a:t>
            </a:r>
            <a:r>
              <a:rPr lang="en-US" altLang="ja-JP" dirty="0"/>
              <a:t>SpO</a:t>
            </a:r>
            <a:r>
              <a:rPr lang="en-US" altLang="ja-JP" baseline="-25000" dirty="0"/>
              <a:t>2</a:t>
            </a:r>
            <a:r>
              <a:rPr kumimoji="1" lang="ja-JP" altLang="en-US" dirty="0"/>
              <a:t>がいつもより低めであっても、</a:t>
            </a:r>
            <a:r>
              <a:rPr lang="ja-JP" altLang="en-US" dirty="0">
                <a:solidFill>
                  <a:srgbClr val="000000"/>
                </a:solidFill>
                <a:cs typeface="メイリオ"/>
              </a:rPr>
              <a:t>呼吸数や心拍数の増加がなければ呼吸は苦しくないと考えられます。</a:t>
            </a:r>
            <a:endParaRPr lang="en-US" altLang="ja-JP" dirty="0">
              <a:solidFill>
                <a:srgbClr val="000000"/>
              </a:solidFill>
              <a:cs typeface="メイリオ"/>
            </a:endParaRPr>
          </a:p>
          <a:p>
            <a:r>
              <a:rPr lang="ja-JP" altLang="en-US" dirty="0">
                <a:cs typeface="メイリオ"/>
              </a:rPr>
              <a:t>　慢性呼吸不全の状態では低酸素状態に慣れ（</a:t>
            </a:r>
            <a:r>
              <a:rPr lang="ja-JP" altLang="en-US" dirty="0"/>
              <a:t>二次的な呼吸中枢機能低下）</a:t>
            </a:r>
            <a:r>
              <a:rPr lang="ja-JP" altLang="en-US" dirty="0">
                <a:cs typeface="メイリオ"/>
              </a:rPr>
              <a:t>が生じ、</a:t>
            </a:r>
            <a:r>
              <a:rPr lang="en-US" altLang="ja-JP" dirty="0">
                <a:cs typeface="メイリオ"/>
              </a:rPr>
              <a:t>SpO</a:t>
            </a:r>
            <a:r>
              <a:rPr lang="en-US" altLang="ja-JP" baseline="-25000" dirty="0">
                <a:cs typeface="メイリオ"/>
              </a:rPr>
              <a:t>2</a:t>
            </a:r>
            <a:r>
              <a:rPr lang="ja-JP" altLang="en-US" dirty="0">
                <a:cs typeface="メイリオ"/>
              </a:rPr>
              <a:t>が</a:t>
            </a:r>
            <a:r>
              <a:rPr lang="en-US" altLang="ja-JP" dirty="0">
                <a:cs typeface="メイリオ"/>
              </a:rPr>
              <a:t>90%</a:t>
            </a:r>
            <a:r>
              <a:rPr lang="ja-JP" altLang="en-US" dirty="0">
                <a:cs typeface="メイリオ"/>
              </a:rPr>
              <a:t>を切るような状態でも努力呼吸を認めないことがあります。</a:t>
            </a:r>
            <a:endParaRPr lang="en-US" altLang="ja-JP" dirty="0">
              <a:cs typeface="メイリオ"/>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24</a:t>
            </a:fld>
            <a:endParaRPr kumimoji="1" lang="ja-JP" altLang="en-US"/>
          </a:p>
        </p:txBody>
      </p:sp>
    </p:spTree>
    <p:extLst>
      <p:ext uri="{BB962C8B-B14F-4D97-AF65-F5344CB8AC3E}">
        <p14:creationId xmlns:p14="http://schemas.microsoft.com/office/powerpoint/2010/main" val="562677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eaLnBrk="0" fontAlgn="base" hangingPunct="0"/>
            <a:r>
              <a:rPr lang="ja-JP" altLang="en-US" dirty="0">
                <a:cs typeface="Times New Roman" panose="02020603050405020304" pitchFamily="18" charset="0"/>
              </a:rPr>
              <a:t>　</a:t>
            </a:r>
            <a:r>
              <a:rPr lang="ja-JP" altLang="ja-JP" dirty="0">
                <a:cs typeface="Times New Roman" panose="02020603050405020304" pitchFamily="18" charset="0"/>
              </a:rPr>
              <a:t>学校や通所施設などにおいて、</a:t>
            </a:r>
            <a:r>
              <a:rPr lang="ja-JP" altLang="en-US" dirty="0">
                <a:cs typeface="Times New Roman" panose="02020603050405020304" pitchFamily="18" charset="0"/>
              </a:rPr>
              <a:t>呼吸困難の目安である</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の値として</a:t>
            </a:r>
            <a:r>
              <a:rPr lang="en-US" altLang="ja-JP" dirty="0">
                <a:cs typeface="Times New Roman" panose="02020603050405020304" pitchFamily="18" charset="0"/>
              </a:rPr>
              <a:t>90</a:t>
            </a:r>
            <a:r>
              <a:rPr lang="ja-JP" altLang="en-US" dirty="0">
                <a:cs typeface="Times New Roman" panose="02020603050405020304" pitchFamily="18" charset="0"/>
              </a:rPr>
              <a:t>％という数字が過大視される傾向がありますが、疾患によって酸素飽和度低下に対する評価は異なります。</a:t>
            </a:r>
            <a:endParaRPr lang="en-US" altLang="ja-JP" dirty="0">
              <a:cs typeface="Times New Roman" panose="02020603050405020304" pitchFamily="18" charset="0"/>
            </a:endParaRPr>
          </a:p>
          <a:p>
            <a:pPr eaLnBrk="0" fontAlgn="base" hangingPunct="0"/>
            <a:r>
              <a:rPr lang="ja-JP" altLang="en-US" dirty="0">
                <a:cs typeface="Times New Roman" panose="02020603050405020304" pitchFamily="18" charset="0"/>
              </a:rPr>
              <a:t>　喉頭軟化症や気管軟化症で平常の</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が</a:t>
            </a:r>
            <a:r>
              <a:rPr lang="en-US" altLang="ja-JP" dirty="0">
                <a:cs typeface="Times New Roman" panose="02020603050405020304" pitchFamily="18" charset="0"/>
              </a:rPr>
              <a:t>95</a:t>
            </a:r>
            <a:r>
              <a:rPr lang="ja-JP" altLang="en-US" dirty="0">
                <a:cs typeface="Times New Roman" panose="02020603050405020304" pitchFamily="18" charset="0"/>
              </a:rPr>
              <a:t>％以上のケースでは、一時的に呼吸困難になった場合には</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が</a:t>
            </a:r>
            <a:r>
              <a:rPr lang="en-US" altLang="ja-JP" dirty="0">
                <a:cs typeface="Times New Roman" panose="02020603050405020304" pitchFamily="18" charset="0"/>
              </a:rPr>
              <a:t>90</a:t>
            </a:r>
            <a:r>
              <a:rPr lang="ja-JP" altLang="en-US" dirty="0">
                <a:cs typeface="Times New Roman" panose="02020603050405020304" pitchFamily="18" charset="0"/>
              </a:rPr>
              <a:t>％台前半であっても、酸素療法が必要な場合がある。とくに努力呼吸によりかえって呼吸が悪くなってしまっている場合には、</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は</a:t>
            </a:r>
            <a:r>
              <a:rPr lang="en-US" altLang="ja-JP" dirty="0">
                <a:cs typeface="Times New Roman" panose="02020603050405020304" pitchFamily="18" charset="0"/>
              </a:rPr>
              <a:t>90</a:t>
            </a:r>
            <a:r>
              <a:rPr lang="ja-JP" altLang="en-US" dirty="0">
                <a:cs typeface="Times New Roman" panose="02020603050405020304" pitchFamily="18" charset="0"/>
              </a:rPr>
              <a:t>％台でも早めに酸素を短時間使い努力呼吸を緩和することが必要です。</a:t>
            </a:r>
            <a:endParaRPr lang="en-US" altLang="ja-JP" dirty="0">
              <a:cs typeface="Times New Roman" panose="02020603050405020304" pitchFamily="18" charset="0"/>
            </a:endParaRPr>
          </a:p>
          <a:p>
            <a:pPr eaLnBrk="0" fontAlgn="base" hangingPunct="0"/>
            <a:r>
              <a:rPr lang="ja-JP" altLang="en-US" dirty="0">
                <a:cs typeface="Times New Roman" panose="02020603050405020304" pitchFamily="18" charset="0"/>
              </a:rPr>
              <a:t>　一方で、平常の</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が</a:t>
            </a:r>
            <a:r>
              <a:rPr lang="en-US" altLang="ja-JP" dirty="0">
                <a:cs typeface="Times New Roman" panose="02020603050405020304" pitchFamily="18" charset="0"/>
              </a:rPr>
              <a:t>91</a:t>
            </a:r>
            <a:r>
              <a:rPr lang="ja-JP" altLang="en-US" dirty="0">
                <a:cs typeface="Times New Roman" panose="02020603050405020304" pitchFamily="18" charset="0"/>
              </a:rPr>
              <a:t>％～</a:t>
            </a:r>
            <a:r>
              <a:rPr lang="en-US" altLang="ja-JP" dirty="0">
                <a:cs typeface="Times New Roman" panose="02020603050405020304" pitchFamily="18" charset="0"/>
              </a:rPr>
              <a:t>93</a:t>
            </a:r>
            <a:r>
              <a:rPr lang="ja-JP" altLang="en-US" dirty="0">
                <a:cs typeface="Times New Roman" panose="02020603050405020304" pitchFamily="18" charset="0"/>
              </a:rPr>
              <a:t>％など低めになっている重症児者もかなりありますが、このようなケースでは、</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がたとえば</a:t>
            </a:r>
            <a:r>
              <a:rPr lang="en-US" altLang="ja-JP" dirty="0">
                <a:cs typeface="Times New Roman" panose="02020603050405020304" pitchFamily="18" charset="0"/>
              </a:rPr>
              <a:t>87</a:t>
            </a:r>
            <a:r>
              <a:rPr lang="ja-JP" altLang="en-US" dirty="0">
                <a:cs typeface="Times New Roman" panose="02020603050405020304" pitchFamily="18" charset="0"/>
              </a:rPr>
              <a:t>％になっても、それは要注意の状態ではありますが、直ちに危険な状態という訳ではありません。緊急対応が必要かどうかは、</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の値だけでなく呼吸困難の程度や心拍数などから総合的に判断します。</a:t>
            </a:r>
            <a:endParaRPr lang="en-US" altLang="ja-JP" dirty="0">
              <a:cs typeface="Times New Roman" panose="02020603050405020304" pitchFamily="18" charset="0"/>
            </a:endParaRPr>
          </a:p>
          <a:p>
            <a:r>
              <a:rPr lang="ja-JP" altLang="en-US" dirty="0">
                <a:cs typeface="Times New Roman" panose="02020603050405020304" pitchFamily="18" charset="0"/>
              </a:rPr>
              <a:t>　筋ジストロフィーなど筋疾患では、</a:t>
            </a:r>
            <a:r>
              <a:rPr lang="en-US" altLang="ja-JP" dirty="0">
                <a:cs typeface="Times New Roman" panose="02020603050405020304" pitchFamily="18" charset="0"/>
              </a:rPr>
              <a:t>SpO</a:t>
            </a:r>
            <a:r>
              <a:rPr lang="en-US" altLang="ja-JP" baseline="-30000" dirty="0">
                <a:cs typeface="Times New Roman" panose="02020603050405020304" pitchFamily="18" charset="0"/>
              </a:rPr>
              <a:t>2</a:t>
            </a:r>
            <a:r>
              <a:rPr lang="ja-JP" altLang="en-US" dirty="0">
                <a:cs typeface="Times New Roman" panose="02020603050405020304" pitchFamily="18" charset="0"/>
              </a:rPr>
              <a:t>が</a:t>
            </a:r>
            <a:r>
              <a:rPr lang="en-US" altLang="ja-JP" dirty="0">
                <a:cs typeface="Times New Roman" panose="02020603050405020304" pitchFamily="18" charset="0"/>
              </a:rPr>
              <a:t>80</a:t>
            </a:r>
            <a:r>
              <a:rPr lang="ja-JP" altLang="en-US" dirty="0">
                <a:cs typeface="Times New Roman" panose="02020603050405020304" pitchFamily="18" charset="0"/>
              </a:rPr>
              <a:t>％台後半では心拍上昇があり、かなりの高炭酸ガス血症を伴っていている可能性が高く、危険な状態なので、</a:t>
            </a:r>
            <a:r>
              <a:rPr kumimoji="1" lang="ja-JP" altLang="en-US" dirty="0"/>
              <a:t>呼吸補助及び緊急搬送が必要です</a:t>
            </a:r>
            <a:r>
              <a:rPr lang="ja-JP" altLang="en-US" dirty="0">
                <a:cs typeface="Times New Roman" panose="02020603050405020304" pitchFamily="18" charset="0"/>
              </a:rPr>
              <a:t>。</a:t>
            </a:r>
            <a:endParaRPr lang="en-US" altLang="ja-JP" dirty="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25</a:t>
            </a:fld>
            <a:endParaRPr kumimoji="1" lang="ja-JP" altLang="en-US"/>
          </a:p>
        </p:txBody>
      </p:sp>
    </p:spTree>
    <p:extLst>
      <p:ext uri="{BB962C8B-B14F-4D97-AF65-F5344CB8AC3E}">
        <p14:creationId xmlns:p14="http://schemas.microsoft.com/office/powerpoint/2010/main" val="43558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a:t>学校で医療的ケアを実施する時の衛生管理について説明します。</a:t>
            </a:r>
            <a:endParaRPr kumimoji="1" lang="en-US" altLang="ja-JP" dirty="0"/>
          </a:p>
          <a:p>
            <a:r>
              <a:rPr kumimoji="0" lang="ja-JP" altLang="en-US" dirty="0">
                <a:cs typeface="ＭＳ ゴシック" charset="0"/>
              </a:rPr>
              <a:t>　学校では病院のような厳密な衛生管理は不要です。しかし、学校は集団活動の場ですから、家庭よりは衛生管理に配慮する必要があります。</a:t>
            </a:r>
            <a:endParaRPr kumimoji="0" lang="en-US" altLang="ja-JP" dirty="0">
              <a:cs typeface="ＭＳ ゴシック" charset="0"/>
            </a:endParaRPr>
          </a:p>
          <a:p>
            <a:r>
              <a:rPr lang="ja-JP" altLang="en-US" dirty="0"/>
              <a:t>　手洗い、部屋の換気、拭き掃除、温度や湿度の調整など日常的な衛生管理が重要であり、医療的ケアは必ずしも保健室で行う必要はありません。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26</a:t>
            </a:fld>
            <a:endParaRPr kumimoji="1" lang="ja-JP" altLang="en-US"/>
          </a:p>
        </p:txBody>
      </p:sp>
    </p:spTree>
    <p:extLst>
      <p:ext uri="{BB962C8B-B14F-4D97-AF65-F5344CB8AC3E}">
        <p14:creationId xmlns:p14="http://schemas.microsoft.com/office/powerpoint/2010/main" val="3382358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0" lang="ja-JP" altLang="en-US" dirty="0"/>
              <a:t>医療的ケアにおける衛生管理の目的は</a:t>
            </a:r>
            <a:r>
              <a:rPr kumimoji="0" lang="en-US" altLang="ja-JP" dirty="0"/>
              <a:t>2</a:t>
            </a:r>
            <a:r>
              <a:rPr kumimoji="0" lang="ja-JP" altLang="en-US" dirty="0"/>
              <a:t>つあります。</a:t>
            </a:r>
            <a:endParaRPr kumimoji="0" lang="en-US" altLang="ja-JP" dirty="0"/>
          </a:p>
          <a:p>
            <a:pPr>
              <a:lnSpc>
                <a:spcPct val="110000"/>
              </a:lnSpc>
              <a:buSzPct val="60000"/>
            </a:pPr>
            <a:r>
              <a:rPr kumimoji="0" lang="ja-JP" altLang="en-US" dirty="0"/>
              <a:t>　ケアをする職員が子どもたちの分泌物から細菌をもらわないこと</a:t>
            </a:r>
            <a:endParaRPr kumimoji="0" lang="ja-JP" altLang="ja-JP" dirty="0"/>
          </a:p>
          <a:p>
            <a:pPr>
              <a:lnSpc>
                <a:spcPct val="110000"/>
              </a:lnSpc>
              <a:buSzPct val="60000"/>
            </a:pPr>
            <a:r>
              <a:rPr kumimoji="0" lang="ja-JP" altLang="en-US" dirty="0"/>
              <a:t>　ケアをする職員が媒介となって他の子どもに細菌</a:t>
            </a:r>
            <a:r>
              <a:rPr kumimoji="0" lang="en-US" altLang="en-US" dirty="0" err="1"/>
              <a:t>を移さないこと</a:t>
            </a:r>
            <a:r>
              <a:rPr kumimoji="1" lang="ja-JP" altLang="en-US" dirty="0"/>
              <a:t>です。</a:t>
            </a:r>
            <a:endParaRPr kumimoji="1" lang="en-US" altLang="ja-JP" dirty="0"/>
          </a:p>
          <a:p>
            <a:pPr>
              <a:lnSpc>
                <a:spcPct val="110000"/>
              </a:lnSpc>
              <a:spcBef>
                <a:spcPct val="0"/>
              </a:spcBef>
            </a:pPr>
            <a:r>
              <a:rPr lang="ja-JP" altLang="en-US" dirty="0"/>
              <a:t>分泌物に触れる可能性があるケアをする時には、手袋を着用し、ケアが終わった後には必ず手洗いをします。</a:t>
            </a:r>
            <a:endParaRPr lang="ja-JP" altLang="ja-JP" dirty="0"/>
          </a:p>
          <a:p>
            <a:pPr algn="just" eaLnBrk="1" hangingPunct="1">
              <a:lnSpc>
                <a:spcPct val="110000"/>
              </a:lnSpc>
              <a:spcBef>
                <a:spcPct val="0"/>
              </a:spcBef>
              <a:buFontTx/>
              <a:buNone/>
            </a:pPr>
            <a:r>
              <a:rPr lang="ja-JP" altLang="en-US" dirty="0"/>
              <a:t>　衣類に付着した分泌物にも注意します。エプロン着用交換が実用的です。</a:t>
            </a:r>
            <a:endParaRPr lang="en-US" altLang="ja-JP" dirty="0"/>
          </a:p>
          <a:p>
            <a:pPr>
              <a:lnSpc>
                <a:spcPct val="110000"/>
              </a:lnSpc>
              <a:spcBef>
                <a:spcPct val="0"/>
              </a:spcBef>
            </a:pPr>
            <a:r>
              <a:rPr lang="ja-JP" altLang="en-US" dirty="0"/>
              <a:t>経管栄養の時は通常の（料理を作る時の）手洗いでＯＫです。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27</a:t>
            </a:fld>
            <a:endParaRPr kumimoji="1" lang="ja-JP" altLang="en-US"/>
          </a:p>
        </p:txBody>
      </p:sp>
    </p:spTree>
    <p:extLst>
      <p:ext uri="{BB962C8B-B14F-4D97-AF65-F5344CB8AC3E}">
        <p14:creationId xmlns:p14="http://schemas.microsoft.com/office/powerpoint/2010/main" val="1092273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0" lang="ja-JP" altLang="en-US" dirty="0"/>
              <a:t>日常的な衛生管理について具体的に説明します。</a:t>
            </a:r>
            <a:endParaRPr kumimoji="0" lang="en-US" altLang="ja-JP" dirty="0"/>
          </a:p>
          <a:p>
            <a:pPr>
              <a:buSzPct val="60000"/>
            </a:pPr>
            <a:r>
              <a:rPr kumimoji="0" lang="ja-JP" altLang="en-US" dirty="0"/>
              <a:t>　手洗いの励行（石けん・流水）。タオルは共用しません。</a:t>
            </a:r>
            <a:r>
              <a:rPr kumimoji="0" lang="en-US" altLang="en-US" dirty="0" err="1"/>
              <a:t>ペーパータオル</a:t>
            </a:r>
            <a:r>
              <a:rPr kumimoji="0" lang="ja-JP" altLang="en-US" dirty="0"/>
              <a:t>を使用します。</a:t>
            </a:r>
            <a:endParaRPr kumimoji="0" lang="en-US" altLang="ja-JP" dirty="0"/>
          </a:p>
          <a:p>
            <a:pPr>
              <a:buSzPct val="60000"/>
            </a:pPr>
            <a:r>
              <a:rPr kumimoji="0" lang="ja-JP" altLang="en-US" dirty="0"/>
              <a:t>　</a:t>
            </a:r>
            <a:r>
              <a:rPr kumimoji="0" lang="en-US" altLang="en-US" dirty="0" err="1"/>
              <a:t>消毒用アルコール</a:t>
            </a:r>
            <a:r>
              <a:rPr kumimoji="0" lang="ja-JP" altLang="en-US" dirty="0"/>
              <a:t>による手指消毒も有効です。</a:t>
            </a:r>
            <a:endParaRPr kumimoji="0" lang="en-US" altLang="ja-JP" dirty="0"/>
          </a:p>
          <a:p>
            <a:pPr>
              <a:buSzPct val="60000"/>
            </a:pPr>
            <a:r>
              <a:rPr kumimoji="0" lang="ja-JP" altLang="en-US" dirty="0"/>
              <a:t>　日常的に：床、マット、棚、玩具、テーブルなどは</a:t>
            </a:r>
            <a:r>
              <a:rPr kumimoji="0" lang="en-US" altLang="en-US" dirty="0" err="1"/>
              <a:t>毎日水拭きし、可能なものは日光消毒</a:t>
            </a:r>
            <a:r>
              <a:rPr kumimoji="0" lang="ja-JP" altLang="en-US" dirty="0"/>
              <a:t>します。</a:t>
            </a:r>
            <a:endParaRPr kumimoji="0" lang="en-US" altLang="ja-JP" dirty="0"/>
          </a:p>
          <a:p>
            <a:pPr>
              <a:buSzPct val="60000"/>
            </a:pPr>
            <a:r>
              <a:rPr kumimoji="0" lang="ja-JP" altLang="en-US" dirty="0"/>
              <a:t>　流行性</a:t>
            </a:r>
            <a:r>
              <a:rPr kumimoji="0" lang="en-US" altLang="en-US" dirty="0" err="1"/>
              <a:t>感染症</a:t>
            </a:r>
            <a:r>
              <a:rPr kumimoji="0" lang="ja-JP" altLang="en-US" dirty="0"/>
              <a:t>の発生時には水拭きに次亜塩素酸ナトリウムを使用しましょう。</a:t>
            </a:r>
          </a:p>
          <a:p>
            <a:pPr>
              <a:buSzPct val="60000"/>
            </a:pPr>
            <a:r>
              <a:rPr kumimoji="0" lang="ja-JP" altLang="en-US" dirty="0"/>
              <a:t>　オムツを交換する場所やトイレは、日常的に次亜塩素酸ナトリウムで消毒します。</a:t>
            </a:r>
            <a:endParaRPr kumimoji="0" lang="en-US" altLang="ja-JP" dirty="0"/>
          </a:p>
          <a:p>
            <a:pPr>
              <a:buSzPct val="60000"/>
            </a:pPr>
            <a:r>
              <a:rPr kumimoji="0" lang="ja-JP" altLang="en-US" dirty="0"/>
              <a:t>　汚物（尿・便・吐物・血液）の処理にはビニール手袋を使用し、汚染物はビニール袋に入れて廃棄します。（手袋を使用しても手洗いは必要です）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28</a:t>
            </a:fld>
            <a:endParaRPr kumimoji="1" lang="ja-JP" altLang="en-US" dirty="0"/>
          </a:p>
        </p:txBody>
      </p:sp>
    </p:spTree>
    <p:extLst>
      <p:ext uri="{BB962C8B-B14F-4D97-AF65-F5344CB8AC3E}">
        <p14:creationId xmlns:p14="http://schemas.microsoft.com/office/powerpoint/2010/main" val="2875549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03C4824-F6E0-46B9-AA54-DBA693AA3BF4}"/>
              </a:ext>
            </a:extLst>
          </p:cNvPr>
          <p:cNvSpPr>
            <a:spLocks noGrp="1" noRot="1" noChangeAspect="1" noChangeArrowheads="1" noTextEdit="1"/>
          </p:cNvSpPr>
          <p:nvPr>
            <p:ph type="sldImg"/>
          </p:nvPr>
        </p:nvSpPr>
        <p:spPr>
          <a:xfrm>
            <a:off x="755650" y="763588"/>
            <a:ext cx="5273675" cy="3652837"/>
          </a:xfrm>
          <a:ln w="12700"/>
        </p:spPr>
      </p:sp>
      <p:sp>
        <p:nvSpPr>
          <p:cNvPr id="162819" name="Rectangle 3">
            <a:extLst>
              <a:ext uri="{FF2B5EF4-FFF2-40B4-BE49-F238E27FC236}">
                <a16:creationId xmlns:a16="http://schemas.microsoft.com/office/drawing/2014/main" id="{31DC3DEA-02D4-42F6-8AD7-13026AE292C7}"/>
              </a:ext>
            </a:extLst>
          </p:cNvPr>
          <p:cNvSpPr>
            <a:spLocks noGrp="1" noChangeArrowheads="1"/>
          </p:cNvSpPr>
          <p:nvPr>
            <p:ph type="body" idx="1"/>
          </p:nvPr>
        </p:nvSpPr>
        <p:spPr>
          <a:xfrm>
            <a:off x="915988" y="4724400"/>
            <a:ext cx="504825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1" tIns="47011" rIns="94021" bIns="47011"/>
          <a:lstStyle/>
          <a:p>
            <a:r>
              <a:rPr kumimoji="1" lang="ja-JP" altLang="en-US" sz="1000" kern="1200" dirty="0">
                <a:solidFill>
                  <a:schemeClr val="tx1"/>
                </a:solidFill>
                <a:effectLst/>
              </a:rPr>
              <a:t>　医療的ケアに当たっては感染予防をしっかり行うことが重要です。</a:t>
            </a:r>
            <a:endParaRPr kumimoji="1" lang="en-US" altLang="ja-JP" sz="1000" kern="1200" dirty="0">
              <a:solidFill>
                <a:schemeClr val="tx1"/>
              </a:solidFill>
              <a:effectLst/>
            </a:endParaRPr>
          </a:p>
          <a:p>
            <a:r>
              <a:rPr kumimoji="1" lang="ja-JP" altLang="en-US" sz="1000" kern="1200" dirty="0">
                <a:solidFill>
                  <a:schemeClr val="tx1"/>
                </a:solidFill>
                <a:effectLst/>
              </a:rPr>
              <a:t>　</a:t>
            </a:r>
            <a:r>
              <a:rPr kumimoji="1" lang="ja-JP" altLang="ja-JP" sz="1000" kern="1200" dirty="0">
                <a:solidFill>
                  <a:schemeClr val="tx1"/>
                </a:solidFill>
                <a:effectLst/>
              </a:rPr>
              <a:t>感染予防では、喀痰吸引等を実施する対象者を感染させないための取組と、皆さんが感染</a:t>
            </a:r>
            <a:r>
              <a:rPr lang="ja-JP" altLang="ja-JP" dirty="0"/>
              <a:t>しないための取組の、両方が必要です。</a:t>
            </a:r>
          </a:p>
          <a:p>
            <a:r>
              <a:rPr lang="ja-JP" altLang="en-US" dirty="0"/>
              <a:t>　</a:t>
            </a:r>
            <a:r>
              <a:rPr lang="ja-JP" altLang="ja-JP" dirty="0"/>
              <a:t>感染症の原因となる細菌やウィルスなどの微生物を含むものを感染源とよびます。喀痰や血液、嘔吐物や排泄物、また、喀痰吸引等に使用した器具・器材などは、感染源となる可能性があります。こうした感染源への対策としては、手洗いや手指消毒などがあります。</a:t>
            </a:r>
          </a:p>
          <a:p>
            <a:r>
              <a:rPr lang="ja-JP" altLang="en-US" dirty="0"/>
              <a:t>　</a:t>
            </a:r>
            <a:r>
              <a:rPr lang="ja-JP" altLang="ja-JP" dirty="0"/>
              <a:t>感染経路には、接触感染や飛沫感染（ひまつかんせん）、空気感染などがあります。感染経路への対策としては、経路を遮断するための手袋やマスクの装着などが挙げられます。</a:t>
            </a:r>
          </a:p>
          <a:p>
            <a:r>
              <a:rPr lang="ja-JP" altLang="en-US" dirty="0"/>
              <a:t>　</a:t>
            </a:r>
            <a:r>
              <a:rPr lang="ja-JP" altLang="ja-JP" dirty="0"/>
              <a:t>また、皆さんが感染しないような予防策として</a:t>
            </a:r>
            <a:r>
              <a:rPr kumimoji="1" lang="ja-JP" altLang="ja-JP" sz="1000" kern="1200" dirty="0">
                <a:solidFill>
                  <a:schemeClr val="tx1"/>
                </a:solidFill>
                <a:effectLst/>
              </a:rPr>
              <a:t>、抵抗力が低下しないよう健康管理をすることや、ワクチンなどで予防接種することも大切です</a:t>
            </a:r>
            <a:r>
              <a:rPr kumimoji="1" lang="ja-JP" altLang="en-US" sz="1000" kern="1200" dirty="0">
                <a:solidFill>
                  <a:schemeClr val="tx1"/>
                </a:solidFill>
                <a:effectLst/>
              </a:rPr>
              <a:t>。</a:t>
            </a:r>
            <a:endParaRPr kumimoji="1" lang="ja-JP" altLang="ja-JP" sz="1000" kern="1200" dirty="0">
              <a:solidFill>
                <a:schemeClr val="tx1"/>
              </a:solidFill>
              <a:effectLst/>
            </a:endParaRPr>
          </a:p>
        </p:txBody>
      </p:sp>
      <p:sp>
        <p:nvSpPr>
          <p:cNvPr id="4" name="スライド番号プレースホルダー 3"/>
          <p:cNvSpPr>
            <a:spLocks noGrp="1"/>
          </p:cNvSpPr>
          <p:nvPr>
            <p:ph type="sldNum" sz="quarter" idx="5"/>
          </p:nvPr>
        </p:nvSpPr>
        <p:spPr>
          <a:xfrm>
            <a:off x="603263" y="9440647"/>
            <a:ext cx="2949786" cy="498692"/>
          </a:xfrm>
        </p:spPr>
        <p:txBody>
          <a:bodyPr/>
          <a:lstStyle/>
          <a:p>
            <a:r>
              <a:rPr lang="en-US" altLang="ja-JP" dirty="0"/>
              <a:t>95</a:t>
            </a:r>
            <a:endParaRPr kumimoji="1" lang="ja-JP" altLang="en-US" dirty="0"/>
          </a:p>
        </p:txBody>
      </p:sp>
    </p:spTree>
    <p:extLst>
      <p:ext uri="{BB962C8B-B14F-4D97-AF65-F5344CB8AC3E}">
        <p14:creationId xmlns:p14="http://schemas.microsoft.com/office/powerpoint/2010/main" val="396947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日常的に医療ケアが必要な「医療的ケア児」</a:t>
            </a:r>
            <a:r>
              <a:rPr kumimoji="1" lang="ja-JP" altLang="en-US" kern="1200" dirty="0">
                <a:solidFill>
                  <a:schemeClr val="tx1"/>
                </a:solidFill>
                <a:effectLst/>
              </a:rPr>
              <a:t>という概念について説明します。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運動障害や知的障害の有無にかかわらず、呼吸、栄養、排泄に関して日常的に医療ケアを必要とする子どもたち</a:t>
            </a:r>
            <a:r>
              <a:rPr kumimoji="1" lang="ja-JP" altLang="en-US" kern="1200" dirty="0">
                <a:solidFill>
                  <a:schemeClr val="tx1"/>
                </a:solidFill>
                <a:effectLst/>
              </a:rPr>
              <a:t>を</a:t>
            </a:r>
            <a:r>
              <a:rPr kumimoji="1" lang="ja-JP" altLang="ja-JP" kern="1200" dirty="0">
                <a:solidFill>
                  <a:schemeClr val="tx1"/>
                </a:solidFill>
                <a:effectLst/>
              </a:rPr>
              <a:t>「医療的ケア児」</a:t>
            </a:r>
            <a:r>
              <a:rPr kumimoji="1" lang="ja-JP" altLang="en-US" kern="1200" dirty="0">
                <a:solidFill>
                  <a:schemeClr val="tx1"/>
                </a:solidFill>
                <a:effectLst/>
              </a:rPr>
              <a:t>と言います</a:t>
            </a:r>
            <a:r>
              <a:rPr kumimoji="1" lang="ja-JP" altLang="ja-JP" kern="1200" dirty="0">
                <a:solidFill>
                  <a:schemeClr val="tx1"/>
                </a:solidFill>
                <a:effectLst/>
              </a:rPr>
              <a:t>。</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急性期治療ではなく、日常的に必要な医療ケアの大変さを測る指標の一つに、</a:t>
            </a:r>
            <a:r>
              <a:rPr lang="ja-JP" altLang="en-US" dirty="0"/>
              <a:t>障害福祉サービスにおける医療的ケア判定スコア</a:t>
            </a:r>
            <a:r>
              <a:rPr kumimoji="1" lang="ja-JP" altLang="ja-JP" kern="1200" dirty="0">
                <a:solidFill>
                  <a:schemeClr val="tx1"/>
                </a:solidFill>
                <a:effectLst/>
              </a:rPr>
              <a:t>があります。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「医療的ケア児」という概念は、まだ明確な定義が示されていませんが、</a:t>
            </a:r>
            <a:r>
              <a:rPr kumimoji="1" lang="ja-JP" altLang="en-US" kern="1200" dirty="0">
                <a:solidFill>
                  <a:schemeClr val="tx1"/>
                </a:solidFill>
                <a:effectLst/>
              </a:rPr>
              <a:t>この判定スコアに示されている</a:t>
            </a:r>
            <a:r>
              <a:rPr lang="ja-JP" altLang="en-US" dirty="0"/>
              <a:t>医療行為を日常的に必要とする子どもと考えています。</a:t>
            </a:r>
            <a:endParaRPr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a:t>
            </a:fld>
            <a:endParaRPr kumimoji="1" lang="ja-JP" altLang="en-US"/>
          </a:p>
        </p:txBody>
      </p:sp>
    </p:spTree>
    <p:extLst>
      <p:ext uri="{BB962C8B-B14F-4D97-AF65-F5344CB8AC3E}">
        <p14:creationId xmlns:p14="http://schemas.microsoft.com/office/powerpoint/2010/main" val="2434526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78117B2-703E-4473-BAAE-48B0EA489D62}"/>
              </a:ext>
            </a:extLst>
          </p:cNvPr>
          <p:cNvSpPr>
            <a:spLocks noGrp="1" noRot="1" noChangeAspect="1" noChangeArrowheads="1" noTextEdit="1"/>
          </p:cNvSpPr>
          <p:nvPr>
            <p:ph type="sldImg"/>
          </p:nvPr>
        </p:nvSpPr>
        <p:spPr>
          <a:xfrm>
            <a:off x="695325" y="739775"/>
            <a:ext cx="5345113" cy="3700463"/>
          </a:xfrm>
          <a:ln/>
        </p:spPr>
      </p:sp>
      <p:sp>
        <p:nvSpPr>
          <p:cNvPr id="171011" name="Rectangle 3">
            <a:extLst>
              <a:ext uri="{FF2B5EF4-FFF2-40B4-BE49-F238E27FC236}">
                <a16:creationId xmlns:a16="http://schemas.microsoft.com/office/drawing/2014/main" id="{BB09852B-041E-46FE-81F9-78CEA83AF8F1}"/>
              </a:ext>
            </a:extLst>
          </p:cNvPr>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　</a:t>
            </a:r>
            <a:r>
              <a:rPr lang="ja-JP" altLang="ja-JP" dirty="0"/>
              <a:t>最近は、病院などの医療機関と同様に、</a:t>
            </a:r>
            <a:r>
              <a:rPr lang="ja-JP" altLang="en-US" dirty="0"/>
              <a:t>学校、通所施設や、</a:t>
            </a:r>
            <a:r>
              <a:rPr lang="ja-JP" altLang="ja-JP" dirty="0"/>
              <a:t>在宅においても医療関連感染を防ぐ目的で、「標準予防策（スタンダードプリコーション）」が遵守されてきています。</a:t>
            </a:r>
          </a:p>
          <a:p>
            <a:r>
              <a:rPr lang="ja-JP" altLang="en-US" dirty="0"/>
              <a:t>　</a:t>
            </a:r>
            <a:r>
              <a:rPr lang="ja-JP" altLang="ja-JP" dirty="0"/>
              <a:t>「標準予防策」とは、すべての対象者の血液、体液、喀痰や唾液などの分泌物は、感染の可能性のある物質として取り扱うことを前提とし、手洗いや手指消毒、手袋やマスク、ガウンなどの防護用具を適宜使用して、感染の拡大を防ごうとする考え方です。</a:t>
            </a:r>
          </a:p>
          <a:p>
            <a:r>
              <a:rPr lang="ja-JP" altLang="ja-JP" dirty="0"/>
              <a:t>また、風邪やインフルエンザなどの感染症症状のある人が、くしゃみや咳で飛沫（ひまつ）を飛ばさないように、マスクを装着したり、正しい方法でマスクを外すことも重要です。</a:t>
            </a:r>
          </a:p>
          <a:p>
            <a:pPr eaLnBrk="1" hangingPunct="1"/>
            <a:endParaRPr lang="ja-JP" altLang="ja-JP" dirty="0"/>
          </a:p>
        </p:txBody>
      </p:sp>
      <p:sp>
        <p:nvSpPr>
          <p:cNvPr id="4" name="スライド番号プレースホルダー 3"/>
          <p:cNvSpPr>
            <a:spLocks noGrp="1"/>
          </p:cNvSpPr>
          <p:nvPr>
            <p:ph type="sldNum" sz="quarter" idx="5"/>
          </p:nvPr>
        </p:nvSpPr>
        <p:spPr>
          <a:xfrm>
            <a:off x="603263" y="9440647"/>
            <a:ext cx="2949786" cy="498692"/>
          </a:xfrm>
        </p:spPr>
        <p:txBody>
          <a:bodyPr/>
          <a:lstStyle/>
          <a:p>
            <a:r>
              <a:rPr lang="en-US" altLang="ja-JP" dirty="0"/>
              <a:t>96</a:t>
            </a:r>
            <a:endParaRPr kumimoji="1" lang="ja-JP" altLang="en-US" dirty="0"/>
          </a:p>
        </p:txBody>
      </p:sp>
    </p:spTree>
    <p:extLst>
      <p:ext uri="{BB962C8B-B14F-4D97-AF65-F5344CB8AC3E}">
        <p14:creationId xmlns:p14="http://schemas.microsoft.com/office/powerpoint/2010/main" val="3980977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a:defRPr/>
            </a:pPr>
            <a:r>
              <a:rPr lang="ja-JP" altLang="en-US" dirty="0"/>
              <a:t>　</a:t>
            </a:r>
            <a:r>
              <a:rPr lang="ja-JP" altLang="ja-JP" dirty="0"/>
              <a:t>ここからは、感染予防の具体的な方法を説明していきます。　</a:t>
            </a:r>
          </a:p>
          <a:p>
            <a:pPr>
              <a:defRPr/>
            </a:pPr>
            <a:r>
              <a:rPr lang="ja-JP" altLang="en-US" dirty="0"/>
              <a:t>　</a:t>
            </a:r>
            <a:r>
              <a:rPr lang="ja-JP" altLang="ja-JP" dirty="0"/>
              <a:t>標準予防策の基本は手洗いです。手洗いは、「一つのケアごと」に、「ケアの前後」に行います。正しい方法を身に付け、喀痰吸引等を実施する前後に、きちんと手洗いをしましょう。</a:t>
            </a:r>
            <a:endParaRPr lang="en-US" altLang="ja-JP" dirty="0"/>
          </a:p>
          <a:p>
            <a:pPr>
              <a:defRPr/>
            </a:pPr>
            <a:r>
              <a:rPr lang="ja-JP" altLang="en-US" dirty="0"/>
              <a:t>　</a:t>
            </a:r>
            <a:r>
              <a:rPr lang="ja-JP" altLang="ja-JP" dirty="0"/>
              <a:t>手洗いには、「流水と石けんによる手洗い」と「消毒剤による手洗い」の２種類あります。</a:t>
            </a:r>
          </a:p>
          <a:p>
            <a:pPr>
              <a:defRPr/>
            </a:pPr>
            <a:r>
              <a:rPr lang="ja-JP" altLang="en-US" dirty="0"/>
              <a:t>　</a:t>
            </a:r>
            <a:r>
              <a:rPr lang="ja-JP" altLang="ja-JP" dirty="0"/>
              <a:t>基本的には流水と石けんを用いた手洗いを行いましょう。流水での手洗いができない場合は、速乾性擦式手指消毒剤による手洗いを行います。</a:t>
            </a:r>
          </a:p>
          <a:p>
            <a:pPr>
              <a:defRPr/>
            </a:pPr>
            <a:r>
              <a:rPr lang="ja-JP" altLang="en-US" dirty="0"/>
              <a:t>　</a:t>
            </a:r>
            <a:r>
              <a:rPr lang="ja-JP" altLang="ja-JP" dirty="0"/>
              <a:t>流水と石けんで手を洗う時は、時計や指輪は外しましょう。爪は短く切っておき、指先や爪の間、指の間も忘れないように洗いましょう。15秒以上30秒程度、時間をかけて洗いましょう。石けんはポンプ式液体石けんが、より清潔です。</a:t>
            </a:r>
          </a:p>
          <a:p>
            <a:pPr>
              <a:defRPr/>
            </a:pPr>
            <a:r>
              <a:rPr lang="ja-JP" altLang="en-US" dirty="0"/>
              <a:t>　</a:t>
            </a:r>
            <a:r>
              <a:rPr lang="ja-JP" altLang="ja-JP" dirty="0"/>
              <a:t>ペーパータオルか乾燥した清潔なタオルでよくふいて乾燥させます。タオルの共有は感染のおそれがありますので、絶対に共有しないようにしましょう。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31</a:t>
            </a:fld>
            <a:endParaRPr kumimoji="1" lang="ja-JP" altLang="en-US"/>
          </a:p>
        </p:txBody>
      </p:sp>
    </p:spTree>
    <p:extLst>
      <p:ext uri="{BB962C8B-B14F-4D97-AF65-F5344CB8AC3E}">
        <p14:creationId xmlns:p14="http://schemas.microsoft.com/office/powerpoint/2010/main" val="1607801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a:defRPr/>
            </a:pPr>
            <a:r>
              <a:rPr lang="ja-JP" altLang="en-US" dirty="0"/>
              <a:t>　</a:t>
            </a:r>
            <a:r>
              <a:rPr lang="ja-JP" altLang="ja-JP" dirty="0"/>
              <a:t>これは、速乾性擦式手指消毒剤</a:t>
            </a:r>
            <a:r>
              <a:rPr lang="ja-JP" altLang="en-US" dirty="0"/>
              <a:t>（</a:t>
            </a:r>
            <a:r>
              <a:rPr lang="ja-JP" altLang="en-US" dirty="0" err="1"/>
              <a:t>そっ</a:t>
            </a:r>
            <a:r>
              <a:rPr lang="ja-JP" altLang="en-US" dirty="0"/>
              <a:t>かんせいさっしきしゅししょうどくざい）</a:t>
            </a:r>
            <a:r>
              <a:rPr lang="ja-JP" altLang="ja-JP" dirty="0"/>
              <a:t>による手洗い方法です。</a:t>
            </a:r>
          </a:p>
          <a:p>
            <a:pPr>
              <a:defRPr/>
            </a:pPr>
            <a:r>
              <a:rPr lang="ja-JP" altLang="en-US" dirty="0"/>
              <a:t>　</a:t>
            </a:r>
            <a:r>
              <a:rPr lang="ja-JP" altLang="ja-JP" dirty="0"/>
              <a:t>消毒は、乾いた手で行うようにしましょう。手指全体を消毒剤で濡らし、指先や指の間、手首まで、消毒剤を丁寧に擦り込みます。消毒</a:t>
            </a:r>
            <a:r>
              <a:rPr lang="ja-JP" altLang="en-US" dirty="0"/>
              <a:t>剤</a:t>
            </a:r>
            <a:r>
              <a:rPr lang="ja-JP" altLang="ja-JP" dirty="0"/>
              <a:t>は、乾燥することで効果が出ますので、途中で薬液をふき取らず、乾くまで手指の表面全体に擦り込むようにしましょう。　</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32</a:t>
            </a:fld>
            <a:endParaRPr kumimoji="1" lang="ja-JP" altLang="en-US"/>
          </a:p>
        </p:txBody>
      </p:sp>
    </p:spTree>
    <p:extLst>
      <p:ext uri="{BB962C8B-B14F-4D97-AF65-F5344CB8AC3E}">
        <p14:creationId xmlns:p14="http://schemas.microsoft.com/office/powerpoint/2010/main" val="2805362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en-US" dirty="0"/>
              <a:t>　</a:t>
            </a:r>
            <a:r>
              <a:rPr lang="ja-JP" altLang="ja-JP" dirty="0"/>
              <a:t>手袋の装着は、標準予防策の一つであり、感染経路を遮断する基本的な方法です。対象者の喀痰や唾液など分泌物に触れる可能性がある喀痰吸引では、手袋を装着するようにしましょう。</a:t>
            </a:r>
          </a:p>
          <a:p>
            <a:r>
              <a:rPr lang="ja-JP" altLang="en-US" dirty="0"/>
              <a:t>　</a:t>
            </a:r>
            <a:r>
              <a:rPr lang="ja-JP" altLang="ja-JP" dirty="0"/>
              <a:t>手袋を装着して喀痰吸引を実施した後は、装着したまま他のケアを行ったりしないように気を付けましょう。また、手袋を装着していても、完全に感染を予防できるわけではありません。そのため、手袋を外した時は、必ず手洗いをしましょう。また、使用した手袋は、決して再利用しないようにしましょう。</a:t>
            </a:r>
          </a:p>
          <a:p>
            <a:r>
              <a:rPr lang="ja-JP" altLang="en-US" dirty="0"/>
              <a:t>　</a:t>
            </a:r>
            <a:r>
              <a:rPr lang="ja-JP" altLang="ja-JP" dirty="0"/>
              <a:t>そのほか、対象者がくしゃみや咳をしており、飛沫が飛びそうな場合は、マスクやガウン、プラスチックエプロンなどを装着する方法もあります。対象者の日々の状況に応じて、どのように防護をするか、医師や看護師と相談するとよいでしょう。特に対象者が感染症にかかっている場合は、感染予防を徹底しましょう。</a:t>
            </a:r>
          </a:p>
          <a:p>
            <a:r>
              <a:rPr lang="ja-JP" altLang="en-US" dirty="0"/>
              <a:t>　</a:t>
            </a:r>
            <a:r>
              <a:rPr lang="ja-JP" altLang="ja-JP" dirty="0"/>
              <a:t>なお、手袋やマスク、ガウン、プラスチックエプロンなどを外すときは、分泌物に触れた可能性のある部分には、手を触れないようにして処理しましょう。</a:t>
            </a:r>
          </a:p>
          <a:p>
            <a:pPr>
              <a:defRPr/>
            </a:pPr>
            <a:r>
              <a:rPr lang="ja-JP" altLang="ja-JP" dirty="0"/>
              <a:t>　</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33</a:t>
            </a:fld>
            <a:endParaRPr kumimoji="1" lang="ja-JP" altLang="en-US"/>
          </a:p>
        </p:txBody>
      </p:sp>
    </p:spTree>
    <p:extLst>
      <p:ext uri="{BB962C8B-B14F-4D97-AF65-F5344CB8AC3E}">
        <p14:creationId xmlns:p14="http://schemas.microsoft.com/office/powerpoint/2010/main" val="251723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eaLnBrk="1" hangingPunct="1">
              <a:defRPr/>
            </a:pPr>
            <a:r>
              <a:rPr lang="ja-JP" altLang="en-US" dirty="0"/>
              <a:t>　</a:t>
            </a:r>
            <a:r>
              <a:rPr lang="ja-JP" altLang="ja-JP" dirty="0"/>
              <a:t>皆さんが咳やくしゃみをするときは、飛沫が飛ばないよう、ハンカチやティッシュで鼻と口をおおいましょう。そして、口や鼻にあてた部分に手を触れないようにして処理します。また、マスクをして、対象</a:t>
            </a:r>
            <a:r>
              <a:rPr lang="ja-JP" altLang="en-US" dirty="0"/>
              <a:t>児</a:t>
            </a:r>
            <a:r>
              <a:rPr lang="ja-JP" altLang="ja-JP" dirty="0"/>
              <a:t>に病原体をうつさないようにしましょう。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34</a:t>
            </a:fld>
            <a:endParaRPr kumimoji="1" lang="ja-JP" altLang="en-US"/>
          </a:p>
        </p:txBody>
      </p:sp>
    </p:spTree>
    <p:extLst>
      <p:ext uri="{BB962C8B-B14F-4D97-AF65-F5344CB8AC3E}">
        <p14:creationId xmlns:p14="http://schemas.microsoft.com/office/powerpoint/2010/main" val="3776806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a:defRPr/>
            </a:pPr>
            <a:r>
              <a:rPr lang="ja-JP" altLang="en-US" dirty="0"/>
              <a:t>　</a:t>
            </a:r>
            <a:r>
              <a:rPr lang="ja-JP" altLang="ja-JP" dirty="0"/>
              <a:t>ここからは感染予防のための喀痰吸引等の留意点を説明していきます。</a:t>
            </a:r>
          </a:p>
          <a:p>
            <a:pPr>
              <a:defRPr/>
            </a:pPr>
            <a:r>
              <a:rPr lang="ja-JP" altLang="en-US" dirty="0"/>
              <a:t>　</a:t>
            </a:r>
            <a:r>
              <a:rPr lang="ja-JP" altLang="ja-JP" dirty="0"/>
              <a:t>まずは、上気道と下気道について知っておきましょう。空気の通り道である気道は、喉頭にある声帯を境にして、それより上の鼻腔・口腔・咽頭・喉頭を上気道、それより下を下気道と呼んでいます。</a:t>
            </a:r>
            <a:endParaRPr lang="en-US" altLang="ja-JP" dirty="0"/>
          </a:p>
          <a:p>
            <a:pPr>
              <a:defRPr/>
            </a:pPr>
            <a:r>
              <a:rPr lang="ja-JP" altLang="en-US" dirty="0"/>
              <a:t>　</a:t>
            </a:r>
            <a:r>
              <a:rPr lang="ja-JP" altLang="ja-JP" dirty="0"/>
              <a:t>上気道の口腔内や鼻腔内には常在菌や弱毒菌が住み着いていますが、下気道の肺や気管には、一般的には病原性の微生物はいません。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35</a:t>
            </a:fld>
            <a:endParaRPr kumimoji="1" lang="ja-JP" altLang="en-US"/>
          </a:p>
        </p:txBody>
      </p:sp>
    </p:spTree>
    <p:extLst>
      <p:ext uri="{BB962C8B-B14F-4D97-AF65-F5344CB8AC3E}">
        <p14:creationId xmlns:p14="http://schemas.microsoft.com/office/powerpoint/2010/main" val="2066601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indent="108117">
              <a:defRPr/>
            </a:pPr>
            <a:r>
              <a:rPr lang="ja-JP" altLang="ja-JP" dirty="0"/>
              <a:t>そのため、鼻腔内・口腔内の喀痰吸引は清潔に、気管カニューレ内の喀痰吸引は、</a:t>
            </a:r>
            <a:r>
              <a:rPr lang="ja-JP" altLang="en-US" dirty="0"/>
              <a:t>より高い清潔度を保ちながら行う必要があります</a:t>
            </a:r>
            <a:r>
              <a:rPr lang="ja-JP" altLang="ja-JP" dirty="0"/>
              <a:t>。また、気管カニューレ内吸引の時は、滅菌されている吸引</a:t>
            </a:r>
            <a:r>
              <a:rPr lang="ja-JP" altLang="en-US" dirty="0"/>
              <a:t>チューブ</a:t>
            </a:r>
            <a:r>
              <a:rPr lang="ja-JP" altLang="ja-JP" dirty="0"/>
              <a:t>や物品、器具を使用する必要があります。なお、気管カニューレ内吸引に用いた吸引</a:t>
            </a:r>
            <a:r>
              <a:rPr lang="ja-JP" altLang="en-US" dirty="0"/>
              <a:t>チューブ</a:t>
            </a:r>
            <a:r>
              <a:rPr lang="ja-JP" altLang="ja-JP" dirty="0"/>
              <a:t>は、表面をアルコールなどで拭いて口腔内・鼻腔内吸引に用いることができますが、その逆は行ってはいけません。</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36</a:t>
            </a:fld>
            <a:endParaRPr kumimoji="1" lang="ja-JP" altLang="en-US"/>
          </a:p>
        </p:txBody>
      </p:sp>
    </p:spTree>
    <p:extLst>
      <p:ext uri="{BB962C8B-B14F-4D97-AF65-F5344CB8AC3E}">
        <p14:creationId xmlns:p14="http://schemas.microsoft.com/office/powerpoint/2010/main" val="46073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indent="108269">
              <a:defRPr/>
            </a:pPr>
            <a:r>
              <a:rPr lang="ja-JP" altLang="en-US" dirty="0"/>
              <a:t>清潔と不潔の意識を常にもつことは重要です。</a:t>
            </a:r>
            <a:endParaRPr lang="en-US" altLang="ja-JP" dirty="0"/>
          </a:p>
          <a:p>
            <a:pPr indent="108269">
              <a:defRPr/>
            </a:pPr>
            <a:r>
              <a:rPr lang="ja-JP" altLang="en-US" dirty="0"/>
              <a:t>滅菌や消毒されたものを清潔と言い、それ以外のものは不潔と言います。</a:t>
            </a:r>
            <a:endParaRPr lang="en-US" altLang="ja-JP" dirty="0"/>
          </a:p>
          <a:p>
            <a:pPr indent="108269">
              <a:defRPr/>
            </a:pPr>
            <a:r>
              <a:rPr lang="ja-JP" altLang="en-US" dirty="0"/>
              <a:t>清潔なものの一部を手に持って使う場合、手で握った部位は不潔となります。</a:t>
            </a:r>
            <a:endParaRPr lang="ja-JP"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37</a:t>
            </a:fld>
            <a:endParaRPr kumimoji="1" lang="ja-JP" altLang="en-US"/>
          </a:p>
        </p:txBody>
      </p:sp>
    </p:spTree>
    <p:extLst>
      <p:ext uri="{BB962C8B-B14F-4D97-AF65-F5344CB8AC3E}">
        <p14:creationId xmlns:p14="http://schemas.microsoft.com/office/powerpoint/2010/main" val="848125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eaLnBrk="1" hangingPunct="1">
              <a:defRPr/>
            </a:pPr>
            <a:r>
              <a:rPr lang="ja-JP" altLang="en-US" dirty="0"/>
              <a:t>　</a:t>
            </a:r>
            <a:r>
              <a:rPr lang="ja-JP" altLang="ja-JP" dirty="0"/>
              <a:t>たとえば、滅菌された吸引</a:t>
            </a:r>
            <a:r>
              <a:rPr lang="ja-JP" altLang="en-US" dirty="0"/>
              <a:t>チューブ</a:t>
            </a:r>
            <a:r>
              <a:rPr lang="ja-JP" altLang="ja-JP" dirty="0"/>
              <a:t>の先端約</a:t>
            </a:r>
            <a:r>
              <a:rPr lang="en-US" altLang="ja-JP" dirty="0"/>
              <a:t>10cm</a:t>
            </a:r>
            <a:r>
              <a:rPr lang="ja-JP" altLang="ja-JP" dirty="0"/>
              <a:t>の部位は清潔ですから、気管カニューレに挿入する前に、他の器物に触れさせて不潔にしないように十分注意してください。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38</a:t>
            </a:fld>
            <a:endParaRPr kumimoji="1" lang="ja-JP" altLang="en-US"/>
          </a:p>
        </p:txBody>
      </p:sp>
    </p:spTree>
    <p:extLst>
      <p:ext uri="{BB962C8B-B14F-4D97-AF65-F5344CB8AC3E}">
        <p14:creationId xmlns:p14="http://schemas.microsoft.com/office/powerpoint/2010/main" val="265568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5398">
              <a:defRPr/>
            </a:pPr>
            <a:r>
              <a:rPr kumimoji="1" lang="ja-JP" altLang="en-US" kern="1200" dirty="0">
                <a:solidFill>
                  <a:schemeClr val="tx1"/>
                </a:solidFill>
                <a:effectLst/>
              </a:rPr>
              <a:t>　「重症心身障害児」と「医療的ケア児」という２つの概念を組み合わせると、</a:t>
            </a:r>
            <a:r>
              <a:rPr lang="ja-JP" altLang="en-US" dirty="0"/>
              <a:t>子ども</a:t>
            </a:r>
            <a:r>
              <a:rPr kumimoji="1" lang="ja-JP" altLang="ja-JP" kern="1200" dirty="0">
                <a:solidFill>
                  <a:schemeClr val="tx1"/>
                </a:solidFill>
                <a:effectLst/>
              </a:rPr>
              <a:t>の障害像は</a:t>
            </a:r>
            <a:r>
              <a:rPr kumimoji="1" lang="ja-JP" altLang="en-US" kern="1200" dirty="0">
                <a:solidFill>
                  <a:schemeClr val="tx1"/>
                </a:solidFill>
                <a:effectLst/>
              </a:rPr>
              <a:t>３つの軸で考える</a:t>
            </a:r>
            <a:r>
              <a:rPr kumimoji="1" lang="ja-JP" altLang="ja-JP" kern="1200" dirty="0">
                <a:solidFill>
                  <a:schemeClr val="tx1"/>
                </a:solidFill>
                <a:effectLst/>
              </a:rPr>
              <a:t>ことができます</a:t>
            </a:r>
            <a:r>
              <a:rPr kumimoji="1" lang="ja-JP" altLang="en-US" kern="1200" dirty="0">
                <a:solidFill>
                  <a:schemeClr val="tx1"/>
                </a:solidFill>
                <a:effectLst/>
              </a:rPr>
              <a:t>。</a:t>
            </a:r>
            <a:endParaRPr kumimoji="1" lang="en-US" altLang="ja-JP" kern="1200" dirty="0">
              <a:solidFill>
                <a:schemeClr val="tx1"/>
              </a:solidFill>
              <a:effectLst/>
            </a:endParaRPr>
          </a:p>
          <a:p>
            <a:pPr defTabSz="915398">
              <a:defRPr/>
            </a:pPr>
            <a:r>
              <a:rPr kumimoji="1" lang="ja-JP" altLang="en-US" kern="1200" dirty="0">
                <a:solidFill>
                  <a:schemeClr val="tx1"/>
                </a:solidFill>
                <a:effectLst/>
              </a:rPr>
              <a:t>　大島分類で使われる「</a:t>
            </a:r>
            <a:r>
              <a:rPr kumimoji="1" lang="ja-JP" altLang="ja-JP" kern="1200" dirty="0">
                <a:solidFill>
                  <a:schemeClr val="tx1"/>
                </a:solidFill>
                <a:effectLst/>
              </a:rPr>
              <a:t>運動障害</a:t>
            </a:r>
            <a:r>
              <a:rPr kumimoji="1" lang="ja-JP" altLang="en-US" kern="1200" dirty="0">
                <a:solidFill>
                  <a:schemeClr val="tx1"/>
                </a:solidFill>
                <a:effectLst/>
              </a:rPr>
              <a:t>」</a:t>
            </a:r>
            <a:r>
              <a:rPr kumimoji="1" lang="ja-JP" altLang="ja-JP" kern="1200" dirty="0">
                <a:solidFill>
                  <a:schemeClr val="tx1"/>
                </a:solidFill>
                <a:effectLst/>
              </a:rPr>
              <a:t>と</a:t>
            </a:r>
            <a:r>
              <a:rPr kumimoji="1" lang="ja-JP" altLang="en-US" kern="1200" dirty="0">
                <a:solidFill>
                  <a:schemeClr val="tx1"/>
                </a:solidFill>
                <a:effectLst/>
              </a:rPr>
              <a:t>「</a:t>
            </a:r>
            <a:r>
              <a:rPr kumimoji="1" lang="ja-JP" altLang="ja-JP" kern="1200" dirty="0">
                <a:solidFill>
                  <a:schemeClr val="tx1"/>
                </a:solidFill>
                <a:effectLst/>
              </a:rPr>
              <a:t>知的障害</a:t>
            </a:r>
            <a:r>
              <a:rPr kumimoji="1" lang="ja-JP" altLang="en-US" kern="1200" dirty="0">
                <a:solidFill>
                  <a:schemeClr val="tx1"/>
                </a:solidFill>
                <a:effectLst/>
              </a:rPr>
              <a:t>」</a:t>
            </a:r>
            <a:r>
              <a:rPr kumimoji="1" lang="ja-JP" altLang="ja-JP" kern="1200" dirty="0">
                <a:solidFill>
                  <a:schemeClr val="tx1"/>
                </a:solidFill>
                <a:effectLst/>
              </a:rPr>
              <a:t>の他に、</a:t>
            </a:r>
            <a:r>
              <a:rPr kumimoji="1" lang="ja-JP" altLang="en-US" kern="1200" dirty="0">
                <a:solidFill>
                  <a:schemeClr val="tx1"/>
                </a:solidFill>
                <a:effectLst/>
              </a:rPr>
              <a:t>「</a:t>
            </a:r>
            <a:r>
              <a:rPr kumimoji="1" lang="ja-JP" altLang="ja-JP" kern="1200" dirty="0">
                <a:solidFill>
                  <a:schemeClr val="tx1"/>
                </a:solidFill>
                <a:effectLst/>
              </a:rPr>
              <a:t>日常的な医療ケアの必要性</a:t>
            </a:r>
            <a:r>
              <a:rPr kumimoji="1" lang="ja-JP" altLang="en-US" kern="1200" dirty="0">
                <a:solidFill>
                  <a:schemeClr val="tx1"/>
                </a:solidFill>
                <a:effectLst/>
              </a:rPr>
              <a:t>」</a:t>
            </a:r>
            <a:r>
              <a:rPr kumimoji="1" lang="ja-JP" altLang="ja-JP" kern="1200" dirty="0">
                <a:solidFill>
                  <a:schemeClr val="tx1"/>
                </a:solidFill>
                <a:effectLst/>
              </a:rPr>
              <a:t>を３つ目の軸</a:t>
            </a:r>
            <a:r>
              <a:rPr kumimoji="1" lang="ja-JP" altLang="en-US" kern="1200" dirty="0">
                <a:solidFill>
                  <a:schemeClr val="tx1"/>
                </a:solidFill>
                <a:effectLst/>
              </a:rPr>
              <a:t>にすると、左図のような立方体で</a:t>
            </a:r>
            <a:r>
              <a:rPr lang="ja-JP" altLang="en-US" dirty="0"/>
              <a:t>子ども</a:t>
            </a:r>
            <a:r>
              <a:rPr kumimoji="1" lang="ja-JP" altLang="en-US" kern="1200" dirty="0">
                <a:solidFill>
                  <a:schemeClr val="tx1"/>
                </a:solidFill>
                <a:effectLst/>
              </a:rPr>
              <a:t>達の障害像を表すことができます。</a:t>
            </a:r>
            <a:endParaRPr kumimoji="1" lang="en-US" altLang="ja-JP" kern="1200" dirty="0">
              <a:solidFill>
                <a:schemeClr val="tx1"/>
              </a:solidFill>
              <a:effectLst/>
            </a:endParaRPr>
          </a:p>
          <a:p>
            <a:pPr defTabSz="915398">
              <a:defRPr/>
            </a:pPr>
            <a:r>
              <a:rPr kumimoji="1" lang="ja-JP" altLang="en-US" kern="1200" dirty="0">
                <a:solidFill>
                  <a:schemeClr val="tx1"/>
                </a:solidFill>
                <a:effectLst/>
              </a:rPr>
              <a:t>　さらに、</a:t>
            </a:r>
            <a:r>
              <a:rPr kumimoji="1" lang="ja-JP" altLang="ja-JP" kern="1200" dirty="0">
                <a:solidFill>
                  <a:schemeClr val="tx1"/>
                </a:solidFill>
                <a:effectLst/>
              </a:rPr>
              <a:t>重症心身障害児と医療的ケア児</a:t>
            </a:r>
            <a:r>
              <a:rPr kumimoji="1" lang="ja-JP" altLang="en-US" kern="1200" dirty="0">
                <a:solidFill>
                  <a:schemeClr val="tx1"/>
                </a:solidFill>
                <a:effectLst/>
              </a:rPr>
              <a:t>の関係を平面的に表すと、このように重なり合う２つの輪で表すことができます。</a:t>
            </a:r>
            <a:endParaRPr kumimoji="1" lang="en-US" altLang="ja-JP" kern="1200" dirty="0">
              <a:solidFill>
                <a:schemeClr val="tx1"/>
              </a:solidFill>
              <a:effectLst/>
            </a:endParaRPr>
          </a:p>
          <a:p>
            <a:pPr defTabSz="915398">
              <a:defRPr/>
            </a:pPr>
            <a:r>
              <a:rPr kumimoji="1" lang="ja-JP" altLang="en-US" kern="1200" dirty="0">
                <a:solidFill>
                  <a:schemeClr val="tx1"/>
                </a:solidFill>
                <a:effectLst/>
              </a:rPr>
              <a:t>　医療的ケア児の</a:t>
            </a:r>
            <a:r>
              <a:rPr kumimoji="1" lang="en-US" altLang="ja-JP" kern="1200" dirty="0">
                <a:solidFill>
                  <a:schemeClr val="tx1"/>
                </a:solidFill>
                <a:effectLst/>
              </a:rPr>
              <a:t>6 〜</a:t>
            </a:r>
            <a:r>
              <a:rPr lang="en-US" altLang="ja-JP" dirty="0"/>
              <a:t>7</a:t>
            </a:r>
            <a:r>
              <a:rPr kumimoji="1" lang="ja-JP" altLang="en-US" kern="1200" dirty="0">
                <a:solidFill>
                  <a:schemeClr val="tx1"/>
                </a:solidFill>
                <a:effectLst/>
              </a:rPr>
              <a:t>割は重症心身障害もあると言われています。</a:t>
            </a:r>
            <a:endParaRPr kumimoji="1" lang="en-US" altLang="ja-JP" kern="1200" dirty="0">
              <a:solidFill>
                <a:schemeClr val="tx1"/>
              </a:solidFill>
              <a:effectLst/>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a:t>
            </a:fld>
            <a:endParaRPr kumimoji="1" lang="ja-JP" altLang="en-US"/>
          </a:p>
        </p:txBody>
      </p:sp>
    </p:spTree>
    <p:extLst>
      <p:ext uri="{BB962C8B-B14F-4D97-AF65-F5344CB8AC3E}">
        <p14:creationId xmlns:p14="http://schemas.microsoft.com/office/powerpoint/2010/main" val="128268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新生児医療の進歩に伴い障害児の様相</a:t>
            </a:r>
            <a:r>
              <a:rPr kumimoji="1" lang="ja-JP" altLang="en-US" kern="1200" dirty="0">
                <a:solidFill>
                  <a:schemeClr val="tx1"/>
                </a:solidFill>
                <a:effectLst/>
              </a:rPr>
              <a:t>は</a:t>
            </a:r>
            <a:r>
              <a:rPr kumimoji="1" lang="ja-JP" altLang="ja-JP" kern="1200" dirty="0">
                <a:solidFill>
                  <a:schemeClr val="tx1"/>
                </a:solidFill>
                <a:effectLst/>
              </a:rPr>
              <a:t>大きく変化し</a:t>
            </a:r>
            <a:r>
              <a:rPr kumimoji="1" lang="ja-JP" altLang="en-US" kern="1200" dirty="0">
                <a:solidFill>
                  <a:schemeClr val="tx1"/>
                </a:solidFill>
                <a:effectLst/>
              </a:rPr>
              <a:t>ました。代表的な３つの障害像について説明します。</a:t>
            </a:r>
            <a:endParaRPr kumimoji="1" lang="ja-JP" altLang="ja-JP" kern="1200" dirty="0">
              <a:solidFill>
                <a:schemeClr val="tx1"/>
              </a:solidFill>
              <a:effectLst/>
            </a:endParaRPr>
          </a:p>
          <a:p>
            <a:r>
              <a:rPr kumimoji="1" lang="ja-JP" altLang="ja-JP" kern="1200" dirty="0">
                <a:solidFill>
                  <a:schemeClr val="tx1"/>
                </a:solidFill>
                <a:effectLst/>
              </a:rPr>
              <a:t>①運動障害も知的障害も重度な医療的ケア児</a:t>
            </a:r>
          </a:p>
          <a:p>
            <a:r>
              <a:rPr kumimoji="1" lang="ja-JP" altLang="en-US" kern="1200" dirty="0">
                <a:solidFill>
                  <a:schemeClr val="tx1"/>
                </a:solidFill>
                <a:effectLst/>
              </a:rPr>
              <a:t>　</a:t>
            </a:r>
            <a:r>
              <a:rPr kumimoji="1" lang="ja-JP" altLang="ja-JP" kern="1200" dirty="0">
                <a:solidFill>
                  <a:schemeClr val="tx1"/>
                </a:solidFill>
                <a:effectLst/>
              </a:rPr>
              <a:t>以前は救命できなかった重度の仮死分娩や奇形症候群の</a:t>
            </a:r>
            <a:r>
              <a:rPr lang="ja-JP" altLang="en-US" dirty="0"/>
              <a:t>子ども</a:t>
            </a:r>
            <a:r>
              <a:rPr kumimoji="1" lang="ja-JP" altLang="ja-JP" kern="1200" dirty="0">
                <a:effectLst/>
              </a:rPr>
              <a:t>たちが、</a:t>
            </a:r>
            <a:r>
              <a:rPr lang="ja-JP" altLang="en-US" dirty="0">
                <a:cs typeface="Times New Roman" panose="02020603050405020304" pitchFamily="18" charset="0"/>
              </a:rPr>
              <a:t>経管栄養や気管切開や</a:t>
            </a:r>
            <a:r>
              <a:rPr kumimoji="1" lang="ja-JP" altLang="ja-JP" kern="1200" dirty="0">
                <a:effectLst/>
              </a:rPr>
              <a:t>人工呼吸器などの濃厚な医療ケアを抱えながら退院してくるようになりました。</a:t>
            </a:r>
            <a:endParaRPr kumimoji="1" lang="en-US" altLang="ja-JP" kern="1200" dirty="0">
              <a:effectLst/>
            </a:endParaRPr>
          </a:p>
          <a:p>
            <a:r>
              <a:rPr kumimoji="1" lang="ja-JP" altLang="en-US" kern="1200" dirty="0">
                <a:effectLst/>
              </a:rPr>
              <a:t>　</a:t>
            </a:r>
            <a:r>
              <a:rPr kumimoji="1" lang="ja-JP" altLang="ja-JP" kern="1200" dirty="0">
                <a:effectLst/>
              </a:rPr>
              <a:t>先に述べた重症心身障害児に相当し、超重症児スコアもかなり高い</a:t>
            </a:r>
            <a:r>
              <a:rPr lang="ja-JP" altLang="en-US" dirty="0"/>
              <a:t>子ども</a:t>
            </a:r>
            <a:r>
              <a:rPr kumimoji="1" lang="ja-JP" altLang="ja-JP" kern="1200" dirty="0">
                <a:effectLst/>
              </a:rPr>
              <a:t>たちです。</a:t>
            </a:r>
          </a:p>
          <a:p>
            <a:r>
              <a:rPr kumimoji="1" lang="ja-JP" altLang="ja-JP" kern="1200" dirty="0">
                <a:effectLst/>
              </a:rPr>
              <a:t>②運動障害が軽度な医療的ケア児</a:t>
            </a:r>
          </a:p>
          <a:p>
            <a:r>
              <a:rPr kumimoji="1" lang="ja-JP" altLang="en-US" kern="1200" dirty="0">
                <a:effectLst/>
              </a:rPr>
              <a:t>　</a:t>
            </a:r>
            <a:r>
              <a:rPr kumimoji="1" lang="ja-JP" altLang="ja-JP" kern="1200" dirty="0">
                <a:effectLst/>
              </a:rPr>
              <a:t>早産児の脳保護に対する治療が進化し、脳障害による運動障害</a:t>
            </a:r>
            <a:r>
              <a:rPr kumimoji="1" lang="ja-JP" altLang="ja-JP" kern="1200" dirty="0">
                <a:solidFill>
                  <a:schemeClr val="tx1"/>
                </a:solidFill>
                <a:effectLst/>
              </a:rPr>
              <a:t>は非常に軽度になりました。しかし、早産ゆえの呼吸器系の未熟性に伴い、酸素療法や気管切開や人工呼吸器が必要な</a:t>
            </a:r>
            <a:r>
              <a:rPr lang="ja-JP" altLang="en-US" dirty="0"/>
              <a:t>子ども</a:t>
            </a:r>
            <a:r>
              <a:rPr kumimoji="1" lang="ja-JP" altLang="ja-JP" kern="1200" dirty="0">
                <a:solidFill>
                  <a:schemeClr val="tx1"/>
                </a:solidFill>
                <a:effectLst/>
              </a:rPr>
              <a:t>が増加しています。いわゆる「動く医療的ケア児」です。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知的障害がほとんどない</a:t>
            </a:r>
            <a:r>
              <a:rPr lang="ja-JP" altLang="en-US" dirty="0"/>
              <a:t>子ども</a:t>
            </a:r>
            <a:r>
              <a:rPr kumimoji="1" lang="ja-JP" altLang="ja-JP" kern="1200" dirty="0">
                <a:solidFill>
                  <a:schemeClr val="tx1"/>
                </a:solidFill>
                <a:effectLst/>
              </a:rPr>
              <a:t>も多く、年齢にふさわしい集団生活</a:t>
            </a:r>
            <a:r>
              <a:rPr kumimoji="1" lang="ja-JP" altLang="en-US" kern="1200" dirty="0">
                <a:solidFill>
                  <a:schemeClr val="tx1"/>
                </a:solidFill>
                <a:effectLst/>
              </a:rPr>
              <a:t>の場</a:t>
            </a:r>
            <a:r>
              <a:rPr kumimoji="1" lang="ja-JP" altLang="ja-JP" kern="1200" dirty="0">
                <a:solidFill>
                  <a:schemeClr val="tx1"/>
                </a:solidFill>
                <a:effectLst/>
              </a:rPr>
              <a:t>や学習環境が求められます。</a:t>
            </a:r>
          </a:p>
          <a:p>
            <a:r>
              <a:rPr kumimoji="1" lang="ja-JP" altLang="ja-JP" kern="1200" dirty="0">
                <a:solidFill>
                  <a:schemeClr val="tx1"/>
                </a:solidFill>
                <a:effectLst/>
              </a:rPr>
              <a:t>③運動障害も医療的ケアも重度だが知的障害は軽度な医療的ケア児</a:t>
            </a:r>
          </a:p>
          <a:p>
            <a:r>
              <a:rPr kumimoji="1" lang="ja-JP" altLang="en-US" kern="1200" dirty="0">
                <a:solidFill>
                  <a:schemeClr val="tx1"/>
                </a:solidFill>
                <a:effectLst/>
              </a:rPr>
              <a:t>　</a:t>
            </a:r>
            <a:r>
              <a:rPr kumimoji="1" lang="ja-JP" altLang="ja-JP" kern="1200" dirty="0">
                <a:solidFill>
                  <a:schemeClr val="tx1"/>
                </a:solidFill>
                <a:effectLst/>
              </a:rPr>
              <a:t>進行性の脊髄疾患や筋骨格系疾患においても、積極的に人工呼吸器を装着しながら在宅生活を送る</a:t>
            </a:r>
            <a:r>
              <a:rPr lang="ja-JP" altLang="en-US" dirty="0"/>
              <a:t>子ども</a:t>
            </a:r>
            <a:r>
              <a:rPr kumimoji="1" lang="ja-JP" altLang="ja-JP" kern="1200" dirty="0">
                <a:solidFill>
                  <a:schemeClr val="tx1"/>
                </a:solidFill>
                <a:effectLst/>
              </a:rPr>
              <a:t>たちが増えています。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脳障害がほとんどないことが多いため、一般的に学習意欲は高く、濃厚な医療的ケアがあっても年齢にふさわしい集団生活</a:t>
            </a:r>
            <a:r>
              <a:rPr kumimoji="1" lang="ja-JP" altLang="en-US" kern="1200" dirty="0">
                <a:solidFill>
                  <a:schemeClr val="tx1"/>
                </a:solidFill>
                <a:effectLst/>
              </a:rPr>
              <a:t>の場</a:t>
            </a:r>
            <a:r>
              <a:rPr kumimoji="1" lang="ja-JP" altLang="ja-JP" kern="1200" dirty="0">
                <a:solidFill>
                  <a:schemeClr val="tx1"/>
                </a:solidFill>
                <a:effectLst/>
              </a:rPr>
              <a:t>や学習環境が求められます。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a:t>
            </a:fld>
            <a:endParaRPr kumimoji="1" lang="ja-JP" altLang="en-US"/>
          </a:p>
        </p:txBody>
      </p:sp>
    </p:spTree>
    <p:extLst>
      <p:ext uri="{BB962C8B-B14F-4D97-AF65-F5344CB8AC3E}">
        <p14:creationId xmlns:p14="http://schemas.microsoft.com/office/powerpoint/2010/main" val="293718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a:t>医療的ケアが必要な</a:t>
            </a:r>
            <a:r>
              <a:rPr lang="ja-JP" altLang="en-US" dirty="0"/>
              <a:t>子ども</a:t>
            </a:r>
            <a:r>
              <a:rPr kumimoji="1" lang="ja-JP" altLang="en-US" dirty="0"/>
              <a:t>たちの状態像は多様です。多様な状態に応じて医療的ケア支援の在り方も変わってきます。</a:t>
            </a:r>
            <a:endParaRPr kumimoji="1" lang="en-US" altLang="ja-JP" dirty="0"/>
          </a:p>
          <a:p>
            <a:r>
              <a:rPr kumimoji="1" lang="ja-JP" altLang="en-US" dirty="0"/>
              <a:t>　①運動障害も知的障害も重度で、自発運動がほとんどない寝たきりの</a:t>
            </a:r>
            <a:r>
              <a:rPr lang="ja-JP" altLang="en-US" dirty="0"/>
              <a:t>子ども</a:t>
            </a:r>
            <a:r>
              <a:rPr kumimoji="1" lang="ja-JP" altLang="en-US" dirty="0"/>
              <a:t>は、比較的医療的ケアが実施しやすいです。</a:t>
            </a:r>
            <a:endParaRPr kumimoji="1" lang="en-US" altLang="ja-JP" dirty="0"/>
          </a:p>
          <a:p>
            <a:r>
              <a:rPr kumimoji="1" lang="ja-JP" altLang="en-US" dirty="0"/>
              <a:t>　しかし、②運動障害や知的障害が重度であっても、上肢の動きがある子どもでは、</a:t>
            </a:r>
            <a:r>
              <a:rPr lang="ja-JP" altLang="en-US" dirty="0"/>
              <a:t>気管カニューレ</a:t>
            </a:r>
            <a:r>
              <a:rPr kumimoji="1" lang="ja-JP" altLang="en-US" dirty="0"/>
              <a:t>等の自己抜去の可能性があります。</a:t>
            </a:r>
            <a:endParaRPr kumimoji="1" lang="en-US" altLang="ja-JP" dirty="0"/>
          </a:p>
          <a:p>
            <a:r>
              <a:rPr kumimoji="1" lang="ja-JP" altLang="en-US" dirty="0"/>
              <a:t>　さらに、③運動障害がほとんどなく移動機能も上肢の動きがあるけれど、知的障害が重度で</a:t>
            </a:r>
            <a:r>
              <a:rPr kumimoji="1" lang="ja-JP" altLang="ja-JP" b="0" dirty="0"/>
              <a:t>指示が入</a:t>
            </a:r>
            <a:r>
              <a:rPr kumimoji="1" lang="ja-JP" altLang="en-US" b="0" dirty="0"/>
              <a:t>りにくく</a:t>
            </a:r>
            <a:r>
              <a:rPr kumimoji="1" lang="ja-JP" altLang="en-US" dirty="0"/>
              <a:t>行動抑制が困難な</a:t>
            </a:r>
            <a:r>
              <a:rPr lang="ja-JP" altLang="en-US" dirty="0"/>
              <a:t>子ども</a:t>
            </a:r>
            <a:r>
              <a:rPr kumimoji="1" lang="ja-JP" altLang="en-US" dirty="0"/>
              <a:t>がいます。</a:t>
            </a:r>
            <a:endParaRPr kumimoji="1" lang="en-US" altLang="ja-JP" dirty="0"/>
          </a:p>
          <a:p>
            <a:r>
              <a:rPr kumimoji="1" lang="ja-JP" altLang="en-US" dirty="0"/>
              <a:t>　このような</a:t>
            </a:r>
            <a:r>
              <a:rPr lang="ja-JP" altLang="en-US" dirty="0"/>
              <a:t>子ども</a:t>
            </a:r>
            <a:r>
              <a:rPr kumimoji="1" lang="ja-JP" altLang="en-US" dirty="0"/>
              <a:t>たちに対しては、医療的ケアの支援だけでなく、行動見守りと事故防止のための工夫が必要です。</a:t>
            </a:r>
            <a:endParaRPr kumimoji="1" lang="en-US" altLang="ja-JP" dirty="0"/>
          </a:p>
          <a:p>
            <a:pPr defTabSz="914209">
              <a:defRPr/>
            </a:pPr>
            <a:r>
              <a:rPr kumimoji="1" lang="ja-JP" altLang="en-US" dirty="0"/>
              <a:t>　一方、④運動障害が重度で、自発運動がほとんどない寝たきりですが、知的障害が軽度な</a:t>
            </a:r>
            <a:r>
              <a:rPr lang="ja-JP" altLang="en-US" dirty="0"/>
              <a:t>子ども</a:t>
            </a:r>
            <a:r>
              <a:rPr kumimoji="1" lang="ja-JP" altLang="en-US" dirty="0"/>
              <a:t>もいます。</a:t>
            </a:r>
            <a:endParaRPr kumimoji="1" lang="en-US" altLang="ja-JP" dirty="0"/>
          </a:p>
          <a:p>
            <a:pPr defTabSz="914209">
              <a:defRPr/>
            </a:pPr>
            <a:r>
              <a:rPr kumimoji="1" lang="ja-JP" altLang="en-US" dirty="0"/>
              <a:t>　その中には⑤知的障害が軽度で上肢の随意運動のある</a:t>
            </a:r>
            <a:r>
              <a:rPr lang="ja-JP" altLang="en-US" dirty="0"/>
              <a:t>子ども</a:t>
            </a:r>
            <a:r>
              <a:rPr kumimoji="1" lang="ja-JP" altLang="en-US" dirty="0"/>
              <a:t>や、⑥運動障害がなく、知的障害も軽度な</a:t>
            </a:r>
            <a:r>
              <a:rPr lang="ja-JP" altLang="en-US" dirty="0"/>
              <a:t>子ども</a:t>
            </a:r>
            <a:r>
              <a:rPr kumimoji="1" lang="ja-JP" altLang="en-US" dirty="0"/>
              <a:t>がいます。</a:t>
            </a:r>
            <a:endParaRPr kumimoji="1" lang="en-US" altLang="ja-JP" dirty="0"/>
          </a:p>
          <a:p>
            <a:pPr defTabSz="914209">
              <a:defRPr/>
            </a:pPr>
            <a:r>
              <a:rPr kumimoji="1" lang="ja-JP" altLang="en-US" dirty="0"/>
              <a:t>　このような</a:t>
            </a:r>
            <a:r>
              <a:rPr lang="ja-JP" altLang="en-US" dirty="0"/>
              <a:t>子ども</a:t>
            </a:r>
            <a:r>
              <a:rPr kumimoji="1" lang="ja-JP" altLang="en-US" dirty="0"/>
              <a:t>たちに対しては、医療的ケアの支援だけでなく、</a:t>
            </a:r>
            <a:r>
              <a:rPr kumimoji="1" lang="ja-JP" altLang="en-US" b="0" dirty="0"/>
              <a:t>適切な援助と見守りの基で、導尿や吸引や注入など、必要な医療的ケアの自立を目指すことも可能です。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a:t>
            </a:fld>
            <a:endParaRPr kumimoji="1" lang="ja-JP" altLang="en-US"/>
          </a:p>
        </p:txBody>
      </p:sp>
    </p:spTree>
    <p:extLst>
      <p:ext uri="{BB962C8B-B14F-4D97-AF65-F5344CB8AC3E}">
        <p14:creationId xmlns:p14="http://schemas.microsoft.com/office/powerpoint/2010/main" val="21518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lang="ja-JP" altLang="en-US" dirty="0"/>
              <a:t>子ども</a:t>
            </a:r>
            <a:r>
              <a:rPr kumimoji="1" lang="ja-JP" altLang="en-US" kern="1200" dirty="0">
                <a:solidFill>
                  <a:schemeClr val="tx1"/>
                </a:solidFill>
                <a:effectLst/>
              </a:rPr>
              <a:t>達が抱えている状態像の原因である病名</a:t>
            </a:r>
            <a:r>
              <a:rPr kumimoji="1" lang="ja-JP" altLang="ja-JP" kern="1200" dirty="0">
                <a:solidFill>
                  <a:schemeClr val="tx1"/>
                </a:solidFill>
                <a:effectLst/>
              </a:rPr>
              <a:t>（原因</a:t>
            </a:r>
            <a:r>
              <a:rPr kumimoji="1" lang="ja-JP" altLang="en-US" kern="1200" dirty="0">
                <a:solidFill>
                  <a:schemeClr val="tx1"/>
                </a:solidFill>
                <a:effectLst/>
              </a:rPr>
              <a:t>疾患</a:t>
            </a:r>
            <a:r>
              <a:rPr kumimoji="1" lang="ja-JP" altLang="ja-JP" kern="1200" dirty="0">
                <a:solidFill>
                  <a:schemeClr val="tx1"/>
                </a:solidFill>
                <a:effectLst/>
              </a:rPr>
              <a:t>）</a:t>
            </a:r>
            <a:r>
              <a:rPr kumimoji="1" lang="ja-JP" altLang="en-US" kern="1200" dirty="0">
                <a:solidFill>
                  <a:schemeClr val="tx1"/>
                </a:solidFill>
                <a:effectLst/>
              </a:rPr>
              <a:t>を、疾患の</a:t>
            </a:r>
            <a:r>
              <a:rPr kumimoji="1" lang="ja-JP" altLang="ja-JP" kern="1200" dirty="0">
                <a:solidFill>
                  <a:schemeClr val="tx1"/>
                </a:solidFill>
                <a:effectLst/>
              </a:rPr>
              <a:t>部位や時期によって大まかに分類し</a:t>
            </a:r>
            <a:r>
              <a:rPr kumimoji="1" lang="ja-JP" altLang="en-US" kern="1200" dirty="0">
                <a:solidFill>
                  <a:schemeClr val="tx1"/>
                </a:solidFill>
                <a:effectLst/>
              </a:rPr>
              <a:t>、表に示します</a:t>
            </a:r>
            <a:r>
              <a:rPr kumimoji="1" lang="ja-JP" altLang="ja-JP" kern="1200" dirty="0">
                <a:solidFill>
                  <a:schemeClr val="tx1"/>
                </a:solidFill>
                <a:effectLst/>
              </a:rPr>
              <a:t>。</a:t>
            </a:r>
          </a:p>
          <a:p>
            <a:r>
              <a:rPr kumimoji="1" lang="ja-JP" altLang="en-US" kern="1200" dirty="0">
                <a:solidFill>
                  <a:schemeClr val="tx1"/>
                </a:solidFill>
                <a:effectLst/>
              </a:rPr>
              <a:t>　</a:t>
            </a:r>
            <a:r>
              <a:rPr kumimoji="1" lang="ja-JP" altLang="ja-JP" kern="1200" dirty="0">
                <a:solidFill>
                  <a:schemeClr val="tx1"/>
                </a:solidFill>
                <a:effectLst/>
              </a:rPr>
              <a:t>よく</a:t>
            </a:r>
            <a:r>
              <a:rPr kumimoji="1" lang="ja-JP" altLang="en-US" kern="1200" dirty="0">
                <a:solidFill>
                  <a:schemeClr val="tx1"/>
                </a:solidFill>
                <a:effectLst/>
              </a:rPr>
              <a:t>使われる</a:t>
            </a:r>
            <a:r>
              <a:rPr kumimoji="1" lang="ja-JP" altLang="ja-JP" kern="1200" dirty="0">
                <a:solidFill>
                  <a:schemeClr val="tx1"/>
                </a:solidFill>
                <a:effectLst/>
              </a:rPr>
              <a:t>「脳性麻痺」</a:t>
            </a:r>
            <a:r>
              <a:rPr kumimoji="1" lang="ja-JP" altLang="en-US" kern="1200" dirty="0">
                <a:solidFill>
                  <a:schemeClr val="tx1"/>
                </a:solidFill>
                <a:effectLst/>
              </a:rPr>
              <a:t>という言葉は、実は病名</a:t>
            </a:r>
            <a:r>
              <a:rPr kumimoji="1" lang="ja-JP" altLang="ja-JP" kern="1200" dirty="0">
                <a:solidFill>
                  <a:schemeClr val="tx1"/>
                </a:solidFill>
                <a:effectLst/>
              </a:rPr>
              <a:t>（原因</a:t>
            </a:r>
            <a:r>
              <a:rPr kumimoji="1" lang="ja-JP" altLang="en-US" kern="1200" dirty="0">
                <a:solidFill>
                  <a:schemeClr val="tx1"/>
                </a:solidFill>
                <a:effectLst/>
              </a:rPr>
              <a:t>疾患</a:t>
            </a:r>
            <a:r>
              <a:rPr kumimoji="1" lang="ja-JP" altLang="ja-JP" kern="1200" dirty="0">
                <a:solidFill>
                  <a:schemeClr val="tx1"/>
                </a:solidFill>
                <a:effectLst/>
              </a:rPr>
              <a:t>）</a:t>
            </a:r>
            <a:r>
              <a:rPr kumimoji="1" lang="ja-JP" altLang="en-US" kern="1200" dirty="0">
                <a:solidFill>
                  <a:schemeClr val="tx1"/>
                </a:solidFill>
                <a:effectLst/>
              </a:rPr>
              <a:t>ではなく、</a:t>
            </a:r>
            <a:r>
              <a:rPr kumimoji="1" lang="ja-JP" altLang="ja-JP" kern="1200" dirty="0">
                <a:solidFill>
                  <a:schemeClr val="tx1"/>
                </a:solidFill>
                <a:effectLst/>
              </a:rPr>
              <a:t>「周産期の脳障害に起因する非進行性の運動障害」</a:t>
            </a:r>
            <a:r>
              <a:rPr kumimoji="1" lang="ja-JP" altLang="en-US" kern="1200" dirty="0">
                <a:solidFill>
                  <a:schemeClr val="tx1"/>
                </a:solidFill>
                <a:effectLst/>
              </a:rPr>
              <a:t>を示す総称的な概念です</a:t>
            </a:r>
            <a:r>
              <a:rPr kumimoji="1" lang="ja-JP" altLang="ja-JP" kern="1200" dirty="0">
                <a:solidFill>
                  <a:schemeClr val="tx1"/>
                </a:solidFill>
                <a:effectLst/>
              </a:rPr>
              <a:t>。多様な原因疾患を含んでいるため、その状態像は様々です。</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医療的ケア児の中には、上の表の部位には障害がなく、「小児慢性特定疾病」に相当することが多い先天性の内臓系の</a:t>
            </a:r>
            <a:r>
              <a:rPr kumimoji="1" lang="ja-JP" altLang="en-US" kern="1200" dirty="0">
                <a:solidFill>
                  <a:schemeClr val="tx1"/>
                </a:solidFill>
                <a:effectLst/>
              </a:rPr>
              <a:t>疾患</a:t>
            </a:r>
            <a:r>
              <a:rPr kumimoji="1" lang="ja-JP" altLang="ja-JP" kern="1200" dirty="0">
                <a:solidFill>
                  <a:schemeClr val="tx1"/>
                </a:solidFill>
                <a:effectLst/>
              </a:rPr>
              <a:t>によって</a:t>
            </a:r>
            <a:r>
              <a:rPr kumimoji="1" lang="ja-JP" altLang="en-US" kern="1200" dirty="0">
                <a:solidFill>
                  <a:schemeClr val="tx1"/>
                </a:solidFill>
                <a:effectLst/>
              </a:rPr>
              <a:t>、</a:t>
            </a:r>
            <a:r>
              <a:rPr kumimoji="1" lang="ja-JP" altLang="ja-JP" kern="1200" dirty="0">
                <a:solidFill>
                  <a:schemeClr val="tx1"/>
                </a:solidFill>
                <a:effectLst/>
              </a:rPr>
              <a:t>膀胱直腸障害、</a:t>
            </a:r>
            <a:r>
              <a:rPr kumimoji="1" lang="ja-JP" altLang="en-US" kern="1200" dirty="0">
                <a:solidFill>
                  <a:schemeClr val="tx1"/>
                </a:solidFill>
                <a:effectLst/>
              </a:rPr>
              <a:t>心臓・</a:t>
            </a:r>
            <a:r>
              <a:rPr kumimoji="1" lang="ja-JP" altLang="ja-JP" kern="1200" dirty="0">
                <a:solidFill>
                  <a:schemeClr val="tx1"/>
                </a:solidFill>
                <a:effectLst/>
              </a:rPr>
              <a:t>循環器系障害、内分泌障害などをきたす</a:t>
            </a:r>
            <a:r>
              <a:rPr lang="ja-JP" altLang="en-US" dirty="0"/>
              <a:t>子ども</a:t>
            </a:r>
            <a:r>
              <a:rPr kumimoji="1" lang="ja-JP" altLang="ja-JP" kern="1200" dirty="0">
                <a:solidFill>
                  <a:schemeClr val="tx1"/>
                </a:solidFill>
                <a:effectLst/>
              </a:rPr>
              <a:t>も存在します。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a:t>
            </a:fld>
            <a:endParaRPr kumimoji="1" lang="ja-JP" altLang="en-US"/>
          </a:p>
        </p:txBody>
      </p:sp>
    </p:spTree>
    <p:extLst>
      <p:ext uri="{BB962C8B-B14F-4D97-AF65-F5344CB8AC3E}">
        <p14:creationId xmlns:p14="http://schemas.microsoft.com/office/powerpoint/2010/main" val="360516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原因疾患に伴う様々な</a:t>
            </a:r>
            <a:r>
              <a:rPr kumimoji="1" lang="ja-JP" altLang="ja-JP" kern="1200" dirty="0">
                <a:solidFill>
                  <a:schemeClr val="tx1"/>
                </a:solidFill>
                <a:effectLst/>
              </a:rPr>
              <a:t>合併症（状態像）</a:t>
            </a:r>
            <a:r>
              <a:rPr kumimoji="1" lang="ja-JP" altLang="en-US" kern="1200" dirty="0">
                <a:solidFill>
                  <a:schemeClr val="tx1"/>
                </a:solidFill>
                <a:effectLst/>
              </a:rPr>
              <a:t>すなわち、子ども達の障害像の考え方を示します。</a:t>
            </a:r>
            <a:endParaRPr kumimoji="1" lang="en-US" altLang="ja-JP" kern="1200" dirty="0">
              <a:solidFill>
                <a:schemeClr val="tx1"/>
              </a:solidFill>
              <a:effectLst/>
            </a:endParaRPr>
          </a:p>
          <a:p>
            <a:r>
              <a:rPr lang="ja-JP" altLang="en-US" dirty="0"/>
              <a:t>　</a:t>
            </a:r>
            <a:r>
              <a:rPr kumimoji="1" lang="ja-JP" altLang="ja-JP" kern="1200" dirty="0">
                <a:solidFill>
                  <a:schemeClr val="tx1"/>
                </a:solidFill>
                <a:effectLst/>
              </a:rPr>
              <a:t>合併症（状態像）</a:t>
            </a:r>
            <a:r>
              <a:rPr kumimoji="1" lang="ja-JP" altLang="en-US" kern="1200" dirty="0">
                <a:solidFill>
                  <a:schemeClr val="tx1"/>
                </a:solidFill>
                <a:effectLst/>
              </a:rPr>
              <a:t>には</a:t>
            </a:r>
            <a:r>
              <a:rPr kumimoji="1" lang="ja-JP" altLang="ja-JP" kern="1200" dirty="0">
                <a:solidFill>
                  <a:schemeClr val="tx1"/>
                </a:solidFill>
                <a:effectLst/>
              </a:rPr>
              <a:t>運動障害、知的障害、感覚障害の他、</a:t>
            </a:r>
            <a:endParaRPr kumimoji="1" lang="en-US" altLang="ja-JP" kern="1200" dirty="0">
              <a:solidFill>
                <a:schemeClr val="tx1"/>
              </a:solidFill>
              <a:effectLst/>
            </a:endParaRPr>
          </a:p>
          <a:p>
            <a:r>
              <a:rPr kumimoji="1" lang="ja-JP" altLang="en-US" kern="1200" dirty="0">
                <a:solidFill>
                  <a:schemeClr val="tx1"/>
                </a:solidFill>
                <a:effectLst/>
              </a:rPr>
              <a:t>　</a:t>
            </a:r>
            <a:r>
              <a:rPr kumimoji="1" lang="ja-JP" altLang="ja-JP" kern="1200" dirty="0">
                <a:solidFill>
                  <a:schemeClr val="tx1"/>
                </a:solidFill>
                <a:effectLst/>
              </a:rPr>
              <a:t>医療的ケアが必要となる</a:t>
            </a:r>
            <a:r>
              <a:rPr kumimoji="1" lang="ja-JP" altLang="en-US" kern="1200" dirty="0">
                <a:solidFill>
                  <a:schemeClr val="tx1"/>
                </a:solidFill>
                <a:effectLst/>
              </a:rPr>
              <a:t>可能性が大きい</a:t>
            </a:r>
            <a:r>
              <a:rPr kumimoji="1" lang="ja-JP" altLang="ja-JP" kern="1200" dirty="0">
                <a:solidFill>
                  <a:schemeClr val="tx1"/>
                </a:solidFill>
                <a:effectLst/>
              </a:rPr>
              <a:t>呼吸機能障害、摂食嚥下機能障害、</a:t>
            </a:r>
            <a:r>
              <a:rPr kumimoji="1" lang="ja-JP" altLang="en-US" kern="1200" dirty="0">
                <a:effectLst/>
              </a:rPr>
              <a:t>心・循環器系障害、</a:t>
            </a:r>
            <a:r>
              <a:rPr kumimoji="1" lang="ja-JP" altLang="en-US" kern="1200" dirty="0">
                <a:solidFill>
                  <a:schemeClr val="tx1"/>
                </a:solidFill>
                <a:effectLst/>
              </a:rPr>
              <a:t>内分泌系障害、</a:t>
            </a:r>
            <a:r>
              <a:rPr kumimoji="1" lang="ja-JP" altLang="ja-JP" kern="1200" dirty="0">
                <a:solidFill>
                  <a:schemeClr val="tx1"/>
                </a:solidFill>
                <a:effectLst/>
              </a:rPr>
              <a:t>膀胱直腸障害など多様な障害が</a:t>
            </a:r>
            <a:r>
              <a:rPr kumimoji="1" lang="ja-JP" altLang="en-US" kern="1200" dirty="0">
                <a:solidFill>
                  <a:schemeClr val="tx1"/>
                </a:solidFill>
                <a:effectLst/>
              </a:rPr>
              <a:t>あります。</a:t>
            </a:r>
            <a:endParaRPr kumimoji="1" lang="en-US" altLang="ja-JP" kern="1200" dirty="0">
              <a:solidFill>
                <a:schemeClr val="tx1"/>
              </a:solidFill>
              <a:effectLst/>
            </a:endParaRPr>
          </a:p>
          <a:p>
            <a:r>
              <a:rPr kumimoji="1" lang="ja-JP" altLang="en-US" kern="1200" dirty="0">
                <a:solidFill>
                  <a:schemeClr val="tx1"/>
                </a:solidFill>
                <a:effectLst/>
              </a:rPr>
              <a:t>　これらを</a:t>
            </a:r>
            <a:r>
              <a:rPr kumimoji="1" lang="ja-JP" altLang="ja-JP" kern="1200" dirty="0">
                <a:solidFill>
                  <a:schemeClr val="tx1"/>
                </a:solidFill>
                <a:effectLst/>
              </a:rPr>
              <a:t>複数合併している</a:t>
            </a:r>
            <a:r>
              <a:rPr lang="ja-JP" altLang="en-US" dirty="0"/>
              <a:t>子ども</a:t>
            </a:r>
            <a:r>
              <a:rPr kumimoji="1" lang="ja-JP" altLang="ja-JP" kern="1200" dirty="0">
                <a:solidFill>
                  <a:schemeClr val="tx1"/>
                </a:solidFill>
                <a:effectLst/>
              </a:rPr>
              <a:t>も珍しくありません。</a:t>
            </a:r>
            <a:endParaRPr kumimoji="1" lang="en-US" altLang="ja-JP" kern="1200" dirty="0">
              <a:solidFill>
                <a:schemeClr val="tx1"/>
              </a:solidFill>
              <a:effectLst/>
              <a:cs typeface="+mn-cs"/>
            </a:endParaRPr>
          </a:p>
          <a:p>
            <a:r>
              <a:rPr lang="ja-JP" altLang="en-US" dirty="0">
                <a:cs typeface="ＭＳ ゴシック"/>
              </a:rPr>
              <a:t>　保護者が記入してくる病名は、身体障害者手帳の障害種別が記載されているだけのことが多いので注意が必要です。</a:t>
            </a:r>
            <a:endParaRPr kumimoji="1" lang="en-US" altLang="ja-JP" kern="1200" dirty="0">
              <a:solidFill>
                <a:schemeClr val="tx1"/>
              </a:solidFill>
              <a:effectLst/>
              <a:cs typeface="ＭＳ ゴシック"/>
            </a:endParaRPr>
          </a:p>
          <a:p>
            <a:r>
              <a:rPr kumimoji="1" lang="ja-JP" altLang="en-US" kern="1200" dirty="0">
                <a:solidFill>
                  <a:schemeClr val="tx1"/>
                </a:solidFill>
                <a:effectLst/>
              </a:rPr>
              <a:t>　</a:t>
            </a:r>
            <a:r>
              <a:rPr kumimoji="1" lang="ja-JP" altLang="ja-JP" kern="1200" dirty="0">
                <a:solidFill>
                  <a:schemeClr val="tx1"/>
                </a:solidFill>
                <a:effectLst/>
              </a:rPr>
              <a:t>同じ疾患名（原因疾患）であっても、合併する障害の種類と程度は</a:t>
            </a:r>
            <a:r>
              <a:rPr lang="ja-JP" altLang="en-US" dirty="0"/>
              <a:t>子ども</a:t>
            </a:r>
            <a:r>
              <a:rPr kumimoji="1" lang="ja-JP" altLang="ja-JP" kern="1200" dirty="0">
                <a:solidFill>
                  <a:schemeClr val="tx1"/>
                </a:solidFill>
                <a:effectLst/>
              </a:rPr>
              <a:t>によって一人一人異なります。</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a:t>
            </a:fld>
            <a:endParaRPr kumimoji="1" lang="ja-JP" altLang="en-US"/>
          </a:p>
        </p:txBody>
      </p:sp>
    </p:spTree>
    <p:extLst>
      <p:ext uri="{BB962C8B-B14F-4D97-AF65-F5344CB8AC3E}">
        <p14:creationId xmlns:p14="http://schemas.microsoft.com/office/powerpoint/2010/main" val="14632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fontAlgn="base">
              <a:spcBef>
                <a:spcPct val="0"/>
              </a:spcBef>
              <a:spcAft>
                <a:spcPct val="0"/>
              </a:spcAft>
            </a:pPr>
            <a:r>
              <a:rPr lang="ja-JP" altLang="en-US" dirty="0">
                <a:solidFill>
                  <a:srgbClr val="000000"/>
                </a:solidFill>
              </a:rPr>
              <a:t>脳性麻痺の主な合併症とその相互関係について図に示します。</a:t>
            </a:r>
            <a:endParaRPr lang="en-US" altLang="ja-JP" dirty="0">
              <a:solidFill>
                <a:srgbClr val="000000"/>
              </a:solidFill>
            </a:endParaRPr>
          </a:p>
          <a:p>
            <a:pPr fontAlgn="base">
              <a:spcBef>
                <a:spcPct val="0"/>
              </a:spcBef>
              <a:spcAft>
                <a:spcPct val="0"/>
              </a:spcAft>
            </a:pPr>
            <a:r>
              <a:rPr lang="ja-JP" altLang="en-US" dirty="0">
                <a:solidFill>
                  <a:prstClr val="black"/>
                </a:solidFill>
              </a:rPr>
              <a:t>　重症心身障害児・者では、さまざまな合併症が、相互に関連し、悪循環となります。</a:t>
            </a:r>
            <a:endParaRPr lang="en-US" altLang="ja-JP" dirty="0">
              <a:solidFill>
                <a:prstClr val="black"/>
              </a:solidFill>
            </a:endParaRPr>
          </a:p>
          <a:p>
            <a:pPr fontAlgn="base">
              <a:spcBef>
                <a:spcPct val="0"/>
              </a:spcBef>
              <a:spcAft>
                <a:spcPct val="0"/>
              </a:spcAft>
            </a:pPr>
            <a:r>
              <a:rPr lang="ja-JP" altLang="en-US" dirty="0">
                <a:solidFill>
                  <a:prstClr val="black"/>
                </a:solidFill>
              </a:rPr>
              <a:t>　これらの合併症への理解と適切な対応が重要です。</a:t>
            </a:r>
            <a:endParaRPr lang="en-US" altLang="ja-JP" dirty="0">
              <a:solidFill>
                <a:prstClr val="black"/>
              </a:solidFill>
            </a:endParaRP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9</a:t>
            </a:fld>
            <a:endParaRPr kumimoji="1" lang="ja-JP" altLang="en-US"/>
          </a:p>
        </p:txBody>
      </p:sp>
    </p:spTree>
    <p:extLst>
      <p:ext uri="{BB962C8B-B14F-4D97-AF65-F5344CB8AC3E}">
        <p14:creationId xmlns:p14="http://schemas.microsoft.com/office/powerpoint/2010/main" val="408038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25A36-6971-408D-B9A3-3499C17530A6}"/>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6AFA31B-3D77-446F-9748-22AF74AF55AC}"/>
              </a:ext>
            </a:extLst>
          </p:cNvPr>
          <p:cNvSpPr>
            <a:spLocks noGrp="1"/>
          </p:cNvSpPr>
          <p:nvPr>
            <p:ph type="subTitle" idx="1"/>
          </p:nvPr>
        </p:nvSpPr>
        <p:spPr>
          <a:xfrm>
            <a:off x="1238250" y="3602038"/>
            <a:ext cx="7429500" cy="1655762"/>
          </a:xfrm>
        </p:spPr>
        <p:txBody>
          <a:bodyPr/>
          <a:lstStyle>
            <a:lvl1pPr marL="0" indent="0" algn="ctr">
              <a:buNone/>
              <a:defRPr sz="1950"/>
            </a:lvl1pPr>
            <a:lvl2pPr marL="371443" indent="0" algn="ctr">
              <a:buNone/>
              <a:defRPr sz="1625"/>
            </a:lvl2pPr>
            <a:lvl3pPr marL="742887" indent="0" algn="ctr">
              <a:buNone/>
              <a:defRPr sz="1463"/>
            </a:lvl3pPr>
            <a:lvl4pPr marL="1114331" indent="0" algn="ctr">
              <a:buNone/>
              <a:defRPr sz="1300"/>
            </a:lvl4pPr>
            <a:lvl5pPr marL="1485776" indent="0" algn="ctr">
              <a:buNone/>
              <a:defRPr sz="1300"/>
            </a:lvl5pPr>
            <a:lvl6pPr marL="1857220" indent="0" algn="ctr">
              <a:buNone/>
              <a:defRPr sz="1300"/>
            </a:lvl6pPr>
            <a:lvl7pPr marL="2228663" indent="0" algn="ctr">
              <a:buNone/>
              <a:defRPr sz="1300"/>
            </a:lvl7pPr>
            <a:lvl8pPr marL="2600108" indent="0" algn="ctr">
              <a:buNone/>
              <a:defRPr sz="1300"/>
            </a:lvl8pPr>
            <a:lvl9pPr marL="2971551"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26D1D6A-3404-46B2-9C1D-ED6A2E72603C}"/>
              </a:ext>
            </a:extLst>
          </p:cNvPr>
          <p:cNvSpPr>
            <a:spLocks noGrp="1"/>
          </p:cNvSpPr>
          <p:nvPr>
            <p:ph type="dt" sz="half" idx="10"/>
          </p:nvPr>
        </p:nvSpPr>
        <p:spPr/>
        <p:txBody>
          <a:bodyPr/>
          <a:lstStyle/>
          <a:p>
            <a:fld id="{5413F551-9427-4472-8381-3DEA14811B88}"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19942FBE-7767-434E-B03E-0C7C68D31C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00E2AA-540D-4373-AABD-FA2AFC63001D}"/>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219509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9CB16-D3F9-4727-8024-5E0A05172A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D6816DB-F32B-4F7F-BAD2-B4041A39B5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AE50CC-482F-4BAB-8908-A256EAB0922D}"/>
              </a:ext>
            </a:extLst>
          </p:cNvPr>
          <p:cNvSpPr>
            <a:spLocks noGrp="1"/>
          </p:cNvSpPr>
          <p:nvPr>
            <p:ph type="dt" sz="half" idx="10"/>
          </p:nvPr>
        </p:nvSpPr>
        <p:spPr/>
        <p:txBody>
          <a:bodyPr/>
          <a:lstStyle/>
          <a:p>
            <a:fld id="{840D696A-57B2-455B-AB8A-47EF9CF9946C}"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17E074CE-9B88-49DC-BFA1-2B7A10E1E7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F31AA8-E3F6-41BD-8F35-36188DF5782D}"/>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4791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78A3B7B-B42A-464C-ADD0-B7E7F375AD01}"/>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345D5E-333F-4DD3-BBB4-A9E5D1C0E6EA}"/>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F5C735-7996-45B8-AD53-D498E998BA5F}"/>
              </a:ext>
            </a:extLst>
          </p:cNvPr>
          <p:cNvSpPr>
            <a:spLocks noGrp="1"/>
          </p:cNvSpPr>
          <p:nvPr>
            <p:ph type="dt" sz="half" idx="10"/>
          </p:nvPr>
        </p:nvSpPr>
        <p:spPr/>
        <p:txBody>
          <a:bodyPr/>
          <a:lstStyle/>
          <a:p>
            <a:fld id="{319B3782-280B-479F-BCD0-CB061442DE8C}"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B834B5B5-CAED-42F2-97F3-E1BE632090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1532BA-87D0-4D10-A4F1-DD29A18E5D38}"/>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40646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3"/>
            <a:ext cx="350395" cy="4248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3"/>
            <a:ext cx="141207" cy="424873"/>
          </a:xfrm>
          <a:prstGeom prst="rect">
            <a:avLst/>
          </a:prstGeom>
          <a:solidFill>
            <a:srgbClr val="C7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8"/>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69"/>
            <a:ext cx="3209046" cy="430643"/>
          </a:xfrm>
        </p:spPr>
        <p:txBody>
          <a:bodyPr anchor="b">
            <a:noAutofit/>
          </a:bodyPr>
          <a:lstStyle>
            <a:lvl1pPr marL="0" indent="0" algn="r">
              <a:buNone/>
              <a:defRPr sz="1400" b="1" i="0">
                <a:solidFill>
                  <a:schemeClr val="accent1">
                    <a:lumMod val="50000"/>
                  </a:schemeClr>
                </a:solidFill>
                <a:latin typeface="Hiragino Sans W6" panose="020B0400000000000000" pitchFamily="34" charset="-128"/>
                <a:ea typeface="Hiragino Sans W6" panose="020B0400000000000000" pitchFamily="34"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799" dirty="0"/>
              <a:t>重症心身障害児の定義重症心あああああああ身障害児</a:t>
            </a:r>
            <a:endParaRPr kumimoji="1" lang="ja-JP" altLang="en-US" sz="2799"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332854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4" y="683495"/>
            <a:ext cx="350395" cy="4248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5"/>
            <a:ext cx="141207" cy="4248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40"/>
            <a:ext cx="3890082" cy="427327"/>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4953004" y="167271"/>
            <a:ext cx="4271963" cy="430643"/>
          </a:xfrm>
          <a:solidFill>
            <a:schemeClr val="bg1"/>
          </a:solidFill>
        </p:spPr>
        <p:txBody>
          <a:bodyPr anchor="b">
            <a:noAutofit/>
          </a:bodyPr>
          <a:lstStyle>
            <a:lvl1pPr marL="0" indent="0" algn="r">
              <a:buNone/>
              <a:defRPr sz="1138" b="1" i="0">
                <a:solidFill>
                  <a:schemeClr val="accent6">
                    <a:lumMod val="75000"/>
                  </a:schemeClr>
                </a:solidFill>
                <a:latin typeface="メイリオ" panose="020B0604030504040204" pitchFamily="50" charset="-128"/>
                <a:ea typeface="メイリオ" panose="020B0604030504040204" pitchFamily="50" charset="-128"/>
              </a:defRPr>
            </a:lvl1pPr>
            <a:lvl2pPr marL="3017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2pPr>
            <a:lvl3pPr marL="6035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3pPr>
            <a:lvl4pPr marL="905395"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4pPr>
            <a:lvl5pPr marL="1207193"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endParaRPr kumimoji="1" lang="ja-JP" altLang="en-US" sz="2275"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3"/>
            <a:ext cx="327428" cy="122925"/>
          </a:xfrm>
        </p:spPr>
        <p:txBody>
          <a:bodyPr>
            <a:normAutofit/>
          </a:bodyPr>
          <a:lstStyle>
            <a:lvl1pPr marL="0" indent="0" algn="r">
              <a:buNone/>
              <a:defRPr sz="569">
                <a:latin typeface="メイリオ" panose="020B0604030504040204" pitchFamily="50" charset="-128"/>
                <a:ea typeface="メイリオ" panose="020B0604030504040204" pitchFamily="50" charset="-128"/>
              </a:defRPr>
            </a:lvl1pPr>
            <a:lvl2pPr marL="301797" indent="0" algn="r">
              <a:buNone/>
              <a:defRPr sz="569">
                <a:latin typeface="メイリオ" panose="020B0604030504040204" pitchFamily="50" charset="-128"/>
                <a:ea typeface="メイリオ" panose="020B0604030504040204" pitchFamily="50" charset="-128"/>
              </a:defRPr>
            </a:lvl2pPr>
            <a:lvl3pPr marL="603597" indent="0" algn="r">
              <a:buNone/>
              <a:defRPr sz="569">
                <a:latin typeface="メイリオ" panose="020B0604030504040204" pitchFamily="50" charset="-128"/>
                <a:ea typeface="メイリオ" panose="020B0604030504040204" pitchFamily="50" charset="-128"/>
              </a:defRPr>
            </a:lvl3pPr>
            <a:lvl4pPr marL="905395" indent="0" algn="r">
              <a:buNone/>
              <a:defRPr sz="569">
                <a:latin typeface="メイリオ" panose="020B0604030504040204" pitchFamily="50" charset="-128"/>
                <a:ea typeface="メイリオ" panose="020B0604030504040204" pitchFamily="50" charset="-128"/>
              </a:defRPr>
            </a:lvl4pPr>
            <a:lvl5pPr marL="1207193" indent="0" algn="r">
              <a:buNone/>
              <a:defRPr sz="569">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417815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54703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695643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4493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01817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57047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76099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A8247-8750-459C-9A44-587786AE3F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6107A2-456E-4598-9174-BA86726FDE9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5715CE-57EA-4F86-B37E-296C9D4819C0}"/>
              </a:ext>
            </a:extLst>
          </p:cNvPr>
          <p:cNvSpPr>
            <a:spLocks noGrp="1"/>
          </p:cNvSpPr>
          <p:nvPr>
            <p:ph type="dt" sz="half" idx="10"/>
          </p:nvPr>
        </p:nvSpPr>
        <p:spPr/>
        <p:txBody>
          <a:bodyPr/>
          <a:lstStyle/>
          <a:p>
            <a:fld id="{A39B8E23-E943-4584-B547-BEDF4C3FE869}"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9BD97AFC-7DCF-4D24-A944-B0721405FC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9D8C83-EA1E-43AF-AD38-B9CE26516F42}"/>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829054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86404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28965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11396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126128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58642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2B6333-CD22-4D13-B866-18E8CB6FD971}"/>
              </a:ext>
            </a:extLst>
          </p:cNvPr>
          <p:cNvSpPr>
            <a:spLocks noGrp="1"/>
          </p:cNvSpPr>
          <p:nvPr>
            <p:ph type="title"/>
          </p:nvPr>
        </p:nvSpPr>
        <p:spPr>
          <a:xfrm>
            <a:off x="675881" y="1709740"/>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FAC737-1307-4EBB-8F93-D79043642DA0}"/>
              </a:ext>
            </a:extLst>
          </p:cNvPr>
          <p:cNvSpPr>
            <a:spLocks noGrp="1"/>
          </p:cNvSpPr>
          <p:nvPr>
            <p:ph type="body" idx="1"/>
          </p:nvPr>
        </p:nvSpPr>
        <p:spPr>
          <a:xfrm>
            <a:off x="675881" y="4589466"/>
            <a:ext cx="8543925" cy="1500187"/>
          </a:xfrm>
        </p:spPr>
        <p:txBody>
          <a:bodyPr/>
          <a:lstStyle>
            <a:lvl1pPr marL="0" indent="0">
              <a:buNone/>
              <a:defRPr sz="1950">
                <a:solidFill>
                  <a:schemeClr val="tx1">
                    <a:tint val="75000"/>
                  </a:schemeClr>
                </a:solidFill>
              </a:defRPr>
            </a:lvl1pPr>
            <a:lvl2pPr marL="371443" indent="0">
              <a:buNone/>
              <a:defRPr sz="1625">
                <a:solidFill>
                  <a:schemeClr val="tx1">
                    <a:tint val="75000"/>
                  </a:schemeClr>
                </a:solidFill>
              </a:defRPr>
            </a:lvl2pPr>
            <a:lvl3pPr marL="742887" indent="0">
              <a:buNone/>
              <a:defRPr sz="1463">
                <a:solidFill>
                  <a:schemeClr val="tx1">
                    <a:tint val="75000"/>
                  </a:schemeClr>
                </a:solidFill>
              </a:defRPr>
            </a:lvl3pPr>
            <a:lvl4pPr marL="1114331" indent="0">
              <a:buNone/>
              <a:defRPr sz="1300">
                <a:solidFill>
                  <a:schemeClr val="tx1">
                    <a:tint val="75000"/>
                  </a:schemeClr>
                </a:solidFill>
              </a:defRPr>
            </a:lvl4pPr>
            <a:lvl5pPr marL="1485776" indent="0">
              <a:buNone/>
              <a:defRPr sz="1300">
                <a:solidFill>
                  <a:schemeClr val="tx1">
                    <a:tint val="75000"/>
                  </a:schemeClr>
                </a:solidFill>
              </a:defRPr>
            </a:lvl5pPr>
            <a:lvl6pPr marL="1857220" indent="0">
              <a:buNone/>
              <a:defRPr sz="1300">
                <a:solidFill>
                  <a:schemeClr val="tx1">
                    <a:tint val="75000"/>
                  </a:schemeClr>
                </a:solidFill>
              </a:defRPr>
            </a:lvl6pPr>
            <a:lvl7pPr marL="2228663" indent="0">
              <a:buNone/>
              <a:defRPr sz="1300">
                <a:solidFill>
                  <a:schemeClr val="tx1">
                    <a:tint val="75000"/>
                  </a:schemeClr>
                </a:solidFill>
              </a:defRPr>
            </a:lvl7pPr>
            <a:lvl8pPr marL="2600108" indent="0">
              <a:buNone/>
              <a:defRPr sz="1300">
                <a:solidFill>
                  <a:schemeClr val="tx1">
                    <a:tint val="75000"/>
                  </a:schemeClr>
                </a:solidFill>
              </a:defRPr>
            </a:lvl8pPr>
            <a:lvl9pPr marL="2971551"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B017A1-F409-4452-B79B-BB376E48FA2C}"/>
              </a:ext>
            </a:extLst>
          </p:cNvPr>
          <p:cNvSpPr>
            <a:spLocks noGrp="1"/>
          </p:cNvSpPr>
          <p:nvPr>
            <p:ph type="dt" sz="half" idx="10"/>
          </p:nvPr>
        </p:nvSpPr>
        <p:spPr/>
        <p:txBody>
          <a:bodyPr/>
          <a:lstStyle/>
          <a:p>
            <a:fld id="{FDA97692-3A16-410C-896F-16D67EB65C88}"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A7876802-A9C8-4D56-B86B-90263342A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AA7779-01CC-47E8-8269-3C9A11BF199D}"/>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10529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C37627-9D2E-42FC-9054-55ADA54EC2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4D7A87-2164-4D8D-9A32-F9EF7E5B4DAB}"/>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4932C18-7A2F-4297-8E80-799DEB545638}"/>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B962C5-5AA5-4219-9B4B-C65D2B5C50D7}"/>
              </a:ext>
            </a:extLst>
          </p:cNvPr>
          <p:cNvSpPr>
            <a:spLocks noGrp="1"/>
          </p:cNvSpPr>
          <p:nvPr>
            <p:ph type="dt" sz="half" idx="10"/>
          </p:nvPr>
        </p:nvSpPr>
        <p:spPr/>
        <p:txBody>
          <a:bodyPr/>
          <a:lstStyle/>
          <a:p>
            <a:fld id="{1A3C2DEF-5FFD-457E-A6E4-533409B2766F}" type="datetime1">
              <a:rPr kumimoji="1" lang="ja-JP" altLang="en-US" smtClean="0"/>
              <a:t>2020/12/3</a:t>
            </a:fld>
            <a:endParaRPr kumimoji="1" lang="ja-JP" altLang="en-US"/>
          </a:p>
        </p:txBody>
      </p:sp>
      <p:sp>
        <p:nvSpPr>
          <p:cNvPr id="6" name="フッター プレースホルダー 5">
            <a:extLst>
              <a:ext uri="{FF2B5EF4-FFF2-40B4-BE49-F238E27FC236}">
                <a16:creationId xmlns:a16="http://schemas.microsoft.com/office/drawing/2014/main" id="{874C0805-2A4A-498B-99AD-8C638976B4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8F59BB-BE5D-4B99-B40A-6D62E5FFB90C}"/>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55622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ED519-0B35-42D7-84DC-5C948BC4806C}"/>
              </a:ext>
            </a:extLst>
          </p:cNvPr>
          <p:cNvSpPr>
            <a:spLocks noGrp="1"/>
          </p:cNvSpPr>
          <p:nvPr>
            <p:ph type="title"/>
          </p:nvPr>
        </p:nvSpPr>
        <p:spPr>
          <a:xfrm>
            <a:off x="682330" y="365127"/>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2E5103-D4FB-4235-A784-8C0DE02F4DC6}"/>
              </a:ext>
            </a:extLst>
          </p:cNvPr>
          <p:cNvSpPr>
            <a:spLocks noGrp="1"/>
          </p:cNvSpPr>
          <p:nvPr>
            <p:ph type="body" idx="1"/>
          </p:nvPr>
        </p:nvSpPr>
        <p:spPr>
          <a:xfrm>
            <a:off x="682330" y="1681164"/>
            <a:ext cx="4190702" cy="823912"/>
          </a:xfrm>
        </p:spPr>
        <p:txBody>
          <a:bodyPr anchor="b"/>
          <a:lstStyle>
            <a:lvl1pPr marL="0" indent="0">
              <a:buNone/>
              <a:defRPr sz="1950" b="1"/>
            </a:lvl1pPr>
            <a:lvl2pPr marL="371443" indent="0">
              <a:buNone/>
              <a:defRPr sz="1625" b="1"/>
            </a:lvl2pPr>
            <a:lvl3pPr marL="742887" indent="0">
              <a:buNone/>
              <a:defRPr sz="1463" b="1"/>
            </a:lvl3pPr>
            <a:lvl4pPr marL="1114331" indent="0">
              <a:buNone/>
              <a:defRPr sz="1300" b="1"/>
            </a:lvl4pPr>
            <a:lvl5pPr marL="1485776" indent="0">
              <a:buNone/>
              <a:defRPr sz="1300" b="1"/>
            </a:lvl5pPr>
            <a:lvl6pPr marL="1857220" indent="0">
              <a:buNone/>
              <a:defRPr sz="1300" b="1"/>
            </a:lvl6pPr>
            <a:lvl7pPr marL="2228663" indent="0">
              <a:buNone/>
              <a:defRPr sz="1300" b="1"/>
            </a:lvl7pPr>
            <a:lvl8pPr marL="2600108" indent="0">
              <a:buNone/>
              <a:defRPr sz="1300" b="1"/>
            </a:lvl8pPr>
            <a:lvl9pPr marL="2971551"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B5B725-F94C-403A-A816-159CCB9AD17D}"/>
              </a:ext>
            </a:extLst>
          </p:cNvPr>
          <p:cNvSpPr>
            <a:spLocks noGrp="1"/>
          </p:cNvSpPr>
          <p:nvPr>
            <p:ph sz="half" idx="2"/>
          </p:nvPr>
        </p:nvSpPr>
        <p:spPr>
          <a:xfrm>
            <a:off x="682330" y="2505076"/>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14417A-DEBB-48AC-B2F4-B297E33E06A2}"/>
              </a:ext>
            </a:extLst>
          </p:cNvPr>
          <p:cNvSpPr>
            <a:spLocks noGrp="1"/>
          </p:cNvSpPr>
          <p:nvPr>
            <p:ph type="body" sz="quarter" idx="3"/>
          </p:nvPr>
        </p:nvSpPr>
        <p:spPr>
          <a:xfrm>
            <a:off x="5014915" y="1681164"/>
            <a:ext cx="4211340" cy="823912"/>
          </a:xfrm>
        </p:spPr>
        <p:txBody>
          <a:bodyPr anchor="b"/>
          <a:lstStyle>
            <a:lvl1pPr marL="0" indent="0">
              <a:buNone/>
              <a:defRPr sz="1950" b="1"/>
            </a:lvl1pPr>
            <a:lvl2pPr marL="371443" indent="0">
              <a:buNone/>
              <a:defRPr sz="1625" b="1"/>
            </a:lvl2pPr>
            <a:lvl3pPr marL="742887" indent="0">
              <a:buNone/>
              <a:defRPr sz="1463" b="1"/>
            </a:lvl3pPr>
            <a:lvl4pPr marL="1114331" indent="0">
              <a:buNone/>
              <a:defRPr sz="1300" b="1"/>
            </a:lvl4pPr>
            <a:lvl5pPr marL="1485776" indent="0">
              <a:buNone/>
              <a:defRPr sz="1300" b="1"/>
            </a:lvl5pPr>
            <a:lvl6pPr marL="1857220" indent="0">
              <a:buNone/>
              <a:defRPr sz="1300" b="1"/>
            </a:lvl6pPr>
            <a:lvl7pPr marL="2228663" indent="0">
              <a:buNone/>
              <a:defRPr sz="1300" b="1"/>
            </a:lvl7pPr>
            <a:lvl8pPr marL="2600108" indent="0">
              <a:buNone/>
              <a:defRPr sz="1300" b="1"/>
            </a:lvl8pPr>
            <a:lvl9pPr marL="2971551"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7787C7-C93D-4D4E-95BC-7B618E494AAD}"/>
              </a:ext>
            </a:extLst>
          </p:cNvPr>
          <p:cNvSpPr>
            <a:spLocks noGrp="1"/>
          </p:cNvSpPr>
          <p:nvPr>
            <p:ph sz="quarter" idx="4"/>
          </p:nvPr>
        </p:nvSpPr>
        <p:spPr>
          <a:xfrm>
            <a:off x="5014915" y="2505076"/>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A8413F3-3510-41B5-AB7A-A7DFE39E1C57}"/>
              </a:ext>
            </a:extLst>
          </p:cNvPr>
          <p:cNvSpPr>
            <a:spLocks noGrp="1"/>
          </p:cNvSpPr>
          <p:nvPr>
            <p:ph type="dt" sz="half" idx="10"/>
          </p:nvPr>
        </p:nvSpPr>
        <p:spPr/>
        <p:txBody>
          <a:bodyPr/>
          <a:lstStyle/>
          <a:p>
            <a:fld id="{63238656-9275-4D06-8A84-628E4C7FEA14}" type="datetime1">
              <a:rPr kumimoji="1" lang="ja-JP" altLang="en-US" smtClean="0"/>
              <a:t>2020/12/3</a:t>
            </a:fld>
            <a:endParaRPr kumimoji="1" lang="ja-JP" altLang="en-US"/>
          </a:p>
        </p:txBody>
      </p:sp>
      <p:sp>
        <p:nvSpPr>
          <p:cNvPr id="8" name="フッター プレースホルダー 7">
            <a:extLst>
              <a:ext uri="{FF2B5EF4-FFF2-40B4-BE49-F238E27FC236}">
                <a16:creationId xmlns:a16="http://schemas.microsoft.com/office/drawing/2014/main" id="{FCD66157-37E7-46D6-8F2E-6828F2D958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BAEB19C-6CAD-46CF-AE66-F484DFE48AF3}"/>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73645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C1F426-D7C4-467C-80A8-C344249228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0797-1EB4-4634-97F8-593E12AB43B5}"/>
              </a:ext>
            </a:extLst>
          </p:cNvPr>
          <p:cNvSpPr>
            <a:spLocks noGrp="1"/>
          </p:cNvSpPr>
          <p:nvPr>
            <p:ph type="dt" sz="half" idx="10"/>
          </p:nvPr>
        </p:nvSpPr>
        <p:spPr/>
        <p:txBody>
          <a:bodyPr/>
          <a:lstStyle/>
          <a:p>
            <a:fld id="{9F54C28E-6539-47C6-87E2-D984A600C5E6}" type="datetime1">
              <a:rPr kumimoji="1" lang="ja-JP" altLang="en-US" smtClean="0"/>
              <a:t>2020/12/3</a:t>
            </a:fld>
            <a:endParaRPr kumimoji="1" lang="ja-JP" altLang="en-US"/>
          </a:p>
        </p:txBody>
      </p:sp>
      <p:sp>
        <p:nvSpPr>
          <p:cNvPr id="4" name="フッター プレースホルダー 3">
            <a:extLst>
              <a:ext uri="{FF2B5EF4-FFF2-40B4-BE49-F238E27FC236}">
                <a16:creationId xmlns:a16="http://schemas.microsoft.com/office/drawing/2014/main" id="{46E29A1E-6F98-4268-859A-7EB84DB1B9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A9A761B-166B-4227-93A7-B32BB0B18E4F}"/>
              </a:ext>
            </a:extLst>
          </p:cNvPr>
          <p:cNvSpPr>
            <a:spLocks noGrp="1"/>
          </p:cNvSpPr>
          <p:nvPr>
            <p:ph type="sldNum" sz="quarter" idx="12"/>
          </p:nvPr>
        </p:nvSpPr>
        <p:spPr/>
        <p:txBody>
          <a:bodyPr/>
          <a:lstStyle/>
          <a:p>
            <a:fld id="{1F5D3AB0-3F39-4BC0-AA5D-8ED71BFF6089}" type="slidenum">
              <a:rPr kumimoji="1" lang="ja-JP" altLang="en-US" smtClean="0"/>
              <a:t>‹#›</a:t>
            </a:fld>
            <a:endParaRPr kumimoji="1" lang="ja-JP" altLang="en-US"/>
          </a:p>
        </p:txBody>
      </p:sp>
    </p:spTree>
    <p:extLst>
      <p:ext uri="{BB962C8B-B14F-4D97-AF65-F5344CB8AC3E}">
        <p14:creationId xmlns:p14="http://schemas.microsoft.com/office/powerpoint/2010/main" val="321150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8F5A65-435C-442A-954F-6A0939A35ADB}"/>
              </a:ext>
            </a:extLst>
          </p:cNvPr>
          <p:cNvSpPr>
            <a:spLocks noGrp="1"/>
          </p:cNvSpPr>
          <p:nvPr>
            <p:ph type="dt" sz="half" idx="10"/>
          </p:nvPr>
        </p:nvSpPr>
        <p:spPr/>
        <p:txBody>
          <a:bodyPr/>
          <a:lstStyle/>
          <a:p>
            <a:fld id="{1BA4B68A-7B4F-4B32-BE1C-FBF9BC91D1B1}" type="datetime1">
              <a:rPr kumimoji="1" lang="ja-JP" altLang="en-US" smtClean="0"/>
              <a:t>2020/12/3</a:t>
            </a:fld>
            <a:endParaRPr kumimoji="1" lang="ja-JP" altLang="en-US"/>
          </a:p>
        </p:txBody>
      </p:sp>
      <p:sp>
        <p:nvSpPr>
          <p:cNvPr id="3" name="フッター プレースホルダー 2">
            <a:extLst>
              <a:ext uri="{FF2B5EF4-FFF2-40B4-BE49-F238E27FC236}">
                <a16:creationId xmlns:a16="http://schemas.microsoft.com/office/drawing/2014/main" id="{918C7CAA-8819-4F1E-BCDA-616044E005A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402365-E01F-409C-8C77-4C44BAC2E291}"/>
              </a:ext>
            </a:extLst>
          </p:cNvPr>
          <p:cNvSpPr>
            <a:spLocks noGrp="1"/>
          </p:cNvSpPr>
          <p:nvPr>
            <p:ph type="sldNum" sz="quarter" idx="12"/>
          </p:nvPr>
        </p:nvSpPr>
        <p:spPr/>
        <p:txBody>
          <a:bodyPr/>
          <a:lstStyle/>
          <a:p>
            <a:r>
              <a:rPr lang="en-US" altLang="ja-JP" dirty="0"/>
              <a:t>1</a:t>
            </a:r>
          </a:p>
        </p:txBody>
      </p:sp>
    </p:spTree>
    <p:extLst>
      <p:ext uri="{BB962C8B-B14F-4D97-AF65-F5344CB8AC3E}">
        <p14:creationId xmlns:p14="http://schemas.microsoft.com/office/powerpoint/2010/main" val="419742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59D58-C10E-4421-99BC-2B59B38026A6}"/>
              </a:ext>
            </a:extLst>
          </p:cNvPr>
          <p:cNvSpPr>
            <a:spLocks noGrp="1"/>
          </p:cNvSpPr>
          <p:nvPr>
            <p:ph type="title"/>
          </p:nvPr>
        </p:nvSpPr>
        <p:spPr>
          <a:xfrm>
            <a:off x="682328" y="457200"/>
            <a:ext cx="3194944"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117F-1A4F-4C94-9725-145B573ADDD1}"/>
              </a:ext>
            </a:extLst>
          </p:cNvPr>
          <p:cNvSpPr>
            <a:spLocks noGrp="1"/>
          </p:cNvSpPr>
          <p:nvPr>
            <p:ph idx="1"/>
          </p:nvPr>
        </p:nvSpPr>
        <p:spPr>
          <a:xfrm>
            <a:off x="4211342" y="987428"/>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950941B-0D83-4485-8AC4-52515DC407C2}"/>
              </a:ext>
            </a:extLst>
          </p:cNvPr>
          <p:cNvSpPr>
            <a:spLocks noGrp="1"/>
          </p:cNvSpPr>
          <p:nvPr>
            <p:ph type="body" sz="half" idx="2"/>
          </p:nvPr>
        </p:nvSpPr>
        <p:spPr>
          <a:xfrm>
            <a:off x="682328" y="2057400"/>
            <a:ext cx="3194944" cy="3811588"/>
          </a:xfrm>
        </p:spPr>
        <p:txBody>
          <a:bodyPr/>
          <a:lstStyle>
            <a:lvl1pPr marL="0" indent="0">
              <a:buNone/>
              <a:defRPr sz="1300"/>
            </a:lvl1pPr>
            <a:lvl2pPr marL="371443" indent="0">
              <a:buNone/>
              <a:defRPr sz="1138"/>
            </a:lvl2pPr>
            <a:lvl3pPr marL="742887" indent="0">
              <a:buNone/>
              <a:defRPr sz="975"/>
            </a:lvl3pPr>
            <a:lvl4pPr marL="1114331" indent="0">
              <a:buNone/>
              <a:defRPr sz="813"/>
            </a:lvl4pPr>
            <a:lvl5pPr marL="1485776" indent="0">
              <a:buNone/>
              <a:defRPr sz="813"/>
            </a:lvl5pPr>
            <a:lvl6pPr marL="1857220" indent="0">
              <a:buNone/>
              <a:defRPr sz="813"/>
            </a:lvl6pPr>
            <a:lvl7pPr marL="2228663" indent="0">
              <a:buNone/>
              <a:defRPr sz="813"/>
            </a:lvl7pPr>
            <a:lvl8pPr marL="2600108" indent="0">
              <a:buNone/>
              <a:defRPr sz="813"/>
            </a:lvl8pPr>
            <a:lvl9pPr marL="2971551"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6CC8EA-5B11-4944-A8FC-FE36EC019083}"/>
              </a:ext>
            </a:extLst>
          </p:cNvPr>
          <p:cNvSpPr>
            <a:spLocks noGrp="1"/>
          </p:cNvSpPr>
          <p:nvPr>
            <p:ph type="dt" sz="half" idx="10"/>
          </p:nvPr>
        </p:nvSpPr>
        <p:spPr/>
        <p:txBody>
          <a:bodyPr/>
          <a:lstStyle/>
          <a:p>
            <a:fld id="{764F0153-7D58-4523-A08E-45C9E64FD24F}" type="datetime1">
              <a:rPr kumimoji="1" lang="ja-JP" altLang="en-US" smtClean="0"/>
              <a:t>2020/12/3</a:t>
            </a:fld>
            <a:endParaRPr kumimoji="1" lang="ja-JP" altLang="en-US"/>
          </a:p>
        </p:txBody>
      </p:sp>
      <p:sp>
        <p:nvSpPr>
          <p:cNvPr id="6" name="フッター プレースホルダー 5">
            <a:extLst>
              <a:ext uri="{FF2B5EF4-FFF2-40B4-BE49-F238E27FC236}">
                <a16:creationId xmlns:a16="http://schemas.microsoft.com/office/drawing/2014/main" id="{35E745B6-42EB-4AE0-9E31-9D731EC0C3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9C35EA-4938-4316-AB4B-51A251DEFECF}"/>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367755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76032-1A0D-4914-B5E6-FF8E5079D4BB}"/>
              </a:ext>
            </a:extLst>
          </p:cNvPr>
          <p:cNvSpPr>
            <a:spLocks noGrp="1"/>
          </p:cNvSpPr>
          <p:nvPr>
            <p:ph type="title"/>
          </p:nvPr>
        </p:nvSpPr>
        <p:spPr>
          <a:xfrm>
            <a:off x="682328" y="457200"/>
            <a:ext cx="3194944"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B9AD76-EFEF-419A-8FEE-47AEC3AB777C}"/>
              </a:ext>
            </a:extLst>
          </p:cNvPr>
          <p:cNvSpPr>
            <a:spLocks noGrp="1"/>
          </p:cNvSpPr>
          <p:nvPr>
            <p:ph type="pic" idx="1"/>
          </p:nvPr>
        </p:nvSpPr>
        <p:spPr>
          <a:xfrm>
            <a:off x="4211342" y="987428"/>
            <a:ext cx="5014913" cy="4873625"/>
          </a:xfrm>
        </p:spPr>
        <p:txBody>
          <a:bodyPr/>
          <a:lstStyle>
            <a:lvl1pPr marL="0" indent="0">
              <a:buNone/>
              <a:defRPr sz="2600"/>
            </a:lvl1pPr>
            <a:lvl2pPr marL="371443" indent="0">
              <a:buNone/>
              <a:defRPr sz="2275"/>
            </a:lvl2pPr>
            <a:lvl3pPr marL="742887" indent="0">
              <a:buNone/>
              <a:defRPr sz="1950"/>
            </a:lvl3pPr>
            <a:lvl4pPr marL="1114331" indent="0">
              <a:buNone/>
              <a:defRPr sz="1625"/>
            </a:lvl4pPr>
            <a:lvl5pPr marL="1485776" indent="0">
              <a:buNone/>
              <a:defRPr sz="1625"/>
            </a:lvl5pPr>
            <a:lvl6pPr marL="1857220" indent="0">
              <a:buNone/>
              <a:defRPr sz="1625"/>
            </a:lvl6pPr>
            <a:lvl7pPr marL="2228663" indent="0">
              <a:buNone/>
              <a:defRPr sz="1625"/>
            </a:lvl7pPr>
            <a:lvl8pPr marL="2600108" indent="0">
              <a:buNone/>
              <a:defRPr sz="1625"/>
            </a:lvl8pPr>
            <a:lvl9pPr marL="2971551"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235E4DB0-B5D0-467D-9B4B-75752D121031}"/>
              </a:ext>
            </a:extLst>
          </p:cNvPr>
          <p:cNvSpPr>
            <a:spLocks noGrp="1"/>
          </p:cNvSpPr>
          <p:nvPr>
            <p:ph type="body" sz="half" idx="2"/>
          </p:nvPr>
        </p:nvSpPr>
        <p:spPr>
          <a:xfrm>
            <a:off x="682328" y="2057400"/>
            <a:ext cx="3194944" cy="3811588"/>
          </a:xfrm>
        </p:spPr>
        <p:txBody>
          <a:bodyPr/>
          <a:lstStyle>
            <a:lvl1pPr marL="0" indent="0">
              <a:buNone/>
              <a:defRPr sz="1300"/>
            </a:lvl1pPr>
            <a:lvl2pPr marL="371443" indent="0">
              <a:buNone/>
              <a:defRPr sz="1138"/>
            </a:lvl2pPr>
            <a:lvl3pPr marL="742887" indent="0">
              <a:buNone/>
              <a:defRPr sz="975"/>
            </a:lvl3pPr>
            <a:lvl4pPr marL="1114331" indent="0">
              <a:buNone/>
              <a:defRPr sz="813"/>
            </a:lvl4pPr>
            <a:lvl5pPr marL="1485776" indent="0">
              <a:buNone/>
              <a:defRPr sz="813"/>
            </a:lvl5pPr>
            <a:lvl6pPr marL="1857220" indent="0">
              <a:buNone/>
              <a:defRPr sz="813"/>
            </a:lvl6pPr>
            <a:lvl7pPr marL="2228663" indent="0">
              <a:buNone/>
              <a:defRPr sz="813"/>
            </a:lvl7pPr>
            <a:lvl8pPr marL="2600108" indent="0">
              <a:buNone/>
              <a:defRPr sz="813"/>
            </a:lvl8pPr>
            <a:lvl9pPr marL="2971551"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A8C01F-E289-45F7-8337-09E0E6858AED}"/>
              </a:ext>
            </a:extLst>
          </p:cNvPr>
          <p:cNvSpPr>
            <a:spLocks noGrp="1"/>
          </p:cNvSpPr>
          <p:nvPr>
            <p:ph type="dt" sz="half" idx="10"/>
          </p:nvPr>
        </p:nvSpPr>
        <p:spPr/>
        <p:txBody>
          <a:bodyPr/>
          <a:lstStyle/>
          <a:p>
            <a:fld id="{E0DBC16F-548A-43AC-9322-62B1D34CD294}" type="datetime1">
              <a:rPr kumimoji="1" lang="ja-JP" altLang="en-US" smtClean="0"/>
              <a:t>2020/12/3</a:t>
            </a:fld>
            <a:endParaRPr kumimoji="1" lang="ja-JP" altLang="en-US"/>
          </a:p>
        </p:txBody>
      </p:sp>
      <p:sp>
        <p:nvSpPr>
          <p:cNvPr id="6" name="フッター プレースホルダー 5">
            <a:extLst>
              <a:ext uri="{FF2B5EF4-FFF2-40B4-BE49-F238E27FC236}">
                <a16:creationId xmlns:a16="http://schemas.microsoft.com/office/drawing/2014/main" id="{984F14EE-8A9E-4B57-823C-1103543F4A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A0BCB9-F225-4036-A0F3-183E18EDEE76}"/>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50566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100C36-4715-42BC-BE92-5826BD9D6FE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923EA3-1CA2-4BD7-85AF-803F015E371B}"/>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D5A7FE-E157-46C4-ACA9-39D2E99EE850}"/>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61D5D12D-B3D3-41A3-87BB-754AA74DBC99}"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55BE5D3A-7F46-4FBC-8513-EB14CC98FEFE}"/>
              </a:ext>
            </a:extLst>
          </p:cNvPr>
          <p:cNvSpPr>
            <a:spLocks noGrp="1"/>
          </p:cNvSpPr>
          <p:nvPr>
            <p:ph type="ftr" sz="quarter" idx="3"/>
          </p:nvPr>
        </p:nvSpPr>
        <p:spPr>
          <a:xfrm>
            <a:off x="3281365" y="6356353"/>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2486659-E9DB-44A4-A5B1-13E8EB0C56B7}"/>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230996201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4" r:id="rId13"/>
  </p:sldLayoutIdLst>
  <p:hf hdr="0" ftr="0" dt="0"/>
  <p:txStyles>
    <p:titleStyle>
      <a:lvl1pPr algn="l" defTabSz="742887"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22" indent="-185722" algn="l" defTabSz="742887"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167" indent="-185722" algn="l" defTabSz="742887"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11" indent="-185722" algn="l" defTabSz="742887"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05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49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2942"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385"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82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27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887" rtl="0" eaLnBrk="1" latinLnBrk="0" hangingPunct="1">
        <a:defRPr kumimoji="1" sz="1463" kern="1200">
          <a:solidFill>
            <a:schemeClr val="tx1"/>
          </a:solidFill>
          <a:latin typeface="+mn-lt"/>
          <a:ea typeface="+mn-ea"/>
          <a:cs typeface="+mn-cs"/>
        </a:defRPr>
      </a:lvl1pPr>
      <a:lvl2pPr marL="371443" algn="l" defTabSz="742887" rtl="0" eaLnBrk="1" latinLnBrk="0" hangingPunct="1">
        <a:defRPr kumimoji="1" sz="1463" kern="1200">
          <a:solidFill>
            <a:schemeClr val="tx1"/>
          </a:solidFill>
          <a:latin typeface="+mn-lt"/>
          <a:ea typeface="+mn-ea"/>
          <a:cs typeface="+mn-cs"/>
        </a:defRPr>
      </a:lvl2pPr>
      <a:lvl3pPr marL="742887" algn="l" defTabSz="742887" rtl="0" eaLnBrk="1" latinLnBrk="0" hangingPunct="1">
        <a:defRPr kumimoji="1" sz="1463" kern="1200">
          <a:solidFill>
            <a:schemeClr val="tx1"/>
          </a:solidFill>
          <a:latin typeface="+mn-lt"/>
          <a:ea typeface="+mn-ea"/>
          <a:cs typeface="+mn-cs"/>
        </a:defRPr>
      </a:lvl3pPr>
      <a:lvl4pPr marL="1114331" algn="l" defTabSz="742887" rtl="0" eaLnBrk="1" latinLnBrk="0" hangingPunct="1">
        <a:defRPr kumimoji="1" sz="1463" kern="1200">
          <a:solidFill>
            <a:schemeClr val="tx1"/>
          </a:solidFill>
          <a:latin typeface="+mn-lt"/>
          <a:ea typeface="+mn-ea"/>
          <a:cs typeface="+mn-cs"/>
        </a:defRPr>
      </a:lvl4pPr>
      <a:lvl5pPr marL="1485776" algn="l" defTabSz="742887" rtl="0" eaLnBrk="1" latinLnBrk="0" hangingPunct="1">
        <a:defRPr kumimoji="1" sz="1463" kern="1200">
          <a:solidFill>
            <a:schemeClr val="tx1"/>
          </a:solidFill>
          <a:latin typeface="+mn-lt"/>
          <a:ea typeface="+mn-ea"/>
          <a:cs typeface="+mn-cs"/>
        </a:defRPr>
      </a:lvl5pPr>
      <a:lvl6pPr marL="1857220" algn="l" defTabSz="742887" rtl="0" eaLnBrk="1" latinLnBrk="0" hangingPunct="1">
        <a:defRPr kumimoji="1" sz="1463" kern="1200">
          <a:solidFill>
            <a:schemeClr val="tx1"/>
          </a:solidFill>
          <a:latin typeface="+mn-lt"/>
          <a:ea typeface="+mn-ea"/>
          <a:cs typeface="+mn-cs"/>
        </a:defRPr>
      </a:lvl6pPr>
      <a:lvl7pPr marL="2228663" algn="l" defTabSz="742887" rtl="0" eaLnBrk="1" latinLnBrk="0" hangingPunct="1">
        <a:defRPr kumimoji="1" sz="1463" kern="1200">
          <a:solidFill>
            <a:schemeClr val="tx1"/>
          </a:solidFill>
          <a:latin typeface="+mn-lt"/>
          <a:ea typeface="+mn-ea"/>
          <a:cs typeface="+mn-cs"/>
        </a:defRPr>
      </a:lvl7pPr>
      <a:lvl8pPr marL="2600108" algn="l" defTabSz="742887" rtl="0" eaLnBrk="1" latinLnBrk="0" hangingPunct="1">
        <a:defRPr kumimoji="1" sz="1463" kern="1200">
          <a:solidFill>
            <a:schemeClr val="tx1"/>
          </a:solidFill>
          <a:latin typeface="+mn-lt"/>
          <a:ea typeface="+mn-ea"/>
          <a:cs typeface="+mn-cs"/>
        </a:defRPr>
      </a:lvl8pPr>
      <a:lvl9pPr marL="2971551" algn="l" defTabSz="742887"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3275828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99BAC8-C91F-B146-A7B4-4CCCAF3A3B0E}"/>
              </a:ext>
            </a:extLst>
          </p:cNvPr>
          <p:cNvSpPr/>
          <p:nvPr/>
        </p:nvSpPr>
        <p:spPr>
          <a:xfrm>
            <a:off x="0" y="2"/>
            <a:ext cx="9906000" cy="38294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6373EB82-858A-B149-8002-C5E73B48F2D8}"/>
              </a:ext>
            </a:extLst>
          </p:cNvPr>
          <p:cNvSpPr/>
          <p:nvPr/>
        </p:nvSpPr>
        <p:spPr>
          <a:xfrm>
            <a:off x="0" y="932382"/>
            <a:ext cx="9906000" cy="26868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792CEB0-02C8-DC43-89E2-638C663BD3E5}"/>
              </a:ext>
            </a:extLst>
          </p:cNvPr>
          <p:cNvSpPr>
            <a:spLocks noGrp="1"/>
          </p:cNvSpPr>
          <p:nvPr>
            <p:ph type="ctrTitle"/>
          </p:nvPr>
        </p:nvSpPr>
        <p:spPr>
          <a:xfrm>
            <a:off x="1014886" y="908050"/>
            <a:ext cx="8259291" cy="2921374"/>
          </a:xfrm>
        </p:spPr>
        <p:txBody>
          <a:bodyPr anchor="ctr">
            <a:noAutofit/>
          </a:bodyPr>
          <a:lstStyle/>
          <a:p>
            <a:pPr marL="1438154" indent="-1438154" algn="l">
              <a:lnSpc>
                <a:spcPct val="100000"/>
              </a:lnSpc>
              <a:spcBef>
                <a:spcPts val="599"/>
              </a:spcBef>
            </a:pPr>
            <a:r>
              <a:rPr lang="ja-JP" altLang="en-US" sz="3199" dirty="0">
                <a:latin typeface="メイリオ" panose="020B0604030504040204" pitchFamily="50" charset="-128"/>
                <a:ea typeface="メイリオ" panose="020B0604030504040204" pitchFamily="50" charset="-128"/>
              </a:rPr>
              <a:t>第</a:t>
            </a:r>
            <a:r>
              <a:rPr lang="en-US" altLang="ja-JP" sz="3199" dirty="0">
                <a:latin typeface="メイリオ" panose="020B0604030504040204" pitchFamily="50" charset="-128"/>
                <a:ea typeface="メイリオ" panose="020B0604030504040204" pitchFamily="50" charset="-128"/>
              </a:rPr>
              <a:t>Ⅲ</a:t>
            </a:r>
            <a:r>
              <a:rPr lang="ja-JP" altLang="en-US" sz="3199" dirty="0">
                <a:latin typeface="メイリオ" panose="020B0604030504040204" pitchFamily="50" charset="-128"/>
                <a:ea typeface="メイリオ" panose="020B0604030504040204" pitchFamily="50" charset="-128"/>
              </a:rPr>
              <a:t>章　医療的ケア児についての理解</a:t>
            </a:r>
          </a:p>
        </p:txBody>
      </p:sp>
      <p:sp>
        <p:nvSpPr>
          <p:cNvPr id="5" name="字幕 2">
            <a:extLst>
              <a:ext uri="{FF2B5EF4-FFF2-40B4-BE49-F238E27FC236}">
                <a16:creationId xmlns:a16="http://schemas.microsoft.com/office/drawing/2014/main" id="{C6F8B127-6C52-4554-AC62-E5057BA734B9}"/>
              </a:ext>
            </a:extLst>
          </p:cNvPr>
          <p:cNvSpPr>
            <a:spLocks noGrp="1"/>
          </p:cNvSpPr>
          <p:nvPr>
            <p:ph type="subTitle" idx="1"/>
          </p:nvPr>
        </p:nvSpPr>
        <p:spPr>
          <a:xfrm>
            <a:off x="2532187" y="4119824"/>
            <a:ext cx="6029924" cy="2522136"/>
          </a:xfrm>
        </p:spPr>
        <p:txBody>
          <a:bodyPr>
            <a:noAutofit/>
          </a:bodyPr>
          <a:lstStyle/>
          <a:p>
            <a:pPr marL="457161" indent="-457161" algn="l">
              <a:lnSpc>
                <a:spcPct val="150000"/>
              </a:lnSpc>
              <a:spcBef>
                <a:spcPts val="0"/>
              </a:spcBef>
              <a:buAutoNum type="arabicPeriod"/>
            </a:pPr>
            <a:r>
              <a:rPr lang="ja-JP" altLang="en-US" sz="2200" dirty="0">
                <a:latin typeface="メイリオ" panose="020B0604030504040204" pitchFamily="50" charset="-128"/>
                <a:ea typeface="メイリオ" panose="020B0604030504040204" pitchFamily="50" charset="-128"/>
              </a:rPr>
              <a:t>重症心身障害児と医療的ケア児</a:t>
            </a:r>
            <a:endParaRPr lang="en-US" altLang="ja-JP" sz="2200" dirty="0">
              <a:latin typeface="メイリオ" panose="020B0604030504040204" pitchFamily="50" charset="-128"/>
              <a:ea typeface="メイリオ" panose="020B0604030504040204" pitchFamily="50" charset="-128"/>
            </a:endParaRPr>
          </a:p>
          <a:p>
            <a:pPr marL="457161" indent="-457161" algn="l">
              <a:lnSpc>
                <a:spcPct val="150000"/>
              </a:lnSpc>
              <a:spcBef>
                <a:spcPts val="0"/>
              </a:spcBef>
              <a:buAutoNum type="arabicPeriod"/>
            </a:pPr>
            <a:r>
              <a:rPr lang="ja-JP" altLang="en-US" sz="2200" dirty="0">
                <a:latin typeface="メイリオ" panose="020B0604030504040204" pitchFamily="50" charset="-128"/>
                <a:ea typeface="メイリオ" panose="020B0604030504040204" pitchFamily="50" charset="-128"/>
              </a:rPr>
              <a:t>多様な状態像に応じた医療的ケア支援</a:t>
            </a:r>
            <a:endParaRPr lang="en-US" altLang="ja-JP" sz="2200" dirty="0">
              <a:latin typeface="メイリオ" panose="020B0604030504040204" pitchFamily="50" charset="-128"/>
              <a:ea typeface="メイリオ" panose="020B0604030504040204" pitchFamily="50" charset="-128"/>
            </a:endParaRPr>
          </a:p>
          <a:p>
            <a:pPr marL="457161" indent="-457161" algn="l">
              <a:lnSpc>
                <a:spcPct val="150000"/>
              </a:lnSpc>
              <a:spcBef>
                <a:spcPts val="0"/>
              </a:spcBef>
              <a:buAutoNum type="arabicPeriod"/>
            </a:pPr>
            <a:r>
              <a:rPr lang="ja-JP" altLang="en-US" sz="2200" dirty="0">
                <a:latin typeface="メイリオ" panose="020B0604030504040204" pitchFamily="50" charset="-128"/>
                <a:ea typeface="メイリオ" panose="020B0604030504040204" pitchFamily="50" charset="-128"/>
              </a:rPr>
              <a:t>疾病と障害の特徴</a:t>
            </a:r>
            <a:endParaRPr lang="en-US" altLang="ja-JP" sz="2200" dirty="0">
              <a:latin typeface="メイリオ" panose="020B0604030504040204" pitchFamily="50" charset="-128"/>
              <a:ea typeface="メイリオ" panose="020B0604030504040204" pitchFamily="50" charset="-128"/>
            </a:endParaRPr>
          </a:p>
          <a:p>
            <a:pPr marL="457161" indent="-457161" algn="l">
              <a:lnSpc>
                <a:spcPct val="150000"/>
              </a:lnSpc>
              <a:spcBef>
                <a:spcPts val="0"/>
              </a:spcBef>
              <a:buAutoNum type="arabicPeriod"/>
            </a:pPr>
            <a:r>
              <a:rPr lang="ja-JP" altLang="en-US" sz="2200" dirty="0">
                <a:latin typeface="メイリオ" panose="020B0604030504040204" pitchFamily="50" charset="-128"/>
                <a:ea typeface="メイリオ" panose="020B0604030504040204" pitchFamily="50" charset="-128"/>
              </a:rPr>
              <a:t>健康管理とアセスメント</a:t>
            </a:r>
            <a:endParaRPr lang="en-US" altLang="ja-JP" sz="22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0961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周産期</a:t>
            </a:r>
            <a:r>
              <a:rPr lang="en-US" altLang="ja-JP" sz="2799" dirty="0"/>
              <a:t>〜</a:t>
            </a:r>
            <a:r>
              <a:rPr lang="ja-JP" altLang="en-US" sz="2799" dirty="0"/>
              <a:t>乳幼児期の虚血性脳障害</a:t>
            </a:r>
          </a:p>
        </p:txBody>
      </p:sp>
      <p:sp>
        <p:nvSpPr>
          <p:cNvPr id="60" name="正方形/長方形 59">
            <a:extLst>
              <a:ext uri="{FF2B5EF4-FFF2-40B4-BE49-F238E27FC236}">
                <a16:creationId xmlns:a16="http://schemas.microsoft.com/office/drawing/2014/main" id="{68ACED37-FF5D-E84C-8992-C3FEAE5897EB}"/>
              </a:ext>
            </a:extLst>
          </p:cNvPr>
          <p:cNvSpPr/>
          <p:nvPr/>
        </p:nvSpPr>
        <p:spPr>
          <a:xfrm>
            <a:off x="681038" y="1520827"/>
            <a:ext cx="8593139" cy="1520005"/>
          </a:xfrm>
          <a:prstGeom prst="rect">
            <a:avLst/>
          </a:prstGeom>
          <a:ln w="15875">
            <a:solidFill>
              <a:srgbClr val="4DB3FF"/>
            </a:solidFill>
          </a:ln>
        </p:spPr>
        <p:txBody>
          <a:bodyPr wrap="square" lIns="108000" tIns="72000" rIns="108000" bIns="72000" anchor="ctr">
            <a:noAutofit/>
          </a:bodyPr>
          <a:lstStyle/>
          <a:p>
            <a:pPr algn="just">
              <a:lnSpc>
                <a:spcPct val="12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脳の障害</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そのもの</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は非進行性</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ですが、運動機能は思春期頃から低下してきます。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脳の障害に由来する知的障害や視覚障害やてんかんなどを合併することがあります。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筋緊張が高くて運動障害が重度の</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子ども</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では、思春期前後に嚥下機能</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障害</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や呼吸機能障</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害</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や胃食道逆流症</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が悪化する</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ことが多いです。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1" name="正方形/長方形 60">
            <a:extLst>
              <a:ext uri="{FF2B5EF4-FFF2-40B4-BE49-F238E27FC236}">
                <a16:creationId xmlns:a16="http://schemas.microsoft.com/office/drawing/2014/main" id="{EE0FDC6C-B676-1145-BF87-D19A61C2350D}"/>
              </a:ext>
            </a:extLst>
          </p:cNvPr>
          <p:cNvSpPr/>
          <p:nvPr/>
        </p:nvSpPr>
        <p:spPr>
          <a:xfrm>
            <a:off x="681041" y="5010077"/>
            <a:ext cx="8593137" cy="1242806"/>
          </a:xfrm>
          <a:prstGeom prst="rect">
            <a:avLst/>
          </a:prstGeom>
          <a:solidFill>
            <a:srgbClr val="C6E4EF"/>
          </a:solidFill>
          <a:ln w="15875">
            <a:solidFill>
              <a:srgbClr val="4DB3FF"/>
            </a:solidFill>
          </a:ln>
        </p:spPr>
        <p:style>
          <a:lnRef idx="1">
            <a:schemeClr val="accent5"/>
          </a:lnRef>
          <a:fillRef idx="2">
            <a:schemeClr val="accent5"/>
          </a:fillRef>
          <a:effectRef idx="1">
            <a:schemeClr val="accent5"/>
          </a:effectRef>
          <a:fontRef idx="minor">
            <a:schemeClr val="dk1"/>
          </a:fontRef>
        </p:style>
        <p:txBody>
          <a:bodyPr wrap="square" lIns="0" tIns="72000" rIns="0" bIns="72000" anchor="ctr">
            <a:noAutofit/>
          </a:bodyPr>
          <a:lstStyle/>
          <a:p>
            <a:pPr indent="177785">
              <a:spcAft>
                <a:spcPts val="599"/>
              </a:spcAft>
            </a:pP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筋緊張が高くて運動機能障害が重度の子どもでは、</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77785">
              <a:spcAft>
                <a:spcPts val="599"/>
              </a:spcAft>
            </a:pP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小学校</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又は特別支援学校（小学部）</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入学時には医療的ケアとは無縁で</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あって</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も、</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77785">
              <a:spcAft>
                <a:spcPts val="599"/>
              </a:spcAft>
            </a:pP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思春期</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頃</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に医療的ケアが必要になってくることがあ</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ります</a:t>
            </a:r>
            <a:r>
              <a:rPr lang="ja-JP"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62" name="正方形/長方形 61">
            <a:extLst>
              <a:ext uri="{FF2B5EF4-FFF2-40B4-BE49-F238E27FC236}">
                <a16:creationId xmlns:a16="http://schemas.microsoft.com/office/drawing/2014/main" id="{4EBDCD4F-ABE7-E84F-BD82-336CE4B8249A}"/>
              </a:ext>
            </a:extLst>
          </p:cNvPr>
          <p:cNvSpPr/>
          <p:nvPr/>
        </p:nvSpPr>
        <p:spPr>
          <a:xfrm>
            <a:off x="681038" y="3319673"/>
            <a:ext cx="8593139" cy="1411562"/>
          </a:xfrm>
          <a:prstGeom prst="rect">
            <a:avLst/>
          </a:prstGeom>
          <a:ln w="15875">
            <a:solidFill>
              <a:srgbClr val="4DB3FF"/>
            </a:solidFill>
          </a:ln>
        </p:spPr>
        <p:txBody>
          <a:bodyPr wrap="square" lIns="108000" tIns="72000" rIns="108000" bIns="72000" anchor="ctr">
            <a:noAutofit/>
          </a:bodyPr>
          <a:lstStyle/>
          <a:p>
            <a:pPr algn="just">
              <a:spcAft>
                <a:spcPts val="599"/>
              </a:spcAf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嚥下機能障害の悪化</a:t>
            </a:r>
            <a:r>
              <a:rPr lang="ja-JP" altLang="en-US" sz="240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ペースト食</a:t>
            </a:r>
            <a:r>
              <a:rPr lang="ja-JP" altLang="en-US" sz="2401" b="1" kern="100" dirty="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経口摂取</a:t>
            </a:r>
            <a:r>
              <a:rPr lang="ja-JP" altLang="en-US" sz="2401"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経管栄養</a:t>
            </a:r>
            <a:r>
              <a:rPr lang="ja-JP" altLang="en-US" sz="2401" b="1" kern="100" dirty="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併用</a:t>
            </a:r>
            <a:endParaRPr lang="en-US" altLang="ja-JP" sz="2401"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呼吸機能障害の悪化</a:t>
            </a:r>
            <a:r>
              <a:rPr lang="ja-JP" altLang="en-US" sz="240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吸引</a:t>
            </a:r>
            <a:r>
              <a:rPr lang="ja-JP" altLang="en-US" sz="2401"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1" b="1" kern="100" dirty="0">
                <a:latin typeface="メイリオ" panose="020B0604030504040204" pitchFamily="50" charset="-128"/>
                <a:ea typeface="メイリオ" panose="020B0604030504040204" pitchFamily="50" charset="-128"/>
                <a:cs typeface="Times New Roman" panose="02020603050405020304" pitchFamily="18" charset="0"/>
              </a:rPr>
              <a:t>気管切開や酸素投与</a:t>
            </a:r>
            <a:r>
              <a:rPr lang="ja-JP" altLang="en-US" sz="2401" b="1" kern="100" dirty="0">
                <a:latin typeface="メイリオ" panose="020B0604030504040204" pitchFamily="50" charset="-128"/>
                <a:ea typeface="メイリオ" panose="020B0604030504040204" pitchFamily="50" charset="-128"/>
                <a:cs typeface="Times New Roman" panose="02020603050405020304" pitchFamily="18" charset="0"/>
              </a:rPr>
              <a:t>➡︎呼吸器療法</a:t>
            </a:r>
            <a:endParaRPr lang="ja-JP" altLang="en-US" sz="2401"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536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虚血性脳障害の軽微な早産児</a:t>
            </a:r>
          </a:p>
        </p:txBody>
      </p:sp>
      <p:sp>
        <p:nvSpPr>
          <p:cNvPr id="7" name="タイトル 1">
            <a:extLst>
              <a:ext uri="{FF2B5EF4-FFF2-40B4-BE49-F238E27FC236}">
                <a16:creationId xmlns:a16="http://schemas.microsoft.com/office/drawing/2014/main" id="{8567EED3-1D3C-2149-AF6E-0A3C522EE1E1}"/>
              </a:ext>
            </a:extLst>
          </p:cNvPr>
          <p:cNvSpPr txBox="1">
            <a:spLocks/>
          </p:cNvSpPr>
          <p:nvPr/>
        </p:nvSpPr>
        <p:spPr>
          <a:xfrm>
            <a:off x="681037" y="1260207"/>
            <a:ext cx="8715212" cy="306453"/>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1600" b="1" dirty="0">
                <a:latin typeface="メイリオ" panose="020B0604030504040204" pitchFamily="50" charset="-128"/>
                <a:ea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rPr>
              <a:t>運動障害が軽微で</a:t>
            </a:r>
            <a:r>
              <a:rPr lang="ja-JP" altLang="en-US" sz="1600" b="1" dirty="0">
                <a:latin typeface="メイリオ" panose="020B0604030504040204" pitchFamily="50" charset="-128"/>
                <a:ea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rPr>
              <a:t>未熟性のために医療的ケアを必要とする「動く医療的ケア児」</a:t>
            </a:r>
            <a:endParaRPr lang="ja-JP" altLang="en-US" sz="16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775B8B3-BB46-CD47-A935-92D422204A77}"/>
              </a:ext>
            </a:extLst>
          </p:cNvPr>
          <p:cNvSpPr/>
          <p:nvPr/>
        </p:nvSpPr>
        <p:spPr>
          <a:xfrm>
            <a:off x="668341" y="1828495"/>
            <a:ext cx="8605837" cy="1427172"/>
          </a:xfrm>
          <a:prstGeom prst="rect">
            <a:avLst/>
          </a:prstGeom>
          <a:ln w="15875">
            <a:solidFill>
              <a:srgbClr val="FF9400"/>
            </a:solidFill>
          </a:ln>
        </p:spPr>
        <p:style>
          <a:lnRef idx="2">
            <a:schemeClr val="accent2"/>
          </a:lnRef>
          <a:fillRef idx="1">
            <a:schemeClr val="lt1"/>
          </a:fillRef>
          <a:effectRef idx="0">
            <a:schemeClr val="accent2"/>
          </a:effectRef>
          <a:fontRef idx="minor">
            <a:schemeClr val="dk1"/>
          </a:fontRef>
        </p:style>
        <p:txBody>
          <a:bodyPr wrap="square" lIns="108000" tIns="72000" rIns="108000" bIns="72000" anchor="ctr" anchorCtr="0">
            <a:noAutofit/>
          </a:bodyPr>
          <a:lstStyle/>
          <a:p>
            <a:pPr algn="just">
              <a:lnSpc>
                <a:spcPct val="125000"/>
              </a:lnSpc>
              <a:spcAft>
                <a:spcPts val="599"/>
              </a:spcAft>
            </a:pPr>
            <a:r>
              <a:rPr lang="ja-JP" altLang="en-US" sz="1499" spc="-51" dirty="0">
                <a:latin typeface="メイリオ" panose="020B0604030504040204" pitchFamily="50" charset="-128"/>
                <a:ea typeface="メイリオ" panose="020B0604030504040204" pitchFamily="50" charset="-128"/>
              </a:rPr>
              <a:t>　</a:t>
            </a:r>
            <a:r>
              <a:rPr lang="ja-JP" altLang="ja-JP" sz="1499" spc="-51" dirty="0">
                <a:latin typeface="メイリオ" panose="020B0604030504040204" pitchFamily="50" charset="-128"/>
                <a:ea typeface="メイリオ" panose="020B0604030504040204" pitchFamily="50" charset="-128"/>
              </a:rPr>
              <a:t>呼吸器系</a:t>
            </a:r>
            <a:r>
              <a:rPr lang="ja-JP" altLang="en-US" sz="1499" spc="-51" dirty="0">
                <a:latin typeface="メイリオ" panose="020B0604030504040204" pitchFamily="50" charset="-128"/>
                <a:ea typeface="メイリオ" panose="020B0604030504040204" pitchFamily="50" charset="-128"/>
              </a:rPr>
              <a:t>の</a:t>
            </a:r>
            <a:r>
              <a:rPr lang="ja-JP" altLang="ja-JP" sz="1499" spc="-51" dirty="0">
                <a:latin typeface="メイリオ" panose="020B0604030504040204" pitchFamily="50" charset="-128"/>
                <a:ea typeface="メイリオ" panose="020B0604030504040204" pitchFamily="50" charset="-128"/>
              </a:rPr>
              <a:t>未熟</a:t>
            </a:r>
            <a:r>
              <a:rPr lang="ja-JP" altLang="en-US" sz="1499" spc="-51" dirty="0">
                <a:latin typeface="メイリオ" panose="020B0604030504040204" pitchFamily="50" charset="-128"/>
                <a:ea typeface="メイリオ" panose="020B0604030504040204" pitchFamily="50" charset="-128"/>
              </a:rPr>
              <a:t>性が原因で</a:t>
            </a:r>
            <a:r>
              <a:rPr lang="ja-JP" altLang="ja-JP" sz="1499" spc="-51" dirty="0">
                <a:latin typeface="メイリオ" panose="020B0604030504040204" pitchFamily="50" charset="-128"/>
                <a:ea typeface="メイリオ" panose="020B0604030504040204" pitchFamily="50" charset="-128"/>
              </a:rPr>
              <a:t>医療的ケアが必要な</a:t>
            </a:r>
            <a:r>
              <a:rPr lang="ja-JP" altLang="en-US" sz="1499" spc="-51" dirty="0">
                <a:latin typeface="メイリオ" panose="020B0604030504040204" pitchFamily="50" charset="-128"/>
                <a:ea typeface="メイリオ" panose="020B0604030504040204" pitchFamily="50" charset="-128"/>
              </a:rPr>
              <a:t>子どもで</a:t>
            </a:r>
            <a:r>
              <a:rPr lang="ja-JP" altLang="ja-JP" sz="1499" spc="-51" dirty="0">
                <a:latin typeface="メイリオ" panose="020B0604030504040204" pitchFamily="50" charset="-128"/>
                <a:ea typeface="メイリオ" panose="020B0604030504040204" pitchFamily="50" charset="-128"/>
              </a:rPr>
              <a:t>は、運動機能や認知機能の発達や</a:t>
            </a:r>
            <a:r>
              <a:rPr lang="ja-JP" altLang="en-US" sz="1499" spc="-51" dirty="0">
                <a:latin typeface="メイリオ" panose="020B0604030504040204" pitchFamily="50" charset="-128"/>
                <a:ea typeface="メイリオ" panose="020B0604030504040204" pitchFamily="50" charset="-128"/>
              </a:rPr>
              <a:t>喉頭や気管</a:t>
            </a:r>
            <a:r>
              <a:rPr lang="ja-JP" altLang="ja-JP" sz="1499" spc="-51" dirty="0">
                <a:latin typeface="メイリオ" panose="020B0604030504040204" pitchFamily="50" charset="-128"/>
                <a:ea typeface="メイリオ" panose="020B0604030504040204" pitchFamily="50" charset="-128"/>
              </a:rPr>
              <a:t>の成長に伴い、一般的に</a:t>
            </a:r>
            <a:r>
              <a:rPr lang="ja-JP" altLang="en-US" sz="1499" spc="-51" dirty="0">
                <a:latin typeface="メイリオ" panose="020B0604030504040204" pitchFamily="50" charset="-128"/>
                <a:ea typeface="メイリオ" panose="020B0604030504040204" pitchFamily="50" charset="-128"/>
              </a:rPr>
              <a:t>は</a:t>
            </a:r>
            <a:r>
              <a:rPr lang="ja-JP" altLang="ja-JP" sz="1499" spc="-51" dirty="0">
                <a:latin typeface="メイリオ" panose="020B0604030504040204" pitchFamily="50" charset="-128"/>
                <a:ea typeface="メイリオ" panose="020B0604030504040204" pitchFamily="50" charset="-128"/>
              </a:rPr>
              <a:t>就学前までに人工呼吸器や気管切開管から離脱できることが多い</a:t>
            </a:r>
            <a:r>
              <a:rPr lang="ja-JP" altLang="en-US" sz="1499" spc="-51" dirty="0">
                <a:latin typeface="メイリオ" panose="020B0604030504040204" pitchFamily="50" charset="-128"/>
                <a:ea typeface="メイリオ" panose="020B0604030504040204" pitchFamily="50" charset="-128"/>
              </a:rPr>
              <a:t>です。</a:t>
            </a:r>
            <a:endParaRPr lang="en-US" altLang="ja-JP" sz="1499" spc="-51" dirty="0">
              <a:latin typeface="メイリオ" panose="020B0604030504040204" pitchFamily="50" charset="-128"/>
              <a:ea typeface="メイリオ" panose="020B0604030504040204" pitchFamily="50" charset="-128"/>
            </a:endParaRPr>
          </a:p>
          <a:p>
            <a:pPr algn="just">
              <a:lnSpc>
                <a:spcPct val="125000"/>
              </a:lnSpc>
              <a:spcAft>
                <a:spcPts val="599"/>
              </a:spcAft>
            </a:pPr>
            <a:r>
              <a:rPr lang="ja-JP" altLang="en-US" sz="1499" dirty="0">
                <a:latin typeface="メイリオ" panose="020B0604030504040204" pitchFamily="50" charset="-128"/>
                <a:ea typeface="メイリオ" panose="020B0604030504040204" pitchFamily="50" charset="-128"/>
              </a:rPr>
              <a:t>　就学後に気管切開が必要な子どもでも、身体の成長が完成する思春期までには離脱できる可能性があります。</a:t>
            </a:r>
          </a:p>
        </p:txBody>
      </p:sp>
      <p:sp>
        <p:nvSpPr>
          <p:cNvPr id="9" name="正方形/長方形 8">
            <a:extLst>
              <a:ext uri="{FF2B5EF4-FFF2-40B4-BE49-F238E27FC236}">
                <a16:creationId xmlns:a16="http://schemas.microsoft.com/office/drawing/2014/main" id="{0B54C478-098F-4F4E-AEF0-D88AAEC74E86}"/>
              </a:ext>
            </a:extLst>
          </p:cNvPr>
          <p:cNvSpPr/>
          <p:nvPr/>
        </p:nvSpPr>
        <p:spPr>
          <a:xfrm>
            <a:off x="668341" y="3400855"/>
            <a:ext cx="8605837" cy="839335"/>
          </a:xfrm>
          <a:prstGeom prst="rect">
            <a:avLst/>
          </a:prstGeom>
          <a:ln w="15875">
            <a:solidFill>
              <a:srgbClr val="FF9400"/>
            </a:solidFill>
          </a:ln>
        </p:spPr>
        <p:style>
          <a:lnRef idx="2">
            <a:schemeClr val="accent2"/>
          </a:lnRef>
          <a:fillRef idx="1">
            <a:schemeClr val="lt1"/>
          </a:fillRef>
          <a:effectRef idx="0">
            <a:schemeClr val="accent2"/>
          </a:effectRef>
          <a:fontRef idx="minor">
            <a:schemeClr val="dk1"/>
          </a:fontRef>
        </p:style>
        <p:txBody>
          <a:bodyPr wrap="square" lIns="108000" tIns="72000" rIns="108000" bIns="72000" anchor="ctr" anchorCtr="0">
            <a:noAutofit/>
          </a:bodyPr>
          <a:lstStyle/>
          <a:p>
            <a:pPr algn="just">
              <a:lnSpc>
                <a:spcPct val="125000"/>
              </a:lnSpc>
              <a:spcAft>
                <a:spcPts val="599"/>
              </a:spcAft>
            </a:pPr>
            <a:r>
              <a:rPr lang="ja-JP" altLang="en-US" sz="1499" dirty="0">
                <a:latin typeface="メイリオ" panose="020B0604030504040204" pitchFamily="50" charset="-128"/>
                <a:ea typeface="メイリオ" panose="020B0604030504040204" pitchFamily="50" charset="-128"/>
              </a:rPr>
              <a:t>　</a:t>
            </a:r>
            <a:r>
              <a:rPr lang="ja-JP" altLang="ja-JP" sz="1499" dirty="0">
                <a:latin typeface="メイリオ" panose="020B0604030504040204" pitchFamily="50" charset="-128"/>
                <a:ea typeface="メイリオ" panose="020B0604030504040204" pitchFamily="50" charset="-128"/>
              </a:rPr>
              <a:t>嚥下機能に問題ないが経口摂取に対する拒否が強く、経管栄養を併用している</a:t>
            </a:r>
            <a:r>
              <a:rPr lang="ja-JP" altLang="en-US" sz="1499" dirty="0">
                <a:latin typeface="メイリオ" panose="020B0604030504040204" pitchFamily="50" charset="-128"/>
                <a:ea typeface="メイリオ" panose="020B0604030504040204" pitchFamily="50" charset="-128"/>
              </a:rPr>
              <a:t>子ども</a:t>
            </a:r>
            <a:r>
              <a:rPr lang="ja-JP" altLang="ja-JP" sz="1499" dirty="0">
                <a:latin typeface="メイリオ" panose="020B0604030504040204" pitchFamily="50" charset="-128"/>
                <a:ea typeface="メイリオ" panose="020B0604030504040204" pitchFamily="50" charset="-128"/>
              </a:rPr>
              <a:t>の中には、認知機能の発達に伴い経口摂取が進み、</a:t>
            </a:r>
            <a:r>
              <a:rPr lang="ja-JP" altLang="en-US" sz="1499" dirty="0">
                <a:latin typeface="メイリオ" panose="020B0604030504040204" pitchFamily="50" charset="-128"/>
                <a:ea typeface="メイリオ" panose="020B0604030504040204" pitchFamily="50" charset="-128"/>
              </a:rPr>
              <a:t>就学後に</a:t>
            </a:r>
            <a:r>
              <a:rPr lang="ja-JP" altLang="ja-JP" sz="1499" dirty="0">
                <a:latin typeface="メイリオ" panose="020B0604030504040204" pitchFamily="50" charset="-128"/>
                <a:ea typeface="メイリオ" panose="020B0604030504040204" pitchFamily="50" charset="-128"/>
              </a:rPr>
              <a:t>経管栄養から離脱できる</a:t>
            </a:r>
            <a:r>
              <a:rPr lang="ja-JP" altLang="en-US" sz="1499" dirty="0">
                <a:latin typeface="メイリオ" panose="020B0604030504040204" pitchFamily="50" charset="-128"/>
                <a:ea typeface="メイリオ" panose="020B0604030504040204" pitchFamily="50" charset="-128"/>
              </a:rPr>
              <a:t>子どもがいます。</a:t>
            </a:r>
          </a:p>
        </p:txBody>
      </p:sp>
      <p:sp>
        <p:nvSpPr>
          <p:cNvPr id="10" name="正方形/長方形 9">
            <a:extLst>
              <a:ext uri="{FF2B5EF4-FFF2-40B4-BE49-F238E27FC236}">
                <a16:creationId xmlns:a16="http://schemas.microsoft.com/office/drawing/2014/main" id="{0CB28C53-D058-B849-8185-A61B703E0314}"/>
              </a:ext>
            </a:extLst>
          </p:cNvPr>
          <p:cNvSpPr/>
          <p:nvPr/>
        </p:nvSpPr>
        <p:spPr>
          <a:xfrm>
            <a:off x="668341" y="4381897"/>
            <a:ext cx="8605837" cy="422917"/>
          </a:xfrm>
          <a:prstGeom prst="rect">
            <a:avLst/>
          </a:prstGeom>
          <a:solidFill>
            <a:srgbClr val="FFC000"/>
          </a:solidFill>
          <a:ln w="15875">
            <a:solidFill>
              <a:srgbClr val="FF9400"/>
            </a:solidFill>
          </a:ln>
        </p:spPr>
        <p:style>
          <a:lnRef idx="1">
            <a:schemeClr val="accent2"/>
          </a:lnRef>
          <a:fillRef idx="2">
            <a:schemeClr val="accent2"/>
          </a:fillRef>
          <a:effectRef idx="1">
            <a:schemeClr val="accent2"/>
          </a:effectRef>
          <a:fontRef idx="minor">
            <a:schemeClr val="dk1"/>
          </a:fontRef>
        </p:style>
        <p:txBody>
          <a:bodyPr wrap="square" lIns="108000" tIns="72000" rIns="108000" bIns="72000" anchor="ctr" anchorCtr="0">
            <a:noAutofit/>
          </a:bodyPr>
          <a:lstStyle/>
          <a:p>
            <a:pPr algn="ctr">
              <a:lnSpc>
                <a:spcPct val="125000"/>
              </a:lnSpc>
              <a:spcAft>
                <a:spcPts val="599"/>
              </a:spcAft>
            </a:pPr>
            <a:r>
              <a:rPr lang="ja-JP" altLang="ja-JP" sz="1600" b="1" dirty="0">
                <a:latin typeface="メイリオ" panose="020B0604030504040204" pitchFamily="50" charset="-128"/>
                <a:ea typeface="メイリオ" panose="020B0604030504040204" pitchFamily="50" charset="-128"/>
              </a:rPr>
              <a:t>小</a:t>
            </a:r>
            <a:r>
              <a:rPr lang="ja-JP" altLang="en-US" sz="1600" b="1" dirty="0">
                <a:latin typeface="メイリオ" panose="020B0604030504040204" pitchFamily="50" charset="-128"/>
                <a:ea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rPr>
              <a:t>中学校在籍中に医療的ケアから離脱できる</a:t>
            </a:r>
            <a:r>
              <a:rPr lang="ja-JP" altLang="en-US" sz="1600" b="1" dirty="0">
                <a:latin typeface="メイリオ" panose="020B0604030504040204" pitchFamily="50" charset="-128"/>
                <a:ea typeface="メイリオ" panose="020B0604030504040204" pitchFamily="50" charset="-128"/>
              </a:rPr>
              <a:t>可能性があります。</a:t>
            </a:r>
          </a:p>
        </p:txBody>
      </p:sp>
      <p:sp>
        <p:nvSpPr>
          <p:cNvPr id="11" name="正方形/長方形 10">
            <a:extLst>
              <a:ext uri="{FF2B5EF4-FFF2-40B4-BE49-F238E27FC236}">
                <a16:creationId xmlns:a16="http://schemas.microsoft.com/office/drawing/2014/main" id="{506CFFD2-895C-E049-947A-BA97C5C11E7F}"/>
              </a:ext>
            </a:extLst>
          </p:cNvPr>
          <p:cNvSpPr/>
          <p:nvPr/>
        </p:nvSpPr>
        <p:spPr>
          <a:xfrm>
            <a:off x="668341" y="5118539"/>
            <a:ext cx="8605837" cy="788277"/>
          </a:xfrm>
          <a:prstGeom prst="rect">
            <a:avLst/>
          </a:prstGeom>
          <a:ln w="15875">
            <a:solidFill>
              <a:srgbClr val="C6E4EF"/>
            </a:solidFill>
          </a:ln>
        </p:spPr>
        <p:style>
          <a:lnRef idx="2">
            <a:schemeClr val="accent6"/>
          </a:lnRef>
          <a:fillRef idx="1">
            <a:schemeClr val="lt1"/>
          </a:fillRef>
          <a:effectRef idx="0">
            <a:schemeClr val="accent6"/>
          </a:effectRef>
          <a:fontRef idx="minor">
            <a:schemeClr val="dk1"/>
          </a:fontRef>
        </p:style>
        <p:txBody>
          <a:bodyPr wrap="square" lIns="108000" tIns="72000" rIns="108000" bIns="72000" anchor="ctr" anchorCtr="0">
            <a:noAutofit/>
          </a:bodyPr>
          <a:lstStyle/>
          <a:p>
            <a:pPr>
              <a:lnSpc>
                <a:spcPct val="125000"/>
              </a:lnSpc>
              <a:spcAft>
                <a:spcPts val="599"/>
              </a:spcAft>
            </a:pPr>
            <a:r>
              <a:rPr lang="ja-JP" altLang="ja-JP" sz="1499" spc="-51" dirty="0">
                <a:latin typeface="メイリオ" panose="020B0604030504040204" pitchFamily="50" charset="-128"/>
                <a:ea typeface="メイリオ" panose="020B0604030504040204" pitchFamily="50" charset="-128"/>
              </a:rPr>
              <a:t>「動く医療的ケア児」の中には</a:t>
            </a:r>
            <a:r>
              <a:rPr lang="ja-JP" altLang="en-US" sz="1499" spc="-51" dirty="0">
                <a:latin typeface="メイリオ" panose="020B0604030504040204" pitchFamily="50" charset="-128"/>
                <a:ea typeface="メイリオ" panose="020B0604030504040204" pitchFamily="50" charset="-128"/>
              </a:rPr>
              <a:t>、</a:t>
            </a:r>
            <a:r>
              <a:rPr lang="ja-JP" altLang="ja-JP" sz="1499" spc="-51" dirty="0">
                <a:latin typeface="メイリオ" panose="020B0604030504040204" pitchFamily="50" charset="-128"/>
                <a:ea typeface="メイリオ" panose="020B0604030504040204" pitchFamily="50" charset="-128"/>
              </a:rPr>
              <a:t>知的障害</a:t>
            </a:r>
            <a:r>
              <a:rPr lang="ja-JP" altLang="en-US" sz="1499" spc="-51" dirty="0">
                <a:latin typeface="メイリオ" panose="020B0604030504040204" pitchFamily="50" charset="-128"/>
                <a:ea typeface="メイリオ" panose="020B0604030504040204" pitchFamily="50" charset="-128"/>
              </a:rPr>
              <a:t>や認知機能の偏り</a:t>
            </a:r>
            <a:r>
              <a:rPr lang="ja-JP" altLang="ja-JP" sz="1499" spc="-51" dirty="0">
                <a:latin typeface="メイリオ" panose="020B0604030504040204" pitchFamily="50" charset="-128"/>
                <a:ea typeface="メイリオ" panose="020B0604030504040204" pitchFamily="50" charset="-128"/>
              </a:rPr>
              <a:t>のために、指示が入らなかったり</a:t>
            </a:r>
            <a:r>
              <a:rPr lang="ja-JP" altLang="en-US" sz="1499" spc="-51" dirty="0">
                <a:latin typeface="メイリオ" panose="020B0604030504040204" pitchFamily="50" charset="-128"/>
                <a:ea typeface="メイリオ" panose="020B0604030504040204" pitchFamily="50" charset="-128"/>
              </a:rPr>
              <a:t>、</a:t>
            </a:r>
            <a:r>
              <a:rPr lang="ja-JP" altLang="ja-JP" sz="1499" spc="-51" dirty="0">
                <a:latin typeface="メイリオ" panose="020B0604030504040204" pitchFamily="50" charset="-128"/>
                <a:ea typeface="メイリオ" panose="020B0604030504040204" pitchFamily="50" charset="-128"/>
              </a:rPr>
              <a:t>衝動性があったりして、気管カニューレや経鼻胃</a:t>
            </a:r>
            <a:r>
              <a:rPr lang="ja-JP" altLang="en-US" sz="1499" spc="-51" dirty="0">
                <a:latin typeface="メイリオ" panose="020B0604030504040204" pitchFamily="50" charset="-128"/>
                <a:ea typeface="メイリオ" panose="020B0604030504040204" pitchFamily="50" charset="-128"/>
              </a:rPr>
              <a:t>管</a:t>
            </a:r>
            <a:r>
              <a:rPr lang="ja-JP" altLang="ja-JP" sz="1499" spc="-51" dirty="0">
                <a:latin typeface="メイリオ" panose="020B0604030504040204" pitchFamily="50" charset="-128"/>
                <a:ea typeface="メイリオ" panose="020B0604030504040204" pitchFamily="50" charset="-128"/>
              </a:rPr>
              <a:t>を抜去してしまったりする</a:t>
            </a:r>
            <a:r>
              <a:rPr lang="ja-JP" altLang="en-US" sz="1499" spc="-51" dirty="0">
                <a:latin typeface="メイリオ" panose="020B0604030504040204" pitchFamily="50" charset="-128"/>
                <a:ea typeface="メイリオ" panose="020B0604030504040204" pitchFamily="50" charset="-128"/>
              </a:rPr>
              <a:t>子ども</a:t>
            </a:r>
            <a:r>
              <a:rPr lang="ja-JP" altLang="ja-JP" sz="1499" spc="-51" dirty="0">
                <a:latin typeface="メイリオ" panose="020B0604030504040204" pitchFamily="50" charset="-128"/>
                <a:ea typeface="メイリオ" panose="020B0604030504040204" pitchFamily="50" charset="-128"/>
              </a:rPr>
              <a:t>がい</a:t>
            </a:r>
            <a:r>
              <a:rPr lang="ja-JP" altLang="en-US" sz="1499" spc="-51" dirty="0">
                <a:latin typeface="メイリオ" panose="020B0604030504040204" pitchFamily="50" charset="-128"/>
                <a:ea typeface="メイリオ" panose="020B0604030504040204" pitchFamily="50" charset="-128"/>
              </a:rPr>
              <a:t>ます</a:t>
            </a:r>
            <a:r>
              <a:rPr lang="ja-JP" altLang="ja-JP" sz="1499" spc="-51"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CE0B3E29-D69F-5C44-BBEA-541785CF099E}"/>
              </a:ext>
            </a:extLst>
          </p:cNvPr>
          <p:cNvSpPr txBox="1"/>
          <p:nvPr/>
        </p:nvSpPr>
        <p:spPr>
          <a:xfrm>
            <a:off x="681038" y="6040357"/>
            <a:ext cx="8593139" cy="422917"/>
          </a:xfrm>
          <a:prstGeom prst="rect">
            <a:avLst/>
          </a:prstGeom>
          <a:solidFill>
            <a:srgbClr val="C9E5F0"/>
          </a:solidFill>
          <a:ln w="15875">
            <a:solidFill>
              <a:srgbClr val="4DB3FF"/>
            </a:solidFill>
          </a:ln>
        </p:spPr>
        <p:style>
          <a:lnRef idx="1">
            <a:schemeClr val="accent6"/>
          </a:lnRef>
          <a:fillRef idx="2">
            <a:schemeClr val="accent6"/>
          </a:fillRef>
          <a:effectRef idx="1">
            <a:schemeClr val="accent6"/>
          </a:effectRef>
          <a:fontRef idx="minor">
            <a:schemeClr val="dk1"/>
          </a:fontRef>
        </p:style>
        <p:txBody>
          <a:bodyPr wrap="square" lIns="108000" tIns="72000" rIns="108000" bIns="72000" rtlCol="0" anchor="ctr" anchorCtr="0">
            <a:noAutofit/>
          </a:bodyPr>
          <a:lstStyle/>
          <a:p>
            <a:pPr algn="ctr">
              <a:lnSpc>
                <a:spcPct val="125000"/>
              </a:lnSpc>
              <a:spcAft>
                <a:spcPts val="599"/>
              </a:spcAft>
            </a:pPr>
            <a:r>
              <a:rPr lang="ja-JP" altLang="en-US" sz="1600" b="1" dirty="0">
                <a:latin typeface="メイリオ" panose="020B0604030504040204" pitchFamily="50" charset="-128"/>
                <a:ea typeface="メイリオ" panose="020B0604030504040204" pitchFamily="50" charset="-128"/>
              </a:rPr>
              <a:t>医療ケアのない時間帯にも見守りが必要なことがあります。</a:t>
            </a:r>
          </a:p>
        </p:txBody>
      </p:sp>
      <p:sp>
        <p:nvSpPr>
          <p:cNvPr id="13" name="正方形/長方形 12"/>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038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先天異常症（染色体異常・奇形症候群） </a:t>
            </a:r>
          </a:p>
        </p:txBody>
      </p:sp>
      <p:sp>
        <p:nvSpPr>
          <p:cNvPr id="13" name="正方形/長方形 12">
            <a:extLst>
              <a:ext uri="{FF2B5EF4-FFF2-40B4-BE49-F238E27FC236}">
                <a16:creationId xmlns:a16="http://schemas.microsoft.com/office/drawing/2014/main" id="{42A60D99-6D4B-A54B-A06A-E63491EB590D}"/>
              </a:ext>
            </a:extLst>
          </p:cNvPr>
          <p:cNvSpPr/>
          <p:nvPr/>
        </p:nvSpPr>
        <p:spPr>
          <a:xfrm>
            <a:off x="742859" y="1422424"/>
            <a:ext cx="8531316" cy="2391552"/>
          </a:xfrm>
          <a:prstGeom prst="rect">
            <a:avLst/>
          </a:prstGeom>
        </p:spPr>
        <p:txBody>
          <a:bodyPr wrap="square" lIns="0" tIns="0" rIns="0" bIns="0">
            <a:noAutofit/>
          </a:bodyPr>
          <a:lstStyle/>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染色体異常症の合併症や予後は類型化されてい</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が個人差も大きい</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染色体異常が証明されなかったり、既知の奇形症候群に当てはまらなかったりしても、発達の遅</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err="1">
                <a:latin typeface="メイリオ" panose="020B0604030504040204" pitchFamily="50" charset="-128"/>
                <a:ea typeface="メイリオ" panose="020B0604030504040204" pitchFamily="50" charset="-128"/>
                <a:cs typeface="Times New Roman" panose="02020603050405020304" pitchFamily="18" charset="0"/>
              </a:rPr>
              <a:t>れと</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多発奇形があれば先天異常症と考え</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視覚障害・聴覚障害を合併することが多い</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内臓奇形（心奇形、消化管奇形、腎奇形など）を多発的に合併することがあり、これらが生命予</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後を左右</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します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全身的に脆弱性があり、内臓疾患の進行や悪化が早く、急激に悪化してしまうことも多い</a:t>
            </a: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14" name="タイトル 1">
            <a:extLst>
              <a:ext uri="{FF2B5EF4-FFF2-40B4-BE49-F238E27FC236}">
                <a16:creationId xmlns:a16="http://schemas.microsoft.com/office/drawing/2014/main" id="{8438873C-4045-1645-971B-FABA348E69A5}"/>
              </a:ext>
            </a:extLst>
          </p:cNvPr>
          <p:cNvSpPr txBox="1">
            <a:spLocks/>
          </p:cNvSpPr>
          <p:nvPr/>
        </p:nvSpPr>
        <p:spPr>
          <a:xfrm>
            <a:off x="681040" y="4453954"/>
            <a:ext cx="8543925" cy="508000"/>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2799" b="1" dirty="0">
                <a:latin typeface="メイリオ" panose="020B0604030504040204" pitchFamily="50" charset="-128"/>
                <a:ea typeface="メイリオ" panose="020B0604030504040204" pitchFamily="50" charset="-128"/>
              </a:rPr>
              <a:t>神経・代謝変性疾患</a:t>
            </a:r>
          </a:p>
        </p:txBody>
      </p:sp>
      <p:sp>
        <p:nvSpPr>
          <p:cNvPr id="15" name="正方形/長方形 14">
            <a:extLst>
              <a:ext uri="{FF2B5EF4-FFF2-40B4-BE49-F238E27FC236}">
                <a16:creationId xmlns:a16="http://schemas.microsoft.com/office/drawing/2014/main" id="{C6F039DA-A7A2-3E45-A6E6-60301BC8E58F}"/>
              </a:ext>
            </a:extLst>
          </p:cNvPr>
          <p:cNvSpPr/>
          <p:nvPr/>
        </p:nvSpPr>
        <p:spPr>
          <a:xfrm>
            <a:off x="2" y="4453958"/>
            <a:ext cx="350395" cy="42487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44745822-2948-0D43-9126-7BCD4D532428}"/>
              </a:ext>
            </a:extLst>
          </p:cNvPr>
          <p:cNvSpPr/>
          <p:nvPr/>
        </p:nvSpPr>
        <p:spPr>
          <a:xfrm>
            <a:off x="329851" y="4453958"/>
            <a:ext cx="141207" cy="424873"/>
          </a:xfrm>
          <a:prstGeom prst="rect">
            <a:avLst/>
          </a:prstGeom>
          <a:solidFill>
            <a:srgbClr val="C7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F0FA5FB3-ACF2-1F49-8EDA-A5B138B42FDD}"/>
              </a:ext>
            </a:extLst>
          </p:cNvPr>
          <p:cNvSpPr/>
          <p:nvPr/>
        </p:nvSpPr>
        <p:spPr>
          <a:xfrm>
            <a:off x="6015916" y="4451502"/>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F2E3C9B-A39D-9741-AFBB-7FD6C3D25A1E}"/>
              </a:ext>
            </a:extLst>
          </p:cNvPr>
          <p:cNvSpPr/>
          <p:nvPr/>
        </p:nvSpPr>
        <p:spPr>
          <a:xfrm>
            <a:off x="730251" y="5258748"/>
            <a:ext cx="8543925" cy="1202764"/>
          </a:xfrm>
          <a:prstGeom prst="rect">
            <a:avLst/>
          </a:prstGeom>
        </p:spPr>
        <p:txBody>
          <a:bodyPr wrap="square" lIns="0" tIns="0" rIns="0" bIns="0">
            <a:noAutofit/>
          </a:bodyPr>
          <a:lstStyle/>
          <a:p>
            <a:pPr algn="just">
              <a:spcAft>
                <a:spcPts val="599"/>
              </a:spcAft>
            </a:pP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年単位で運動機能や感覚機能</a:t>
            </a:r>
            <a:r>
              <a:rPr lang="en-US" altLang="ja-JP" sz="1499"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聴力・視力</a:t>
            </a:r>
            <a:r>
              <a:rPr lang="en-US" altLang="ja-JP" sz="1499"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や精神機能が退行していくことが多い</a:t>
            </a: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のですが、</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同じ</a:t>
            </a:r>
            <a:r>
              <a:rPr lang="en-US" altLang="ja-JP" sz="1499" dirty="0">
                <a:latin typeface="メイリオ" panose="020B0604030504040204" pitchFamily="50" charset="-128"/>
                <a:ea typeface="メイリオ" panose="020B0604030504040204" pitchFamily="50" charset="-128"/>
                <a:cs typeface="Times New Roman" panose="02020603050405020304" pitchFamily="18" charset="0"/>
              </a:rPr>
              <a:t> </a:t>
            </a:r>
          </a:p>
          <a:p>
            <a:pPr algn="just">
              <a:spcAft>
                <a:spcPts val="599"/>
              </a:spcAft>
            </a:pP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疾患でも</a:t>
            </a: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子ども</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によって進行の早さは異な</a:t>
            </a: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ります</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99"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摂食機能や呼吸機能の低下にあわせて日常生活の</a:t>
            </a: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支援</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方法を変えていく必要があり</a:t>
            </a: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成長に伴</a:t>
            </a:r>
            <a:r>
              <a:rPr lang="ja-JP" altLang="ja-JP" sz="1499" dirty="0" err="1">
                <a:latin typeface="メイリオ" panose="020B0604030504040204" pitchFamily="50" charset="-128"/>
                <a:ea typeface="メイリオ" panose="020B0604030504040204" pitchFamily="50" charset="-128"/>
                <a:cs typeface="Times New Roman" panose="02020603050405020304" pitchFamily="18" charset="0"/>
              </a:rPr>
              <a:t>っ</a:t>
            </a:r>
            <a:endParaRPr lang="en-US" altLang="ja-JP" sz="1499"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99" dirty="0" err="1">
                <a:latin typeface="メイリオ" panose="020B0604030504040204" pitchFamily="50" charset="-128"/>
                <a:ea typeface="メイリオ" panose="020B0604030504040204" pitchFamily="50" charset="-128"/>
                <a:cs typeface="Times New Roman" panose="02020603050405020304" pitchFamily="18" charset="0"/>
              </a:rPr>
              <a:t>て</a:t>
            </a:r>
            <a:r>
              <a:rPr lang="ja-JP" altLang="ja-JP" sz="1499" dirty="0">
                <a:latin typeface="メイリオ" panose="020B0604030504040204" pitchFamily="50" charset="-128"/>
                <a:ea typeface="メイリオ" panose="020B0604030504040204" pitchFamily="50" charset="-128"/>
                <a:cs typeface="Times New Roman" panose="02020603050405020304" pitchFamily="18" charset="0"/>
              </a:rPr>
              <a:t>医療的ケアが増えていくことが</a:t>
            </a:r>
            <a:r>
              <a:rPr lang="ja-JP" altLang="en-US" sz="1499" dirty="0">
                <a:latin typeface="メイリオ" panose="020B0604030504040204" pitchFamily="50" charset="-128"/>
                <a:ea typeface="メイリオ" panose="020B0604030504040204" pitchFamily="50" charset="-128"/>
              </a:rPr>
              <a:t>多いです。</a:t>
            </a: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876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a:t>脊髄の疾患</a:t>
            </a:r>
          </a:p>
        </p:txBody>
      </p:sp>
      <p:sp>
        <p:nvSpPr>
          <p:cNvPr id="13" name="正方形/長方形 12">
            <a:extLst>
              <a:ext uri="{FF2B5EF4-FFF2-40B4-BE49-F238E27FC236}">
                <a16:creationId xmlns:a16="http://schemas.microsoft.com/office/drawing/2014/main" id="{42A60D99-6D4B-A54B-A06A-E63491EB590D}"/>
              </a:ext>
            </a:extLst>
          </p:cNvPr>
          <p:cNvSpPr/>
          <p:nvPr/>
        </p:nvSpPr>
        <p:spPr>
          <a:xfrm>
            <a:off x="742859" y="1520826"/>
            <a:ext cx="8531316" cy="4968874"/>
          </a:xfrm>
          <a:prstGeom prst="rect">
            <a:avLst/>
          </a:prstGeom>
        </p:spPr>
        <p:txBody>
          <a:bodyPr wrap="square" lIns="0" tIns="0" rIns="0" bIns="0">
            <a:noAutofit/>
          </a:bodyPr>
          <a:lstStyle/>
          <a:p>
            <a:pPr algn="just">
              <a:lnSpc>
                <a:spcPct val="125000"/>
              </a:lnSpc>
              <a:spcAft>
                <a:spcPts val="599"/>
              </a:spcAft>
            </a:pP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二分脊椎</a:t>
            </a: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脊椎の閉鎖不全による脊髄の形成障害のため、脊椎の欠損部から遠位の全ての脊髄神経が障害さ</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れ、弛緩性運動障害および知覚障害をきたします。</a:t>
            </a: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温痛覚が障害されるため、外傷や熱傷に本人が気付きにくいです。</a:t>
            </a: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膀胱直腸機能障害を合併し間欠導尿などの医療的ケアが必要になります。</a:t>
            </a: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水頭症・大脳の形成異常・延髄のヘルニア等の脳奇形を伴うことがあり、様々な程度の知的障害</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を合併していることも多いです 。</a:t>
            </a:r>
          </a:p>
          <a:p>
            <a:pPr algn="just">
              <a:lnSpc>
                <a:spcPct val="125000"/>
              </a:lnSpc>
              <a:spcAft>
                <a:spcPts val="599"/>
              </a:spcAft>
            </a:pP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599"/>
              </a:spcAft>
            </a:pP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脊髄損傷</a:t>
            </a: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様々な原因で脊髄が部分的に損傷し、損傷レベルから遠位の痙性対麻痺をきたします。および知</a:t>
            </a:r>
            <a:endParaRPr lang="en-US"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覚障害をきたします。神経因性膀胱や直腸機能障害も合併します。</a:t>
            </a:r>
          </a:p>
          <a:p>
            <a:pPr algn="just">
              <a:lnSpc>
                <a:spcPct val="125000"/>
              </a:lnSpc>
              <a:spcAft>
                <a:spcPts val="599"/>
              </a:spcAft>
            </a:pPr>
            <a:r>
              <a:rPr lang="ja-JP" altLang="en-US" sz="1499" kern="100" dirty="0">
                <a:latin typeface="メイリオ" panose="020B0604030504040204" pitchFamily="50" charset="-128"/>
                <a:ea typeface="メイリオ" panose="020B0604030504040204" pitchFamily="50" charset="-128"/>
                <a:cs typeface="Times New Roman" panose="02020603050405020304" pitchFamily="18" charset="0"/>
              </a:rPr>
              <a:t>◇ 脊髄だけの障害であれば、知的障害はありません。</a:t>
            </a:r>
            <a:endParaRPr lang="ja-JP" altLang="ja-JP" sz="1499"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5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a:t>筋ジストロフィー症</a:t>
            </a:r>
          </a:p>
        </p:txBody>
      </p:sp>
      <p:sp>
        <p:nvSpPr>
          <p:cNvPr id="13" name="正方形/長方形 12">
            <a:extLst>
              <a:ext uri="{FF2B5EF4-FFF2-40B4-BE49-F238E27FC236}">
                <a16:creationId xmlns:a16="http://schemas.microsoft.com/office/drawing/2014/main" id="{42A60D99-6D4B-A54B-A06A-E63491EB590D}"/>
              </a:ext>
            </a:extLst>
          </p:cNvPr>
          <p:cNvSpPr/>
          <p:nvPr/>
        </p:nvSpPr>
        <p:spPr>
          <a:xfrm>
            <a:off x="668341" y="1723698"/>
            <a:ext cx="8605837" cy="4766002"/>
          </a:xfrm>
          <a:prstGeom prst="rect">
            <a:avLst/>
          </a:prstGeom>
        </p:spPr>
        <p:txBody>
          <a:bodyPr wrap="square" lIns="0" tIns="0" rIns="0" bIns="0">
            <a:noAutofit/>
          </a:bodyPr>
          <a:lstStyle/>
          <a:p>
            <a:pPr algn="just">
              <a:lnSpc>
                <a:spcPct val="105000"/>
              </a:lnSpc>
              <a:spcAft>
                <a:spcPts val="599"/>
              </a:spcAft>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デュシャンヌ型筋ジストロフィー</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筋ジストロフィー症の中で最も多い疾患です。男性のみに発症します。</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独歩可能な子どもでも</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歳代で車椅子生活になります。</a:t>
            </a:r>
          </a:p>
          <a:p>
            <a:pPr marL="134926"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歳代後半には呼吸障害に対して夜間に非侵襲的人工呼吸療法を導入するようになり、</a:t>
            </a:r>
            <a:b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進行に伴い日中も使用するようになることが多いです。</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嚥下障害が進行してくると経管栄養や吸引などが必要になります。</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軽度の知的障害を合併することもあります。</a:t>
            </a:r>
          </a:p>
          <a:p>
            <a:pPr marL="314299" indent="-179373" algn="just">
              <a:lnSpc>
                <a:spcPct val="105000"/>
              </a:lnSpc>
              <a:spcAft>
                <a:spcPts val="599"/>
              </a:spcAft>
            </a:pP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314299" indent="-179373" algn="just">
              <a:lnSpc>
                <a:spcPct val="105000"/>
              </a:lnSpc>
              <a:spcAft>
                <a:spcPts val="599"/>
              </a:spcAft>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福山型筋ジストロフィー</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日本人に多い常染色体劣性遺伝の筋ジストロフィー症です。</a:t>
            </a:r>
          </a:p>
          <a:p>
            <a:pPr marL="134926" algn="just">
              <a:lnSpc>
                <a:spcPct val="105000"/>
              </a:lnSpc>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種々の程度の脳形成異常があり、種々の程度の知的障害を合併します。</a:t>
            </a:r>
          </a:p>
          <a:p>
            <a:pPr marL="134926"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座位までの運動発達で幼児期以降運動機能が低下してくるため、学齢期には経管栄養や吸</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4926"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引などの医療的ケアが必要なことが多いです。</a:t>
            </a:r>
          </a:p>
          <a:p>
            <a:pPr marL="134926"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運動機能低下が進行すると、学齢期から夜間の非侵襲的人工呼吸療法が導入されることも</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4926" algn="just">
              <a:spcAft>
                <a:spcPts val="599"/>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あります。</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タイトル 1">
            <a:extLst>
              <a:ext uri="{FF2B5EF4-FFF2-40B4-BE49-F238E27FC236}">
                <a16:creationId xmlns:a16="http://schemas.microsoft.com/office/drawing/2014/main" id="{FB6D576E-3B3E-2245-A643-33D16262FD28}"/>
              </a:ext>
            </a:extLst>
          </p:cNvPr>
          <p:cNvSpPr txBox="1">
            <a:spLocks/>
          </p:cNvSpPr>
          <p:nvPr/>
        </p:nvSpPr>
        <p:spPr>
          <a:xfrm>
            <a:off x="681037" y="1214372"/>
            <a:ext cx="8715212" cy="306453"/>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a:lstStyle>
          <a:p>
            <a:pPr>
              <a:lnSpc>
                <a:spcPct val="100000"/>
              </a:lnSpc>
            </a:pPr>
            <a:r>
              <a:rPr lang="ja-JP" altLang="en-US" sz="1600" b="1">
                <a:latin typeface="メイリオ" panose="020B0604030504040204" pitchFamily="50" charset="-128"/>
                <a:ea typeface="メイリオ" panose="020B0604030504040204" pitchFamily="50" charset="-128"/>
              </a:rPr>
              <a:t>緩徐進行性の筋力低下をきたす遺伝性疾患</a:t>
            </a:r>
          </a:p>
        </p:txBody>
      </p:sp>
      <p:sp>
        <p:nvSpPr>
          <p:cNvPr id="5" name="正方形/長方形 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574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a:extLst>
              <a:ext uri="{FF2B5EF4-FFF2-40B4-BE49-F238E27FC236}">
                <a16:creationId xmlns:a16="http://schemas.microsoft.com/office/drawing/2014/main" id="{86D3F4D6-5215-4D83-AB7D-84F1BFDFDE96}"/>
              </a:ext>
            </a:extLst>
          </p:cNvPr>
          <p:cNvSpPr>
            <a:spLocks noGrp="1"/>
          </p:cNvSpPr>
          <p:nvPr>
            <p:ph type="body" sz="quarter" idx="10"/>
          </p:nvPr>
        </p:nvSpPr>
        <p:spPr/>
        <p:txBody>
          <a:bodyPr/>
          <a:lstStyle/>
          <a:p>
            <a:r>
              <a:rPr lang="ja-JP" altLang="en-US" dirty="0"/>
              <a:t>４．</a:t>
            </a:r>
            <a:r>
              <a:rPr kumimoji="1" lang="ja-JP" altLang="en-US" dirty="0"/>
              <a:t>健康管理とアセスメント</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健康と生活のバランス</a:t>
            </a:r>
          </a:p>
        </p:txBody>
      </p:sp>
      <p:sp>
        <p:nvSpPr>
          <p:cNvPr id="14" name="正方形/長方形 13">
            <a:extLst>
              <a:ext uri="{FF2B5EF4-FFF2-40B4-BE49-F238E27FC236}">
                <a16:creationId xmlns:a16="http://schemas.microsoft.com/office/drawing/2014/main" id="{3373FEAA-6B47-BB49-BC47-92A0254AB547}"/>
              </a:ext>
            </a:extLst>
          </p:cNvPr>
          <p:cNvSpPr/>
          <p:nvPr/>
        </p:nvSpPr>
        <p:spPr>
          <a:xfrm>
            <a:off x="681037" y="5271455"/>
            <a:ext cx="8612592" cy="1336367"/>
          </a:xfrm>
          <a:prstGeom prst="rect">
            <a:avLst/>
          </a:prstGeom>
        </p:spPr>
        <p:txBody>
          <a:bodyPr wrap="square" lIns="0" tIns="0" rIns="0" bIns="0" anchor="t">
            <a:noAutofit/>
          </a:bodyPr>
          <a:lstStyle/>
          <a:p>
            <a:pPr marL="11112" algn="just">
              <a:lnSpc>
                <a:spcPct val="125000"/>
              </a:lnSpc>
              <a:spcAft>
                <a:spcPts val="599"/>
              </a:spcAft>
            </a:pPr>
            <a:r>
              <a:rPr lang="ja-JP" altLang="en-US" sz="1600" dirty="0">
                <a:latin typeface="メイリオ" panose="020B0604030504040204" pitchFamily="50" charset="-128"/>
                <a:ea typeface="メイリオ" panose="020B0604030504040204" pitchFamily="50" charset="-128"/>
              </a:rPr>
              <a:t>学校生活は、学び、遊び、様々な体験をして色々な人と交流することが目的ですが、学校生活を支えるためには、体調を整え、体力を維持するという健康の維持がベースになければならなりません。命あっての健康の維持であり社会生活です。</a:t>
            </a:r>
          </a:p>
          <a:p>
            <a:pPr marL="11112" algn="just">
              <a:lnSpc>
                <a:spcPct val="125000"/>
              </a:lnSpc>
              <a:spcAft>
                <a:spcPts val="599"/>
              </a:spcAft>
            </a:pPr>
            <a:r>
              <a:rPr lang="ja-JP" altLang="en-US" sz="1600" dirty="0">
                <a:latin typeface="メイリオ" panose="020B0604030504040204" pitchFamily="50" charset="-128"/>
                <a:ea typeface="メイリオ" panose="020B0604030504040204" pitchFamily="50" charset="-128"/>
              </a:rPr>
              <a:t>医療的ケア児の学校生活では、健康の維持にも目を向けて行く必要があります。</a:t>
            </a:r>
          </a:p>
        </p:txBody>
      </p:sp>
      <p:sp>
        <p:nvSpPr>
          <p:cNvPr id="15" name="フッター プレースホルダー 4">
            <a:extLst>
              <a:ext uri="{FF2B5EF4-FFF2-40B4-BE49-F238E27FC236}">
                <a16:creationId xmlns:a16="http://schemas.microsoft.com/office/drawing/2014/main" id="{D86A2D5C-B204-4598-A255-3B7148D571E3}"/>
              </a:ext>
            </a:extLst>
          </p:cNvPr>
          <p:cNvSpPr txBox="1">
            <a:spLocks/>
          </p:cNvSpPr>
          <p:nvPr/>
        </p:nvSpPr>
        <p:spPr>
          <a:xfrm>
            <a:off x="3548831" y="4683789"/>
            <a:ext cx="5675765" cy="339921"/>
          </a:xfrm>
          <a:prstGeom prst="rect">
            <a:avLst/>
          </a:prstGeom>
        </p:spPr>
        <p:txBody>
          <a:bodyPr vert="horz" lIns="91441" tIns="45720" rIns="91441" bIns="45720" rtlCol="0" anchor="ctr"/>
          <a:lstStyle>
            <a:defPPr>
              <a:defRPr lang="ja-JP"/>
            </a:defPPr>
            <a:lvl1pPr marL="0" algn="r" defTabSz="914400" rtl="0" eaLnBrk="1" latinLnBrk="0" hangingPunct="1">
              <a:defRPr kumimoji="1" sz="1200" kern="1200">
                <a:solidFill>
                  <a:schemeClr val="bg1">
                    <a:lumMod val="65000"/>
                  </a:schemeClr>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solidFill>
                  <a:schemeClr val="tx1">
                    <a:lumMod val="65000"/>
                    <a:lumOff val="35000"/>
                  </a:schemeClr>
                </a:solidFill>
                <a:latin typeface="Meiryo" panose="020B0604030504040204" pitchFamily="34" charset="-128"/>
                <a:ea typeface="Meiryo" panose="020B0604030504040204" pitchFamily="34" charset="-128"/>
              </a:rPr>
              <a:t>平成</a:t>
            </a:r>
            <a:r>
              <a:rPr lang="en-US" altLang="ja-JP" dirty="0">
                <a:solidFill>
                  <a:schemeClr val="tx1">
                    <a:lumMod val="65000"/>
                    <a:lumOff val="35000"/>
                  </a:schemeClr>
                </a:solidFill>
                <a:latin typeface="Meiryo" panose="020B0604030504040204" pitchFamily="34" charset="-128"/>
                <a:ea typeface="Meiryo" panose="020B0604030504040204" pitchFamily="34" charset="-128"/>
              </a:rPr>
              <a:t>29</a:t>
            </a:r>
            <a:r>
              <a:rPr lang="ja-JP" altLang="en-US" dirty="0">
                <a:solidFill>
                  <a:schemeClr val="tx1">
                    <a:lumMod val="65000"/>
                    <a:lumOff val="35000"/>
                  </a:schemeClr>
                </a:solidFill>
                <a:latin typeface="Meiryo" panose="020B0604030504040204" pitchFamily="34" charset="-128"/>
                <a:ea typeface="Meiryo" panose="020B0604030504040204" pitchFamily="34" charset="-128"/>
              </a:rPr>
              <a:t>年度 小児在宅医療に関する人材講習会スライドより一部改変</a:t>
            </a:r>
          </a:p>
        </p:txBody>
      </p:sp>
      <p:pic>
        <p:nvPicPr>
          <p:cNvPr id="16" name="図 15">
            <a:extLst>
              <a:ext uri="{FF2B5EF4-FFF2-40B4-BE49-F238E27FC236}">
                <a16:creationId xmlns:a16="http://schemas.microsoft.com/office/drawing/2014/main" id="{E9AF3F6B-07E8-498E-BE8D-46A3A8D6F5B6}"/>
              </a:ext>
            </a:extLst>
          </p:cNvPr>
          <p:cNvPicPr>
            <a:picLocks noChangeAspect="1"/>
          </p:cNvPicPr>
          <p:nvPr/>
        </p:nvPicPr>
        <p:blipFill>
          <a:blip r:embed="rId3"/>
          <a:stretch>
            <a:fillRect/>
          </a:stretch>
        </p:blipFill>
        <p:spPr>
          <a:xfrm>
            <a:off x="750070" y="1571812"/>
            <a:ext cx="4167914" cy="3029810"/>
          </a:xfrm>
          <a:prstGeom prst="rect">
            <a:avLst/>
          </a:prstGeom>
        </p:spPr>
      </p:pic>
      <p:pic>
        <p:nvPicPr>
          <p:cNvPr id="28" name="図 27">
            <a:extLst>
              <a:ext uri="{FF2B5EF4-FFF2-40B4-BE49-F238E27FC236}">
                <a16:creationId xmlns:a16="http://schemas.microsoft.com/office/drawing/2014/main" id="{64773D21-C862-411C-80EE-CA66973A7BF6}"/>
              </a:ext>
            </a:extLst>
          </p:cNvPr>
          <p:cNvPicPr>
            <a:picLocks noChangeAspect="1"/>
          </p:cNvPicPr>
          <p:nvPr/>
        </p:nvPicPr>
        <p:blipFill>
          <a:blip r:embed="rId4"/>
          <a:stretch>
            <a:fillRect/>
          </a:stretch>
        </p:blipFill>
        <p:spPr>
          <a:xfrm>
            <a:off x="5205437" y="1586549"/>
            <a:ext cx="3935902" cy="3145711"/>
          </a:xfrm>
          <a:prstGeom prst="rect">
            <a:avLst/>
          </a:prstGeom>
        </p:spPr>
      </p:pic>
      <p:sp>
        <p:nvSpPr>
          <p:cNvPr id="4" name="正方形/長方形 3"/>
          <p:cNvSpPr/>
          <p:nvPr/>
        </p:nvSpPr>
        <p:spPr>
          <a:xfrm>
            <a:off x="3279957" y="2125298"/>
            <a:ext cx="1620957" cy="523220"/>
          </a:xfrm>
          <a:prstGeom prst="rect">
            <a:avLst/>
          </a:prstGeom>
          <a:solidFill>
            <a:schemeClr val="bg1"/>
          </a:solidFill>
          <a:ln>
            <a:solidFill>
              <a:schemeClr val="tx1"/>
            </a:solidFill>
          </a:ln>
        </p:spPr>
        <p:txBody>
          <a:bodyPr wrap="none" anchor="ctr">
            <a:spAutoFit/>
          </a:bodyPr>
          <a:lstStyle/>
          <a:p>
            <a:r>
              <a:rPr lang="ja-JP" altLang="en-US" sz="1400" dirty="0">
                <a:latin typeface="メイリオ" panose="020B0604030504040204" pitchFamily="50" charset="-128"/>
                <a:ea typeface="メイリオ" panose="020B0604030504040204" pitchFamily="50" charset="-128"/>
              </a:rPr>
              <a:t>外出、登校、学習</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体験、遊び、交流</a:t>
            </a:r>
            <a:endParaRPr lang="ja-JP" altLang="en-US" sz="1400" dirty="0"/>
          </a:p>
        </p:txBody>
      </p:sp>
      <p:sp>
        <p:nvSpPr>
          <p:cNvPr id="10" name="正方形/長方形 9"/>
          <p:cNvSpPr/>
          <p:nvPr/>
        </p:nvSpPr>
        <p:spPr>
          <a:xfrm>
            <a:off x="3900189" y="2977887"/>
            <a:ext cx="1082348" cy="523220"/>
          </a:xfrm>
          <a:prstGeom prst="rect">
            <a:avLst/>
          </a:prstGeom>
          <a:solidFill>
            <a:schemeClr val="bg1"/>
          </a:solidFill>
          <a:ln>
            <a:solidFill>
              <a:schemeClr val="tx1"/>
            </a:solidFill>
          </a:ln>
        </p:spPr>
        <p:txBody>
          <a:bodyPr wrap="none">
            <a:spAutoFit/>
          </a:bodyPr>
          <a:lstStyle/>
          <a:p>
            <a:r>
              <a:rPr lang="ja-JP" altLang="en-US" sz="1400" dirty="0">
                <a:latin typeface="メイリオ" panose="020B0604030504040204" pitchFamily="50" charset="-128"/>
                <a:ea typeface="メイリオ" panose="020B0604030504040204" pitchFamily="50" charset="-128"/>
              </a:rPr>
              <a:t>体調の安定</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体力の維持</a:t>
            </a:r>
            <a:endParaRPr lang="en-US" altLang="ja-JP" sz="14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3360893" y="3926578"/>
            <a:ext cx="1620957" cy="523220"/>
          </a:xfrm>
          <a:prstGeom prst="rect">
            <a:avLst/>
          </a:prstGeom>
          <a:solidFill>
            <a:schemeClr val="bg1"/>
          </a:solidFill>
          <a:ln>
            <a:solidFill>
              <a:schemeClr val="tx1"/>
            </a:solidFill>
          </a:ln>
        </p:spPr>
        <p:txBody>
          <a:bodyPr wrap="none">
            <a:spAutoFit/>
          </a:bodyPr>
          <a:lstStyle/>
          <a:p>
            <a:pPr algn="ctr"/>
            <a:r>
              <a:rPr lang="ja-JP" altLang="en-US" sz="1400" dirty="0">
                <a:latin typeface="メイリオ" panose="020B0604030504040204" pitchFamily="50" charset="-128"/>
                <a:ea typeface="メイリオ" panose="020B0604030504040204" pitchFamily="50" charset="-128"/>
              </a:rPr>
              <a:t>呼吸苦などの</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苦痛の緩和と除去</a:t>
            </a:r>
            <a:endParaRPr lang="en-US" altLang="ja-JP" sz="14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7600595" y="3159403"/>
            <a:ext cx="1620957" cy="523220"/>
          </a:xfrm>
          <a:prstGeom prst="rect">
            <a:avLst/>
          </a:prstGeom>
          <a:solidFill>
            <a:schemeClr val="bg1"/>
          </a:solidFill>
          <a:ln>
            <a:solidFill>
              <a:schemeClr val="tx1"/>
            </a:solidFill>
          </a:ln>
        </p:spPr>
        <p:txBody>
          <a:bodyPr wrap="none">
            <a:spAutoFit/>
          </a:bodyPr>
          <a:lstStyle/>
          <a:p>
            <a:r>
              <a:rPr lang="ja-JP" altLang="en-US" sz="1400" dirty="0">
                <a:latin typeface="メイリオ" panose="020B0604030504040204" pitchFamily="50" charset="-128"/>
                <a:ea typeface="メイリオ" panose="020B0604030504040204" pitchFamily="50" charset="-128"/>
              </a:rPr>
              <a:t>外出、登校、学習</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体験、遊び、交流</a:t>
            </a:r>
            <a:endParaRPr lang="ja-JP" altLang="en-US" sz="1400" dirty="0"/>
          </a:p>
        </p:txBody>
      </p:sp>
      <p:sp>
        <p:nvSpPr>
          <p:cNvPr id="13" name="正方形/長方形 12"/>
          <p:cNvSpPr/>
          <p:nvPr/>
        </p:nvSpPr>
        <p:spPr>
          <a:xfrm>
            <a:off x="8142616" y="3825652"/>
            <a:ext cx="1082348" cy="523220"/>
          </a:xfrm>
          <a:prstGeom prst="rect">
            <a:avLst/>
          </a:prstGeom>
          <a:solidFill>
            <a:schemeClr val="bg1"/>
          </a:solidFill>
          <a:ln>
            <a:solidFill>
              <a:schemeClr val="tx1"/>
            </a:solidFill>
          </a:ln>
        </p:spPr>
        <p:txBody>
          <a:bodyPr wrap="none">
            <a:spAutoFit/>
          </a:bodyPr>
          <a:lstStyle/>
          <a:p>
            <a:r>
              <a:rPr lang="ja-JP" altLang="en-US" sz="1400" dirty="0">
                <a:latin typeface="メイリオ" panose="020B0604030504040204" pitchFamily="50" charset="-128"/>
                <a:ea typeface="メイリオ" panose="020B0604030504040204" pitchFamily="50" charset="-128"/>
              </a:rPr>
              <a:t>体調の安定</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体力の維持</a:t>
            </a:r>
            <a:endParaRPr lang="en-US" altLang="ja-JP" sz="14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733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A70D9D7C-0242-4223-A705-D83282925936}"/>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健康観察のポイント</a:t>
            </a:r>
          </a:p>
        </p:txBody>
      </p:sp>
      <p:sp>
        <p:nvSpPr>
          <p:cNvPr id="14" name="正方形/長方形 13">
            <a:extLst>
              <a:ext uri="{FF2B5EF4-FFF2-40B4-BE49-F238E27FC236}">
                <a16:creationId xmlns:a16="http://schemas.microsoft.com/office/drawing/2014/main" id="{3373FEAA-6B47-BB49-BC47-92A0254AB547}"/>
              </a:ext>
            </a:extLst>
          </p:cNvPr>
          <p:cNvSpPr/>
          <p:nvPr/>
        </p:nvSpPr>
        <p:spPr>
          <a:xfrm>
            <a:off x="681037" y="1520827"/>
            <a:ext cx="8612592" cy="5086994"/>
          </a:xfrm>
          <a:prstGeom prst="rect">
            <a:avLst/>
          </a:prstGeom>
        </p:spPr>
        <p:txBody>
          <a:bodyPr wrap="square" lIns="0" tIns="0" rIns="0" bIns="0" anchor="t">
            <a:noAutofit/>
          </a:bodyPr>
          <a:lstStyle/>
          <a:p>
            <a:pPr marL="296837" indent="-285725" algn="just">
              <a:lnSpc>
                <a:spcPct val="125000"/>
              </a:lnSpc>
              <a:spcAft>
                <a:spcPts val="1200"/>
              </a:spcAft>
              <a:buFont typeface="Arial" panose="020B0604020202020204" pitchFamily="34" charset="0"/>
              <a:buChar char="•"/>
            </a:pPr>
            <a:r>
              <a:rPr lang="ja-JP" altLang="en-US" sz="2500" dirty="0">
                <a:latin typeface="メイリオ" panose="020B0604030504040204" pitchFamily="50" charset="-128"/>
                <a:ea typeface="メイリオ" panose="020B0604030504040204" pitchFamily="50" charset="-128"/>
              </a:rPr>
              <a:t>調子の良い時の状態をしっかり把握しておき、「</a:t>
            </a:r>
            <a:r>
              <a:rPr lang="ja-JP" altLang="en-US" sz="2500" dirty="0">
                <a:solidFill>
                  <a:srgbClr val="FF0000"/>
                </a:solidFill>
                <a:latin typeface="メイリオ" panose="020B0604030504040204" pitchFamily="50" charset="-128"/>
                <a:ea typeface="メイリオ" panose="020B0604030504040204" pitchFamily="50" charset="-128"/>
              </a:rPr>
              <a:t>いつもと違う状態</a:t>
            </a:r>
            <a:r>
              <a:rPr lang="ja-JP" altLang="en-US" sz="2500" dirty="0">
                <a:latin typeface="メイリオ" panose="020B0604030504040204" pitchFamily="50" charset="-128"/>
                <a:ea typeface="メイリオ" panose="020B0604030504040204" pitchFamily="50" charset="-128"/>
              </a:rPr>
              <a:t>」に気付けるようにしましょう。</a:t>
            </a:r>
          </a:p>
          <a:p>
            <a:pPr marL="296837" indent="-285725" algn="just">
              <a:lnSpc>
                <a:spcPct val="125000"/>
              </a:lnSpc>
              <a:spcAft>
                <a:spcPts val="1200"/>
              </a:spcAft>
              <a:buFont typeface="Arial" panose="020B0604020202020204" pitchFamily="34" charset="0"/>
              <a:buChar char="•"/>
            </a:pPr>
            <a:r>
              <a:rPr lang="ja-JP" altLang="en-US" sz="2500" dirty="0">
                <a:latin typeface="メイリオ" panose="020B0604030504040204" pitchFamily="50" charset="-128"/>
                <a:ea typeface="メイリオ" panose="020B0604030504040204" pitchFamily="50" charset="-128"/>
              </a:rPr>
              <a:t>体調を崩す</a:t>
            </a:r>
            <a:r>
              <a:rPr lang="ja-JP" altLang="en-US" sz="2500" dirty="0">
                <a:solidFill>
                  <a:srgbClr val="FF0000"/>
                </a:solidFill>
                <a:latin typeface="メイリオ" panose="020B0604030504040204" pitchFamily="50" charset="-128"/>
                <a:ea typeface="メイリオ" panose="020B0604030504040204" pitchFamily="50" charset="-128"/>
              </a:rPr>
              <a:t>前兆と思われるサイン</a:t>
            </a:r>
            <a:r>
              <a:rPr lang="ja-JP" altLang="en-US" sz="2500" dirty="0">
                <a:latin typeface="メイリオ" panose="020B0604030504040204" pitchFamily="50" charset="-128"/>
                <a:ea typeface="メイリオ" panose="020B0604030504040204" pitchFamily="50" charset="-128"/>
              </a:rPr>
              <a:t>をつかんでおくと、早めの対応が可能になります。</a:t>
            </a:r>
          </a:p>
          <a:p>
            <a:pPr marL="296837" indent="-285725" algn="just">
              <a:lnSpc>
                <a:spcPct val="125000"/>
              </a:lnSpc>
              <a:spcAft>
                <a:spcPts val="1200"/>
              </a:spcAft>
              <a:buFont typeface="Arial" panose="020B0604020202020204" pitchFamily="34" charset="0"/>
              <a:buChar char="•"/>
            </a:pPr>
            <a:r>
              <a:rPr lang="ja-JP" altLang="en-US" sz="2500" dirty="0">
                <a:latin typeface="メイリオ" panose="020B0604030504040204" pitchFamily="50" charset="-128"/>
                <a:ea typeface="メイリオ" panose="020B0604030504040204" pitchFamily="50" charset="-128"/>
              </a:rPr>
              <a:t>いつもと同じ状態であっても、健康上の</a:t>
            </a:r>
            <a:r>
              <a:rPr lang="ja-JP" altLang="en-US" sz="2500" dirty="0">
                <a:solidFill>
                  <a:srgbClr val="FF0000"/>
                </a:solidFill>
                <a:latin typeface="メイリオ" panose="020B0604030504040204" pitchFamily="50" charset="-128"/>
                <a:ea typeface="メイリオ" panose="020B0604030504040204" pitchFamily="50" charset="-128"/>
              </a:rPr>
              <a:t>問題点を常に認識</a:t>
            </a:r>
            <a:r>
              <a:rPr lang="ja-JP" altLang="en-US" sz="2500" dirty="0">
                <a:latin typeface="メイリオ" panose="020B0604030504040204" pitchFamily="50" charset="-128"/>
                <a:ea typeface="メイリオ" panose="020B0604030504040204" pitchFamily="50" charset="-128"/>
              </a:rPr>
              <a:t>しておきましょう。</a:t>
            </a:r>
          </a:p>
          <a:p>
            <a:pPr marL="296837" indent="-285725" algn="just">
              <a:lnSpc>
                <a:spcPct val="125000"/>
              </a:lnSpc>
              <a:spcAft>
                <a:spcPts val="1200"/>
              </a:spcAft>
              <a:buFont typeface="Arial" panose="020B0604020202020204" pitchFamily="34" charset="0"/>
              <a:buChar char="•"/>
            </a:pPr>
            <a:r>
              <a:rPr lang="ja-JP" altLang="en-US" sz="2500" dirty="0">
                <a:latin typeface="メイリオ" panose="020B0604030504040204" pitchFamily="50" charset="-128"/>
                <a:ea typeface="メイリオ" panose="020B0604030504040204" pitchFamily="50" charset="-128"/>
              </a:rPr>
              <a:t>家庭との連携は重要です。連絡帳などで、</a:t>
            </a:r>
            <a:r>
              <a:rPr lang="en-US" altLang="ja-JP" sz="2500" dirty="0">
                <a:solidFill>
                  <a:srgbClr val="FF0000"/>
                </a:solidFill>
                <a:latin typeface="メイリオ" panose="020B0604030504040204" pitchFamily="50" charset="-128"/>
                <a:ea typeface="メイリオ" panose="020B0604030504040204" pitchFamily="50" charset="-128"/>
              </a:rPr>
              <a:t>1</a:t>
            </a:r>
            <a:r>
              <a:rPr lang="ja-JP" altLang="en-US" sz="2500" dirty="0">
                <a:solidFill>
                  <a:srgbClr val="FF0000"/>
                </a:solidFill>
                <a:latin typeface="メイリオ" panose="020B0604030504040204" pitchFamily="50" charset="-128"/>
                <a:ea typeface="メイリオ" panose="020B0604030504040204" pitchFamily="50" charset="-128"/>
              </a:rPr>
              <a:t>日を通しての状態の把握に務めましょう</a:t>
            </a:r>
            <a:r>
              <a:rPr lang="ja-JP" altLang="en-US" sz="2500" dirty="0">
                <a:latin typeface="メイリオ" panose="020B0604030504040204" pitchFamily="50" charset="-128"/>
                <a:ea typeface="メイリオ" panose="020B0604030504040204" pitchFamily="50" charset="-128"/>
              </a:rPr>
              <a:t>。</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50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2F6E2001-7996-4D18-9817-C1B741EF7143}"/>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体　温</a:t>
            </a:r>
          </a:p>
        </p:txBody>
      </p:sp>
      <p:sp>
        <p:nvSpPr>
          <p:cNvPr id="8" name="コンテンツ プレースホルダ 2">
            <a:extLst>
              <a:ext uri="{FF2B5EF4-FFF2-40B4-BE49-F238E27FC236}">
                <a16:creationId xmlns:a16="http://schemas.microsoft.com/office/drawing/2014/main" id="{027695F2-052E-4347-B4D6-135365FB4F80}"/>
              </a:ext>
            </a:extLst>
          </p:cNvPr>
          <p:cNvSpPr txBox="1">
            <a:spLocks/>
          </p:cNvSpPr>
          <p:nvPr/>
        </p:nvSpPr>
        <p:spPr>
          <a:xfrm>
            <a:off x="4734232" y="1498094"/>
            <a:ext cx="4557898" cy="907941"/>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algn="just" defTabSz="457161">
              <a:lnSpc>
                <a:spcPct val="125000"/>
              </a:lnSpc>
              <a:buClr>
                <a:schemeClr val="folHlink"/>
              </a:buClr>
              <a:buSzPct val="60000"/>
              <a:defRPr/>
            </a:pPr>
            <a:r>
              <a:rPr kumimoji="0" lang="ja-JP" altLang="en-US" sz="1600" dirty="0">
                <a:latin typeface="Meiryo" panose="020B0604030504040204" pitchFamily="34" charset="-128"/>
                <a:ea typeface="Meiryo" panose="020B0604030504040204" pitchFamily="34" charset="-128"/>
                <a:cs typeface="ＭＳ ゴシック" charset="-128"/>
              </a:rPr>
              <a:t>個人差もあるので調子の良い時の体温を記録し、日内変動や季節変動を把握</a:t>
            </a:r>
            <a:r>
              <a:rPr lang="ja-JP" altLang="en-US" sz="1600" dirty="0">
                <a:latin typeface="Meiryo" panose="020B0604030504040204" pitchFamily="34" charset="-128"/>
                <a:ea typeface="Meiryo" panose="020B0604030504040204" pitchFamily="34" charset="-128"/>
                <a:cs typeface="ＭＳ ゴシック" charset="-128"/>
              </a:rPr>
              <a:t>します。</a:t>
            </a:r>
            <a:endParaRPr kumimoji="0" lang="en-US" altLang="ja-JP" sz="1600" dirty="0">
              <a:latin typeface="Meiryo" panose="020B0604030504040204" pitchFamily="34" charset="-128"/>
              <a:ea typeface="Meiryo" panose="020B0604030504040204" pitchFamily="34" charset="-128"/>
              <a:cs typeface="ＭＳ ゴシック" charset="-128"/>
            </a:endParaRPr>
          </a:p>
          <a:p>
            <a:pPr algn="just" defTabSz="457161">
              <a:lnSpc>
                <a:spcPct val="125000"/>
              </a:lnSpc>
              <a:buClr>
                <a:schemeClr val="folHlink"/>
              </a:buClr>
              <a:buSzPct val="60000"/>
              <a:defRPr/>
            </a:pPr>
            <a:r>
              <a:rPr kumimoji="0" lang="ja-JP" altLang="en-US" sz="1600" dirty="0">
                <a:latin typeface="Meiryo" panose="020B0604030504040204" pitchFamily="34" charset="-128"/>
                <a:ea typeface="Meiryo" panose="020B0604030504040204" pitchFamily="34" charset="-128"/>
              </a:rPr>
              <a:t>（筋緊張や食事の前後でも容易に変動</a:t>
            </a:r>
            <a:r>
              <a:rPr lang="ja-JP" altLang="en-US" sz="1600" dirty="0">
                <a:latin typeface="Meiryo" panose="020B0604030504040204" pitchFamily="34" charset="-128"/>
                <a:ea typeface="Meiryo" panose="020B0604030504040204" pitchFamily="34" charset="-128"/>
              </a:rPr>
              <a:t>します</a:t>
            </a:r>
            <a:r>
              <a:rPr kumimoji="0" lang="ja-JP" altLang="en-US" sz="1600" dirty="0">
                <a:latin typeface="Meiryo" panose="020B0604030504040204" pitchFamily="34" charset="-128"/>
                <a:ea typeface="Meiryo" panose="020B0604030504040204" pitchFamily="34" charset="-128"/>
              </a:rPr>
              <a:t>）</a:t>
            </a:r>
            <a:endParaRPr lang="ja-JP" altLang="en-US" sz="1600" dirty="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17B94513-E53C-4B0B-B711-EE6513EFB545}"/>
              </a:ext>
            </a:extLst>
          </p:cNvPr>
          <p:cNvSpPr txBox="1">
            <a:spLocks noChangeArrowheads="1"/>
          </p:cNvSpPr>
          <p:nvPr/>
        </p:nvSpPr>
        <p:spPr bwMode="auto">
          <a:xfrm>
            <a:off x="4734232" y="2672979"/>
            <a:ext cx="4557898" cy="701890"/>
          </a:xfrm>
          <a:prstGeom prst="rect">
            <a:avLst/>
          </a:prstGeom>
          <a:solidFill>
            <a:srgbClr val="FFFFCC"/>
          </a:solidFill>
          <a:ln w="12700">
            <a:headEnd/>
            <a:tailEnd/>
          </a:ln>
        </p:spPr>
        <p:style>
          <a:lnRef idx="1">
            <a:schemeClr val="accent4"/>
          </a:lnRef>
          <a:fillRef idx="2">
            <a:schemeClr val="accent4"/>
          </a:fillRef>
          <a:effectRef idx="1">
            <a:schemeClr val="accent4"/>
          </a:effectRef>
          <a:fontRef idx="minor">
            <a:schemeClr val="dk1"/>
          </a:fontRef>
        </p:style>
        <p:txBody>
          <a:bodyPr wrap="square" lIns="215999" tIns="36000" rIns="72000" bIns="0" anchor="ctr" anchorCtr="0">
            <a:noAutofit/>
          </a:bodyPr>
          <a:lstStyle/>
          <a:p>
            <a:pPr>
              <a:defRPr/>
            </a:pPr>
            <a:r>
              <a:rPr kumimoji="0" lang="ja-JP" altLang="en-US" spc="51" dirty="0">
                <a:solidFill>
                  <a:schemeClr val="tx1"/>
                </a:solidFill>
                <a:latin typeface="Meiryo" panose="020B0604030504040204" pitchFamily="34" charset="-128"/>
                <a:ea typeface="Meiryo" panose="020B0604030504040204" pitchFamily="34" charset="-128"/>
                <a:cs typeface="ＭＳ ゴシック" charset="-128"/>
              </a:rPr>
              <a:t>高度な脳障害があると中枢性の</a:t>
            </a:r>
            <a:r>
              <a:rPr lang="ja-JP" altLang="en-US" b="1" spc="51" dirty="0">
                <a:solidFill>
                  <a:srgbClr val="FF0000"/>
                </a:solidFill>
                <a:latin typeface="Meiryo" panose="020B0604030504040204" pitchFamily="34" charset="-128"/>
                <a:ea typeface="Meiryo" panose="020B0604030504040204" pitchFamily="34" charset="-128"/>
                <a:cs typeface="ＭＳ ゴシック" charset="-128"/>
              </a:rPr>
              <a:t>体温調節障害</a:t>
            </a:r>
            <a:r>
              <a:rPr lang="ja-JP" altLang="en-US" spc="51" dirty="0">
                <a:solidFill>
                  <a:schemeClr val="tx1"/>
                </a:solidFill>
                <a:latin typeface="Meiryo" panose="020B0604030504040204" pitchFamily="34" charset="-128"/>
                <a:ea typeface="Meiryo" panose="020B0604030504040204" pitchFamily="34" charset="-128"/>
                <a:cs typeface="ＭＳ ゴシック" charset="-128"/>
              </a:rPr>
              <a:t>を合併します</a:t>
            </a:r>
          </a:p>
        </p:txBody>
      </p:sp>
      <p:graphicFrame>
        <p:nvGraphicFramePr>
          <p:cNvPr id="11" name="図表 10">
            <a:extLst>
              <a:ext uri="{FF2B5EF4-FFF2-40B4-BE49-F238E27FC236}">
                <a16:creationId xmlns:a16="http://schemas.microsoft.com/office/drawing/2014/main" id="{A9F3DBD5-E13B-4CAC-8EBE-DFEAD50C248C}"/>
              </a:ext>
            </a:extLst>
          </p:cNvPr>
          <p:cNvGraphicFramePr/>
          <p:nvPr/>
        </p:nvGraphicFramePr>
        <p:xfrm>
          <a:off x="681038" y="3704524"/>
          <a:ext cx="4730220" cy="2866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テキスト ボックス 11">
            <a:extLst>
              <a:ext uri="{FF2B5EF4-FFF2-40B4-BE49-F238E27FC236}">
                <a16:creationId xmlns:a16="http://schemas.microsoft.com/office/drawing/2014/main" id="{BEC0D81D-3994-4FA7-AB9A-09276E681B22}"/>
              </a:ext>
            </a:extLst>
          </p:cNvPr>
          <p:cNvSpPr txBox="1">
            <a:spLocks noChangeArrowheads="1"/>
          </p:cNvSpPr>
          <p:nvPr/>
        </p:nvSpPr>
        <p:spPr bwMode="auto">
          <a:xfrm>
            <a:off x="5911532" y="3704524"/>
            <a:ext cx="3362644" cy="2790764"/>
          </a:xfrm>
          <a:prstGeom prst="rect">
            <a:avLst/>
          </a:prstGeom>
          <a:noFill/>
          <a:ln w="9525">
            <a:solidFill>
              <a:srgbClr val="BE4B48"/>
            </a:solidFill>
            <a:miter lim="800000"/>
            <a:headEnd/>
            <a:tailEnd/>
          </a:ln>
          <a:effectLst/>
        </p:spPr>
        <p:txBody>
          <a:bodyPr wrap="square">
            <a:spAutoFit/>
          </a:bodyPr>
          <a:lstStyle/>
          <a:p>
            <a:pPr>
              <a:lnSpc>
                <a:spcPct val="125000"/>
              </a:lnSpc>
              <a:spcAft>
                <a:spcPts val="599"/>
              </a:spcAft>
              <a:defRPr/>
            </a:pPr>
            <a:r>
              <a:rPr lang="ja-JP" altLang="en-US" sz="1400" b="1" dirty="0">
                <a:solidFill>
                  <a:srgbClr val="FF0000"/>
                </a:solidFill>
                <a:latin typeface="Meiryo" panose="020B0604030504040204" pitchFamily="34" charset="-128"/>
                <a:ea typeface="Meiryo" panose="020B0604030504040204" pitchFamily="34" charset="-128"/>
                <a:cs typeface="HG創英角ﾎﾟｯﾌﾟ体" charset="2"/>
              </a:rPr>
              <a:t>熱がこもりやすい子ども</a:t>
            </a:r>
            <a:endParaRPr lang="en-US" altLang="ja-JP" sz="1400" b="1" dirty="0">
              <a:solidFill>
                <a:srgbClr val="FF0000"/>
              </a:solidFill>
              <a:latin typeface="Meiryo" panose="020B0604030504040204" pitchFamily="34" charset="-128"/>
              <a:ea typeface="Meiryo" panose="020B0604030504040204" pitchFamily="34" charset="-128"/>
              <a:cs typeface="HG創英角ﾎﾟｯﾌﾟ体" charset="2"/>
            </a:endParaRPr>
          </a:p>
          <a:p>
            <a:pPr algn="just">
              <a:lnSpc>
                <a:spcPct val="125000"/>
              </a:lnSpc>
              <a:spcAft>
                <a:spcPts val="599"/>
              </a:spcAft>
              <a:defRPr/>
            </a:pPr>
            <a:r>
              <a:rPr lang="ja-JP" altLang="en-US" sz="1499" dirty="0">
                <a:solidFill>
                  <a:schemeClr val="dk1"/>
                </a:solidFill>
                <a:latin typeface="Meiryo" panose="020B0604030504040204" pitchFamily="34" charset="-128"/>
                <a:ea typeface="Meiryo" panose="020B0604030504040204" pitchFamily="34" charset="-128"/>
              </a:rPr>
              <a:t>汗腺の発達が未熟であったり、抗痙攣剤などの副作用で発汗障害があると、熱がこもりやすいくなります。</a:t>
            </a:r>
            <a:endParaRPr lang="en-US" altLang="ja-JP" sz="1499" dirty="0">
              <a:solidFill>
                <a:schemeClr val="dk1"/>
              </a:solidFill>
              <a:latin typeface="Meiryo" panose="020B0604030504040204" pitchFamily="34" charset="-128"/>
              <a:ea typeface="Meiryo" panose="020B0604030504040204" pitchFamily="34" charset="-128"/>
            </a:endParaRPr>
          </a:p>
          <a:p>
            <a:pPr>
              <a:lnSpc>
                <a:spcPct val="125000"/>
              </a:lnSpc>
              <a:spcAft>
                <a:spcPts val="599"/>
              </a:spcAft>
              <a:defRPr/>
            </a:pPr>
            <a:r>
              <a:rPr lang="en-US" altLang="ja-JP" sz="1600" b="1" dirty="0">
                <a:solidFill>
                  <a:schemeClr val="dk1"/>
                </a:solidFill>
                <a:latin typeface="Meiryo" panose="020B0604030504040204" pitchFamily="34" charset="-128"/>
                <a:ea typeface="Meiryo" panose="020B0604030504040204" pitchFamily="34" charset="-128"/>
              </a:rPr>
              <a:t>→</a:t>
            </a:r>
            <a:r>
              <a:rPr lang="ja-JP" altLang="en-US" sz="1600" b="1" dirty="0">
                <a:solidFill>
                  <a:schemeClr val="dk1"/>
                </a:solidFill>
                <a:latin typeface="Meiryo" panose="020B0604030504040204" pitchFamily="34" charset="-128"/>
                <a:ea typeface="Meiryo" panose="020B0604030504040204" pitchFamily="34" charset="-128"/>
              </a:rPr>
              <a:t>皮膚を直接冷やす。</a:t>
            </a:r>
            <a:endParaRPr lang="en-US" altLang="ja-JP" sz="1600" b="1" dirty="0">
              <a:solidFill>
                <a:schemeClr val="dk1"/>
              </a:solidFill>
              <a:latin typeface="Meiryo" panose="020B0604030504040204" pitchFamily="34" charset="-128"/>
              <a:ea typeface="Meiryo" panose="020B0604030504040204" pitchFamily="34" charset="-128"/>
            </a:endParaRPr>
          </a:p>
          <a:p>
            <a:pPr>
              <a:lnSpc>
                <a:spcPct val="125000"/>
              </a:lnSpc>
              <a:spcAft>
                <a:spcPts val="599"/>
              </a:spcAft>
              <a:defRPr/>
            </a:pPr>
            <a:r>
              <a:rPr lang="en-US" altLang="ja-JP" sz="1600" b="1" dirty="0">
                <a:solidFill>
                  <a:schemeClr val="dk1"/>
                </a:solidFill>
                <a:latin typeface="Meiryo" panose="020B0604030504040204" pitchFamily="34" charset="-128"/>
                <a:ea typeface="Meiryo" panose="020B0604030504040204" pitchFamily="34" charset="-128"/>
              </a:rPr>
              <a:t>→</a:t>
            </a:r>
            <a:r>
              <a:rPr lang="ja-JP" altLang="en-US" sz="1600" b="1" dirty="0">
                <a:solidFill>
                  <a:schemeClr val="dk1"/>
                </a:solidFill>
                <a:latin typeface="Meiryo" panose="020B0604030504040204" pitchFamily="34" charset="-128"/>
                <a:ea typeface="Meiryo" panose="020B0604030504040204" pitchFamily="34" charset="-128"/>
              </a:rPr>
              <a:t>皮膚に風をあてる。</a:t>
            </a:r>
            <a:endParaRPr lang="en-US" altLang="ja-JP" sz="1600" b="1" dirty="0">
              <a:solidFill>
                <a:schemeClr val="dk1"/>
              </a:solidFill>
              <a:latin typeface="Meiryo" panose="020B0604030504040204" pitchFamily="34" charset="-128"/>
              <a:ea typeface="Meiryo" panose="020B0604030504040204" pitchFamily="34" charset="-128"/>
            </a:endParaRPr>
          </a:p>
          <a:p>
            <a:pPr>
              <a:lnSpc>
                <a:spcPct val="125000"/>
              </a:lnSpc>
              <a:spcAft>
                <a:spcPts val="599"/>
              </a:spcAft>
              <a:defRPr/>
            </a:pPr>
            <a:r>
              <a:rPr lang="en-US" altLang="ja-JP" sz="1600" b="1" dirty="0">
                <a:solidFill>
                  <a:schemeClr val="dk1"/>
                </a:solidFill>
                <a:latin typeface="Meiryo" panose="020B0604030504040204" pitchFamily="34" charset="-128"/>
                <a:ea typeface="Meiryo" panose="020B0604030504040204" pitchFamily="34" charset="-128"/>
              </a:rPr>
              <a:t>→</a:t>
            </a:r>
            <a:r>
              <a:rPr lang="ja-JP" altLang="en-US" sz="1600" b="1" dirty="0">
                <a:solidFill>
                  <a:schemeClr val="dk1"/>
                </a:solidFill>
                <a:latin typeface="Meiryo" panose="020B0604030504040204" pitchFamily="34" charset="-128"/>
                <a:ea typeface="Meiryo" panose="020B0604030504040204" pitchFamily="34" charset="-128"/>
              </a:rPr>
              <a:t>室温を下げる。</a:t>
            </a:r>
            <a:endParaRPr lang="en-US" altLang="ja-JP" sz="1600" b="1" dirty="0">
              <a:solidFill>
                <a:schemeClr val="dk1"/>
              </a:solidFill>
              <a:latin typeface="Meiryo" panose="020B0604030504040204" pitchFamily="34" charset="-128"/>
              <a:ea typeface="Meiryo" panose="020B0604030504040204" pitchFamily="34" charset="-128"/>
            </a:endParaRPr>
          </a:p>
          <a:p>
            <a:pPr>
              <a:lnSpc>
                <a:spcPct val="125000"/>
              </a:lnSpc>
              <a:spcAft>
                <a:spcPts val="599"/>
              </a:spcAft>
              <a:defRPr/>
            </a:pPr>
            <a:r>
              <a:rPr lang="ja-JP" altLang="en-US" sz="1400" dirty="0">
                <a:solidFill>
                  <a:schemeClr val="dk1"/>
                </a:solidFill>
                <a:latin typeface="Meiryo" panose="020B0604030504040204" pitchFamily="34" charset="-128"/>
                <a:ea typeface="Meiryo" panose="020B0604030504040204" pitchFamily="34" charset="-128"/>
              </a:rPr>
              <a:t>などの対応が有効です。</a:t>
            </a:r>
          </a:p>
        </p:txBody>
      </p:sp>
      <p:sp>
        <p:nvSpPr>
          <p:cNvPr id="9" name="正方形/長方形 8">
            <a:extLst>
              <a:ext uri="{FF2B5EF4-FFF2-40B4-BE49-F238E27FC236}">
                <a16:creationId xmlns:a16="http://schemas.microsoft.com/office/drawing/2014/main" id="{076C4AE5-A565-42F9-A407-BD70744EE9B8}"/>
              </a:ext>
            </a:extLst>
          </p:cNvPr>
          <p:cNvSpPr/>
          <p:nvPr/>
        </p:nvSpPr>
        <p:spPr>
          <a:xfrm>
            <a:off x="668337" y="1533665"/>
            <a:ext cx="3551750" cy="1841204"/>
          </a:xfrm>
          <a:prstGeom prst="rect">
            <a:avLst/>
          </a:prstGeom>
          <a:ln w="12700">
            <a:solidFill>
              <a:schemeClr val="accent6"/>
            </a:solidFill>
          </a:ln>
        </p:spPr>
        <p:txBody>
          <a:bodyPr wrap="square" lIns="0" anchor="ctr" anchorCtr="0">
            <a:noAutofit/>
          </a:bodyPr>
          <a:lstStyle/>
          <a:p>
            <a:pPr>
              <a:lnSpc>
                <a:spcPct val="125000"/>
              </a:lnSpc>
              <a:tabLst>
                <a:tab pos="900037" algn="l"/>
                <a:tab pos="1254021" algn="l"/>
              </a:tabLst>
              <a:defRPr/>
            </a:pPr>
            <a:r>
              <a:rPr lang="en-US" altLang="ja-JP" b="1" dirty="0">
                <a:solidFill>
                  <a:schemeClr val="dk1"/>
                </a:solidFill>
                <a:latin typeface="Meiryo" panose="020B0604030504040204" pitchFamily="34" charset="-128"/>
                <a:ea typeface="Meiryo" panose="020B0604030504040204" pitchFamily="34" charset="-128"/>
                <a:cs typeface="ＭＳ ゴシック"/>
              </a:rPr>
              <a:t>【</a:t>
            </a:r>
            <a:r>
              <a:rPr lang="ja-JP" altLang="en-US" b="1" dirty="0">
                <a:solidFill>
                  <a:schemeClr val="dk1"/>
                </a:solidFill>
                <a:latin typeface="Meiryo" panose="020B0604030504040204" pitchFamily="34" charset="-128"/>
                <a:ea typeface="Meiryo" panose="020B0604030504040204" pitchFamily="34" charset="-128"/>
                <a:cs typeface="ＭＳ ゴシック"/>
              </a:rPr>
              <a:t>腋窩体温の正常値</a:t>
            </a:r>
            <a:r>
              <a:rPr lang="en-US" altLang="ja-JP" b="1" dirty="0">
                <a:solidFill>
                  <a:schemeClr val="dk1"/>
                </a:solidFill>
                <a:latin typeface="Meiryo" panose="020B0604030504040204" pitchFamily="34" charset="-128"/>
                <a:ea typeface="Meiryo" panose="020B0604030504040204" pitchFamily="34" charset="-128"/>
                <a:cs typeface="ＭＳ ゴシック"/>
              </a:rPr>
              <a:t>】</a:t>
            </a:r>
          </a:p>
          <a:p>
            <a:pPr indent="131752">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新生児</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36.5〜37.5℃</a:t>
            </a:r>
          </a:p>
          <a:p>
            <a:pPr indent="131752">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乳幼児</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36.6〜37.3℃</a:t>
            </a:r>
          </a:p>
          <a:p>
            <a:pPr indent="131752">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学　童</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36.1〜37.5℃</a:t>
            </a:r>
          </a:p>
          <a:p>
            <a:pPr indent="131752">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成　人</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36.0〜37.0℃</a:t>
            </a:r>
            <a:endParaRPr lang="ja-JP" altLang="en-US" dirty="0">
              <a:solidFill>
                <a:schemeClr val="dk1"/>
              </a:solidFill>
              <a:latin typeface="Meiryo" panose="020B0604030504040204" pitchFamily="34" charset="-128"/>
              <a:ea typeface="Meiryo" panose="020B0604030504040204" pitchFamily="34" charset="-128"/>
              <a:cs typeface="ＭＳ ゴシック"/>
            </a:endParaRPr>
          </a:p>
        </p:txBody>
      </p:sp>
      <p:sp>
        <p:nvSpPr>
          <p:cNvPr id="15" name="正方形/長方形 1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854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FAE47BDA-2A29-4631-A98A-3A5A5B21C8D6}"/>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低　体　温</a:t>
            </a:r>
          </a:p>
        </p:txBody>
      </p:sp>
      <p:grpSp>
        <p:nvGrpSpPr>
          <p:cNvPr id="4" name="グループ化 3">
            <a:extLst>
              <a:ext uri="{FF2B5EF4-FFF2-40B4-BE49-F238E27FC236}">
                <a16:creationId xmlns:a16="http://schemas.microsoft.com/office/drawing/2014/main" id="{65901B2F-196C-422F-A03C-4D37793D0021}"/>
              </a:ext>
            </a:extLst>
          </p:cNvPr>
          <p:cNvGrpSpPr/>
          <p:nvPr/>
        </p:nvGrpSpPr>
        <p:grpSpPr>
          <a:xfrm>
            <a:off x="681041" y="1501909"/>
            <a:ext cx="8593137" cy="1562911"/>
            <a:chOff x="681038" y="1520825"/>
            <a:chExt cx="8593137" cy="1562910"/>
          </a:xfrm>
        </p:grpSpPr>
        <p:sp>
          <p:nvSpPr>
            <p:cNvPr id="13" name="Text Box 6">
              <a:extLst>
                <a:ext uri="{FF2B5EF4-FFF2-40B4-BE49-F238E27FC236}">
                  <a16:creationId xmlns:a16="http://schemas.microsoft.com/office/drawing/2014/main" id="{C624877A-57BF-46DD-9473-57BF564B78A9}"/>
                </a:ext>
              </a:extLst>
            </p:cNvPr>
            <p:cNvSpPr txBox="1">
              <a:spLocks noChangeArrowheads="1"/>
            </p:cNvSpPr>
            <p:nvPr/>
          </p:nvSpPr>
          <p:spPr bwMode="auto">
            <a:xfrm>
              <a:off x="1651000" y="1520825"/>
              <a:ext cx="7623175" cy="1562910"/>
            </a:xfrm>
            <a:prstGeom prst="rect">
              <a:avLst/>
            </a:prstGeom>
            <a:solidFill>
              <a:schemeClr val="accent1">
                <a:lumMod val="20000"/>
                <a:lumOff val="80000"/>
              </a:schemeClr>
            </a:solidFill>
            <a:ln>
              <a:noFill/>
            </a:ln>
            <a:effectLst>
              <a:outerShdw blurRad="50800" dist="63500" dir="2700000" rotWithShape="0">
                <a:srgbClr val="808080">
                  <a:alpha val="42998"/>
                </a:srgbClr>
              </a:outerShdw>
            </a:effectLst>
          </p:spPr>
          <p:txBody>
            <a:bodyPr wrap="square" anchor="ctr" anchorCtr="0">
              <a:noAutofit/>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pPr eaLnBrk="1" hangingPunct="1">
                <a:lnSpc>
                  <a:spcPct val="125000"/>
                </a:lnSpc>
                <a:buClr>
                  <a:schemeClr val="folHlink"/>
                </a:buClr>
                <a:buSzPct val="60000"/>
                <a:buFont typeface="Wingdings" charset="0"/>
                <a:buNone/>
                <a:defRPr/>
              </a:pP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b="1" dirty="0">
                  <a:solidFill>
                    <a:srgbClr val="000000"/>
                  </a:solidFill>
                  <a:latin typeface="Meiryo" panose="020B0604030504040204" pitchFamily="34" charset="-128"/>
                  <a:ea typeface="Meiryo" panose="020B0604030504040204" pitchFamily="34" charset="-128"/>
                  <a:cs typeface="ＭＳ ゴシック" charset="0"/>
                </a:rPr>
                <a:t>脳</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の活動低下</a:t>
              </a:r>
              <a:r>
                <a:rPr kumimoji="0" lang="en-US" altLang="ja-JP"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意識レベル低下</a:t>
              </a:r>
            </a:p>
            <a:p>
              <a:pPr eaLnBrk="1" hangingPunct="1">
                <a:lnSpc>
                  <a:spcPct val="125000"/>
                </a:lnSpc>
                <a:buClr>
                  <a:schemeClr val="folHlink"/>
                </a:buClr>
                <a:buSzPct val="60000"/>
                <a:buFont typeface="Wingdings" charset="0"/>
                <a:buNone/>
                <a:defRPr/>
              </a:pP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b="1" dirty="0">
                  <a:solidFill>
                    <a:srgbClr val="000000"/>
                  </a:solidFill>
                  <a:latin typeface="Meiryo" panose="020B0604030504040204" pitchFamily="34" charset="-128"/>
                  <a:ea typeface="Meiryo" panose="020B0604030504040204" pitchFamily="34" charset="-128"/>
                  <a:cs typeface="ＭＳ ゴシック" charset="0"/>
                </a:rPr>
                <a:t>消化吸収</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不良</a:t>
              </a:r>
              <a:r>
                <a:rPr kumimoji="0" lang="en-US" altLang="ja-JP"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胃内容停滞、食欲不振</a:t>
              </a:r>
              <a:endParaRPr kumimoji="0" lang="en-US" altLang="ja-JP" sz="1800" dirty="0">
                <a:solidFill>
                  <a:srgbClr val="000000"/>
                </a:solidFill>
                <a:latin typeface="Meiryo" panose="020B0604030504040204" pitchFamily="34" charset="-128"/>
                <a:ea typeface="Meiryo" panose="020B0604030504040204" pitchFamily="34" charset="-128"/>
                <a:cs typeface="ＭＳ ゴシック" charset="0"/>
              </a:endParaRPr>
            </a:p>
            <a:p>
              <a:pPr eaLnBrk="1" hangingPunct="1">
                <a:lnSpc>
                  <a:spcPct val="125000"/>
                </a:lnSpc>
                <a:buClr>
                  <a:schemeClr val="folHlink"/>
                </a:buClr>
                <a:buSzPct val="60000"/>
                <a:buFont typeface="Wingdings" charset="0"/>
                <a:buNone/>
                <a:defRPr/>
              </a:pP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b="1" dirty="0">
                  <a:solidFill>
                    <a:srgbClr val="000000"/>
                  </a:solidFill>
                  <a:latin typeface="Meiryo" panose="020B0604030504040204" pitchFamily="34" charset="-128"/>
                  <a:ea typeface="Meiryo" panose="020B0604030504040204" pitchFamily="34" charset="-128"/>
                  <a:cs typeface="ＭＳ ゴシック" charset="0"/>
                </a:rPr>
                <a:t>呼吸機能</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低下</a:t>
              </a:r>
              <a:r>
                <a:rPr kumimoji="0" lang="en-US" altLang="ja-JP"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排痰困難、</a:t>
              </a:r>
              <a:r>
                <a:rPr kumimoji="0" lang="en-US" altLang="ja-JP" sz="1800" dirty="0">
                  <a:solidFill>
                    <a:srgbClr val="000000"/>
                  </a:solidFill>
                  <a:latin typeface="Meiryo" panose="020B0604030504040204" pitchFamily="34" charset="-128"/>
                  <a:ea typeface="Meiryo" panose="020B0604030504040204" pitchFamily="34" charset="-128"/>
                  <a:cs typeface="ＭＳ ゴシック" charset="0"/>
                </a:rPr>
                <a:t>SpO</a:t>
              </a:r>
              <a:r>
                <a:rPr kumimoji="0" lang="en-US" altLang="ja-JP" sz="1800" baseline="-25000" dirty="0">
                  <a:solidFill>
                    <a:srgbClr val="000000"/>
                  </a:solidFill>
                  <a:latin typeface="Meiryo" panose="020B0604030504040204" pitchFamily="34" charset="-128"/>
                  <a:ea typeface="Meiryo" panose="020B0604030504040204" pitchFamily="34" charset="-128"/>
                  <a:cs typeface="ＭＳ ゴシック" charset="0"/>
                </a:rPr>
                <a:t>2</a:t>
              </a:r>
              <a:r>
                <a:rPr kumimoji="0" lang="ja-JP" altLang="en-US" sz="1800" dirty="0">
                  <a:solidFill>
                    <a:srgbClr val="000000"/>
                  </a:solidFill>
                  <a:latin typeface="Meiryo" panose="020B0604030504040204" pitchFamily="34" charset="-128"/>
                  <a:ea typeface="Meiryo" panose="020B0604030504040204" pitchFamily="34" charset="-128"/>
                  <a:cs typeface="ＭＳ ゴシック" charset="0"/>
                </a:rPr>
                <a:t>低下</a:t>
              </a:r>
              <a:r>
                <a:rPr kumimoji="0" lang="en-US" altLang="ja-JP" sz="1800"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sz="1800" dirty="0">
                  <a:solidFill>
                    <a:srgbClr val="000090"/>
                  </a:solidFill>
                  <a:latin typeface="Meiryo" panose="020B0604030504040204" pitchFamily="34" charset="-128"/>
                  <a:ea typeface="Meiryo" panose="020B0604030504040204" pitchFamily="34" charset="-128"/>
                  <a:cs typeface="ＭＳ ゴシック" charset="0"/>
                </a:rPr>
                <a:t>静かにチアノーゼに</a:t>
              </a:r>
              <a:endParaRPr kumimoji="0" lang="en-US" altLang="ja-JP" sz="1800" dirty="0">
                <a:solidFill>
                  <a:srgbClr val="000090"/>
                </a:solidFill>
                <a:latin typeface="Meiryo" panose="020B0604030504040204" pitchFamily="34" charset="-128"/>
                <a:ea typeface="Meiryo" panose="020B0604030504040204" pitchFamily="34" charset="-128"/>
                <a:cs typeface="ＭＳ ゴシック" charset="0"/>
              </a:endParaRPr>
            </a:p>
            <a:p>
              <a:pPr eaLnBrk="1" hangingPunct="1">
                <a:lnSpc>
                  <a:spcPct val="125000"/>
                </a:lnSpc>
                <a:buClr>
                  <a:schemeClr val="folHlink"/>
                </a:buClr>
                <a:buSzPct val="60000"/>
                <a:buFont typeface="Wingdings" charset="0"/>
                <a:buNone/>
                <a:defRPr/>
              </a:pPr>
              <a:r>
                <a:rPr kumimoji="0" lang="ja-JP" altLang="en-US" sz="1800" dirty="0">
                  <a:latin typeface="Meiryo" panose="020B0604030504040204" pitchFamily="34" charset="-128"/>
                  <a:ea typeface="Meiryo" panose="020B0604030504040204" pitchFamily="34" charset="-128"/>
                  <a:cs typeface="ＭＳ ゴシック" charset="0"/>
                </a:rPr>
                <a:t>＊</a:t>
              </a:r>
              <a:r>
                <a:rPr kumimoji="0" lang="ja-JP" altLang="en-US" sz="1800" b="1" dirty="0">
                  <a:latin typeface="Meiryo" panose="020B0604030504040204" pitchFamily="34" charset="-128"/>
                  <a:ea typeface="Meiryo" panose="020B0604030504040204" pitchFamily="34" charset="-128"/>
                  <a:cs typeface="ＭＳ ゴシック" charset="0"/>
                </a:rPr>
                <a:t>心機能</a:t>
              </a:r>
              <a:r>
                <a:rPr kumimoji="0" lang="ja-JP" altLang="en-US" sz="1800" dirty="0">
                  <a:latin typeface="Meiryo" panose="020B0604030504040204" pitchFamily="34" charset="-128"/>
                  <a:ea typeface="Meiryo" panose="020B0604030504040204" pitchFamily="34" charset="-128"/>
                  <a:cs typeface="ＭＳ ゴシック" charset="0"/>
                </a:rPr>
                <a:t>低下　</a:t>
              </a:r>
              <a:r>
                <a:rPr kumimoji="0" lang="en-US" altLang="ja-JP" sz="1800" dirty="0">
                  <a:latin typeface="Meiryo" panose="020B0604030504040204" pitchFamily="34" charset="-128"/>
                  <a:ea typeface="Meiryo" panose="020B0604030504040204" pitchFamily="34" charset="-128"/>
                  <a:cs typeface="ＭＳ ゴシック" charset="0"/>
                </a:rPr>
                <a:t>→</a:t>
              </a:r>
              <a:r>
                <a:rPr kumimoji="0" lang="ja-JP" altLang="en-US" sz="1800" dirty="0">
                  <a:latin typeface="Meiryo" panose="020B0604030504040204" pitchFamily="34" charset="-128"/>
                  <a:ea typeface="Meiryo" panose="020B0604030504040204" pitchFamily="34" charset="-128"/>
                  <a:cs typeface="ＭＳ ゴシック" charset="0"/>
                </a:rPr>
                <a:t>循環不全、徐脈、乏尿、尿閉</a:t>
              </a:r>
            </a:p>
          </p:txBody>
        </p:sp>
        <p:sp>
          <p:nvSpPr>
            <p:cNvPr id="14" name="テキスト ボックス 13">
              <a:extLst>
                <a:ext uri="{FF2B5EF4-FFF2-40B4-BE49-F238E27FC236}">
                  <a16:creationId xmlns:a16="http://schemas.microsoft.com/office/drawing/2014/main" id="{56F0EF24-2599-4FC1-B041-04542716493C}"/>
                </a:ext>
              </a:extLst>
            </p:cNvPr>
            <p:cNvSpPr txBox="1"/>
            <p:nvPr/>
          </p:nvSpPr>
          <p:spPr>
            <a:xfrm>
              <a:off x="681038" y="1520825"/>
              <a:ext cx="800219" cy="461665"/>
            </a:xfrm>
            <a:prstGeom prst="rect">
              <a:avLst/>
            </a:prstGeo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wrap="none" tIns="108000" anchor="ctr" anchorCtr="0">
              <a:noAutofit/>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pPr algn="ctr" eaLnBrk="1" hangingPunct="1">
                <a:defRPr/>
              </a:pPr>
              <a:r>
                <a:rPr lang="ja-JP" altLang="en-US" sz="2000" b="1" dirty="0">
                  <a:solidFill>
                    <a:schemeClr val="accent6">
                      <a:lumMod val="50000"/>
                    </a:schemeClr>
                  </a:solidFill>
                  <a:latin typeface="Meiryo" panose="020B0604030504040204" pitchFamily="34" charset="-128"/>
                  <a:ea typeface="Meiryo" panose="020B0604030504040204" pitchFamily="34" charset="-128"/>
                  <a:cs typeface="ＭＳ ゴシック" charset="0"/>
                </a:rPr>
                <a:t>症状</a:t>
              </a:r>
            </a:p>
          </p:txBody>
        </p:sp>
      </p:grpSp>
      <p:grpSp>
        <p:nvGrpSpPr>
          <p:cNvPr id="5" name="グループ化 4">
            <a:extLst>
              <a:ext uri="{FF2B5EF4-FFF2-40B4-BE49-F238E27FC236}">
                <a16:creationId xmlns:a16="http://schemas.microsoft.com/office/drawing/2014/main" id="{92EF78C9-5448-47C3-89E7-2CED0F25F5EA}"/>
              </a:ext>
            </a:extLst>
          </p:cNvPr>
          <p:cNvGrpSpPr/>
          <p:nvPr/>
        </p:nvGrpSpPr>
        <p:grpSpPr>
          <a:xfrm>
            <a:off x="668339" y="3291635"/>
            <a:ext cx="8605834" cy="1258888"/>
            <a:chOff x="668338" y="3392487"/>
            <a:chExt cx="8605834" cy="1258888"/>
          </a:xfrm>
        </p:grpSpPr>
        <p:sp>
          <p:nvSpPr>
            <p:cNvPr id="15" name="テキスト ボックス 14">
              <a:extLst>
                <a:ext uri="{FF2B5EF4-FFF2-40B4-BE49-F238E27FC236}">
                  <a16:creationId xmlns:a16="http://schemas.microsoft.com/office/drawing/2014/main" id="{816F2782-A29B-4C17-958D-78EF22AB4801}"/>
                </a:ext>
              </a:extLst>
            </p:cNvPr>
            <p:cNvSpPr txBox="1"/>
            <p:nvPr/>
          </p:nvSpPr>
          <p:spPr>
            <a:xfrm>
              <a:off x="668338" y="3392487"/>
              <a:ext cx="812919" cy="461665"/>
            </a:xfrm>
            <a:prstGeom prst="rect">
              <a:avLst/>
            </a:prstGeom>
            <a:solidFill>
              <a:srgbClr val="CCFFCC"/>
            </a:solidFill>
          </p:spPr>
          <p:style>
            <a:lnRef idx="0">
              <a:schemeClr val="accent3"/>
            </a:lnRef>
            <a:fillRef idx="3">
              <a:schemeClr val="accent3"/>
            </a:fillRef>
            <a:effectRef idx="3">
              <a:schemeClr val="accent3"/>
            </a:effectRef>
            <a:fontRef idx="minor">
              <a:schemeClr val="lt1"/>
            </a:fontRef>
          </p:style>
          <p:txBody>
            <a:bodyPr wrap="square" tIns="108000" anchor="ctr" anchorCtr="0">
              <a:noAutofit/>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pPr algn="ctr" eaLnBrk="1" hangingPunct="1">
                <a:defRPr/>
              </a:pPr>
              <a:r>
                <a:rPr kumimoji="0" lang="ja-JP" altLang="en-US" sz="2000" b="1" dirty="0">
                  <a:solidFill>
                    <a:schemeClr val="accent6">
                      <a:lumMod val="50000"/>
                    </a:schemeClr>
                  </a:solidFill>
                  <a:latin typeface="Meiryo" panose="020B0604030504040204" pitchFamily="34" charset="-128"/>
                  <a:ea typeface="Meiryo" panose="020B0604030504040204" pitchFamily="34" charset="-128"/>
                  <a:cs typeface="ＭＳ ゴシック" charset="0"/>
                </a:rPr>
                <a:t>原因</a:t>
              </a:r>
              <a:endParaRPr lang="ja-JP" altLang="en-US" sz="2000" b="1" dirty="0">
                <a:solidFill>
                  <a:schemeClr val="accent6">
                    <a:lumMod val="50000"/>
                  </a:schemeClr>
                </a:solidFill>
                <a:latin typeface="Meiryo" panose="020B0604030504040204" pitchFamily="34" charset="-128"/>
                <a:ea typeface="Meiryo" panose="020B0604030504040204" pitchFamily="34" charset="-128"/>
                <a:cs typeface="ＭＳ Ｐゴシック" charset="0"/>
              </a:endParaRPr>
            </a:p>
          </p:txBody>
        </p:sp>
        <p:sp>
          <p:nvSpPr>
            <p:cNvPr id="16" name="正方形/長方形 15">
              <a:extLst>
                <a:ext uri="{FF2B5EF4-FFF2-40B4-BE49-F238E27FC236}">
                  <a16:creationId xmlns:a16="http://schemas.microsoft.com/office/drawing/2014/main" id="{8B0D0FDE-4AC4-4EFA-AA10-25A6B028B607}"/>
                </a:ext>
              </a:extLst>
            </p:cNvPr>
            <p:cNvSpPr>
              <a:spLocks noChangeArrowheads="1"/>
            </p:cNvSpPr>
            <p:nvPr/>
          </p:nvSpPr>
          <p:spPr bwMode="auto">
            <a:xfrm>
              <a:off x="1650999" y="3392487"/>
              <a:ext cx="7623173" cy="1258888"/>
            </a:xfrm>
            <a:prstGeom prst="rect">
              <a:avLst/>
            </a:prstGeom>
            <a:solidFill>
              <a:srgbClr val="CCFFCC"/>
            </a:solidFill>
            <a:ln>
              <a:noFill/>
            </a:ln>
            <a:effectLst>
              <a:outerShdw blurRad="40000" dist="83439" dir="3420008" rotWithShape="0">
                <a:srgbClr val="808080">
                  <a:alpha val="37999"/>
                </a:srgbClr>
              </a:outerShdw>
            </a:effectLst>
          </p:spPr>
          <p:txBody>
            <a:bodyPr wrap="square" anchor="ctr" anchorCtr="0">
              <a:noAutofit/>
            </a:bodyPr>
            <a:lstStyle/>
            <a:p>
              <a:pPr marL="342872" indent="-342872">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重度脳障害</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による体温調節障害がある</a:t>
              </a:r>
            </a:p>
            <a:p>
              <a:pPr marL="342872" indent="-342872">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環境温の低下</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に見合った衣類を着用していない</a:t>
              </a:r>
              <a:endParaRPr kumimoji="0"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342872" indent="-342872">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代謝の低下</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により体の中から熱を産生できない</a:t>
              </a:r>
              <a:endParaRPr kumimoji="0" lang="en-US" altLang="ja-JP" dirty="0">
                <a:solidFill>
                  <a:srgbClr val="000000"/>
                </a:solidFill>
                <a:latin typeface="Meiryo" panose="020B0604030504040204" pitchFamily="34" charset="-128"/>
                <a:ea typeface="Meiryo" panose="020B0604030504040204" pitchFamily="34" charset="-128"/>
                <a:cs typeface="ＭＳ ゴシック" charset="0"/>
              </a:endParaRPr>
            </a:p>
          </p:txBody>
        </p:sp>
      </p:grpSp>
      <p:grpSp>
        <p:nvGrpSpPr>
          <p:cNvPr id="6" name="グループ化 5">
            <a:extLst>
              <a:ext uri="{FF2B5EF4-FFF2-40B4-BE49-F238E27FC236}">
                <a16:creationId xmlns:a16="http://schemas.microsoft.com/office/drawing/2014/main" id="{0F63E751-76D5-44A1-81FA-FCF7965F2290}"/>
              </a:ext>
            </a:extLst>
          </p:cNvPr>
          <p:cNvGrpSpPr/>
          <p:nvPr/>
        </p:nvGrpSpPr>
        <p:grpSpPr>
          <a:xfrm>
            <a:off x="681041" y="4777341"/>
            <a:ext cx="8593137" cy="1258888"/>
            <a:chOff x="681038" y="5163001"/>
            <a:chExt cx="8593137" cy="1258888"/>
          </a:xfrm>
        </p:grpSpPr>
        <p:sp>
          <p:nvSpPr>
            <p:cNvPr id="9" name="Rectangle 5">
              <a:extLst>
                <a:ext uri="{FF2B5EF4-FFF2-40B4-BE49-F238E27FC236}">
                  <a16:creationId xmlns:a16="http://schemas.microsoft.com/office/drawing/2014/main" id="{54993DB1-9250-4113-A7A1-2CDC26D93D07}"/>
                </a:ext>
              </a:extLst>
            </p:cNvPr>
            <p:cNvSpPr>
              <a:spLocks noChangeArrowheads="1"/>
            </p:cNvSpPr>
            <p:nvPr/>
          </p:nvSpPr>
          <p:spPr bwMode="auto">
            <a:xfrm>
              <a:off x="1651001" y="5163001"/>
              <a:ext cx="7623174" cy="1258888"/>
            </a:xfrm>
            <a:prstGeom prst="rect">
              <a:avLst/>
            </a:prstGeom>
            <a:solidFill>
              <a:srgbClr val="FFE6CD"/>
            </a:solidFill>
            <a:ln>
              <a:noFill/>
            </a:ln>
            <a:effectLst>
              <a:outerShdw blurRad="40000" dist="58039" dir="2700000" rotWithShape="0">
                <a:srgbClr val="808080">
                  <a:alpha val="37999"/>
                </a:srgbClr>
              </a:outerShdw>
            </a:effectLst>
          </p:spPr>
          <p:txBody>
            <a:bodyPr wrap="square" anchor="ctr" anchorCtr="0">
              <a:noAutofit/>
            </a:bodyPr>
            <a:lstStyle/>
            <a:p>
              <a:pPr marL="342872" indent="-342872" algn="just">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環境温度</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を温かく（電気毛布は有用です）</a:t>
              </a:r>
              <a:endParaRPr kumimoji="0"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342872" indent="-342872" algn="just">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保温性</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の高い衣類の着用。頭や頸の保温に努める。</a:t>
              </a:r>
            </a:p>
            <a:p>
              <a:pPr marL="342872" indent="-342872" algn="just">
                <a:lnSpc>
                  <a:spcPct val="125000"/>
                </a:lnSpc>
                <a:buClr>
                  <a:schemeClr val="folHlink"/>
                </a:buClr>
                <a:buSzPct val="60000"/>
                <a:defRPr/>
              </a:pP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＊手足の</a:t>
              </a:r>
              <a:r>
                <a:rPr kumimoji="0" lang="ja-JP" altLang="en-US" b="1" dirty="0">
                  <a:solidFill>
                    <a:srgbClr val="000000"/>
                  </a:solidFill>
                  <a:latin typeface="Meiryo" panose="020B0604030504040204" pitchFamily="34" charset="-128"/>
                  <a:ea typeface="Meiryo" panose="020B0604030504040204" pitchFamily="34" charset="-128"/>
                  <a:cs typeface="ＭＳ ゴシック" charset="0"/>
                </a:rPr>
                <a:t>運動やマッサージ</a:t>
              </a:r>
              <a:r>
                <a:rPr kumimoji="0" lang="ja-JP" altLang="en-US" dirty="0">
                  <a:solidFill>
                    <a:srgbClr val="000000"/>
                  </a:solidFill>
                  <a:latin typeface="Meiryo" panose="020B0604030504040204" pitchFamily="34" charset="-128"/>
                  <a:ea typeface="Meiryo" panose="020B0604030504040204" pitchFamily="34" charset="-128"/>
                  <a:cs typeface="ＭＳ ゴシック" charset="0"/>
                </a:rPr>
                <a:t>は末梢の循環の改善に有効</a:t>
              </a:r>
            </a:p>
          </p:txBody>
        </p:sp>
        <p:sp>
          <p:nvSpPr>
            <p:cNvPr id="17" name="テキスト ボックス 16">
              <a:extLst>
                <a:ext uri="{FF2B5EF4-FFF2-40B4-BE49-F238E27FC236}">
                  <a16:creationId xmlns:a16="http://schemas.microsoft.com/office/drawing/2014/main" id="{2CC5C19D-5E74-4308-B75C-D8CC1AF811EC}"/>
                </a:ext>
              </a:extLst>
            </p:cNvPr>
            <p:cNvSpPr txBox="1"/>
            <p:nvPr/>
          </p:nvSpPr>
          <p:spPr>
            <a:xfrm>
              <a:off x="681038" y="5163001"/>
              <a:ext cx="800219" cy="461665"/>
            </a:xfrm>
            <a:prstGeom prst="rect">
              <a:avLst/>
            </a:prstGeom>
            <a:solidFill>
              <a:srgbClr val="FFE6CD"/>
            </a:solidFill>
          </p:spPr>
          <p:style>
            <a:lnRef idx="0">
              <a:schemeClr val="accent6"/>
            </a:lnRef>
            <a:fillRef idx="3">
              <a:schemeClr val="accent6"/>
            </a:fillRef>
            <a:effectRef idx="3">
              <a:schemeClr val="accent6"/>
            </a:effectRef>
            <a:fontRef idx="minor">
              <a:schemeClr val="lt1"/>
            </a:fontRef>
          </p:style>
          <p:txBody>
            <a:bodyPr wrap="none" tIns="108000" anchor="ctr" anchorCtr="0">
              <a:noAutofit/>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pPr algn="ctr" eaLnBrk="1" hangingPunct="1">
                <a:defRPr/>
              </a:pPr>
              <a:r>
                <a:rPr kumimoji="0" lang="ja-JP" altLang="en-US" sz="2000" b="1" dirty="0">
                  <a:solidFill>
                    <a:schemeClr val="accent6">
                      <a:lumMod val="50000"/>
                    </a:schemeClr>
                  </a:solidFill>
                  <a:latin typeface="Meiryo" panose="020B0604030504040204" pitchFamily="34" charset="-128"/>
                  <a:ea typeface="Meiryo" panose="020B0604030504040204" pitchFamily="34" charset="-128"/>
                  <a:cs typeface="ＭＳ ゴシック" charset="0"/>
                </a:rPr>
                <a:t>対応</a:t>
              </a:r>
              <a:endParaRPr lang="ja-JP" altLang="en-US" sz="2000" b="1" dirty="0">
                <a:solidFill>
                  <a:schemeClr val="accent6">
                    <a:lumMod val="50000"/>
                  </a:schemeClr>
                </a:solidFill>
                <a:latin typeface="Meiryo" panose="020B0604030504040204" pitchFamily="34" charset="-128"/>
                <a:ea typeface="Meiryo" panose="020B0604030504040204" pitchFamily="34" charset="-128"/>
                <a:cs typeface="ＭＳ Ｐゴシック" charset="0"/>
              </a:endParaRPr>
            </a:p>
          </p:txBody>
        </p:sp>
      </p:grpSp>
      <p:sp>
        <p:nvSpPr>
          <p:cNvPr id="18" name="テキスト ボックス 15">
            <a:extLst>
              <a:ext uri="{FF2B5EF4-FFF2-40B4-BE49-F238E27FC236}">
                <a16:creationId xmlns:a16="http://schemas.microsoft.com/office/drawing/2014/main" id="{5CBDA2B2-5F57-4AE6-943C-D937F99399FC}"/>
              </a:ext>
            </a:extLst>
          </p:cNvPr>
          <p:cNvSpPr txBox="1">
            <a:spLocks noChangeArrowheads="1"/>
          </p:cNvSpPr>
          <p:nvPr/>
        </p:nvSpPr>
        <p:spPr bwMode="auto">
          <a:xfrm>
            <a:off x="681041" y="6229482"/>
            <a:ext cx="8593137" cy="57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0" lang="ja-JP" altLang="en-US" sz="2000" b="1" dirty="0">
                <a:solidFill>
                  <a:srgbClr val="FF0000"/>
                </a:solidFill>
                <a:latin typeface="Meiryo" panose="020B0604030504040204" pitchFamily="34" charset="-128"/>
                <a:ea typeface="Meiryo" panose="020B0604030504040204" pitchFamily="34" charset="-128"/>
              </a:rPr>
              <a:t>身体機能を考えると体温は</a:t>
            </a:r>
            <a:r>
              <a:rPr kumimoji="0" lang="en-US" altLang="ja-JP" sz="2000" b="1" dirty="0">
                <a:solidFill>
                  <a:srgbClr val="FF0000"/>
                </a:solidFill>
                <a:latin typeface="Meiryo" panose="020B0604030504040204" pitchFamily="34" charset="-128"/>
                <a:ea typeface="Meiryo" panose="020B0604030504040204" pitchFamily="34" charset="-128"/>
              </a:rPr>
              <a:t>35℃</a:t>
            </a:r>
            <a:r>
              <a:rPr kumimoji="0" lang="ja-JP" altLang="en-US" sz="2000" b="1" dirty="0">
                <a:solidFill>
                  <a:srgbClr val="FF0000"/>
                </a:solidFill>
                <a:latin typeface="Meiryo" panose="020B0604030504040204" pitchFamily="34" charset="-128"/>
                <a:ea typeface="Meiryo" panose="020B0604030504040204" pitchFamily="34" charset="-128"/>
              </a:rPr>
              <a:t>を維持したいです</a:t>
            </a:r>
          </a:p>
        </p:txBody>
      </p:sp>
      <p:sp>
        <p:nvSpPr>
          <p:cNvPr id="19" name="正方形/長方形 1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073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1D8329FC-DC65-4AB6-AFA9-77F49263D90F}"/>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zh-TW" altLang="en-US" sz="2799" dirty="0"/>
              <a:t>脈　拍（心 拍）</a:t>
            </a:r>
          </a:p>
        </p:txBody>
      </p:sp>
      <p:sp>
        <p:nvSpPr>
          <p:cNvPr id="20" name="テキスト ボックス 5">
            <a:extLst>
              <a:ext uri="{FF2B5EF4-FFF2-40B4-BE49-F238E27FC236}">
                <a16:creationId xmlns:a16="http://schemas.microsoft.com/office/drawing/2014/main" id="{D856EE65-44A6-414F-8BE2-3FC7443EA184}"/>
              </a:ext>
            </a:extLst>
          </p:cNvPr>
          <p:cNvSpPr txBox="1">
            <a:spLocks noChangeArrowheads="1"/>
          </p:cNvSpPr>
          <p:nvPr/>
        </p:nvSpPr>
        <p:spPr bwMode="auto">
          <a:xfrm>
            <a:off x="453929" y="3375096"/>
            <a:ext cx="4627549"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25000"/>
              </a:lnSpc>
              <a:spcBef>
                <a:spcPct val="0"/>
              </a:spcBef>
              <a:buFontTx/>
              <a:buNone/>
            </a:pPr>
            <a:r>
              <a:rPr lang="en-US" altLang="ja-JP" sz="1800" b="1" dirty="0">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脈拍数が上昇する原因</a:t>
            </a:r>
            <a:r>
              <a:rPr lang="en-US" altLang="ja-JP" sz="1800" b="1" dirty="0">
                <a:latin typeface="Meiryo" panose="020B0604030504040204" pitchFamily="34" charset="-128"/>
                <a:ea typeface="Meiryo" panose="020B0604030504040204" pitchFamily="34" charset="-128"/>
              </a:rPr>
              <a:t>】</a:t>
            </a:r>
          </a:p>
          <a:p>
            <a:pPr marL="285725" indent="-138102">
              <a:lnSpc>
                <a:spcPct val="110000"/>
              </a:lnSpc>
              <a:spcBef>
                <a:spcPct val="0"/>
              </a:spcBef>
            </a:pPr>
            <a:r>
              <a:rPr lang="ja-JP" altLang="en-US" sz="1800" dirty="0">
                <a:latin typeface="Meiryo" panose="020B0604030504040204" pitchFamily="34" charset="-128"/>
                <a:ea typeface="Meiryo" panose="020B0604030504040204" pitchFamily="34" charset="-128"/>
              </a:rPr>
              <a:t>体温上昇</a:t>
            </a:r>
            <a:endParaRPr lang="en-US" altLang="ja-JP" sz="1800" dirty="0">
              <a:latin typeface="Meiryo" panose="020B0604030504040204" pitchFamily="34" charset="-128"/>
              <a:ea typeface="Meiryo" panose="020B0604030504040204" pitchFamily="34" charset="-128"/>
            </a:endParaRPr>
          </a:p>
          <a:p>
            <a:pPr marL="285725" indent="-138102">
              <a:lnSpc>
                <a:spcPct val="110000"/>
              </a:lnSpc>
              <a:spcBef>
                <a:spcPct val="0"/>
              </a:spcBef>
            </a:pPr>
            <a:r>
              <a:rPr lang="ja-JP" altLang="en-US" sz="1800" dirty="0">
                <a:latin typeface="Meiryo" panose="020B0604030504040204" pitchFamily="34" charset="-128"/>
                <a:ea typeface="Meiryo" panose="020B0604030504040204" pitchFamily="34" charset="-128"/>
              </a:rPr>
              <a:t>循環血液量低下（脱水）</a:t>
            </a:r>
            <a:endParaRPr lang="en-US" altLang="ja-JP" sz="1800" dirty="0">
              <a:latin typeface="Meiryo" panose="020B0604030504040204" pitchFamily="34" charset="-128"/>
              <a:ea typeface="Meiryo" panose="020B0604030504040204" pitchFamily="34" charset="-128"/>
            </a:endParaRPr>
          </a:p>
          <a:p>
            <a:pPr marL="285725" indent="-138102">
              <a:lnSpc>
                <a:spcPct val="110000"/>
              </a:lnSpc>
              <a:spcBef>
                <a:spcPct val="0"/>
              </a:spcBef>
            </a:pPr>
            <a:r>
              <a:rPr lang="ja-JP" altLang="en-US" sz="1800" dirty="0">
                <a:latin typeface="Meiryo" panose="020B0604030504040204" pitchFamily="34" charset="-128"/>
                <a:ea typeface="Meiryo" panose="020B0604030504040204" pitchFamily="34" charset="-128"/>
              </a:rPr>
              <a:t>循環血液偏在　（栄養注入・上体挙上）</a:t>
            </a:r>
            <a:endParaRPr lang="en-US" altLang="ja-JP" sz="1800" dirty="0">
              <a:latin typeface="Meiryo" panose="020B0604030504040204" pitchFamily="34" charset="-128"/>
              <a:ea typeface="Meiryo" panose="020B0604030504040204" pitchFamily="34" charset="-128"/>
            </a:endParaRPr>
          </a:p>
          <a:p>
            <a:pPr marL="285725" indent="-138102">
              <a:lnSpc>
                <a:spcPct val="110000"/>
              </a:lnSpc>
              <a:spcBef>
                <a:spcPct val="0"/>
              </a:spcBef>
            </a:pPr>
            <a:r>
              <a:rPr lang="ja-JP" altLang="en-US" sz="1800" dirty="0">
                <a:latin typeface="Meiryo" panose="020B0604030504040204" pitchFamily="34" charset="-128"/>
                <a:ea typeface="Meiryo" panose="020B0604030504040204" pitchFamily="34" charset="-128"/>
              </a:rPr>
              <a:t>酸素需要増加　（運動・筋緊張亢進）</a:t>
            </a:r>
            <a:endParaRPr lang="en-US" altLang="ja-JP" sz="1800" dirty="0">
              <a:latin typeface="Meiryo" panose="020B0604030504040204" pitchFamily="34" charset="-128"/>
              <a:ea typeface="Meiryo" panose="020B0604030504040204" pitchFamily="34" charset="-128"/>
            </a:endParaRPr>
          </a:p>
          <a:p>
            <a:pPr marL="285725" indent="-138102">
              <a:lnSpc>
                <a:spcPct val="110000"/>
              </a:lnSpc>
              <a:spcBef>
                <a:spcPct val="0"/>
              </a:spcBef>
            </a:pPr>
            <a:r>
              <a:rPr lang="ja-JP" altLang="en-US" sz="1800" dirty="0">
                <a:latin typeface="Meiryo" panose="020B0604030504040204" pitchFamily="34" charset="-128"/>
                <a:ea typeface="Meiryo" panose="020B0604030504040204" pitchFamily="34" charset="-128"/>
              </a:rPr>
              <a:t>交感神経刺激　（痛み・ストレス）</a:t>
            </a:r>
          </a:p>
        </p:txBody>
      </p:sp>
      <p:sp>
        <p:nvSpPr>
          <p:cNvPr id="21" name="雲形吹き出し 4">
            <a:extLst>
              <a:ext uri="{FF2B5EF4-FFF2-40B4-BE49-F238E27FC236}">
                <a16:creationId xmlns:a16="http://schemas.microsoft.com/office/drawing/2014/main" id="{ADF86197-EC24-419A-8AE7-7041FB6B4B20}"/>
              </a:ext>
            </a:extLst>
          </p:cNvPr>
          <p:cNvSpPr>
            <a:spLocks noChangeArrowheads="1"/>
          </p:cNvSpPr>
          <p:nvPr/>
        </p:nvSpPr>
        <p:spPr bwMode="auto">
          <a:xfrm>
            <a:off x="5372891" y="2955293"/>
            <a:ext cx="3901287" cy="2146431"/>
          </a:xfrm>
          <a:prstGeom prst="cloudCallout">
            <a:avLst>
              <a:gd name="adj1" fmla="val -63109"/>
              <a:gd name="adj2" fmla="val 1762"/>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40000" dist="20000" dir="5400000" rotWithShape="0">
              <a:srgbClr val="808080">
                <a:alpha val="37999"/>
              </a:srgbClr>
            </a:outerShdw>
          </a:effectLst>
        </p:spPr>
        <p:txBody>
          <a:bodyPr wrap="none"/>
          <a:lstStyle/>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cs typeface="HG創英角ﾎﾟｯﾌﾟ体" charset="2"/>
              </a:rPr>
              <a:t>脈拍上昇は</a:t>
            </a:r>
            <a:endParaRPr lang="en-US" altLang="ja-JP" sz="1600" dirty="0">
              <a:solidFill>
                <a:schemeClr val="dk1"/>
              </a:solidFill>
              <a:latin typeface="Meiryo" panose="020B0604030504040204" pitchFamily="34" charset="-128"/>
              <a:ea typeface="Meiryo" panose="020B0604030504040204" pitchFamily="34" charset="-128"/>
              <a:cs typeface="HG創英角ﾎﾟｯﾌﾟ体" charset="2"/>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cs typeface="HG創英角ﾎﾟｯﾌﾟ体" charset="2"/>
              </a:rPr>
              <a:t>不快・不安・緊張のサイン</a:t>
            </a:r>
            <a:endParaRPr lang="en-US" altLang="ja-JP" sz="1600" dirty="0">
              <a:solidFill>
                <a:schemeClr val="dk1"/>
              </a:solidFill>
              <a:latin typeface="Meiryo" panose="020B0604030504040204" pitchFamily="34" charset="-128"/>
              <a:ea typeface="Meiryo" panose="020B0604030504040204" pitchFamily="34" charset="-128"/>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「おしっこが出たよ！」</a:t>
            </a:r>
            <a:endParaRPr lang="en-US" altLang="ja-JP" sz="1600" dirty="0">
              <a:solidFill>
                <a:schemeClr val="dk1"/>
              </a:solidFill>
              <a:latin typeface="Meiryo" panose="020B0604030504040204" pitchFamily="34" charset="-128"/>
              <a:ea typeface="Meiryo" panose="020B0604030504040204" pitchFamily="34" charset="-128"/>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「なんとなく苦しいよ！」</a:t>
            </a:r>
            <a:endParaRPr lang="en-US" altLang="ja-JP" sz="1600" dirty="0">
              <a:solidFill>
                <a:schemeClr val="dk1"/>
              </a:solidFill>
              <a:latin typeface="Meiryo" panose="020B0604030504040204" pitchFamily="34" charset="-128"/>
              <a:ea typeface="Meiryo" panose="020B0604030504040204" pitchFamily="34" charset="-128"/>
            </a:endParaRPr>
          </a:p>
          <a:p>
            <a:pPr algn="ctr">
              <a:defRPr/>
            </a:pPr>
            <a:r>
              <a:rPr lang="ja-JP" altLang="en-US" sz="1600" dirty="0">
                <a:solidFill>
                  <a:schemeClr val="dk1"/>
                </a:solidFill>
                <a:latin typeface="Meiryo" panose="020B0604030504040204" pitchFamily="34" charset="-128"/>
                <a:ea typeface="Meiryo" panose="020B0604030504040204" pitchFamily="34" charset="-128"/>
              </a:rPr>
              <a:t>「暑いよ！」「痛いよ！」</a:t>
            </a:r>
            <a:endParaRPr lang="en-US" altLang="ja-JP" sz="1600" dirty="0">
              <a:solidFill>
                <a:schemeClr val="dk1"/>
              </a:solidFill>
              <a:latin typeface="Meiryo" panose="020B0604030504040204" pitchFamily="34" charset="-128"/>
              <a:ea typeface="Meiryo" panose="020B0604030504040204" pitchFamily="34" charset="-128"/>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子どもの重要な意思表示！</a:t>
            </a:r>
          </a:p>
        </p:txBody>
      </p:sp>
      <p:sp>
        <p:nvSpPr>
          <p:cNvPr id="22" name="雲形吹き出し 5">
            <a:extLst>
              <a:ext uri="{FF2B5EF4-FFF2-40B4-BE49-F238E27FC236}">
                <a16:creationId xmlns:a16="http://schemas.microsoft.com/office/drawing/2014/main" id="{0386A259-B7B8-43A5-AA3E-3DAB4F9B0E78}"/>
              </a:ext>
            </a:extLst>
          </p:cNvPr>
          <p:cNvSpPr>
            <a:spLocks noChangeArrowheads="1"/>
          </p:cNvSpPr>
          <p:nvPr/>
        </p:nvSpPr>
        <p:spPr bwMode="auto">
          <a:xfrm>
            <a:off x="5284603" y="1385254"/>
            <a:ext cx="3784787" cy="1307497"/>
          </a:xfrm>
          <a:prstGeom prst="cloudCallout">
            <a:avLst>
              <a:gd name="adj1" fmla="val -66671"/>
              <a:gd name="adj2" fmla="val 6385"/>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wrap="none" anchor="ctr"/>
          <a:lstStyle/>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脈に触れなくても</a:t>
            </a:r>
            <a:endParaRPr lang="en-US" altLang="ja-JP" sz="1600" dirty="0">
              <a:solidFill>
                <a:schemeClr val="dk1"/>
              </a:solidFill>
              <a:latin typeface="Meiryo" panose="020B0604030504040204" pitchFamily="34" charset="-128"/>
              <a:ea typeface="Meiryo" panose="020B0604030504040204" pitchFamily="34" charset="-128"/>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酸素飽和度モニターによって</a:t>
            </a:r>
            <a:endParaRPr lang="en-US" altLang="ja-JP" sz="1600" dirty="0">
              <a:solidFill>
                <a:schemeClr val="dk1"/>
              </a:solidFill>
              <a:latin typeface="Meiryo" panose="020B0604030504040204" pitchFamily="34" charset="-128"/>
              <a:ea typeface="Meiryo" panose="020B0604030504040204" pitchFamily="34" charset="-128"/>
            </a:endParaRPr>
          </a:p>
          <a:p>
            <a:pPr algn="ctr" eaLnBrk="1" hangingPunct="1">
              <a:defRPr/>
            </a:pPr>
            <a:r>
              <a:rPr lang="ja-JP" altLang="en-US" sz="1600" dirty="0">
                <a:solidFill>
                  <a:schemeClr val="dk1"/>
                </a:solidFill>
                <a:latin typeface="Meiryo" panose="020B0604030504040204" pitchFamily="34" charset="-128"/>
                <a:ea typeface="Meiryo" panose="020B0604030504040204" pitchFamily="34" charset="-128"/>
              </a:rPr>
              <a:t>簡便に継続的に脈拍が把握できる</a:t>
            </a:r>
          </a:p>
        </p:txBody>
      </p:sp>
      <p:sp>
        <p:nvSpPr>
          <p:cNvPr id="24" name="テキスト ボックス 23">
            <a:extLst>
              <a:ext uri="{FF2B5EF4-FFF2-40B4-BE49-F238E27FC236}">
                <a16:creationId xmlns:a16="http://schemas.microsoft.com/office/drawing/2014/main" id="{1971069C-A2A3-47DF-8F86-A32DBA84C93C}"/>
              </a:ext>
            </a:extLst>
          </p:cNvPr>
          <p:cNvSpPr txBox="1">
            <a:spLocks noChangeArrowheads="1"/>
          </p:cNvSpPr>
          <p:nvPr/>
        </p:nvSpPr>
        <p:spPr bwMode="auto">
          <a:xfrm>
            <a:off x="681039" y="5364261"/>
            <a:ext cx="8593137" cy="1140106"/>
          </a:xfrm>
          <a:prstGeom prst="rect">
            <a:avLst/>
          </a:prstGeom>
          <a:solidFill>
            <a:srgbClr val="FFFFCC"/>
          </a:solidFill>
          <a:ln w="9525">
            <a:solidFill>
              <a:srgbClr val="000000"/>
            </a:solidFill>
            <a:miter lim="800000"/>
            <a:headEnd/>
            <a:tailEnd/>
          </a:ln>
          <a:effectLst>
            <a:outerShdw blurRad="40000" dist="20000" dir="5400000" rotWithShape="0">
              <a:srgbClr val="808080">
                <a:alpha val="37999"/>
              </a:srgbClr>
            </a:outerShdw>
          </a:effectLst>
        </p:spPr>
        <p:txBody>
          <a:bodyPr wrap="square" tIns="108000">
            <a:spAutoFit/>
          </a:bodyPr>
          <a:lstStyle>
            <a:lvl1pPr>
              <a:defRPr kumimoji="1" sz="2400">
                <a:solidFill>
                  <a:schemeClr val="tx1"/>
                </a:solidFill>
                <a:latin typeface="Times" panose="02020603050405020304" pitchFamily="18" charset="0"/>
                <a:ea typeface="Osaka" pitchFamily="6" charset="-128"/>
              </a:defRPr>
            </a:lvl1pPr>
            <a:lvl2pPr marL="742950" indent="-285750">
              <a:defRPr kumimoji="1" sz="2400">
                <a:solidFill>
                  <a:schemeClr val="tx1"/>
                </a:solidFill>
                <a:latin typeface="Times" panose="02020603050405020304" pitchFamily="18" charset="0"/>
                <a:ea typeface="Osaka" pitchFamily="6" charset="-128"/>
              </a:defRPr>
            </a:lvl2pPr>
            <a:lvl3pPr marL="1143000" indent="-228600">
              <a:defRPr kumimoji="1" sz="2400">
                <a:solidFill>
                  <a:schemeClr val="tx1"/>
                </a:solidFill>
                <a:latin typeface="Times" panose="02020603050405020304" pitchFamily="18" charset="0"/>
                <a:ea typeface="Osaka" pitchFamily="6" charset="-128"/>
              </a:defRPr>
            </a:lvl3pPr>
            <a:lvl4pPr marL="1600200" indent="-228600">
              <a:defRPr kumimoji="1" sz="2400">
                <a:solidFill>
                  <a:schemeClr val="tx1"/>
                </a:solidFill>
                <a:latin typeface="Times" panose="02020603050405020304" pitchFamily="18" charset="0"/>
                <a:ea typeface="Osaka" pitchFamily="6" charset="-128"/>
              </a:defRPr>
            </a:lvl4pPr>
            <a:lvl5pPr marL="2057400" indent="-228600">
              <a:defRPr kumimoji="1" sz="2400">
                <a:solidFill>
                  <a:schemeClr val="tx1"/>
                </a:solidFill>
                <a:latin typeface="Times" panose="02020603050405020304" pitchFamily="18" charset="0"/>
                <a:ea typeface="Osaka" pitchFamily="6"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pitchFamily="6"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pitchFamily="6"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pitchFamily="6"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pitchFamily="6" charset="-128"/>
              </a:defRPr>
            </a:lvl9pPr>
          </a:lstStyle>
          <a:p>
            <a:pPr eaLnBrk="1" hangingPunct="1">
              <a:defRPr/>
            </a:pPr>
            <a:r>
              <a:rPr lang="ja-JP" altLang="en-US" sz="1600" dirty="0">
                <a:solidFill>
                  <a:srgbClr val="000000"/>
                </a:solidFill>
                <a:latin typeface="Meiryo" panose="020B0604030504040204" pitchFamily="34" charset="-128"/>
                <a:ea typeface="Meiryo" panose="020B0604030504040204" pitchFamily="34" charset="-128"/>
              </a:rPr>
              <a:t>　　</a:t>
            </a:r>
            <a:r>
              <a:rPr lang="ja-JP" altLang="en-US" sz="1600" b="1" dirty="0">
                <a:solidFill>
                  <a:srgbClr val="000000"/>
                </a:solidFill>
                <a:latin typeface="Meiryo" panose="020B0604030504040204" pitchFamily="34" charset="-128"/>
                <a:ea typeface="Meiryo" panose="020B0604030504040204" pitchFamily="34" charset="-128"/>
              </a:rPr>
              <a:t>重度の医療的ケア児の徐脈はどのくらいまで問題ないか？</a:t>
            </a:r>
            <a:endParaRPr lang="en-US" altLang="ja-JP" sz="1600" b="1" dirty="0">
              <a:solidFill>
                <a:srgbClr val="000000"/>
              </a:solidFill>
              <a:latin typeface="Meiryo" panose="020B0604030504040204" pitchFamily="34" charset="-128"/>
              <a:ea typeface="Meiryo" panose="020B0604030504040204" pitchFamily="34" charset="-128"/>
            </a:endParaRPr>
          </a:p>
          <a:p>
            <a:pPr marL="285725" indent="-285725">
              <a:buFont typeface="Arial" panose="020B0604020202020204" pitchFamily="34" charset="0"/>
              <a:buChar char="•"/>
              <a:defRPr/>
            </a:pPr>
            <a:r>
              <a:rPr lang="ja-JP" altLang="en-US" sz="1600" dirty="0">
                <a:solidFill>
                  <a:srgbClr val="000000"/>
                </a:solidFill>
                <a:latin typeface="Meiryo" panose="020B0604030504040204" pitchFamily="34" charset="-128"/>
                <a:ea typeface="Meiryo" panose="020B0604030504040204" pitchFamily="34" charset="-128"/>
              </a:rPr>
              <a:t>人工呼吸器療法の子どもが熟睡すると</a:t>
            </a:r>
            <a:r>
              <a:rPr lang="en-US" altLang="ja-JP" sz="1600" dirty="0">
                <a:solidFill>
                  <a:srgbClr val="000000"/>
                </a:solidFill>
                <a:latin typeface="Meiryo" panose="020B0604030504040204" pitchFamily="34" charset="-128"/>
                <a:ea typeface="Meiryo" panose="020B0604030504040204" pitchFamily="34" charset="-128"/>
              </a:rPr>
              <a:t>40</a:t>
            </a:r>
            <a:r>
              <a:rPr lang="ja-JP" altLang="en-US" sz="1600" dirty="0">
                <a:solidFill>
                  <a:srgbClr val="000000"/>
                </a:solidFill>
                <a:latin typeface="Meiryo" panose="020B0604030504040204" pitchFamily="34" charset="-128"/>
                <a:ea typeface="Meiryo" panose="020B0604030504040204" pitchFamily="34" charset="-128"/>
              </a:rPr>
              <a:t>台</a:t>
            </a:r>
            <a:r>
              <a:rPr lang="en-US" altLang="ja-JP" sz="1600" dirty="0">
                <a:solidFill>
                  <a:srgbClr val="000000"/>
                </a:solidFill>
                <a:latin typeface="Meiryo" panose="020B0604030504040204" pitchFamily="34" charset="-128"/>
                <a:ea typeface="Meiryo" panose="020B0604030504040204" pitchFamily="34" charset="-128"/>
              </a:rPr>
              <a:t>/</a:t>
            </a:r>
            <a:r>
              <a:rPr lang="ja-JP" altLang="en-US" sz="1600" dirty="0">
                <a:solidFill>
                  <a:srgbClr val="000000"/>
                </a:solidFill>
                <a:latin typeface="Meiryo" panose="020B0604030504040204" pitchFamily="34" charset="-128"/>
                <a:ea typeface="Meiryo" panose="020B0604030504040204" pitchFamily="34" charset="-128"/>
              </a:rPr>
              <a:t>分まで低下することはよくあります。</a:t>
            </a:r>
            <a:br>
              <a:rPr lang="en-US" altLang="ja-JP" sz="1600" dirty="0">
                <a:solidFill>
                  <a:srgbClr val="000000"/>
                </a:solidFill>
                <a:latin typeface="Meiryo" panose="020B0604030504040204" pitchFamily="34" charset="-128"/>
                <a:ea typeface="Meiryo" panose="020B0604030504040204" pitchFamily="34" charset="-128"/>
              </a:rPr>
            </a:br>
            <a:r>
              <a:rPr lang="ja-JP" altLang="en-US" sz="1600" dirty="0">
                <a:solidFill>
                  <a:srgbClr val="000000"/>
                </a:solidFill>
                <a:latin typeface="Meiryo" panose="020B0604030504040204" pitchFamily="34" charset="-128"/>
                <a:ea typeface="Meiryo" panose="020B0604030504040204" pitchFamily="34" charset="-128"/>
              </a:rPr>
              <a:t>覚醒度を上げて脈拍が上昇すれば心配ありません。</a:t>
            </a:r>
            <a:endParaRPr lang="en-US" altLang="ja-JP" sz="1600" dirty="0">
              <a:solidFill>
                <a:srgbClr val="000000"/>
              </a:solidFill>
              <a:latin typeface="Meiryo" panose="020B0604030504040204" pitchFamily="34" charset="-128"/>
              <a:ea typeface="Meiryo" panose="020B0604030504040204" pitchFamily="34" charset="-128"/>
            </a:endParaRPr>
          </a:p>
          <a:p>
            <a:pPr marL="285725" indent="-285725">
              <a:buFont typeface="Arial" panose="020B0604020202020204" pitchFamily="34" charset="0"/>
              <a:buChar char="•"/>
              <a:defRPr/>
            </a:pPr>
            <a:r>
              <a:rPr lang="ja-JP" altLang="en-US" sz="1600" dirty="0">
                <a:solidFill>
                  <a:srgbClr val="000000"/>
                </a:solidFill>
                <a:latin typeface="Meiryo" panose="020B0604030504040204" pitchFamily="34" charset="-128"/>
                <a:ea typeface="Meiryo" panose="020B0604030504040204" pitchFamily="34" charset="-128"/>
              </a:rPr>
              <a:t>酸素飽和度モニターで一時的に徐脈になる場合は不整脈の可能性があります。</a:t>
            </a:r>
          </a:p>
        </p:txBody>
      </p:sp>
      <p:sp>
        <p:nvSpPr>
          <p:cNvPr id="9" name="正方形/長方形 8">
            <a:extLst>
              <a:ext uri="{FF2B5EF4-FFF2-40B4-BE49-F238E27FC236}">
                <a16:creationId xmlns:a16="http://schemas.microsoft.com/office/drawing/2014/main" id="{F4E10852-6F31-4D5D-8604-129673F7B477}"/>
              </a:ext>
            </a:extLst>
          </p:cNvPr>
          <p:cNvSpPr/>
          <p:nvPr/>
        </p:nvSpPr>
        <p:spPr>
          <a:xfrm>
            <a:off x="681038" y="1454032"/>
            <a:ext cx="3551750" cy="1841204"/>
          </a:xfrm>
          <a:prstGeom prst="rect">
            <a:avLst/>
          </a:prstGeom>
          <a:ln w="12700">
            <a:solidFill>
              <a:srgbClr val="4DB3FF"/>
            </a:solidFill>
          </a:ln>
        </p:spPr>
        <p:txBody>
          <a:bodyPr wrap="square" lIns="0" anchor="ctr" anchorCtr="0">
            <a:noAutofit/>
          </a:bodyPr>
          <a:lstStyle/>
          <a:p>
            <a:pPr>
              <a:lnSpc>
                <a:spcPct val="125000"/>
              </a:lnSpc>
              <a:tabLst>
                <a:tab pos="900037" algn="l"/>
                <a:tab pos="1254021" algn="l"/>
              </a:tabLst>
              <a:defRPr/>
            </a:pPr>
            <a:r>
              <a:rPr lang="en-US" altLang="ja-JP" b="1" dirty="0">
                <a:solidFill>
                  <a:schemeClr val="dk1"/>
                </a:solidFill>
                <a:latin typeface="Meiryo" panose="020B0604030504040204" pitchFamily="34" charset="-128"/>
                <a:ea typeface="Meiryo" panose="020B0604030504040204" pitchFamily="34" charset="-128"/>
                <a:cs typeface="ＭＳ ゴシック"/>
              </a:rPr>
              <a:t>【</a:t>
            </a:r>
            <a:r>
              <a:rPr lang="ja-JP" altLang="en-US" b="1" dirty="0">
                <a:solidFill>
                  <a:schemeClr val="dk1"/>
                </a:solidFill>
                <a:latin typeface="Meiryo" panose="020B0604030504040204" pitchFamily="34" charset="-128"/>
                <a:ea typeface="Meiryo" panose="020B0604030504040204" pitchFamily="34" charset="-128"/>
                <a:cs typeface="ＭＳ ゴシック"/>
              </a:rPr>
              <a:t>脈拍数の正常値</a:t>
            </a:r>
            <a:r>
              <a:rPr lang="en-US" altLang="ja-JP" b="1" dirty="0">
                <a:solidFill>
                  <a:schemeClr val="dk1"/>
                </a:solidFill>
                <a:latin typeface="Meiryo" panose="020B0604030504040204" pitchFamily="34" charset="-128"/>
                <a:ea typeface="Meiryo" panose="020B0604030504040204" pitchFamily="34" charset="-128"/>
                <a:cs typeface="ＭＳ ゴシック"/>
              </a:rPr>
              <a:t>】</a:t>
            </a:r>
          </a:p>
          <a:p>
            <a:pPr indent="131752">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乳　児</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110〜160 /</a:t>
            </a:r>
            <a:r>
              <a:rPr lang="ja-JP" altLang="en-US" dirty="0">
                <a:solidFill>
                  <a:schemeClr val="dk1"/>
                </a:solidFill>
                <a:latin typeface="Meiryo" panose="020B0604030504040204" pitchFamily="34" charset="-128"/>
                <a:ea typeface="Meiryo" panose="020B0604030504040204" pitchFamily="34" charset="-128"/>
                <a:cs typeface="ＭＳ ゴシック"/>
              </a:rPr>
              <a:t>分</a:t>
            </a:r>
            <a:endParaRPr lang="en-US" altLang="ja-JP" dirty="0">
              <a:solidFill>
                <a:schemeClr val="dk1"/>
              </a:solidFill>
              <a:latin typeface="Meiryo" panose="020B0604030504040204" pitchFamily="34" charset="-128"/>
              <a:ea typeface="Meiryo" panose="020B0604030504040204" pitchFamily="34" charset="-128"/>
              <a:cs typeface="ＭＳ ゴシック"/>
            </a:endParaRPr>
          </a:p>
          <a:p>
            <a:pPr indent="131752">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幼　児</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90〜140 /</a:t>
            </a:r>
            <a:r>
              <a:rPr lang="ja-JP" altLang="en-US" dirty="0">
                <a:solidFill>
                  <a:schemeClr val="dk1"/>
                </a:solidFill>
                <a:latin typeface="Meiryo" panose="020B0604030504040204" pitchFamily="34" charset="-128"/>
                <a:ea typeface="Meiryo" panose="020B0604030504040204" pitchFamily="34" charset="-128"/>
                <a:cs typeface="ＭＳ ゴシック"/>
              </a:rPr>
              <a:t>分</a:t>
            </a:r>
            <a:endParaRPr lang="en-US" altLang="ja-JP" dirty="0">
              <a:solidFill>
                <a:schemeClr val="dk1"/>
              </a:solidFill>
              <a:latin typeface="Meiryo" panose="020B0604030504040204" pitchFamily="34" charset="-128"/>
              <a:ea typeface="Meiryo" panose="020B0604030504040204" pitchFamily="34" charset="-128"/>
              <a:cs typeface="ＭＳ ゴシック"/>
            </a:endParaRPr>
          </a:p>
          <a:p>
            <a:pPr indent="131752">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学　童</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80〜120 /</a:t>
            </a:r>
            <a:r>
              <a:rPr lang="ja-JP" altLang="en-US" dirty="0">
                <a:solidFill>
                  <a:schemeClr val="dk1"/>
                </a:solidFill>
                <a:latin typeface="Meiryo" panose="020B0604030504040204" pitchFamily="34" charset="-128"/>
                <a:ea typeface="Meiryo" panose="020B0604030504040204" pitchFamily="34" charset="-128"/>
                <a:cs typeface="ＭＳ ゴシック"/>
              </a:rPr>
              <a:t>分</a:t>
            </a:r>
            <a:endParaRPr lang="en-US" altLang="ja-JP" dirty="0">
              <a:solidFill>
                <a:schemeClr val="dk1"/>
              </a:solidFill>
              <a:latin typeface="Meiryo" panose="020B0604030504040204" pitchFamily="34" charset="-128"/>
              <a:ea typeface="Meiryo" panose="020B0604030504040204" pitchFamily="34" charset="-128"/>
              <a:cs typeface="ＭＳ ゴシック"/>
            </a:endParaRPr>
          </a:p>
          <a:p>
            <a:pPr indent="131752">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成　人</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60〜100 /</a:t>
            </a:r>
            <a:r>
              <a:rPr lang="ja-JP" altLang="en-US" dirty="0">
                <a:solidFill>
                  <a:schemeClr val="dk1"/>
                </a:solidFill>
                <a:latin typeface="Meiryo" panose="020B0604030504040204" pitchFamily="34" charset="-128"/>
                <a:ea typeface="Meiryo" panose="020B0604030504040204" pitchFamily="34" charset="-128"/>
                <a:cs typeface="ＭＳ ゴシック"/>
              </a:rPr>
              <a:t>分</a:t>
            </a:r>
          </a:p>
        </p:txBody>
      </p:sp>
      <p:sp>
        <p:nvSpPr>
          <p:cNvPr id="11" name="正方形/長方形 10"/>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975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a:xfrm>
            <a:off x="6015917" y="167269"/>
            <a:ext cx="3338672" cy="430642"/>
          </a:xfrm>
        </p:spPr>
        <p:txBody>
          <a:bodyPr/>
          <a:lstStyle/>
          <a:p>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　重症心身障害児と医療的ケア児</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重症心身障害児の定義</a:t>
            </a:r>
          </a:p>
        </p:txBody>
      </p:sp>
      <p:sp>
        <p:nvSpPr>
          <p:cNvPr id="14" name="正方形/長方形 13">
            <a:extLst>
              <a:ext uri="{FF2B5EF4-FFF2-40B4-BE49-F238E27FC236}">
                <a16:creationId xmlns:a16="http://schemas.microsoft.com/office/drawing/2014/main" id="{3373FEAA-6B47-BB49-BC47-92A0254AB547}"/>
              </a:ext>
            </a:extLst>
          </p:cNvPr>
          <p:cNvSpPr/>
          <p:nvPr/>
        </p:nvSpPr>
        <p:spPr>
          <a:xfrm>
            <a:off x="681037" y="5315157"/>
            <a:ext cx="8612592" cy="1140697"/>
          </a:xfrm>
          <a:prstGeom prst="rect">
            <a:avLst/>
          </a:prstGeom>
        </p:spPr>
        <p:txBody>
          <a:bodyPr wrap="square" lIns="0" tIns="0" rIns="0" bIns="0" anchor="t">
            <a:spAutoFit/>
          </a:bodyPr>
          <a:lstStyle/>
          <a:p>
            <a:pPr marL="139688" indent="-128576" algn="just">
              <a:lnSpc>
                <a:spcPct val="125000"/>
              </a:lnSpc>
              <a:spcAft>
                <a:spcPts val="599"/>
              </a:spcAft>
              <a:buFont typeface="Wingdings" pitchFamily="2" charset="2"/>
              <a:buChar char="l"/>
            </a:pPr>
            <a:r>
              <a:rPr lang="ja-JP" altLang="en-US" sz="1400" dirty="0">
                <a:latin typeface="メイリオ" panose="020B0604030504040204" pitchFamily="50" charset="-128"/>
                <a:ea typeface="メイリオ" panose="020B0604030504040204" pitchFamily="50" charset="-128"/>
              </a:rPr>
              <a:t>重度の肢体不自由（座位までの姿勢）と重度の知的障害（</a:t>
            </a:r>
            <a:r>
              <a:rPr lang="en-US" altLang="ja-JP" sz="1400" dirty="0">
                <a:latin typeface="メイリオ" panose="020B0604030504040204" pitchFamily="50" charset="-128"/>
                <a:ea typeface="メイリオ" panose="020B0604030504040204" pitchFamily="50" charset="-128"/>
              </a:rPr>
              <a:t>IQ35</a:t>
            </a:r>
            <a:r>
              <a:rPr lang="ja-JP" altLang="en-US" sz="1400" dirty="0">
                <a:latin typeface="メイリオ" panose="020B0604030504040204" pitchFamily="50" charset="-128"/>
                <a:ea typeface="メイリオ" panose="020B0604030504040204" pitchFamily="50" charset="-128"/>
              </a:rPr>
              <a:t>以下）を併せ持つ障害児（大島の分類１</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４）は重症心身障害児と言われています。</a:t>
            </a:r>
            <a:endParaRPr lang="en-US" altLang="ja-JP" sz="1400" dirty="0">
              <a:latin typeface="メイリオ" panose="020B0604030504040204" pitchFamily="50" charset="-128"/>
              <a:ea typeface="メイリオ" panose="020B0604030504040204" pitchFamily="50" charset="-128"/>
            </a:endParaRPr>
          </a:p>
          <a:p>
            <a:pPr marL="139688" indent="-128576" algn="just">
              <a:lnSpc>
                <a:spcPct val="125000"/>
              </a:lnSpc>
              <a:spcAft>
                <a:spcPts val="599"/>
              </a:spcAft>
              <a:buFont typeface="Wingdings" pitchFamily="2" charset="2"/>
              <a:buChar char="l"/>
            </a:pP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運動障害の程度は身体障害者手帳に、知的障害の程度は療育手帳に</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、それぞれ</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反映され</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ます</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が、明らかに障害があっても手帳を持たない子ども</a:t>
            </a:r>
            <a:r>
              <a:rPr lang="ja-JP" altLang="en-US" sz="1400" dirty="0">
                <a:latin typeface="メイリオ" panose="020B0604030504040204" pitchFamily="50" charset="-128"/>
                <a:ea typeface="メイリオ" panose="020B0604030504040204" pitchFamily="50" charset="-128"/>
              </a:rPr>
              <a:t>います。</a:t>
            </a:r>
            <a:endParaRPr lang="en-US" altLang="ja-JP" sz="1400" dirty="0">
              <a:latin typeface="メイリオ" panose="020B0604030504040204" pitchFamily="50" charset="-128"/>
              <a:ea typeface="メイリオ" panose="020B0604030504040204" pitchFamily="50" charset="-128"/>
            </a:endParaRPr>
          </a:p>
        </p:txBody>
      </p:sp>
      <p:graphicFrame>
        <p:nvGraphicFramePr>
          <p:cNvPr id="17" name="object 2">
            <a:extLst>
              <a:ext uri="{FF2B5EF4-FFF2-40B4-BE49-F238E27FC236}">
                <a16:creationId xmlns:a16="http://schemas.microsoft.com/office/drawing/2014/main" id="{6C73218F-B26F-40BC-A4AE-B693E43481F6}"/>
              </a:ext>
            </a:extLst>
          </p:cNvPr>
          <p:cNvGraphicFramePr>
            <a:graphicFrameLocks noGrp="1"/>
          </p:cNvGraphicFramePr>
          <p:nvPr/>
        </p:nvGraphicFramePr>
        <p:xfrm>
          <a:off x="1419629" y="1640337"/>
          <a:ext cx="3533373" cy="2958463"/>
        </p:xfrm>
        <a:graphic>
          <a:graphicData uri="http://schemas.openxmlformats.org/drawingml/2006/table">
            <a:tbl>
              <a:tblPr firstRow="1" bandRow="1">
                <a:tableStyleId>{2D5ABB26-0587-4C30-8999-92F81FD0307C}</a:tableStyleId>
              </a:tblPr>
              <a:tblGrid>
                <a:gridCol w="707149">
                  <a:extLst>
                    <a:ext uri="{9D8B030D-6E8A-4147-A177-3AD203B41FA5}">
                      <a16:colId xmlns:a16="http://schemas.microsoft.com/office/drawing/2014/main" val="20000"/>
                    </a:ext>
                  </a:extLst>
                </a:gridCol>
                <a:gridCol w="707149">
                  <a:extLst>
                    <a:ext uri="{9D8B030D-6E8A-4147-A177-3AD203B41FA5}">
                      <a16:colId xmlns:a16="http://schemas.microsoft.com/office/drawing/2014/main" val="20001"/>
                    </a:ext>
                  </a:extLst>
                </a:gridCol>
                <a:gridCol w="707148">
                  <a:extLst>
                    <a:ext uri="{9D8B030D-6E8A-4147-A177-3AD203B41FA5}">
                      <a16:colId xmlns:a16="http://schemas.microsoft.com/office/drawing/2014/main" val="20002"/>
                    </a:ext>
                  </a:extLst>
                </a:gridCol>
                <a:gridCol w="707149">
                  <a:extLst>
                    <a:ext uri="{9D8B030D-6E8A-4147-A177-3AD203B41FA5}">
                      <a16:colId xmlns:a16="http://schemas.microsoft.com/office/drawing/2014/main" val="20003"/>
                    </a:ext>
                  </a:extLst>
                </a:gridCol>
                <a:gridCol w="704778">
                  <a:extLst>
                    <a:ext uri="{9D8B030D-6E8A-4147-A177-3AD203B41FA5}">
                      <a16:colId xmlns:a16="http://schemas.microsoft.com/office/drawing/2014/main" val="20004"/>
                    </a:ext>
                  </a:extLst>
                </a:gridCol>
              </a:tblGrid>
              <a:tr h="591946">
                <a:tc>
                  <a:txBody>
                    <a:bodyPr/>
                    <a:lstStyle/>
                    <a:p>
                      <a:pPr marL="147955">
                        <a:lnSpc>
                          <a:spcPct val="100000"/>
                        </a:lnSpc>
                        <a:spcBef>
                          <a:spcPts val="570"/>
                        </a:spcBef>
                      </a:pPr>
                      <a:r>
                        <a:rPr sz="1200" spc="-310" dirty="0">
                          <a:latin typeface="Arial Unicode MS"/>
                          <a:cs typeface="Arial Unicode MS"/>
                        </a:rPr>
                        <a:t>２１</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3510">
                        <a:lnSpc>
                          <a:spcPct val="100000"/>
                        </a:lnSpc>
                        <a:spcBef>
                          <a:spcPts val="570"/>
                        </a:spcBef>
                      </a:pPr>
                      <a:r>
                        <a:rPr sz="1200" spc="-310" dirty="0">
                          <a:latin typeface="Arial Unicode MS"/>
                          <a:cs typeface="Arial Unicode MS"/>
                        </a:rPr>
                        <a:t>２２</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3200" algn="ctr">
                        <a:lnSpc>
                          <a:spcPct val="100000"/>
                        </a:lnSpc>
                        <a:spcBef>
                          <a:spcPts val="570"/>
                        </a:spcBef>
                      </a:pPr>
                      <a:r>
                        <a:rPr sz="1200" spc="-310" dirty="0">
                          <a:latin typeface="Arial Unicode MS"/>
                          <a:cs typeface="Arial Unicode MS"/>
                        </a:rPr>
                        <a:t>２３</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685">
                        <a:lnSpc>
                          <a:spcPct val="100000"/>
                        </a:lnSpc>
                        <a:spcBef>
                          <a:spcPts val="570"/>
                        </a:spcBef>
                      </a:pPr>
                      <a:r>
                        <a:rPr sz="1200" spc="-310" dirty="0">
                          <a:latin typeface="Arial Unicode MS"/>
                          <a:cs typeface="Arial Unicode MS"/>
                        </a:rPr>
                        <a:t>２４</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570"/>
                        </a:spcBef>
                      </a:pPr>
                      <a:r>
                        <a:rPr sz="1200" spc="-310" dirty="0">
                          <a:latin typeface="Arial Unicode MS"/>
                          <a:cs typeface="Arial Unicode MS"/>
                        </a:rPr>
                        <a:t>２５</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91948">
                <a:tc>
                  <a:txBody>
                    <a:bodyPr/>
                    <a:lstStyle/>
                    <a:p>
                      <a:pPr marL="147955">
                        <a:lnSpc>
                          <a:spcPct val="100000"/>
                        </a:lnSpc>
                        <a:spcBef>
                          <a:spcPts val="570"/>
                        </a:spcBef>
                      </a:pPr>
                      <a:r>
                        <a:rPr sz="1200" spc="-310" dirty="0">
                          <a:latin typeface="Arial Unicode MS"/>
                          <a:cs typeface="Arial Unicode MS"/>
                        </a:rPr>
                        <a:t>２０</a:t>
                      </a:r>
                      <a:endParaRPr sz="1200">
                        <a:latin typeface="Arial Unicode MS"/>
                        <a:cs typeface="Arial Unicode MS"/>
                      </a:endParaRPr>
                    </a:p>
                  </a:txBody>
                  <a:tcPr marL="0" marR="0" marT="6757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１３</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3200" algn="ctr">
                        <a:lnSpc>
                          <a:spcPct val="100000"/>
                        </a:lnSpc>
                        <a:spcBef>
                          <a:spcPts val="735"/>
                        </a:spcBef>
                      </a:pPr>
                      <a:r>
                        <a:rPr sz="1200" spc="-310" dirty="0">
                          <a:latin typeface="Arial Unicode MS"/>
                          <a:cs typeface="Arial Unicode MS"/>
                        </a:rPr>
                        <a:t>１４</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685">
                        <a:lnSpc>
                          <a:spcPct val="100000"/>
                        </a:lnSpc>
                        <a:spcBef>
                          <a:spcPts val="735"/>
                        </a:spcBef>
                      </a:pPr>
                      <a:r>
                        <a:rPr sz="1200" spc="-310" dirty="0">
                          <a:latin typeface="Arial Unicode MS"/>
                          <a:cs typeface="Arial Unicode MS"/>
                        </a:rPr>
                        <a:t>１５</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１６</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1948">
                <a:tc>
                  <a:txBody>
                    <a:bodyPr/>
                    <a:lstStyle/>
                    <a:p>
                      <a:pPr marL="147955">
                        <a:lnSpc>
                          <a:spcPct val="100000"/>
                        </a:lnSpc>
                        <a:spcBef>
                          <a:spcPts val="735"/>
                        </a:spcBef>
                      </a:pPr>
                      <a:r>
                        <a:rPr sz="1200" spc="-310" dirty="0">
                          <a:latin typeface="Arial Unicode MS"/>
                          <a:cs typeface="Arial Unicode MS"/>
                        </a:rPr>
                        <a:t>１９</a:t>
                      </a:r>
                      <a:endParaRPr sz="1200" dirty="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１２</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７</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8279">
                        <a:lnSpc>
                          <a:spcPct val="100000"/>
                        </a:lnSpc>
                        <a:spcBef>
                          <a:spcPts val="735"/>
                        </a:spcBef>
                      </a:pPr>
                      <a:r>
                        <a:rPr sz="1200" dirty="0">
                          <a:latin typeface="Arial Unicode MS"/>
                          <a:cs typeface="Arial Unicode MS"/>
                        </a:rPr>
                        <a:t>８</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a:lnSpc>
                          <a:spcPct val="100000"/>
                        </a:lnSpc>
                        <a:spcBef>
                          <a:spcPts val="735"/>
                        </a:spcBef>
                      </a:pPr>
                      <a:r>
                        <a:rPr sz="1200" dirty="0">
                          <a:latin typeface="Arial Unicode MS"/>
                          <a:cs typeface="Arial Unicode MS"/>
                        </a:rPr>
                        <a:t>９</a:t>
                      </a: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91946">
                <a:tc>
                  <a:txBody>
                    <a:bodyPr/>
                    <a:lstStyle/>
                    <a:p>
                      <a:pPr marL="147955">
                        <a:lnSpc>
                          <a:spcPct val="100000"/>
                        </a:lnSpc>
                        <a:spcBef>
                          <a:spcPts val="735"/>
                        </a:spcBef>
                      </a:pPr>
                      <a:r>
                        <a:rPr sz="1200" spc="-310" dirty="0">
                          <a:latin typeface="Arial Unicode MS"/>
                          <a:cs typeface="Arial Unicode MS"/>
                        </a:rPr>
                        <a:t>１８</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１１</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６</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４</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３</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90675">
                <a:tc>
                  <a:txBody>
                    <a:bodyPr/>
                    <a:lstStyle/>
                    <a:p>
                      <a:pPr marL="147955">
                        <a:lnSpc>
                          <a:spcPct val="100000"/>
                        </a:lnSpc>
                        <a:spcBef>
                          <a:spcPts val="735"/>
                        </a:spcBef>
                      </a:pPr>
                      <a:r>
                        <a:rPr sz="1200" spc="-310" dirty="0">
                          <a:latin typeface="Arial Unicode MS"/>
                          <a:cs typeface="Arial Unicode MS"/>
                        </a:rPr>
                        <a:t>１７</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spc="-310" dirty="0">
                          <a:latin typeface="Arial Unicode MS"/>
                          <a:cs typeface="Arial Unicode MS"/>
                        </a:rPr>
                        <a:t>１０</a:t>
                      </a:r>
                      <a:endParaRPr sz="1200" dirty="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07010" algn="ctr">
                        <a:lnSpc>
                          <a:spcPct val="100000"/>
                        </a:lnSpc>
                        <a:spcBef>
                          <a:spcPts val="735"/>
                        </a:spcBef>
                      </a:pPr>
                      <a:r>
                        <a:rPr sz="1200" dirty="0">
                          <a:latin typeface="Arial Unicode MS"/>
                          <a:cs typeface="Arial Unicode MS"/>
                        </a:rPr>
                        <a:t>５</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２</a:t>
                      </a:r>
                      <a:endParaRPr sz="1200">
                        <a:latin typeface="Arial Unicode MS"/>
                        <a:cs typeface="Arial Unicode MS"/>
                      </a:endParaRP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7955">
                        <a:lnSpc>
                          <a:spcPct val="100000"/>
                        </a:lnSpc>
                        <a:spcBef>
                          <a:spcPts val="735"/>
                        </a:spcBef>
                      </a:pPr>
                      <a:r>
                        <a:rPr sz="1200" dirty="0">
                          <a:latin typeface="Arial Unicode MS"/>
                          <a:cs typeface="Arial Unicode MS"/>
                        </a:rPr>
                        <a:t>１</a:t>
                      </a:r>
                    </a:p>
                  </a:txBody>
                  <a:tcPr marL="0" marR="0" marT="87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18" name="object 3">
            <a:extLst>
              <a:ext uri="{FF2B5EF4-FFF2-40B4-BE49-F238E27FC236}">
                <a16:creationId xmlns:a16="http://schemas.microsoft.com/office/drawing/2014/main" id="{1C2F98F9-33D7-46E1-9C44-C5E77F4E56F0}"/>
              </a:ext>
            </a:extLst>
          </p:cNvPr>
          <p:cNvSpPr txBox="1"/>
          <p:nvPr/>
        </p:nvSpPr>
        <p:spPr>
          <a:xfrm>
            <a:off x="4973337" y="1299592"/>
            <a:ext cx="360000" cy="360000"/>
          </a:xfrm>
          <a:prstGeom prst="rect">
            <a:avLst/>
          </a:prstGeom>
        </p:spPr>
        <p:txBody>
          <a:bodyPr vert="horz" wrap="square" lIns="0" tIns="0" rIns="0" bIns="0" rtlCol="0">
            <a:noAutofit/>
          </a:bodyPr>
          <a:lstStyle/>
          <a:p>
            <a:pPr marL="12699" algn="ctr">
              <a:spcBef>
                <a:spcPts val="295"/>
              </a:spcBef>
            </a:pPr>
            <a:r>
              <a:rPr sz="1499" dirty="0">
                <a:latin typeface="メイリオ" panose="020B0604030504040204" pitchFamily="50" charset="-128"/>
                <a:ea typeface="メイリオ" panose="020B0604030504040204" pitchFamily="50" charset="-128"/>
                <a:cs typeface="Arial"/>
              </a:rPr>
              <a:t>IQ</a:t>
            </a:r>
          </a:p>
          <a:p>
            <a:pPr marL="12699" algn="ctr">
              <a:spcBef>
                <a:spcPts val="195"/>
              </a:spcBef>
            </a:pPr>
            <a:r>
              <a:rPr lang="en-US" altLang="ja-JP" sz="1499" dirty="0">
                <a:latin typeface="メイリオ" panose="020B0604030504040204" pitchFamily="50" charset="-128"/>
                <a:ea typeface="メイリオ" panose="020B0604030504040204" pitchFamily="50" charset="-128"/>
                <a:cs typeface="Arial Unicode MS"/>
              </a:rPr>
              <a:t>80</a:t>
            </a:r>
            <a:endParaRPr sz="1499" dirty="0">
              <a:latin typeface="メイリオ" panose="020B0604030504040204" pitchFamily="50" charset="-128"/>
              <a:ea typeface="メイリオ" panose="020B0604030504040204" pitchFamily="50" charset="-128"/>
              <a:cs typeface="Arial Unicode MS"/>
            </a:endParaRPr>
          </a:p>
        </p:txBody>
      </p:sp>
      <p:sp>
        <p:nvSpPr>
          <p:cNvPr id="19" name="object 4">
            <a:extLst>
              <a:ext uri="{FF2B5EF4-FFF2-40B4-BE49-F238E27FC236}">
                <a16:creationId xmlns:a16="http://schemas.microsoft.com/office/drawing/2014/main" id="{B0DEA806-E9C4-4BCB-843F-1DA76282AE5F}"/>
              </a:ext>
            </a:extLst>
          </p:cNvPr>
          <p:cNvSpPr txBox="1"/>
          <p:nvPr/>
        </p:nvSpPr>
        <p:spPr>
          <a:xfrm>
            <a:off x="4973337" y="2107874"/>
            <a:ext cx="360000" cy="360000"/>
          </a:xfrm>
          <a:prstGeom prst="rect">
            <a:avLst/>
          </a:prstGeom>
        </p:spPr>
        <p:txBody>
          <a:bodyPr vert="horz" wrap="square" lIns="0" tIns="0" rIns="0" bIns="0" rtlCol="0">
            <a:noAutofit/>
          </a:bodyPr>
          <a:lstStyle/>
          <a:p>
            <a:pPr marL="12699" algn="ctr">
              <a:spcBef>
                <a:spcPts val="95"/>
              </a:spcBef>
            </a:pPr>
            <a:r>
              <a:rPr lang="en-US" altLang="ja-JP" sz="1499" dirty="0">
                <a:latin typeface="メイリオ" panose="020B0604030504040204" pitchFamily="50" charset="-128"/>
                <a:ea typeface="メイリオ" panose="020B0604030504040204" pitchFamily="50" charset="-128"/>
                <a:cs typeface="Arial Unicode MS"/>
              </a:rPr>
              <a:t>70</a:t>
            </a:r>
            <a:endParaRPr sz="1499" dirty="0">
              <a:latin typeface="メイリオ" panose="020B0604030504040204" pitchFamily="50" charset="-128"/>
              <a:ea typeface="メイリオ" panose="020B0604030504040204" pitchFamily="50" charset="-128"/>
              <a:cs typeface="Arial Unicode MS"/>
            </a:endParaRPr>
          </a:p>
        </p:txBody>
      </p:sp>
      <p:sp>
        <p:nvSpPr>
          <p:cNvPr id="20" name="object 5">
            <a:extLst>
              <a:ext uri="{FF2B5EF4-FFF2-40B4-BE49-F238E27FC236}">
                <a16:creationId xmlns:a16="http://schemas.microsoft.com/office/drawing/2014/main" id="{E2D9AC18-E23B-41E4-9B59-D21A8FA9252B}"/>
              </a:ext>
            </a:extLst>
          </p:cNvPr>
          <p:cNvSpPr txBox="1"/>
          <p:nvPr/>
        </p:nvSpPr>
        <p:spPr>
          <a:xfrm>
            <a:off x="4973337" y="2721763"/>
            <a:ext cx="360000" cy="360000"/>
          </a:xfrm>
          <a:prstGeom prst="rect">
            <a:avLst/>
          </a:prstGeom>
        </p:spPr>
        <p:txBody>
          <a:bodyPr vert="horz" wrap="square" lIns="0" tIns="0" rIns="0" bIns="0" rtlCol="0">
            <a:noAutofit/>
          </a:bodyPr>
          <a:lstStyle/>
          <a:p>
            <a:pPr marL="12699" algn="ctr">
              <a:spcBef>
                <a:spcPts val="95"/>
              </a:spcBef>
            </a:pPr>
            <a:r>
              <a:rPr lang="en-US" altLang="ja-JP" sz="1499" dirty="0">
                <a:latin typeface="メイリオ" panose="020B0604030504040204" pitchFamily="50" charset="-128"/>
                <a:ea typeface="メイリオ" panose="020B0604030504040204" pitchFamily="50" charset="-128"/>
                <a:cs typeface="Arial Unicode MS"/>
              </a:rPr>
              <a:t>50</a:t>
            </a:r>
            <a:endParaRPr sz="1499" dirty="0">
              <a:latin typeface="メイリオ" panose="020B0604030504040204" pitchFamily="50" charset="-128"/>
              <a:ea typeface="メイリオ" panose="020B0604030504040204" pitchFamily="50" charset="-128"/>
              <a:cs typeface="Arial Unicode MS"/>
            </a:endParaRPr>
          </a:p>
        </p:txBody>
      </p:sp>
      <p:sp>
        <p:nvSpPr>
          <p:cNvPr id="21" name="object 6">
            <a:extLst>
              <a:ext uri="{FF2B5EF4-FFF2-40B4-BE49-F238E27FC236}">
                <a16:creationId xmlns:a16="http://schemas.microsoft.com/office/drawing/2014/main" id="{AE4AB702-C608-405D-9602-9A9921DAB512}"/>
              </a:ext>
            </a:extLst>
          </p:cNvPr>
          <p:cNvSpPr txBox="1"/>
          <p:nvPr/>
        </p:nvSpPr>
        <p:spPr>
          <a:xfrm>
            <a:off x="4973337" y="3317511"/>
            <a:ext cx="360000" cy="360000"/>
          </a:xfrm>
          <a:prstGeom prst="rect">
            <a:avLst/>
          </a:prstGeom>
        </p:spPr>
        <p:txBody>
          <a:bodyPr vert="horz" wrap="square" lIns="0" tIns="12065" rIns="0" bIns="0" rtlCol="0">
            <a:noAutofit/>
          </a:bodyPr>
          <a:lstStyle/>
          <a:p>
            <a:pPr marL="12699" algn="ctr">
              <a:spcBef>
                <a:spcPts val="95"/>
              </a:spcBef>
            </a:pPr>
            <a:r>
              <a:rPr lang="en-US" altLang="ja-JP" sz="1499" dirty="0">
                <a:latin typeface="メイリオ" panose="020B0604030504040204" pitchFamily="50" charset="-128"/>
                <a:ea typeface="メイリオ" panose="020B0604030504040204" pitchFamily="50" charset="-128"/>
                <a:cs typeface="Arial Unicode MS"/>
              </a:rPr>
              <a:t>35</a:t>
            </a:r>
            <a:endParaRPr sz="1499" dirty="0">
              <a:latin typeface="メイリオ" panose="020B0604030504040204" pitchFamily="50" charset="-128"/>
              <a:ea typeface="メイリオ" panose="020B0604030504040204" pitchFamily="50" charset="-128"/>
              <a:cs typeface="Arial Unicode MS"/>
            </a:endParaRPr>
          </a:p>
        </p:txBody>
      </p:sp>
      <p:sp>
        <p:nvSpPr>
          <p:cNvPr id="22" name="object 7">
            <a:extLst>
              <a:ext uri="{FF2B5EF4-FFF2-40B4-BE49-F238E27FC236}">
                <a16:creationId xmlns:a16="http://schemas.microsoft.com/office/drawing/2014/main" id="{4B842271-2CCF-4258-BC6D-5D89C71DF65B}"/>
              </a:ext>
            </a:extLst>
          </p:cNvPr>
          <p:cNvSpPr txBox="1"/>
          <p:nvPr/>
        </p:nvSpPr>
        <p:spPr>
          <a:xfrm>
            <a:off x="1290260" y="1315756"/>
            <a:ext cx="2926080" cy="258404"/>
          </a:xfrm>
          <a:prstGeom prst="rect">
            <a:avLst/>
          </a:prstGeom>
        </p:spPr>
        <p:txBody>
          <a:bodyPr vert="horz" wrap="square" lIns="0" tIns="12065" rIns="0" bIns="0" rtlCol="0">
            <a:spAutoFit/>
          </a:bodyPr>
          <a:lstStyle/>
          <a:p>
            <a:pPr marL="12699">
              <a:spcBef>
                <a:spcPts val="95"/>
              </a:spcBef>
            </a:pPr>
            <a:r>
              <a:rPr lang="en-US" altLang="ja-JP" sz="1600" dirty="0">
                <a:latin typeface="メイリオ" panose="020B0604030504040204" pitchFamily="50" charset="-128"/>
                <a:ea typeface="メイリオ" panose="020B0604030504040204" pitchFamily="50" charset="-128"/>
                <a:cs typeface="Arial Unicode MS"/>
              </a:rPr>
              <a:t>【</a:t>
            </a:r>
            <a:r>
              <a:rPr sz="1600" dirty="0" err="1">
                <a:latin typeface="メイリオ" panose="020B0604030504040204" pitchFamily="50" charset="-128"/>
                <a:ea typeface="メイリオ" panose="020B0604030504040204" pitchFamily="50" charset="-128"/>
                <a:cs typeface="Arial Unicode MS"/>
              </a:rPr>
              <a:t>大島の分類</a:t>
            </a:r>
            <a:r>
              <a:rPr sz="1600" dirty="0">
                <a:latin typeface="メイリオ" panose="020B0604030504040204" pitchFamily="50" charset="-128"/>
                <a:ea typeface="メイリオ" panose="020B0604030504040204" pitchFamily="50" charset="-128"/>
                <a:cs typeface="Arial Unicode MS"/>
              </a:rPr>
              <a:t>】</a:t>
            </a:r>
          </a:p>
        </p:txBody>
      </p:sp>
      <p:sp>
        <p:nvSpPr>
          <p:cNvPr id="24" name="object 8">
            <a:extLst>
              <a:ext uri="{FF2B5EF4-FFF2-40B4-BE49-F238E27FC236}">
                <a16:creationId xmlns:a16="http://schemas.microsoft.com/office/drawing/2014/main" id="{5FDBB25B-8B50-4818-ADB7-F5E60242E09A}"/>
              </a:ext>
            </a:extLst>
          </p:cNvPr>
          <p:cNvSpPr txBox="1"/>
          <p:nvPr/>
        </p:nvSpPr>
        <p:spPr>
          <a:xfrm>
            <a:off x="4973337" y="3927779"/>
            <a:ext cx="360000" cy="360000"/>
          </a:xfrm>
          <a:prstGeom prst="rect">
            <a:avLst/>
          </a:prstGeom>
        </p:spPr>
        <p:txBody>
          <a:bodyPr vert="horz" wrap="square" lIns="0" tIns="0" rIns="0" bIns="0" rtlCol="0">
            <a:noAutofit/>
          </a:bodyPr>
          <a:lstStyle/>
          <a:p>
            <a:pPr marL="12699" algn="ctr">
              <a:spcBef>
                <a:spcPts val="506"/>
              </a:spcBef>
            </a:pPr>
            <a:r>
              <a:rPr lang="en-US" altLang="ja-JP" sz="1499" dirty="0">
                <a:latin typeface="メイリオ" panose="020B0604030504040204" pitchFamily="50" charset="-128"/>
                <a:ea typeface="メイリオ" panose="020B0604030504040204" pitchFamily="50" charset="-128"/>
                <a:cs typeface="Arial Unicode MS"/>
              </a:rPr>
              <a:t>20</a:t>
            </a:r>
            <a:endParaRPr sz="1499" dirty="0">
              <a:latin typeface="メイリオ" panose="020B0604030504040204" pitchFamily="50" charset="-128"/>
              <a:ea typeface="メイリオ" panose="020B0604030504040204" pitchFamily="50" charset="-128"/>
              <a:cs typeface="Arial Unicode MS"/>
            </a:endParaRPr>
          </a:p>
        </p:txBody>
      </p:sp>
      <p:sp>
        <p:nvSpPr>
          <p:cNvPr id="25" name="object 9">
            <a:extLst>
              <a:ext uri="{FF2B5EF4-FFF2-40B4-BE49-F238E27FC236}">
                <a16:creationId xmlns:a16="http://schemas.microsoft.com/office/drawing/2014/main" id="{2E18959C-253C-4B51-8CDA-2C0D3920F508}"/>
              </a:ext>
            </a:extLst>
          </p:cNvPr>
          <p:cNvSpPr/>
          <p:nvPr/>
        </p:nvSpPr>
        <p:spPr>
          <a:xfrm>
            <a:off x="5989141" y="4008273"/>
            <a:ext cx="275590" cy="254000"/>
          </a:xfrm>
          <a:custGeom>
            <a:avLst/>
            <a:gdLst/>
            <a:ahLst/>
            <a:cxnLst/>
            <a:rect l="l" t="t" r="r" b="b"/>
            <a:pathLst>
              <a:path w="275589" h="254000">
                <a:moveTo>
                  <a:pt x="0" y="126773"/>
                </a:moveTo>
                <a:lnTo>
                  <a:pt x="7015" y="86703"/>
                </a:lnTo>
                <a:lnTo>
                  <a:pt x="26551" y="51902"/>
                </a:lnTo>
                <a:lnTo>
                  <a:pt x="56340" y="24460"/>
                </a:lnTo>
                <a:lnTo>
                  <a:pt x="94116" y="6463"/>
                </a:lnTo>
                <a:lnTo>
                  <a:pt x="137612" y="0"/>
                </a:lnTo>
                <a:lnTo>
                  <a:pt x="181108" y="6463"/>
                </a:lnTo>
                <a:lnTo>
                  <a:pt x="218884" y="24460"/>
                </a:lnTo>
                <a:lnTo>
                  <a:pt x="248674" y="51902"/>
                </a:lnTo>
                <a:lnTo>
                  <a:pt x="268209" y="86703"/>
                </a:lnTo>
                <a:lnTo>
                  <a:pt x="275225" y="126773"/>
                </a:lnTo>
                <a:lnTo>
                  <a:pt x="268209" y="166844"/>
                </a:lnTo>
                <a:lnTo>
                  <a:pt x="248674" y="201644"/>
                </a:lnTo>
                <a:lnTo>
                  <a:pt x="218884" y="229087"/>
                </a:lnTo>
                <a:lnTo>
                  <a:pt x="181108" y="247084"/>
                </a:lnTo>
                <a:lnTo>
                  <a:pt x="137612" y="253547"/>
                </a:lnTo>
                <a:lnTo>
                  <a:pt x="94116" y="247084"/>
                </a:lnTo>
                <a:lnTo>
                  <a:pt x="56340" y="229087"/>
                </a:lnTo>
                <a:lnTo>
                  <a:pt x="26551" y="201644"/>
                </a:lnTo>
                <a:lnTo>
                  <a:pt x="7015" y="166844"/>
                </a:lnTo>
                <a:lnTo>
                  <a:pt x="0" y="126773"/>
                </a:lnTo>
                <a:close/>
              </a:path>
            </a:pathLst>
          </a:custGeom>
          <a:ln w="10979">
            <a:solidFill>
              <a:srgbClr val="000000"/>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 name="object 10">
            <a:extLst>
              <a:ext uri="{FF2B5EF4-FFF2-40B4-BE49-F238E27FC236}">
                <a16:creationId xmlns:a16="http://schemas.microsoft.com/office/drawing/2014/main" id="{3208B9B7-E7C9-43BB-9AB2-B5088C70CCA3}"/>
              </a:ext>
            </a:extLst>
          </p:cNvPr>
          <p:cNvSpPr txBox="1"/>
          <p:nvPr/>
        </p:nvSpPr>
        <p:spPr>
          <a:xfrm>
            <a:off x="6044023" y="1681868"/>
            <a:ext cx="3310566" cy="3248452"/>
          </a:xfrm>
          <a:prstGeom prst="rect">
            <a:avLst/>
          </a:prstGeom>
        </p:spPr>
        <p:txBody>
          <a:bodyPr vert="horz" wrap="square" lIns="0" tIns="14605" rIns="0" bIns="0" rtlCol="0">
            <a:noAutofit/>
          </a:bodyPr>
          <a:lstStyle/>
          <a:p>
            <a:pPr>
              <a:spcBef>
                <a:spcPts val="116"/>
              </a:spcBef>
              <a:tabLst>
                <a:tab pos="449226" algn="l"/>
              </a:tabLst>
            </a:pPr>
            <a:r>
              <a:rPr lang="ja-JP" altLang="en-US" sz="1650" b="1" spc="155" dirty="0">
                <a:solidFill>
                  <a:srgbClr val="000090"/>
                </a:solidFill>
                <a:latin typeface="メイリオ" panose="020B0604030504040204" pitchFamily="50" charset="-128"/>
                <a:ea typeface="メイリオ" panose="020B0604030504040204" pitchFamily="50" charset="-128"/>
                <a:cs typeface="Heiti SC"/>
              </a:rPr>
              <a:t>　　</a:t>
            </a:r>
            <a:r>
              <a:rPr sz="1650" b="1" spc="155" dirty="0">
                <a:solidFill>
                  <a:srgbClr val="000090"/>
                </a:solidFill>
                <a:latin typeface="メイリオ" panose="020B0604030504040204" pitchFamily="50" charset="-128"/>
                <a:ea typeface="メイリオ" panose="020B0604030504040204" pitchFamily="50" charset="-128"/>
                <a:cs typeface="Heiti SC"/>
              </a:rPr>
              <a:t>【</a:t>
            </a:r>
            <a:r>
              <a:rPr sz="1650" b="1" spc="155" dirty="0" err="1">
                <a:solidFill>
                  <a:srgbClr val="000090"/>
                </a:solidFill>
                <a:latin typeface="メイリオ" panose="020B0604030504040204" pitchFamily="50" charset="-128"/>
                <a:ea typeface="メイリオ" panose="020B0604030504040204" pitchFamily="50" charset="-128"/>
                <a:cs typeface="Heiti SC"/>
              </a:rPr>
              <a:t>療育⼿帳</a:t>
            </a:r>
            <a:r>
              <a:rPr sz="1650" b="1" spc="155" dirty="0">
                <a:solidFill>
                  <a:srgbClr val="000090"/>
                </a:solidFill>
                <a:latin typeface="メイリオ" panose="020B0604030504040204" pitchFamily="50" charset="-128"/>
                <a:ea typeface="メイリオ" panose="020B0604030504040204" pitchFamily="50" charset="-128"/>
                <a:cs typeface="Heiti SC"/>
              </a:rPr>
              <a:t>】</a:t>
            </a:r>
            <a:br>
              <a:rPr lang="en-US" altLang="ja-JP" sz="1650" b="1" spc="155" dirty="0">
                <a:solidFill>
                  <a:srgbClr val="000090"/>
                </a:solidFill>
                <a:latin typeface="メイリオ" panose="020B0604030504040204" pitchFamily="50" charset="-128"/>
                <a:ea typeface="メイリオ" panose="020B0604030504040204" pitchFamily="50" charset="-128"/>
                <a:cs typeface="Heiti SC"/>
              </a:rPr>
            </a:br>
            <a:endParaRPr sz="1899" dirty="0">
              <a:latin typeface="メイリオ" panose="020B0604030504040204" pitchFamily="50" charset="-128"/>
              <a:ea typeface="メイリオ" panose="020B0604030504040204" pitchFamily="50" charset="-128"/>
              <a:cs typeface="Heiti SC"/>
            </a:endParaRPr>
          </a:p>
          <a:p>
            <a:pPr marL="12699">
              <a:tabLst>
                <a:tab pos="449226" algn="l"/>
              </a:tabLst>
            </a:pPr>
            <a:r>
              <a:rPr sz="1650" spc="204" dirty="0">
                <a:solidFill>
                  <a:srgbClr val="000090"/>
                </a:solidFill>
                <a:latin typeface="メイリオ" panose="020B0604030504040204" pitchFamily="50" charset="-128"/>
                <a:ea typeface="メイリオ" panose="020B0604030504040204" pitchFamily="50" charset="-128"/>
                <a:cs typeface="Heiti SC"/>
              </a:rPr>
              <a:t>B2</a:t>
            </a:r>
            <a:r>
              <a:rPr lang="en-US" altLang="ja-JP" sz="1650" spc="204" dirty="0">
                <a:solidFill>
                  <a:srgbClr val="000090"/>
                </a:solidFill>
                <a:latin typeface="メイリオ" panose="020B0604030504040204" pitchFamily="50" charset="-128"/>
                <a:ea typeface="メイリオ" panose="020B0604030504040204" pitchFamily="50" charset="-128"/>
                <a:cs typeface="Heiti SC"/>
              </a:rPr>
              <a:t>	</a:t>
            </a:r>
            <a:r>
              <a:rPr sz="1650" spc="204"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軽度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endParaRPr sz="1650" dirty="0">
              <a:latin typeface="メイリオ" panose="020B0604030504040204" pitchFamily="50" charset="-128"/>
              <a:ea typeface="メイリオ" panose="020B0604030504040204" pitchFamily="50" charset="-128"/>
              <a:cs typeface="Heiti SC"/>
            </a:endParaRPr>
          </a:p>
          <a:p>
            <a:pPr marL="12699" marR="5080">
              <a:lnSpc>
                <a:spcPct val="100899"/>
              </a:lnSpc>
              <a:spcBef>
                <a:spcPts val="2159"/>
              </a:spcBef>
              <a:tabLst>
                <a:tab pos="449226" algn="l"/>
              </a:tabLst>
            </a:pPr>
            <a:r>
              <a:rPr sz="1650" spc="204" dirty="0">
                <a:solidFill>
                  <a:srgbClr val="000090"/>
                </a:solidFill>
                <a:latin typeface="メイリオ" panose="020B0604030504040204" pitchFamily="50" charset="-128"/>
                <a:ea typeface="メイリオ" panose="020B0604030504040204" pitchFamily="50" charset="-128"/>
                <a:cs typeface="Heiti SC"/>
              </a:rPr>
              <a:t>B1</a:t>
            </a:r>
            <a:r>
              <a:rPr lang="en-US" altLang="ja-JP" sz="1650" spc="204" dirty="0">
                <a:solidFill>
                  <a:srgbClr val="000090"/>
                </a:solidFill>
                <a:latin typeface="メイリオ" panose="020B0604030504040204" pitchFamily="50" charset="-128"/>
                <a:ea typeface="メイリオ" panose="020B0604030504040204" pitchFamily="50" charset="-128"/>
                <a:cs typeface="Heiti SC"/>
              </a:rPr>
              <a:t>	</a:t>
            </a:r>
            <a:r>
              <a:rPr sz="1650" spc="204"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中</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等</a:t>
            </a:r>
            <a:r>
              <a:rPr sz="1650" spc="155" dirty="0" err="1">
                <a:solidFill>
                  <a:srgbClr val="000090"/>
                </a:solidFill>
                <a:latin typeface="メイリオ" panose="020B0604030504040204" pitchFamily="50" charset="-128"/>
                <a:ea typeface="メイリオ" panose="020B0604030504040204" pitchFamily="50" charset="-128"/>
                <a:cs typeface="Heiti SC"/>
              </a:rPr>
              <a:t>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br>
              <a:rPr lang="en-US" altLang="ja-JP" sz="1650" spc="155" dirty="0">
                <a:solidFill>
                  <a:srgbClr val="000090"/>
                </a:solidFill>
                <a:latin typeface="メイリオ" panose="020B0604030504040204" pitchFamily="50" charset="-128"/>
                <a:ea typeface="メイリオ" panose="020B0604030504040204" pitchFamily="50" charset="-128"/>
                <a:cs typeface="Heiti SC"/>
              </a:rPr>
            </a:br>
            <a:r>
              <a:rPr sz="1650" spc="100" dirty="0">
                <a:solidFill>
                  <a:srgbClr val="000090"/>
                </a:solidFill>
                <a:latin typeface="メイリオ" panose="020B0604030504040204" pitchFamily="50" charset="-128"/>
                <a:ea typeface="メイリオ" panose="020B0604030504040204" pitchFamily="50" charset="-128"/>
                <a:cs typeface="Heiti SC"/>
              </a:rPr>
              <a:t>A2</a:t>
            </a:r>
            <a:r>
              <a:rPr lang="en-US" altLang="ja-JP" sz="1650" spc="100" dirty="0">
                <a:solidFill>
                  <a:srgbClr val="000090"/>
                </a:solidFill>
                <a:latin typeface="メイリオ" panose="020B0604030504040204" pitchFamily="50" charset="-128"/>
                <a:ea typeface="メイリオ" panose="020B0604030504040204" pitchFamily="50" charset="-128"/>
                <a:cs typeface="Heiti SC"/>
              </a:rPr>
              <a:t>	</a:t>
            </a:r>
            <a:r>
              <a:rPr sz="1650" spc="155" dirty="0">
                <a:solidFill>
                  <a:srgbClr val="000090"/>
                </a:solidFill>
                <a:latin typeface="メイリオ" panose="020B0604030504040204" pitchFamily="50" charset="-128"/>
                <a:ea typeface="メイリオ" panose="020B0604030504040204" pitchFamily="50" charset="-128"/>
                <a:cs typeface="Heiti SC"/>
              </a:rPr>
              <a:t>︓</a:t>
            </a:r>
            <a:r>
              <a:rPr sz="1650" spc="155" dirty="0" err="1">
                <a:solidFill>
                  <a:srgbClr val="000090"/>
                </a:solidFill>
                <a:latin typeface="メイリオ" panose="020B0604030504040204" pitchFamily="50" charset="-128"/>
                <a:ea typeface="メイリオ" panose="020B0604030504040204" pitchFamily="50" charset="-128"/>
                <a:cs typeface="Heiti SC"/>
              </a:rPr>
              <a:t>要介護の中</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等</a:t>
            </a:r>
            <a:r>
              <a:rPr sz="1650" spc="155" dirty="0" err="1">
                <a:solidFill>
                  <a:srgbClr val="000090"/>
                </a:solidFill>
                <a:latin typeface="メイリオ" panose="020B0604030504040204" pitchFamily="50" charset="-128"/>
                <a:ea typeface="メイリオ" panose="020B0604030504040204" pitchFamily="50" charset="-128"/>
                <a:cs typeface="Heiti SC"/>
              </a:rPr>
              <a:t>度</a:t>
            </a:r>
            <a:r>
              <a:rPr lang="ja-JP" altLang="en-US" sz="1650" spc="155" dirty="0">
                <a:solidFill>
                  <a:srgbClr val="000090"/>
                </a:solidFill>
                <a:latin typeface="メイリオ" panose="020B0604030504040204" pitchFamily="50" charset="-128"/>
                <a:ea typeface="メイリオ" panose="020B0604030504040204" pitchFamily="50" charset="-128"/>
                <a:cs typeface="Heiti SC"/>
              </a:rPr>
              <a:t>知的障害</a:t>
            </a:r>
            <a:endParaRPr sz="1650" dirty="0">
              <a:latin typeface="メイリオ" panose="020B0604030504040204" pitchFamily="50" charset="-128"/>
              <a:ea typeface="メイリオ" panose="020B0604030504040204" pitchFamily="50" charset="-128"/>
              <a:cs typeface="Heiti SC"/>
            </a:endParaRPr>
          </a:p>
          <a:p>
            <a:pPr marL="12699">
              <a:spcBef>
                <a:spcPts val="1850"/>
              </a:spcBef>
              <a:tabLst>
                <a:tab pos="449226" algn="l"/>
              </a:tabLst>
            </a:pPr>
            <a:r>
              <a:rPr sz="1650" spc="100" dirty="0">
                <a:solidFill>
                  <a:srgbClr val="FF00B5"/>
                </a:solidFill>
                <a:latin typeface="メイリオ" panose="020B0604030504040204" pitchFamily="50" charset="-128"/>
                <a:ea typeface="メイリオ" panose="020B0604030504040204" pitchFamily="50" charset="-128"/>
                <a:cs typeface="Heiti SC"/>
              </a:rPr>
              <a:t>A1</a:t>
            </a:r>
            <a:r>
              <a:rPr lang="en-US" altLang="ja-JP" sz="1650" spc="181" dirty="0">
                <a:solidFill>
                  <a:srgbClr val="FF00B5"/>
                </a:solidFill>
                <a:latin typeface="メイリオ" panose="020B0604030504040204" pitchFamily="50" charset="-128"/>
                <a:ea typeface="メイリオ" panose="020B0604030504040204" pitchFamily="50" charset="-128"/>
                <a:cs typeface="Heiti SC"/>
              </a:rPr>
              <a:t>	</a:t>
            </a:r>
            <a:r>
              <a:rPr sz="1650" spc="155" dirty="0">
                <a:solidFill>
                  <a:srgbClr val="FF00B5"/>
                </a:solidFill>
                <a:latin typeface="メイリオ" panose="020B0604030504040204" pitchFamily="50" charset="-128"/>
                <a:ea typeface="メイリオ" panose="020B0604030504040204" pitchFamily="50" charset="-128"/>
                <a:cs typeface="Heiti SC"/>
              </a:rPr>
              <a:t>︓</a:t>
            </a:r>
            <a:r>
              <a:rPr sz="1650" spc="155" dirty="0" err="1">
                <a:solidFill>
                  <a:srgbClr val="FF00B5"/>
                </a:solidFill>
                <a:latin typeface="メイリオ" panose="020B0604030504040204" pitchFamily="50" charset="-128"/>
                <a:ea typeface="メイリオ" panose="020B0604030504040204" pitchFamily="50" charset="-128"/>
                <a:cs typeface="Heiti SC"/>
              </a:rPr>
              <a:t>重度</a:t>
            </a:r>
            <a:r>
              <a:rPr lang="ja-JP" altLang="en-US" sz="1650" spc="155" dirty="0">
                <a:solidFill>
                  <a:srgbClr val="FF00B5"/>
                </a:solidFill>
                <a:latin typeface="メイリオ" panose="020B0604030504040204" pitchFamily="50" charset="-128"/>
                <a:ea typeface="メイリオ" panose="020B0604030504040204" pitchFamily="50" charset="-128"/>
                <a:cs typeface="Heiti SC"/>
              </a:rPr>
              <a:t>知的障害</a:t>
            </a:r>
            <a:endParaRPr lang="en-US" altLang="ja-JP" sz="1650" spc="155" dirty="0">
              <a:solidFill>
                <a:srgbClr val="FF00B5"/>
              </a:solidFill>
              <a:latin typeface="メイリオ" panose="020B0604030504040204" pitchFamily="50" charset="-128"/>
              <a:ea typeface="メイリオ" panose="020B0604030504040204" pitchFamily="50" charset="-128"/>
              <a:cs typeface="Heiti SC"/>
            </a:endParaRPr>
          </a:p>
          <a:p>
            <a:pPr marL="12699">
              <a:spcBef>
                <a:spcPts val="1850"/>
              </a:spcBef>
              <a:tabLst>
                <a:tab pos="449226" algn="l"/>
              </a:tabLst>
            </a:pPr>
            <a:r>
              <a:rPr lang="en-US" altLang="ja-JP" sz="1650" dirty="0">
                <a:solidFill>
                  <a:srgbClr val="FF00B5"/>
                </a:solidFill>
                <a:latin typeface="メイリオ" panose="020B0604030504040204" pitchFamily="50" charset="-128"/>
                <a:ea typeface="メイリオ" panose="020B0604030504040204" pitchFamily="50" charset="-128"/>
                <a:cs typeface="Heiti SC"/>
              </a:rPr>
              <a:t>A	</a:t>
            </a:r>
            <a:r>
              <a:rPr lang="en-US" altLang="ja-JP" sz="1650" spc="155" dirty="0">
                <a:solidFill>
                  <a:srgbClr val="FF00B5"/>
                </a:solidFill>
                <a:latin typeface="メイリオ" panose="020B0604030504040204" pitchFamily="50" charset="-128"/>
                <a:ea typeface="メイリオ" panose="020B0604030504040204" pitchFamily="50" charset="-128"/>
                <a:cs typeface="Heiti SC"/>
              </a:rPr>
              <a:t>︓</a:t>
            </a:r>
            <a:r>
              <a:rPr lang="ja-JP" altLang="en-US" sz="1650" spc="155" dirty="0">
                <a:solidFill>
                  <a:srgbClr val="FF00B5"/>
                </a:solidFill>
                <a:latin typeface="メイリオ" panose="020B0604030504040204" pitchFamily="50" charset="-128"/>
                <a:ea typeface="メイリオ" panose="020B0604030504040204" pitchFamily="50" charset="-128"/>
                <a:cs typeface="Heiti SC"/>
              </a:rPr>
              <a:t>最重度知的障害</a:t>
            </a:r>
            <a:endParaRPr lang="ja-JP" altLang="en-US" sz="1650" dirty="0">
              <a:latin typeface="メイリオ" panose="020B0604030504040204" pitchFamily="50" charset="-128"/>
              <a:ea typeface="メイリオ" panose="020B0604030504040204" pitchFamily="50" charset="-128"/>
              <a:cs typeface="Heiti SC"/>
            </a:endParaRPr>
          </a:p>
        </p:txBody>
      </p:sp>
      <p:sp>
        <p:nvSpPr>
          <p:cNvPr id="27" name="object 11">
            <a:extLst>
              <a:ext uri="{FF2B5EF4-FFF2-40B4-BE49-F238E27FC236}">
                <a16:creationId xmlns:a16="http://schemas.microsoft.com/office/drawing/2014/main" id="{6E0525A4-1E1E-4E84-ACBE-09FA848FF1DB}"/>
              </a:ext>
            </a:extLst>
          </p:cNvPr>
          <p:cNvSpPr txBox="1"/>
          <p:nvPr/>
        </p:nvSpPr>
        <p:spPr>
          <a:xfrm>
            <a:off x="1419630" y="4661533"/>
            <a:ext cx="4049163" cy="588007"/>
          </a:xfrm>
          <a:prstGeom prst="rect">
            <a:avLst/>
          </a:prstGeom>
        </p:spPr>
        <p:txBody>
          <a:bodyPr vert="horz" wrap="square" lIns="0" tIns="0" rIns="0" bIns="0" rtlCol="0">
            <a:noAutofit/>
          </a:bodyPr>
          <a:lstStyle/>
          <a:p>
            <a:pPr>
              <a:spcBef>
                <a:spcPts val="650"/>
              </a:spcBef>
              <a:tabLst>
                <a:tab pos="360332" algn="ctr"/>
                <a:tab pos="1074648" algn="ctr"/>
                <a:tab pos="1773089" algn="ctr"/>
                <a:tab pos="2482642" algn="ctr"/>
                <a:tab pos="3203307" algn="ctr"/>
              </a:tabLst>
            </a:pPr>
            <a:r>
              <a:rPr lang="en-US" altLang="ja-JP" sz="1200" spc="45" dirty="0">
                <a:latin typeface="メイリオ" panose="020B0604030504040204" pitchFamily="50" charset="-128"/>
                <a:ea typeface="メイリオ" panose="020B0604030504040204" pitchFamily="50" charset="-128"/>
                <a:cs typeface="Arial Unicode MS"/>
              </a:rPr>
              <a:t>	</a:t>
            </a:r>
            <a:r>
              <a:rPr sz="1200" spc="45" dirty="0" err="1">
                <a:latin typeface="メイリオ" panose="020B0604030504040204" pitchFamily="50" charset="-128"/>
                <a:ea typeface="メイリオ" panose="020B0604030504040204" pitchFamily="50" charset="-128"/>
                <a:cs typeface="Arial Unicode MS"/>
              </a:rPr>
              <a:t>走る</a:t>
            </a:r>
            <a:r>
              <a:rPr lang="en-US" altLang="ja-JP" sz="1200" spc="45" dirty="0">
                <a:latin typeface="メイリオ" panose="020B0604030504040204" pitchFamily="50" charset="-128"/>
                <a:ea typeface="メイリオ" panose="020B0604030504040204" pitchFamily="50" charset="-128"/>
                <a:cs typeface="Arial Unicode MS"/>
              </a:rPr>
              <a:t>	</a:t>
            </a:r>
            <a:r>
              <a:rPr sz="1200" spc="-155" dirty="0" err="1">
                <a:latin typeface="メイリオ" panose="020B0604030504040204" pitchFamily="50" charset="-128"/>
                <a:ea typeface="メイリオ" panose="020B0604030504040204" pitchFamily="50" charset="-128"/>
                <a:cs typeface="Arial Unicode MS"/>
              </a:rPr>
              <a:t>歩く</a:t>
            </a:r>
            <a:r>
              <a:rPr lang="en-US" altLang="ja-JP" sz="1200" spc="-155" dirty="0">
                <a:latin typeface="メイリオ" panose="020B0604030504040204" pitchFamily="50" charset="-128"/>
                <a:ea typeface="メイリオ" panose="020B0604030504040204" pitchFamily="50" charset="-128"/>
                <a:cs typeface="Arial Unicode MS"/>
              </a:rPr>
              <a:t>	</a:t>
            </a:r>
            <a:r>
              <a:rPr sz="1200" spc="144" dirty="0" err="1">
                <a:latin typeface="メイリオ" panose="020B0604030504040204" pitchFamily="50" charset="-128"/>
                <a:ea typeface="メイリオ" panose="020B0604030504040204" pitchFamily="50" charset="-128"/>
                <a:cs typeface="Arial Unicode MS"/>
              </a:rPr>
              <a:t>歩行障害</a:t>
            </a:r>
            <a:r>
              <a:rPr lang="en-US" altLang="ja-JP" sz="1200" spc="144" dirty="0">
                <a:latin typeface="メイリオ" panose="020B0604030504040204" pitchFamily="50" charset="-128"/>
                <a:ea typeface="メイリオ" panose="020B0604030504040204" pitchFamily="50" charset="-128"/>
                <a:cs typeface="Arial Unicode MS"/>
              </a:rPr>
              <a:t>	</a:t>
            </a:r>
            <a:r>
              <a:rPr lang="ja-JP" altLang="en-US" sz="1200" spc="75" dirty="0">
                <a:latin typeface="メイリオ" panose="020B0604030504040204" pitchFamily="50" charset="-128"/>
                <a:ea typeface="メイリオ" panose="020B0604030504040204" pitchFamily="50" charset="-128"/>
                <a:cs typeface="Arial Unicode MS"/>
              </a:rPr>
              <a:t>座れる</a:t>
            </a:r>
            <a:r>
              <a:rPr lang="en-US" altLang="ja-JP" sz="1200" spc="75" dirty="0">
                <a:latin typeface="メイリオ" panose="020B0604030504040204" pitchFamily="50" charset="-128"/>
                <a:ea typeface="メイリオ" panose="020B0604030504040204" pitchFamily="50" charset="-128"/>
                <a:cs typeface="Arial Unicode MS"/>
              </a:rPr>
              <a:t>	</a:t>
            </a:r>
            <a:r>
              <a:rPr lang="ja-JP" altLang="en-US" sz="1200" spc="-35" dirty="0">
                <a:latin typeface="メイリオ" panose="020B0604030504040204" pitchFamily="50" charset="-128"/>
                <a:ea typeface="メイリオ" panose="020B0604030504040204" pitchFamily="50" charset="-128"/>
                <a:cs typeface="Arial Unicode MS"/>
              </a:rPr>
              <a:t>寝たきり</a:t>
            </a:r>
            <a:endParaRPr sz="1200" dirty="0">
              <a:latin typeface="メイリオ" panose="020B0604030504040204" pitchFamily="50" charset="-128"/>
              <a:ea typeface="メイリオ" panose="020B0604030504040204" pitchFamily="50" charset="-128"/>
              <a:cs typeface="Arial Unicode MS"/>
            </a:endParaRPr>
          </a:p>
          <a:p>
            <a:pPr>
              <a:spcBef>
                <a:spcPts val="670"/>
              </a:spcBef>
              <a:tabLst>
                <a:tab pos="360332" algn="ctr"/>
                <a:tab pos="1074648" algn="ctr"/>
                <a:tab pos="1773089" algn="ctr"/>
                <a:tab pos="2482642" algn="ctr"/>
                <a:tab pos="3203307" algn="ctr"/>
              </a:tabLst>
            </a:pPr>
            <a:r>
              <a:rPr lang="en-US" altLang="ja-JP" sz="1400" b="1" spc="155" dirty="0">
                <a:solidFill>
                  <a:srgbClr val="000090"/>
                </a:solidFill>
                <a:latin typeface="メイリオ" panose="020B0604030504040204" pitchFamily="50" charset="-128"/>
                <a:ea typeface="メイリオ" panose="020B0604030504040204" pitchFamily="50" charset="-128"/>
                <a:cs typeface="Heiti SC"/>
              </a:rPr>
              <a:t>		</a:t>
            </a:r>
            <a:r>
              <a:rPr sz="1400" b="1" spc="155" dirty="0">
                <a:solidFill>
                  <a:srgbClr val="000090"/>
                </a:solidFill>
                <a:latin typeface="メイリオ" panose="020B0604030504040204" pitchFamily="50" charset="-128"/>
                <a:ea typeface="メイリオ" panose="020B0604030504040204" pitchFamily="50" charset="-128"/>
                <a:cs typeface="Heiti SC"/>
              </a:rPr>
              <a:t>【⾝</a:t>
            </a:r>
            <a:r>
              <a:rPr sz="1400" b="1" spc="155" dirty="0" err="1">
                <a:solidFill>
                  <a:srgbClr val="000090"/>
                </a:solidFill>
                <a:latin typeface="メイリオ" panose="020B0604030504040204" pitchFamily="50" charset="-128"/>
                <a:ea typeface="メイリオ" panose="020B0604030504040204" pitchFamily="50" charset="-128"/>
                <a:cs typeface="Heiti SC"/>
              </a:rPr>
              <a:t>体障害者⼿帳</a:t>
            </a:r>
            <a:r>
              <a:rPr sz="1400" b="1" spc="155" dirty="0">
                <a:solidFill>
                  <a:srgbClr val="000090"/>
                </a:solidFill>
                <a:latin typeface="メイリオ" panose="020B0604030504040204" pitchFamily="50" charset="-128"/>
                <a:ea typeface="メイリオ" panose="020B0604030504040204" pitchFamily="50" charset="-128"/>
                <a:cs typeface="Heiti SC"/>
              </a:rPr>
              <a:t>】</a:t>
            </a:r>
            <a:r>
              <a:rPr lang="en-US" altLang="ja-JP" sz="1400" b="1" spc="155" dirty="0">
                <a:solidFill>
                  <a:srgbClr val="000090"/>
                </a:solidFill>
                <a:latin typeface="メイリオ" panose="020B0604030504040204" pitchFamily="50" charset="-128"/>
                <a:ea typeface="メイリオ" panose="020B0604030504040204" pitchFamily="50" charset="-128"/>
                <a:cs typeface="Heiti SC"/>
              </a:rPr>
              <a:t>	</a:t>
            </a:r>
            <a:r>
              <a:rPr lang="ja-JP" altLang="en-US" sz="1400" spc="155" dirty="0">
                <a:solidFill>
                  <a:srgbClr val="FF5BE5"/>
                </a:solidFill>
                <a:latin typeface="メイリオ" panose="020B0604030504040204" pitchFamily="50" charset="-128"/>
                <a:ea typeface="メイリオ" panose="020B0604030504040204" pitchFamily="50" charset="-128"/>
                <a:cs typeface="Heiti SC"/>
              </a:rPr>
              <a:t>２級</a:t>
            </a:r>
            <a:r>
              <a:rPr lang="en-US" altLang="ja-JP" sz="1400" spc="155" dirty="0">
                <a:solidFill>
                  <a:srgbClr val="FF5BE5"/>
                </a:solidFill>
                <a:latin typeface="メイリオ" panose="020B0604030504040204" pitchFamily="50" charset="-128"/>
                <a:ea typeface="メイリオ" panose="020B0604030504040204" pitchFamily="50" charset="-128"/>
                <a:cs typeface="Heiti SC"/>
              </a:rPr>
              <a:t>	</a:t>
            </a:r>
            <a:r>
              <a:rPr lang="ja-JP" altLang="en-US" sz="1400" spc="155" dirty="0">
                <a:solidFill>
                  <a:srgbClr val="FF5BE5"/>
                </a:solidFill>
                <a:latin typeface="メイリオ" panose="020B0604030504040204" pitchFamily="50" charset="-128"/>
                <a:ea typeface="メイリオ" panose="020B0604030504040204" pitchFamily="50" charset="-128"/>
                <a:cs typeface="Heiti SC"/>
              </a:rPr>
              <a:t>１級</a:t>
            </a:r>
            <a:endParaRPr lang="ja-JP" altLang="en-US" sz="1400" dirty="0">
              <a:latin typeface="メイリオ" panose="020B0604030504040204" pitchFamily="50" charset="-128"/>
              <a:ea typeface="メイリオ" panose="020B0604030504040204" pitchFamily="50" charset="-128"/>
              <a:cs typeface="Heiti SC"/>
            </a:endParaRPr>
          </a:p>
        </p:txBody>
      </p:sp>
      <p:sp>
        <p:nvSpPr>
          <p:cNvPr id="15" name="正方形/長方形 1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693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28A1BD61-AB1E-4596-9C77-37BC4AF744F6}"/>
              </a:ext>
            </a:extLst>
          </p:cNvPr>
          <p:cNvSpPr>
            <a:spLocks noGrp="1"/>
          </p:cNvSpPr>
          <p:nvPr>
            <p:ph type="body" sz="quarter" idx="10"/>
          </p:nvPr>
        </p:nvSpPr>
        <p:spPr/>
        <p:txBody>
          <a:bodyPr/>
          <a:lstStyle/>
          <a:p>
            <a:endParaRPr kumimoji="1"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zh-TW" altLang="en-US" sz="2799" dirty="0"/>
              <a:t>呼</a:t>
            </a:r>
            <a:r>
              <a:rPr lang="ja-JP" altLang="en-US" sz="2799" dirty="0"/>
              <a:t> </a:t>
            </a:r>
            <a:r>
              <a:rPr lang="zh-TW" altLang="en-US" sz="2799" dirty="0"/>
              <a:t>吸 数</a:t>
            </a:r>
          </a:p>
        </p:txBody>
      </p:sp>
      <p:sp>
        <p:nvSpPr>
          <p:cNvPr id="3" name="正方形/長方形 2">
            <a:extLst>
              <a:ext uri="{FF2B5EF4-FFF2-40B4-BE49-F238E27FC236}">
                <a16:creationId xmlns:a16="http://schemas.microsoft.com/office/drawing/2014/main" id="{FCBB6A4A-A6DE-4C9D-AC17-8996B9B6A714}"/>
              </a:ext>
            </a:extLst>
          </p:cNvPr>
          <p:cNvSpPr/>
          <p:nvPr/>
        </p:nvSpPr>
        <p:spPr>
          <a:xfrm>
            <a:off x="681040" y="1520825"/>
            <a:ext cx="3079803" cy="1908175"/>
          </a:xfrm>
          <a:prstGeom prst="rect">
            <a:avLst/>
          </a:prstGeom>
          <a:ln w="12700">
            <a:solidFill>
              <a:srgbClr val="4DB3FF"/>
            </a:solidFill>
          </a:ln>
        </p:spPr>
        <p:txBody>
          <a:bodyPr wrap="square" lIns="0" anchor="ctr" anchorCtr="0">
            <a:noAutofit/>
          </a:bodyPr>
          <a:lstStyle/>
          <a:p>
            <a:pPr>
              <a:lnSpc>
                <a:spcPct val="125000"/>
              </a:lnSpc>
              <a:tabLst>
                <a:tab pos="900037" algn="l"/>
                <a:tab pos="1254021" algn="l"/>
              </a:tabLst>
              <a:defRPr/>
            </a:pPr>
            <a:r>
              <a:rPr lang="en-US" altLang="ja-JP" b="1" dirty="0">
                <a:solidFill>
                  <a:schemeClr val="dk1"/>
                </a:solidFill>
                <a:latin typeface="Meiryo" panose="020B0604030504040204" pitchFamily="34" charset="-128"/>
                <a:ea typeface="Meiryo" panose="020B0604030504040204" pitchFamily="34" charset="-128"/>
                <a:cs typeface="ＭＳ ゴシック"/>
              </a:rPr>
              <a:t>【</a:t>
            </a:r>
            <a:r>
              <a:rPr lang="ja-JP" altLang="en-US" b="1" dirty="0">
                <a:solidFill>
                  <a:schemeClr val="dk1"/>
                </a:solidFill>
                <a:latin typeface="Meiryo" panose="020B0604030504040204" pitchFamily="34" charset="-128"/>
                <a:ea typeface="Meiryo" panose="020B0604030504040204" pitchFamily="34" charset="-128"/>
                <a:cs typeface="ＭＳ ゴシック"/>
              </a:rPr>
              <a:t>呼吸数の正常値</a:t>
            </a:r>
            <a:r>
              <a:rPr lang="en-US" altLang="ja-JP" b="1" dirty="0">
                <a:solidFill>
                  <a:schemeClr val="dk1"/>
                </a:solidFill>
                <a:latin typeface="Meiryo" panose="020B0604030504040204" pitchFamily="34" charset="-128"/>
                <a:ea typeface="Meiryo" panose="020B0604030504040204" pitchFamily="34" charset="-128"/>
                <a:cs typeface="ＭＳ ゴシック"/>
              </a:rPr>
              <a:t>】</a:t>
            </a:r>
          </a:p>
          <a:p>
            <a:pPr indent="139688">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乳　児</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30〜40 /</a:t>
            </a:r>
            <a:r>
              <a:rPr lang="ja-JP" altLang="en-US" dirty="0">
                <a:solidFill>
                  <a:schemeClr val="dk1"/>
                </a:solidFill>
                <a:latin typeface="Meiryo" panose="020B0604030504040204" pitchFamily="34" charset="-128"/>
                <a:ea typeface="Meiryo" panose="020B0604030504040204" pitchFamily="34" charset="-128"/>
                <a:cs typeface="ＭＳ ゴシック"/>
              </a:rPr>
              <a:t>分</a:t>
            </a:r>
          </a:p>
          <a:p>
            <a:pPr indent="139688">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幼　児</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20〜30 /</a:t>
            </a:r>
            <a:r>
              <a:rPr lang="ja-JP" altLang="en-US" dirty="0">
                <a:solidFill>
                  <a:schemeClr val="dk1"/>
                </a:solidFill>
                <a:latin typeface="Meiryo" panose="020B0604030504040204" pitchFamily="34" charset="-128"/>
                <a:ea typeface="Meiryo" panose="020B0604030504040204" pitchFamily="34" charset="-128"/>
                <a:cs typeface="ＭＳ ゴシック"/>
              </a:rPr>
              <a:t>分</a:t>
            </a:r>
          </a:p>
          <a:p>
            <a:pPr indent="139688">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学　童</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18〜25 /</a:t>
            </a:r>
            <a:r>
              <a:rPr lang="ja-JP" altLang="en-US" dirty="0">
                <a:solidFill>
                  <a:schemeClr val="dk1"/>
                </a:solidFill>
                <a:latin typeface="Meiryo" panose="020B0604030504040204" pitchFamily="34" charset="-128"/>
                <a:ea typeface="Meiryo" panose="020B0604030504040204" pitchFamily="34" charset="-128"/>
                <a:cs typeface="ＭＳ ゴシック"/>
              </a:rPr>
              <a:t>分</a:t>
            </a:r>
          </a:p>
          <a:p>
            <a:pPr indent="139688">
              <a:lnSpc>
                <a:spcPct val="125000"/>
              </a:lnSpc>
              <a:tabLst>
                <a:tab pos="900037" algn="l"/>
                <a:tab pos="1254021" algn="l"/>
              </a:tabLst>
              <a:defRPr/>
            </a:pPr>
            <a:r>
              <a:rPr lang="ja-JP" altLang="en-US" dirty="0">
                <a:solidFill>
                  <a:schemeClr val="dk1"/>
                </a:solidFill>
                <a:latin typeface="Meiryo" panose="020B0604030504040204" pitchFamily="34" charset="-128"/>
                <a:ea typeface="Meiryo" panose="020B0604030504040204" pitchFamily="34" charset="-128"/>
                <a:cs typeface="ＭＳ ゴシック"/>
              </a:rPr>
              <a:t>成　人</a:t>
            </a:r>
            <a:r>
              <a:rPr lang="en-US" altLang="ja-JP" dirty="0">
                <a:solidFill>
                  <a:schemeClr val="dk1"/>
                </a:solidFill>
                <a:latin typeface="Meiryo" panose="020B0604030504040204" pitchFamily="34" charset="-128"/>
                <a:ea typeface="Meiryo" panose="020B0604030504040204" pitchFamily="34" charset="-128"/>
                <a:cs typeface="ＭＳ ゴシック"/>
              </a:rPr>
              <a:t>	</a:t>
            </a:r>
            <a:r>
              <a:rPr lang="ja-JP" altLang="en-US" dirty="0">
                <a:solidFill>
                  <a:schemeClr val="dk1"/>
                </a:solidFill>
                <a:latin typeface="Meiryo" panose="020B0604030504040204" pitchFamily="34" charset="-128"/>
                <a:ea typeface="Meiryo" panose="020B0604030504040204" pitchFamily="34" charset="-128"/>
                <a:cs typeface="ＭＳ ゴシック"/>
              </a:rPr>
              <a:t>：</a:t>
            </a:r>
            <a:r>
              <a:rPr lang="en-US" altLang="ja-JP" dirty="0">
                <a:solidFill>
                  <a:schemeClr val="dk1"/>
                </a:solidFill>
                <a:latin typeface="Meiryo" panose="020B0604030504040204" pitchFamily="34" charset="-128"/>
                <a:ea typeface="Meiryo" panose="020B0604030504040204" pitchFamily="34" charset="-128"/>
                <a:cs typeface="ＭＳ ゴシック"/>
              </a:rPr>
              <a:t>	15〜20 /</a:t>
            </a:r>
            <a:r>
              <a:rPr lang="ja-JP" altLang="en-US" dirty="0">
                <a:solidFill>
                  <a:schemeClr val="dk1"/>
                </a:solidFill>
                <a:latin typeface="Meiryo" panose="020B0604030504040204" pitchFamily="34" charset="-128"/>
                <a:ea typeface="Meiryo" panose="020B0604030504040204" pitchFamily="34" charset="-128"/>
                <a:cs typeface="ＭＳ ゴシック"/>
              </a:rPr>
              <a:t>分</a:t>
            </a:r>
          </a:p>
        </p:txBody>
      </p:sp>
      <p:sp>
        <p:nvSpPr>
          <p:cNvPr id="11" name="正方形/長方形 10">
            <a:extLst>
              <a:ext uri="{FF2B5EF4-FFF2-40B4-BE49-F238E27FC236}">
                <a16:creationId xmlns:a16="http://schemas.microsoft.com/office/drawing/2014/main" id="{0CA1477C-202A-4474-B7D7-3D4446027487}"/>
              </a:ext>
            </a:extLst>
          </p:cNvPr>
          <p:cNvSpPr/>
          <p:nvPr/>
        </p:nvSpPr>
        <p:spPr>
          <a:xfrm>
            <a:off x="4068496" y="1441997"/>
            <a:ext cx="5205680" cy="1806264"/>
          </a:xfrm>
          <a:prstGeom prst="rect">
            <a:avLst/>
          </a:prstGeom>
        </p:spPr>
        <p:txBody>
          <a:bodyPr wrap="square">
            <a:spAutoFit/>
          </a:bodyPr>
          <a:lstStyle/>
          <a:p>
            <a:pPr>
              <a:lnSpc>
                <a:spcPct val="125000"/>
              </a:lnSpc>
              <a:defRPr/>
            </a:pPr>
            <a:r>
              <a:rPr lang="en-US" altLang="ja-JP" b="1" dirty="0">
                <a:solidFill>
                  <a:schemeClr val="dk1"/>
                </a:solidFill>
                <a:latin typeface="Meiryo" panose="020B0604030504040204" pitchFamily="34" charset="-128"/>
                <a:ea typeface="Meiryo" panose="020B0604030504040204" pitchFamily="34" charset="-128"/>
                <a:cs typeface="ＭＳ ゴシック"/>
              </a:rPr>
              <a:t>【</a:t>
            </a:r>
            <a:r>
              <a:rPr lang="ja-JP" altLang="en-US" b="1" dirty="0">
                <a:solidFill>
                  <a:schemeClr val="dk1"/>
                </a:solidFill>
                <a:latin typeface="Meiryo" panose="020B0604030504040204" pitchFamily="34" charset="-128"/>
                <a:ea typeface="Meiryo" panose="020B0604030504040204" pitchFamily="34" charset="-128"/>
                <a:cs typeface="ＭＳ ゴシック"/>
              </a:rPr>
              <a:t>呼吸数が上昇する原因</a:t>
            </a:r>
            <a:r>
              <a:rPr lang="en-US" altLang="ja-JP" b="1" dirty="0">
                <a:solidFill>
                  <a:schemeClr val="dk1"/>
                </a:solidFill>
                <a:latin typeface="Meiryo" panose="020B0604030504040204" pitchFamily="34" charset="-128"/>
                <a:ea typeface="Meiryo" panose="020B0604030504040204" pitchFamily="34" charset="-128"/>
                <a:cs typeface="ＭＳ ゴシック"/>
              </a:rPr>
              <a:t>】</a:t>
            </a:r>
          </a:p>
          <a:p>
            <a:pPr marL="360332" indent="-209532">
              <a:lnSpc>
                <a:spcPct val="125000"/>
              </a:lnSpc>
              <a:buFont typeface="Arial" panose="020B0604020202020204" pitchFamily="34" charset="0"/>
              <a:buChar char="•"/>
              <a:defRPr/>
            </a:pPr>
            <a:r>
              <a:rPr lang="ja-JP" altLang="en-US" dirty="0">
                <a:solidFill>
                  <a:schemeClr val="dk1"/>
                </a:solidFill>
                <a:latin typeface="Meiryo" panose="020B0604030504040204" pitchFamily="34" charset="-128"/>
                <a:ea typeface="Meiryo" panose="020B0604030504040204" pitchFamily="34" charset="-128"/>
                <a:cs typeface="ＭＳ ゴシック"/>
              </a:rPr>
              <a:t>体温上昇</a:t>
            </a:r>
          </a:p>
          <a:p>
            <a:pPr marL="360332" indent="-209532">
              <a:lnSpc>
                <a:spcPct val="125000"/>
              </a:lnSpc>
              <a:buFont typeface="Arial" panose="020B0604020202020204" pitchFamily="34" charset="0"/>
              <a:buChar char="•"/>
              <a:defRPr/>
            </a:pPr>
            <a:r>
              <a:rPr lang="en-US" altLang="ja-JP" u="sng" dirty="0">
                <a:solidFill>
                  <a:srgbClr val="FF0000"/>
                </a:solidFill>
                <a:latin typeface="Meiryo" panose="020B0604030504040204" pitchFamily="34" charset="-128"/>
                <a:ea typeface="Meiryo" panose="020B0604030504040204" pitchFamily="34" charset="-128"/>
                <a:cs typeface="ＭＳ ゴシック"/>
              </a:rPr>
              <a:t>1</a:t>
            </a:r>
            <a:r>
              <a:rPr lang="ja-JP" altLang="en-US" u="sng" dirty="0">
                <a:solidFill>
                  <a:srgbClr val="FF0000"/>
                </a:solidFill>
                <a:latin typeface="Meiryo" panose="020B0604030504040204" pitchFamily="34" charset="-128"/>
                <a:ea typeface="Meiryo" panose="020B0604030504040204" pitchFamily="34" charset="-128"/>
                <a:cs typeface="ＭＳ ゴシック"/>
              </a:rPr>
              <a:t>回換気量低下（呼吸障害）</a:t>
            </a:r>
          </a:p>
          <a:p>
            <a:pPr marL="360332" indent="-209532">
              <a:lnSpc>
                <a:spcPct val="125000"/>
              </a:lnSpc>
              <a:buFont typeface="Arial" panose="020B0604020202020204" pitchFamily="34" charset="0"/>
              <a:buChar char="•"/>
              <a:defRPr/>
            </a:pPr>
            <a:r>
              <a:rPr lang="ja-JP" altLang="en-US" dirty="0">
                <a:solidFill>
                  <a:schemeClr val="dk1"/>
                </a:solidFill>
                <a:latin typeface="Meiryo" panose="020B0604030504040204" pitchFamily="34" charset="-128"/>
                <a:ea typeface="Meiryo" panose="020B0604030504040204" pitchFamily="34" charset="-128"/>
                <a:cs typeface="ＭＳ ゴシック"/>
              </a:rPr>
              <a:t>酸素需要増加　（運動・筋緊張亢進）</a:t>
            </a:r>
          </a:p>
          <a:p>
            <a:pPr marL="360332" indent="-209532">
              <a:lnSpc>
                <a:spcPct val="125000"/>
              </a:lnSpc>
              <a:buFont typeface="Arial" panose="020B0604020202020204" pitchFamily="34" charset="0"/>
              <a:buChar char="•"/>
              <a:defRPr/>
            </a:pPr>
            <a:r>
              <a:rPr lang="ja-JP" altLang="en-US" dirty="0">
                <a:solidFill>
                  <a:schemeClr val="dk1"/>
                </a:solidFill>
                <a:latin typeface="Meiryo" panose="020B0604030504040204" pitchFamily="34" charset="-128"/>
                <a:ea typeface="Meiryo" panose="020B0604030504040204" pitchFamily="34" charset="-128"/>
                <a:cs typeface="ＭＳ ゴシック"/>
              </a:rPr>
              <a:t>交感神経亢進　（痛み・ストレス）</a:t>
            </a:r>
          </a:p>
        </p:txBody>
      </p:sp>
      <p:sp>
        <p:nvSpPr>
          <p:cNvPr id="12" name="テキスト ボックス 5">
            <a:extLst>
              <a:ext uri="{FF2B5EF4-FFF2-40B4-BE49-F238E27FC236}">
                <a16:creationId xmlns:a16="http://schemas.microsoft.com/office/drawing/2014/main" id="{65836B5B-0681-4F06-938D-2547920BAD16}"/>
              </a:ext>
            </a:extLst>
          </p:cNvPr>
          <p:cNvSpPr txBox="1">
            <a:spLocks noChangeArrowheads="1"/>
          </p:cNvSpPr>
          <p:nvPr/>
        </p:nvSpPr>
        <p:spPr bwMode="auto">
          <a:xfrm>
            <a:off x="681039" y="3824218"/>
            <a:ext cx="8593137" cy="302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ja-JP" altLang="en-US" sz="2000" b="1" dirty="0">
                <a:solidFill>
                  <a:srgbClr val="FF3300"/>
                </a:solidFill>
                <a:latin typeface="Meiryo" panose="020B0604030504040204" pitchFamily="34" charset="-128"/>
                <a:ea typeface="Meiryo" panose="020B0604030504040204" pitchFamily="34" charset="-128"/>
              </a:rPr>
              <a:t>浅表性速拍呼吸</a:t>
            </a:r>
            <a:r>
              <a:rPr lang="ja-JP" altLang="en-US" sz="1600" b="1" dirty="0">
                <a:solidFill>
                  <a:srgbClr val="FF3300"/>
                </a:solidFill>
                <a:latin typeface="Meiryo" panose="020B0604030504040204" pitchFamily="34" charset="-128"/>
                <a:ea typeface="Meiryo" panose="020B0604030504040204" pitchFamily="34" charset="-128"/>
              </a:rPr>
              <a:t>　</a:t>
            </a:r>
            <a:r>
              <a:rPr lang="ja-JP" altLang="en-US" sz="1600" dirty="0">
                <a:solidFill>
                  <a:srgbClr val="FF0000"/>
                </a:solidFill>
                <a:latin typeface="Meiryo" panose="020B0604030504040204" pitchFamily="34" charset="-128"/>
                <a:ea typeface="Meiryo" panose="020B0604030504040204" pitchFamily="34" charset="-128"/>
              </a:rPr>
              <a:t>呼吸数の増加は呼吸障害の最初のサインです！</a:t>
            </a:r>
            <a:r>
              <a:rPr lang="en-US" altLang="ja-JP" sz="1600" dirty="0">
                <a:solidFill>
                  <a:srgbClr val="FF3300"/>
                </a:solidFill>
                <a:latin typeface="Meiryo" panose="020B0604030504040204" pitchFamily="34" charset="-128"/>
                <a:ea typeface="Meiryo" panose="020B0604030504040204" pitchFamily="34" charset="-128"/>
              </a:rPr>
              <a:t> </a:t>
            </a:r>
            <a:endParaRPr lang="en-US" altLang="ja-JP" sz="2000" dirty="0">
              <a:solidFill>
                <a:srgbClr val="FF3300"/>
              </a:solidFill>
              <a:latin typeface="Meiryo" panose="020B0604030504040204" pitchFamily="34" charset="-128"/>
              <a:ea typeface="Meiryo" panose="020B0604030504040204" pitchFamily="34" charset="-128"/>
            </a:endParaRPr>
          </a:p>
          <a:p>
            <a:pPr eaLnBrk="1" hangingPunct="1">
              <a:buFontTx/>
              <a:buNone/>
            </a:pPr>
            <a:r>
              <a:rPr lang="ja-JP" altLang="en-US" sz="1800" dirty="0">
                <a:latin typeface="Meiryo" panose="020B0604030504040204" pitchFamily="34" charset="-128"/>
                <a:ea typeface="Meiryo" panose="020B0604030504040204" pitchFamily="34" charset="-128"/>
              </a:rPr>
              <a:t>一回の呼吸運動で充分量の空気が肺に入ってこないと呼吸が浅く速くなり、</a:t>
            </a:r>
            <a:endParaRPr lang="en-US" altLang="ja-JP" sz="1800" dirty="0">
              <a:latin typeface="Meiryo" panose="020B0604030504040204" pitchFamily="34" charset="-128"/>
              <a:ea typeface="Meiryo" panose="020B0604030504040204" pitchFamily="34" charset="-128"/>
            </a:endParaRPr>
          </a:p>
          <a:p>
            <a:pPr eaLnBrk="1" hangingPunct="1">
              <a:buFontTx/>
              <a:buNone/>
            </a:pPr>
            <a:r>
              <a:rPr lang="ja-JP" altLang="en-US" sz="1800" dirty="0">
                <a:latin typeface="Meiryo" panose="020B0604030504040204" pitchFamily="34" charset="-128"/>
                <a:ea typeface="Meiryo" panose="020B0604030504040204" pitchFamily="34" charset="-128"/>
              </a:rPr>
              <a:t>呼吸回数が多くなります。</a:t>
            </a:r>
            <a:endParaRPr lang="en-US" altLang="ja-JP" sz="1800" dirty="0">
              <a:latin typeface="Meiryo" panose="020B0604030504040204" pitchFamily="34" charset="-128"/>
              <a:ea typeface="Meiryo" panose="020B0604030504040204" pitchFamily="34" charset="-128"/>
            </a:endParaRPr>
          </a:p>
          <a:p>
            <a:pPr>
              <a:spcBef>
                <a:spcPts val="1200"/>
              </a:spcBef>
              <a:buNone/>
            </a:pPr>
            <a:r>
              <a:rPr lang="ja-JP" altLang="en-US" sz="2000" b="1" dirty="0">
                <a:solidFill>
                  <a:srgbClr val="FF3300"/>
                </a:solidFill>
                <a:latin typeface="Meiryo" panose="020B0604030504040204" pitchFamily="34" charset="-128"/>
                <a:ea typeface="Meiryo" panose="020B0604030504040204" pitchFamily="34" charset="-128"/>
              </a:rPr>
              <a:t>努力呼吸</a:t>
            </a:r>
            <a:r>
              <a:rPr lang="en-US" altLang="ja-JP" sz="2000" b="1" dirty="0">
                <a:solidFill>
                  <a:srgbClr val="FF3300"/>
                </a:solidFill>
                <a:latin typeface="Meiryo" panose="020B0604030504040204" pitchFamily="34" charset="-128"/>
                <a:ea typeface="Meiryo" panose="020B0604030504040204" pitchFamily="34" charset="-128"/>
              </a:rPr>
              <a:t> </a:t>
            </a:r>
          </a:p>
          <a:p>
            <a:pPr>
              <a:buNone/>
            </a:pPr>
            <a:r>
              <a:rPr lang="en-US" altLang="ja-JP" sz="2000" b="1" dirty="0">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鼻翼呼吸</a:t>
            </a:r>
            <a:r>
              <a:rPr lang="en-US" altLang="ja-JP" sz="1800" b="1" dirty="0">
                <a:latin typeface="Meiryo" panose="020B0604030504040204" pitchFamily="34" charset="-128"/>
                <a:ea typeface="Meiryo" panose="020B0604030504040204" pitchFamily="34" charset="-128"/>
              </a:rPr>
              <a:t>】</a:t>
            </a:r>
            <a:r>
              <a:rPr lang="ja-JP" altLang="en-US" sz="1800" dirty="0">
                <a:latin typeface="Meiryo" panose="020B0604030504040204" pitchFamily="34" charset="-128"/>
                <a:ea typeface="Meiryo" panose="020B0604030504040204" pitchFamily="34" charset="-128"/>
              </a:rPr>
              <a:t>吸気時に鼻の穴を膨らませる </a:t>
            </a:r>
            <a:endParaRPr lang="en-US" altLang="ja-JP" sz="1800" dirty="0">
              <a:latin typeface="Meiryo" panose="020B0604030504040204" pitchFamily="34" charset="-128"/>
              <a:ea typeface="Meiryo" panose="020B0604030504040204" pitchFamily="34" charset="-128"/>
            </a:endParaRPr>
          </a:p>
          <a:p>
            <a:pPr>
              <a:buNone/>
            </a:pPr>
            <a:r>
              <a:rPr lang="en-US" altLang="ja-JP" sz="1800" b="1" dirty="0">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陥没呼吸</a:t>
            </a:r>
            <a:r>
              <a:rPr lang="en-US" altLang="ja-JP" sz="1800" b="1" dirty="0">
                <a:latin typeface="Meiryo" panose="020B0604030504040204" pitchFamily="34" charset="-128"/>
                <a:ea typeface="Meiryo" panose="020B0604030504040204" pitchFamily="34" charset="-128"/>
              </a:rPr>
              <a:t>】</a:t>
            </a:r>
            <a:r>
              <a:rPr lang="ja-JP" altLang="en-US" sz="1800" dirty="0">
                <a:latin typeface="Meiryo" panose="020B0604030504040204" pitchFamily="34" charset="-128"/>
                <a:ea typeface="Meiryo" panose="020B0604030504040204" pitchFamily="34" charset="-128"/>
              </a:rPr>
              <a:t>胸郭の柔らかい部分（胸骨上部・鎖骨上・肋骨間）が陥没する</a:t>
            </a:r>
            <a:endParaRPr lang="en-US" altLang="ja-JP" sz="1800" dirty="0">
              <a:latin typeface="Meiryo" panose="020B0604030504040204" pitchFamily="34" charset="-128"/>
              <a:ea typeface="Meiryo" panose="020B0604030504040204" pitchFamily="34" charset="-128"/>
            </a:endParaRPr>
          </a:p>
          <a:p>
            <a:pPr>
              <a:buNone/>
            </a:pPr>
            <a:r>
              <a:rPr lang="en-US" altLang="ja-JP" sz="1800" b="1" dirty="0">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下顎呼吸</a:t>
            </a:r>
            <a:r>
              <a:rPr lang="en-US" altLang="ja-JP" sz="1800" b="1" dirty="0">
                <a:latin typeface="Meiryo" panose="020B0604030504040204" pitchFamily="34" charset="-128"/>
                <a:ea typeface="Meiryo" panose="020B0604030504040204" pitchFamily="34" charset="-128"/>
              </a:rPr>
              <a:t>】</a:t>
            </a:r>
            <a:r>
              <a:rPr lang="ja-JP" altLang="en-US" sz="1800" dirty="0">
                <a:latin typeface="Meiryo" panose="020B0604030504040204" pitchFamily="34" charset="-128"/>
                <a:ea typeface="Meiryo" panose="020B0604030504040204" pitchFamily="34" charset="-128"/>
              </a:rPr>
              <a:t>下顎を突き出すようにして呼吸する</a:t>
            </a:r>
            <a:endParaRPr lang="en-US" altLang="ja-JP" sz="1800" dirty="0">
              <a:latin typeface="Meiryo" panose="020B0604030504040204" pitchFamily="34" charset="-128"/>
              <a:ea typeface="Meiryo" panose="020B0604030504040204" pitchFamily="34" charset="-128"/>
            </a:endParaRPr>
          </a:p>
          <a:p>
            <a:pPr>
              <a:buNone/>
            </a:pPr>
            <a:r>
              <a:rPr lang="en-US" altLang="ja-JP" sz="1800" b="1" dirty="0">
                <a:latin typeface="Meiryo" panose="020B0604030504040204" pitchFamily="34" charset="-128"/>
                <a:ea typeface="Meiryo" panose="020B0604030504040204" pitchFamily="34" charset="-128"/>
              </a:rPr>
              <a:t>【</a:t>
            </a:r>
            <a:r>
              <a:rPr lang="ja-JP" altLang="en-US" sz="1800" b="1" dirty="0">
                <a:latin typeface="Meiryo" panose="020B0604030504040204" pitchFamily="34" charset="-128"/>
                <a:ea typeface="Meiryo" panose="020B0604030504040204" pitchFamily="34" charset="-128"/>
              </a:rPr>
              <a:t>シーソー呼吸</a:t>
            </a:r>
            <a:r>
              <a:rPr lang="en-US" altLang="ja-JP" sz="1800" b="1" dirty="0">
                <a:latin typeface="Meiryo" panose="020B0604030504040204" pitchFamily="34" charset="-128"/>
                <a:ea typeface="Meiryo" panose="020B0604030504040204" pitchFamily="34" charset="-128"/>
              </a:rPr>
              <a:t>】</a:t>
            </a:r>
            <a:r>
              <a:rPr lang="ja-JP" altLang="en-US" sz="1800" dirty="0">
                <a:latin typeface="Meiryo" panose="020B0604030504040204" pitchFamily="34" charset="-128"/>
                <a:ea typeface="Meiryo" panose="020B0604030504040204" pitchFamily="34" charset="-128"/>
              </a:rPr>
              <a:t>吸気時に胸郭全体が沈み込み腹部が前に上がる </a:t>
            </a:r>
            <a:endParaRPr lang="en-US" altLang="ja-JP" sz="1800" dirty="0">
              <a:solidFill>
                <a:srgbClr val="FF3300"/>
              </a:solidFill>
              <a:latin typeface="Meiryo" panose="020B0604030504040204" pitchFamily="34" charset="-128"/>
              <a:ea typeface="Meiryo" panose="020B0604030504040204" pitchFamily="34"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330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9CC915F7-47FD-47B8-868B-73B13B8B7849}"/>
              </a:ext>
            </a:extLst>
          </p:cNvPr>
          <p:cNvSpPr>
            <a:spLocks noGrp="1"/>
          </p:cNvSpPr>
          <p:nvPr>
            <p:ph type="body" sz="quarter" idx="10"/>
          </p:nvPr>
        </p:nvSpPr>
        <p:spPr/>
        <p:txBody>
          <a:bodyPr/>
          <a:lstStyle/>
          <a:p>
            <a:endParaRPr kumimoji="1"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血　圧</a:t>
            </a:r>
            <a:endParaRPr lang="zh-TW" altLang="en-US" sz="2799" dirty="0"/>
          </a:p>
        </p:txBody>
      </p:sp>
      <p:sp>
        <p:nvSpPr>
          <p:cNvPr id="3" name="正方形/長方形 2">
            <a:extLst>
              <a:ext uri="{FF2B5EF4-FFF2-40B4-BE49-F238E27FC236}">
                <a16:creationId xmlns:a16="http://schemas.microsoft.com/office/drawing/2014/main" id="{FCBB6A4A-A6DE-4C9D-AC17-8996B9B6A714}"/>
              </a:ext>
            </a:extLst>
          </p:cNvPr>
          <p:cNvSpPr/>
          <p:nvPr/>
        </p:nvSpPr>
        <p:spPr>
          <a:xfrm>
            <a:off x="681037" y="1520825"/>
            <a:ext cx="3537002" cy="1908175"/>
          </a:xfrm>
          <a:prstGeom prst="rect">
            <a:avLst/>
          </a:prstGeom>
          <a:ln w="12700">
            <a:solidFill>
              <a:srgbClr val="4DB3FF"/>
            </a:solidFill>
          </a:ln>
        </p:spPr>
        <p:txBody>
          <a:bodyPr wrap="square" lIns="0" anchor="ctr" anchorCtr="0">
            <a:noAutofit/>
          </a:bodyPr>
          <a:lstStyle/>
          <a:p>
            <a:pPr>
              <a:lnSpc>
                <a:spcPct val="125000"/>
              </a:lnSpc>
              <a:tabLst>
                <a:tab pos="900037" algn="l"/>
                <a:tab pos="1254021" algn="l"/>
              </a:tabLst>
              <a:defRPr/>
            </a:pPr>
            <a:r>
              <a:rPr lang="en-US" altLang="ja-JP" b="1" dirty="0">
                <a:solidFill>
                  <a:schemeClr val="dk1"/>
                </a:solidFill>
                <a:latin typeface="Meiryo" panose="020B0604030504040204" pitchFamily="34" charset="-128"/>
                <a:ea typeface="Meiryo" panose="020B0604030504040204" pitchFamily="34" charset="-128"/>
                <a:cs typeface="ＭＳ ゴシック"/>
              </a:rPr>
              <a:t>【</a:t>
            </a:r>
            <a:r>
              <a:rPr lang="ja-JP" altLang="en-US" b="1" dirty="0">
                <a:solidFill>
                  <a:schemeClr val="dk1"/>
                </a:solidFill>
                <a:latin typeface="Meiryo" panose="020B0604030504040204" pitchFamily="34" charset="-128"/>
                <a:ea typeface="Meiryo" panose="020B0604030504040204" pitchFamily="34" charset="-128"/>
                <a:cs typeface="ＭＳ ゴシック"/>
              </a:rPr>
              <a:t>血圧の正常値</a:t>
            </a:r>
            <a:r>
              <a:rPr lang="en-US" altLang="ja-JP" b="1" dirty="0">
                <a:solidFill>
                  <a:schemeClr val="dk1"/>
                </a:solidFill>
                <a:latin typeface="Meiryo" panose="020B0604030504040204" pitchFamily="34" charset="-128"/>
                <a:ea typeface="Meiryo" panose="020B0604030504040204" pitchFamily="34" charset="-128"/>
                <a:cs typeface="ＭＳ ゴシック"/>
              </a:rPr>
              <a:t>】</a:t>
            </a:r>
          </a:p>
          <a:p>
            <a:pPr indent="139688">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乳　児</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80〜110 /50〜85</a:t>
            </a:r>
          </a:p>
          <a:p>
            <a:pPr indent="139688">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幼　児</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90〜120 /50〜85</a:t>
            </a:r>
          </a:p>
          <a:p>
            <a:pPr indent="139688">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学　童</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90〜135 /50〜85</a:t>
            </a:r>
          </a:p>
          <a:p>
            <a:pPr indent="139688">
              <a:lnSpc>
                <a:spcPct val="125000"/>
              </a:lnSpc>
              <a:tabLst>
                <a:tab pos="900037" algn="l"/>
                <a:tab pos="1254021" algn="l"/>
              </a:tabLst>
              <a:defRPr/>
            </a:pPr>
            <a:r>
              <a:rPr lang="zh-CN" altLang="en-US" dirty="0">
                <a:solidFill>
                  <a:schemeClr val="dk1"/>
                </a:solidFill>
                <a:latin typeface="Meiryo" panose="020B0604030504040204" pitchFamily="34" charset="-128"/>
                <a:ea typeface="Meiryo" panose="020B0604030504040204" pitchFamily="34" charset="-128"/>
                <a:cs typeface="ＭＳ ゴシック"/>
              </a:rPr>
              <a:t>成　人</a:t>
            </a:r>
            <a:r>
              <a:rPr lang="en-US" altLang="zh-CN" dirty="0">
                <a:solidFill>
                  <a:schemeClr val="dk1"/>
                </a:solidFill>
                <a:latin typeface="Meiryo" panose="020B0604030504040204" pitchFamily="34" charset="-128"/>
                <a:ea typeface="Meiryo" panose="020B0604030504040204" pitchFamily="34" charset="-128"/>
                <a:cs typeface="ＭＳ ゴシック"/>
              </a:rPr>
              <a:t>	</a:t>
            </a:r>
            <a:r>
              <a:rPr lang="zh-CN" altLang="en-US" dirty="0">
                <a:solidFill>
                  <a:schemeClr val="dk1"/>
                </a:solidFill>
                <a:latin typeface="Meiryo" panose="020B0604030504040204" pitchFamily="34" charset="-128"/>
                <a:ea typeface="Meiryo" panose="020B0604030504040204" pitchFamily="34" charset="-128"/>
                <a:cs typeface="ＭＳ ゴシック"/>
              </a:rPr>
              <a:t>：</a:t>
            </a:r>
            <a:r>
              <a:rPr lang="en-US" altLang="zh-CN" dirty="0">
                <a:solidFill>
                  <a:schemeClr val="dk1"/>
                </a:solidFill>
                <a:latin typeface="Meiryo" panose="020B0604030504040204" pitchFamily="34" charset="-128"/>
                <a:ea typeface="Meiryo" panose="020B0604030504040204" pitchFamily="34" charset="-128"/>
                <a:cs typeface="ＭＳ ゴシック"/>
              </a:rPr>
              <a:t>	90〜140 /50〜89</a:t>
            </a:r>
            <a:endParaRPr lang="ja-JP" altLang="en-US" dirty="0">
              <a:solidFill>
                <a:schemeClr val="dk1"/>
              </a:solidFill>
              <a:latin typeface="Meiryo" panose="020B0604030504040204" pitchFamily="34" charset="-128"/>
              <a:ea typeface="Meiryo" panose="020B0604030504040204" pitchFamily="34" charset="-128"/>
              <a:cs typeface="ＭＳ ゴシック"/>
            </a:endParaRPr>
          </a:p>
        </p:txBody>
      </p:sp>
      <p:sp>
        <p:nvSpPr>
          <p:cNvPr id="11" name="正方形/長方形 10">
            <a:extLst>
              <a:ext uri="{FF2B5EF4-FFF2-40B4-BE49-F238E27FC236}">
                <a16:creationId xmlns:a16="http://schemas.microsoft.com/office/drawing/2014/main" id="{0CA1477C-202A-4474-B7D7-3D4446027487}"/>
              </a:ext>
            </a:extLst>
          </p:cNvPr>
          <p:cNvSpPr/>
          <p:nvPr/>
        </p:nvSpPr>
        <p:spPr>
          <a:xfrm>
            <a:off x="4700322" y="1517480"/>
            <a:ext cx="5205680" cy="1460015"/>
          </a:xfrm>
          <a:prstGeom prst="rect">
            <a:avLst/>
          </a:prstGeom>
        </p:spPr>
        <p:txBody>
          <a:bodyPr wrap="square">
            <a:spAutoFit/>
          </a:bodyPr>
          <a:lstStyle/>
          <a:p>
            <a:pPr>
              <a:lnSpc>
                <a:spcPct val="125000"/>
              </a:lnSpc>
              <a:defRPr/>
            </a:pPr>
            <a:r>
              <a:rPr lang="ja-JP" altLang="en-US" dirty="0">
                <a:solidFill>
                  <a:schemeClr val="dk1"/>
                </a:solidFill>
                <a:latin typeface="Meiryo" panose="020B0604030504040204" pitchFamily="34" charset="-128"/>
                <a:ea typeface="Meiryo" panose="020B0604030504040204" pitchFamily="34" charset="-128"/>
                <a:cs typeface="ＭＳ ゴシック"/>
              </a:rPr>
              <a:t>長期臥床児で安静睡眠時には</a:t>
            </a:r>
          </a:p>
          <a:p>
            <a:pPr>
              <a:lnSpc>
                <a:spcPct val="125000"/>
              </a:lnSpc>
              <a:defRPr/>
            </a:pPr>
            <a:r>
              <a:rPr lang="ja-JP" altLang="en-US" dirty="0">
                <a:solidFill>
                  <a:schemeClr val="dk1"/>
                </a:solidFill>
                <a:latin typeface="Meiryo" panose="020B0604030504040204" pitchFamily="34" charset="-128"/>
                <a:ea typeface="Meiryo" panose="020B0604030504040204" pitchFamily="34" charset="-128"/>
                <a:cs typeface="ＭＳ ゴシック"/>
              </a:rPr>
              <a:t>収縮期血圧</a:t>
            </a:r>
            <a:r>
              <a:rPr lang="en-US" altLang="ja-JP" dirty="0">
                <a:solidFill>
                  <a:srgbClr val="FF0000"/>
                </a:solidFill>
                <a:latin typeface="Meiryo" panose="020B0604030504040204" pitchFamily="34" charset="-128"/>
                <a:ea typeface="Meiryo" panose="020B0604030504040204" pitchFamily="34" charset="-128"/>
                <a:cs typeface="ＭＳ ゴシック"/>
              </a:rPr>
              <a:t>70mmHg</a:t>
            </a:r>
            <a:r>
              <a:rPr lang="ja-JP" altLang="en-US" dirty="0">
                <a:solidFill>
                  <a:schemeClr val="dk1"/>
                </a:solidFill>
                <a:latin typeface="Meiryo" panose="020B0604030504040204" pitchFamily="34" charset="-128"/>
                <a:ea typeface="Meiryo" panose="020B0604030504040204" pitchFamily="34" charset="-128"/>
                <a:cs typeface="ＭＳ ゴシック"/>
              </a:rPr>
              <a:t>台はあり得ます。</a:t>
            </a:r>
          </a:p>
          <a:p>
            <a:pPr>
              <a:lnSpc>
                <a:spcPct val="125000"/>
              </a:lnSpc>
              <a:defRPr/>
            </a:pPr>
            <a:endParaRPr lang="ja-JP" altLang="en-US" dirty="0">
              <a:solidFill>
                <a:schemeClr val="dk1"/>
              </a:solidFill>
              <a:latin typeface="Meiryo" panose="020B0604030504040204" pitchFamily="34" charset="-128"/>
              <a:ea typeface="Meiryo" panose="020B0604030504040204" pitchFamily="34" charset="-128"/>
              <a:cs typeface="ＭＳ ゴシック"/>
            </a:endParaRPr>
          </a:p>
          <a:p>
            <a:pPr>
              <a:lnSpc>
                <a:spcPct val="125000"/>
              </a:lnSpc>
              <a:defRPr/>
            </a:pPr>
            <a:r>
              <a:rPr lang="ja-JP" altLang="en-US" dirty="0">
                <a:solidFill>
                  <a:srgbClr val="FF0000"/>
                </a:solidFill>
                <a:latin typeface="Meiryo" panose="020B0604030504040204" pitchFamily="34" charset="-128"/>
                <a:ea typeface="Meiryo" panose="020B0604030504040204" pitchFamily="34" charset="-128"/>
                <a:cs typeface="ＭＳ ゴシック"/>
              </a:rPr>
              <a:t>収縮期血圧</a:t>
            </a:r>
            <a:r>
              <a:rPr lang="en-US" altLang="ja-JP" dirty="0">
                <a:solidFill>
                  <a:srgbClr val="FF0000"/>
                </a:solidFill>
                <a:latin typeface="Meiryo" panose="020B0604030504040204" pitchFamily="34" charset="-128"/>
                <a:ea typeface="Meiryo" panose="020B0604030504040204" pitchFamily="34" charset="-128"/>
                <a:cs typeface="ＭＳ ゴシック"/>
              </a:rPr>
              <a:t>60mmHg</a:t>
            </a:r>
            <a:r>
              <a:rPr lang="ja-JP" altLang="en-US" dirty="0">
                <a:solidFill>
                  <a:srgbClr val="FF0000"/>
                </a:solidFill>
                <a:latin typeface="Meiryo" panose="020B0604030504040204" pitchFamily="34" charset="-128"/>
                <a:ea typeface="Meiryo" panose="020B0604030504040204" pitchFamily="34" charset="-128"/>
                <a:cs typeface="ＭＳ ゴシック"/>
              </a:rPr>
              <a:t>台は治療が必要です。</a:t>
            </a:r>
          </a:p>
        </p:txBody>
      </p:sp>
      <p:sp>
        <p:nvSpPr>
          <p:cNvPr id="12" name="テキスト ボックス 5">
            <a:extLst>
              <a:ext uri="{FF2B5EF4-FFF2-40B4-BE49-F238E27FC236}">
                <a16:creationId xmlns:a16="http://schemas.microsoft.com/office/drawing/2014/main" id="{65836B5B-0681-4F06-938D-2547920BAD16}"/>
              </a:ext>
            </a:extLst>
          </p:cNvPr>
          <p:cNvSpPr txBox="1">
            <a:spLocks noChangeArrowheads="1"/>
          </p:cNvSpPr>
          <p:nvPr/>
        </p:nvSpPr>
        <p:spPr bwMode="auto">
          <a:xfrm>
            <a:off x="681041" y="3656950"/>
            <a:ext cx="8593137" cy="302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marL="2419148" indent="-2419148" algn="just">
              <a:spcBef>
                <a:spcPts val="0"/>
              </a:spcBef>
              <a:buNone/>
              <a:tabLst>
                <a:tab pos="2065164" algn="l"/>
                <a:tab pos="2419148" algn="l"/>
              </a:tabLst>
            </a:pPr>
            <a:r>
              <a:rPr lang="ja-JP" altLang="en-US" sz="1899" b="1" dirty="0">
                <a:solidFill>
                  <a:srgbClr val="0033CC"/>
                </a:solidFill>
                <a:latin typeface="Meiryo" panose="020B0604030504040204" pitchFamily="34" charset="-128"/>
                <a:ea typeface="Meiryo" panose="020B0604030504040204" pitchFamily="34" charset="-128"/>
              </a:rPr>
              <a:t>チアノーゼではなく顔面蒼白≒顔色不良と感じた時には血圧が低い場合が多い</a:t>
            </a:r>
          </a:p>
          <a:p>
            <a:pPr marL="2419148" indent="-2419148" algn="just">
              <a:lnSpc>
                <a:spcPct val="125000"/>
              </a:lnSpc>
              <a:spcBef>
                <a:spcPts val="451"/>
              </a:spcBef>
              <a:buNone/>
              <a:tabLst>
                <a:tab pos="2065164" algn="l"/>
                <a:tab pos="2419148" algn="l"/>
              </a:tabLst>
            </a:pPr>
            <a:r>
              <a:rPr lang="ja-JP" altLang="en-US" sz="1800" dirty="0">
                <a:solidFill>
                  <a:srgbClr val="0033CC"/>
                </a:solidFill>
                <a:latin typeface="Meiryo" panose="020B0604030504040204" pitchFamily="34" charset="-128"/>
                <a:ea typeface="Meiryo" panose="020B0604030504040204" pitchFamily="34" charset="-128"/>
              </a:rPr>
              <a:t>・起立性低血圧</a:t>
            </a:r>
            <a:r>
              <a:rPr lang="en-US" altLang="ja-JP" sz="1800" dirty="0">
                <a:solidFill>
                  <a:srgbClr val="0033CC"/>
                </a:solidFill>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a:t>
            </a:r>
            <a:r>
              <a:rPr lang="en-US" altLang="ja-JP" sz="1800" dirty="0">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急に上体挙上したり、長時間立位姿勢をとったりした時に起きるいわゆる立ちくらみ。</a:t>
            </a:r>
          </a:p>
          <a:p>
            <a:pPr marL="2419148" indent="-2419148" algn="just">
              <a:lnSpc>
                <a:spcPct val="125000"/>
              </a:lnSpc>
              <a:spcBef>
                <a:spcPts val="451"/>
              </a:spcBef>
              <a:buNone/>
              <a:tabLst>
                <a:tab pos="2065164" algn="l"/>
                <a:tab pos="2419148" algn="l"/>
              </a:tabLst>
            </a:pPr>
            <a:r>
              <a:rPr lang="ja-JP" altLang="en-US" sz="1800" dirty="0">
                <a:solidFill>
                  <a:srgbClr val="0033CC"/>
                </a:solidFill>
                <a:latin typeface="Meiryo" panose="020B0604030504040204" pitchFamily="34" charset="-128"/>
                <a:ea typeface="Meiryo" panose="020B0604030504040204" pitchFamily="34" charset="-128"/>
              </a:rPr>
              <a:t>・食後低血圧</a:t>
            </a:r>
            <a:r>
              <a:rPr lang="en-US" altLang="ja-JP" sz="1800" dirty="0">
                <a:solidFill>
                  <a:srgbClr val="0033CC"/>
                </a:solidFill>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a:t>
            </a:r>
            <a:r>
              <a:rPr lang="en-US" altLang="ja-JP" sz="1800" dirty="0">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経管栄養で急速に注入した場合や、経口摂取でも高浸透圧</a:t>
            </a:r>
            <a:br>
              <a:rPr lang="en-US" altLang="ja-JP" sz="1800" dirty="0">
                <a:latin typeface="Meiryo" panose="020B0604030504040204" pitchFamily="34" charset="-128"/>
                <a:ea typeface="Meiryo" panose="020B0604030504040204" pitchFamily="34" charset="-128"/>
              </a:rPr>
            </a:br>
            <a:r>
              <a:rPr lang="ja-JP" altLang="en-US" sz="1800" dirty="0">
                <a:latin typeface="Meiryo" panose="020B0604030504040204" pitchFamily="34" charset="-128"/>
                <a:ea typeface="Meiryo" panose="020B0604030504040204" pitchFamily="34" charset="-128"/>
              </a:rPr>
              <a:t>流動物を大量に摂取した場合（早期ダンピング症候群）</a:t>
            </a:r>
          </a:p>
          <a:p>
            <a:pPr marL="2419148" indent="-2419148" algn="just">
              <a:lnSpc>
                <a:spcPct val="125000"/>
              </a:lnSpc>
              <a:spcBef>
                <a:spcPts val="451"/>
              </a:spcBef>
              <a:buNone/>
              <a:tabLst>
                <a:tab pos="2065164" algn="l"/>
                <a:tab pos="2419148" algn="l"/>
              </a:tabLst>
            </a:pPr>
            <a:r>
              <a:rPr lang="ja-JP" altLang="en-US" sz="1800" dirty="0">
                <a:solidFill>
                  <a:srgbClr val="0033CC"/>
                </a:solidFill>
                <a:latin typeface="Meiryo" panose="020B0604030504040204" pitchFamily="34" charset="-128"/>
                <a:ea typeface="Meiryo" panose="020B0604030504040204" pitchFamily="34" charset="-128"/>
              </a:rPr>
              <a:t>・排便時低血圧</a:t>
            </a:r>
            <a:r>
              <a:rPr lang="en-US" altLang="ja-JP" sz="1800" dirty="0">
                <a:solidFill>
                  <a:srgbClr val="0033CC"/>
                </a:solidFill>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a:t>
            </a:r>
            <a:r>
              <a:rPr lang="en-US" altLang="ja-JP" sz="1800" dirty="0">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大量に排便した時</a:t>
            </a:r>
          </a:p>
          <a:p>
            <a:pPr marL="2419148" indent="-2419148" algn="just">
              <a:lnSpc>
                <a:spcPct val="125000"/>
              </a:lnSpc>
              <a:spcBef>
                <a:spcPts val="451"/>
              </a:spcBef>
              <a:buNone/>
              <a:tabLst>
                <a:tab pos="2065164" algn="l"/>
                <a:tab pos="2419148" algn="l"/>
              </a:tabLst>
            </a:pPr>
            <a:r>
              <a:rPr lang="ja-JP" altLang="en-US" sz="1800" dirty="0">
                <a:solidFill>
                  <a:srgbClr val="0033CC"/>
                </a:solidFill>
                <a:latin typeface="Meiryo" panose="020B0604030504040204" pitchFamily="34" charset="-128"/>
                <a:ea typeface="Meiryo" panose="020B0604030504040204" pitchFamily="34" charset="-128"/>
              </a:rPr>
              <a:t>・血管拡張性低血圧</a:t>
            </a:r>
            <a:r>
              <a:rPr lang="en-US" altLang="ja-JP" sz="1800" dirty="0">
                <a:solidFill>
                  <a:srgbClr val="0033CC"/>
                </a:solidFill>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a:t>
            </a:r>
            <a:r>
              <a:rPr lang="en-US" altLang="ja-JP" sz="1800" dirty="0">
                <a:latin typeface="Meiryo" panose="020B0604030504040204" pitchFamily="34" charset="-128"/>
                <a:ea typeface="Meiryo" panose="020B0604030504040204" pitchFamily="34" charset="-128"/>
              </a:rPr>
              <a:t>	</a:t>
            </a:r>
            <a:r>
              <a:rPr lang="ja-JP" altLang="en-US" sz="1800" dirty="0">
                <a:latin typeface="Meiryo" panose="020B0604030504040204" pitchFamily="34" charset="-128"/>
                <a:ea typeface="Meiryo" panose="020B0604030504040204" pitchFamily="34" charset="-128"/>
              </a:rPr>
              <a:t>暑い環境に長時間いると血管が拡張し血圧低下</a:t>
            </a:r>
          </a:p>
          <a:p>
            <a:pPr marL="2419148" indent="-2419148" algn="just">
              <a:lnSpc>
                <a:spcPct val="125000"/>
              </a:lnSpc>
              <a:spcBef>
                <a:spcPts val="0"/>
              </a:spcBef>
              <a:buNone/>
              <a:tabLst>
                <a:tab pos="2065164" algn="l"/>
                <a:tab pos="2419148" algn="l"/>
              </a:tabLst>
            </a:pPr>
            <a:r>
              <a:rPr lang="ja-JP" altLang="en-US" sz="1600" dirty="0">
                <a:latin typeface="Meiryo" panose="020B0604030504040204" pitchFamily="34" charset="-128"/>
                <a:ea typeface="Meiryo" panose="020B0604030504040204" pitchFamily="34" charset="-128"/>
              </a:rPr>
              <a:t>（同じ子どもでも気温の高い夏場は冬場よりも血圧は</a:t>
            </a:r>
            <a:r>
              <a:rPr lang="en-US" altLang="ja-JP" sz="1600" dirty="0">
                <a:latin typeface="Meiryo" panose="020B0604030504040204" pitchFamily="34" charset="-128"/>
                <a:ea typeface="Meiryo" panose="020B0604030504040204" pitchFamily="34" charset="-128"/>
              </a:rPr>
              <a:t>10〜20mmHg</a:t>
            </a:r>
            <a:r>
              <a:rPr lang="ja-JP" altLang="en-US" sz="1600" dirty="0">
                <a:latin typeface="Meiryo" panose="020B0604030504040204" pitchFamily="34" charset="-128"/>
                <a:ea typeface="Meiryo" panose="020B0604030504040204" pitchFamily="34" charset="-128"/>
              </a:rPr>
              <a:t>程度低い）</a:t>
            </a:r>
            <a:endParaRPr lang="en-US" altLang="ja-JP" sz="1400" dirty="0">
              <a:latin typeface="Meiryo" panose="020B0604030504040204" pitchFamily="34" charset="-128"/>
              <a:ea typeface="Meiryo" panose="020B0604030504040204" pitchFamily="34"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912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2B56869-5E48-442C-9520-47113E4141C2}"/>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zh-TW" altLang="en-US" sz="2799" dirty="0"/>
              <a:t>酸 素 飽 和 度 </a:t>
            </a:r>
            <a:r>
              <a:rPr lang="en-US" altLang="zh-TW" sz="2000" dirty="0"/>
              <a:t>(SpO</a:t>
            </a:r>
            <a:r>
              <a:rPr lang="en-US" altLang="zh-TW" sz="1600" baseline="-25000" dirty="0"/>
              <a:t>2</a:t>
            </a:r>
            <a:r>
              <a:rPr lang="en-US" altLang="zh-TW" sz="2000" dirty="0"/>
              <a:t>)</a:t>
            </a:r>
            <a:endParaRPr lang="zh-TW" altLang="en-US" sz="2799" dirty="0"/>
          </a:p>
        </p:txBody>
      </p:sp>
      <p:sp>
        <p:nvSpPr>
          <p:cNvPr id="3" name="正方形/長方形 2">
            <a:extLst>
              <a:ext uri="{FF2B5EF4-FFF2-40B4-BE49-F238E27FC236}">
                <a16:creationId xmlns:a16="http://schemas.microsoft.com/office/drawing/2014/main" id="{FCBB6A4A-A6DE-4C9D-AC17-8996B9B6A714}"/>
              </a:ext>
            </a:extLst>
          </p:cNvPr>
          <p:cNvSpPr/>
          <p:nvPr/>
        </p:nvSpPr>
        <p:spPr>
          <a:xfrm>
            <a:off x="681038" y="3687097"/>
            <a:ext cx="8593139" cy="1946788"/>
          </a:xfrm>
          <a:prstGeom prst="rect">
            <a:avLst/>
          </a:prstGeom>
          <a:ln w="12700">
            <a:solidFill>
              <a:srgbClr val="4DB3FF"/>
            </a:solidFill>
          </a:ln>
        </p:spPr>
        <p:txBody>
          <a:bodyPr wrap="square" lIns="0" anchor="ctr" anchorCtr="0">
            <a:noAutofit/>
          </a:bodyPr>
          <a:lstStyle/>
          <a:p>
            <a:pPr>
              <a:spcAft>
                <a:spcPts val="599"/>
              </a:spcAft>
              <a:defRPr/>
            </a:pPr>
            <a:r>
              <a:rPr lang="en-US" altLang="ja-JP"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baseline="-25000" dirty="0">
                <a:solidFill>
                  <a:srgbClr val="000000"/>
                </a:solidFill>
                <a:latin typeface="Meiryo" panose="020B0604030504040204" pitchFamily="34" charset="-128"/>
                <a:ea typeface="Meiryo" panose="020B0604030504040204" pitchFamily="34" charset="-128"/>
                <a:cs typeface="ＭＳ ゴシック" charset="0"/>
              </a:rPr>
              <a:t>2</a:t>
            </a:r>
            <a:r>
              <a:rPr lang="ja-JP" altLang="en-US" dirty="0">
                <a:solidFill>
                  <a:srgbClr val="000000"/>
                </a:solidFill>
                <a:latin typeface="Meiryo" panose="020B0604030504040204" pitchFamily="34" charset="-128"/>
                <a:ea typeface="Meiryo" panose="020B0604030504040204" pitchFamily="34" charset="-128"/>
                <a:cs typeface="ＭＳ ゴシック" charset="0"/>
              </a:rPr>
              <a:t>の目標値</a:t>
            </a:r>
            <a:r>
              <a:rPr lang="en-US" altLang="ja-JP" dirty="0">
                <a:solidFill>
                  <a:srgbClr val="000000"/>
                </a:solidFill>
                <a:latin typeface="Meiryo" panose="020B0604030504040204" pitchFamily="34" charset="-128"/>
                <a:ea typeface="Meiryo" panose="020B0604030504040204" pitchFamily="34" charset="-128"/>
                <a:cs typeface="ＭＳ ゴシック" charset="0"/>
              </a:rPr>
              <a:t>】</a:t>
            </a:r>
            <a:r>
              <a:rPr lang="ja-JP" altLang="en-US" dirty="0">
                <a:solidFill>
                  <a:srgbClr val="000000"/>
                </a:solidFill>
                <a:latin typeface="Meiryo" panose="020B0604030504040204" pitchFamily="34" charset="-128"/>
                <a:ea typeface="Meiryo" panose="020B0604030504040204" pitchFamily="34" charset="-128"/>
                <a:cs typeface="ＭＳ ゴシック" charset="0"/>
              </a:rPr>
              <a:t>個々の病態によって異なります</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88893" lvl="1" indent="50795">
              <a:spcAft>
                <a:spcPts val="599"/>
              </a:spcAft>
              <a:defRPr/>
            </a:pPr>
            <a:r>
              <a:rPr lang="ja-JP" altLang="en-US" dirty="0">
                <a:solidFill>
                  <a:srgbClr val="000000"/>
                </a:solidFill>
                <a:latin typeface="Meiryo" panose="020B0604030504040204" pitchFamily="34" charset="-128"/>
                <a:ea typeface="Meiryo" panose="020B0604030504040204" pitchFamily="34" charset="-128"/>
                <a:cs typeface="ＭＳ ゴシック" charset="0"/>
              </a:rPr>
              <a:t>一般的には　　　　　　　　</a:t>
            </a:r>
            <a:r>
              <a:rPr lang="en-US" altLang="ja-JP"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baseline="-25000" dirty="0">
                <a:solidFill>
                  <a:srgbClr val="000000"/>
                </a:solidFill>
                <a:latin typeface="Meiryo" panose="020B0604030504040204" pitchFamily="34" charset="-128"/>
                <a:ea typeface="Meiryo" panose="020B0604030504040204" pitchFamily="34" charset="-128"/>
                <a:cs typeface="ＭＳ ゴシック" charset="0"/>
              </a:rPr>
              <a:t>2</a:t>
            </a:r>
            <a:r>
              <a:rPr lang="en-US" altLang="ja-JP" dirty="0">
                <a:solidFill>
                  <a:srgbClr val="000000"/>
                </a:solidFill>
                <a:latin typeface="Meiryo" panose="020B0604030504040204" pitchFamily="34" charset="-128"/>
                <a:ea typeface="Meiryo" panose="020B0604030504040204" pitchFamily="34" charset="-128"/>
                <a:cs typeface="ＭＳ ゴシック" charset="0"/>
              </a:rPr>
              <a:t>≧95</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88893" lvl="1" indent="50795">
              <a:spcAft>
                <a:spcPts val="599"/>
              </a:spcAft>
              <a:defRPr/>
            </a:pPr>
            <a:r>
              <a:rPr lang="ja-JP" altLang="en-US" dirty="0">
                <a:solidFill>
                  <a:srgbClr val="000000"/>
                </a:solidFill>
                <a:latin typeface="Meiryo" panose="020B0604030504040204" pitchFamily="34" charset="-128"/>
                <a:ea typeface="Meiryo" panose="020B0604030504040204" pitchFamily="34" charset="-128"/>
                <a:cs typeface="ＭＳ ゴシック" charset="0"/>
              </a:rPr>
              <a:t>呼吸障害のある児　　　　　</a:t>
            </a:r>
            <a:r>
              <a:rPr lang="en-US" altLang="ja-JP"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baseline="-25000" dirty="0">
                <a:solidFill>
                  <a:srgbClr val="000000"/>
                </a:solidFill>
                <a:latin typeface="Meiryo" panose="020B0604030504040204" pitchFamily="34" charset="-128"/>
                <a:ea typeface="Meiryo" panose="020B0604030504040204" pitchFamily="34" charset="-128"/>
                <a:cs typeface="ＭＳ ゴシック" charset="0"/>
              </a:rPr>
              <a:t>2</a:t>
            </a:r>
            <a:r>
              <a:rPr lang="en-US" altLang="ja-JP" dirty="0">
                <a:solidFill>
                  <a:srgbClr val="000000"/>
                </a:solidFill>
                <a:latin typeface="Meiryo" panose="020B0604030504040204" pitchFamily="34" charset="-128"/>
                <a:ea typeface="Meiryo" panose="020B0604030504040204" pitchFamily="34" charset="-128"/>
                <a:cs typeface="ＭＳ ゴシック" charset="0"/>
              </a:rPr>
              <a:t>≧93</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88893" lvl="1" indent="50795">
              <a:spcAft>
                <a:spcPts val="599"/>
              </a:spcAft>
              <a:defRPr/>
            </a:pPr>
            <a:r>
              <a:rPr lang="ja-JP" altLang="en-US" dirty="0">
                <a:solidFill>
                  <a:srgbClr val="000000"/>
                </a:solidFill>
                <a:latin typeface="Meiryo" panose="020B0604030504040204" pitchFamily="34" charset="-128"/>
                <a:ea typeface="Meiryo" panose="020B0604030504040204" pitchFamily="34" charset="-128"/>
                <a:cs typeface="ＭＳ ゴシック" charset="0"/>
              </a:rPr>
              <a:t>酸素使用開始の目安　　　　</a:t>
            </a:r>
            <a:r>
              <a:rPr lang="en-US" altLang="ja-JP"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baseline="-25000" dirty="0">
                <a:solidFill>
                  <a:srgbClr val="000000"/>
                </a:solidFill>
                <a:latin typeface="Meiryo" panose="020B0604030504040204" pitchFamily="34" charset="-128"/>
                <a:ea typeface="Meiryo" panose="020B0604030504040204" pitchFamily="34" charset="-128"/>
                <a:cs typeface="ＭＳ ゴシック" charset="0"/>
              </a:rPr>
              <a:t>2</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r>
              <a:rPr lang="en-US" altLang="ja-JP" dirty="0">
                <a:solidFill>
                  <a:srgbClr val="000000"/>
                </a:solidFill>
                <a:latin typeface="Meiryo" panose="020B0604030504040204" pitchFamily="34" charset="-128"/>
                <a:ea typeface="Meiryo" panose="020B0604030504040204" pitchFamily="34" charset="-128"/>
                <a:cs typeface="ＭＳ ゴシック" charset="0"/>
              </a:rPr>
              <a:t>90</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a:p>
            <a:pPr marL="88893" lvl="1" indent="50795">
              <a:spcAft>
                <a:spcPts val="599"/>
              </a:spcAft>
              <a:defRPr/>
            </a:pPr>
            <a:r>
              <a:rPr lang="ja-JP" altLang="en-US" dirty="0">
                <a:solidFill>
                  <a:srgbClr val="000000"/>
                </a:solidFill>
                <a:latin typeface="Meiryo" panose="020B0604030504040204" pitchFamily="34" charset="-128"/>
                <a:ea typeface="Meiryo" panose="020B0604030504040204" pitchFamily="34" charset="-128"/>
                <a:cs typeface="ＭＳ ゴシック" charset="0"/>
              </a:rPr>
              <a:t>チアノーゼが見られるのは　</a:t>
            </a:r>
            <a:r>
              <a:rPr lang="en-US" altLang="ja-JP"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baseline="-25000" dirty="0">
                <a:solidFill>
                  <a:srgbClr val="000000"/>
                </a:solidFill>
                <a:latin typeface="Meiryo" panose="020B0604030504040204" pitchFamily="34" charset="-128"/>
                <a:ea typeface="Meiryo" panose="020B0604030504040204" pitchFamily="34" charset="-128"/>
                <a:cs typeface="ＭＳ ゴシック" charset="0"/>
              </a:rPr>
              <a:t>2</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r>
              <a:rPr lang="en-US" altLang="ja-JP" dirty="0">
                <a:solidFill>
                  <a:srgbClr val="000000"/>
                </a:solidFill>
                <a:latin typeface="Meiryo" panose="020B0604030504040204" pitchFamily="34" charset="-128"/>
                <a:ea typeface="Meiryo" panose="020B0604030504040204" pitchFamily="34" charset="-128"/>
                <a:cs typeface="ＭＳ ゴシック" charset="0"/>
              </a:rPr>
              <a:t>80</a:t>
            </a:r>
            <a:r>
              <a:rPr lang="ja-JP" altLang="en-US" dirty="0">
                <a:solidFill>
                  <a:srgbClr val="000000"/>
                </a:solidFill>
                <a:latin typeface="Meiryo" panose="020B0604030504040204" pitchFamily="34" charset="-128"/>
                <a:ea typeface="Meiryo" panose="020B0604030504040204" pitchFamily="34" charset="-128"/>
                <a:cs typeface="ＭＳ ゴシック" charset="0"/>
              </a:rPr>
              <a:t>％</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p:txBody>
      </p:sp>
      <p:sp>
        <p:nvSpPr>
          <p:cNvPr id="12" name="テキスト ボックス 5">
            <a:extLst>
              <a:ext uri="{FF2B5EF4-FFF2-40B4-BE49-F238E27FC236}">
                <a16:creationId xmlns:a16="http://schemas.microsoft.com/office/drawing/2014/main" id="{65836B5B-0681-4F06-938D-2547920BAD16}"/>
              </a:ext>
            </a:extLst>
          </p:cNvPr>
          <p:cNvSpPr txBox="1">
            <a:spLocks noChangeArrowheads="1"/>
          </p:cNvSpPr>
          <p:nvPr/>
        </p:nvSpPr>
        <p:spPr bwMode="auto">
          <a:xfrm>
            <a:off x="681041" y="1520828"/>
            <a:ext cx="8593137" cy="21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just">
              <a:lnSpc>
                <a:spcPct val="114000"/>
              </a:lnSpc>
              <a:spcBef>
                <a:spcPct val="0"/>
              </a:spcBef>
              <a:spcAft>
                <a:spcPts val="599"/>
              </a:spcAft>
              <a:buNone/>
            </a:pPr>
            <a:r>
              <a:rPr lang="ja-JP" altLang="en-US" sz="1800" dirty="0">
                <a:latin typeface="Meiryo" panose="020B0604030504040204" pitchFamily="34" charset="-128"/>
                <a:ea typeface="Meiryo" panose="020B0604030504040204" pitchFamily="34" charset="-128"/>
              </a:rPr>
              <a:t>　血液中の酸素分圧が異常に高くても、酸素飽和度は</a:t>
            </a:r>
            <a:r>
              <a:rPr lang="en-US" altLang="ja-JP" sz="1800" dirty="0">
                <a:latin typeface="Meiryo" panose="020B0604030504040204" pitchFamily="34" charset="-128"/>
                <a:ea typeface="Meiryo" panose="020B0604030504040204" pitchFamily="34" charset="-128"/>
              </a:rPr>
              <a:t>100</a:t>
            </a:r>
            <a:r>
              <a:rPr lang="ja-JP" altLang="en-US" sz="1800" dirty="0">
                <a:latin typeface="Meiryo" panose="020B0604030504040204" pitchFamily="34" charset="-128"/>
                <a:ea typeface="Meiryo" panose="020B0604030504040204" pitchFamily="34" charset="-128"/>
              </a:rPr>
              <a:t>％までしか示すことができないので、高濃度のモニターには不適切ですが、酸素分圧が低い時には酸素飽和度の数値が大きく変動するので、</a:t>
            </a:r>
            <a:r>
              <a:rPr lang="ja-JP" altLang="en-US" sz="1800" dirty="0">
                <a:solidFill>
                  <a:srgbClr val="FF0000"/>
                </a:solidFill>
                <a:latin typeface="Meiryo" panose="020B0604030504040204" pitchFamily="34" charset="-128"/>
                <a:ea typeface="Meiryo" panose="020B0604030504040204" pitchFamily="34" charset="-128"/>
              </a:rPr>
              <a:t>低酸素血症のモニター</a:t>
            </a:r>
            <a:r>
              <a:rPr lang="ja-JP" altLang="en-US" sz="1800" dirty="0">
                <a:latin typeface="Meiryo" panose="020B0604030504040204" pitchFamily="34" charset="-128"/>
                <a:ea typeface="Meiryo" panose="020B0604030504040204" pitchFamily="34" charset="-128"/>
              </a:rPr>
              <a:t>としては有用です。</a:t>
            </a:r>
            <a:endParaRPr lang="en-US" altLang="ja-JP" sz="1800" dirty="0">
              <a:latin typeface="Meiryo" panose="020B0604030504040204" pitchFamily="34" charset="-128"/>
              <a:ea typeface="Meiryo" panose="020B0604030504040204" pitchFamily="34" charset="-128"/>
            </a:endParaRPr>
          </a:p>
          <a:p>
            <a:pPr algn="just">
              <a:lnSpc>
                <a:spcPct val="114000"/>
              </a:lnSpc>
              <a:spcBef>
                <a:spcPct val="0"/>
              </a:spcBef>
              <a:spcAft>
                <a:spcPts val="599"/>
              </a:spcAft>
              <a:buNone/>
            </a:pPr>
            <a:r>
              <a:rPr lang="ja-JP" altLang="en-US" sz="1800" dirty="0">
                <a:solidFill>
                  <a:srgbClr val="000000"/>
                </a:solidFill>
                <a:latin typeface="Meiryo" panose="020B0604030504040204" pitchFamily="34" charset="-128"/>
                <a:ea typeface="Meiryo" panose="020B0604030504040204" pitchFamily="34" charset="-128"/>
              </a:rPr>
              <a:t>　</a:t>
            </a:r>
            <a:r>
              <a:rPr lang="ja-JP" altLang="ja-JP" sz="1800" dirty="0">
                <a:solidFill>
                  <a:srgbClr val="000000"/>
                </a:solidFill>
                <a:latin typeface="Meiryo" panose="020B0604030504040204" pitchFamily="34" charset="-128"/>
                <a:ea typeface="Meiryo" panose="020B0604030504040204" pitchFamily="34" charset="-128"/>
              </a:rPr>
              <a:t>軽度～中度の低酸素症で対策が必要な状態になっていても</a:t>
            </a:r>
            <a:r>
              <a:rPr lang="ja-JP" altLang="en-US" sz="1800" dirty="0">
                <a:solidFill>
                  <a:srgbClr val="000000"/>
                </a:solidFill>
                <a:latin typeface="Meiryo" panose="020B0604030504040204" pitchFamily="34" charset="-128"/>
                <a:ea typeface="Meiryo" panose="020B0604030504040204" pitchFamily="34" charset="-128"/>
              </a:rPr>
              <a:t>、外見上の</a:t>
            </a:r>
            <a:r>
              <a:rPr lang="ja-JP" altLang="ja-JP" sz="1800" dirty="0">
                <a:solidFill>
                  <a:srgbClr val="000000"/>
                </a:solidFill>
                <a:latin typeface="Meiryo" panose="020B0604030504040204" pitchFamily="34" charset="-128"/>
                <a:ea typeface="Meiryo" panose="020B0604030504040204" pitchFamily="34" charset="-128"/>
              </a:rPr>
              <a:t>チアノーゼが</a:t>
            </a:r>
            <a:r>
              <a:rPr lang="ja-JP" altLang="en-US" sz="1800" dirty="0">
                <a:solidFill>
                  <a:srgbClr val="000000"/>
                </a:solidFill>
                <a:latin typeface="Meiryo" panose="020B0604030504040204" pitchFamily="34" charset="-128"/>
                <a:ea typeface="Meiryo" panose="020B0604030504040204" pitchFamily="34" charset="-128"/>
              </a:rPr>
              <a:t>見られないことも</a:t>
            </a:r>
            <a:r>
              <a:rPr lang="ja-JP" altLang="ja-JP" sz="1800" dirty="0">
                <a:solidFill>
                  <a:srgbClr val="000000"/>
                </a:solidFill>
                <a:latin typeface="Meiryo" panose="020B0604030504040204" pitchFamily="34" charset="-128"/>
                <a:ea typeface="Meiryo" panose="020B0604030504040204" pitchFamily="34" charset="-128"/>
              </a:rPr>
              <a:t>多く、パルスオキシメーターで血中酸素飽和度（</a:t>
            </a:r>
            <a:r>
              <a:rPr lang="en-US" altLang="ja-JP" sz="1800" dirty="0">
                <a:solidFill>
                  <a:srgbClr val="000000"/>
                </a:solidFill>
                <a:latin typeface="Meiryo" panose="020B0604030504040204" pitchFamily="34" charset="-128"/>
                <a:ea typeface="Meiryo" panose="020B0604030504040204" pitchFamily="34" charset="-128"/>
              </a:rPr>
              <a:t>SpO</a:t>
            </a:r>
            <a:r>
              <a:rPr lang="en-US" altLang="ja-JP" sz="1800" baseline="-25000" dirty="0">
                <a:solidFill>
                  <a:srgbClr val="000000"/>
                </a:solidFill>
                <a:latin typeface="Meiryo" panose="020B0604030504040204" pitchFamily="34" charset="-128"/>
                <a:ea typeface="Meiryo" panose="020B0604030504040204" pitchFamily="34" charset="-128"/>
              </a:rPr>
              <a:t>2</a:t>
            </a:r>
            <a:r>
              <a:rPr lang="ja-JP" altLang="ja-JP" sz="1800" dirty="0">
                <a:solidFill>
                  <a:srgbClr val="000000"/>
                </a:solidFill>
                <a:latin typeface="Meiryo" panose="020B0604030504040204" pitchFamily="34" charset="-128"/>
                <a:ea typeface="Meiryo" panose="020B0604030504040204" pitchFamily="34" charset="-128"/>
              </a:rPr>
              <a:t>）を把握して判断することが必要</a:t>
            </a:r>
            <a:r>
              <a:rPr lang="ja-JP" altLang="en-US" sz="1800" dirty="0">
                <a:solidFill>
                  <a:srgbClr val="000000"/>
                </a:solidFill>
                <a:latin typeface="Meiryo" panose="020B0604030504040204" pitchFamily="34" charset="-128"/>
                <a:ea typeface="Meiryo" panose="020B0604030504040204" pitchFamily="34" charset="-128"/>
              </a:rPr>
              <a:t>です。</a:t>
            </a:r>
            <a:endParaRPr lang="en-US" altLang="ja-JP" sz="1800"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0D7858FF-ED9F-448E-B074-6F80883048B8}"/>
              </a:ext>
            </a:extLst>
          </p:cNvPr>
          <p:cNvSpPr/>
          <p:nvPr/>
        </p:nvSpPr>
        <p:spPr>
          <a:xfrm>
            <a:off x="5828125" y="4334639"/>
            <a:ext cx="3396841" cy="1206932"/>
          </a:xfrm>
          <a:prstGeom prst="rect">
            <a:avLst/>
          </a:prstGeom>
          <a:ln w="12700">
            <a:noFill/>
          </a:ln>
        </p:spPr>
        <p:txBody>
          <a:bodyPr wrap="square" lIns="0" anchor="t" anchorCtr="0">
            <a:noAutofit/>
          </a:bodyPr>
          <a:lstStyle/>
          <a:p>
            <a:pPr algn="just">
              <a:lnSpc>
                <a:spcPct val="125000"/>
              </a:lnSpc>
              <a:defRPr/>
            </a:pPr>
            <a:r>
              <a:rPr lang="ja-JP" altLang="en-US" sz="1400" dirty="0">
                <a:solidFill>
                  <a:srgbClr val="000000"/>
                </a:solidFill>
                <a:latin typeface="Meiryo" panose="020B0604030504040204" pitchFamily="34" charset="-128"/>
                <a:ea typeface="Meiryo" panose="020B0604030504040204" pitchFamily="34" charset="-128"/>
                <a:cs typeface="ＭＳ ゴシック" charset="0"/>
              </a:rPr>
              <a:t>チアノーゼ性心疾患がある場合は</a:t>
            </a:r>
            <a:r>
              <a:rPr lang="en-US" altLang="ja-JP" sz="1400" dirty="0">
                <a:solidFill>
                  <a:srgbClr val="000000"/>
                </a:solidFill>
                <a:latin typeface="Meiryo" panose="020B0604030504040204" pitchFamily="34" charset="-128"/>
                <a:ea typeface="Meiryo" panose="020B0604030504040204" pitchFamily="34" charset="-128"/>
                <a:cs typeface="ＭＳ ゴシック" charset="0"/>
              </a:rPr>
              <a:t>SpO</a:t>
            </a:r>
            <a:r>
              <a:rPr lang="en-US" altLang="ja-JP" sz="1400" baseline="-25000" dirty="0">
                <a:solidFill>
                  <a:srgbClr val="000000"/>
                </a:solidFill>
                <a:latin typeface="Meiryo" panose="020B0604030504040204" pitchFamily="34" charset="-128"/>
                <a:ea typeface="Meiryo" panose="020B0604030504040204" pitchFamily="34" charset="-128"/>
                <a:cs typeface="ＭＳ ゴシック" charset="0"/>
              </a:rPr>
              <a:t>2</a:t>
            </a:r>
            <a:r>
              <a:rPr lang="ja-JP" altLang="en-US" sz="1400" dirty="0">
                <a:solidFill>
                  <a:srgbClr val="000000"/>
                </a:solidFill>
                <a:latin typeface="Meiryo" panose="020B0604030504040204" pitchFamily="34" charset="-128"/>
                <a:ea typeface="Meiryo" panose="020B0604030504040204" pitchFamily="34" charset="-128"/>
                <a:cs typeface="ＭＳ ゴシック" charset="0"/>
              </a:rPr>
              <a:t>が</a:t>
            </a:r>
            <a:r>
              <a:rPr lang="en-US" altLang="ja-JP" sz="1400" dirty="0">
                <a:solidFill>
                  <a:srgbClr val="000000"/>
                </a:solidFill>
                <a:latin typeface="Meiryo" panose="020B0604030504040204" pitchFamily="34" charset="-128"/>
                <a:ea typeface="Meiryo" panose="020B0604030504040204" pitchFamily="34" charset="-128"/>
                <a:cs typeface="ＭＳ ゴシック" charset="0"/>
              </a:rPr>
              <a:t>70</a:t>
            </a:r>
            <a:r>
              <a:rPr lang="ja-JP" altLang="en-US" sz="1400" dirty="0">
                <a:solidFill>
                  <a:srgbClr val="000000"/>
                </a:solidFill>
                <a:latin typeface="Meiryo" panose="020B0604030504040204" pitchFamily="34" charset="-128"/>
                <a:ea typeface="Meiryo" panose="020B0604030504040204" pitchFamily="34" charset="-128"/>
                <a:cs typeface="ＭＳ ゴシック" charset="0"/>
              </a:rPr>
              <a:t>％台で正常のこともあります。</a:t>
            </a:r>
            <a:endParaRPr lang="en-US" altLang="ja-JP" sz="1400" dirty="0">
              <a:solidFill>
                <a:srgbClr val="000000"/>
              </a:solidFill>
              <a:latin typeface="Meiryo" panose="020B0604030504040204" pitchFamily="34" charset="-128"/>
              <a:ea typeface="Meiryo" panose="020B0604030504040204" pitchFamily="34" charset="-128"/>
              <a:cs typeface="ＭＳ ゴシック" charset="0"/>
            </a:endParaRPr>
          </a:p>
          <a:p>
            <a:pPr algn="just">
              <a:lnSpc>
                <a:spcPct val="125000"/>
              </a:lnSpc>
              <a:defRPr/>
            </a:pPr>
            <a:r>
              <a:rPr lang="ja-JP" altLang="en-US" sz="1400" dirty="0">
                <a:solidFill>
                  <a:srgbClr val="000000"/>
                </a:solidFill>
                <a:latin typeface="Meiryo" panose="020B0604030504040204" pitchFamily="34" charset="-128"/>
                <a:ea typeface="Meiryo" panose="020B0604030504040204" pitchFamily="34" charset="-128"/>
                <a:cs typeface="ＭＳ ゴシック" charset="0"/>
              </a:rPr>
              <a:t>個々の正常値を把握し主治医から酸素投与の目安の指示を受けておきます。</a:t>
            </a:r>
            <a:endParaRPr lang="en-US" altLang="ja-JP" sz="1400" dirty="0">
              <a:solidFill>
                <a:srgbClr val="000000"/>
              </a:solidFill>
              <a:latin typeface="Meiryo" panose="020B0604030504040204" pitchFamily="34" charset="-128"/>
              <a:ea typeface="Meiryo" panose="020B0604030504040204" pitchFamily="34" charset="-128"/>
              <a:cs typeface="ＭＳ ゴシック" charset="0"/>
            </a:endParaRPr>
          </a:p>
        </p:txBody>
      </p:sp>
      <p:sp>
        <p:nvSpPr>
          <p:cNvPr id="10" name="テキスト ボックス 5">
            <a:extLst>
              <a:ext uri="{FF2B5EF4-FFF2-40B4-BE49-F238E27FC236}">
                <a16:creationId xmlns:a16="http://schemas.microsoft.com/office/drawing/2014/main" id="{2EDE0AB0-E015-473B-820C-CDF3A858437B}"/>
              </a:ext>
            </a:extLst>
          </p:cNvPr>
          <p:cNvSpPr txBox="1">
            <a:spLocks noChangeArrowheads="1"/>
          </p:cNvSpPr>
          <p:nvPr/>
        </p:nvSpPr>
        <p:spPr bwMode="auto">
          <a:xfrm>
            <a:off x="681041" y="5894458"/>
            <a:ext cx="8593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ja-JP" altLang="en-US" sz="2000" b="1" dirty="0">
                <a:latin typeface="Meiryo" panose="020B0604030504040204" pitchFamily="34" charset="-128"/>
                <a:ea typeface="Meiryo" panose="020B0604030504040204" pitchFamily="34" charset="-128"/>
              </a:rPr>
              <a:t>末梢循環不全</a:t>
            </a:r>
            <a:r>
              <a:rPr lang="ja-JP" altLang="en-US" sz="2000" dirty="0">
                <a:latin typeface="Meiryo" panose="020B0604030504040204" pitchFamily="34" charset="-128"/>
                <a:ea typeface="Meiryo" panose="020B0604030504040204" pitchFamily="34" charset="-128"/>
              </a:rPr>
              <a:t>がある時や脈圧（血圧）が低い時、体動が激しい時には正確な値が出ません。</a:t>
            </a:r>
            <a:r>
              <a:rPr lang="en-US" altLang="ja-JP" sz="2000" dirty="0">
                <a:latin typeface="Meiryo" panose="020B0604030504040204" pitchFamily="34" charset="-128"/>
                <a:ea typeface="Meiryo" panose="020B0604030504040204" pitchFamily="34" charset="-128"/>
              </a:rPr>
              <a:t>(</a:t>
            </a:r>
            <a:r>
              <a:rPr lang="ja-JP" altLang="en-US" sz="2000" dirty="0">
                <a:latin typeface="Meiryo" panose="020B0604030504040204" pitchFamily="34" charset="-128"/>
                <a:ea typeface="Meiryo" panose="020B0604030504040204" pitchFamily="34" charset="-128"/>
              </a:rPr>
              <a:t>低い値が出ます</a:t>
            </a:r>
            <a:r>
              <a:rPr lang="en-US" altLang="ja-JP" sz="2000" dirty="0">
                <a:latin typeface="Meiryo" panose="020B0604030504040204" pitchFamily="34" charset="-128"/>
                <a:ea typeface="Meiryo" panose="020B0604030504040204" pitchFamily="34" charset="-128"/>
              </a:rPr>
              <a:t>)</a:t>
            </a:r>
          </a:p>
        </p:txBody>
      </p:sp>
      <p:sp>
        <p:nvSpPr>
          <p:cNvPr id="11" name="正方形/長方形 10"/>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801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0EDE749B-9531-4E93-B52B-22DAE7731A56}"/>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fontScale="90000"/>
          </a:bodyPr>
          <a:lstStyle/>
          <a:p>
            <a:pPr>
              <a:lnSpc>
                <a:spcPct val="100000"/>
              </a:lnSpc>
            </a:pPr>
            <a:r>
              <a:rPr lang="ja-JP" altLang="en-US" sz="2799" dirty="0"/>
              <a:t>チアノーゼをきたす病態</a:t>
            </a:r>
            <a:br>
              <a:rPr lang="ja-JP" altLang="en-US" sz="2799" dirty="0"/>
            </a:br>
            <a:r>
              <a:rPr lang="ja-JP" altLang="en-US" sz="2799" dirty="0"/>
              <a:t>低酸素血症と末梢循環不全の違い</a:t>
            </a:r>
            <a:endParaRPr lang="zh-TW" altLang="en-US" sz="2799" dirty="0"/>
          </a:p>
        </p:txBody>
      </p:sp>
      <p:sp>
        <p:nvSpPr>
          <p:cNvPr id="3" name="正方形/長方形 2">
            <a:extLst>
              <a:ext uri="{FF2B5EF4-FFF2-40B4-BE49-F238E27FC236}">
                <a16:creationId xmlns:a16="http://schemas.microsoft.com/office/drawing/2014/main" id="{FCBB6A4A-A6DE-4C9D-AC17-8996B9B6A714}"/>
              </a:ext>
            </a:extLst>
          </p:cNvPr>
          <p:cNvSpPr/>
          <p:nvPr/>
        </p:nvSpPr>
        <p:spPr>
          <a:xfrm>
            <a:off x="681038" y="1739050"/>
            <a:ext cx="8593139" cy="1381523"/>
          </a:xfrm>
          <a:prstGeom prst="rect">
            <a:avLst/>
          </a:prstGeom>
          <a:ln w="12700">
            <a:solidFill>
              <a:srgbClr val="4DB3FF"/>
            </a:solidFill>
          </a:ln>
        </p:spPr>
        <p:txBody>
          <a:bodyPr wrap="square" lIns="0" anchor="ctr" anchorCtr="0">
            <a:noAutofit/>
          </a:bodyPr>
          <a:lstStyle/>
          <a:p>
            <a:pPr>
              <a:spcAft>
                <a:spcPts val="599"/>
              </a:spcAft>
              <a:defRPr/>
            </a:pPr>
            <a:r>
              <a:rPr lang="ja-JP" altLang="en-US" b="1" dirty="0">
                <a:solidFill>
                  <a:srgbClr val="000000"/>
                </a:solidFill>
                <a:latin typeface="Meiryo" panose="020B0604030504040204" pitchFamily="34" charset="-128"/>
                <a:ea typeface="Meiryo" panose="020B0604030504040204" pitchFamily="34" charset="-128"/>
                <a:cs typeface="ＭＳ ゴシック" charset="0"/>
              </a:rPr>
              <a:t>［チアノーゼ］</a:t>
            </a:r>
          </a:p>
          <a:p>
            <a:pPr marL="123815">
              <a:lnSpc>
                <a:spcPct val="125000"/>
              </a:lnSpc>
              <a:spcAft>
                <a:spcPts val="599"/>
              </a:spcAft>
              <a:defRPr/>
            </a:pPr>
            <a:r>
              <a:rPr lang="ja-JP" altLang="en-US" dirty="0">
                <a:solidFill>
                  <a:srgbClr val="000000"/>
                </a:solidFill>
                <a:latin typeface="Meiryo" panose="020B0604030504040204" pitchFamily="34" charset="-128"/>
                <a:ea typeface="Meiryo" panose="020B0604030504040204" pitchFamily="34" charset="-128"/>
                <a:cs typeface="ＭＳ ゴシック" charset="0"/>
              </a:rPr>
              <a:t>酸素と結びついていない赤血球中のヘモグロビンが増加したときに口唇や舌や爪床などが紫色になる状態。</a:t>
            </a:r>
            <a:endParaRPr lang="en-US" altLang="ja-JP" dirty="0">
              <a:solidFill>
                <a:srgbClr val="000000"/>
              </a:solidFill>
              <a:latin typeface="Meiryo" panose="020B0604030504040204" pitchFamily="34" charset="-128"/>
              <a:ea typeface="Meiryo" panose="020B0604030504040204" pitchFamily="34" charset="-128"/>
              <a:cs typeface="ＭＳ ゴシック" charset="0"/>
            </a:endParaRPr>
          </a:p>
        </p:txBody>
      </p:sp>
      <p:graphicFrame>
        <p:nvGraphicFramePr>
          <p:cNvPr id="8" name="図表 7">
            <a:extLst>
              <a:ext uri="{FF2B5EF4-FFF2-40B4-BE49-F238E27FC236}">
                <a16:creationId xmlns:a16="http://schemas.microsoft.com/office/drawing/2014/main" id="{CC815B5D-D55F-42AE-892F-4C323D7CF490}"/>
              </a:ext>
            </a:extLst>
          </p:cNvPr>
          <p:cNvGraphicFramePr/>
          <p:nvPr/>
        </p:nvGraphicFramePr>
        <p:xfrm>
          <a:off x="681038" y="3468725"/>
          <a:ext cx="8462962" cy="270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正方形/長方形 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723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22A241A-7437-4617-9EAB-26A465EF6B9A}"/>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酸素飽和度が保たれていれば呼吸は楽か？</a:t>
            </a:r>
          </a:p>
        </p:txBody>
      </p:sp>
      <p:sp>
        <p:nvSpPr>
          <p:cNvPr id="6" name="テキスト ボックス 5">
            <a:extLst>
              <a:ext uri="{FF2B5EF4-FFF2-40B4-BE49-F238E27FC236}">
                <a16:creationId xmlns:a16="http://schemas.microsoft.com/office/drawing/2014/main" id="{3F9EE473-A6F4-4C14-9DDB-FA145EFA99E9}"/>
              </a:ext>
            </a:extLst>
          </p:cNvPr>
          <p:cNvSpPr txBox="1">
            <a:spLocks noChangeArrowheads="1"/>
          </p:cNvSpPr>
          <p:nvPr/>
        </p:nvSpPr>
        <p:spPr bwMode="auto">
          <a:xfrm>
            <a:off x="681041" y="5876808"/>
            <a:ext cx="8593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just">
              <a:lnSpc>
                <a:spcPct val="125000"/>
              </a:lnSpc>
              <a:spcBef>
                <a:spcPct val="0"/>
              </a:spcBef>
              <a:buNone/>
            </a:pPr>
            <a:r>
              <a:rPr lang="ja-JP" altLang="en-US" sz="1800" b="1" dirty="0">
                <a:latin typeface="Meiryo" panose="020B0604030504040204" pitchFamily="34" charset="-128"/>
                <a:ea typeface="Meiryo" panose="020B0604030504040204" pitchFamily="34" charset="-128"/>
              </a:rPr>
              <a:t>慢性呼吸不全</a:t>
            </a:r>
            <a:r>
              <a:rPr lang="ja-JP" altLang="en-US" sz="1800" dirty="0">
                <a:latin typeface="Meiryo" panose="020B0604030504040204" pitchFamily="34" charset="-128"/>
                <a:ea typeface="Meiryo" panose="020B0604030504040204" pitchFamily="34" charset="-128"/>
              </a:rPr>
              <a:t>の状態では</a:t>
            </a:r>
            <a:r>
              <a:rPr lang="ja-JP" altLang="en-US" sz="1800" b="1" dirty="0">
                <a:latin typeface="Meiryo" panose="020B0604030504040204" pitchFamily="34" charset="-128"/>
                <a:ea typeface="Meiryo" panose="020B0604030504040204" pitchFamily="34" charset="-128"/>
              </a:rPr>
              <a:t>低酸素状態に慣れ</a:t>
            </a:r>
            <a:r>
              <a:rPr lang="ja-JP" altLang="en-US" sz="1800" dirty="0">
                <a:latin typeface="Meiryo" panose="020B0604030504040204" pitchFamily="34" charset="-128"/>
                <a:ea typeface="Meiryo" panose="020B0604030504040204" pitchFamily="34" charset="-128"/>
              </a:rPr>
              <a:t>（二次的な呼吸中枢機能低下）が生じ、</a:t>
            </a:r>
            <a:r>
              <a:rPr lang="en-US" altLang="ja-JP" sz="1800" dirty="0">
                <a:latin typeface="Meiryo" panose="020B0604030504040204" pitchFamily="34" charset="-128"/>
                <a:ea typeface="Meiryo" panose="020B0604030504040204" pitchFamily="34" charset="-128"/>
              </a:rPr>
              <a:t>SpO</a:t>
            </a:r>
            <a:r>
              <a:rPr lang="en-US" altLang="ja-JP" sz="1400" dirty="0">
                <a:latin typeface="Meiryo" panose="020B0604030504040204" pitchFamily="34" charset="-128"/>
                <a:ea typeface="Meiryo" panose="020B0604030504040204" pitchFamily="34" charset="-128"/>
              </a:rPr>
              <a:t>2</a:t>
            </a:r>
            <a:r>
              <a:rPr lang="ja-JP" altLang="en-US" sz="1800" dirty="0">
                <a:latin typeface="Meiryo" panose="020B0604030504040204" pitchFamily="34" charset="-128"/>
                <a:ea typeface="Meiryo" panose="020B0604030504040204" pitchFamily="34" charset="-128"/>
              </a:rPr>
              <a:t>が</a:t>
            </a:r>
            <a:r>
              <a:rPr lang="en-US" altLang="ja-JP" sz="1800" dirty="0">
                <a:latin typeface="Meiryo" panose="020B0604030504040204" pitchFamily="34" charset="-128"/>
                <a:ea typeface="Meiryo" panose="020B0604030504040204" pitchFamily="34" charset="-128"/>
              </a:rPr>
              <a:t>90%</a:t>
            </a:r>
            <a:r>
              <a:rPr lang="ja-JP" altLang="en-US" sz="1800" dirty="0">
                <a:latin typeface="Meiryo" panose="020B0604030504040204" pitchFamily="34" charset="-128"/>
                <a:ea typeface="Meiryo" panose="020B0604030504040204" pitchFamily="34" charset="-128"/>
              </a:rPr>
              <a:t>を切るような状態でも</a:t>
            </a:r>
            <a:r>
              <a:rPr lang="ja-JP" altLang="en-US" sz="1800" b="1" dirty="0">
                <a:latin typeface="Meiryo" panose="020B0604030504040204" pitchFamily="34" charset="-128"/>
                <a:ea typeface="Meiryo" panose="020B0604030504040204" pitchFamily="34" charset="-128"/>
              </a:rPr>
              <a:t>努力呼吸を認めない</a:t>
            </a:r>
            <a:r>
              <a:rPr lang="ja-JP" altLang="en-US" sz="1800" dirty="0">
                <a:latin typeface="Meiryo" panose="020B0604030504040204" pitchFamily="34" charset="-128"/>
                <a:ea typeface="Meiryo" panose="020B0604030504040204" pitchFamily="34" charset="-128"/>
              </a:rPr>
              <a:t>ことがあります。</a:t>
            </a:r>
          </a:p>
        </p:txBody>
      </p:sp>
      <p:grpSp>
        <p:nvGrpSpPr>
          <p:cNvPr id="4" name="グループ化 3">
            <a:extLst>
              <a:ext uri="{FF2B5EF4-FFF2-40B4-BE49-F238E27FC236}">
                <a16:creationId xmlns:a16="http://schemas.microsoft.com/office/drawing/2014/main" id="{E1123002-CDA0-4E7E-A5B5-15E689B1C6A1}"/>
              </a:ext>
            </a:extLst>
          </p:cNvPr>
          <p:cNvGrpSpPr/>
          <p:nvPr/>
        </p:nvGrpSpPr>
        <p:grpSpPr>
          <a:xfrm>
            <a:off x="753035" y="1759413"/>
            <a:ext cx="8314699" cy="3641039"/>
            <a:chOff x="681038" y="1694605"/>
            <a:chExt cx="8401591" cy="3679089"/>
          </a:xfrm>
        </p:grpSpPr>
        <p:sp>
          <p:nvSpPr>
            <p:cNvPr id="7" name="円/楕円 6">
              <a:extLst>
                <a:ext uri="{FF2B5EF4-FFF2-40B4-BE49-F238E27FC236}">
                  <a16:creationId xmlns:a16="http://schemas.microsoft.com/office/drawing/2014/main" id="{843FDEE1-0378-4FBB-A6BA-339BBE507CC3}"/>
                </a:ext>
              </a:extLst>
            </p:cNvPr>
            <p:cNvSpPr/>
            <p:nvPr/>
          </p:nvSpPr>
          <p:spPr>
            <a:xfrm>
              <a:off x="681038" y="1694605"/>
              <a:ext cx="4046122" cy="3678826"/>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r>
                <a:rPr lang="ja-JP" altLang="en-US" sz="2600" dirty="0">
                  <a:solidFill>
                    <a:srgbClr val="000000"/>
                  </a:solidFill>
                  <a:latin typeface="メイリオ" panose="020B0604030504040204" pitchFamily="50" charset="-128"/>
                  <a:ea typeface="メイリオ" panose="020B0604030504040204" pitchFamily="50" charset="-128"/>
                  <a:cs typeface="メイリオ"/>
                </a:rPr>
                <a:t>呼吸数は多い</a:t>
              </a:r>
            </a:p>
            <a:p>
              <a:pPr algn="ctr">
                <a:defRPr/>
              </a:pPr>
              <a:r>
                <a:rPr lang="ja-JP" altLang="en-US" sz="2600" dirty="0">
                  <a:solidFill>
                    <a:srgbClr val="000000"/>
                  </a:solidFill>
                  <a:latin typeface="メイリオ" panose="020B0604030504040204" pitchFamily="50" charset="-128"/>
                  <a:ea typeface="メイリオ" panose="020B0604030504040204" pitchFamily="50" charset="-128"/>
                  <a:cs typeface="メイリオ"/>
                </a:rPr>
                <a:t>心拍数も高い</a:t>
              </a:r>
              <a:endParaRPr lang="en-US" altLang="ja-JP" sz="2600"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b="1" dirty="0">
                <a:solidFill>
                  <a:schemeClr val="bg1"/>
                </a:solidFill>
                <a:latin typeface="メイリオ" panose="020B0604030504040204" pitchFamily="50" charset="-128"/>
                <a:ea typeface="メイリオ" panose="020B0604030504040204" pitchFamily="50" charset="-128"/>
                <a:cs typeface="メイリオ"/>
              </a:endParaRPr>
            </a:p>
            <a:p>
              <a:pPr algn="ctr">
                <a:defRPr/>
              </a:pPr>
              <a:endParaRPr lang="en-US" altLang="ja-JP" sz="3599" b="1" dirty="0">
                <a:solidFill>
                  <a:schemeClr val="bg1"/>
                </a:solidFill>
                <a:latin typeface="メイリオ" panose="020B0604030504040204" pitchFamily="50" charset="-128"/>
                <a:ea typeface="メイリオ" panose="020B0604030504040204" pitchFamily="50" charset="-128"/>
                <a:cs typeface="メイリオ"/>
              </a:endParaRPr>
            </a:p>
            <a:p>
              <a:pPr algn="ctr">
                <a:defRPr/>
              </a:pPr>
              <a:r>
                <a:rPr lang="ja-JP" altLang="en-US" sz="3199" b="1" dirty="0">
                  <a:solidFill>
                    <a:schemeClr val="bg1"/>
                  </a:solidFill>
                  <a:latin typeface="メイリオ" panose="020B0604030504040204" pitchFamily="50" charset="-128"/>
                  <a:ea typeface="メイリオ" panose="020B0604030504040204" pitchFamily="50" charset="-128"/>
                  <a:cs typeface="メイリオ"/>
                </a:rPr>
                <a:t>呼吸が苦しい</a:t>
              </a:r>
              <a:endParaRPr lang="en-US" altLang="ja-JP" sz="3199" b="1" dirty="0">
                <a:solidFill>
                  <a:schemeClr val="bg1"/>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p:txBody>
        </p:sp>
        <p:sp>
          <p:nvSpPr>
            <p:cNvPr id="9" name="円/楕円 15">
              <a:extLst>
                <a:ext uri="{FF2B5EF4-FFF2-40B4-BE49-F238E27FC236}">
                  <a16:creationId xmlns:a16="http://schemas.microsoft.com/office/drawing/2014/main" id="{D5F8AD67-445C-4BCC-8188-975B441C70F3}"/>
                </a:ext>
              </a:extLst>
            </p:cNvPr>
            <p:cNvSpPr/>
            <p:nvPr/>
          </p:nvSpPr>
          <p:spPr>
            <a:xfrm>
              <a:off x="1346859" y="2844058"/>
              <a:ext cx="2745114" cy="1453597"/>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200" dirty="0">
                <a:solidFill>
                  <a:srgbClr val="000000"/>
                </a:solidFill>
                <a:latin typeface="メイリオ" panose="020B0604030504040204" pitchFamily="50" charset="-128"/>
                <a:ea typeface="メイリオ" panose="020B0604030504040204" pitchFamily="50" charset="-128"/>
                <a:cs typeface="メイリオ"/>
              </a:endParaRPr>
            </a:p>
            <a:p>
              <a:pPr algn="ctr">
                <a:defRPr/>
              </a:pPr>
              <a:r>
                <a:rPr lang="ja-JP" altLang="en-US" sz="2200" dirty="0">
                  <a:solidFill>
                    <a:srgbClr val="000000"/>
                  </a:solidFill>
                  <a:latin typeface="メイリオ" panose="020B0604030504040204" pitchFamily="50" charset="-128"/>
                  <a:ea typeface="メイリオ" panose="020B0604030504040204" pitchFamily="50" charset="-128"/>
                  <a:cs typeface="メイリオ"/>
                </a:rPr>
                <a:t>頑張って呼吸</a:t>
              </a:r>
              <a:endParaRPr lang="en-US" altLang="ja-JP" sz="2200" dirty="0">
                <a:solidFill>
                  <a:srgbClr val="000000"/>
                </a:solidFill>
                <a:latin typeface="メイリオ" panose="020B0604030504040204" pitchFamily="50" charset="-128"/>
                <a:ea typeface="メイリオ" panose="020B0604030504040204" pitchFamily="50" charset="-128"/>
                <a:cs typeface="メイリオ"/>
              </a:endParaRPr>
            </a:p>
            <a:p>
              <a:pPr algn="ctr">
                <a:defRPr/>
              </a:pPr>
              <a:r>
                <a:rPr lang="ja-JP" altLang="en-US" sz="2200" dirty="0">
                  <a:solidFill>
                    <a:srgbClr val="000000"/>
                  </a:solidFill>
                  <a:latin typeface="メイリオ" panose="020B0604030504040204" pitchFamily="50" charset="-128"/>
                  <a:ea typeface="メイリオ" panose="020B0604030504040204" pitchFamily="50" charset="-128"/>
                  <a:cs typeface="メイリオ"/>
                </a:rPr>
                <a:t>しているから</a:t>
              </a:r>
              <a:r>
                <a:rPr lang="en-US" altLang="ja-JP" sz="2200" dirty="0">
                  <a:solidFill>
                    <a:srgbClr val="000000"/>
                  </a:solidFill>
                  <a:latin typeface="メイリオ" panose="020B0604030504040204" pitchFamily="50" charset="-128"/>
                  <a:ea typeface="メイリオ" panose="020B0604030504040204" pitchFamily="50" charset="-128"/>
                  <a:cs typeface="メイリオ"/>
                </a:rPr>
                <a:t>SpO</a:t>
              </a:r>
              <a:r>
                <a:rPr lang="en-US" altLang="ja-JP" sz="2200" baseline="-25000" dirty="0">
                  <a:solidFill>
                    <a:srgbClr val="000000"/>
                  </a:solidFill>
                  <a:latin typeface="メイリオ" panose="020B0604030504040204" pitchFamily="50" charset="-128"/>
                  <a:ea typeface="メイリオ" panose="020B0604030504040204" pitchFamily="50" charset="-128"/>
                  <a:cs typeface="メイリオ"/>
                </a:rPr>
                <a:t>2</a:t>
              </a:r>
              <a:r>
                <a:rPr lang="ja-JP" altLang="en-US" sz="2200" dirty="0">
                  <a:solidFill>
                    <a:srgbClr val="000000"/>
                  </a:solidFill>
                  <a:latin typeface="メイリオ" panose="020B0604030504040204" pitchFamily="50" charset="-128"/>
                  <a:ea typeface="メイリオ" panose="020B0604030504040204" pitchFamily="50" charset="-128"/>
                  <a:cs typeface="メイリオ"/>
                </a:rPr>
                <a:t>＞</a:t>
              </a:r>
              <a:r>
                <a:rPr lang="en-US" altLang="ja-JP" sz="2200" dirty="0">
                  <a:solidFill>
                    <a:srgbClr val="000000"/>
                  </a:solidFill>
                  <a:latin typeface="メイリオ" panose="020B0604030504040204" pitchFamily="50" charset="-128"/>
                  <a:ea typeface="メイリオ" panose="020B0604030504040204" pitchFamily="50" charset="-128"/>
                  <a:cs typeface="メイリオ"/>
                </a:rPr>
                <a:t>93%</a:t>
              </a:r>
            </a:p>
            <a:p>
              <a:pPr algn="ctr">
                <a:defRPr/>
              </a:pPr>
              <a:endParaRPr lang="en-US" altLang="ja-JP" sz="220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10" name="円/楕円 7">
              <a:extLst>
                <a:ext uri="{FF2B5EF4-FFF2-40B4-BE49-F238E27FC236}">
                  <a16:creationId xmlns:a16="http://schemas.microsoft.com/office/drawing/2014/main" id="{C30045BE-6196-44D6-8E12-C366CBF8DF27}"/>
                </a:ext>
              </a:extLst>
            </p:cNvPr>
            <p:cNvSpPr/>
            <p:nvPr/>
          </p:nvSpPr>
          <p:spPr>
            <a:xfrm>
              <a:off x="5122629" y="1694868"/>
              <a:ext cx="3960000" cy="3678826"/>
            </a:xfrm>
            <a:prstGeom prst="ellipse">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2799" dirty="0">
                <a:solidFill>
                  <a:srgbClr val="000000"/>
                </a:solidFill>
                <a:latin typeface="メイリオ" panose="020B0604030504040204" pitchFamily="50" charset="-128"/>
                <a:ea typeface="メイリオ" panose="020B0604030504040204" pitchFamily="50" charset="-128"/>
                <a:cs typeface="メイリオ"/>
              </a:endParaRPr>
            </a:p>
            <a:p>
              <a:pPr algn="ctr">
                <a:defRPr/>
              </a:pPr>
              <a:r>
                <a:rPr lang="ja-JP" altLang="en-US" sz="2600" dirty="0">
                  <a:solidFill>
                    <a:srgbClr val="000000"/>
                  </a:solidFill>
                  <a:latin typeface="メイリオ" panose="020B0604030504040204" pitchFamily="50" charset="-128"/>
                  <a:ea typeface="メイリオ" panose="020B0604030504040204" pitchFamily="50" charset="-128"/>
                  <a:cs typeface="メイリオ"/>
                </a:rPr>
                <a:t>呼吸数や心拍数の増加なし</a:t>
              </a:r>
              <a:endParaRPr lang="en-US" altLang="ja-JP" sz="2600"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b="1" dirty="0">
                <a:solidFill>
                  <a:srgbClr val="000090"/>
                </a:solidFill>
                <a:latin typeface="メイリオ" panose="020B0604030504040204" pitchFamily="50" charset="-128"/>
                <a:ea typeface="メイリオ" panose="020B0604030504040204" pitchFamily="50" charset="-128"/>
                <a:cs typeface="メイリオ"/>
              </a:endParaRPr>
            </a:p>
            <a:p>
              <a:pPr algn="ctr">
                <a:defRPr/>
              </a:pPr>
              <a:endParaRPr lang="en-US" altLang="ja-JP" sz="3599" b="1" dirty="0">
                <a:solidFill>
                  <a:srgbClr val="000090"/>
                </a:solidFill>
                <a:latin typeface="メイリオ" panose="020B0604030504040204" pitchFamily="50" charset="-128"/>
                <a:ea typeface="メイリオ" panose="020B0604030504040204" pitchFamily="50" charset="-128"/>
                <a:cs typeface="メイリオ"/>
              </a:endParaRPr>
            </a:p>
            <a:p>
              <a:pPr algn="ctr">
                <a:defRPr/>
              </a:pPr>
              <a:endParaRPr lang="en-US" altLang="ja-JP" sz="1400" b="1" dirty="0">
                <a:solidFill>
                  <a:srgbClr val="000090"/>
                </a:solidFill>
                <a:latin typeface="メイリオ" panose="020B0604030504040204" pitchFamily="50" charset="-128"/>
                <a:ea typeface="メイリオ" panose="020B0604030504040204" pitchFamily="50" charset="-128"/>
                <a:cs typeface="メイリオ"/>
              </a:endParaRPr>
            </a:p>
            <a:p>
              <a:pPr algn="ctr">
                <a:defRPr/>
              </a:pPr>
              <a:r>
                <a:rPr lang="ja-JP" altLang="en-US" sz="3199" b="1" dirty="0">
                  <a:solidFill>
                    <a:srgbClr val="000090"/>
                  </a:solidFill>
                  <a:latin typeface="メイリオ" panose="020B0604030504040204" pitchFamily="50" charset="-128"/>
                  <a:ea typeface="メイリオ" panose="020B0604030504040204" pitchFamily="50" charset="-128"/>
                  <a:cs typeface="メイリオ"/>
                </a:rPr>
                <a:t>呼吸は</a:t>
              </a:r>
              <a:endParaRPr lang="en-US" altLang="ja-JP" sz="3199" b="1" dirty="0">
                <a:solidFill>
                  <a:srgbClr val="000090"/>
                </a:solidFill>
                <a:latin typeface="メイリオ" panose="020B0604030504040204" pitchFamily="50" charset="-128"/>
                <a:ea typeface="メイリオ" panose="020B0604030504040204" pitchFamily="50" charset="-128"/>
                <a:cs typeface="メイリオ"/>
              </a:endParaRPr>
            </a:p>
            <a:p>
              <a:pPr algn="ctr">
                <a:defRPr/>
              </a:pPr>
              <a:r>
                <a:rPr lang="ja-JP" altLang="en-US" sz="3199" b="1" dirty="0">
                  <a:solidFill>
                    <a:srgbClr val="000090"/>
                  </a:solidFill>
                  <a:latin typeface="メイリオ" panose="020B0604030504040204" pitchFamily="50" charset="-128"/>
                  <a:ea typeface="メイリオ" panose="020B0604030504040204" pitchFamily="50" charset="-128"/>
                  <a:cs typeface="メイリオ"/>
                </a:rPr>
                <a:t>苦しくない</a:t>
              </a:r>
              <a:endParaRPr lang="en-US" altLang="ja-JP" sz="3199" b="1" dirty="0">
                <a:solidFill>
                  <a:srgbClr val="00009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a:p>
              <a:pPr algn="ctr">
                <a:defRPr/>
              </a:pPr>
              <a:endParaRPr lang="en-US" altLang="ja-JP" sz="3599" dirty="0">
                <a:solidFill>
                  <a:srgbClr val="000000"/>
                </a:solidFill>
                <a:latin typeface="メイリオ" panose="020B0604030504040204" pitchFamily="50" charset="-128"/>
                <a:ea typeface="メイリオ" panose="020B0604030504040204" pitchFamily="50" charset="-128"/>
                <a:cs typeface="メイリオ"/>
              </a:endParaRPr>
            </a:p>
          </p:txBody>
        </p:sp>
        <p:sp>
          <p:nvSpPr>
            <p:cNvPr id="11" name="円/楕円 5">
              <a:extLst>
                <a:ext uri="{FF2B5EF4-FFF2-40B4-BE49-F238E27FC236}">
                  <a16:creationId xmlns:a16="http://schemas.microsoft.com/office/drawing/2014/main" id="{467618FD-9D0C-4780-957D-3A32A4302BD9}"/>
                </a:ext>
              </a:extLst>
            </p:cNvPr>
            <p:cNvSpPr/>
            <p:nvPr/>
          </p:nvSpPr>
          <p:spPr>
            <a:xfrm>
              <a:off x="5661520" y="2896495"/>
              <a:ext cx="3007247" cy="1238996"/>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200" dirty="0">
                  <a:solidFill>
                    <a:srgbClr val="000000"/>
                  </a:solidFill>
                  <a:latin typeface="メイリオ" panose="020B0604030504040204" pitchFamily="50" charset="-128"/>
                  <a:ea typeface="メイリオ" panose="020B0604030504040204" pitchFamily="50" charset="-128"/>
                  <a:cs typeface="メイリオ"/>
                </a:rPr>
                <a:t>SpO</a:t>
              </a:r>
              <a:r>
                <a:rPr lang="en-US" altLang="ja-JP" sz="2200" baseline="-25000" dirty="0">
                  <a:solidFill>
                    <a:srgbClr val="000000"/>
                  </a:solidFill>
                  <a:latin typeface="メイリオ" panose="020B0604030504040204" pitchFamily="50" charset="-128"/>
                  <a:ea typeface="メイリオ" panose="020B0604030504040204" pitchFamily="50" charset="-128"/>
                  <a:cs typeface="メイリオ"/>
                </a:rPr>
                <a:t>2</a:t>
              </a:r>
              <a:r>
                <a:rPr lang="ja-JP" altLang="en-US" sz="2200" dirty="0">
                  <a:solidFill>
                    <a:srgbClr val="000000"/>
                  </a:solidFill>
                  <a:latin typeface="メイリオ" panose="020B0604030504040204" pitchFamily="50" charset="-128"/>
                  <a:ea typeface="メイリオ" panose="020B0604030504040204" pitchFamily="50" charset="-128"/>
                  <a:cs typeface="メイリオ"/>
                </a:rPr>
                <a:t>は</a:t>
              </a:r>
              <a:endParaRPr lang="en-US" altLang="ja-JP" sz="2200" dirty="0">
                <a:solidFill>
                  <a:srgbClr val="000000"/>
                </a:solidFill>
                <a:latin typeface="メイリオ" panose="020B0604030504040204" pitchFamily="50" charset="-128"/>
                <a:ea typeface="メイリオ" panose="020B0604030504040204" pitchFamily="50" charset="-128"/>
                <a:cs typeface="メイリオ"/>
              </a:endParaRPr>
            </a:p>
            <a:p>
              <a:pPr algn="ctr">
                <a:defRPr/>
              </a:pPr>
              <a:r>
                <a:rPr lang="ja-JP" altLang="en-US" sz="2200" dirty="0">
                  <a:solidFill>
                    <a:srgbClr val="000000"/>
                  </a:solidFill>
                  <a:latin typeface="メイリオ" panose="020B0604030504040204" pitchFamily="50" charset="-128"/>
                  <a:ea typeface="メイリオ" panose="020B0604030504040204" pitchFamily="50" charset="-128"/>
                  <a:cs typeface="メイリオ"/>
                </a:rPr>
                <a:t>やや低めの</a:t>
              </a:r>
              <a:r>
                <a:rPr lang="en-US" altLang="ja-JP" sz="2200" b="1" dirty="0">
                  <a:solidFill>
                    <a:schemeClr val="tx1"/>
                  </a:solidFill>
                  <a:latin typeface="メイリオ" panose="020B0604030504040204" pitchFamily="50" charset="-128"/>
                  <a:ea typeface="メイリオ" panose="020B0604030504040204" pitchFamily="50" charset="-128"/>
                </a:rPr>
                <a:t>80</a:t>
              </a:r>
              <a:r>
                <a:rPr lang="ja-JP" altLang="en-US" sz="2200" b="1" dirty="0">
                  <a:solidFill>
                    <a:schemeClr val="tx1"/>
                  </a:solidFill>
                  <a:latin typeface="メイリオ" panose="020B0604030504040204" pitchFamily="50" charset="-128"/>
                  <a:ea typeface="メイリオ" panose="020B0604030504040204" pitchFamily="50" charset="-128"/>
                </a:rPr>
                <a:t>％台後半</a:t>
              </a:r>
              <a:endParaRPr lang="en-US" altLang="ja-JP" sz="2200" dirty="0">
                <a:solidFill>
                  <a:srgbClr val="000000"/>
                </a:solidFill>
                <a:latin typeface="メイリオ" panose="020B0604030504040204" pitchFamily="50" charset="-128"/>
                <a:ea typeface="メイリオ" panose="020B0604030504040204" pitchFamily="50" charset="-128"/>
                <a:cs typeface="メイリオ"/>
              </a:endParaRPr>
            </a:p>
          </p:txBody>
        </p:sp>
      </p:grpSp>
      <p:sp>
        <p:nvSpPr>
          <p:cNvPr id="13" name="正方形/長方形 12"/>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22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E6DF9DE-78E7-4D5B-80BF-2BE4B2CD7660}"/>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疾患による酸素飽和度低下時の評価の違い</a:t>
            </a:r>
          </a:p>
        </p:txBody>
      </p:sp>
      <p:sp>
        <p:nvSpPr>
          <p:cNvPr id="26" name="雲 25">
            <a:extLst>
              <a:ext uri="{FF2B5EF4-FFF2-40B4-BE49-F238E27FC236}">
                <a16:creationId xmlns:a16="http://schemas.microsoft.com/office/drawing/2014/main" id="{517069A2-CAD4-4C45-8C15-EDB0666DC3E7}"/>
              </a:ext>
            </a:extLst>
          </p:cNvPr>
          <p:cNvSpPr/>
          <p:nvPr/>
        </p:nvSpPr>
        <p:spPr>
          <a:xfrm>
            <a:off x="3603811" y="4907375"/>
            <a:ext cx="2710928" cy="1378345"/>
          </a:xfrm>
          <a:prstGeom prst="cloud">
            <a:avLst/>
          </a:prstGeom>
          <a:ln w="28575">
            <a:solidFill>
              <a:srgbClr val="4DB3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0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44328E39-7A40-4300-9267-89FEC6618EC4}"/>
              </a:ext>
            </a:extLst>
          </p:cNvPr>
          <p:cNvSpPr txBox="1"/>
          <p:nvPr/>
        </p:nvSpPr>
        <p:spPr>
          <a:xfrm>
            <a:off x="3852149" y="4613175"/>
            <a:ext cx="2456250" cy="1818733"/>
          </a:xfrm>
          <a:prstGeom prst="rect">
            <a:avLst/>
          </a:prstGeom>
          <a:noFill/>
        </p:spPr>
        <p:txBody>
          <a:bodyPr wrap="square" rtlCol="0" anchor="ctr" anchorCtr="0">
            <a:noAutofit/>
          </a:bodyPr>
          <a:lstStyle/>
          <a:p>
            <a:pPr algn="ctr">
              <a:lnSpc>
                <a:spcPct val="125000"/>
              </a:lnSpc>
            </a:pPr>
            <a:r>
              <a:rPr lang="ja-JP" altLang="en-US" sz="1600" dirty="0">
                <a:effectLst>
                  <a:glow rad="127000">
                    <a:schemeClr val="bg1"/>
                  </a:glow>
                </a:effectLst>
                <a:latin typeface="Meiryo" panose="020B0604030504040204" pitchFamily="34" charset="-128"/>
                <a:ea typeface="Meiryo" panose="020B0604030504040204" pitchFamily="34" charset="-128"/>
              </a:rPr>
              <a:t>要注意だが</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酸素投与の緊急性はない</a:t>
            </a:r>
            <a:r>
              <a:rPr lang="ja-JP" altLang="en-US" sz="1600" dirty="0">
                <a:effectLst>
                  <a:glow rad="127000">
                    <a:schemeClr val="bg1"/>
                  </a:glow>
                </a:effectLst>
                <a:latin typeface="Meiryo" panose="020B0604030504040204" pitchFamily="34" charset="-128"/>
                <a:ea typeface="Meiryo" panose="020B0604030504040204" pitchFamily="34" charset="-128"/>
              </a:rPr>
              <a:t>。</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dirty="0">
                <a:effectLst>
                  <a:glow rad="127000">
                    <a:schemeClr val="bg1"/>
                  </a:glow>
                </a:effectLst>
                <a:latin typeface="Meiryo" panose="020B0604030504040204" pitchFamily="34" charset="-128"/>
                <a:ea typeface="Meiryo" panose="020B0604030504040204" pitchFamily="34" charset="-128"/>
              </a:rPr>
              <a:t>呼吸状態や心拍上昇など</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総合的に判断</a:t>
            </a:r>
            <a:r>
              <a:rPr lang="ja-JP" altLang="en-US" sz="1600" dirty="0">
                <a:effectLst>
                  <a:glow rad="127000">
                    <a:schemeClr val="bg1"/>
                  </a:glow>
                </a:effectLst>
                <a:latin typeface="Meiryo" panose="020B0604030504040204" pitchFamily="34" charset="-128"/>
                <a:ea typeface="Meiryo" panose="020B0604030504040204" pitchFamily="34" charset="-128"/>
              </a:rPr>
              <a:t>。</a:t>
            </a:r>
          </a:p>
        </p:txBody>
      </p:sp>
      <p:sp>
        <p:nvSpPr>
          <p:cNvPr id="28" name="下矢印吹き出し 4">
            <a:extLst>
              <a:ext uri="{FF2B5EF4-FFF2-40B4-BE49-F238E27FC236}">
                <a16:creationId xmlns:a16="http://schemas.microsoft.com/office/drawing/2014/main" id="{ACC39835-05A4-4779-B6F9-218832AC37A3}"/>
              </a:ext>
            </a:extLst>
          </p:cNvPr>
          <p:cNvSpPr/>
          <p:nvPr/>
        </p:nvSpPr>
        <p:spPr>
          <a:xfrm>
            <a:off x="974787" y="1593190"/>
            <a:ext cx="2495544" cy="1586313"/>
          </a:xfrm>
          <a:prstGeom prst="downArrowCallout">
            <a:avLst/>
          </a:prstGeom>
          <a:ln w="28575">
            <a:solidFill>
              <a:srgbClr val="FFA32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b="1" dirty="0">
                <a:latin typeface="Meiryo" panose="020B0604030504040204" pitchFamily="34" charset="-128"/>
                <a:ea typeface="Meiryo" panose="020B0604030504040204" pitchFamily="34" charset="-128"/>
              </a:rPr>
              <a:t>喉頭・気管軟化症</a:t>
            </a:r>
            <a:br>
              <a:rPr lang="en-US" altLang="ja-JP" sz="2000" b="1"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平常時の</a:t>
            </a:r>
            <a:r>
              <a:rPr lang="en-US" altLang="ja-JP" dirty="0">
                <a:latin typeface="Meiryo" panose="020B0604030504040204" pitchFamily="34" charset="-128"/>
                <a:ea typeface="Meiryo" panose="020B0604030504040204" pitchFamily="34" charset="-128"/>
              </a:rPr>
              <a:t>SpO</a:t>
            </a:r>
            <a:r>
              <a:rPr lang="en-US" altLang="ja-JP" baseline="-25000" dirty="0">
                <a:latin typeface="Meiryo" panose="020B0604030504040204" pitchFamily="34" charset="-128"/>
                <a:ea typeface="Meiryo" panose="020B0604030504040204" pitchFamily="34" charset="-128"/>
              </a:rPr>
              <a:t>2</a:t>
            </a:r>
            <a:r>
              <a:rPr lang="ja-JP" altLang="en-US" dirty="0">
                <a:latin typeface="Meiryo" panose="020B0604030504040204" pitchFamily="34" charset="-128"/>
                <a:ea typeface="Meiryo" panose="020B0604030504040204" pitchFamily="34" charset="-128"/>
              </a:rPr>
              <a:t>が</a:t>
            </a:r>
            <a:endParaRPr lang="en-US" altLang="ja-JP" dirty="0">
              <a:latin typeface="Meiryo" panose="020B0604030504040204" pitchFamily="34" charset="-128"/>
              <a:ea typeface="Meiryo" panose="020B0604030504040204" pitchFamily="34" charset="-128"/>
            </a:endParaRPr>
          </a:p>
          <a:p>
            <a:pPr algn="ctr"/>
            <a:r>
              <a:rPr lang="en-US" altLang="ja-JP" dirty="0">
                <a:latin typeface="Meiryo" panose="020B0604030504040204" pitchFamily="34" charset="-128"/>
                <a:ea typeface="Meiryo" panose="020B0604030504040204" pitchFamily="34" charset="-128"/>
              </a:rPr>
              <a:t>95</a:t>
            </a:r>
            <a:r>
              <a:rPr lang="ja-JP" altLang="en-US" dirty="0">
                <a:latin typeface="Meiryo" panose="020B0604030504040204" pitchFamily="34" charset="-128"/>
                <a:ea typeface="Meiryo" panose="020B0604030504040204" pitchFamily="34" charset="-128"/>
              </a:rPr>
              <a:t>％以上で安定</a:t>
            </a:r>
          </a:p>
        </p:txBody>
      </p:sp>
      <p:sp>
        <p:nvSpPr>
          <p:cNvPr id="29" name="下矢印吹き出し 5">
            <a:extLst>
              <a:ext uri="{FF2B5EF4-FFF2-40B4-BE49-F238E27FC236}">
                <a16:creationId xmlns:a16="http://schemas.microsoft.com/office/drawing/2014/main" id="{C6BAFF59-8468-40EA-8EF4-B2BE376FC4FD}"/>
              </a:ext>
            </a:extLst>
          </p:cNvPr>
          <p:cNvSpPr/>
          <p:nvPr/>
        </p:nvSpPr>
        <p:spPr>
          <a:xfrm>
            <a:off x="3690526" y="1593190"/>
            <a:ext cx="2495544" cy="1586313"/>
          </a:xfrm>
          <a:prstGeom prst="downArrowCallout">
            <a:avLst/>
          </a:prstGeom>
          <a:ln w="28575">
            <a:solidFill>
              <a:srgbClr val="4DB3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000" b="1" dirty="0">
                <a:latin typeface="Meiryo" panose="020B0604030504040204" pitchFamily="34" charset="-128"/>
                <a:ea typeface="Meiryo" panose="020B0604030504040204" pitchFamily="34" charset="-128"/>
              </a:rPr>
              <a:t>脳性麻痺</a:t>
            </a:r>
            <a:endParaRPr lang="en-US" altLang="ja-JP" sz="2000" b="1" dirty="0">
              <a:latin typeface="Meiryo" panose="020B0604030504040204" pitchFamily="34" charset="-128"/>
              <a:ea typeface="Meiryo" panose="020B0604030504040204" pitchFamily="34" charset="-128"/>
            </a:endParaRPr>
          </a:p>
          <a:p>
            <a:pPr algn="ctr"/>
            <a:r>
              <a:rPr lang="ja-JP" altLang="en-US" dirty="0">
                <a:latin typeface="Meiryo" panose="020B0604030504040204" pitchFamily="34" charset="-128"/>
                <a:ea typeface="Meiryo" panose="020B0604030504040204" pitchFamily="34" charset="-128"/>
              </a:rPr>
              <a:t>平常時の</a:t>
            </a:r>
            <a:r>
              <a:rPr lang="en-US" altLang="ja-JP" dirty="0">
                <a:latin typeface="Meiryo" panose="020B0604030504040204" pitchFamily="34" charset="-128"/>
                <a:ea typeface="Meiryo" panose="020B0604030504040204" pitchFamily="34" charset="-128"/>
              </a:rPr>
              <a:t>SpO</a:t>
            </a:r>
            <a:r>
              <a:rPr lang="en-US" altLang="ja-JP" baseline="-25000" dirty="0">
                <a:latin typeface="Meiryo" panose="020B0604030504040204" pitchFamily="34" charset="-128"/>
                <a:ea typeface="Meiryo" panose="020B0604030504040204" pitchFamily="34" charset="-128"/>
              </a:rPr>
              <a:t>2</a:t>
            </a:r>
            <a:r>
              <a:rPr lang="ja-JP" altLang="en-US" dirty="0">
                <a:latin typeface="Meiryo" panose="020B0604030504040204" pitchFamily="34" charset="-128"/>
                <a:ea typeface="Meiryo" panose="020B0604030504040204" pitchFamily="34" charset="-128"/>
              </a:rPr>
              <a:t>が</a:t>
            </a:r>
            <a:endParaRPr lang="en-US" altLang="ja-JP" dirty="0">
              <a:latin typeface="Meiryo" panose="020B0604030504040204" pitchFamily="34" charset="-128"/>
              <a:ea typeface="Meiryo" panose="020B0604030504040204" pitchFamily="34" charset="-128"/>
            </a:endParaRPr>
          </a:p>
          <a:p>
            <a:pPr algn="ctr"/>
            <a:r>
              <a:rPr lang="en-US" altLang="ja-JP" dirty="0">
                <a:latin typeface="Meiryo" panose="020B0604030504040204" pitchFamily="34" charset="-128"/>
                <a:ea typeface="Meiryo" panose="020B0604030504040204" pitchFamily="34" charset="-128"/>
              </a:rPr>
              <a:t>90</a:t>
            </a:r>
            <a:r>
              <a:rPr lang="ja-JP" altLang="en-US" dirty="0">
                <a:latin typeface="Meiryo" panose="020B0604030504040204" pitchFamily="34" charset="-128"/>
                <a:ea typeface="Meiryo" panose="020B0604030504040204" pitchFamily="34" charset="-128"/>
              </a:rPr>
              <a:t>％台前半</a:t>
            </a:r>
          </a:p>
        </p:txBody>
      </p:sp>
      <p:sp>
        <p:nvSpPr>
          <p:cNvPr id="30" name="下矢印吹き出し 6">
            <a:extLst>
              <a:ext uri="{FF2B5EF4-FFF2-40B4-BE49-F238E27FC236}">
                <a16:creationId xmlns:a16="http://schemas.microsoft.com/office/drawing/2014/main" id="{22DEC712-E187-43D0-AE27-7B7E7D98E65B}"/>
              </a:ext>
            </a:extLst>
          </p:cNvPr>
          <p:cNvSpPr/>
          <p:nvPr/>
        </p:nvSpPr>
        <p:spPr>
          <a:xfrm>
            <a:off x="6406264" y="1593190"/>
            <a:ext cx="2495544" cy="1586313"/>
          </a:xfrm>
          <a:prstGeom prst="downArrowCallout">
            <a:avLst/>
          </a:prstGeom>
          <a:ln w="28575">
            <a:solidFill>
              <a:srgbClr val="29B70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latin typeface="Meiryo" panose="020B0604030504040204" pitchFamily="34" charset="-128"/>
                <a:ea typeface="Meiryo" panose="020B0604030504040204" pitchFamily="34" charset="-128"/>
              </a:rPr>
              <a:t>筋ジストロフィー</a:t>
            </a:r>
            <a:br>
              <a:rPr lang="en-US" altLang="ja-JP" sz="2000" b="1"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平常時の</a:t>
            </a:r>
            <a:r>
              <a:rPr lang="en-US" altLang="ja-JP" dirty="0">
                <a:latin typeface="Meiryo" panose="020B0604030504040204" pitchFamily="34" charset="-128"/>
                <a:ea typeface="Meiryo" panose="020B0604030504040204" pitchFamily="34" charset="-128"/>
              </a:rPr>
              <a:t>SpO</a:t>
            </a:r>
            <a:r>
              <a:rPr lang="en-US" altLang="ja-JP" baseline="-25000" dirty="0">
                <a:latin typeface="Meiryo" panose="020B0604030504040204" pitchFamily="34" charset="-128"/>
                <a:ea typeface="Meiryo" panose="020B0604030504040204" pitchFamily="34" charset="-128"/>
              </a:rPr>
              <a:t>2</a:t>
            </a:r>
            <a:r>
              <a:rPr lang="ja-JP" altLang="en-US" dirty="0">
                <a:latin typeface="Meiryo" panose="020B0604030504040204" pitchFamily="34" charset="-128"/>
                <a:ea typeface="Meiryo" panose="020B0604030504040204" pitchFamily="34" charset="-128"/>
              </a:rPr>
              <a:t>が</a:t>
            </a:r>
            <a:endParaRPr lang="en-US" altLang="ja-JP" dirty="0">
              <a:latin typeface="Meiryo" panose="020B0604030504040204" pitchFamily="34" charset="-128"/>
              <a:ea typeface="Meiryo" panose="020B0604030504040204" pitchFamily="34" charset="-128"/>
            </a:endParaRPr>
          </a:p>
          <a:p>
            <a:pPr algn="ctr"/>
            <a:r>
              <a:rPr lang="en-US" altLang="ja-JP" dirty="0">
                <a:latin typeface="Meiryo" panose="020B0604030504040204" pitchFamily="34" charset="-128"/>
                <a:ea typeface="Meiryo" panose="020B0604030504040204" pitchFamily="34" charset="-128"/>
              </a:rPr>
              <a:t>95</a:t>
            </a:r>
            <a:r>
              <a:rPr lang="ja-JP" altLang="en-US" dirty="0">
                <a:latin typeface="Meiryo" panose="020B0604030504040204" pitchFamily="34" charset="-128"/>
                <a:ea typeface="Meiryo" panose="020B0604030504040204" pitchFamily="34" charset="-128"/>
              </a:rPr>
              <a:t>％前後</a:t>
            </a:r>
          </a:p>
        </p:txBody>
      </p:sp>
      <p:sp>
        <p:nvSpPr>
          <p:cNvPr id="31" name="角丸四角形 7">
            <a:extLst>
              <a:ext uri="{FF2B5EF4-FFF2-40B4-BE49-F238E27FC236}">
                <a16:creationId xmlns:a16="http://schemas.microsoft.com/office/drawing/2014/main" id="{419CE5AF-17AB-4B4C-AF20-9419D4F3E7C1}"/>
              </a:ext>
            </a:extLst>
          </p:cNvPr>
          <p:cNvSpPr/>
          <p:nvPr/>
        </p:nvSpPr>
        <p:spPr>
          <a:xfrm>
            <a:off x="1072652" y="3179502"/>
            <a:ext cx="2299814" cy="1478372"/>
          </a:xfrm>
          <a:prstGeom prst="roundRect">
            <a:avLst/>
          </a:prstGeom>
          <a:solidFill>
            <a:srgbClr val="FBE18F"/>
          </a:solidFill>
          <a:ln w="19050">
            <a:solidFill>
              <a:srgbClr val="FFA329"/>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25000"/>
              </a:lnSpc>
            </a:pPr>
            <a:r>
              <a:rPr lang="en-US" altLang="ja-JP" dirty="0">
                <a:solidFill>
                  <a:schemeClr val="tx1"/>
                </a:solidFill>
                <a:latin typeface="Meiryo" panose="020B0604030504040204" pitchFamily="34" charset="-128"/>
                <a:ea typeface="Meiryo" panose="020B0604030504040204" pitchFamily="34" charset="-128"/>
              </a:rPr>
              <a:t>SpO</a:t>
            </a:r>
            <a:r>
              <a:rPr lang="en-US" altLang="ja-JP" baseline="-25000" dirty="0">
                <a:solidFill>
                  <a:schemeClr val="tx1"/>
                </a:solidFill>
                <a:latin typeface="Meiryo" panose="020B0604030504040204" pitchFamily="34" charset="-128"/>
                <a:ea typeface="Meiryo" panose="020B0604030504040204" pitchFamily="34" charset="-128"/>
              </a:rPr>
              <a:t>2</a:t>
            </a:r>
            <a:r>
              <a:rPr lang="ja-JP" altLang="en-US" dirty="0">
                <a:solidFill>
                  <a:schemeClr val="tx1"/>
                </a:solidFill>
                <a:latin typeface="Meiryo" panose="020B0604030504040204" pitchFamily="34" charset="-128"/>
                <a:ea typeface="Meiryo" panose="020B0604030504040204" pitchFamily="34" charset="-128"/>
              </a:rPr>
              <a:t>が</a:t>
            </a:r>
            <a:endParaRPr lang="en-US" altLang="ja-JP" dirty="0">
              <a:solidFill>
                <a:schemeClr val="tx1"/>
              </a:solidFill>
              <a:latin typeface="Meiryo" panose="020B0604030504040204" pitchFamily="34" charset="-128"/>
              <a:ea typeface="Meiryo" panose="020B0604030504040204" pitchFamily="34" charset="-128"/>
            </a:endParaRPr>
          </a:p>
          <a:p>
            <a:pPr algn="ctr">
              <a:lnSpc>
                <a:spcPct val="125000"/>
              </a:lnSpc>
            </a:pPr>
            <a:r>
              <a:rPr lang="en-US" altLang="ja-JP" b="1" dirty="0">
                <a:solidFill>
                  <a:schemeClr val="tx1"/>
                </a:solidFill>
                <a:latin typeface="Meiryo" panose="020B0604030504040204" pitchFamily="34" charset="-128"/>
                <a:ea typeface="Meiryo" panose="020B0604030504040204" pitchFamily="34" charset="-128"/>
              </a:rPr>
              <a:t>90</a:t>
            </a:r>
            <a:r>
              <a:rPr lang="ja-JP" altLang="en-US" b="1" dirty="0">
                <a:solidFill>
                  <a:schemeClr val="tx1"/>
                </a:solidFill>
                <a:latin typeface="Meiryo" panose="020B0604030504040204" pitchFamily="34" charset="-128"/>
                <a:ea typeface="Meiryo" panose="020B0604030504040204" pitchFamily="34" charset="-128"/>
              </a:rPr>
              <a:t>％台前半に低下</a:t>
            </a:r>
          </a:p>
          <a:p>
            <a:pPr algn="ctr">
              <a:lnSpc>
                <a:spcPct val="125000"/>
              </a:lnSpc>
            </a:pPr>
            <a:r>
              <a:rPr lang="ja-JP" altLang="en-US" b="1" dirty="0">
                <a:solidFill>
                  <a:schemeClr val="tx1"/>
                </a:solidFill>
                <a:latin typeface="Meiryo" panose="020B0604030504040204" pitchFamily="34" charset="-128"/>
                <a:ea typeface="Meiryo" panose="020B0604030504040204" pitchFamily="34" charset="-128"/>
              </a:rPr>
              <a:t>努力呼吸</a:t>
            </a:r>
            <a:r>
              <a:rPr lang="ja-JP" altLang="en-US" dirty="0">
                <a:solidFill>
                  <a:schemeClr val="tx1"/>
                </a:solidFill>
                <a:latin typeface="Meiryo" panose="020B0604030504040204" pitchFamily="34" charset="-128"/>
                <a:ea typeface="Meiryo" panose="020B0604030504040204" pitchFamily="34" charset="-128"/>
              </a:rPr>
              <a:t>もあり</a:t>
            </a:r>
          </a:p>
        </p:txBody>
      </p:sp>
      <p:sp>
        <p:nvSpPr>
          <p:cNvPr id="32" name="爆発 1 8">
            <a:extLst>
              <a:ext uri="{FF2B5EF4-FFF2-40B4-BE49-F238E27FC236}">
                <a16:creationId xmlns:a16="http://schemas.microsoft.com/office/drawing/2014/main" id="{EDDAEBFD-3226-4A3B-9298-20A1DE855DD2}"/>
              </a:ext>
            </a:extLst>
          </p:cNvPr>
          <p:cNvSpPr/>
          <p:nvPr/>
        </p:nvSpPr>
        <p:spPr>
          <a:xfrm>
            <a:off x="908831" y="4786583"/>
            <a:ext cx="2495544" cy="1619921"/>
          </a:xfrm>
          <a:prstGeom prst="irregularSeal1">
            <a:avLst/>
          </a:prstGeom>
          <a:solidFill>
            <a:srgbClr val="FBE18F"/>
          </a:solidFill>
          <a:ln w="57150">
            <a:solidFill>
              <a:srgbClr val="FFA329"/>
            </a:solidFill>
          </a:ln>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599"/>
              </a:spcAft>
            </a:pPr>
            <a:endParaRPr lang="ja-JP" altLang="en-US" dirty="0">
              <a:latin typeface="Meiryo" panose="020B0604030504040204" pitchFamily="34" charset="-128"/>
              <a:ea typeface="Meiryo" panose="020B0604030504040204" pitchFamily="34" charset="-128"/>
            </a:endParaRPr>
          </a:p>
        </p:txBody>
      </p:sp>
      <p:sp>
        <p:nvSpPr>
          <p:cNvPr id="33" name="角丸四角形 9">
            <a:extLst>
              <a:ext uri="{FF2B5EF4-FFF2-40B4-BE49-F238E27FC236}">
                <a16:creationId xmlns:a16="http://schemas.microsoft.com/office/drawing/2014/main" id="{447F31C0-1790-468A-9351-AE88C7EBDB01}"/>
              </a:ext>
            </a:extLst>
          </p:cNvPr>
          <p:cNvSpPr/>
          <p:nvPr/>
        </p:nvSpPr>
        <p:spPr>
          <a:xfrm>
            <a:off x="3788391" y="3179501"/>
            <a:ext cx="2299814" cy="1478372"/>
          </a:xfrm>
          <a:prstGeom prst="roundRect">
            <a:avLst/>
          </a:prstGeom>
          <a:solidFill>
            <a:srgbClr val="C7E4F0"/>
          </a:solidFill>
          <a:ln w="19050">
            <a:solidFill>
              <a:srgbClr val="4DB3FF"/>
            </a:solid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5000"/>
              </a:lnSpc>
            </a:pPr>
            <a:r>
              <a:rPr lang="en-US" altLang="ja-JP" dirty="0">
                <a:solidFill>
                  <a:schemeClr val="tx1"/>
                </a:solidFill>
                <a:latin typeface="Meiryo" panose="020B0604030504040204" pitchFamily="34" charset="-128"/>
                <a:ea typeface="Meiryo" panose="020B0604030504040204" pitchFamily="34" charset="-128"/>
              </a:rPr>
              <a:t>SpO</a:t>
            </a:r>
            <a:r>
              <a:rPr lang="en-US" altLang="ja-JP" baseline="-25000" dirty="0">
                <a:solidFill>
                  <a:schemeClr val="tx1"/>
                </a:solidFill>
                <a:latin typeface="Meiryo" panose="020B0604030504040204" pitchFamily="34" charset="-128"/>
                <a:ea typeface="Meiryo" panose="020B0604030504040204" pitchFamily="34" charset="-128"/>
              </a:rPr>
              <a:t>2</a:t>
            </a:r>
            <a:r>
              <a:rPr lang="ja-JP" altLang="en-US" dirty="0">
                <a:solidFill>
                  <a:schemeClr val="tx1"/>
                </a:solidFill>
                <a:latin typeface="Meiryo" panose="020B0604030504040204" pitchFamily="34" charset="-128"/>
                <a:ea typeface="Meiryo" panose="020B0604030504040204" pitchFamily="34" charset="-128"/>
              </a:rPr>
              <a:t>が</a:t>
            </a:r>
            <a:endParaRPr lang="en-US" altLang="ja-JP" dirty="0">
              <a:solidFill>
                <a:schemeClr val="tx1"/>
              </a:solidFill>
              <a:latin typeface="Meiryo" panose="020B0604030504040204" pitchFamily="34" charset="-128"/>
              <a:ea typeface="Meiryo" panose="020B0604030504040204" pitchFamily="34" charset="-128"/>
            </a:endParaRPr>
          </a:p>
          <a:p>
            <a:pPr algn="ctr">
              <a:lnSpc>
                <a:spcPct val="125000"/>
              </a:lnSpc>
            </a:pPr>
            <a:r>
              <a:rPr lang="en-US" altLang="ja-JP" b="1" dirty="0">
                <a:solidFill>
                  <a:schemeClr val="tx1"/>
                </a:solidFill>
                <a:latin typeface="Meiryo" panose="020B0604030504040204" pitchFamily="34" charset="-128"/>
                <a:ea typeface="Meiryo" panose="020B0604030504040204" pitchFamily="34" charset="-128"/>
              </a:rPr>
              <a:t>80</a:t>
            </a:r>
            <a:r>
              <a:rPr lang="ja-JP" altLang="en-US" b="1" dirty="0">
                <a:solidFill>
                  <a:schemeClr val="tx1"/>
                </a:solidFill>
                <a:latin typeface="Meiryo" panose="020B0604030504040204" pitchFamily="34" charset="-128"/>
                <a:ea typeface="Meiryo" panose="020B0604030504040204" pitchFamily="34" charset="-128"/>
              </a:rPr>
              <a:t>％台後半に低下</a:t>
            </a:r>
          </a:p>
          <a:p>
            <a:pPr algn="ctr">
              <a:lnSpc>
                <a:spcPct val="125000"/>
              </a:lnSpc>
            </a:pPr>
            <a:r>
              <a:rPr lang="ja-JP" altLang="en-US" dirty="0">
                <a:solidFill>
                  <a:schemeClr val="tx1"/>
                </a:solidFill>
                <a:latin typeface="Meiryo" panose="020B0604030504040204" pitchFamily="34" charset="-128"/>
                <a:ea typeface="Meiryo" panose="020B0604030504040204" pitchFamily="34" charset="-128"/>
              </a:rPr>
              <a:t>努力呼吸もない</a:t>
            </a:r>
            <a:endParaRPr lang="en-US" altLang="ja-JP" dirty="0">
              <a:solidFill>
                <a:schemeClr val="tx1"/>
              </a:solidFill>
              <a:latin typeface="Meiryo" panose="020B0604030504040204" pitchFamily="34" charset="-128"/>
              <a:ea typeface="Meiryo" panose="020B0604030504040204" pitchFamily="34" charset="-128"/>
            </a:endParaRPr>
          </a:p>
          <a:p>
            <a:pPr algn="ctr">
              <a:lnSpc>
                <a:spcPct val="125000"/>
              </a:lnSpc>
            </a:pPr>
            <a:r>
              <a:rPr lang="ja-JP" altLang="en-US" dirty="0">
                <a:solidFill>
                  <a:schemeClr val="tx1"/>
                </a:solidFill>
                <a:latin typeface="Meiryo" panose="020B0604030504040204" pitchFamily="34" charset="-128"/>
                <a:ea typeface="Meiryo" panose="020B0604030504040204" pitchFamily="34" charset="-128"/>
              </a:rPr>
              <a:t>心拍上昇もない</a:t>
            </a:r>
          </a:p>
        </p:txBody>
      </p:sp>
      <p:sp>
        <p:nvSpPr>
          <p:cNvPr id="34" name="角丸四角形 11">
            <a:extLst>
              <a:ext uri="{FF2B5EF4-FFF2-40B4-BE49-F238E27FC236}">
                <a16:creationId xmlns:a16="http://schemas.microsoft.com/office/drawing/2014/main" id="{7AECF9B8-C298-4596-8848-7E1669BB2AA2}"/>
              </a:ext>
            </a:extLst>
          </p:cNvPr>
          <p:cNvSpPr/>
          <p:nvPr/>
        </p:nvSpPr>
        <p:spPr>
          <a:xfrm>
            <a:off x="6504130" y="3179502"/>
            <a:ext cx="2299814" cy="1478372"/>
          </a:xfrm>
          <a:prstGeom prst="roundRect">
            <a:avLst/>
          </a:prstGeom>
          <a:solidFill>
            <a:srgbClr val="A3E391"/>
          </a:solidFill>
          <a:ln w="19050">
            <a:solidFill>
              <a:srgbClr val="29B70D"/>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5000"/>
              </a:lnSpc>
            </a:pPr>
            <a:r>
              <a:rPr lang="en-US" altLang="ja-JP" dirty="0">
                <a:solidFill>
                  <a:schemeClr val="tx1"/>
                </a:solidFill>
                <a:latin typeface="Meiryo" panose="020B0604030504040204" pitchFamily="34" charset="-128"/>
                <a:ea typeface="Meiryo" panose="020B0604030504040204" pitchFamily="34" charset="-128"/>
              </a:rPr>
              <a:t>SpO</a:t>
            </a:r>
            <a:r>
              <a:rPr lang="en-US" altLang="ja-JP" baseline="-25000" dirty="0">
                <a:solidFill>
                  <a:schemeClr val="tx1"/>
                </a:solidFill>
                <a:latin typeface="Meiryo" panose="020B0604030504040204" pitchFamily="34" charset="-128"/>
                <a:ea typeface="Meiryo" panose="020B0604030504040204" pitchFamily="34" charset="-128"/>
              </a:rPr>
              <a:t>2</a:t>
            </a:r>
            <a:r>
              <a:rPr lang="ja-JP" altLang="en-US" dirty="0">
                <a:solidFill>
                  <a:schemeClr val="tx1"/>
                </a:solidFill>
                <a:latin typeface="Meiryo" panose="020B0604030504040204" pitchFamily="34" charset="-128"/>
                <a:ea typeface="Meiryo" panose="020B0604030504040204" pitchFamily="34" charset="-128"/>
              </a:rPr>
              <a:t>が</a:t>
            </a:r>
            <a:endParaRPr lang="en-US" altLang="ja-JP" dirty="0">
              <a:solidFill>
                <a:schemeClr val="tx1"/>
              </a:solidFill>
              <a:latin typeface="Meiryo" panose="020B0604030504040204" pitchFamily="34" charset="-128"/>
              <a:ea typeface="Meiryo" panose="020B0604030504040204" pitchFamily="34" charset="-128"/>
            </a:endParaRPr>
          </a:p>
          <a:p>
            <a:pPr algn="ctr">
              <a:lnSpc>
                <a:spcPct val="125000"/>
              </a:lnSpc>
            </a:pPr>
            <a:r>
              <a:rPr lang="en-US" altLang="ja-JP" b="1" dirty="0">
                <a:solidFill>
                  <a:schemeClr val="tx1"/>
                </a:solidFill>
                <a:latin typeface="Meiryo" panose="020B0604030504040204" pitchFamily="34" charset="-128"/>
                <a:ea typeface="Meiryo" panose="020B0604030504040204" pitchFamily="34" charset="-128"/>
              </a:rPr>
              <a:t>80</a:t>
            </a:r>
            <a:r>
              <a:rPr lang="ja-JP" altLang="en-US" b="1" dirty="0">
                <a:solidFill>
                  <a:schemeClr val="tx1"/>
                </a:solidFill>
                <a:latin typeface="Meiryo" panose="020B0604030504040204" pitchFamily="34" charset="-128"/>
                <a:ea typeface="Meiryo" panose="020B0604030504040204" pitchFamily="34" charset="-128"/>
              </a:rPr>
              <a:t>％台後半に低下</a:t>
            </a:r>
          </a:p>
          <a:p>
            <a:pPr algn="ctr">
              <a:lnSpc>
                <a:spcPct val="125000"/>
              </a:lnSpc>
            </a:pPr>
            <a:r>
              <a:rPr lang="ja-JP" altLang="en-US" dirty="0">
                <a:solidFill>
                  <a:schemeClr val="tx1"/>
                </a:solidFill>
                <a:latin typeface="Meiryo" panose="020B0604030504040204" pitchFamily="34" charset="-128"/>
                <a:ea typeface="Meiryo" panose="020B0604030504040204" pitchFamily="34" charset="-128"/>
              </a:rPr>
              <a:t>努力呼吸はないが</a:t>
            </a:r>
            <a:endParaRPr lang="en-US" altLang="ja-JP" dirty="0">
              <a:solidFill>
                <a:schemeClr val="tx1"/>
              </a:solidFill>
              <a:latin typeface="Meiryo" panose="020B0604030504040204" pitchFamily="34" charset="-128"/>
              <a:ea typeface="Meiryo" panose="020B0604030504040204" pitchFamily="34" charset="-128"/>
            </a:endParaRPr>
          </a:p>
          <a:p>
            <a:pPr algn="ctr">
              <a:lnSpc>
                <a:spcPct val="125000"/>
              </a:lnSpc>
            </a:pPr>
            <a:r>
              <a:rPr lang="ja-JP" altLang="en-US" b="1" dirty="0">
                <a:solidFill>
                  <a:schemeClr val="tx1"/>
                </a:solidFill>
                <a:latin typeface="Meiryo" panose="020B0604030504040204" pitchFamily="34" charset="-128"/>
                <a:ea typeface="Meiryo" panose="020B0604030504040204" pitchFamily="34" charset="-128"/>
              </a:rPr>
              <a:t>心拍上昇</a:t>
            </a:r>
            <a:r>
              <a:rPr lang="ja-JP" altLang="en-US" dirty="0">
                <a:solidFill>
                  <a:schemeClr val="tx1"/>
                </a:solidFill>
                <a:latin typeface="Meiryo" panose="020B0604030504040204" pitchFamily="34" charset="-128"/>
                <a:ea typeface="Meiryo" panose="020B0604030504040204" pitchFamily="34" charset="-128"/>
              </a:rPr>
              <a:t>あり</a:t>
            </a:r>
          </a:p>
        </p:txBody>
      </p:sp>
      <p:sp>
        <p:nvSpPr>
          <p:cNvPr id="35" name="爆発 1 15">
            <a:extLst>
              <a:ext uri="{FF2B5EF4-FFF2-40B4-BE49-F238E27FC236}">
                <a16:creationId xmlns:a16="http://schemas.microsoft.com/office/drawing/2014/main" id="{350EC58B-F39C-4165-A8D5-615E08A6DBFF}"/>
              </a:ext>
            </a:extLst>
          </p:cNvPr>
          <p:cNvSpPr/>
          <p:nvPr/>
        </p:nvSpPr>
        <p:spPr>
          <a:xfrm>
            <a:off x="6406264" y="4657874"/>
            <a:ext cx="2755032" cy="1729332"/>
          </a:xfrm>
          <a:prstGeom prst="irregularSeal1">
            <a:avLst/>
          </a:prstGeom>
          <a:solidFill>
            <a:srgbClr val="A3E391"/>
          </a:solidFill>
          <a:ln w="57150">
            <a:solidFill>
              <a:srgbClr val="29B70D"/>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599"/>
              </a:spcAft>
            </a:pPr>
            <a:endParaRPr lang="ja-JP" altLang="en-US">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EAEA2C60-369C-47B6-8023-265B89011C3D}"/>
              </a:ext>
            </a:extLst>
          </p:cNvPr>
          <p:cNvSpPr txBox="1"/>
          <p:nvPr/>
        </p:nvSpPr>
        <p:spPr>
          <a:xfrm>
            <a:off x="6504130" y="4657876"/>
            <a:ext cx="2299814" cy="1818733"/>
          </a:xfrm>
          <a:prstGeom prst="rect">
            <a:avLst/>
          </a:prstGeom>
          <a:noFill/>
        </p:spPr>
        <p:txBody>
          <a:bodyPr wrap="square" rtlCol="0" anchor="ctr" anchorCtr="0">
            <a:noAutofit/>
          </a:bodyPr>
          <a:lstStyle/>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高炭酸ガス血症合併</a:t>
            </a:r>
            <a:r>
              <a:rPr lang="ja-JP" altLang="en-US" sz="1600" dirty="0">
                <a:effectLst>
                  <a:glow rad="127000">
                    <a:schemeClr val="bg1"/>
                  </a:glow>
                </a:effectLst>
                <a:latin typeface="Meiryo" panose="020B0604030504040204" pitchFamily="34" charset="-128"/>
                <a:ea typeface="Meiryo" panose="020B0604030504040204" pitchFamily="34" charset="-128"/>
              </a:rPr>
              <a:t>の可能性大。</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呼吸補助</a:t>
            </a:r>
            <a:r>
              <a:rPr lang="ja-JP" altLang="en-US" sz="1600" dirty="0">
                <a:effectLst>
                  <a:glow rad="127000">
                    <a:schemeClr val="bg1"/>
                  </a:glow>
                </a:effectLst>
                <a:latin typeface="Meiryo" panose="020B0604030504040204" pitchFamily="34" charset="-128"/>
                <a:ea typeface="Meiryo" panose="020B0604030504040204" pitchFamily="34" charset="-128"/>
              </a:rPr>
              <a:t>及び</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緊急搬送</a:t>
            </a:r>
            <a:r>
              <a:rPr lang="ja-JP" altLang="en-US" sz="1600" dirty="0">
                <a:effectLst>
                  <a:glow rad="127000">
                    <a:schemeClr val="bg1"/>
                  </a:glow>
                </a:effectLst>
                <a:latin typeface="Meiryo" panose="020B0604030504040204" pitchFamily="34" charset="-128"/>
                <a:ea typeface="Meiryo" panose="020B0604030504040204" pitchFamily="34" charset="-128"/>
              </a:rPr>
              <a:t>が必要</a:t>
            </a:r>
          </a:p>
        </p:txBody>
      </p:sp>
      <p:sp>
        <p:nvSpPr>
          <p:cNvPr id="37" name="テキスト ボックス 36">
            <a:extLst>
              <a:ext uri="{FF2B5EF4-FFF2-40B4-BE49-F238E27FC236}">
                <a16:creationId xmlns:a16="http://schemas.microsoft.com/office/drawing/2014/main" id="{BD108528-46F8-4618-8C15-7099DFCB7BF2}"/>
              </a:ext>
            </a:extLst>
          </p:cNvPr>
          <p:cNvSpPr txBox="1"/>
          <p:nvPr/>
        </p:nvSpPr>
        <p:spPr>
          <a:xfrm>
            <a:off x="1072652" y="4657876"/>
            <a:ext cx="2299814" cy="1831826"/>
          </a:xfrm>
          <a:prstGeom prst="rect">
            <a:avLst/>
          </a:prstGeom>
          <a:noFill/>
        </p:spPr>
        <p:txBody>
          <a:bodyPr wrap="square" rtlCol="0" anchor="ctr" anchorCtr="0">
            <a:noAutofit/>
          </a:bodyPr>
          <a:lstStyle/>
          <a:p>
            <a:pPr algn="ctr">
              <a:lnSpc>
                <a:spcPct val="125000"/>
              </a:lnSpc>
            </a:pPr>
            <a:r>
              <a:rPr lang="ja-JP" altLang="en-US" sz="1600" dirty="0">
                <a:effectLst>
                  <a:glow rad="127000">
                    <a:schemeClr val="bg1"/>
                  </a:glow>
                </a:effectLst>
                <a:latin typeface="Meiryo" panose="020B0604030504040204" pitchFamily="34" charset="-128"/>
                <a:ea typeface="Meiryo" panose="020B0604030504040204" pitchFamily="34" charset="-128"/>
              </a:rPr>
              <a:t>短時間の</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b="1" dirty="0">
                <a:effectLst>
                  <a:glow rad="127000">
                    <a:schemeClr val="bg1"/>
                  </a:glow>
                </a:effectLst>
                <a:latin typeface="Meiryo" panose="020B0604030504040204" pitchFamily="34" charset="-128"/>
                <a:ea typeface="Meiryo" panose="020B0604030504040204" pitchFamily="34" charset="-128"/>
              </a:rPr>
              <a:t>酸素投与</a:t>
            </a:r>
            <a:r>
              <a:rPr lang="ja-JP" altLang="en-US" sz="1600" dirty="0">
                <a:effectLst>
                  <a:glow rad="127000">
                    <a:schemeClr val="bg1"/>
                  </a:glow>
                </a:effectLst>
                <a:latin typeface="Meiryo" panose="020B0604030504040204" pitchFamily="34" charset="-128"/>
                <a:ea typeface="Meiryo" panose="020B0604030504040204" pitchFamily="34" charset="-128"/>
              </a:rPr>
              <a:t>で</a:t>
            </a:r>
            <a:endParaRPr lang="en-US" altLang="ja-JP" sz="1600" dirty="0">
              <a:effectLst>
                <a:glow rad="127000">
                  <a:schemeClr val="bg1"/>
                </a:glow>
              </a:effectLst>
              <a:latin typeface="Meiryo" panose="020B0604030504040204" pitchFamily="34" charset="-128"/>
              <a:ea typeface="Meiryo" panose="020B0604030504040204" pitchFamily="34" charset="-128"/>
            </a:endParaRPr>
          </a:p>
          <a:p>
            <a:pPr algn="ctr">
              <a:lnSpc>
                <a:spcPct val="125000"/>
              </a:lnSpc>
            </a:pPr>
            <a:r>
              <a:rPr lang="ja-JP" altLang="en-US" sz="1600" dirty="0">
                <a:effectLst>
                  <a:glow rad="127000">
                    <a:schemeClr val="bg1"/>
                  </a:glow>
                </a:effectLst>
                <a:latin typeface="Meiryo" panose="020B0604030504040204" pitchFamily="34" charset="-128"/>
                <a:ea typeface="Meiryo" panose="020B0604030504040204" pitchFamily="34" charset="-128"/>
              </a:rPr>
              <a:t>努力呼吸緩和</a:t>
            </a:r>
            <a:endParaRPr lang="ja-JP" altLang="en-US" sz="1600" dirty="0">
              <a:effectLst>
                <a:glow rad="127000">
                  <a:schemeClr val="bg1"/>
                </a:glow>
              </a:effectLst>
            </a:endParaRPr>
          </a:p>
        </p:txBody>
      </p:sp>
      <p:sp>
        <p:nvSpPr>
          <p:cNvPr id="18" name="正方形/長方形 1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270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22">
            <a:extLst>
              <a:ext uri="{FF2B5EF4-FFF2-40B4-BE49-F238E27FC236}">
                <a16:creationId xmlns:a16="http://schemas.microsoft.com/office/drawing/2014/main" id="{4699989B-E5FE-6142-A35B-3C567A8C91F2}"/>
              </a:ext>
            </a:extLst>
          </p:cNvPr>
          <p:cNvSpPr>
            <a:spLocks noGrp="1"/>
          </p:cNvSpPr>
          <p:nvPr>
            <p:ph type="body" sz="quarter" idx="10"/>
          </p:nvPr>
        </p:nvSpPr>
        <p:spPr/>
        <p:txBody>
          <a:bodyPr/>
          <a:lstStyle/>
          <a:p>
            <a:r>
              <a:rPr lang="ja-JP" altLang="en-US" dirty="0">
                <a:latin typeface="メイリオ" panose="020B0604030504040204" pitchFamily="50" charset="-128"/>
                <a:ea typeface="メイリオ" panose="020B0604030504040204" pitchFamily="50" charset="-128"/>
              </a:rPr>
              <a:t>５．衛生管理と感染予防</a:t>
            </a:r>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衛生管理の基本</a:t>
            </a:r>
            <a:endParaRPr lang="zh-TW" altLang="en-US" sz="2799" dirty="0"/>
          </a:p>
        </p:txBody>
      </p:sp>
      <p:sp>
        <p:nvSpPr>
          <p:cNvPr id="12" name="テキスト ボックス 5">
            <a:extLst>
              <a:ext uri="{FF2B5EF4-FFF2-40B4-BE49-F238E27FC236}">
                <a16:creationId xmlns:a16="http://schemas.microsoft.com/office/drawing/2014/main" id="{65836B5B-0681-4F06-938D-2547920BAD16}"/>
              </a:ext>
            </a:extLst>
          </p:cNvPr>
          <p:cNvSpPr txBox="1">
            <a:spLocks noChangeArrowheads="1"/>
          </p:cNvSpPr>
          <p:nvPr/>
        </p:nvSpPr>
        <p:spPr bwMode="auto">
          <a:xfrm>
            <a:off x="681041" y="1357901"/>
            <a:ext cx="8593137" cy="158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marL="285725" indent="-285725" algn="just">
              <a:lnSpc>
                <a:spcPct val="125000"/>
              </a:lnSpc>
              <a:buSzPct val="60000"/>
              <a:buFont typeface="Wingdings" panose="05000000000000000000" pitchFamily="2" charset="2"/>
              <a:buChar char="l"/>
              <a:defRPr/>
            </a:pPr>
            <a:r>
              <a:rPr kumimoji="0" lang="ja-JP" altLang="en-US" sz="2000" dirty="0">
                <a:latin typeface="Meiryo" panose="020B0604030504040204" pitchFamily="34" charset="-128"/>
                <a:ea typeface="Meiryo" panose="020B0604030504040204" pitchFamily="34" charset="-128"/>
                <a:cs typeface="ＭＳ ゴシック" charset="0"/>
              </a:rPr>
              <a:t>学校では病院のような厳密な衛生管理は不要です。</a:t>
            </a:r>
            <a:endParaRPr kumimoji="0" lang="en-US" altLang="ja-JP" sz="2000" dirty="0">
              <a:latin typeface="Meiryo" panose="020B0604030504040204" pitchFamily="34" charset="-128"/>
              <a:ea typeface="Meiryo" panose="020B0604030504040204" pitchFamily="34" charset="-128"/>
              <a:cs typeface="ＭＳ ゴシック" charset="0"/>
            </a:endParaRPr>
          </a:p>
          <a:p>
            <a:pPr marL="285725" indent="-285725" algn="just">
              <a:lnSpc>
                <a:spcPct val="125000"/>
              </a:lnSpc>
              <a:buSzPct val="60000"/>
              <a:buFont typeface="Wingdings" panose="05000000000000000000" pitchFamily="2" charset="2"/>
              <a:buChar char="l"/>
              <a:defRPr/>
            </a:pPr>
            <a:r>
              <a:rPr kumimoji="0" lang="ja-JP" altLang="en-US" sz="2000" dirty="0">
                <a:latin typeface="Meiryo" panose="020B0604030504040204" pitchFamily="34" charset="-128"/>
                <a:ea typeface="Meiryo" panose="020B0604030504040204" pitchFamily="34" charset="-128"/>
                <a:cs typeface="ＭＳ ゴシック" charset="0"/>
              </a:rPr>
              <a:t>しかし、学校は</a:t>
            </a:r>
            <a:r>
              <a:rPr kumimoji="0" lang="ja-JP" altLang="en-US" sz="2000" b="1" dirty="0">
                <a:solidFill>
                  <a:srgbClr val="FF0000"/>
                </a:solidFill>
                <a:latin typeface="Meiryo" panose="020B0604030504040204" pitchFamily="34" charset="-128"/>
                <a:ea typeface="Meiryo" panose="020B0604030504040204" pitchFamily="34" charset="-128"/>
                <a:cs typeface="ＭＳ ゴシック" charset="0"/>
              </a:rPr>
              <a:t>集団活動の場</a:t>
            </a:r>
            <a:r>
              <a:rPr kumimoji="0" lang="ja-JP" altLang="en-US" sz="2000" dirty="0">
                <a:latin typeface="Meiryo" panose="020B0604030504040204" pitchFamily="34" charset="-128"/>
                <a:ea typeface="Meiryo" panose="020B0604030504040204" pitchFamily="34" charset="-128"/>
                <a:cs typeface="ＭＳ ゴシック" charset="0"/>
              </a:rPr>
              <a:t>ですから、</a:t>
            </a:r>
            <a:r>
              <a:rPr kumimoji="0" lang="ja-JP" altLang="en-US" sz="2000" b="1" dirty="0">
                <a:solidFill>
                  <a:srgbClr val="FF0000"/>
                </a:solidFill>
                <a:latin typeface="Meiryo" panose="020B0604030504040204" pitchFamily="34" charset="-128"/>
                <a:ea typeface="Meiryo" panose="020B0604030504040204" pitchFamily="34" charset="-128"/>
                <a:cs typeface="ＭＳ ゴシック" charset="0"/>
              </a:rPr>
              <a:t>家庭よりは衛生管理に配慮</a:t>
            </a:r>
            <a:r>
              <a:rPr kumimoji="0" lang="ja-JP" altLang="en-US" sz="2000" dirty="0">
                <a:latin typeface="Meiryo" panose="020B0604030504040204" pitchFamily="34" charset="-128"/>
                <a:ea typeface="Meiryo" panose="020B0604030504040204" pitchFamily="34" charset="-128"/>
                <a:cs typeface="ＭＳ ゴシック" charset="0"/>
              </a:rPr>
              <a:t>する必要があります。</a:t>
            </a:r>
            <a:endParaRPr lang="ja-JP" altLang="en-US" sz="2000" dirty="0">
              <a:latin typeface="Meiryo" panose="020B0604030504040204" pitchFamily="34" charset="-128"/>
              <a:ea typeface="Meiryo" panose="020B0604030504040204" pitchFamily="34" charset="-128"/>
            </a:endParaRPr>
          </a:p>
        </p:txBody>
      </p:sp>
      <p:sp>
        <p:nvSpPr>
          <p:cNvPr id="8" name="Text Box 5">
            <a:extLst>
              <a:ext uri="{FF2B5EF4-FFF2-40B4-BE49-F238E27FC236}">
                <a16:creationId xmlns:a16="http://schemas.microsoft.com/office/drawing/2014/main" id="{58E9B847-9F6F-4568-8599-2CB07422DA22}"/>
              </a:ext>
            </a:extLst>
          </p:cNvPr>
          <p:cNvSpPr txBox="1">
            <a:spLocks noChangeArrowheads="1"/>
          </p:cNvSpPr>
          <p:nvPr/>
        </p:nvSpPr>
        <p:spPr bwMode="auto">
          <a:xfrm>
            <a:off x="2949774" y="4882580"/>
            <a:ext cx="3775393" cy="122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25000"/>
              </a:lnSpc>
              <a:spcBef>
                <a:spcPct val="0"/>
              </a:spcBef>
              <a:buFontTx/>
              <a:buNone/>
            </a:pPr>
            <a:r>
              <a:rPr lang="ja-JP" altLang="en-US" sz="2000" dirty="0">
                <a:latin typeface="Meiryo" panose="020B0604030504040204" pitchFamily="34" charset="-128"/>
                <a:ea typeface="Meiryo" panose="020B0604030504040204" pitchFamily="34" charset="-128"/>
              </a:rPr>
              <a:t>手洗い、部屋の換気、拭き掃除</a:t>
            </a:r>
            <a:endParaRPr lang="en-US" altLang="ja-JP" sz="2000" dirty="0">
              <a:latin typeface="Meiryo" panose="020B0604030504040204" pitchFamily="34" charset="-128"/>
              <a:ea typeface="Meiryo" panose="020B0604030504040204" pitchFamily="34" charset="-128"/>
            </a:endParaRPr>
          </a:p>
          <a:p>
            <a:pPr algn="ctr" eaLnBrk="1" hangingPunct="1">
              <a:lnSpc>
                <a:spcPct val="125000"/>
              </a:lnSpc>
              <a:spcBef>
                <a:spcPct val="0"/>
              </a:spcBef>
              <a:buFontTx/>
              <a:buNone/>
            </a:pPr>
            <a:r>
              <a:rPr lang="ja-JP" altLang="en-US" sz="2000" dirty="0">
                <a:latin typeface="Meiryo" panose="020B0604030504040204" pitchFamily="34" charset="-128"/>
                <a:ea typeface="Meiryo" panose="020B0604030504040204" pitchFamily="34" charset="-128"/>
              </a:rPr>
              <a:t>温度や湿度の調整など</a:t>
            </a:r>
            <a:endParaRPr lang="en-US" altLang="ja-JP" sz="2000" dirty="0">
              <a:latin typeface="Meiryo" panose="020B0604030504040204" pitchFamily="34" charset="-128"/>
              <a:ea typeface="Meiryo" panose="020B0604030504040204" pitchFamily="34" charset="-128"/>
            </a:endParaRPr>
          </a:p>
          <a:p>
            <a:pPr algn="ctr" eaLnBrk="1" hangingPunct="1">
              <a:lnSpc>
                <a:spcPct val="125000"/>
              </a:lnSpc>
              <a:spcBef>
                <a:spcPct val="0"/>
              </a:spcBef>
              <a:buFontTx/>
              <a:buNone/>
            </a:pPr>
            <a:r>
              <a:rPr lang="ja-JP" altLang="en-US" sz="2000" dirty="0">
                <a:latin typeface="Meiryo" panose="020B0604030504040204" pitchFamily="34" charset="-128"/>
                <a:ea typeface="Meiryo" panose="020B0604030504040204" pitchFamily="34" charset="-128"/>
              </a:rPr>
              <a:t>日常的な衛生管理が重要です。</a:t>
            </a:r>
          </a:p>
        </p:txBody>
      </p:sp>
      <p:grpSp>
        <p:nvGrpSpPr>
          <p:cNvPr id="11" name="図形グループ 11">
            <a:extLst>
              <a:ext uri="{FF2B5EF4-FFF2-40B4-BE49-F238E27FC236}">
                <a16:creationId xmlns:a16="http://schemas.microsoft.com/office/drawing/2014/main" id="{3F004616-6555-4052-9898-FB4E172752EC}"/>
              </a:ext>
            </a:extLst>
          </p:cNvPr>
          <p:cNvGrpSpPr>
            <a:grpSpLocks/>
          </p:cNvGrpSpPr>
          <p:nvPr/>
        </p:nvGrpSpPr>
        <p:grpSpPr bwMode="auto">
          <a:xfrm>
            <a:off x="875072" y="2682134"/>
            <a:ext cx="7353419" cy="2200444"/>
            <a:chOff x="609600" y="3589298"/>
            <a:chExt cx="7353419" cy="2200444"/>
          </a:xfrm>
        </p:grpSpPr>
        <p:sp>
          <p:nvSpPr>
            <p:cNvPr id="13" name="左右矢印 5">
              <a:extLst>
                <a:ext uri="{FF2B5EF4-FFF2-40B4-BE49-F238E27FC236}">
                  <a16:creationId xmlns:a16="http://schemas.microsoft.com/office/drawing/2014/main" id="{FC77A56F-3323-436D-A2B5-4C826F1AB291}"/>
                </a:ext>
              </a:extLst>
            </p:cNvPr>
            <p:cNvSpPr>
              <a:spLocks noChangeArrowheads="1"/>
            </p:cNvSpPr>
            <p:nvPr/>
          </p:nvSpPr>
          <p:spPr bwMode="auto">
            <a:xfrm>
              <a:off x="1676400" y="4875342"/>
              <a:ext cx="5486400" cy="914400"/>
            </a:xfrm>
            <a:prstGeom prst="leftRight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tIns="108000" anchor="ctr"/>
            <a:lstStyle/>
            <a:p>
              <a:pPr algn="ctr" eaLnBrk="1" hangingPunct="1">
                <a:defRPr/>
              </a:pPr>
              <a:r>
                <a:rPr lang="ja-JP" altLang="en-US" sz="2799" spc="300" dirty="0">
                  <a:solidFill>
                    <a:srgbClr val="000000"/>
                  </a:solidFill>
                  <a:latin typeface="メイリオ" panose="020B0604030504040204" pitchFamily="50" charset="-128"/>
                  <a:ea typeface="メイリオ" panose="020B0604030504040204" pitchFamily="50" charset="-128"/>
                  <a:cs typeface="ＭＳ Ｐゴシック" charset="0"/>
                </a:rPr>
                <a:t>衛生管理</a:t>
              </a:r>
            </a:p>
          </p:txBody>
        </p:sp>
        <p:sp>
          <p:nvSpPr>
            <p:cNvPr id="14" name="直方体 13">
              <a:extLst>
                <a:ext uri="{FF2B5EF4-FFF2-40B4-BE49-F238E27FC236}">
                  <a16:creationId xmlns:a16="http://schemas.microsoft.com/office/drawing/2014/main" id="{06E2BF7F-74BE-4C08-B953-FF86D7BD8687}"/>
                </a:ext>
              </a:extLst>
            </p:cNvPr>
            <p:cNvSpPr>
              <a:spLocks noChangeArrowheads="1"/>
            </p:cNvSpPr>
            <p:nvPr/>
          </p:nvSpPr>
          <p:spPr bwMode="auto">
            <a:xfrm>
              <a:off x="5638800" y="3589298"/>
              <a:ext cx="1646903" cy="1211301"/>
            </a:xfrm>
            <a:prstGeom prst="cube">
              <a:avLst>
                <a:gd name="adj" fmla="val 25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ja-JP" altLang="en-US" dirty="0">
                  <a:solidFill>
                    <a:srgbClr val="000000"/>
                  </a:solidFill>
                  <a:latin typeface="メイリオ" panose="020B0604030504040204" pitchFamily="50" charset="-128"/>
                  <a:ea typeface="メイリオ" panose="020B0604030504040204" pitchFamily="50" charset="-128"/>
                  <a:cs typeface="ＭＳ Ｐゴシック" charset="0"/>
                </a:rPr>
                <a:t>病院</a:t>
              </a:r>
            </a:p>
          </p:txBody>
        </p:sp>
        <p:sp>
          <p:nvSpPr>
            <p:cNvPr id="15" name="直方体 14">
              <a:extLst>
                <a:ext uri="{FF2B5EF4-FFF2-40B4-BE49-F238E27FC236}">
                  <a16:creationId xmlns:a16="http://schemas.microsoft.com/office/drawing/2014/main" id="{6B3F64DA-C8FC-4A99-9476-4B7A1E73A5D0}"/>
                </a:ext>
              </a:extLst>
            </p:cNvPr>
            <p:cNvSpPr>
              <a:spLocks noChangeArrowheads="1"/>
            </p:cNvSpPr>
            <p:nvPr/>
          </p:nvSpPr>
          <p:spPr bwMode="auto">
            <a:xfrm>
              <a:off x="3505200" y="3803058"/>
              <a:ext cx="1578282" cy="997542"/>
            </a:xfrm>
            <a:prstGeom prst="cube">
              <a:avLst>
                <a:gd name="adj" fmla="val 25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ja-JP" altLang="en-US" dirty="0">
                  <a:solidFill>
                    <a:srgbClr val="000000"/>
                  </a:solidFill>
                  <a:latin typeface="メイリオ" panose="020B0604030504040204" pitchFamily="50" charset="-128"/>
                  <a:ea typeface="メイリオ" panose="020B0604030504040204" pitchFamily="50" charset="-128"/>
                  <a:cs typeface="ＭＳ Ｐゴシック" charset="0"/>
                </a:rPr>
                <a:t>学校</a:t>
              </a:r>
            </a:p>
          </p:txBody>
        </p:sp>
        <p:sp>
          <p:nvSpPr>
            <p:cNvPr id="16" name="直方体 15">
              <a:extLst>
                <a:ext uri="{FF2B5EF4-FFF2-40B4-BE49-F238E27FC236}">
                  <a16:creationId xmlns:a16="http://schemas.microsoft.com/office/drawing/2014/main" id="{D18C734D-38D0-4358-898F-292940DC01DA}"/>
                </a:ext>
              </a:extLst>
            </p:cNvPr>
            <p:cNvSpPr>
              <a:spLocks noChangeArrowheads="1"/>
            </p:cNvSpPr>
            <p:nvPr/>
          </p:nvSpPr>
          <p:spPr bwMode="auto">
            <a:xfrm>
              <a:off x="1828801" y="4016611"/>
              <a:ext cx="1095076" cy="780814"/>
            </a:xfrm>
            <a:prstGeom prst="cube">
              <a:avLst>
                <a:gd name="adj" fmla="val 25000"/>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ja-JP" altLang="en-US" dirty="0">
                  <a:solidFill>
                    <a:srgbClr val="000000"/>
                  </a:solidFill>
                  <a:latin typeface="メイリオ" panose="020B0604030504040204" pitchFamily="50" charset="-128"/>
                  <a:ea typeface="メイリオ" panose="020B0604030504040204" pitchFamily="50" charset="-128"/>
                  <a:cs typeface="ＭＳ Ｐゴシック" charset="0"/>
                </a:rPr>
                <a:t>家庭</a:t>
              </a:r>
            </a:p>
          </p:txBody>
        </p:sp>
        <p:sp>
          <p:nvSpPr>
            <p:cNvPr id="17" name="テキスト ボックス 9">
              <a:extLst>
                <a:ext uri="{FF2B5EF4-FFF2-40B4-BE49-F238E27FC236}">
                  <a16:creationId xmlns:a16="http://schemas.microsoft.com/office/drawing/2014/main" id="{8BF7DE3A-AED6-4D55-8BB3-7C9AD2508DCA}"/>
                </a:ext>
              </a:extLst>
            </p:cNvPr>
            <p:cNvSpPr txBox="1">
              <a:spLocks noChangeArrowheads="1"/>
            </p:cNvSpPr>
            <p:nvPr/>
          </p:nvSpPr>
          <p:spPr bwMode="auto">
            <a:xfrm>
              <a:off x="609600" y="5101710"/>
              <a:ext cx="1107996"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401">
                  <a:latin typeface="メイリオ" panose="020B0604030504040204" pitchFamily="50" charset="-128"/>
                  <a:ea typeface="メイリオ" panose="020B0604030504040204" pitchFamily="50" charset="-128"/>
                </a:rPr>
                <a:t>緩やか</a:t>
              </a:r>
            </a:p>
          </p:txBody>
        </p:sp>
        <p:sp>
          <p:nvSpPr>
            <p:cNvPr id="18" name="テキスト ボックス 10">
              <a:extLst>
                <a:ext uri="{FF2B5EF4-FFF2-40B4-BE49-F238E27FC236}">
                  <a16:creationId xmlns:a16="http://schemas.microsoft.com/office/drawing/2014/main" id="{0DF9D9C8-EDB7-44D2-AECA-8CD56D75E281}"/>
                </a:ext>
              </a:extLst>
            </p:cNvPr>
            <p:cNvSpPr txBox="1">
              <a:spLocks noChangeArrowheads="1"/>
            </p:cNvSpPr>
            <p:nvPr/>
          </p:nvSpPr>
          <p:spPr bwMode="auto">
            <a:xfrm>
              <a:off x="7162800" y="5101561"/>
              <a:ext cx="800219"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401" dirty="0">
                  <a:latin typeface="メイリオ" panose="020B0604030504040204" pitchFamily="50" charset="-128"/>
                  <a:ea typeface="メイリオ" panose="020B0604030504040204" pitchFamily="50" charset="-128"/>
                </a:rPr>
                <a:t>厳格</a:t>
              </a:r>
            </a:p>
          </p:txBody>
        </p:sp>
      </p:grpSp>
      <p:sp>
        <p:nvSpPr>
          <p:cNvPr id="19" name="テキスト ボックス 1">
            <a:extLst>
              <a:ext uri="{FF2B5EF4-FFF2-40B4-BE49-F238E27FC236}">
                <a16:creationId xmlns:a16="http://schemas.microsoft.com/office/drawing/2014/main" id="{2FF13DC2-C7A3-40FD-8580-C2A06C453A11}"/>
              </a:ext>
            </a:extLst>
          </p:cNvPr>
          <p:cNvSpPr txBox="1">
            <a:spLocks noChangeArrowheads="1"/>
          </p:cNvSpPr>
          <p:nvPr/>
        </p:nvSpPr>
        <p:spPr bwMode="auto">
          <a:xfrm>
            <a:off x="1051820" y="6162626"/>
            <a:ext cx="7571303"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2401" b="1" dirty="0">
                <a:solidFill>
                  <a:srgbClr val="FF0000"/>
                </a:solidFill>
                <a:latin typeface="Meiryo" panose="020B0604030504040204" pitchFamily="34" charset="-128"/>
                <a:ea typeface="Meiryo" panose="020B0604030504040204" pitchFamily="34" charset="-128"/>
              </a:rPr>
              <a:t>医療的ケアは必ずしも保健室で行う必要はありません</a:t>
            </a:r>
          </a:p>
        </p:txBody>
      </p:sp>
      <p:sp>
        <p:nvSpPr>
          <p:cNvPr id="21" name="正方形/長方形 20"/>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94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FD39A40-C675-4847-8D92-206860CF4D9F}"/>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医療的ケアにおける衛生管理の目的と原則</a:t>
            </a:r>
            <a:endParaRPr lang="zh-TW" altLang="en-US" sz="2799" dirty="0"/>
          </a:p>
        </p:txBody>
      </p:sp>
      <p:sp>
        <p:nvSpPr>
          <p:cNvPr id="6" name="Rectangle 3">
            <a:extLst>
              <a:ext uri="{FF2B5EF4-FFF2-40B4-BE49-F238E27FC236}">
                <a16:creationId xmlns:a16="http://schemas.microsoft.com/office/drawing/2014/main" id="{33D1635C-248A-46B2-A885-C7D7F79AE858}"/>
              </a:ext>
            </a:extLst>
          </p:cNvPr>
          <p:cNvSpPr txBox="1">
            <a:spLocks noChangeArrowheads="1"/>
          </p:cNvSpPr>
          <p:nvPr/>
        </p:nvSpPr>
        <p:spPr bwMode="auto">
          <a:xfrm>
            <a:off x="689592" y="1910937"/>
            <a:ext cx="8584585" cy="1273308"/>
          </a:xfrm>
          <a:prstGeom prst="rect">
            <a:avLst/>
          </a:prstGeom>
          <a:solidFill>
            <a:srgbClr val="FBF0C9"/>
          </a:solidFill>
          <a:ln>
            <a:noFill/>
            <a:headEnd/>
            <a:tailEnd/>
          </a:ln>
        </p:spPr>
        <p:style>
          <a:lnRef idx="1">
            <a:schemeClr val="accent4"/>
          </a:lnRef>
          <a:fillRef idx="2">
            <a:schemeClr val="accent4"/>
          </a:fillRef>
          <a:effectRef idx="1">
            <a:schemeClr val="accent4"/>
          </a:effectRef>
          <a:fontRef idx="minor">
            <a:schemeClr val="dk1"/>
          </a:fontRef>
        </p:style>
        <p:txBody>
          <a:bodyPr wrap="square" lIns="144000" tIns="0" bIns="36000" anchor="ctr" anchorCtr="0">
            <a:no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150000"/>
              </a:lnSpc>
              <a:buSzPct val="60000"/>
              <a:buFont typeface="Wingdings" panose="05000000000000000000" pitchFamily="2" charset="2"/>
              <a:buChar char="l"/>
            </a:pPr>
            <a:r>
              <a:rPr kumimoji="0" lang="ja-JP" altLang="en-US" sz="2000" dirty="0">
                <a:latin typeface="Meiryo" panose="020B0604030504040204" pitchFamily="34" charset="-128"/>
                <a:ea typeface="Meiryo" panose="020B0604030504040204" pitchFamily="34" charset="-128"/>
              </a:rPr>
              <a:t>ケアをする職員が、</a:t>
            </a:r>
            <a:r>
              <a:rPr kumimoji="0" lang="ja-JP" altLang="en-US" sz="2000" b="1" dirty="0">
                <a:solidFill>
                  <a:srgbClr val="FF0000"/>
                </a:solidFill>
                <a:latin typeface="Meiryo" panose="020B0604030504040204" pitchFamily="34" charset="-128"/>
                <a:ea typeface="Meiryo" panose="020B0604030504040204" pitchFamily="34" charset="-128"/>
              </a:rPr>
              <a:t>子どもたちの分泌物から</a:t>
            </a:r>
            <a:r>
              <a:rPr kumimoji="0" lang="ja-JP" altLang="en-US" sz="2000" dirty="0">
                <a:latin typeface="Meiryo" panose="020B0604030504040204" pitchFamily="34" charset="-128"/>
                <a:ea typeface="Meiryo" panose="020B0604030504040204" pitchFamily="34" charset="-128"/>
              </a:rPr>
              <a:t>細菌をもらわないこと</a:t>
            </a:r>
            <a:endParaRPr kumimoji="0" lang="ja-JP" altLang="ja-JP" sz="2000" dirty="0">
              <a:latin typeface="Meiryo" panose="020B0604030504040204" pitchFamily="34" charset="-128"/>
              <a:ea typeface="Meiryo" panose="020B0604030504040204" pitchFamily="34" charset="-128"/>
            </a:endParaRPr>
          </a:p>
          <a:p>
            <a:pPr algn="just" eaLnBrk="1" hangingPunct="1">
              <a:lnSpc>
                <a:spcPct val="150000"/>
              </a:lnSpc>
              <a:buSzPct val="60000"/>
              <a:buFont typeface="Wingdings" panose="05000000000000000000" pitchFamily="2" charset="2"/>
              <a:buChar char="l"/>
            </a:pPr>
            <a:r>
              <a:rPr kumimoji="0" lang="ja-JP" altLang="en-US" sz="2000" dirty="0">
                <a:latin typeface="Meiryo" panose="020B0604030504040204" pitchFamily="34" charset="-128"/>
                <a:ea typeface="Meiryo" panose="020B0604030504040204" pitchFamily="34" charset="-128"/>
              </a:rPr>
              <a:t>ケアをする職員が媒介となって</a:t>
            </a:r>
            <a:r>
              <a:rPr kumimoji="0" lang="ja-JP" altLang="en-US" sz="2000" b="1" dirty="0">
                <a:solidFill>
                  <a:srgbClr val="FF0000"/>
                </a:solidFill>
                <a:latin typeface="Meiryo" panose="020B0604030504040204" pitchFamily="34" charset="-128"/>
                <a:ea typeface="Meiryo" panose="020B0604030504040204" pitchFamily="34" charset="-128"/>
              </a:rPr>
              <a:t>他の子どもに</a:t>
            </a:r>
            <a:r>
              <a:rPr kumimoji="0" lang="ja-JP" altLang="en-US" sz="2000" dirty="0">
                <a:latin typeface="Meiryo" panose="020B0604030504040204" pitchFamily="34" charset="-128"/>
                <a:ea typeface="Meiryo" panose="020B0604030504040204" pitchFamily="34" charset="-128"/>
              </a:rPr>
              <a:t>細菌</a:t>
            </a:r>
            <a:r>
              <a:rPr kumimoji="0" lang="en-US" altLang="en-US" sz="2000" dirty="0" err="1">
                <a:latin typeface="Meiryo" panose="020B0604030504040204" pitchFamily="34" charset="-128"/>
                <a:ea typeface="Meiryo" panose="020B0604030504040204" pitchFamily="34" charset="-128"/>
              </a:rPr>
              <a:t>を移さないこと</a:t>
            </a:r>
            <a:endParaRPr kumimoji="0" lang="ja-JP" altLang="en-US" sz="2000" dirty="0">
              <a:latin typeface="Meiryo" panose="020B0604030504040204" pitchFamily="34" charset="-128"/>
              <a:ea typeface="Meiryo" panose="020B0604030504040204" pitchFamily="34" charset="-128"/>
            </a:endParaRPr>
          </a:p>
        </p:txBody>
      </p:sp>
      <p:sp>
        <p:nvSpPr>
          <p:cNvPr id="7" name="Text Box 4">
            <a:extLst>
              <a:ext uri="{FF2B5EF4-FFF2-40B4-BE49-F238E27FC236}">
                <a16:creationId xmlns:a16="http://schemas.microsoft.com/office/drawing/2014/main" id="{35558DC3-7146-4E9B-BD4B-F36983E25121}"/>
              </a:ext>
            </a:extLst>
          </p:cNvPr>
          <p:cNvSpPr txBox="1">
            <a:spLocks noChangeArrowheads="1"/>
          </p:cNvSpPr>
          <p:nvPr/>
        </p:nvSpPr>
        <p:spPr bwMode="auto">
          <a:xfrm>
            <a:off x="586268" y="3572599"/>
            <a:ext cx="8687909" cy="22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just">
              <a:lnSpc>
                <a:spcPct val="110000"/>
              </a:lnSpc>
              <a:spcBef>
                <a:spcPct val="0"/>
              </a:spcBef>
              <a:spcAft>
                <a:spcPts val="599"/>
              </a:spcAft>
              <a:buNone/>
            </a:pPr>
            <a:r>
              <a:rPr lang="ja-JP" altLang="en-US" sz="2401" dirty="0">
                <a:latin typeface="Meiryo" panose="020B0604030504040204" pitchFamily="34" charset="-128"/>
                <a:ea typeface="Meiryo" panose="020B0604030504040204" pitchFamily="34" charset="-128"/>
              </a:rPr>
              <a:t>＊分泌物に触れる可能性があるケアをする時には、</a:t>
            </a:r>
            <a:r>
              <a:rPr lang="ja-JP" altLang="en-US" sz="2401" b="1" dirty="0">
                <a:solidFill>
                  <a:srgbClr val="0070C0"/>
                </a:solidFill>
                <a:latin typeface="Meiryo" panose="020B0604030504040204" pitchFamily="34" charset="-128"/>
                <a:ea typeface="Meiryo" panose="020B0604030504040204" pitchFamily="34" charset="-128"/>
              </a:rPr>
              <a:t>手袋を着用</a:t>
            </a:r>
            <a:r>
              <a:rPr lang="ja-JP" altLang="en-US" sz="2401" dirty="0">
                <a:latin typeface="Meiryo" panose="020B0604030504040204" pitchFamily="34" charset="-128"/>
                <a:ea typeface="Meiryo" panose="020B0604030504040204" pitchFamily="34" charset="-128"/>
              </a:rPr>
              <a:t>し、ケアが</a:t>
            </a:r>
            <a:r>
              <a:rPr lang="ja-JP" altLang="en-US" sz="2401" b="1" dirty="0">
                <a:solidFill>
                  <a:srgbClr val="0070C0"/>
                </a:solidFill>
                <a:latin typeface="Meiryo" panose="020B0604030504040204" pitchFamily="34" charset="-128"/>
                <a:ea typeface="Meiryo" panose="020B0604030504040204" pitchFamily="34" charset="-128"/>
              </a:rPr>
              <a:t>終わった後には必ず手洗い</a:t>
            </a:r>
            <a:r>
              <a:rPr lang="ja-JP" altLang="en-US" sz="2401" dirty="0">
                <a:latin typeface="Meiryo" panose="020B0604030504040204" pitchFamily="34" charset="-128"/>
                <a:ea typeface="Meiryo" panose="020B0604030504040204" pitchFamily="34" charset="-128"/>
              </a:rPr>
              <a:t>をします。</a:t>
            </a:r>
            <a:r>
              <a:rPr lang="ja-JP" altLang="en-US" sz="2401" b="1" dirty="0">
                <a:solidFill>
                  <a:srgbClr val="0070C0"/>
                </a:solidFill>
                <a:latin typeface="Meiryo" panose="020B0604030504040204" pitchFamily="34" charset="-128"/>
                <a:ea typeface="Meiryo" panose="020B0604030504040204" pitchFamily="34" charset="-128"/>
              </a:rPr>
              <a:t>衣類に付着した分泌物にも注意</a:t>
            </a:r>
            <a:r>
              <a:rPr lang="ja-JP" altLang="en-US" sz="2401" dirty="0">
                <a:latin typeface="Meiryo" panose="020B0604030504040204" pitchFamily="34" charset="-128"/>
                <a:ea typeface="Meiryo" panose="020B0604030504040204" pitchFamily="34" charset="-128"/>
              </a:rPr>
              <a:t>します。</a:t>
            </a:r>
            <a:r>
              <a:rPr lang="ja-JP" altLang="en-US" sz="2000" dirty="0">
                <a:latin typeface="Meiryo" panose="020B0604030504040204" pitchFamily="34" charset="-128"/>
                <a:ea typeface="Meiryo" panose="020B0604030504040204" pitchFamily="34" charset="-128"/>
              </a:rPr>
              <a:t>（エプロン着用交換が実用的）</a:t>
            </a:r>
            <a:endParaRPr lang="en-US" altLang="ja-JP" sz="2000" dirty="0">
              <a:latin typeface="Meiryo" panose="020B0604030504040204" pitchFamily="34" charset="-128"/>
              <a:ea typeface="Meiryo" panose="020B0604030504040204" pitchFamily="34" charset="-128"/>
            </a:endParaRPr>
          </a:p>
          <a:p>
            <a:pPr algn="just">
              <a:lnSpc>
                <a:spcPct val="110000"/>
              </a:lnSpc>
              <a:spcBef>
                <a:spcPct val="0"/>
              </a:spcBef>
              <a:spcAft>
                <a:spcPts val="599"/>
              </a:spcAft>
              <a:buNone/>
            </a:pPr>
            <a:endParaRPr lang="en-US" altLang="ja-JP" sz="2401" dirty="0">
              <a:latin typeface="Meiryo" panose="020B0604030504040204" pitchFamily="34" charset="-128"/>
              <a:ea typeface="Meiryo" panose="020B0604030504040204" pitchFamily="34" charset="-128"/>
            </a:endParaRPr>
          </a:p>
          <a:p>
            <a:pPr algn="just">
              <a:lnSpc>
                <a:spcPct val="110000"/>
              </a:lnSpc>
              <a:spcBef>
                <a:spcPct val="0"/>
              </a:spcBef>
              <a:spcAft>
                <a:spcPts val="599"/>
              </a:spcAft>
              <a:buNone/>
            </a:pPr>
            <a:r>
              <a:rPr lang="ja-JP" altLang="en-US" sz="2401" dirty="0">
                <a:latin typeface="Meiryo" panose="020B0604030504040204" pitchFamily="34" charset="-128"/>
                <a:ea typeface="Meiryo" panose="020B0604030504040204" pitchFamily="34" charset="-128"/>
              </a:rPr>
              <a:t>＊経管栄養の時は通常の</a:t>
            </a:r>
            <a:r>
              <a:rPr lang="ja-JP" altLang="en-US" sz="2000" dirty="0">
                <a:latin typeface="Meiryo" panose="020B0604030504040204" pitchFamily="34" charset="-128"/>
                <a:ea typeface="Meiryo" panose="020B0604030504040204" pitchFamily="34" charset="-128"/>
              </a:rPr>
              <a:t>（料理を作る時の）</a:t>
            </a:r>
            <a:r>
              <a:rPr lang="ja-JP" altLang="en-US" sz="2401" dirty="0">
                <a:latin typeface="Meiryo" panose="020B0604030504040204" pitchFamily="34" charset="-128"/>
                <a:ea typeface="Meiryo" panose="020B0604030504040204" pitchFamily="34" charset="-128"/>
              </a:rPr>
              <a:t>手洗いでＯＫです。</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13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FD8A66E-0210-4119-B7B3-B351F805A1F9}"/>
              </a:ext>
            </a:extLst>
          </p:cNvPr>
          <p:cNvSpPr>
            <a:spLocks noGrp="1"/>
          </p:cNvSpPr>
          <p:nvPr>
            <p:ph type="body" sz="quarter" idx="10"/>
          </p:nvPr>
        </p:nvSpPr>
        <p:spPr/>
        <p:txBody>
          <a:bodyPr/>
          <a:lstStyle/>
          <a:p>
            <a:endParaRPr kumimoji="1" lang="ja-JP" altLang="en-US"/>
          </a:p>
        </p:txBody>
      </p:sp>
      <p:sp>
        <p:nvSpPr>
          <p:cNvPr id="2" name="タイトル 1">
            <a:extLst>
              <a:ext uri="{FF2B5EF4-FFF2-40B4-BE49-F238E27FC236}">
                <a16:creationId xmlns:a16="http://schemas.microsoft.com/office/drawing/2014/main" id="{F31C603E-F539-B046-B100-51B9F959CB35}"/>
              </a:ext>
            </a:extLst>
          </p:cNvPr>
          <p:cNvSpPr>
            <a:spLocks noGrp="1"/>
          </p:cNvSpPr>
          <p:nvPr>
            <p:ph type="title"/>
          </p:nvPr>
        </p:nvSpPr>
        <p:spPr/>
        <p:txBody>
          <a:bodyPr>
            <a:normAutofit/>
          </a:bodyPr>
          <a:lstStyle/>
          <a:p>
            <a:pPr>
              <a:lnSpc>
                <a:spcPct val="100000"/>
              </a:lnSpc>
            </a:pPr>
            <a:r>
              <a:rPr lang="ja-JP" altLang="en-US" sz="2799" dirty="0"/>
              <a:t>日常的な衛生管理</a:t>
            </a:r>
            <a:endParaRPr lang="zh-TW" altLang="en-US" sz="2799" dirty="0"/>
          </a:p>
        </p:txBody>
      </p:sp>
      <p:sp>
        <p:nvSpPr>
          <p:cNvPr id="12" name="テキスト ボックス 5">
            <a:extLst>
              <a:ext uri="{FF2B5EF4-FFF2-40B4-BE49-F238E27FC236}">
                <a16:creationId xmlns:a16="http://schemas.microsoft.com/office/drawing/2014/main" id="{65836B5B-0681-4F06-938D-2547920BAD16}"/>
              </a:ext>
            </a:extLst>
          </p:cNvPr>
          <p:cNvSpPr txBox="1">
            <a:spLocks noChangeArrowheads="1"/>
          </p:cNvSpPr>
          <p:nvPr/>
        </p:nvSpPr>
        <p:spPr bwMode="auto">
          <a:xfrm>
            <a:off x="668339" y="1520826"/>
            <a:ext cx="8640762" cy="496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marL="342872" indent="-342872">
              <a:lnSpc>
                <a:spcPct val="125000"/>
              </a:lnSpc>
              <a:spcBef>
                <a:spcPts val="599"/>
              </a:spcBef>
              <a:buClr>
                <a:srgbClr val="0070C0"/>
              </a:buClr>
              <a:buSzPct val="60000"/>
              <a:buFont typeface="Wingdings" panose="05000000000000000000" pitchFamily="2" charset="2"/>
              <a:buChar char="l"/>
              <a:tabLst>
                <a:tab pos="4166838" algn="l"/>
              </a:tabLst>
            </a:pPr>
            <a:r>
              <a:rPr kumimoji="0" lang="ja-JP" altLang="en-US" sz="2000" dirty="0">
                <a:solidFill>
                  <a:srgbClr val="FF0000"/>
                </a:solidFill>
                <a:latin typeface="Meiryo" panose="020B0604030504040204" pitchFamily="34" charset="-128"/>
                <a:ea typeface="Meiryo" panose="020B0604030504040204" pitchFamily="34" charset="-128"/>
              </a:rPr>
              <a:t>手洗いの励行</a:t>
            </a:r>
            <a:r>
              <a:rPr kumimoji="0" lang="ja-JP" altLang="en-US" sz="2000" dirty="0">
                <a:latin typeface="Meiryo" panose="020B0604030504040204" pitchFamily="34" charset="-128"/>
                <a:ea typeface="Meiryo" panose="020B0604030504040204" pitchFamily="34" charset="-128"/>
              </a:rPr>
              <a:t>（石けん・流水）</a:t>
            </a:r>
            <a:r>
              <a:rPr kumimoji="0" lang="ja-JP" altLang="ja-JP" sz="2000" dirty="0">
                <a:latin typeface="Meiryo" panose="020B0604030504040204" pitchFamily="34" charset="-128"/>
                <a:ea typeface="Meiryo" panose="020B0604030504040204" pitchFamily="34" charset="-128"/>
              </a:rPr>
              <a:t>→</a:t>
            </a:r>
            <a:r>
              <a:rPr kumimoji="0" lang="ja-JP" altLang="en-US" sz="2000" dirty="0">
                <a:solidFill>
                  <a:srgbClr val="0033CC"/>
                </a:solidFill>
                <a:latin typeface="Meiryo" panose="020B0604030504040204" pitchFamily="34" charset="-128"/>
                <a:ea typeface="Meiryo" panose="020B0604030504040204" pitchFamily="34" charset="-128"/>
              </a:rPr>
              <a:t>タオルは共用しません</a:t>
            </a:r>
            <a:r>
              <a:rPr kumimoji="0" lang="ja-JP" altLang="en-US" sz="2000" dirty="0">
                <a:latin typeface="Meiryo" panose="020B0604030504040204" pitchFamily="34" charset="-128"/>
                <a:ea typeface="Meiryo" panose="020B0604030504040204" pitchFamily="34" charset="-128"/>
              </a:rPr>
              <a:t>。</a:t>
            </a:r>
            <a:br>
              <a:rPr kumimoji="0" lang="en-US" altLang="ja-JP" sz="2000" dirty="0">
                <a:latin typeface="Meiryo" panose="020B0604030504040204" pitchFamily="34" charset="-128"/>
                <a:ea typeface="Meiryo" panose="020B0604030504040204" pitchFamily="34" charset="-128"/>
              </a:rPr>
            </a:br>
            <a:r>
              <a:rPr kumimoji="0" lang="en-US" altLang="ja-JP" sz="2000" dirty="0">
                <a:latin typeface="Meiryo" panose="020B0604030504040204" pitchFamily="34" charset="-128"/>
                <a:ea typeface="Meiryo" panose="020B0604030504040204" pitchFamily="34" charset="-128"/>
              </a:rPr>
              <a:t>	</a:t>
            </a:r>
            <a:r>
              <a:rPr kumimoji="0" lang="en-US" altLang="en-US" sz="2000" dirty="0" err="1">
                <a:latin typeface="Meiryo" panose="020B0604030504040204" pitchFamily="34" charset="-128"/>
                <a:ea typeface="Meiryo" panose="020B0604030504040204" pitchFamily="34" charset="-128"/>
              </a:rPr>
              <a:t>ペーパータオルで</a:t>
            </a:r>
            <a:r>
              <a:rPr kumimoji="0" lang="en-US" altLang="en-US" sz="2000" dirty="0">
                <a:latin typeface="Meiryo" panose="020B0604030504040204" pitchFamily="34" charset="-128"/>
                <a:ea typeface="Meiryo" panose="020B0604030504040204" pitchFamily="34" charset="-128"/>
              </a:rPr>
              <a:t>！</a:t>
            </a:r>
          </a:p>
          <a:p>
            <a:pPr marL="342872" indent="-342872">
              <a:lnSpc>
                <a:spcPct val="125000"/>
              </a:lnSpc>
              <a:spcBef>
                <a:spcPts val="599"/>
              </a:spcBef>
              <a:buClr>
                <a:srgbClr val="0070C0"/>
              </a:buClr>
              <a:buSzPct val="60000"/>
              <a:buFont typeface="Wingdings" panose="05000000000000000000" pitchFamily="2" charset="2"/>
              <a:buChar char="l"/>
            </a:pPr>
            <a:r>
              <a:rPr kumimoji="0" lang="en-US" altLang="en-US" sz="2000" dirty="0" err="1">
                <a:solidFill>
                  <a:srgbClr val="FF0000"/>
                </a:solidFill>
                <a:latin typeface="Meiryo" panose="020B0604030504040204" pitchFamily="34" charset="-128"/>
                <a:ea typeface="Meiryo" panose="020B0604030504040204" pitchFamily="34" charset="-128"/>
              </a:rPr>
              <a:t>消毒用アルコール</a:t>
            </a:r>
            <a:r>
              <a:rPr kumimoji="0" lang="ja-JP" altLang="en-US" sz="2000" dirty="0">
                <a:latin typeface="Meiryo" panose="020B0604030504040204" pitchFamily="34" charset="-128"/>
                <a:ea typeface="Meiryo" panose="020B0604030504040204" pitchFamily="34" charset="-128"/>
              </a:rPr>
              <a:t>による手指消毒も有効です。</a:t>
            </a:r>
            <a:endParaRPr kumimoji="0" lang="en-US" altLang="ja-JP" sz="2000" dirty="0">
              <a:latin typeface="Meiryo" panose="020B0604030504040204" pitchFamily="34" charset="-128"/>
              <a:ea typeface="Meiryo" panose="020B0604030504040204" pitchFamily="34" charset="-128"/>
            </a:endParaRPr>
          </a:p>
          <a:p>
            <a:pPr marL="342872" indent="-342872">
              <a:lnSpc>
                <a:spcPct val="125000"/>
              </a:lnSpc>
              <a:spcBef>
                <a:spcPts val="599"/>
              </a:spcBef>
              <a:buClr>
                <a:srgbClr val="0070C0"/>
              </a:buClr>
              <a:buSzPct val="60000"/>
              <a:buFont typeface="Wingdings" panose="05000000000000000000" pitchFamily="2" charset="2"/>
              <a:buChar char="l"/>
            </a:pPr>
            <a:r>
              <a:rPr kumimoji="0" lang="ja-JP" altLang="en-US" sz="2000" dirty="0">
                <a:latin typeface="Meiryo" panose="020B0604030504040204" pitchFamily="34" charset="-128"/>
                <a:ea typeface="Meiryo" panose="020B0604030504040204" pitchFamily="34" charset="-128"/>
              </a:rPr>
              <a:t>日常的に：床、マット、棚、玩具、テーブルなどは</a:t>
            </a:r>
            <a:r>
              <a:rPr kumimoji="0" lang="en-US" altLang="en-US" sz="2000" dirty="0" err="1">
                <a:solidFill>
                  <a:srgbClr val="FF0000"/>
                </a:solidFill>
                <a:latin typeface="Meiryo" panose="020B0604030504040204" pitchFamily="34" charset="-128"/>
                <a:ea typeface="Meiryo" panose="020B0604030504040204" pitchFamily="34" charset="-128"/>
              </a:rPr>
              <a:t>毎日水拭き</a:t>
            </a:r>
            <a:r>
              <a:rPr kumimoji="0" lang="en-US" altLang="en-US" sz="2000" dirty="0" err="1">
                <a:latin typeface="Meiryo" panose="020B0604030504040204" pitchFamily="34" charset="-128"/>
                <a:ea typeface="Meiryo" panose="020B0604030504040204" pitchFamily="34" charset="-128"/>
              </a:rPr>
              <a:t>し</a:t>
            </a:r>
            <a:r>
              <a:rPr kumimoji="0" lang="ja-JP" altLang="en-US" sz="2000" dirty="0">
                <a:latin typeface="Meiryo" panose="020B0604030504040204" pitchFamily="34" charset="-128"/>
                <a:ea typeface="Meiryo" panose="020B0604030504040204" pitchFamily="34" charset="-128"/>
              </a:rPr>
              <a:t>、</a:t>
            </a:r>
            <a:br>
              <a:rPr kumimoji="0" lang="en-US" altLang="ja-JP" sz="2000" dirty="0">
                <a:latin typeface="Meiryo" panose="020B0604030504040204" pitchFamily="34" charset="-128"/>
                <a:ea typeface="Meiryo" panose="020B0604030504040204" pitchFamily="34" charset="-128"/>
              </a:rPr>
            </a:br>
            <a:r>
              <a:rPr kumimoji="0" lang="en-US" altLang="en-US" sz="2000" dirty="0" err="1">
                <a:latin typeface="Meiryo" panose="020B0604030504040204" pitchFamily="34" charset="-128"/>
                <a:ea typeface="Meiryo" panose="020B0604030504040204" pitchFamily="34" charset="-128"/>
              </a:rPr>
              <a:t>可能なものは</a:t>
            </a:r>
            <a:r>
              <a:rPr kumimoji="0" lang="en-US" altLang="en-US" sz="2000" dirty="0" err="1">
                <a:solidFill>
                  <a:srgbClr val="FF0000"/>
                </a:solidFill>
                <a:latin typeface="Meiryo" panose="020B0604030504040204" pitchFamily="34" charset="-128"/>
                <a:ea typeface="Meiryo" panose="020B0604030504040204" pitchFamily="34" charset="-128"/>
              </a:rPr>
              <a:t>日光消毒</a:t>
            </a:r>
            <a:r>
              <a:rPr kumimoji="0" lang="ja-JP" altLang="en-US" sz="2000" dirty="0">
                <a:latin typeface="Meiryo" panose="020B0604030504040204" pitchFamily="34" charset="-128"/>
                <a:ea typeface="Meiryo" panose="020B0604030504040204" pitchFamily="34" charset="-128"/>
              </a:rPr>
              <a:t>します。</a:t>
            </a:r>
            <a:br>
              <a:rPr kumimoji="0" lang="en-US" altLang="ja-JP" sz="2000" dirty="0">
                <a:latin typeface="Meiryo" panose="020B0604030504040204" pitchFamily="34" charset="-128"/>
                <a:ea typeface="Meiryo" panose="020B0604030504040204" pitchFamily="34" charset="-128"/>
              </a:rPr>
            </a:br>
            <a:r>
              <a:rPr kumimoji="0" lang="ja-JP" altLang="en-US" sz="2000" dirty="0">
                <a:latin typeface="Meiryo" panose="020B0604030504040204" pitchFamily="34" charset="-128"/>
                <a:ea typeface="Meiryo" panose="020B0604030504040204" pitchFamily="34" charset="-128"/>
              </a:rPr>
              <a:t>流行性</a:t>
            </a:r>
            <a:r>
              <a:rPr kumimoji="0" lang="en-US" altLang="en-US" sz="2000" dirty="0" err="1">
                <a:latin typeface="Meiryo" panose="020B0604030504040204" pitchFamily="34" charset="-128"/>
                <a:ea typeface="Meiryo" panose="020B0604030504040204" pitchFamily="34" charset="-128"/>
              </a:rPr>
              <a:t>感染症</a:t>
            </a:r>
            <a:r>
              <a:rPr kumimoji="0" lang="ja-JP" altLang="en-US" sz="2000" dirty="0">
                <a:latin typeface="Meiryo" panose="020B0604030504040204" pitchFamily="34" charset="-128"/>
                <a:ea typeface="Meiryo" panose="020B0604030504040204" pitchFamily="34" charset="-128"/>
              </a:rPr>
              <a:t>の発生時には水拭きに</a:t>
            </a:r>
            <a:r>
              <a:rPr kumimoji="0" lang="ja-JP" altLang="en-US" sz="2000" dirty="0">
                <a:solidFill>
                  <a:srgbClr val="FF0000"/>
                </a:solidFill>
                <a:latin typeface="Meiryo" panose="020B0604030504040204" pitchFamily="34" charset="-128"/>
                <a:ea typeface="Meiryo" panose="020B0604030504040204" pitchFamily="34" charset="-128"/>
              </a:rPr>
              <a:t>次亜塩素酸ナトリウム</a:t>
            </a:r>
            <a:r>
              <a:rPr kumimoji="0" lang="ja-JP" altLang="en-US" sz="2000" dirty="0">
                <a:latin typeface="Meiryo" panose="020B0604030504040204" pitchFamily="34" charset="-128"/>
                <a:ea typeface="Meiryo" panose="020B0604030504040204" pitchFamily="34" charset="-128"/>
              </a:rPr>
              <a:t>を使用しましょう。</a:t>
            </a:r>
          </a:p>
          <a:p>
            <a:pPr marL="342872" indent="-342872">
              <a:lnSpc>
                <a:spcPct val="125000"/>
              </a:lnSpc>
              <a:spcBef>
                <a:spcPts val="599"/>
              </a:spcBef>
              <a:buClr>
                <a:srgbClr val="0070C0"/>
              </a:buClr>
              <a:buSzPct val="60000"/>
              <a:buFont typeface="Wingdings" panose="05000000000000000000" pitchFamily="2" charset="2"/>
              <a:buChar char="l"/>
            </a:pPr>
            <a:r>
              <a:rPr kumimoji="0" lang="ja-JP" altLang="en-US" sz="2000" dirty="0">
                <a:latin typeface="Meiryo" panose="020B0604030504040204" pitchFamily="34" charset="-128"/>
                <a:ea typeface="Meiryo" panose="020B0604030504040204" pitchFamily="34" charset="-128"/>
              </a:rPr>
              <a:t>オムツを交換する場所やトイレは、日常的に</a:t>
            </a:r>
            <a:r>
              <a:rPr kumimoji="0" lang="ja-JP" altLang="en-US" sz="2000" dirty="0">
                <a:solidFill>
                  <a:srgbClr val="FF0000"/>
                </a:solidFill>
                <a:latin typeface="Meiryo" panose="020B0604030504040204" pitchFamily="34" charset="-128"/>
                <a:ea typeface="Meiryo" panose="020B0604030504040204" pitchFamily="34" charset="-128"/>
              </a:rPr>
              <a:t>次亜塩素酸ナトリウム</a:t>
            </a:r>
            <a:br>
              <a:rPr kumimoji="0" lang="en-US" altLang="ja-JP" sz="2000" dirty="0">
                <a:solidFill>
                  <a:srgbClr val="FF0000"/>
                </a:solidFill>
                <a:latin typeface="Meiryo" panose="020B0604030504040204" pitchFamily="34" charset="-128"/>
                <a:ea typeface="Meiryo" panose="020B0604030504040204" pitchFamily="34" charset="-128"/>
              </a:rPr>
            </a:br>
            <a:r>
              <a:rPr kumimoji="0" lang="ja-JP" altLang="en-US" sz="2000" dirty="0">
                <a:latin typeface="Meiryo" panose="020B0604030504040204" pitchFamily="34" charset="-128"/>
                <a:ea typeface="Meiryo" panose="020B0604030504040204" pitchFamily="34" charset="-128"/>
              </a:rPr>
              <a:t>で消毒します。</a:t>
            </a:r>
          </a:p>
          <a:p>
            <a:pPr marL="342872" indent="-342872">
              <a:lnSpc>
                <a:spcPct val="125000"/>
              </a:lnSpc>
              <a:spcBef>
                <a:spcPts val="599"/>
              </a:spcBef>
              <a:buClr>
                <a:srgbClr val="0070C0"/>
              </a:buClr>
              <a:buSzPct val="60000"/>
              <a:buFont typeface="Wingdings" panose="05000000000000000000" pitchFamily="2" charset="2"/>
              <a:buChar char="l"/>
            </a:pPr>
            <a:r>
              <a:rPr kumimoji="0" lang="ja-JP" altLang="en-US" sz="2000" dirty="0">
                <a:latin typeface="Meiryo" panose="020B0604030504040204" pitchFamily="34" charset="-128"/>
                <a:ea typeface="Meiryo" panose="020B0604030504040204" pitchFamily="34" charset="-128"/>
              </a:rPr>
              <a:t>汚物（尿・便・吐物・血液）の処理にはビニール手袋を使用し、</a:t>
            </a:r>
            <a:r>
              <a:rPr kumimoji="0" lang="ja-JP" altLang="en-US" sz="2000" dirty="0">
                <a:solidFill>
                  <a:srgbClr val="FF0000"/>
                </a:solidFill>
                <a:latin typeface="Meiryo" panose="020B0604030504040204" pitchFamily="34" charset="-128"/>
                <a:ea typeface="Meiryo" panose="020B0604030504040204" pitchFamily="34" charset="-128"/>
              </a:rPr>
              <a:t>汚染物はビニール袋に入れて廃棄します</a:t>
            </a:r>
            <a:r>
              <a:rPr kumimoji="0" lang="ja-JP" altLang="en-US" sz="2000" dirty="0">
                <a:latin typeface="Meiryo" panose="020B0604030504040204" pitchFamily="34" charset="-128"/>
                <a:ea typeface="Meiryo" panose="020B0604030504040204" pitchFamily="34" charset="-128"/>
              </a:rPr>
              <a:t>。</a:t>
            </a:r>
            <a:br>
              <a:rPr kumimoji="0" lang="en-US" altLang="ja-JP" sz="2000" dirty="0">
                <a:latin typeface="Meiryo" panose="020B0604030504040204" pitchFamily="34" charset="-128"/>
                <a:ea typeface="Meiryo" panose="020B0604030504040204" pitchFamily="34" charset="-128"/>
              </a:rPr>
            </a:br>
            <a:r>
              <a:rPr kumimoji="0" lang="ja-JP" altLang="en-US" sz="2000" dirty="0">
                <a:latin typeface="Meiryo" panose="020B0604030504040204" pitchFamily="34" charset="-128"/>
                <a:ea typeface="Meiryo" panose="020B0604030504040204" pitchFamily="34" charset="-128"/>
              </a:rPr>
              <a:t>（手袋を使用しても手洗いは必要です）</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7342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右 16">
            <a:extLst>
              <a:ext uri="{FF2B5EF4-FFF2-40B4-BE49-F238E27FC236}">
                <a16:creationId xmlns:a16="http://schemas.microsoft.com/office/drawing/2014/main" id="{D1429774-21B3-4D5E-A5B2-08D84B2AC548}"/>
              </a:ext>
            </a:extLst>
          </p:cNvPr>
          <p:cNvSpPr/>
          <p:nvPr/>
        </p:nvSpPr>
        <p:spPr>
          <a:xfrm>
            <a:off x="2883288" y="1677252"/>
            <a:ext cx="3883416" cy="110817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solidFill>
                <a:prstClr val="white"/>
              </a:solidFill>
              <a:latin typeface="Segoe UI" panose="020B0502040204020203" pitchFamily="34" charset="0"/>
              <a:ea typeface="メイリオ" panose="020B0604030504040204" pitchFamily="50" charset="-128"/>
            </a:endParaRPr>
          </a:p>
        </p:txBody>
      </p:sp>
      <p:sp>
        <p:nvSpPr>
          <p:cNvPr id="19" name="矢印: 右 18">
            <a:extLst>
              <a:ext uri="{FF2B5EF4-FFF2-40B4-BE49-F238E27FC236}">
                <a16:creationId xmlns:a16="http://schemas.microsoft.com/office/drawing/2014/main" id="{7CD49693-BAD0-41D0-A779-19D7720C66D1}"/>
              </a:ext>
            </a:extLst>
          </p:cNvPr>
          <p:cNvSpPr/>
          <p:nvPr/>
        </p:nvSpPr>
        <p:spPr>
          <a:xfrm flipH="1">
            <a:off x="2805197" y="2843169"/>
            <a:ext cx="3883416" cy="110817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solidFill>
                <a:prstClr val="white"/>
              </a:solidFill>
              <a:latin typeface="Segoe UI" panose="020B0502040204020203" pitchFamily="34" charset="0"/>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50834222-96B8-434A-BCBA-2CA45C5CB076}"/>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717D2CBD-BE5F-411A-B813-E2E46F934621}"/>
              </a:ext>
            </a:extLst>
          </p:cNvPr>
          <p:cNvSpPr>
            <a:spLocks noGrp="1"/>
          </p:cNvSpPr>
          <p:nvPr>
            <p:ph type="title"/>
          </p:nvPr>
        </p:nvSpPr>
        <p:spPr/>
        <p:txBody>
          <a:bodyPr>
            <a:normAutofit fontScale="90000"/>
          </a:bodyPr>
          <a:lstStyle/>
          <a:p>
            <a:r>
              <a:rPr lang="ja-JP" altLang="en-US" dirty="0"/>
              <a:t>感染予防の基本</a:t>
            </a:r>
            <a:endParaRPr kumimoji="1" lang="ja-JP" altLang="en-US" dirty="0"/>
          </a:p>
        </p:txBody>
      </p:sp>
      <p:sp>
        <p:nvSpPr>
          <p:cNvPr id="4" name="テキスト ボックス 3">
            <a:extLst>
              <a:ext uri="{FF2B5EF4-FFF2-40B4-BE49-F238E27FC236}">
                <a16:creationId xmlns:a16="http://schemas.microsoft.com/office/drawing/2014/main" id="{E20B6389-72F1-4E82-81DD-008B4A56E9FA}"/>
              </a:ext>
            </a:extLst>
          </p:cNvPr>
          <p:cNvSpPr txBox="1"/>
          <p:nvPr/>
        </p:nvSpPr>
        <p:spPr>
          <a:xfrm>
            <a:off x="1311989" y="2982942"/>
            <a:ext cx="1435008" cy="692497"/>
          </a:xfrm>
          <a:prstGeom prst="rect">
            <a:avLst/>
          </a:prstGeom>
          <a:noFill/>
        </p:spPr>
        <p:txBody>
          <a:bodyPr wrap="none" rtlCol="0">
            <a:spAutoFit/>
          </a:bodyPr>
          <a:lstStyle/>
          <a:p>
            <a:pPr algn="ctr"/>
            <a:r>
              <a:rPr lang="ja-JP" altLang="en-US" sz="1950" dirty="0">
                <a:solidFill>
                  <a:prstClr val="black"/>
                </a:solidFill>
                <a:latin typeface="Segoe UI" panose="020B0502040204020203" pitchFamily="34" charset="0"/>
                <a:ea typeface="メイリオ" panose="020B0604030504040204" pitchFamily="50" charset="-128"/>
              </a:rPr>
              <a:t>従事者</a:t>
            </a:r>
            <a:endParaRPr lang="en-US" altLang="ja-JP" sz="1950" dirty="0">
              <a:solidFill>
                <a:prstClr val="black"/>
              </a:solidFill>
              <a:latin typeface="Segoe UI" panose="020B0502040204020203" pitchFamily="34" charset="0"/>
              <a:ea typeface="メイリオ" panose="020B0604030504040204" pitchFamily="50" charset="-128"/>
            </a:endParaRPr>
          </a:p>
          <a:p>
            <a:pPr algn="ctr"/>
            <a:r>
              <a:rPr lang="ja-JP" altLang="en-US" sz="1950" dirty="0">
                <a:solidFill>
                  <a:prstClr val="black"/>
                </a:solidFill>
                <a:latin typeface="Segoe UI" panose="020B0502040204020203" pitchFamily="34" charset="0"/>
                <a:ea typeface="メイリオ" panose="020B0604030504040204" pitchFamily="50" charset="-128"/>
              </a:rPr>
              <a:t>（あなた）</a:t>
            </a:r>
          </a:p>
        </p:txBody>
      </p:sp>
      <p:sp>
        <p:nvSpPr>
          <p:cNvPr id="9" name="テキスト ボックス 8">
            <a:extLst>
              <a:ext uri="{FF2B5EF4-FFF2-40B4-BE49-F238E27FC236}">
                <a16:creationId xmlns:a16="http://schemas.microsoft.com/office/drawing/2014/main" id="{A45339FA-4226-4D12-ACE3-9523A340397C}"/>
              </a:ext>
            </a:extLst>
          </p:cNvPr>
          <p:cNvSpPr txBox="1"/>
          <p:nvPr/>
        </p:nvSpPr>
        <p:spPr>
          <a:xfrm>
            <a:off x="6778439" y="2982942"/>
            <a:ext cx="1685077" cy="992579"/>
          </a:xfrm>
          <a:prstGeom prst="rect">
            <a:avLst/>
          </a:prstGeom>
          <a:noFill/>
        </p:spPr>
        <p:txBody>
          <a:bodyPr wrap="none" rtlCol="0">
            <a:spAutoFit/>
          </a:bodyPr>
          <a:lstStyle/>
          <a:p>
            <a:pPr algn="ctr"/>
            <a:r>
              <a:rPr lang="ja-JP" altLang="en-US" sz="1950" dirty="0">
                <a:solidFill>
                  <a:prstClr val="black"/>
                </a:solidFill>
                <a:latin typeface="Segoe UI" panose="020B0502040204020203" pitchFamily="34" charset="0"/>
                <a:ea typeface="メイリオ" panose="020B0604030504040204" pitchFamily="50" charset="-128"/>
              </a:rPr>
              <a:t>対象者</a:t>
            </a:r>
            <a:endParaRPr lang="en-US" altLang="ja-JP" sz="1950" dirty="0">
              <a:solidFill>
                <a:prstClr val="black"/>
              </a:solidFill>
              <a:latin typeface="Segoe UI" panose="020B0502040204020203" pitchFamily="34" charset="0"/>
              <a:ea typeface="メイリオ" panose="020B0604030504040204" pitchFamily="50" charset="-128"/>
            </a:endParaRPr>
          </a:p>
          <a:p>
            <a:pPr algn="ctr"/>
            <a:r>
              <a:rPr lang="ja-JP" altLang="en-US" sz="1950" dirty="0">
                <a:solidFill>
                  <a:prstClr val="black"/>
                </a:solidFill>
                <a:latin typeface="Segoe UI" panose="020B0502040204020203" pitchFamily="34" charset="0"/>
                <a:ea typeface="メイリオ" panose="020B0604030504040204" pitchFamily="50" charset="-128"/>
              </a:rPr>
              <a:t>（喀痰吸引等</a:t>
            </a:r>
            <a:endParaRPr lang="en-US" altLang="ja-JP" sz="1950" dirty="0">
              <a:solidFill>
                <a:prstClr val="black"/>
              </a:solidFill>
              <a:latin typeface="Segoe UI" panose="020B0502040204020203" pitchFamily="34" charset="0"/>
              <a:ea typeface="メイリオ" panose="020B0604030504040204" pitchFamily="50" charset="-128"/>
            </a:endParaRPr>
          </a:p>
          <a:p>
            <a:pPr algn="ctr"/>
            <a:r>
              <a:rPr lang="ja-JP" altLang="en-US" sz="1950" dirty="0">
                <a:solidFill>
                  <a:prstClr val="black"/>
                </a:solidFill>
                <a:latin typeface="Segoe UI" panose="020B0502040204020203" pitchFamily="34" charset="0"/>
                <a:ea typeface="メイリオ" panose="020B0604030504040204" pitchFamily="50" charset="-128"/>
              </a:rPr>
              <a:t>を行う相手）</a:t>
            </a:r>
          </a:p>
        </p:txBody>
      </p:sp>
      <p:sp>
        <p:nvSpPr>
          <p:cNvPr id="10" name="テキスト ボックス 9">
            <a:extLst>
              <a:ext uri="{FF2B5EF4-FFF2-40B4-BE49-F238E27FC236}">
                <a16:creationId xmlns:a16="http://schemas.microsoft.com/office/drawing/2014/main" id="{DDF9857C-3AC9-49E4-9FEA-D3D5A1A30D8E}"/>
              </a:ext>
            </a:extLst>
          </p:cNvPr>
          <p:cNvSpPr txBox="1"/>
          <p:nvPr/>
        </p:nvSpPr>
        <p:spPr>
          <a:xfrm>
            <a:off x="2710168" y="1616243"/>
            <a:ext cx="3623108" cy="367473"/>
          </a:xfrm>
          <a:prstGeom prst="rect">
            <a:avLst/>
          </a:prstGeom>
          <a:noFill/>
        </p:spPr>
        <p:txBody>
          <a:bodyPr wrap="none" rtlCol="0">
            <a:spAutoFit/>
          </a:bodyPr>
          <a:lstStyle/>
          <a:p>
            <a:r>
              <a:rPr lang="ja-JP" altLang="en-US" sz="1788" dirty="0">
                <a:solidFill>
                  <a:prstClr val="black"/>
                </a:solidFill>
                <a:latin typeface="Segoe UI" panose="020B0502040204020203" pitchFamily="34" charset="0"/>
                <a:ea typeface="メイリオ" panose="020B0604030504040204" pitchFamily="50" charset="-128"/>
              </a:rPr>
              <a:t>あなたが感染源を持っている場合</a:t>
            </a:r>
          </a:p>
        </p:txBody>
      </p:sp>
      <p:sp>
        <p:nvSpPr>
          <p:cNvPr id="11" name="テキスト ボックス 10">
            <a:extLst>
              <a:ext uri="{FF2B5EF4-FFF2-40B4-BE49-F238E27FC236}">
                <a16:creationId xmlns:a16="http://schemas.microsoft.com/office/drawing/2014/main" id="{AF554AD2-5188-476C-A66B-29F95253760F}"/>
              </a:ext>
            </a:extLst>
          </p:cNvPr>
          <p:cNvSpPr txBox="1"/>
          <p:nvPr/>
        </p:nvSpPr>
        <p:spPr>
          <a:xfrm>
            <a:off x="2883285" y="2046940"/>
            <a:ext cx="3685624" cy="442429"/>
          </a:xfrm>
          <a:prstGeom prst="rect">
            <a:avLst/>
          </a:prstGeom>
          <a:noFill/>
        </p:spPr>
        <p:txBody>
          <a:bodyPr wrap="none" rtlCol="0">
            <a:spAutoFit/>
          </a:bodyPr>
          <a:lstStyle/>
          <a:p>
            <a:r>
              <a:rPr lang="ja-JP" altLang="en-US" sz="2275" b="1" dirty="0">
                <a:solidFill>
                  <a:prstClr val="white"/>
                </a:solidFill>
                <a:latin typeface="Segoe UI" panose="020B0502040204020203" pitchFamily="34" charset="0"/>
                <a:ea typeface="メイリオ" panose="020B0604030504040204" pitchFamily="50" charset="-128"/>
              </a:rPr>
              <a:t>あなたが感染させるリスク</a:t>
            </a:r>
          </a:p>
        </p:txBody>
      </p:sp>
      <p:sp>
        <p:nvSpPr>
          <p:cNvPr id="12" name="テキスト ボックス 11">
            <a:extLst>
              <a:ext uri="{FF2B5EF4-FFF2-40B4-BE49-F238E27FC236}">
                <a16:creationId xmlns:a16="http://schemas.microsoft.com/office/drawing/2014/main" id="{16999447-4623-43D7-92F8-BA5A3A2C04D0}"/>
              </a:ext>
            </a:extLst>
          </p:cNvPr>
          <p:cNvSpPr txBox="1"/>
          <p:nvPr/>
        </p:nvSpPr>
        <p:spPr>
          <a:xfrm>
            <a:off x="3353740" y="2822360"/>
            <a:ext cx="3623108" cy="367473"/>
          </a:xfrm>
          <a:prstGeom prst="rect">
            <a:avLst/>
          </a:prstGeom>
          <a:noFill/>
        </p:spPr>
        <p:txBody>
          <a:bodyPr wrap="none" rtlCol="0">
            <a:spAutoFit/>
          </a:bodyPr>
          <a:lstStyle/>
          <a:p>
            <a:r>
              <a:rPr lang="ja-JP" altLang="en-US" sz="1788" dirty="0">
                <a:solidFill>
                  <a:prstClr val="black"/>
                </a:solidFill>
                <a:latin typeface="Segoe UI" panose="020B0502040204020203" pitchFamily="34" charset="0"/>
                <a:ea typeface="メイリオ" panose="020B0604030504040204" pitchFamily="50" charset="-128"/>
              </a:rPr>
              <a:t>対象者が感染源を持っている場合</a:t>
            </a:r>
          </a:p>
        </p:txBody>
      </p:sp>
      <p:sp>
        <p:nvSpPr>
          <p:cNvPr id="13" name="テキスト ボックス 12">
            <a:extLst>
              <a:ext uri="{FF2B5EF4-FFF2-40B4-BE49-F238E27FC236}">
                <a16:creationId xmlns:a16="http://schemas.microsoft.com/office/drawing/2014/main" id="{551B33D6-34FB-49D9-9C3F-0F864056868F}"/>
              </a:ext>
            </a:extLst>
          </p:cNvPr>
          <p:cNvSpPr txBox="1"/>
          <p:nvPr/>
        </p:nvSpPr>
        <p:spPr>
          <a:xfrm>
            <a:off x="3329358" y="3216940"/>
            <a:ext cx="3393878" cy="442429"/>
          </a:xfrm>
          <a:prstGeom prst="rect">
            <a:avLst/>
          </a:prstGeom>
          <a:noFill/>
        </p:spPr>
        <p:txBody>
          <a:bodyPr wrap="none" rtlCol="0">
            <a:spAutoFit/>
          </a:bodyPr>
          <a:lstStyle/>
          <a:p>
            <a:r>
              <a:rPr lang="ja-JP" altLang="en-US" sz="2275" b="1" dirty="0">
                <a:solidFill>
                  <a:prstClr val="white"/>
                </a:solidFill>
                <a:latin typeface="Segoe UI" panose="020B0502040204020203" pitchFamily="34" charset="0"/>
                <a:ea typeface="メイリオ" panose="020B0604030504040204" pitchFamily="50" charset="-128"/>
              </a:rPr>
              <a:t>あなたが感染するリスク</a:t>
            </a:r>
          </a:p>
        </p:txBody>
      </p:sp>
      <p:pic>
        <p:nvPicPr>
          <p:cNvPr id="14" name="グラフィックス 13" descr="睡眠">
            <a:extLst>
              <a:ext uri="{FF2B5EF4-FFF2-40B4-BE49-F238E27FC236}">
                <a16:creationId xmlns:a16="http://schemas.microsoft.com/office/drawing/2014/main" id="{7402DC85-CF9B-4843-8AA4-9EDEB7ABB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2780" y="1845698"/>
            <a:ext cx="1407784" cy="1407784"/>
          </a:xfrm>
          <a:prstGeom prst="rect">
            <a:avLst/>
          </a:prstGeom>
        </p:spPr>
      </p:pic>
      <p:pic>
        <p:nvPicPr>
          <p:cNvPr id="16" name="グラフィックス 15" descr="ユーザー">
            <a:extLst>
              <a:ext uri="{FF2B5EF4-FFF2-40B4-BE49-F238E27FC236}">
                <a16:creationId xmlns:a16="http://schemas.microsoft.com/office/drawing/2014/main" id="{C50CFEBF-9529-4D75-BAC4-907CBB0630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5599" y="1732949"/>
            <a:ext cx="1407784" cy="1407784"/>
          </a:xfrm>
          <a:prstGeom prst="rect">
            <a:avLst/>
          </a:prstGeom>
        </p:spPr>
      </p:pic>
      <p:sp>
        <p:nvSpPr>
          <p:cNvPr id="22" name="テキスト ボックス 21">
            <a:extLst>
              <a:ext uri="{FF2B5EF4-FFF2-40B4-BE49-F238E27FC236}">
                <a16:creationId xmlns:a16="http://schemas.microsoft.com/office/drawing/2014/main" id="{F1820078-538E-4E6D-AD24-89A2B0562E07}"/>
              </a:ext>
            </a:extLst>
          </p:cNvPr>
          <p:cNvSpPr txBox="1"/>
          <p:nvPr/>
        </p:nvSpPr>
        <p:spPr>
          <a:xfrm>
            <a:off x="1442610" y="4072572"/>
            <a:ext cx="7020780" cy="1906932"/>
          </a:xfrm>
          <a:prstGeom prst="rect">
            <a:avLst/>
          </a:prstGeom>
          <a:noFill/>
        </p:spPr>
        <p:txBody>
          <a:bodyPr wrap="square" rtlCol="0">
            <a:spAutoFit/>
          </a:bodyPr>
          <a:lstStyle/>
          <a:p>
            <a:r>
              <a:rPr lang="ja-JP" altLang="en-US" sz="2275" b="1" dirty="0">
                <a:solidFill>
                  <a:prstClr val="black">
                    <a:lumMod val="65000"/>
                    <a:lumOff val="35000"/>
                  </a:prstClr>
                </a:solidFill>
                <a:latin typeface="メイリオ" panose="020B0604030504040204" pitchFamily="50" charset="-128"/>
                <a:ea typeface="メイリオ" panose="020B0604030504040204" pitchFamily="50" charset="-128"/>
              </a:rPr>
              <a:t>○感染源への対策</a:t>
            </a:r>
            <a:endParaRPr lang="en-US" altLang="ja-JP" sz="2275" b="1"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sz="2275" dirty="0">
                <a:solidFill>
                  <a:prstClr val="black"/>
                </a:solidFill>
                <a:latin typeface="Segoe UI" panose="020B0502040204020203" pitchFamily="34" charset="0"/>
                <a:ea typeface="メイリオ" panose="020B0604030504040204" pitchFamily="50" charset="-128"/>
              </a:rPr>
              <a:t>　手洗い、消毒や滅菌などによる病原微生物の除去</a:t>
            </a:r>
            <a:endParaRPr lang="en-US" altLang="ja-JP" sz="2275" dirty="0">
              <a:solidFill>
                <a:prstClr val="black"/>
              </a:solidFill>
              <a:latin typeface="Segoe UI" panose="020B0502040204020203" pitchFamily="34" charset="0"/>
              <a:ea typeface="メイリオ" panose="020B0604030504040204" pitchFamily="50" charset="-128"/>
            </a:endParaRPr>
          </a:p>
          <a:p>
            <a:r>
              <a:rPr lang="ja-JP" altLang="en-US" sz="2275" dirty="0">
                <a:solidFill>
                  <a:prstClr val="black"/>
                </a:solidFill>
                <a:latin typeface="Segoe UI" panose="020B0502040204020203" pitchFamily="34" charset="0"/>
                <a:ea typeface="メイリオ" panose="020B0604030504040204" pitchFamily="50" charset="-128"/>
              </a:rPr>
              <a:t>　など</a:t>
            </a:r>
            <a:endParaRPr lang="en-US" altLang="ja-JP" sz="2275" dirty="0">
              <a:solidFill>
                <a:prstClr val="black"/>
              </a:solidFill>
              <a:latin typeface="Segoe UI" panose="020B0502040204020203" pitchFamily="34" charset="0"/>
              <a:ea typeface="メイリオ" panose="020B0604030504040204" pitchFamily="50" charset="-128"/>
            </a:endParaRPr>
          </a:p>
          <a:p>
            <a:pPr>
              <a:spcBef>
                <a:spcPts val="488"/>
              </a:spcBef>
            </a:pPr>
            <a:r>
              <a:rPr lang="ja-JP" altLang="en-US" sz="2275" b="1" dirty="0">
                <a:solidFill>
                  <a:prstClr val="black">
                    <a:lumMod val="65000"/>
                    <a:lumOff val="35000"/>
                  </a:prstClr>
                </a:solidFill>
                <a:latin typeface="Segoe UI" panose="020B0502040204020203" pitchFamily="34" charset="0"/>
                <a:ea typeface="メイリオ" panose="020B0604030504040204" pitchFamily="50" charset="-128"/>
              </a:rPr>
              <a:t>○感染経路への対策</a:t>
            </a:r>
            <a:endParaRPr lang="en-US" altLang="ja-JP" sz="2275" b="1" dirty="0">
              <a:solidFill>
                <a:prstClr val="black">
                  <a:lumMod val="65000"/>
                  <a:lumOff val="35000"/>
                </a:prstClr>
              </a:solidFill>
              <a:latin typeface="Segoe UI" panose="020B0502040204020203" pitchFamily="34" charset="0"/>
              <a:ea typeface="メイリオ" panose="020B0604030504040204" pitchFamily="50" charset="-128"/>
            </a:endParaRPr>
          </a:p>
          <a:p>
            <a:r>
              <a:rPr lang="ja-JP" altLang="en-US" sz="2275" dirty="0">
                <a:solidFill>
                  <a:prstClr val="black"/>
                </a:solidFill>
                <a:latin typeface="Segoe UI" panose="020B0502040204020203" pitchFamily="34" charset="0"/>
                <a:ea typeface="メイリオ" panose="020B0604030504040204" pitchFamily="50" charset="-128"/>
              </a:rPr>
              <a:t>　手袋、マスクの着用など</a:t>
            </a:r>
            <a:endParaRPr lang="en-US" altLang="ja-JP" sz="2275" dirty="0">
              <a:solidFill>
                <a:prstClr val="black"/>
              </a:solidFill>
              <a:latin typeface="Segoe UI" panose="020B0502040204020203"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824DFFC-BD92-4225-B3B8-73372C0A1F63}"/>
              </a:ext>
            </a:extLst>
          </p:cNvPr>
          <p:cNvSpPr txBox="1"/>
          <p:nvPr/>
        </p:nvSpPr>
        <p:spPr>
          <a:xfrm>
            <a:off x="6133520" y="780413"/>
            <a:ext cx="1329210" cy="267446"/>
          </a:xfrm>
          <a:prstGeom prst="rect">
            <a:avLst/>
          </a:prstGeom>
          <a:noFill/>
        </p:spPr>
        <p:txBody>
          <a:bodyPr wrap="none" rtlCol="0">
            <a:spAutoFit/>
          </a:bodyPr>
          <a:lstStyle/>
          <a:p>
            <a:r>
              <a:rPr lang="en-US" altLang="ja-JP" sz="1138" b="1" dirty="0">
                <a:solidFill>
                  <a:prstClr val="white"/>
                </a:solidFill>
                <a:latin typeface="游ゴシック" panose="020B0400000000000000" pitchFamily="50" charset="-128"/>
                <a:ea typeface="游ゴシック" panose="020B0400000000000000" pitchFamily="50" charset="-128"/>
              </a:rPr>
              <a:t>2-1.</a:t>
            </a:r>
            <a:r>
              <a:rPr lang="ja-JP" altLang="en-US" sz="1138" b="1" dirty="0">
                <a:solidFill>
                  <a:prstClr val="white"/>
                </a:solidFill>
                <a:latin typeface="游ゴシック" panose="020B0400000000000000" pitchFamily="50" charset="-128"/>
                <a:ea typeface="游ゴシック" panose="020B0400000000000000" pitchFamily="50" charset="-128"/>
              </a:rPr>
              <a:t>感染予防知識</a:t>
            </a:r>
          </a:p>
        </p:txBody>
      </p:sp>
      <p:sp>
        <p:nvSpPr>
          <p:cNvPr id="20" name="正方形/長方形 1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3359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日常的に医療ケアが必要な「医療的ケア児」</a:t>
            </a:r>
          </a:p>
        </p:txBody>
      </p:sp>
      <p:sp>
        <p:nvSpPr>
          <p:cNvPr id="6" name="テキスト ボックス 5">
            <a:extLst>
              <a:ext uri="{FF2B5EF4-FFF2-40B4-BE49-F238E27FC236}">
                <a16:creationId xmlns:a16="http://schemas.microsoft.com/office/drawing/2014/main" id="{4AFBDB34-C78E-F140-BAEB-CDD2B494C925}"/>
              </a:ext>
            </a:extLst>
          </p:cNvPr>
          <p:cNvSpPr txBox="1"/>
          <p:nvPr/>
        </p:nvSpPr>
        <p:spPr>
          <a:xfrm>
            <a:off x="600931" y="1252633"/>
            <a:ext cx="8624032" cy="521874"/>
          </a:xfrm>
          <a:prstGeom prst="rect">
            <a:avLst/>
          </a:prstGeom>
          <a:noFill/>
        </p:spPr>
        <p:txBody>
          <a:bodyPr wrap="square" lIns="0" tIns="0" rIns="0" bIns="0" rtlCol="0">
            <a:spAutoFit/>
          </a:bodyPr>
          <a:lstStyle/>
          <a:p>
            <a:pPr algn="just">
              <a:lnSpc>
                <a:spcPct val="125000"/>
              </a:lnSpc>
            </a:pPr>
            <a:r>
              <a:rPr lang="ja-JP" altLang="en-US" sz="1400" dirty="0">
                <a:solidFill>
                  <a:srgbClr val="FF0000"/>
                </a:solidFill>
                <a:latin typeface="Hiragino Sans W3" panose="020B0300000000000000" pitchFamily="34" charset="-128"/>
                <a:ea typeface="Hiragino Sans W3" panose="020B0300000000000000" pitchFamily="34" charset="-128"/>
              </a:rPr>
              <a:t>「医療的ケア児」の</a:t>
            </a:r>
            <a:r>
              <a:rPr lang="ja-JP" altLang="ja-JP" sz="1400" dirty="0">
                <a:solidFill>
                  <a:srgbClr val="FF0000"/>
                </a:solidFill>
                <a:latin typeface="Hiragino Sans W3" panose="020B0300000000000000" pitchFamily="34" charset="-128"/>
                <a:ea typeface="Hiragino Sans W3" panose="020B0300000000000000" pitchFamily="34" charset="-128"/>
              </a:rPr>
              <a:t>定義</a:t>
            </a:r>
            <a:r>
              <a:rPr lang="ja-JP" altLang="en-US" sz="1400" dirty="0">
                <a:solidFill>
                  <a:srgbClr val="FF0000"/>
                </a:solidFill>
                <a:latin typeface="Hiragino Sans W3" panose="020B0300000000000000" pitchFamily="34" charset="-128"/>
                <a:ea typeface="Hiragino Sans W3" panose="020B0300000000000000" pitchFamily="34" charset="-128"/>
              </a:rPr>
              <a:t>は明確には</a:t>
            </a:r>
            <a:r>
              <a:rPr lang="ja-JP" altLang="ja-JP" sz="1400" dirty="0">
                <a:solidFill>
                  <a:srgbClr val="FF0000"/>
                </a:solidFill>
                <a:latin typeface="Hiragino Sans W3" panose="020B0300000000000000" pitchFamily="34" charset="-128"/>
                <a:ea typeface="Hiragino Sans W3" panose="020B0300000000000000" pitchFamily="34" charset="-128"/>
              </a:rPr>
              <a:t>示されてい</a:t>
            </a:r>
            <a:r>
              <a:rPr lang="ja-JP" altLang="en-US" sz="1400" dirty="0">
                <a:solidFill>
                  <a:srgbClr val="FF0000"/>
                </a:solidFill>
                <a:latin typeface="Hiragino Sans W3" panose="020B0300000000000000" pitchFamily="34" charset="-128"/>
                <a:ea typeface="Hiragino Sans W3" panose="020B0300000000000000" pitchFamily="34" charset="-128"/>
              </a:rPr>
              <a:t>ませんが、障害福祉サービスにおける医療的ケア判定スコア</a:t>
            </a:r>
            <a:endParaRPr lang="en-US" altLang="ja-JP" sz="1400" dirty="0">
              <a:solidFill>
                <a:srgbClr val="FF0000"/>
              </a:solidFill>
              <a:latin typeface="Hiragino Sans W3" panose="020B0300000000000000" pitchFamily="34" charset="-128"/>
              <a:ea typeface="Hiragino Sans W3" panose="020B0300000000000000" pitchFamily="34" charset="-128"/>
            </a:endParaRPr>
          </a:p>
          <a:p>
            <a:pPr algn="just">
              <a:lnSpc>
                <a:spcPct val="125000"/>
              </a:lnSpc>
            </a:pPr>
            <a:r>
              <a:rPr lang="ja-JP" altLang="en-US" sz="1400" dirty="0">
                <a:solidFill>
                  <a:srgbClr val="FF0000"/>
                </a:solidFill>
                <a:latin typeface="Hiragino Sans W3" panose="020B0300000000000000" pitchFamily="34" charset="-128"/>
                <a:ea typeface="Hiragino Sans W3" panose="020B0300000000000000" pitchFamily="34" charset="-128"/>
              </a:rPr>
              <a:t>に示されている下記のような医療行為を日常的に必要とする子どもと考えられています。</a:t>
            </a:r>
          </a:p>
        </p:txBody>
      </p:sp>
      <p:sp>
        <p:nvSpPr>
          <p:cNvPr id="25" name="正方形/長方形 24">
            <a:extLst>
              <a:ext uri="{FF2B5EF4-FFF2-40B4-BE49-F238E27FC236}">
                <a16:creationId xmlns:a16="http://schemas.microsoft.com/office/drawing/2014/main" id="{29CB1E88-F048-42D0-9000-5C948C17ABFA}"/>
              </a:ext>
            </a:extLst>
          </p:cNvPr>
          <p:cNvSpPr/>
          <p:nvPr/>
        </p:nvSpPr>
        <p:spPr>
          <a:xfrm>
            <a:off x="2173044" y="1889777"/>
            <a:ext cx="2492990" cy="369332"/>
          </a:xfrm>
          <a:prstGeom prst="rect">
            <a:avLst/>
          </a:prstGeom>
        </p:spPr>
        <p:txBody>
          <a:bodyPr wrap="none">
            <a:spAutoFit/>
          </a:bodyPr>
          <a:lstStyle/>
          <a:p>
            <a:r>
              <a:rPr lang="ja-JP" altLang="en-US" b="1">
                <a:solidFill>
                  <a:srgbClr val="000000"/>
                </a:solidFill>
                <a:latin typeface="メイリオ" panose="020B0604030504040204" pitchFamily="50" charset="-128"/>
                <a:ea typeface="メイリオ" panose="020B0604030504040204" pitchFamily="50" charset="-128"/>
              </a:rPr>
              <a:t>医療的ケア判定スコア</a:t>
            </a:r>
            <a:endParaRPr lang="ja-JP" altLang="en-US" b="1"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DE73505-883C-4A45-A313-B593FEBA2789}"/>
              </a:ext>
            </a:extLst>
          </p:cNvPr>
          <p:cNvSpPr/>
          <p:nvPr/>
        </p:nvSpPr>
        <p:spPr>
          <a:xfrm>
            <a:off x="6155333" y="6295924"/>
            <a:ext cx="2585964" cy="253916"/>
          </a:xfrm>
          <a:prstGeom prst="rect">
            <a:avLst/>
          </a:prstGeom>
        </p:spPr>
        <p:txBody>
          <a:bodyPr wrap="none">
            <a:spAutoFit/>
          </a:bodyPr>
          <a:lstStyle/>
          <a:p>
            <a:r>
              <a:rPr lang="en-US" altLang="ja-JP" sz="1050" dirty="0">
                <a:solidFill>
                  <a:srgbClr val="000000"/>
                </a:solidFill>
                <a:latin typeface="メイリオ" panose="020B0604030504040204" pitchFamily="50" charset="-128"/>
                <a:ea typeface="メイリオ" panose="020B0604030504040204" pitchFamily="50" charset="-128"/>
              </a:rPr>
              <a:t>H30</a:t>
            </a:r>
            <a:r>
              <a:rPr lang="ja-JP" altLang="en-US" sz="1050">
                <a:solidFill>
                  <a:srgbClr val="000000"/>
                </a:solidFill>
                <a:latin typeface="メイリオ" panose="020B0604030504040204" pitchFamily="50" charset="-128"/>
                <a:ea typeface="メイリオ" panose="020B0604030504040204" pitchFamily="50" charset="-128"/>
              </a:rPr>
              <a:t>年厚生労働省告示第</a:t>
            </a:r>
            <a:r>
              <a:rPr lang="en-US" altLang="ja-JP" sz="1050" dirty="0">
                <a:solidFill>
                  <a:srgbClr val="000000"/>
                </a:solidFill>
                <a:latin typeface="メイリオ" panose="020B0604030504040204" pitchFamily="50" charset="-128"/>
                <a:ea typeface="メイリオ" panose="020B0604030504040204" pitchFamily="50" charset="-128"/>
              </a:rPr>
              <a:t>108</a:t>
            </a:r>
            <a:r>
              <a:rPr lang="ja-JP" altLang="en-US" sz="1050">
                <a:solidFill>
                  <a:srgbClr val="000000"/>
                </a:solidFill>
                <a:latin typeface="メイリオ" panose="020B0604030504040204" pitchFamily="50" charset="-128"/>
                <a:ea typeface="メイリオ" panose="020B0604030504040204" pitchFamily="50" charset="-128"/>
              </a:rPr>
              <a:t>号別表第１</a:t>
            </a:r>
            <a:endParaRPr lang="en-US" altLang="ja-JP" sz="1050" dirty="0">
              <a:solidFill>
                <a:srgbClr val="000000"/>
              </a:solidFill>
              <a:latin typeface="メイリオ" panose="020B0604030504040204" pitchFamily="50" charset="-128"/>
              <a:ea typeface="メイリオ" panose="020B0604030504040204" pitchFamily="50" charset="-128"/>
            </a:endParaRPr>
          </a:p>
        </p:txBody>
      </p:sp>
      <p:graphicFrame>
        <p:nvGraphicFramePr>
          <p:cNvPr id="29" name="表 3">
            <a:extLst>
              <a:ext uri="{FF2B5EF4-FFF2-40B4-BE49-F238E27FC236}">
                <a16:creationId xmlns:a16="http://schemas.microsoft.com/office/drawing/2014/main" id="{2B4D9072-A3CA-C84C-B021-AF815984ECED}"/>
              </a:ext>
            </a:extLst>
          </p:cNvPr>
          <p:cNvGraphicFramePr>
            <a:graphicFrameLocks noGrp="1"/>
          </p:cNvGraphicFramePr>
          <p:nvPr/>
        </p:nvGraphicFramePr>
        <p:xfrm>
          <a:off x="2173046" y="2259108"/>
          <a:ext cx="5142154" cy="3956640"/>
        </p:xfrm>
        <a:graphic>
          <a:graphicData uri="http://schemas.openxmlformats.org/drawingml/2006/table">
            <a:tbl>
              <a:tblPr firstRow="1" bandRow="1">
                <a:tableStyleId>{5C22544A-7EE6-4342-B048-85BDC9FD1C3A}</a:tableStyleId>
              </a:tblPr>
              <a:tblGrid>
                <a:gridCol w="4124549">
                  <a:extLst>
                    <a:ext uri="{9D8B030D-6E8A-4147-A177-3AD203B41FA5}">
                      <a16:colId xmlns:a16="http://schemas.microsoft.com/office/drawing/2014/main" val="626365622"/>
                    </a:ext>
                  </a:extLst>
                </a:gridCol>
                <a:gridCol w="1017605">
                  <a:extLst>
                    <a:ext uri="{9D8B030D-6E8A-4147-A177-3AD203B41FA5}">
                      <a16:colId xmlns:a16="http://schemas.microsoft.com/office/drawing/2014/main" val="3234769976"/>
                    </a:ext>
                  </a:extLst>
                </a:gridCol>
              </a:tblGrid>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a:t>
                      </a:r>
                      <a:r>
                        <a:rPr lang="ja-JP" altLang="en-US" sz="1200" b="0" i="0" u="none" strike="noStrike">
                          <a:solidFill>
                            <a:srgbClr val="000000"/>
                          </a:solidFill>
                          <a:effectLst/>
                          <a:latin typeface="Meiryo" panose="020B0604030504040204" pitchFamily="34" charset="-128"/>
                          <a:ea typeface="Meiryo" panose="020B0604030504040204" pitchFamily="34" charset="-128"/>
                        </a:rPr>
                        <a:t>医療的ケア　　　　　　</a:t>
                      </a:r>
                      <a:endParaRPr lang="ja-JP" altLang="en-US" sz="1200" b="0" i="0" u="none" strike="noStrike" dirty="0">
                        <a:solidFill>
                          <a:srgbClr val="FF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ja-JP" altLang="en-US" sz="1200" b="0" i="0" u="none" strike="noStrike">
                          <a:solidFill>
                            <a:srgbClr val="000000"/>
                          </a:solidFill>
                          <a:effectLst/>
                          <a:latin typeface="Meiryo" panose="020B0604030504040204" pitchFamily="34" charset="-128"/>
                          <a:ea typeface="Meiryo" panose="020B0604030504040204" pitchFamily="34" charset="-128"/>
                        </a:rPr>
                        <a:t>判定スコア　</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9132879"/>
                  </a:ext>
                </a:extLst>
              </a:tr>
              <a:tr h="263776">
                <a:tc>
                  <a:txBody>
                    <a:bodyPr/>
                    <a:lstStyle/>
                    <a:p>
                      <a:pPr algn="l" fontAlgn="ctr">
                        <a:tabLst/>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）レスピレーター管理</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tabLst/>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057264"/>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2</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）気管内挿管・気管切開</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770088"/>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3</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）鼻咽頭エアウェイ</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432247"/>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4</a:t>
                      </a:r>
                      <a:r>
                        <a:rPr lang="ja-JP" altLang="en-US" sz="1200" b="0" i="0" u="none" strike="noStrike">
                          <a:solidFill>
                            <a:srgbClr val="000000"/>
                          </a:solidFill>
                          <a:effectLst/>
                          <a:latin typeface="Meiryo" panose="020B0604030504040204" pitchFamily="34" charset="-128"/>
                          <a:ea typeface="Meiryo" panose="020B0604030504040204" pitchFamily="34" charset="-128"/>
                        </a:rPr>
                        <a:t>）酸素吸入</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034500"/>
                  </a:ext>
                </a:extLst>
              </a:tr>
              <a:tr h="527552">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5</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時間に</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1</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回以上の</a:t>
                      </a:r>
                      <a:r>
                        <a:rPr lang="ja-JP" altLang="en-US" sz="1200" b="0" i="0" u="none" strike="noStrike">
                          <a:solidFill>
                            <a:srgbClr val="000000"/>
                          </a:solidFill>
                          <a:effectLst/>
                          <a:latin typeface="Meiryo" panose="020B0604030504040204" pitchFamily="34" charset="-128"/>
                          <a:ea typeface="Meiryo" panose="020B0604030504040204" pitchFamily="34" charset="-128"/>
                        </a:rPr>
                        <a:t>頻回の吸引</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panose="020B0604030504040204" pitchFamily="34" charset="-128"/>
                          <a:ea typeface="Meiryo" panose="020B0604030504040204" pitchFamily="34" charset="-128"/>
                        </a:rPr>
                        <a:t>　 </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  1</a:t>
                      </a:r>
                      <a:r>
                        <a:rPr lang="ja-JP" altLang="en-US" sz="1200" b="0" i="0" u="none" strike="noStrike">
                          <a:solidFill>
                            <a:srgbClr val="000000"/>
                          </a:solidFill>
                          <a:effectLst/>
                          <a:latin typeface="Meiryo" panose="020B0604030504040204" pitchFamily="34" charset="-128"/>
                          <a:ea typeface="Meiryo" panose="020B0604030504040204" pitchFamily="34" charset="-128"/>
                        </a:rPr>
                        <a:t>日</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6</a:t>
                      </a:r>
                      <a:r>
                        <a:rPr lang="ja-JP" altLang="en-US" sz="1200" b="0" i="0" u="none" strike="noStrike">
                          <a:solidFill>
                            <a:srgbClr val="000000"/>
                          </a:solidFill>
                          <a:effectLst/>
                          <a:latin typeface="Meiryo" panose="020B0604030504040204" pitchFamily="34" charset="-128"/>
                          <a:ea typeface="Meiryo" panose="020B0604030504040204" pitchFamily="34" charset="-128"/>
                        </a:rPr>
                        <a:t>回以上の頻回の吸引</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p>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5418205"/>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6</a:t>
                      </a:r>
                      <a:r>
                        <a:rPr lang="ja-JP" altLang="en-US" sz="1200" b="0" i="0" u="none" strike="noStrike">
                          <a:solidFill>
                            <a:srgbClr val="000000"/>
                          </a:solidFill>
                          <a:effectLst/>
                          <a:latin typeface="Meiryo" panose="020B0604030504040204" pitchFamily="34" charset="-128"/>
                          <a:ea typeface="Meiryo" panose="020B0604030504040204" pitchFamily="34" charset="-128"/>
                        </a:rPr>
                        <a:t>）ネブライザー</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6</a:t>
                      </a:r>
                      <a:r>
                        <a:rPr lang="ja-JP" altLang="en-US" sz="1200" b="0" i="0" u="none" strike="noStrike">
                          <a:solidFill>
                            <a:srgbClr val="000000"/>
                          </a:solidFill>
                          <a:effectLst/>
                          <a:latin typeface="Meiryo" panose="020B0604030504040204" pitchFamily="34" charset="-128"/>
                          <a:ea typeface="Meiryo" panose="020B0604030504040204" pitchFamily="34" charset="-128"/>
                        </a:rPr>
                        <a:t>回</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日以上</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もしくは継続</a:t>
                      </a:r>
                      <a:r>
                        <a:rPr lang="ja-JP" altLang="en-US" sz="1200" b="0" i="0" u="none" strike="noStrike">
                          <a:solidFill>
                            <a:srgbClr val="000000"/>
                          </a:solidFill>
                          <a:effectLst/>
                          <a:latin typeface="Meiryo" panose="020B0604030504040204" pitchFamily="34" charset="-128"/>
                          <a:ea typeface="Meiryo" panose="020B0604030504040204" pitchFamily="34" charset="-128"/>
                        </a:rPr>
                        <a:t>して使用</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299853"/>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 7</a:t>
                      </a:r>
                      <a:r>
                        <a:rPr lang="ja-JP" altLang="en-US" sz="1200" b="0" i="0" u="none" strike="noStrike">
                          <a:solidFill>
                            <a:srgbClr val="000000"/>
                          </a:solidFill>
                          <a:effectLst/>
                          <a:latin typeface="Meiryo" panose="020B0604030504040204" pitchFamily="34" charset="-128"/>
                          <a:ea typeface="Meiryo" panose="020B0604030504040204" pitchFamily="34" charset="-128"/>
                        </a:rPr>
                        <a:t>）中心</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静脈栄養（高カロリー輸</a:t>
                      </a:r>
                      <a:r>
                        <a:rPr lang="ja-JP" altLang="en-US" sz="1200" b="0" i="0" u="none" strike="noStrike">
                          <a:solidFill>
                            <a:srgbClr val="000000"/>
                          </a:solidFill>
                          <a:effectLst/>
                          <a:latin typeface="Meiryo" panose="020B0604030504040204" pitchFamily="34" charset="-128"/>
                          <a:ea typeface="Meiryo" panose="020B0604030504040204" pitchFamily="34" charset="-128"/>
                        </a:rPr>
                        <a:t>液）</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951804"/>
                  </a:ext>
                </a:extLst>
              </a:tr>
              <a:tr h="263776">
                <a:tc>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8</a:t>
                      </a:r>
                      <a:r>
                        <a:rPr lang="ja-JP" altLang="en-US" sz="1200" b="0" i="0" u="none" strike="noStrike">
                          <a:solidFill>
                            <a:srgbClr val="000000"/>
                          </a:solidFill>
                          <a:effectLst/>
                          <a:latin typeface="Meiryo" panose="020B0604030504040204" pitchFamily="34" charset="-128"/>
                          <a:ea typeface="Meiryo" panose="020B0604030504040204" pitchFamily="34" charset="-128"/>
                        </a:rPr>
                        <a:t>）経管</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栄養（経鼻・胃瘻を含む）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036297"/>
                  </a:ext>
                </a:extLst>
              </a:tr>
              <a:tr h="263776">
                <a:tc>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 9</a:t>
                      </a:r>
                      <a:r>
                        <a:rPr lang="ja-JP" altLang="en-US" sz="1200" b="0" i="0" u="none" strike="noStrike">
                          <a:solidFill>
                            <a:srgbClr val="000000"/>
                          </a:solidFill>
                          <a:effectLst/>
                          <a:latin typeface="Meiryo" panose="020B0604030504040204" pitchFamily="34" charset="-128"/>
                          <a:ea typeface="Meiryo" panose="020B0604030504040204" pitchFamily="34" charset="-128"/>
                        </a:rPr>
                        <a:t>）腸瘻</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腸管栄養</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98551"/>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10</a:t>
                      </a:r>
                      <a:r>
                        <a:rPr lang="ja-JP" altLang="en-US" sz="1200" b="0" i="0" u="none" strike="noStrike">
                          <a:solidFill>
                            <a:srgbClr val="000000"/>
                          </a:solidFill>
                          <a:effectLst/>
                          <a:latin typeface="Meiryo" panose="020B0604030504040204" pitchFamily="34" charset="-128"/>
                          <a:ea typeface="Meiryo" panose="020B0604030504040204" pitchFamily="34" charset="-128"/>
                        </a:rPr>
                        <a:t>）持続注入ポンプを使用（腸瘻・腸管栄養時）</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3</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118998"/>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11</a:t>
                      </a:r>
                      <a:r>
                        <a:rPr lang="ja-JP" altLang="en-US" sz="1200" b="0" i="0" u="none" strike="noStrike">
                          <a:solidFill>
                            <a:srgbClr val="000000"/>
                          </a:solidFill>
                          <a:effectLst/>
                          <a:latin typeface="Meiryo" panose="020B0604030504040204" pitchFamily="34" charset="-128"/>
                          <a:ea typeface="Meiryo" panose="020B0604030504040204" pitchFamily="34" charset="-128"/>
                        </a:rPr>
                        <a:t>）継続</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する透析（腹膜灌流を含む）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8</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841715"/>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12</a:t>
                      </a:r>
                      <a:r>
                        <a:rPr lang="ja-JP" altLang="en-US" sz="1200" b="0" i="0" u="none" strike="noStrike">
                          <a:solidFill>
                            <a:srgbClr val="000000"/>
                          </a:solidFill>
                          <a:effectLst/>
                          <a:latin typeface="Meiryo" panose="020B0604030504040204" pitchFamily="34" charset="-128"/>
                          <a:ea typeface="Meiryo" panose="020B0604030504040204" pitchFamily="34" charset="-128"/>
                        </a:rPr>
                        <a:t>）定期導尿</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   3</a:t>
                      </a:r>
                      <a:r>
                        <a:rPr lang="ja-JP" altLang="en-US" sz="1200" b="0" i="0" u="none" strike="noStrike">
                          <a:solidFill>
                            <a:srgbClr val="000000"/>
                          </a:solidFill>
                          <a:effectLst/>
                          <a:latin typeface="Meiryo" panose="020B0604030504040204" pitchFamily="34" charset="-128"/>
                          <a:ea typeface="Meiryo" panose="020B0604030504040204" pitchFamily="34" charset="-128"/>
                        </a:rPr>
                        <a:t>回</a:t>
                      </a:r>
                      <a:r>
                        <a:rPr lang="en-US" altLang="ja-JP" sz="1200" b="0" i="0" u="none" strike="noStrike" dirty="0">
                          <a:solidFill>
                            <a:srgbClr val="000000"/>
                          </a:solidFill>
                          <a:effectLst/>
                          <a:latin typeface="Meiryo" panose="020B0604030504040204" pitchFamily="34" charset="-128"/>
                          <a:ea typeface="Meiryo" panose="020B0604030504040204" pitchFamily="34" charset="-128"/>
                        </a:rPr>
                        <a:t>/</a:t>
                      </a:r>
                      <a:r>
                        <a:rPr lang="ja-JP" altLang="en-US" sz="1200" b="0" i="0" u="none" strike="noStrike">
                          <a:solidFill>
                            <a:srgbClr val="000000"/>
                          </a:solidFill>
                          <a:effectLst/>
                          <a:latin typeface="Meiryo" panose="020B0604030504040204" pitchFamily="34" charset="-128"/>
                          <a:ea typeface="Meiryo" panose="020B0604030504040204" pitchFamily="34" charset="-128"/>
                        </a:rPr>
                        <a:t>日以上</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3944044"/>
                  </a:ext>
                </a:extLst>
              </a:tr>
              <a:tr h="263776">
                <a:tc>
                  <a:txBody>
                    <a:bodyPr/>
                    <a:lstStyle/>
                    <a:p>
                      <a:pPr algn="l"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13</a:t>
                      </a:r>
                      <a:r>
                        <a:rPr lang="ja-JP" altLang="en-US" sz="1200" b="0" i="0" u="none" strike="noStrike">
                          <a:solidFill>
                            <a:srgbClr val="000000"/>
                          </a:solidFill>
                          <a:effectLst/>
                          <a:latin typeface="Meiryo" panose="020B0604030504040204" pitchFamily="34" charset="-128"/>
                          <a:ea typeface="Meiryo" panose="020B0604030504040204" pitchFamily="34" charset="-128"/>
                        </a:rPr>
                        <a:t>）人工</a:t>
                      </a:r>
                      <a:r>
                        <a:rPr lang="ja-JP" altLang="en-US" sz="1200" b="0" i="0" u="none" strike="noStrike" dirty="0">
                          <a:solidFill>
                            <a:srgbClr val="000000"/>
                          </a:solidFill>
                          <a:effectLst/>
                          <a:latin typeface="Meiryo" panose="020B0604030504040204" pitchFamily="34" charset="-128"/>
                          <a:ea typeface="Meiryo" panose="020B0604030504040204" pitchFamily="34" charset="-128"/>
                        </a:rPr>
                        <a:t>肛門</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Meiryo" panose="020B0604030504040204" pitchFamily="34" charset="-128"/>
                          <a:ea typeface="Meiryo" panose="020B0604030504040204" pitchFamily="34" charset="-128"/>
                        </a:rPr>
                        <a:t>5</a:t>
                      </a:r>
                      <a:endParaRPr lang="ja-JP" altLang="en-US" sz="12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0097615"/>
                  </a:ext>
                </a:extLst>
              </a:tr>
            </a:tbl>
          </a:graphicData>
        </a:graphic>
      </p:graphicFrame>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620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DF49673-326A-46DF-85BE-2BDE74935713}"/>
              </a:ext>
            </a:extLst>
          </p:cNvPr>
          <p:cNvSpPr>
            <a:spLocks noChangeArrowheads="1"/>
          </p:cNvSpPr>
          <p:nvPr/>
        </p:nvSpPr>
        <p:spPr bwMode="auto">
          <a:xfrm>
            <a:off x="1442612" y="1667081"/>
            <a:ext cx="7020781" cy="3943169"/>
          </a:xfrm>
          <a:prstGeom prst="rect">
            <a:avLst/>
          </a:prstGeom>
          <a:noFill/>
          <a:ln>
            <a:noFill/>
          </a:ln>
        </p:spPr>
        <p:txBody>
          <a:bodyPr wrap="square" lIns="70906" tIns="35452" rIns="70906" bIns="35452">
            <a:spAutoFit/>
          </a:bodyPr>
          <a:lstStyle/>
          <a:p>
            <a:pPr defTabSz="709355">
              <a:defRPr/>
            </a:pPr>
            <a:r>
              <a:rPr lang="ja-JP" altLang="en-US" sz="1950" dirty="0">
                <a:solidFill>
                  <a:prstClr val="black"/>
                </a:solidFill>
                <a:latin typeface="Segoe UI" panose="020B0502040204020203" pitchFamily="34" charset="0"/>
                <a:ea typeface="メイリオ" panose="020B0604030504040204" pitchFamily="50" charset="-128"/>
              </a:rPr>
              <a:t>すべての患者の血液、体液、分泌物（喀痰など</a:t>
            </a:r>
            <a:r>
              <a:rPr lang="ja-JP" altLang="en-US" sz="1950" spc="-1219" dirty="0">
                <a:solidFill>
                  <a:prstClr val="black"/>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、排泄物などの湿性生体物質は、感染の可能性のある物質として取り扱うことを前提とし、すべての対象者に適応される。</a:t>
            </a:r>
          </a:p>
          <a:p>
            <a:pPr defTabSz="709355">
              <a:defRPr/>
            </a:pPr>
            <a:endParaRPr lang="ja-JP" altLang="en-US" sz="1625" u="sng" dirty="0">
              <a:solidFill>
                <a:prstClr val="black"/>
              </a:solidFill>
              <a:latin typeface="Segoe UI" panose="020B0502040204020203" pitchFamily="34" charset="0"/>
              <a:ea typeface="メイリオ" panose="020B0604030504040204" pitchFamily="50" charset="-128"/>
            </a:endParaRPr>
          </a:p>
          <a:p>
            <a:pPr marL="233980" defTabSz="709355">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 適切な手洗い、手指消毒（手袋の着用にかかわらず）</a:t>
            </a:r>
          </a:p>
          <a:p>
            <a:pPr marL="233980" defTabSz="709355">
              <a:spcBef>
                <a:spcPts val="488"/>
              </a:spcBef>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 防護用具の使用（手袋、ガウン、プラスチックエプロン、</a:t>
            </a:r>
          </a:p>
          <a:p>
            <a:pPr marL="233980" defTabSz="709355">
              <a:defRPr/>
            </a:pPr>
            <a:r>
              <a:rPr lang="ja-JP" altLang="en-US" sz="1950" dirty="0">
                <a:solidFill>
                  <a:prstClr val="black"/>
                </a:solidFill>
                <a:latin typeface="Segoe UI" panose="020B0502040204020203" pitchFamily="34" charset="0"/>
                <a:ea typeface="メイリオ" panose="020B0604030504040204" pitchFamily="50" charset="-128"/>
              </a:rPr>
              <a:t>　　                          マスク、ゴ－グル等の着用）</a:t>
            </a:r>
            <a:endParaRPr lang="en-US" altLang="ja-JP" sz="1950" dirty="0">
              <a:solidFill>
                <a:prstClr val="black"/>
              </a:solidFill>
              <a:latin typeface="Segoe UI" panose="020B0502040204020203" pitchFamily="34" charset="0"/>
              <a:ea typeface="メイリオ" panose="020B0604030504040204" pitchFamily="50" charset="-128"/>
            </a:endParaRPr>
          </a:p>
          <a:p>
            <a:pPr marL="233980" defTabSz="709355">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 </a:t>
            </a:r>
            <a:r>
              <a:rPr lang="ja-JP" altLang="en-US" sz="1950" dirty="0">
                <a:solidFill>
                  <a:prstClr val="black"/>
                </a:solidFill>
                <a:latin typeface="Segoe UI" panose="020B0502040204020203" pitchFamily="34" charset="0"/>
                <a:ea typeface="メイリオ" panose="020B0604030504040204" pitchFamily="50" charset="-128"/>
              </a:rPr>
              <a:t>咳エチケット（マスクの着用）</a:t>
            </a:r>
          </a:p>
          <a:p>
            <a:pPr marL="233980" defTabSz="709355">
              <a:spcBef>
                <a:spcPts val="488"/>
              </a:spcBef>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 </a:t>
            </a:r>
            <a:r>
              <a:rPr lang="ja-JP" altLang="en-US" sz="1950" dirty="0">
                <a:solidFill>
                  <a:prstClr val="black"/>
                </a:solidFill>
                <a:latin typeface="Segoe UI" panose="020B0502040204020203" pitchFamily="34" charset="0"/>
                <a:ea typeface="メイリオ" panose="020B0604030504040204" pitchFamily="50" charset="-128"/>
              </a:rPr>
              <a:t>ケアに使用した器材の取り扱い</a:t>
            </a:r>
          </a:p>
          <a:p>
            <a:pPr marL="233980" defTabSz="709355">
              <a:spcBef>
                <a:spcPts val="488"/>
              </a:spcBef>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 廃棄物処理</a:t>
            </a:r>
          </a:p>
          <a:p>
            <a:pPr marL="233980" defTabSz="709355">
              <a:spcBef>
                <a:spcPts val="488"/>
              </a:spcBef>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 環境整備</a:t>
            </a:r>
          </a:p>
          <a:p>
            <a:pPr marL="233980" defTabSz="709355">
              <a:spcBef>
                <a:spcPts val="488"/>
              </a:spcBef>
              <a:defRPr/>
            </a:pPr>
            <a:r>
              <a:rPr lang="ja-JP" altLang="en-US" sz="1950" dirty="0">
                <a:solidFill>
                  <a:prstClr val="black">
                    <a:lumMod val="65000"/>
                    <a:lumOff val="35000"/>
                  </a:prstClr>
                </a:solidFill>
                <a:latin typeface="Segoe UI" panose="020B0502040204020203" pitchFamily="34" charset="0"/>
                <a:ea typeface="メイリオ" panose="020B0604030504040204" pitchFamily="50" charset="-128"/>
              </a:rPr>
              <a:t>■</a:t>
            </a:r>
            <a:r>
              <a:rPr lang="ja-JP" altLang="en-US" sz="1950" dirty="0">
                <a:solidFill>
                  <a:prstClr val="black"/>
                </a:solidFill>
                <a:latin typeface="Segoe UI" panose="020B0502040204020203" pitchFamily="34" charset="0"/>
                <a:ea typeface="メイリオ" panose="020B0604030504040204" pitchFamily="50" charset="-128"/>
              </a:rPr>
              <a:t> 患者の配置</a:t>
            </a:r>
          </a:p>
        </p:txBody>
      </p:sp>
      <p:sp>
        <p:nvSpPr>
          <p:cNvPr id="3" name="テキスト プレースホルダー 2">
            <a:extLst>
              <a:ext uri="{FF2B5EF4-FFF2-40B4-BE49-F238E27FC236}">
                <a16:creationId xmlns:a16="http://schemas.microsoft.com/office/drawing/2014/main" id="{DCBDFEBE-1725-47F0-A9B2-6C548CB5EC67}"/>
              </a:ext>
            </a:extLst>
          </p:cNvPr>
          <p:cNvSpPr>
            <a:spLocks noGrp="1"/>
          </p:cNvSpPr>
          <p:nvPr>
            <p:ph type="body" sz="quarter" idx="10"/>
          </p:nvPr>
        </p:nvSpPr>
        <p:spPr/>
        <p:txBody>
          <a:bodyPr/>
          <a:lstStyle/>
          <a:p>
            <a:endParaRPr lang="ja-JP" altLang="en-US"/>
          </a:p>
        </p:txBody>
      </p:sp>
      <p:sp>
        <p:nvSpPr>
          <p:cNvPr id="2" name="タイトル 1">
            <a:extLst>
              <a:ext uri="{FF2B5EF4-FFF2-40B4-BE49-F238E27FC236}">
                <a16:creationId xmlns:a16="http://schemas.microsoft.com/office/drawing/2014/main" id="{9617FC15-6F06-4FAB-99AB-5D88FC17704E}"/>
              </a:ext>
            </a:extLst>
          </p:cNvPr>
          <p:cNvSpPr>
            <a:spLocks noGrp="1"/>
          </p:cNvSpPr>
          <p:nvPr>
            <p:ph type="title"/>
          </p:nvPr>
        </p:nvSpPr>
        <p:spPr/>
        <p:txBody>
          <a:bodyPr>
            <a:normAutofit fontScale="90000"/>
          </a:bodyPr>
          <a:lstStyle/>
          <a:p>
            <a:r>
              <a:rPr lang="ja-JP" altLang="en-US" dirty="0"/>
              <a:t>標準予防策（スタンダードプリコーション）</a:t>
            </a:r>
            <a:endParaRPr kumimoji="1" lang="ja-JP" altLang="en-US" dirty="0"/>
          </a:p>
        </p:txBody>
      </p:sp>
      <p:sp>
        <p:nvSpPr>
          <p:cNvPr id="6" name="テキスト ボックス 5">
            <a:extLst>
              <a:ext uri="{FF2B5EF4-FFF2-40B4-BE49-F238E27FC236}">
                <a16:creationId xmlns:a16="http://schemas.microsoft.com/office/drawing/2014/main" id="{ADE2140D-F437-4AC5-96B5-6A0589521BCE}"/>
              </a:ext>
            </a:extLst>
          </p:cNvPr>
          <p:cNvSpPr txBox="1"/>
          <p:nvPr/>
        </p:nvSpPr>
        <p:spPr>
          <a:xfrm>
            <a:off x="7027136" y="6191416"/>
            <a:ext cx="1915909" cy="230832"/>
          </a:xfrm>
          <a:prstGeom prst="rect">
            <a:avLst/>
          </a:prstGeom>
          <a:noFill/>
        </p:spPr>
        <p:txBody>
          <a:bodyPr wrap="non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出典：厚生労働省資料を一部改変</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18861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CC65720C-2105-4959-92BF-A64AC9C1D9A3}"/>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流水による手洗い</a:t>
            </a:r>
          </a:p>
        </p:txBody>
      </p:sp>
      <p:sp>
        <p:nvSpPr>
          <p:cNvPr id="19" name="テキスト ボックス 9">
            <a:extLst>
              <a:ext uri="{FF2B5EF4-FFF2-40B4-BE49-F238E27FC236}">
                <a16:creationId xmlns:a16="http://schemas.microsoft.com/office/drawing/2014/main" id="{7D98920C-DD84-46FF-856A-40284C6C2CB3}"/>
              </a:ext>
            </a:extLst>
          </p:cNvPr>
          <p:cNvSpPr txBox="1">
            <a:spLocks noChangeArrowheads="1"/>
          </p:cNvSpPr>
          <p:nvPr/>
        </p:nvSpPr>
        <p:spPr bwMode="auto">
          <a:xfrm>
            <a:off x="6838951" y="5391151"/>
            <a:ext cx="24701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rPr>
              <a:t>出典）介護職員によるたんの吸引等の</a:t>
            </a:r>
            <a:endParaRPr lang="en-US" altLang="ja-JP" sz="900" dirty="0">
              <a:solidFill>
                <a:srgbClr val="000000"/>
              </a:solidFill>
            </a:endParaRPr>
          </a:p>
          <a:p>
            <a:pPr eaLnBrk="1" hangingPunct="1">
              <a:spcBef>
                <a:spcPct val="0"/>
              </a:spcBef>
              <a:buFontTx/>
              <a:buNone/>
            </a:pPr>
            <a:r>
              <a:rPr lang="ja-JP" altLang="en-US" sz="900" dirty="0">
                <a:solidFill>
                  <a:srgbClr val="000000"/>
                </a:solidFill>
              </a:rPr>
              <a:t>　　　研修テキスト </a:t>
            </a:r>
            <a:r>
              <a:rPr lang="en-US" altLang="ja-JP" sz="900" dirty="0">
                <a:solidFill>
                  <a:srgbClr val="000000"/>
                </a:solidFill>
              </a:rPr>
              <a:t>- </a:t>
            </a:r>
            <a:r>
              <a:rPr lang="ja-JP" altLang="en-US" sz="900" dirty="0">
                <a:solidFill>
                  <a:srgbClr val="000000"/>
                </a:solidFill>
              </a:rPr>
              <a:t>平成</a:t>
            </a:r>
            <a:r>
              <a:rPr lang="en-US" altLang="ja-JP" sz="900" dirty="0">
                <a:solidFill>
                  <a:srgbClr val="000000"/>
                </a:solidFill>
              </a:rPr>
              <a:t>27</a:t>
            </a:r>
            <a:r>
              <a:rPr lang="ja-JP" altLang="en-US" sz="900" dirty="0">
                <a:solidFill>
                  <a:srgbClr val="000000"/>
                </a:solidFill>
              </a:rPr>
              <a:t>年改正版</a:t>
            </a:r>
            <a:endParaRPr lang="en-US" altLang="ja-JP" sz="900" dirty="0">
              <a:solidFill>
                <a:srgbClr val="000000"/>
              </a:solidFill>
            </a:endParaRPr>
          </a:p>
          <a:p>
            <a:pPr eaLnBrk="1" hangingPunct="1">
              <a:spcBef>
                <a:spcPct val="0"/>
              </a:spcBef>
              <a:buFontTx/>
              <a:buNone/>
            </a:pPr>
            <a:r>
              <a:rPr lang="ja-JP" altLang="en-US" sz="900" dirty="0">
                <a:solidFill>
                  <a:srgbClr val="000000"/>
                </a:solidFill>
              </a:rPr>
              <a:t>（平成</a:t>
            </a:r>
            <a:r>
              <a:rPr lang="en-US" altLang="ja-JP" sz="900" dirty="0">
                <a:solidFill>
                  <a:srgbClr val="000000"/>
                </a:solidFill>
              </a:rPr>
              <a:t>26 </a:t>
            </a:r>
            <a:r>
              <a:rPr lang="ja-JP" altLang="en-US" sz="900" dirty="0">
                <a:solidFill>
                  <a:srgbClr val="000000"/>
                </a:solidFill>
              </a:rPr>
              <a:t>年度セーフティネット支援対策等事業費補助金（社会福祉推進事業分）</a:t>
            </a:r>
            <a:endParaRPr lang="en-US" altLang="ja-JP" sz="900" dirty="0">
              <a:solidFill>
                <a:srgbClr val="000000"/>
              </a:solidFill>
            </a:endParaRPr>
          </a:p>
          <a:p>
            <a:pPr eaLnBrk="1" hangingPunct="1">
              <a:spcBef>
                <a:spcPct val="0"/>
              </a:spcBef>
              <a:buFontTx/>
              <a:buNone/>
            </a:pPr>
            <a:r>
              <a:rPr lang="ja-JP" altLang="en-US" sz="900" dirty="0">
                <a:solidFill>
                  <a:srgbClr val="000000"/>
                </a:solidFill>
              </a:rPr>
              <a:t>介護職員等によるたんの吸引等の研修</a:t>
            </a:r>
            <a:endParaRPr lang="en-US" altLang="ja-JP" sz="900" dirty="0">
              <a:solidFill>
                <a:srgbClr val="000000"/>
              </a:solidFill>
            </a:endParaRPr>
          </a:p>
          <a:p>
            <a:pPr eaLnBrk="1" hangingPunct="1">
              <a:spcBef>
                <a:spcPct val="0"/>
              </a:spcBef>
              <a:buFontTx/>
              <a:buNone/>
            </a:pPr>
            <a:r>
              <a:rPr lang="ja-JP" altLang="en-US" sz="900" dirty="0">
                <a:solidFill>
                  <a:srgbClr val="000000"/>
                </a:solidFill>
              </a:rPr>
              <a:t>テキストの見直しに関する調査研究事業、</a:t>
            </a:r>
            <a:endParaRPr lang="en-US" altLang="ja-JP" sz="900" dirty="0">
              <a:solidFill>
                <a:srgbClr val="000000"/>
              </a:solidFill>
            </a:endParaRPr>
          </a:p>
          <a:p>
            <a:pPr eaLnBrk="1" hangingPunct="1">
              <a:spcBef>
                <a:spcPct val="0"/>
              </a:spcBef>
              <a:buFontTx/>
              <a:buNone/>
            </a:pPr>
            <a:r>
              <a:rPr lang="zh-TW" altLang="en-US" sz="900" dirty="0">
                <a:solidFill>
                  <a:srgbClr val="000000"/>
                </a:solidFill>
              </a:rPr>
              <a:t>一般社団法人 全国訪問看護事業協会</a:t>
            </a:r>
            <a:r>
              <a:rPr lang="ja-JP" altLang="en-US" sz="900" dirty="0">
                <a:solidFill>
                  <a:srgbClr val="000000"/>
                </a:solidFill>
              </a:rPr>
              <a:t>）</a:t>
            </a:r>
          </a:p>
        </p:txBody>
      </p:sp>
      <p:sp>
        <p:nvSpPr>
          <p:cNvPr id="20" name="Text Box 3">
            <a:extLst>
              <a:ext uri="{FF2B5EF4-FFF2-40B4-BE49-F238E27FC236}">
                <a16:creationId xmlns:a16="http://schemas.microsoft.com/office/drawing/2014/main" id="{00902B58-DF91-4433-992C-85621D514883}"/>
              </a:ext>
            </a:extLst>
          </p:cNvPr>
          <p:cNvSpPr txBox="1">
            <a:spLocks noChangeArrowheads="1"/>
          </p:cNvSpPr>
          <p:nvPr/>
        </p:nvSpPr>
        <p:spPr bwMode="auto">
          <a:xfrm>
            <a:off x="681038" y="1274617"/>
            <a:ext cx="8105774" cy="37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873125">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defTabSz="873125">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defTabSz="873125">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2401" dirty="0">
                <a:solidFill>
                  <a:srgbClr val="000000"/>
                </a:solidFill>
              </a:rPr>
              <a:t>吸引前には、流水と石けんでよく手をあらいましょう。</a:t>
            </a:r>
          </a:p>
        </p:txBody>
      </p:sp>
      <p:pic>
        <p:nvPicPr>
          <p:cNvPr id="21" name="図 2">
            <a:extLst>
              <a:ext uri="{FF2B5EF4-FFF2-40B4-BE49-F238E27FC236}">
                <a16:creationId xmlns:a16="http://schemas.microsoft.com/office/drawing/2014/main" id="{1FC4C9D2-D3ED-445E-B778-201B6ACB56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730375"/>
            <a:ext cx="6157912"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8368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360720B-E05A-443C-A8A3-A83724D25B72}"/>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速乾性擦式手指消毒剤による手洗い</a:t>
            </a:r>
          </a:p>
        </p:txBody>
      </p:sp>
      <p:pic>
        <p:nvPicPr>
          <p:cNvPr id="7" name="Picture 6">
            <a:extLst>
              <a:ext uri="{FF2B5EF4-FFF2-40B4-BE49-F238E27FC236}">
                <a16:creationId xmlns:a16="http://schemas.microsoft.com/office/drawing/2014/main" id="{FF52CAB4-FDFA-4119-9510-F833BE634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560144"/>
            <a:ext cx="8353424"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750484" y="3382777"/>
            <a:ext cx="2236510" cy="584775"/>
          </a:xfrm>
          <a:prstGeom prst="rect">
            <a:avLst/>
          </a:prstGeom>
          <a:solidFill>
            <a:schemeClr val="bg1"/>
          </a:solidFill>
          <a:ln>
            <a:solidFill>
              <a:schemeClr val="bg1"/>
            </a:solidFill>
          </a:ln>
        </p:spPr>
        <p:txBody>
          <a:bodyPr wrap="none">
            <a:spAutoFit/>
          </a:bodyPr>
          <a:lstStyle/>
          <a:p>
            <a:r>
              <a:rPr lang="ja-JP" altLang="en-US" sz="1600" dirty="0">
                <a:solidFill>
                  <a:prstClr val="black"/>
                </a:solidFill>
                <a:latin typeface="Segoe UI" panose="020B0502040204020203" pitchFamily="34" charset="0"/>
                <a:ea typeface="メイリオ" panose="020B0604030504040204" pitchFamily="50" charset="-128"/>
              </a:rPr>
              <a:t>消毒剤の規定量を手掌</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に受け取ります。</a:t>
            </a:r>
            <a:endParaRPr lang="ja-JP" altLang="en-US" sz="1600" dirty="0"/>
          </a:p>
        </p:txBody>
      </p:sp>
      <p:sp>
        <p:nvSpPr>
          <p:cNvPr id="6" name="正方形/長方形 5"/>
          <p:cNvSpPr/>
          <p:nvPr/>
        </p:nvSpPr>
        <p:spPr>
          <a:xfrm>
            <a:off x="2904849" y="3370358"/>
            <a:ext cx="2031325" cy="584775"/>
          </a:xfrm>
          <a:prstGeom prst="rect">
            <a:avLst/>
          </a:prstGeom>
          <a:solidFill>
            <a:schemeClr val="bg1"/>
          </a:solidFill>
          <a:ln>
            <a:solidFill>
              <a:schemeClr val="bg1"/>
            </a:solidFill>
          </a:ln>
        </p:spPr>
        <p:txBody>
          <a:bodyPr wrap="none">
            <a:spAutoFit/>
          </a:bodyPr>
          <a:lstStyle/>
          <a:p>
            <a:r>
              <a:rPr lang="ja-JP" altLang="en-US" sz="1600" dirty="0">
                <a:solidFill>
                  <a:prstClr val="black"/>
                </a:solidFill>
                <a:latin typeface="Segoe UI" panose="020B0502040204020203" pitchFamily="34" charset="0"/>
                <a:ea typeface="メイリオ" panose="020B0604030504040204" pitchFamily="50" charset="-128"/>
              </a:rPr>
              <a:t>始めに両手の指先に</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消毒剤を擦り込む。</a:t>
            </a:r>
            <a:endParaRPr lang="ja-JP" altLang="en-US" sz="1600" dirty="0"/>
          </a:p>
        </p:txBody>
      </p:sp>
      <p:sp>
        <p:nvSpPr>
          <p:cNvPr id="8" name="正方形/長方形 7"/>
          <p:cNvSpPr/>
          <p:nvPr/>
        </p:nvSpPr>
        <p:spPr>
          <a:xfrm>
            <a:off x="681038" y="3370359"/>
            <a:ext cx="2236510" cy="584775"/>
          </a:xfrm>
          <a:prstGeom prst="rect">
            <a:avLst/>
          </a:prstGeom>
          <a:solidFill>
            <a:schemeClr val="bg1"/>
          </a:solidFill>
          <a:ln>
            <a:solidFill>
              <a:schemeClr val="bg1"/>
            </a:solidFill>
          </a:ln>
        </p:spPr>
        <p:txBody>
          <a:bodyPr wrap="none">
            <a:spAutoFit/>
          </a:bodyPr>
          <a:lstStyle/>
          <a:p>
            <a:r>
              <a:rPr lang="ja-JP" altLang="en-US" sz="1600" dirty="0">
                <a:solidFill>
                  <a:prstClr val="black"/>
                </a:solidFill>
                <a:latin typeface="Segoe UI" panose="020B0502040204020203" pitchFamily="34" charset="0"/>
                <a:ea typeface="メイリオ" panose="020B0604030504040204" pitchFamily="50" charset="-128"/>
              </a:rPr>
              <a:t>消毒剤の規定量を手掌</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に受け取ります。</a:t>
            </a:r>
            <a:endParaRPr lang="ja-JP" altLang="en-US" sz="1600" dirty="0"/>
          </a:p>
        </p:txBody>
      </p:sp>
      <p:sp>
        <p:nvSpPr>
          <p:cNvPr id="9" name="正方形/長方形 8"/>
          <p:cNvSpPr/>
          <p:nvPr/>
        </p:nvSpPr>
        <p:spPr>
          <a:xfrm>
            <a:off x="4936176" y="3370362"/>
            <a:ext cx="2311791" cy="584775"/>
          </a:xfrm>
          <a:prstGeom prst="rect">
            <a:avLst/>
          </a:prstGeom>
          <a:solidFill>
            <a:schemeClr val="bg1"/>
          </a:solidFill>
          <a:ln>
            <a:solidFill>
              <a:schemeClr val="bg1"/>
            </a:solidFill>
          </a:ln>
        </p:spPr>
        <p:txBody>
          <a:bodyPr wrap="square">
            <a:spAutoFit/>
          </a:bodyPr>
          <a:lstStyle/>
          <a:p>
            <a:r>
              <a:rPr lang="ja-JP" altLang="en-US" sz="1600" dirty="0">
                <a:solidFill>
                  <a:prstClr val="black"/>
                </a:solidFill>
                <a:latin typeface="Segoe UI" panose="020B0502040204020203" pitchFamily="34" charset="0"/>
                <a:ea typeface="メイリオ" panose="020B0604030504040204" pitchFamily="50" charset="-128"/>
              </a:rPr>
              <a:t>次に手掌によく擦り込む。</a:t>
            </a:r>
            <a:endParaRPr lang="ja-JP" altLang="en-US" sz="1600" dirty="0"/>
          </a:p>
        </p:txBody>
      </p:sp>
      <p:sp>
        <p:nvSpPr>
          <p:cNvPr id="10" name="正方形/長方形 9"/>
          <p:cNvSpPr/>
          <p:nvPr/>
        </p:nvSpPr>
        <p:spPr>
          <a:xfrm>
            <a:off x="7113831" y="3370362"/>
            <a:ext cx="2236510" cy="584775"/>
          </a:xfrm>
          <a:prstGeom prst="rect">
            <a:avLst/>
          </a:prstGeom>
          <a:solidFill>
            <a:schemeClr val="bg1"/>
          </a:solidFill>
          <a:ln>
            <a:solidFill>
              <a:schemeClr val="bg1"/>
            </a:solidFill>
          </a:ln>
        </p:spPr>
        <p:txBody>
          <a:bodyPr wrap="none">
            <a:spAutoFit/>
          </a:bodyPr>
          <a:lstStyle/>
          <a:p>
            <a:r>
              <a:rPr lang="ja-JP" altLang="en-US" sz="1600" dirty="0">
                <a:solidFill>
                  <a:prstClr val="black"/>
                </a:solidFill>
                <a:latin typeface="Segoe UI" panose="020B0502040204020203" pitchFamily="34" charset="0"/>
                <a:ea typeface="メイリオ" panose="020B0604030504040204" pitchFamily="50" charset="-128"/>
              </a:rPr>
              <a:t>手の甲にも擦り込む。</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反対も同時に。</a:t>
            </a:r>
            <a:endParaRPr lang="ja-JP" altLang="en-US" sz="1600" dirty="0"/>
          </a:p>
        </p:txBody>
      </p:sp>
      <p:sp>
        <p:nvSpPr>
          <p:cNvPr id="11" name="正方形/長方形 10"/>
          <p:cNvSpPr/>
          <p:nvPr/>
        </p:nvSpPr>
        <p:spPr>
          <a:xfrm>
            <a:off x="715761" y="3395195"/>
            <a:ext cx="2236510" cy="584775"/>
          </a:xfrm>
          <a:prstGeom prst="rect">
            <a:avLst/>
          </a:prstGeom>
          <a:solidFill>
            <a:schemeClr val="bg1"/>
          </a:solidFill>
          <a:ln>
            <a:solidFill>
              <a:schemeClr val="bg1"/>
            </a:solidFill>
          </a:ln>
        </p:spPr>
        <p:txBody>
          <a:bodyPr wrap="none">
            <a:spAutoFit/>
          </a:bodyPr>
          <a:lstStyle/>
          <a:p>
            <a:r>
              <a:rPr lang="ja-JP" altLang="en-US" sz="1600" dirty="0">
                <a:solidFill>
                  <a:prstClr val="black"/>
                </a:solidFill>
                <a:latin typeface="Segoe UI" panose="020B0502040204020203" pitchFamily="34" charset="0"/>
                <a:ea typeface="メイリオ" panose="020B0604030504040204" pitchFamily="50" charset="-128"/>
              </a:rPr>
              <a:t>消毒剤の規定量を手掌</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に受け取ります。</a:t>
            </a:r>
            <a:endParaRPr lang="ja-JP" altLang="en-US" sz="1600" dirty="0"/>
          </a:p>
        </p:txBody>
      </p:sp>
      <p:sp>
        <p:nvSpPr>
          <p:cNvPr id="12" name="正方形/長方形 11"/>
          <p:cNvSpPr/>
          <p:nvPr/>
        </p:nvSpPr>
        <p:spPr>
          <a:xfrm>
            <a:off x="696714" y="6025016"/>
            <a:ext cx="2311791" cy="338554"/>
          </a:xfrm>
          <a:prstGeom prst="rect">
            <a:avLst/>
          </a:prstGeom>
          <a:solidFill>
            <a:schemeClr val="bg1"/>
          </a:solidFill>
          <a:ln>
            <a:solidFill>
              <a:schemeClr val="bg1"/>
            </a:solidFill>
          </a:ln>
        </p:spPr>
        <p:txBody>
          <a:bodyPr wrap="square">
            <a:spAutoFit/>
          </a:bodyPr>
          <a:lstStyle/>
          <a:p>
            <a:r>
              <a:rPr lang="ja-JP" altLang="en-US" sz="1600" dirty="0">
                <a:solidFill>
                  <a:prstClr val="black"/>
                </a:solidFill>
                <a:latin typeface="Segoe UI" panose="020B0502040204020203" pitchFamily="34" charset="0"/>
                <a:ea typeface="メイリオ" panose="020B0604030504040204" pitchFamily="50" charset="-128"/>
              </a:rPr>
              <a:t>指の間にも擦り込む。</a:t>
            </a:r>
            <a:endParaRPr lang="ja-JP" altLang="en-US" sz="1600" dirty="0"/>
          </a:p>
        </p:txBody>
      </p:sp>
      <p:sp>
        <p:nvSpPr>
          <p:cNvPr id="13" name="正方形/長方形 12"/>
          <p:cNvSpPr/>
          <p:nvPr/>
        </p:nvSpPr>
        <p:spPr>
          <a:xfrm>
            <a:off x="2904849" y="6023246"/>
            <a:ext cx="1972408" cy="338554"/>
          </a:xfrm>
          <a:prstGeom prst="rect">
            <a:avLst/>
          </a:prstGeom>
          <a:solidFill>
            <a:schemeClr val="bg1"/>
          </a:solidFill>
          <a:ln>
            <a:solidFill>
              <a:schemeClr val="bg1"/>
            </a:solidFill>
          </a:ln>
        </p:spPr>
        <p:txBody>
          <a:bodyPr wrap="square">
            <a:spAutoFit/>
          </a:bodyPr>
          <a:lstStyle/>
          <a:p>
            <a:r>
              <a:rPr lang="ja-JP" altLang="en-US" sz="1600" dirty="0">
                <a:solidFill>
                  <a:prstClr val="black"/>
                </a:solidFill>
                <a:latin typeface="Segoe UI" panose="020B0502040204020203" pitchFamily="34" charset="0"/>
                <a:ea typeface="メイリオ" panose="020B0604030504040204" pitchFamily="50" charset="-128"/>
              </a:rPr>
              <a:t>親指にも擦り込む。</a:t>
            </a:r>
            <a:endParaRPr lang="ja-JP" altLang="en-US" sz="1600" dirty="0"/>
          </a:p>
        </p:txBody>
      </p:sp>
      <p:sp>
        <p:nvSpPr>
          <p:cNvPr id="14" name="正方形/長方形 13"/>
          <p:cNvSpPr/>
          <p:nvPr/>
        </p:nvSpPr>
        <p:spPr>
          <a:xfrm>
            <a:off x="4877255" y="6025013"/>
            <a:ext cx="2698375" cy="584775"/>
          </a:xfrm>
          <a:prstGeom prst="rect">
            <a:avLst/>
          </a:prstGeom>
          <a:solidFill>
            <a:schemeClr val="bg1"/>
          </a:solidFill>
          <a:ln>
            <a:solidFill>
              <a:schemeClr val="bg1"/>
            </a:solidFill>
          </a:ln>
        </p:spPr>
        <p:txBody>
          <a:bodyPr wrap="square">
            <a:spAutoFit/>
          </a:bodyPr>
          <a:lstStyle/>
          <a:p>
            <a:r>
              <a:rPr lang="ja-JP" altLang="en-US" sz="1600" dirty="0">
                <a:solidFill>
                  <a:prstClr val="black"/>
                </a:solidFill>
                <a:latin typeface="Segoe UI" panose="020B0502040204020203" pitchFamily="34" charset="0"/>
                <a:ea typeface="メイリオ" panose="020B0604030504040204" pitchFamily="50" charset="-128"/>
              </a:rPr>
              <a:t>手首も忘れずに擦り込む。</a:t>
            </a:r>
            <a:endParaRPr lang="en-US" altLang="ja-JP" sz="1600" dirty="0">
              <a:solidFill>
                <a:prstClr val="black"/>
              </a:solidFill>
              <a:latin typeface="Segoe UI" panose="020B0502040204020203" pitchFamily="34" charset="0"/>
              <a:ea typeface="メイリオ" panose="020B0604030504040204" pitchFamily="50" charset="-128"/>
            </a:endParaRPr>
          </a:p>
          <a:p>
            <a:r>
              <a:rPr lang="ja-JP" altLang="en-US" sz="1600" dirty="0">
                <a:solidFill>
                  <a:prstClr val="black"/>
                </a:solidFill>
                <a:latin typeface="Segoe UI" panose="020B0502040204020203" pitchFamily="34" charset="0"/>
                <a:ea typeface="メイリオ" panose="020B0604030504040204" pitchFamily="50" charset="-128"/>
              </a:rPr>
              <a:t>乾燥するまでよく擦り込む。</a:t>
            </a:r>
            <a:endParaRPr lang="ja-JP" altLang="en-US" sz="1600" dirty="0"/>
          </a:p>
        </p:txBody>
      </p:sp>
      <p:sp>
        <p:nvSpPr>
          <p:cNvPr id="15" name="正方形/長方形 1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12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061DC95-230E-4582-8CCA-F5860C7A9784}"/>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ケア内容と防護の必要性</a:t>
            </a:r>
          </a:p>
        </p:txBody>
      </p:sp>
      <p:graphicFrame>
        <p:nvGraphicFramePr>
          <p:cNvPr id="15" name="表 14">
            <a:extLst>
              <a:ext uri="{FF2B5EF4-FFF2-40B4-BE49-F238E27FC236}">
                <a16:creationId xmlns:a16="http://schemas.microsoft.com/office/drawing/2014/main" id="{CDBBA442-B7FA-47EC-8CDD-73B30A41C55C}"/>
              </a:ext>
            </a:extLst>
          </p:cNvPr>
          <p:cNvGraphicFramePr>
            <a:graphicFrameLocks noGrp="1"/>
          </p:cNvGraphicFramePr>
          <p:nvPr>
            <p:extLst>
              <p:ext uri="{D42A27DB-BD31-4B8C-83A1-F6EECF244321}">
                <p14:modId xmlns:p14="http://schemas.microsoft.com/office/powerpoint/2010/main" val="3566679202"/>
              </p:ext>
            </p:extLst>
          </p:nvPr>
        </p:nvGraphicFramePr>
        <p:xfrm>
          <a:off x="1394293" y="1669794"/>
          <a:ext cx="6786000" cy="3981574"/>
        </p:xfrm>
        <a:graphic>
          <a:graphicData uri="http://schemas.openxmlformats.org/drawingml/2006/table">
            <a:tbl>
              <a:tblPr firstRow="1" bandRow="1">
                <a:tableStyleId>{FABFCF23-3B69-468F-B69F-88F6DE6A72F2}</a:tableStyleId>
              </a:tblPr>
              <a:tblGrid>
                <a:gridCol w="1404000">
                  <a:extLst>
                    <a:ext uri="{9D8B030D-6E8A-4147-A177-3AD203B41FA5}">
                      <a16:colId xmlns:a16="http://schemas.microsoft.com/office/drawing/2014/main" val="1463694417"/>
                    </a:ext>
                  </a:extLst>
                </a:gridCol>
                <a:gridCol w="1872000">
                  <a:extLst>
                    <a:ext uri="{9D8B030D-6E8A-4147-A177-3AD203B41FA5}">
                      <a16:colId xmlns:a16="http://schemas.microsoft.com/office/drawing/2014/main" val="1544732763"/>
                    </a:ext>
                  </a:extLst>
                </a:gridCol>
                <a:gridCol w="1872000">
                  <a:extLst>
                    <a:ext uri="{9D8B030D-6E8A-4147-A177-3AD203B41FA5}">
                      <a16:colId xmlns:a16="http://schemas.microsoft.com/office/drawing/2014/main" val="3270328522"/>
                    </a:ext>
                  </a:extLst>
                </a:gridCol>
                <a:gridCol w="1638000">
                  <a:extLst>
                    <a:ext uri="{9D8B030D-6E8A-4147-A177-3AD203B41FA5}">
                      <a16:colId xmlns:a16="http://schemas.microsoft.com/office/drawing/2014/main" val="1751459724"/>
                    </a:ext>
                  </a:extLst>
                </a:gridCol>
              </a:tblGrid>
              <a:tr h="636390">
                <a:tc>
                  <a:txBody>
                    <a:bodyPr/>
                    <a:lstStyle/>
                    <a:p>
                      <a:endParaRPr kumimoji="1" lang="ja-JP" altLang="en-US" sz="2000" baseline="0" dirty="0">
                        <a:latin typeface="Segoe UI" panose="020B0502040204020203" pitchFamily="34" charset="0"/>
                        <a:ea typeface="メイリオ" panose="020B0604030504040204" pitchFamily="50" charset="-128"/>
                      </a:endParaRPr>
                    </a:p>
                  </a:txBody>
                  <a:tcPr marL="73125" marR="73125" marT="58500" marB="29250" anchor="ctr"/>
                </a:tc>
                <a:tc>
                  <a:txBody>
                    <a:bodyPr/>
                    <a:lstStyle/>
                    <a:p>
                      <a:pPr algn="ctr"/>
                      <a:r>
                        <a:rPr kumimoji="1" lang="ja-JP" altLang="en-US" sz="1700" baseline="0" dirty="0"/>
                        <a:t>口腔内・鼻腔内</a:t>
                      </a:r>
                      <a:endParaRPr kumimoji="1" lang="en-US" altLang="ja-JP" sz="1700" baseline="0" dirty="0"/>
                    </a:p>
                    <a:p>
                      <a:pPr algn="ctr"/>
                      <a:r>
                        <a:rPr kumimoji="1" lang="ja-JP" altLang="en-US" sz="1700" baseline="0" dirty="0"/>
                        <a:t>吸引</a:t>
                      </a:r>
                      <a:endParaRPr kumimoji="1" lang="ja-JP" altLang="en-US" sz="1700" baseline="0" dirty="0">
                        <a:latin typeface="Segoe UI" panose="020B0502040204020203" pitchFamily="34" charset="0"/>
                        <a:ea typeface="メイリオ" panose="020B0604030504040204" pitchFamily="50" charset="-128"/>
                      </a:endParaRPr>
                    </a:p>
                  </a:txBody>
                  <a:tcPr marL="73125" marR="73125" marT="58500" marB="29250" anchor="ctr"/>
                </a:tc>
                <a:tc>
                  <a:txBody>
                    <a:bodyPr/>
                    <a:lstStyle/>
                    <a:p>
                      <a:pPr algn="ctr"/>
                      <a:r>
                        <a:rPr kumimoji="1" lang="ja-JP" altLang="en-US" sz="1700" baseline="0" dirty="0"/>
                        <a:t>気管カニューレ内吸引</a:t>
                      </a:r>
                      <a:endParaRPr kumimoji="1" lang="ja-JP" altLang="en-US" sz="1700" baseline="0" dirty="0">
                        <a:latin typeface="Segoe UI" panose="020B0502040204020203" pitchFamily="34" charset="0"/>
                        <a:ea typeface="メイリオ" panose="020B0604030504040204" pitchFamily="50" charset="-128"/>
                      </a:endParaRPr>
                    </a:p>
                  </a:txBody>
                  <a:tcPr marL="73125" marR="73125" marT="58500" marB="29250" anchor="ctr"/>
                </a:tc>
                <a:tc>
                  <a:txBody>
                    <a:bodyPr/>
                    <a:lstStyle/>
                    <a:p>
                      <a:pPr algn="ctr"/>
                      <a:r>
                        <a:rPr kumimoji="1" lang="ja-JP" altLang="en-US" sz="1700" baseline="0" dirty="0"/>
                        <a:t>経管栄養</a:t>
                      </a:r>
                      <a:endParaRPr kumimoji="1" lang="ja-JP" altLang="en-US" sz="1700" baseline="0" dirty="0">
                        <a:latin typeface="Segoe UI" panose="020B0502040204020203" pitchFamily="34" charset="0"/>
                        <a:ea typeface="メイリオ" panose="020B0604030504040204" pitchFamily="50" charset="-128"/>
                      </a:endParaRPr>
                    </a:p>
                  </a:txBody>
                  <a:tcPr marL="73125" marR="73125" marT="58500" marB="29250" anchor="ctr"/>
                </a:tc>
                <a:extLst>
                  <a:ext uri="{0D108BD9-81ED-4DB2-BD59-A6C34878D82A}">
                    <a16:rowId xmlns:a16="http://schemas.microsoft.com/office/drawing/2014/main" val="1247480128"/>
                  </a:ext>
                </a:extLst>
              </a:tr>
              <a:tr h="836296">
                <a:tc>
                  <a:txBody>
                    <a:bodyPr/>
                    <a:lstStyle/>
                    <a:p>
                      <a:r>
                        <a:rPr kumimoji="1" lang="ja-JP" altLang="en-US" sz="1700" baseline="0" dirty="0"/>
                        <a:t>手袋</a:t>
                      </a:r>
                      <a:endParaRPr kumimoji="1" lang="ja-JP" altLang="en-US" sz="17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algn="ctr"/>
                      <a:r>
                        <a:rPr kumimoji="1" lang="ja-JP" altLang="en-US" sz="2000" baseline="0" dirty="0"/>
                        <a:t>○</a:t>
                      </a:r>
                      <a:endParaRPr kumimoji="1" lang="en-US" altLang="ja-JP" sz="2000" baseline="0" dirty="0"/>
                    </a:p>
                    <a:p>
                      <a:pPr algn="ctr"/>
                      <a:r>
                        <a:rPr kumimoji="1" lang="ja-JP" altLang="en-US" sz="2000" baseline="0" dirty="0"/>
                        <a:t>使い捨て手袋</a:t>
                      </a:r>
                      <a:endParaRPr kumimoji="1" lang="ja-JP" altLang="en-US" sz="20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algn="ctr"/>
                      <a:r>
                        <a:rPr kumimoji="1" lang="ja-JP" altLang="en-US" sz="2000" baseline="0" dirty="0"/>
                        <a:t>○</a:t>
                      </a:r>
                      <a:endParaRPr kumimoji="1" lang="en-US" altLang="ja-JP" sz="2000" baseline="0" dirty="0"/>
                    </a:p>
                    <a:p>
                      <a:pPr algn="ctr"/>
                      <a:r>
                        <a:rPr kumimoji="1" lang="ja-JP" altLang="en-US" sz="2000" baseline="0" dirty="0"/>
                        <a:t>使い捨て手袋</a:t>
                      </a:r>
                      <a:endParaRPr kumimoji="1" lang="ja-JP" altLang="en-US" sz="20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prstClr val="black"/>
                          </a:solidFill>
                          <a:effectLst/>
                          <a:uLnTx/>
                          <a:uFillTx/>
                        </a:rPr>
                        <a:t>（必要に応じて）</a:t>
                      </a:r>
                      <a:endParaRPr kumimoji="1" lang="ja-JP" altLang="en-US" sz="1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txBody>
                  <a:tcPr marL="74295" marR="74295" marT="37148" marB="37148" anchor="ctr"/>
                </a:tc>
                <a:extLst>
                  <a:ext uri="{0D108BD9-81ED-4DB2-BD59-A6C34878D82A}">
                    <a16:rowId xmlns:a16="http://schemas.microsoft.com/office/drawing/2014/main" val="4191826804"/>
                  </a:ext>
                </a:extLst>
              </a:tr>
              <a:tr h="836296">
                <a:tc>
                  <a:txBody>
                    <a:bodyPr/>
                    <a:lstStyle/>
                    <a:p>
                      <a:r>
                        <a:rPr kumimoji="1" lang="ja-JP" altLang="en-US" sz="1700" baseline="0" dirty="0"/>
                        <a:t>マスク</a:t>
                      </a:r>
                      <a:endParaRPr kumimoji="1" lang="ja-JP" altLang="en-US" sz="17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algn="ctr"/>
                      <a:r>
                        <a:rPr kumimoji="1" lang="ja-JP" altLang="en-US" sz="2000" baseline="0" dirty="0"/>
                        <a:t>△</a:t>
                      </a:r>
                      <a:endParaRPr kumimoji="1" lang="en-US" altLang="ja-JP" sz="2000" baseline="0" dirty="0"/>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prstClr val="black"/>
                          </a:solidFill>
                          <a:effectLst/>
                          <a:uLnTx/>
                          <a:uFillTx/>
                        </a:rPr>
                        <a:t>（必要に応じて）</a:t>
                      </a:r>
                      <a:endParaRPr kumimoji="1" lang="ja-JP" altLang="en-US" sz="1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txBody>
                  <a:tcPr marL="74295" marR="74295" marT="37148" marB="37148" anchor="ctr"/>
                </a:tc>
                <a:extLst>
                  <a:ext uri="{0D108BD9-81ED-4DB2-BD59-A6C34878D82A}">
                    <a16:rowId xmlns:a16="http://schemas.microsoft.com/office/drawing/2014/main" val="1056600509"/>
                  </a:ext>
                </a:extLst>
              </a:tr>
              <a:tr h="836296">
                <a:tc>
                  <a:txBody>
                    <a:bodyPr/>
                    <a:lstStyle/>
                    <a:p>
                      <a:r>
                        <a:rPr kumimoji="1" lang="ja-JP" altLang="en-US" sz="1600" baseline="0" dirty="0"/>
                        <a:t>ガウン・</a:t>
                      </a:r>
                      <a:endParaRPr kumimoji="1" lang="en-US" altLang="ja-JP" sz="1600" baseline="0" dirty="0"/>
                    </a:p>
                    <a:p>
                      <a:r>
                        <a:rPr kumimoji="1" lang="ja-JP" altLang="en-US" sz="1600" baseline="0" dirty="0"/>
                        <a:t>プラスチック</a:t>
                      </a:r>
                      <a:endParaRPr kumimoji="1" lang="en-US" altLang="ja-JP" sz="1600" baseline="0" dirty="0"/>
                    </a:p>
                    <a:p>
                      <a:r>
                        <a:rPr kumimoji="1" lang="ja-JP" altLang="en-US" sz="1600" baseline="0" dirty="0"/>
                        <a:t>エプロン</a:t>
                      </a:r>
                      <a:endParaRPr kumimoji="1" lang="ja-JP" altLang="en-US" sz="16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prstClr val="black"/>
                          </a:solidFill>
                          <a:effectLst/>
                          <a:uLnTx/>
                          <a:uFillTx/>
                        </a:rPr>
                        <a:t>（必要に応じて）</a:t>
                      </a:r>
                      <a:endParaRPr kumimoji="1" lang="ja-JP" altLang="en-US" sz="1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txBody>
                  <a:tcPr marL="74295" marR="74295" marT="37148" marB="37148" anchor="ctr"/>
                </a:tc>
                <a:extLst>
                  <a:ext uri="{0D108BD9-81ED-4DB2-BD59-A6C34878D82A}">
                    <a16:rowId xmlns:a16="http://schemas.microsoft.com/office/drawing/2014/main" val="1216880603"/>
                  </a:ext>
                </a:extLst>
              </a:tr>
              <a:tr h="836296">
                <a:tc>
                  <a:txBody>
                    <a:bodyPr/>
                    <a:lstStyle/>
                    <a:p>
                      <a:r>
                        <a:rPr kumimoji="1" lang="ja-JP" altLang="en-US" sz="1700" baseline="0" dirty="0"/>
                        <a:t>ゴーグル</a:t>
                      </a:r>
                      <a:endParaRPr kumimoji="1" lang="ja-JP" altLang="en-US" sz="17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algn="ctr"/>
                      <a:r>
                        <a:rPr kumimoji="1" lang="ja-JP" altLang="en-US" sz="1400" baseline="0" dirty="0"/>
                        <a:t>（飛散があり</a:t>
                      </a:r>
                      <a:endParaRPr kumimoji="1" lang="en-US" altLang="ja-JP" sz="1400" baseline="0" dirty="0"/>
                    </a:p>
                    <a:p>
                      <a:pPr algn="ctr"/>
                      <a:r>
                        <a:rPr kumimoji="1" lang="ja-JP" altLang="en-US" sz="1400" baseline="0" dirty="0"/>
                        <a:t>　そうなら）</a:t>
                      </a:r>
                      <a:endParaRPr kumimoji="1" lang="ja-JP" altLang="en-US" sz="1400" baseline="0" dirty="0">
                        <a:latin typeface="Segoe UI" panose="020B0502040204020203" pitchFamily="34" charset="0"/>
                        <a:ea typeface="メイリオ"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a:t>
                      </a:r>
                      <a:endParaRPr kumimoji="1" lang="en-US" altLang="ja-JP" sz="2000" b="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prstClr val="black"/>
                          </a:solidFill>
                          <a:effectLst/>
                          <a:uLnTx/>
                          <a:uFillTx/>
                        </a:rPr>
                        <a:t>（必要に応じて）</a:t>
                      </a:r>
                      <a:endParaRPr kumimoji="1" lang="ja-JP" altLang="en-US" sz="1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txBody>
                  <a:tcPr marL="74295" marR="74295" marT="37148" marB="37148" anchor="ctr"/>
                </a:tc>
                <a:extLst>
                  <a:ext uri="{0D108BD9-81ED-4DB2-BD59-A6C34878D82A}">
                    <a16:rowId xmlns:a16="http://schemas.microsoft.com/office/drawing/2014/main" val="1358957961"/>
                  </a:ext>
                </a:extLst>
              </a:tr>
            </a:tbl>
          </a:graphicData>
        </a:graphic>
      </p:graphicFrame>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8994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A300FBC-BF1E-4CC4-B73B-8B5D7D653197}"/>
              </a:ext>
            </a:extLst>
          </p:cNvPr>
          <p:cNvPicPr>
            <a:picLocks noChangeAspect="1"/>
          </p:cNvPicPr>
          <p:nvPr/>
        </p:nvPicPr>
        <p:blipFill rotWithShape="1">
          <a:blip r:embed="rId3"/>
          <a:srcRect t="9361"/>
          <a:stretch/>
        </p:blipFill>
        <p:spPr>
          <a:xfrm>
            <a:off x="2137570" y="1352595"/>
            <a:ext cx="6422231" cy="5172030"/>
          </a:xfrm>
          <a:prstGeom prst="rect">
            <a:avLst/>
          </a:prstGeom>
        </p:spPr>
      </p:pic>
      <p:sp>
        <p:nvSpPr>
          <p:cNvPr id="2" name="テキスト プレースホルダー 1">
            <a:extLst>
              <a:ext uri="{FF2B5EF4-FFF2-40B4-BE49-F238E27FC236}">
                <a16:creationId xmlns:a16="http://schemas.microsoft.com/office/drawing/2014/main" id="{15434929-670A-4697-B444-64401BE470EA}"/>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咳エチケット</a:t>
            </a:r>
          </a:p>
        </p:txBody>
      </p:sp>
      <p:sp>
        <p:nvSpPr>
          <p:cNvPr id="8" name="テキスト ボックス 7">
            <a:extLst>
              <a:ext uri="{FF2B5EF4-FFF2-40B4-BE49-F238E27FC236}">
                <a16:creationId xmlns:a16="http://schemas.microsoft.com/office/drawing/2014/main" id="{63DD8BF9-1628-4871-9F62-40CA45EB1909}"/>
              </a:ext>
            </a:extLst>
          </p:cNvPr>
          <p:cNvSpPr txBox="1"/>
          <p:nvPr/>
        </p:nvSpPr>
        <p:spPr>
          <a:xfrm>
            <a:off x="681040" y="1520283"/>
            <a:ext cx="4752975" cy="1290138"/>
          </a:xfrm>
          <a:prstGeom prst="rect">
            <a:avLst/>
          </a:prstGeom>
          <a:solidFill>
            <a:srgbClr val="FFFFFF">
              <a:alpha val="58000"/>
            </a:srgbClr>
          </a:solidFill>
          <a:ln>
            <a:solidFill>
              <a:schemeClr val="accent2">
                <a:lumMod val="60000"/>
                <a:lumOff val="40000"/>
              </a:schemeClr>
            </a:solidFill>
          </a:ln>
        </p:spPr>
        <p:txBody>
          <a:bodyPr lIns="179999" tIns="90000" rIns="179999" bIns="90000" anchor="ctr">
            <a:spAutoFit/>
          </a:bodyPr>
          <a:lstStyle/>
          <a:p>
            <a:pPr>
              <a:defRPr/>
            </a:pPr>
            <a:r>
              <a:rPr lang="ja-JP" altLang="en-US" sz="2401" dirty="0">
                <a:solidFill>
                  <a:prstClr val="black"/>
                </a:solidFill>
                <a:latin typeface="Segoe UI" panose="020B0502040204020203" pitchFamily="34" charset="0"/>
                <a:ea typeface="メイリオ" panose="020B0604030504040204" pitchFamily="50" charset="-128"/>
              </a:rPr>
              <a:t>咳やくしゃみをする場合は、</a:t>
            </a:r>
            <a:endParaRPr lang="en-US" altLang="ja-JP" sz="2401" dirty="0">
              <a:solidFill>
                <a:prstClr val="black"/>
              </a:solidFill>
              <a:latin typeface="Segoe UI" panose="020B0502040204020203" pitchFamily="34" charset="0"/>
              <a:ea typeface="メイリオ" panose="020B0604030504040204" pitchFamily="50" charset="-128"/>
            </a:endParaRPr>
          </a:p>
          <a:p>
            <a:pPr>
              <a:defRPr/>
            </a:pPr>
            <a:r>
              <a:rPr lang="ja-JP" altLang="en-US" sz="2401" dirty="0">
                <a:solidFill>
                  <a:prstClr val="black"/>
                </a:solidFill>
                <a:latin typeface="Segoe UI" panose="020B0502040204020203" pitchFamily="34" charset="0"/>
                <a:ea typeface="メイリオ" panose="020B0604030504040204" pitchFamily="50" charset="-128"/>
              </a:rPr>
              <a:t>咳エチケットとしてマスクを</a:t>
            </a:r>
            <a:endParaRPr lang="en-US" altLang="ja-JP" sz="2401" dirty="0">
              <a:solidFill>
                <a:prstClr val="black"/>
              </a:solidFill>
              <a:latin typeface="Segoe UI" panose="020B0502040204020203" pitchFamily="34" charset="0"/>
              <a:ea typeface="メイリオ" panose="020B0604030504040204" pitchFamily="50" charset="-128"/>
            </a:endParaRPr>
          </a:p>
          <a:p>
            <a:pPr>
              <a:defRPr/>
            </a:pPr>
            <a:r>
              <a:rPr lang="ja-JP" altLang="en-US" sz="2401" dirty="0">
                <a:solidFill>
                  <a:prstClr val="black"/>
                </a:solidFill>
                <a:latin typeface="Segoe UI" panose="020B0502040204020203" pitchFamily="34" charset="0"/>
                <a:ea typeface="メイリオ" panose="020B0604030504040204" pitchFamily="50" charset="-128"/>
              </a:rPr>
              <a:t>必ず装着しましょう。</a:t>
            </a:r>
          </a:p>
        </p:txBody>
      </p:sp>
      <p:sp>
        <p:nvSpPr>
          <p:cNvPr id="9" name="テキスト ボックス 6">
            <a:extLst>
              <a:ext uri="{FF2B5EF4-FFF2-40B4-BE49-F238E27FC236}">
                <a16:creationId xmlns:a16="http://schemas.microsoft.com/office/drawing/2014/main" id="{E13D8070-6434-4836-A829-944F7B866D79}"/>
              </a:ext>
            </a:extLst>
          </p:cNvPr>
          <p:cNvSpPr txBox="1">
            <a:spLocks noChangeArrowheads="1"/>
          </p:cNvSpPr>
          <p:nvPr/>
        </p:nvSpPr>
        <p:spPr bwMode="auto">
          <a:xfrm>
            <a:off x="7308852" y="6309102"/>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出典：厚生労働省資料を一部改変</a:t>
            </a:r>
          </a:p>
        </p:txBody>
      </p:sp>
      <p:sp>
        <p:nvSpPr>
          <p:cNvPr id="10" name="正方形/長方形 9"/>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941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1204C4F-4225-4F1D-87EA-7C43663826F8}"/>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上気道と下気道</a:t>
            </a:r>
          </a:p>
        </p:txBody>
      </p:sp>
      <p:pic>
        <p:nvPicPr>
          <p:cNvPr id="11" name="Picture 21">
            <a:extLst>
              <a:ext uri="{FF2B5EF4-FFF2-40B4-BE49-F238E27FC236}">
                <a16:creationId xmlns:a16="http://schemas.microsoft.com/office/drawing/2014/main" id="{1E55D337-E8AE-41C8-807B-9A887980D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17" y="1263652"/>
            <a:ext cx="7924800" cy="518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5">
            <a:extLst>
              <a:ext uri="{FF2B5EF4-FFF2-40B4-BE49-F238E27FC236}">
                <a16:creationId xmlns:a16="http://schemas.microsoft.com/office/drawing/2014/main" id="{80E4CE93-488D-4EAE-ABC6-7CD424612A8E}"/>
              </a:ext>
            </a:extLst>
          </p:cNvPr>
          <p:cNvSpPr txBox="1">
            <a:spLocks noChangeArrowheads="1"/>
          </p:cNvSpPr>
          <p:nvPr/>
        </p:nvSpPr>
        <p:spPr bwMode="auto">
          <a:xfrm>
            <a:off x="7358268" y="6226471"/>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出典：厚生労働省資料を一部改変</a:t>
            </a:r>
          </a:p>
        </p:txBody>
      </p:sp>
      <p:sp>
        <p:nvSpPr>
          <p:cNvPr id="8" name="正方形/長方形 7"/>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984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7DAB534-AC2A-451F-8BB1-9D5853962C88}"/>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喀痰吸引を行う時の留意点</a:t>
            </a:r>
          </a:p>
        </p:txBody>
      </p:sp>
      <p:sp>
        <p:nvSpPr>
          <p:cNvPr id="10" name="二等辺三角形 9">
            <a:extLst>
              <a:ext uri="{FF2B5EF4-FFF2-40B4-BE49-F238E27FC236}">
                <a16:creationId xmlns:a16="http://schemas.microsoft.com/office/drawing/2014/main" id="{57CE2C91-386C-4225-80FD-4266014CCA19}"/>
              </a:ext>
            </a:extLst>
          </p:cNvPr>
          <p:cNvSpPr/>
          <p:nvPr/>
        </p:nvSpPr>
        <p:spPr>
          <a:xfrm>
            <a:off x="1567546" y="3895924"/>
            <a:ext cx="1169887" cy="860326"/>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63">
              <a:solidFill>
                <a:prstClr val="white"/>
              </a:solidFill>
            </a:endParaRPr>
          </a:p>
        </p:txBody>
      </p:sp>
      <p:sp>
        <p:nvSpPr>
          <p:cNvPr id="13" name="Text Box 2">
            <a:extLst>
              <a:ext uri="{FF2B5EF4-FFF2-40B4-BE49-F238E27FC236}">
                <a16:creationId xmlns:a16="http://schemas.microsoft.com/office/drawing/2014/main" id="{D703DCAA-F0EC-4494-858F-BAFFD6F3CFF3}"/>
              </a:ext>
            </a:extLst>
          </p:cNvPr>
          <p:cNvSpPr txBox="1">
            <a:spLocks noChangeArrowheads="1"/>
          </p:cNvSpPr>
          <p:nvPr/>
        </p:nvSpPr>
        <p:spPr bwMode="auto">
          <a:xfrm>
            <a:off x="1482034" y="2213786"/>
            <a:ext cx="7010301" cy="107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06" tIns="35452" rIns="70906" bIns="35452">
            <a:spAutoFit/>
          </a:bodyPr>
          <a:lstStyle>
            <a:lvl1pPr defTabSz="873125">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defTabSz="873125">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defTabSz="873125">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en-US" altLang="ja-JP" sz="2519" dirty="0">
                <a:solidFill>
                  <a:srgbClr val="000000"/>
                </a:solidFill>
                <a:latin typeface="メイリオ" panose="020B0604030504040204" pitchFamily="50" charset="-128"/>
              </a:rPr>
              <a:t>●</a:t>
            </a:r>
            <a:r>
              <a:rPr lang="ja-JP" altLang="en-US" sz="2519" dirty="0">
                <a:solidFill>
                  <a:srgbClr val="000000"/>
                </a:solidFill>
                <a:latin typeface="メイリオ" panose="020B0604030504040204" pitchFamily="50" charset="-128"/>
              </a:rPr>
              <a:t>鼻腔・口腔内吸引は、清潔に行う</a:t>
            </a:r>
          </a:p>
          <a:p>
            <a:pPr eaLnBrk="1" hangingPunct="1">
              <a:lnSpc>
                <a:spcPct val="60000"/>
              </a:lnSpc>
              <a:spcBef>
                <a:spcPct val="0"/>
              </a:spcBef>
              <a:buFontTx/>
              <a:buNone/>
            </a:pPr>
            <a:endParaRPr lang="ja-JP" altLang="en-US" sz="2519" dirty="0">
              <a:solidFill>
                <a:srgbClr val="000000"/>
              </a:solidFill>
              <a:latin typeface="メイリオ" panose="020B0604030504040204" pitchFamily="50" charset="-128"/>
            </a:endParaRPr>
          </a:p>
          <a:p>
            <a:pPr eaLnBrk="1" hangingPunct="1">
              <a:spcBef>
                <a:spcPct val="0"/>
              </a:spcBef>
              <a:buFontTx/>
              <a:buNone/>
            </a:pPr>
            <a:r>
              <a:rPr lang="ja-JP" altLang="en-US" sz="2519" dirty="0">
                <a:solidFill>
                  <a:srgbClr val="000000"/>
                </a:solidFill>
                <a:latin typeface="メイリオ" panose="020B0604030504040204" pitchFamily="50" charset="-128"/>
              </a:rPr>
              <a:t>●気管カニューレ内吸引は、</a:t>
            </a:r>
            <a:r>
              <a:rPr lang="ja-JP" altLang="en-US" sz="2519" u="sng" dirty="0">
                <a:solidFill>
                  <a:schemeClr val="accent5">
                    <a:lumMod val="75000"/>
                  </a:schemeClr>
                </a:solidFill>
                <a:latin typeface="メイリオ" panose="020B0604030504040204" pitchFamily="50" charset="-128"/>
              </a:rPr>
              <a:t>より清潔に行う</a:t>
            </a:r>
          </a:p>
        </p:txBody>
      </p:sp>
      <p:sp>
        <p:nvSpPr>
          <p:cNvPr id="14" name="Text Box 3">
            <a:extLst>
              <a:ext uri="{FF2B5EF4-FFF2-40B4-BE49-F238E27FC236}">
                <a16:creationId xmlns:a16="http://schemas.microsoft.com/office/drawing/2014/main" id="{981E19DF-0D94-4747-AD5C-6D3B24B73708}"/>
              </a:ext>
            </a:extLst>
          </p:cNvPr>
          <p:cNvSpPr txBox="1">
            <a:spLocks noChangeArrowheads="1"/>
          </p:cNvSpPr>
          <p:nvPr/>
        </p:nvSpPr>
        <p:spPr bwMode="auto">
          <a:xfrm>
            <a:off x="1742965" y="4288039"/>
            <a:ext cx="1169887" cy="43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06" tIns="35452" rIns="70906" bIns="35452">
            <a:spAutoFit/>
          </a:bodyPr>
          <a:lstStyle>
            <a:lvl1pPr marL="1223963" indent="-1223963"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algn="just">
              <a:spcBef>
                <a:spcPct val="0"/>
              </a:spcBef>
              <a:buNone/>
              <a:defRPr/>
            </a:pPr>
            <a:r>
              <a:rPr lang="ja-JP" altLang="en-US" sz="2356" dirty="0">
                <a:solidFill>
                  <a:prstClr val="black"/>
                </a:solidFill>
                <a:latin typeface="Segoe UI" panose="020B0502040204020203" pitchFamily="34" charset="0"/>
                <a:ea typeface="メイリオ" panose="020B0604030504040204" pitchFamily="50" charset="-128"/>
              </a:rPr>
              <a:t>注</a:t>
            </a:r>
            <a:r>
              <a:rPr lang="ja-JP" altLang="en-US" sz="2356" spc="-406" dirty="0">
                <a:solidFill>
                  <a:prstClr val="black"/>
                </a:solidFill>
                <a:latin typeface="Segoe UI" panose="020B0502040204020203" pitchFamily="34" charset="0"/>
                <a:ea typeface="メイリオ" panose="020B0604030504040204" pitchFamily="50" charset="-128"/>
              </a:rPr>
              <a:t>意</a:t>
            </a:r>
            <a:r>
              <a:rPr lang="ja-JP" altLang="en-US" sz="2356" dirty="0">
                <a:solidFill>
                  <a:prstClr val="black"/>
                </a:solidFill>
                <a:latin typeface="Segoe UI" panose="020B0502040204020203" pitchFamily="34" charset="0"/>
                <a:ea typeface="メイリオ" panose="020B0604030504040204" pitchFamily="50" charset="-128"/>
              </a:rPr>
              <a:t> ！</a:t>
            </a:r>
          </a:p>
        </p:txBody>
      </p:sp>
      <p:sp>
        <p:nvSpPr>
          <p:cNvPr id="15" name="テキスト ボックス 7">
            <a:extLst>
              <a:ext uri="{FF2B5EF4-FFF2-40B4-BE49-F238E27FC236}">
                <a16:creationId xmlns:a16="http://schemas.microsoft.com/office/drawing/2014/main" id="{734B46E1-0A35-47F9-B61E-7B6DFF461E26}"/>
              </a:ext>
            </a:extLst>
          </p:cNvPr>
          <p:cNvSpPr txBox="1">
            <a:spLocks noChangeArrowheads="1"/>
          </p:cNvSpPr>
          <p:nvPr/>
        </p:nvSpPr>
        <p:spPr bwMode="auto">
          <a:xfrm>
            <a:off x="7358268" y="6190532"/>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出典：厚生労働省資料を一部改変</a:t>
            </a:r>
          </a:p>
        </p:txBody>
      </p:sp>
      <p:sp>
        <p:nvSpPr>
          <p:cNvPr id="16" name="Text Box 3">
            <a:extLst>
              <a:ext uri="{FF2B5EF4-FFF2-40B4-BE49-F238E27FC236}">
                <a16:creationId xmlns:a16="http://schemas.microsoft.com/office/drawing/2014/main" id="{FD2DBF0B-744C-4986-90A1-CB5BF87E47BC}"/>
              </a:ext>
            </a:extLst>
          </p:cNvPr>
          <p:cNvSpPr txBox="1">
            <a:spLocks noChangeArrowheads="1"/>
          </p:cNvSpPr>
          <p:nvPr/>
        </p:nvSpPr>
        <p:spPr bwMode="auto">
          <a:xfrm>
            <a:off x="2812981" y="4239024"/>
            <a:ext cx="5679350" cy="117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06" tIns="35452" rIns="70906" bIns="35452">
            <a:spAutoFit/>
          </a:bodyPr>
          <a:lstStyle>
            <a:lvl1pPr marL="1223963" indent="-1223963"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indent="0" algn="just">
              <a:lnSpc>
                <a:spcPct val="125000"/>
              </a:lnSpc>
              <a:spcBef>
                <a:spcPct val="0"/>
              </a:spcBef>
              <a:buNone/>
              <a:defRPr/>
            </a:pPr>
            <a:r>
              <a:rPr lang="ja-JP" altLang="en-US" sz="1950" dirty="0">
                <a:solidFill>
                  <a:prstClr val="black"/>
                </a:solidFill>
                <a:latin typeface="Segoe UI" panose="020B0502040204020203" pitchFamily="34" charset="0"/>
                <a:ea typeface="メイリオ" panose="020B0604030504040204" pitchFamily="50" charset="-128"/>
              </a:rPr>
              <a:t>気管カニューレ内吸引に用いた吸引チューブは、表面をアルコールなどで拭いて鼻腔内・口腔内吸引に用いることが出来るが、その逆は禁止。</a:t>
            </a:r>
          </a:p>
        </p:txBody>
      </p:sp>
      <p:sp>
        <p:nvSpPr>
          <p:cNvPr id="11" name="正方形/長方形 10"/>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284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EDAF06C-E690-40D7-9A99-F3B882FACA2A}"/>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清潔と不潔の意識</a:t>
            </a:r>
          </a:p>
        </p:txBody>
      </p:sp>
      <p:sp>
        <p:nvSpPr>
          <p:cNvPr id="9" name="Text Box 2">
            <a:extLst>
              <a:ext uri="{FF2B5EF4-FFF2-40B4-BE49-F238E27FC236}">
                <a16:creationId xmlns:a16="http://schemas.microsoft.com/office/drawing/2014/main" id="{3EDCA429-8587-4FB8-BCC1-5661F1FFBB6C}"/>
              </a:ext>
            </a:extLst>
          </p:cNvPr>
          <p:cNvSpPr txBox="1">
            <a:spLocks noChangeArrowheads="1"/>
          </p:cNvSpPr>
          <p:nvPr/>
        </p:nvSpPr>
        <p:spPr bwMode="auto">
          <a:xfrm>
            <a:off x="1809877" y="2135457"/>
            <a:ext cx="5946180" cy="59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906" tIns="35452" rIns="70906" bIns="35452">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3413" b="1" dirty="0">
                <a:solidFill>
                  <a:prstClr val="black"/>
                </a:solidFill>
                <a:latin typeface="Segoe UI" panose="020B0502040204020203" pitchFamily="34" charset="0"/>
                <a:ea typeface="メイリオ" panose="020B0604030504040204" pitchFamily="50" charset="-128"/>
              </a:rPr>
              <a:t>清</a:t>
            </a:r>
            <a:r>
              <a:rPr lang="ja-JP" altLang="en-US" sz="3413" b="1" spc="244" dirty="0">
                <a:solidFill>
                  <a:prstClr val="black"/>
                </a:solidFill>
                <a:latin typeface="Segoe UI" panose="020B0502040204020203" pitchFamily="34" charset="0"/>
                <a:ea typeface="メイリオ" panose="020B0604030504040204" pitchFamily="50" charset="-128"/>
              </a:rPr>
              <a:t>潔</a:t>
            </a:r>
            <a:r>
              <a:rPr lang="ja-JP" altLang="en-US" sz="3088" spc="244" dirty="0">
                <a:solidFill>
                  <a:prstClr val="black"/>
                </a:solidFill>
                <a:latin typeface="Segoe UI" panose="020B0502040204020203" pitchFamily="34" charset="0"/>
                <a:ea typeface="メイリオ" panose="020B0604030504040204" pitchFamily="50" charset="-128"/>
              </a:rPr>
              <a:t>と</a:t>
            </a:r>
            <a:r>
              <a:rPr lang="ja-JP" altLang="en-US" sz="3413" b="1" dirty="0">
                <a:solidFill>
                  <a:prstClr val="black"/>
                </a:solidFill>
                <a:latin typeface="Segoe UI" panose="020B0502040204020203" pitchFamily="34" charset="0"/>
                <a:ea typeface="メイリオ" panose="020B0604030504040204" pitchFamily="50" charset="-128"/>
              </a:rPr>
              <a:t>不</a:t>
            </a:r>
            <a:r>
              <a:rPr lang="ja-JP" altLang="en-US" sz="3413" b="1" spc="244" dirty="0">
                <a:solidFill>
                  <a:prstClr val="black"/>
                </a:solidFill>
                <a:latin typeface="Segoe UI" panose="020B0502040204020203" pitchFamily="34" charset="0"/>
                <a:ea typeface="メイリオ" panose="020B0604030504040204" pitchFamily="50" charset="-128"/>
              </a:rPr>
              <a:t>潔</a:t>
            </a:r>
            <a:r>
              <a:rPr lang="ja-JP" altLang="en-US" sz="3088" dirty="0">
                <a:solidFill>
                  <a:prstClr val="black"/>
                </a:solidFill>
                <a:latin typeface="Segoe UI" panose="020B0502040204020203" pitchFamily="34" charset="0"/>
                <a:ea typeface="メイリオ" panose="020B0604030504040204" pitchFamily="50" charset="-128"/>
              </a:rPr>
              <a:t>の意識を常にも</a:t>
            </a:r>
            <a:r>
              <a:rPr lang="ja-JP" altLang="en-US" sz="3088" spc="-406" dirty="0">
                <a:solidFill>
                  <a:prstClr val="black"/>
                </a:solidFill>
                <a:latin typeface="Segoe UI" panose="020B0502040204020203" pitchFamily="34" charset="0"/>
                <a:ea typeface="メイリオ" panose="020B0604030504040204" pitchFamily="50" charset="-128"/>
              </a:rPr>
              <a:t>つ</a:t>
            </a:r>
            <a:r>
              <a:rPr lang="ja-JP" altLang="en-US" sz="3088" dirty="0">
                <a:solidFill>
                  <a:prstClr val="black"/>
                </a:solidFill>
                <a:latin typeface="Segoe UI" panose="020B0502040204020203" pitchFamily="34" charset="0"/>
                <a:ea typeface="メイリオ" panose="020B0604030504040204" pitchFamily="50" charset="-128"/>
              </a:rPr>
              <a:t>！</a:t>
            </a:r>
          </a:p>
        </p:txBody>
      </p:sp>
      <p:sp>
        <p:nvSpPr>
          <p:cNvPr id="11" name="Text Box 3">
            <a:extLst>
              <a:ext uri="{FF2B5EF4-FFF2-40B4-BE49-F238E27FC236}">
                <a16:creationId xmlns:a16="http://schemas.microsoft.com/office/drawing/2014/main" id="{6734A43D-D07D-4334-AD94-0855677CE2BA}"/>
              </a:ext>
            </a:extLst>
          </p:cNvPr>
          <p:cNvSpPr txBox="1">
            <a:spLocks noChangeArrowheads="1"/>
          </p:cNvSpPr>
          <p:nvPr/>
        </p:nvSpPr>
        <p:spPr bwMode="auto">
          <a:xfrm>
            <a:off x="1876949" y="2954509"/>
            <a:ext cx="5946180" cy="239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906" tIns="35452" rIns="70906" bIns="35452">
            <a:spAutoFit/>
          </a:bodyPr>
          <a:lstStyle>
            <a:lvl1pPr defTabSz="873125">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defTabSz="873125">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defTabSz="873125">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2519" dirty="0">
                <a:solidFill>
                  <a:srgbClr val="000000"/>
                </a:solidFill>
              </a:rPr>
              <a:t>滅菌や消毒されたもの ：　清潔</a:t>
            </a:r>
          </a:p>
          <a:p>
            <a:pPr eaLnBrk="1" hangingPunct="1">
              <a:spcBef>
                <a:spcPct val="0"/>
              </a:spcBef>
              <a:buFontTx/>
              <a:buNone/>
            </a:pPr>
            <a:endParaRPr lang="ja-JP" altLang="en-US" sz="2519" dirty="0">
              <a:solidFill>
                <a:srgbClr val="000000"/>
              </a:solidFill>
            </a:endParaRPr>
          </a:p>
          <a:p>
            <a:pPr eaLnBrk="1" hangingPunct="1">
              <a:spcBef>
                <a:spcPct val="0"/>
              </a:spcBef>
              <a:buFontTx/>
              <a:buNone/>
            </a:pPr>
            <a:r>
              <a:rPr lang="ja-JP" altLang="en-US" sz="2519" dirty="0">
                <a:solidFill>
                  <a:srgbClr val="000000"/>
                </a:solidFill>
              </a:rPr>
              <a:t>それ以外のもの            ：　不潔</a:t>
            </a:r>
          </a:p>
          <a:p>
            <a:pPr eaLnBrk="1" hangingPunct="1">
              <a:spcBef>
                <a:spcPct val="0"/>
              </a:spcBef>
              <a:buFontTx/>
              <a:buNone/>
            </a:pPr>
            <a:endParaRPr lang="ja-JP" altLang="en-US" sz="2519" dirty="0">
              <a:solidFill>
                <a:srgbClr val="000000"/>
              </a:solidFill>
            </a:endParaRPr>
          </a:p>
          <a:p>
            <a:pPr eaLnBrk="1" hangingPunct="1">
              <a:spcBef>
                <a:spcPct val="0"/>
              </a:spcBef>
              <a:buFontTx/>
              <a:buNone/>
            </a:pPr>
            <a:r>
              <a:rPr lang="ja-JP" altLang="en-US" sz="2519" dirty="0">
                <a:solidFill>
                  <a:srgbClr val="000000"/>
                </a:solidFill>
              </a:rPr>
              <a:t>清潔なものの一部を手に持って使う場合、手で握った部位は「不潔」となる。</a:t>
            </a:r>
          </a:p>
        </p:txBody>
      </p:sp>
      <p:sp>
        <p:nvSpPr>
          <p:cNvPr id="12" name="テキスト ボックス 7">
            <a:extLst>
              <a:ext uri="{FF2B5EF4-FFF2-40B4-BE49-F238E27FC236}">
                <a16:creationId xmlns:a16="http://schemas.microsoft.com/office/drawing/2014/main" id="{1B1F9FDB-EE0D-4372-BE5E-E4886689DCA1}"/>
              </a:ext>
            </a:extLst>
          </p:cNvPr>
          <p:cNvSpPr txBox="1">
            <a:spLocks noChangeArrowheads="1"/>
          </p:cNvSpPr>
          <p:nvPr/>
        </p:nvSpPr>
        <p:spPr bwMode="auto">
          <a:xfrm>
            <a:off x="7309054" y="6184081"/>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出典：厚生労働省資料を一部改変</a:t>
            </a:r>
          </a:p>
        </p:txBody>
      </p:sp>
      <p:sp>
        <p:nvSpPr>
          <p:cNvPr id="10" name="正方形/長方形 9"/>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8825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0331DEE-C1DA-4C97-B749-95D89AA7618D}"/>
              </a:ext>
            </a:extLst>
          </p:cNvPr>
          <p:cNvSpPr>
            <a:spLocks noGrp="1"/>
          </p:cNvSpPr>
          <p:nvPr>
            <p:ph type="body" sz="quarter" idx="10"/>
          </p:nvPr>
        </p:nvSpPr>
        <p:spPr/>
        <p:txBody>
          <a:bodyPr/>
          <a:lstStyle/>
          <a:p>
            <a:endParaRPr lang="ja-JP" altLang="en-US"/>
          </a:p>
        </p:txBody>
      </p:sp>
      <p:sp>
        <p:nvSpPr>
          <p:cNvPr id="5" name="タイトル 4">
            <a:extLst>
              <a:ext uri="{FF2B5EF4-FFF2-40B4-BE49-F238E27FC236}">
                <a16:creationId xmlns:a16="http://schemas.microsoft.com/office/drawing/2014/main" id="{8A8FC218-5B9A-46E1-A2CF-02A5A3219F52}"/>
              </a:ext>
            </a:extLst>
          </p:cNvPr>
          <p:cNvSpPr>
            <a:spLocks noGrp="1"/>
          </p:cNvSpPr>
          <p:nvPr>
            <p:ph type="title"/>
          </p:nvPr>
        </p:nvSpPr>
        <p:spPr/>
        <p:txBody>
          <a:bodyPr>
            <a:normAutofit/>
          </a:bodyPr>
          <a:lstStyle/>
          <a:p>
            <a:r>
              <a:rPr lang="ja-JP" altLang="en-US" sz="2799" dirty="0"/>
              <a:t>吸引チューブの取扱い</a:t>
            </a:r>
          </a:p>
        </p:txBody>
      </p:sp>
      <p:pic>
        <p:nvPicPr>
          <p:cNvPr id="8" name="図 6">
            <a:extLst>
              <a:ext uri="{FF2B5EF4-FFF2-40B4-BE49-F238E27FC236}">
                <a16:creationId xmlns:a16="http://schemas.microsoft.com/office/drawing/2014/main" id="{F1EFD14E-F060-4C09-AF5A-F2FBF4CABF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339" y="1520828"/>
            <a:ext cx="6704013"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
            <a:extLst>
              <a:ext uri="{FF2B5EF4-FFF2-40B4-BE49-F238E27FC236}">
                <a16:creationId xmlns:a16="http://schemas.microsoft.com/office/drawing/2014/main" id="{52095972-9BA7-4AB4-B947-4E68D87199E4}"/>
              </a:ext>
            </a:extLst>
          </p:cNvPr>
          <p:cNvSpPr>
            <a:spLocks noChangeArrowheads="1"/>
          </p:cNvSpPr>
          <p:nvPr/>
        </p:nvSpPr>
        <p:spPr bwMode="auto">
          <a:xfrm>
            <a:off x="4916488" y="1188314"/>
            <a:ext cx="4362450" cy="2928938"/>
          </a:xfrm>
          <a:prstGeom prst="wedgeEllipseCallout">
            <a:avLst>
              <a:gd name="adj1" fmla="val -31376"/>
              <a:gd name="adj2" fmla="val 63618"/>
            </a:avLst>
          </a:prstGeom>
          <a:solidFill>
            <a:schemeClr val="bg1">
              <a:alpha val="80000"/>
            </a:schemeClr>
          </a:solidFill>
          <a:ln w="19050">
            <a:solidFill>
              <a:schemeClr val="bg1">
                <a:lumMod val="50000"/>
              </a:schemeClr>
            </a:solidFill>
            <a:miter lim="800000"/>
            <a:headEnd/>
            <a:tailEnd/>
          </a:ln>
        </p:spPr>
        <p:txBody>
          <a:bodyPr lIns="87269" tIns="43635" rIns="87269" bIns="43635"/>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endParaRPr lang="ja-JP" altLang="ja-JP" sz="1700" dirty="0">
              <a:solidFill>
                <a:prstClr val="black"/>
              </a:solidFill>
              <a:ea typeface="メイリオ" panose="020B0604030504040204" pitchFamily="50" charset="-128"/>
            </a:endParaRPr>
          </a:p>
        </p:txBody>
      </p:sp>
      <p:sp>
        <p:nvSpPr>
          <p:cNvPr id="13" name="Text Box 5">
            <a:extLst>
              <a:ext uri="{FF2B5EF4-FFF2-40B4-BE49-F238E27FC236}">
                <a16:creationId xmlns:a16="http://schemas.microsoft.com/office/drawing/2014/main" id="{3CAD2EDA-A26A-4BCB-BC9E-3D70BCDAE514}"/>
              </a:ext>
            </a:extLst>
          </p:cNvPr>
          <p:cNvSpPr txBox="1">
            <a:spLocks noChangeArrowheads="1"/>
          </p:cNvSpPr>
          <p:nvPr/>
        </p:nvSpPr>
        <p:spPr bwMode="auto">
          <a:xfrm>
            <a:off x="5221358" y="1362146"/>
            <a:ext cx="3870809" cy="237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defTabSz="873125">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defTabSz="873125">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algn="ctr" eaLnBrk="1" hangingPunct="1">
              <a:lnSpc>
                <a:spcPct val="125000"/>
              </a:lnSpc>
              <a:spcBef>
                <a:spcPct val="0"/>
              </a:spcBef>
              <a:buFontTx/>
              <a:buNone/>
            </a:pPr>
            <a:r>
              <a:rPr lang="ja-JP" altLang="en-US" sz="2401" dirty="0">
                <a:solidFill>
                  <a:srgbClr val="000000"/>
                </a:solidFill>
                <a:latin typeface="メイリオ" panose="020B0604030504040204" pitchFamily="50" charset="-128"/>
              </a:rPr>
              <a:t>滅菌されている</a:t>
            </a:r>
          </a:p>
          <a:p>
            <a:pPr algn="ctr" eaLnBrk="1" hangingPunct="1">
              <a:lnSpc>
                <a:spcPct val="125000"/>
              </a:lnSpc>
              <a:spcBef>
                <a:spcPct val="0"/>
              </a:spcBef>
              <a:buFontTx/>
              <a:buNone/>
            </a:pPr>
            <a:r>
              <a:rPr lang="ja-JP" altLang="en-US" sz="2401" dirty="0">
                <a:solidFill>
                  <a:srgbClr val="000000"/>
                </a:solidFill>
                <a:latin typeface="メイリオ" panose="020B0604030504040204" pitchFamily="50" charset="-128"/>
              </a:rPr>
              <a:t>吸引チューブの先端</a:t>
            </a:r>
          </a:p>
          <a:p>
            <a:pPr algn="ctr" eaLnBrk="1" hangingPunct="1">
              <a:lnSpc>
                <a:spcPct val="125000"/>
              </a:lnSpc>
              <a:spcBef>
                <a:spcPct val="0"/>
              </a:spcBef>
              <a:buFontTx/>
              <a:buNone/>
            </a:pPr>
            <a:r>
              <a:rPr lang="ja-JP" altLang="en-US" sz="2401" dirty="0">
                <a:solidFill>
                  <a:srgbClr val="000000"/>
                </a:solidFill>
                <a:latin typeface="メイリオ" panose="020B0604030504040204" pitchFamily="50" charset="-128"/>
              </a:rPr>
              <a:t>約</a:t>
            </a:r>
            <a:r>
              <a:rPr lang="en-US" altLang="ja-JP" sz="2401" dirty="0">
                <a:solidFill>
                  <a:srgbClr val="000000"/>
                </a:solidFill>
                <a:latin typeface="メイリオ" panose="020B0604030504040204" pitchFamily="50" charset="-128"/>
              </a:rPr>
              <a:t>10cm</a:t>
            </a:r>
            <a:r>
              <a:rPr lang="ja-JP" altLang="en-US" sz="2401" dirty="0">
                <a:solidFill>
                  <a:srgbClr val="000000"/>
                </a:solidFill>
                <a:latin typeface="メイリオ" panose="020B0604030504040204" pitchFamily="50" charset="-128"/>
              </a:rPr>
              <a:t>の部位は</a:t>
            </a:r>
          </a:p>
          <a:p>
            <a:pPr algn="ctr" eaLnBrk="1" hangingPunct="1">
              <a:lnSpc>
                <a:spcPct val="125000"/>
              </a:lnSpc>
              <a:spcBef>
                <a:spcPct val="0"/>
              </a:spcBef>
              <a:buFontTx/>
              <a:buNone/>
            </a:pPr>
            <a:r>
              <a:rPr lang="ja-JP" altLang="en-US" sz="2401" dirty="0">
                <a:solidFill>
                  <a:srgbClr val="000000"/>
                </a:solidFill>
                <a:latin typeface="メイリオ" panose="020B0604030504040204" pitchFamily="50" charset="-128"/>
              </a:rPr>
              <a:t>挿入前に、他の器物に</a:t>
            </a:r>
          </a:p>
          <a:p>
            <a:pPr algn="ctr" eaLnBrk="1" hangingPunct="1">
              <a:lnSpc>
                <a:spcPct val="125000"/>
              </a:lnSpc>
              <a:spcBef>
                <a:spcPct val="0"/>
              </a:spcBef>
              <a:buFontTx/>
              <a:buNone/>
            </a:pPr>
            <a:r>
              <a:rPr lang="ja-JP" altLang="en-US" sz="2401" dirty="0">
                <a:solidFill>
                  <a:srgbClr val="000000"/>
                </a:solidFill>
                <a:latin typeface="メイリオ" panose="020B0604030504040204" pitchFamily="50" charset="-128"/>
              </a:rPr>
              <a:t>絶対に触れさせない。</a:t>
            </a:r>
            <a:endParaRPr lang="ja-JP" altLang="en-US" sz="2401" b="1" dirty="0">
              <a:solidFill>
                <a:srgbClr val="000000"/>
              </a:solidFill>
              <a:latin typeface="メイリオ" panose="020B0604030504040204" pitchFamily="50" charset="-128"/>
            </a:endParaRPr>
          </a:p>
        </p:txBody>
      </p:sp>
      <p:sp>
        <p:nvSpPr>
          <p:cNvPr id="14" name="左中かっこ 14">
            <a:extLst>
              <a:ext uri="{FF2B5EF4-FFF2-40B4-BE49-F238E27FC236}">
                <a16:creationId xmlns:a16="http://schemas.microsoft.com/office/drawing/2014/main" id="{3F993571-B914-4327-88DC-DFFDA49B75E4}"/>
              </a:ext>
            </a:extLst>
          </p:cNvPr>
          <p:cNvSpPr>
            <a:spLocks/>
          </p:cNvSpPr>
          <p:nvPr/>
        </p:nvSpPr>
        <p:spPr bwMode="auto">
          <a:xfrm rot="20079192" flipH="1">
            <a:off x="5165726" y="4178300"/>
            <a:ext cx="511174" cy="1004888"/>
          </a:xfrm>
          <a:prstGeom prst="leftBrace">
            <a:avLst>
              <a:gd name="adj1" fmla="val 8309"/>
              <a:gd name="adj2" fmla="val 50222"/>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269" tIns="43635" rIns="87269" bIns="43635" anchor="ctr"/>
          <a:lstStyle>
            <a:lvl1pPr defTabSz="873125">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defTabSz="873125">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defTabSz="873125">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defTabSz="873125">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defTabSz="873125"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algn="ctr" eaLnBrk="1" hangingPunct="1">
              <a:spcBef>
                <a:spcPct val="0"/>
              </a:spcBef>
              <a:buFontTx/>
              <a:buNone/>
            </a:pPr>
            <a:endParaRPr lang="ja-JP" altLang="en-US" sz="1700" dirty="0">
              <a:solidFill>
                <a:srgbClr val="000000"/>
              </a:solidFill>
              <a:latin typeface="Arial" panose="020B0604020202020204" pitchFamily="34" charset="0"/>
            </a:endParaRPr>
          </a:p>
        </p:txBody>
      </p:sp>
      <p:sp>
        <p:nvSpPr>
          <p:cNvPr id="15" name="テキスト ボックス 9">
            <a:extLst>
              <a:ext uri="{FF2B5EF4-FFF2-40B4-BE49-F238E27FC236}">
                <a16:creationId xmlns:a16="http://schemas.microsoft.com/office/drawing/2014/main" id="{6A52D44C-1FB3-4D28-B66E-6B3ABAFC01E3}"/>
              </a:ext>
            </a:extLst>
          </p:cNvPr>
          <p:cNvSpPr txBox="1">
            <a:spLocks noChangeArrowheads="1"/>
          </p:cNvSpPr>
          <p:nvPr/>
        </p:nvSpPr>
        <p:spPr bwMode="auto">
          <a:xfrm>
            <a:off x="7308852" y="6459353"/>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eaLnBrk="1" hangingPunct="1">
              <a:spcBef>
                <a:spcPct val="0"/>
              </a:spcBef>
              <a:buFontTx/>
              <a:buNone/>
            </a:pPr>
            <a:r>
              <a:rPr lang="ja-JP" altLang="en-US" sz="900" dirty="0">
                <a:solidFill>
                  <a:srgbClr val="000000"/>
                </a:solidFill>
                <a:latin typeface="メイリオ" panose="020B0604030504040204" pitchFamily="50" charset="-128"/>
              </a:rPr>
              <a:t>出典：厚生労働省資料を一部改変</a:t>
            </a:r>
          </a:p>
        </p:txBody>
      </p:sp>
      <p:sp>
        <p:nvSpPr>
          <p:cNvPr id="3" name="四角形: 角を丸くする 2">
            <a:extLst>
              <a:ext uri="{FF2B5EF4-FFF2-40B4-BE49-F238E27FC236}">
                <a16:creationId xmlns:a16="http://schemas.microsoft.com/office/drawing/2014/main" id="{3B2A18D8-64AD-4E04-85B9-CE18674CA620}"/>
              </a:ext>
            </a:extLst>
          </p:cNvPr>
          <p:cNvSpPr/>
          <p:nvPr/>
        </p:nvSpPr>
        <p:spPr>
          <a:xfrm rot="20039614">
            <a:off x="1444559" y="1562616"/>
            <a:ext cx="591894" cy="589380"/>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604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3D8A67-F0BD-A541-B979-B17966ABD526}"/>
              </a:ext>
            </a:extLst>
          </p:cNvPr>
          <p:cNvSpPr>
            <a:spLocks noGrp="1"/>
          </p:cNvSpPr>
          <p:nvPr>
            <p:ph type="title"/>
          </p:nvPr>
        </p:nvSpPr>
        <p:spPr/>
        <p:txBody>
          <a:bodyPr>
            <a:normAutofit/>
          </a:bodyPr>
          <a:lstStyle/>
          <a:p>
            <a:r>
              <a:rPr lang="ja-JP" altLang="en-US" sz="2799" dirty="0"/>
              <a:t>３つの軸で考える子どもの障害像 </a:t>
            </a:r>
          </a:p>
        </p:txBody>
      </p:sp>
      <p:sp>
        <p:nvSpPr>
          <p:cNvPr id="7" name="円/楕円 6">
            <a:extLst>
              <a:ext uri="{FF2B5EF4-FFF2-40B4-BE49-F238E27FC236}">
                <a16:creationId xmlns:a16="http://schemas.microsoft.com/office/drawing/2014/main" id="{5C04143B-1FCD-9C45-A2CE-A1EC1AB45196}"/>
              </a:ext>
            </a:extLst>
          </p:cNvPr>
          <p:cNvSpPr/>
          <p:nvPr/>
        </p:nvSpPr>
        <p:spPr>
          <a:xfrm>
            <a:off x="5523107" y="3750071"/>
            <a:ext cx="2950351" cy="2345929"/>
          </a:xfrm>
          <a:prstGeom prst="ellipse">
            <a:avLst/>
          </a:prstGeom>
          <a:noFill/>
          <a:ln w="762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4ABEF0D-A8E6-7844-8BF4-19C14D7ECAF8}"/>
              </a:ext>
            </a:extLst>
          </p:cNvPr>
          <p:cNvSpPr txBox="1"/>
          <p:nvPr/>
        </p:nvSpPr>
        <p:spPr>
          <a:xfrm>
            <a:off x="5493113" y="3682941"/>
            <a:ext cx="1858770" cy="243256"/>
          </a:xfrm>
          <a:prstGeom prst="rect">
            <a:avLst/>
          </a:prstGeom>
          <a:solidFill>
            <a:srgbClr val="FFFFFF"/>
          </a:solidFill>
        </p:spPr>
        <p:txBody>
          <a:bodyPr wrap="square" rtlCol="0" anchor="ctr" anchorCtr="0">
            <a:noAutofit/>
          </a:bodyPr>
          <a:lstStyle/>
          <a:p>
            <a:pPr algn="r"/>
            <a:r>
              <a:rPr lang="ja-JP" altLang="en-US" sz="1600" dirty="0">
                <a:solidFill>
                  <a:srgbClr val="0070C0"/>
                </a:solidFill>
                <a:latin typeface="MS PGothic" panose="020B0600070205080204" pitchFamily="34" charset="-128"/>
                <a:ea typeface="MS PGothic" panose="020B0600070205080204" pitchFamily="34" charset="-128"/>
                <a:cs typeface="メイリオ"/>
              </a:rPr>
              <a:t>重症心身障害児</a:t>
            </a:r>
          </a:p>
        </p:txBody>
      </p:sp>
      <p:sp>
        <p:nvSpPr>
          <p:cNvPr id="9" name="円/楕円 8">
            <a:extLst>
              <a:ext uri="{FF2B5EF4-FFF2-40B4-BE49-F238E27FC236}">
                <a16:creationId xmlns:a16="http://schemas.microsoft.com/office/drawing/2014/main" id="{C619F139-3749-0D48-8AAF-1BC64A3383A0}"/>
              </a:ext>
            </a:extLst>
          </p:cNvPr>
          <p:cNvSpPr/>
          <p:nvPr/>
        </p:nvSpPr>
        <p:spPr>
          <a:xfrm>
            <a:off x="6778185" y="3879303"/>
            <a:ext cx="2694953" cy="2216696"/>
          </a:xfrm>
          <a:prstGeom prst="ellipse">
            <a:avLst/>
          </a:prstGeom>
          <a:noFill/>
          <a:ln w="762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F8D090D-6082-8E4D-B48E-ECCC1AEB3818}"/>
              </a:ext>
            </a:extLst>
          </p:cNvPr>
          <p:cNvSpPr txBox="1"/>
          <p:nvPr/>
        </p:nvSpPr>
        <p:spPr>
          <a:xfrm>
            <a:off x="8180358" y="3750068"/>
            <a:ext cx="1548177" cy="247841"/>
          </a:xfrm>
          <a:prstGeom prst="rect">
            <a:avLst/>
          </a:prstGeom>
          <a:solidFill>
            <a:srgbClr val="FFFFFF"/>
          </a:solidFill>
          <a:ln>
            <a:noFill/>
          </a:ln>
        </p:spPr>
        <p:txBody>
          <a:bodyPr wrap="square" rtlCol="0" anchor="ctr" anchorCtr="0">
            <a:noAutofit/>
          </a:bodyPr>
          <a:lstStyle/>
          <a:p>
            <a:r>
              <a:rPr lang="ja-JP" altLang="en-US" sz="1600" dirty="0">
                <a:solidFill>
                  <a:schemeClr val="accent3">
                    <a:lumMod val="50000"/>
                  </a:schemeClr>
                </a:solidFill>
                <a:latin typeface="MS PGothic" panose="020B0600070205080204" pitchFamily="34" charset="-128"/>
                <a:ea typeface="MS PGothic" panose="020B0600070205080204" pitchFamily="34" charset="-128"/>
                <a:cs typeface="メイリオ"/>
              </a:rPr>
              <a:t>医療的ケア児</a:t>
            </a:r>
          </a:p>
        </p:txBody>
      </p:sp>
      <p:sp>
        <p:nvSpPr>
          <p:cNvPr id="11" name="テキスト ボックス 10">
            <a:extLst>
              <a:ext uri="{FF2B5EF4-FFF2-40B4-BE49-F238E27FC236}">
                <a16:creationId xmlns:a16="http://schemas.microsoft.com/office/drawing/2014/main" id="{10189CFA-A14A-6748-B01F-ED8B8CA7479B}"/>
              </a:ext>
            </a:extLst>
          </p:cNvPr>
          <p:cNvSpPr txBox="1"/>
          <p:nvPr/>
        </p:nvSpPr>
        <p:spPr>
          <a:xfrm>
            <a:off x="5826148" y="2797912"/>
            <a:ext cx="3414891" cy="767518"/>
          </a:xfrm>
          <a:prstGeom prst="rect">
            <a:avLst/>
          </a:prstGeom>
          <a:noFill/>
        </p:spPr>
        <p:txBody>
          <a:bodyPr wrap="square" rtlCol="0">
            <a:spAutoFit/>
          </a:bodyPr>
          <a:lstStyle/>
          <a:p>
            <a:pPr algn="ctr">
              <a:lnSpc>
                <a:spcPct val="125000"/>
              </a:lnSpc>
            </a:pPr>
            <a:r>
              <a:rPr lang="ja-JP" altLang="en-US" b="1" dirty="0">
                <a:latin typeface="メイリオ" panose="020B0604030504040204" pitchFamily="50" charset="-128"/>
                <a:ea typeface="メイリオ" panose="020B0604030504040204" pitchFamily="50" charset="-128"/>
              </a:rPr>
              <a:t>重症心身障害児と</a:t>
            </a:r>
            <a:endParaRPr lang="en-US" altLang="ja-JP" b="1" dirty="0">
              <a:latin typeface="メイリオ" panose="020B0604030504040204" pitchFamily="50" charset="-128"/>
              <a:ea typeface="メイリオ" panose="020B0604030504040204" pitchFamily="50" charset="-128"/>
            </a:endParaRPr>
          </a:p>
          <a:p>
            <a:pPr algn="ctr">
              <a:lnSpc>
                <a:spcPct val="125000"/>
              </a:lnSpc>
            </a:pPr>
            <a:r>
              <a:rPr lang="ja-JP" altLang="en-US" b="1" dirty="0">
                <a:latin typeface="メイリオ" panose="020B0604030504040204" pitchFamily="50" charset="-128"/>
                <a:ea typeface="メイリオ" panose="020B0604030504040204" pitchFamily="50" charset="-128"/>
              </a:rPr>
              <a:t>医療的ケア児の関係</a:t>
            </a:r>
          </a:p>
        </p:txBody>
      </p:sp>
      <p:grpSp>
        <p:nvGrpSpPr>
          <p:cNvPr id="12" name="グループ化 11">
            <a:extLst>
              <a:ext uri="{FF2B5EF4-FFF2-40B4-BE49-F238E27FC236}">
                <a16:creationId xmlns:a16="http://schemas.microsoft.com/office/drawing/2014/main" id="{F12C18EF-CFF3-3D4E-A788-647D384A730D}"/>
              </a:ext>
            </a:extLst>
          </p:cNvPr>
          <p:cNvGrpSpPr/>
          <p:nvPr/>
        </p:nvGrpSpPr>
        <p:grpSpPr>
          <a:xfrm>
            <a:off x="192425" y="1413537"/>
            <a:ext cx="5879399" cy="4748929"/>
            <a:chOff x="242295" y="997906"/>
            <a:chExt cx="5879401" cy="4748929"/>
          </a:xfrm>
        </p:grpSpPr>
        <p:sp>
          <p:nvSpPr>
            <p:cNvPr id="14" name="直方体 13">
              <a:extLst>
                <a:ext uri="{FF2B5EF4-FFF2-40B4-BE49-F238E27FC236}">
                  <a16:creationId xmlns:a16="http://schemas.microsoft.com/office/drawing/2014/main" id="{028ECC8F-577F-C647-A700-18ADD42EB723}"/>
                </a:ext>
              </a:extLst>
            </p:cNvPr>
            <p:cNvSpPr/>
            <p:nvPr/>
          </p:nvSpPr>
          <p:spPr>
            <a:xfrm>
              <a:off x="693406" y="1564998"/>
              <a:ext cx="4521151" cy="3538411"/>
            </a:xfrm>
            <a:prstGeom prst="cube">
              <a:avLst>
                <a:gd name="adj" fmla="val 4238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latin typeface="メイリオ"/>
                <a:ea typeface="メイリオ"/>
                <a:cs typeface="メイリオ"/>
              </a:endParaRPr>
            </a:p>
          </p:txBody>
        </p:sp>
        <p:sp>
          <p:nvSpPr>
            <p:cNvPr id="15" name="直方体 14">
              <a:extLst>
                <a:ext uri="{FF2B5EF4-FFF2-40B4-BE49-F238E27FC236}">
                  <a16:creationId xmlns:a16="http://schemas.microsoft.com/office/drawing/2014/main" id="{ED507CB7-22D0-FD46-83EA-97E74EC979FD}"/>
                </a:ext>
              </a:extLst>
            </p:cNvPr>
            <p:cNvSpPr/>
            <p:nvPr/>
          </p:nvSpPr>
          <p:spPr>
            <a:xfrm>
              <a:off x="723468" y="2825548"/>
              <a:ext cx="4491089" cy="2326622"/>
            </a:xfrm>
            <a:prstGeom prst="cube">
              <a:avLst>
                <a:gd name="adj" fmla="val 60973"/>
              </a:avLst>
            </a:prstGeom>
            <a:solidFill>
              <a:srgbClr val="D5FC79"/>
            </a:solidFill>
            <a:ln>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3199" dirty="0">
                <a:solidFill>
                  <a:srgbClr val="008000"/>
                </a:solidFill>
                <a:latin typeface="MS Gothic" panose="020B0609070205080204" pitchFamily="49" charset="-128"/>
                <a:ea typeface="MS Gothic" panose="020B0609070205080204" pitchFamily="49" charset="-128"/>
                <a:cs typeface="メイリオ"/>
              </a:endParaRPr>
            </a:p>
          </p:txBody>
        </p:sp>
        <p:sp>
          <p:nvSpPr>
            <p:cNvPr id="16" name="平行四辺形 15">
              <a:extLst>
                <a:ext uri="{FF2B5EF4-FFF2-40B4-BE49-F238E27FC236}">
                  <a16:creationId xmlns:a16="http://schemas.microsoft.com/office/drawing/2014/main" id="{F82019A1-A6F7-5948-B001-D7290CD216FB}"/>
                </a:ext>
              </a:extLst>
            </p:cNvPr>
            <p:cNvSpPr/>
            <p:nvPr/>
          </p:nvSpPr>
          <p:spPr>
            <a:xfrm>
              <a:off x="698938" y="3653145"/>
              <a:ext cx="4576596" cy="1506561"/>
            </a:xfrm>
            <a:prstGeom prst="parallelogram">
              <a:avLst>
                <a:gd name="adj" fmla="val 100135"/>
              </a:avLst>
            </a:prstGeom>
            <a:noFill/>
            <a:ln w="28575" cmpd="sng">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1600" dirty="0">
                <a:latin typeface="メイリオ"/>
                <a:ea typeface="メイリオ"/>
                <a:cs typeface="メイリオ"/>
              </a:endParaRPr>
            </a:p>
            <a:p>
              <a:pPr algn="ctr"/>
              <a:endParaRPr lang="en-US" altLang="ja-JP" sz="1600" dirty="0">
                <a:latin typeface="メイリオ"/>
                <a:ea typeface="メイリオ"/>
                <a:cs typeface="メイリオ"/>
              </a:endParaRPr>
            </a:p>
          </p:txBody>
        </p:sp>
        <p:sp>
          <p:nvSpPr>
            <p:cNvPr id="18" name="平行四辺形 17">
              <a:extLst>
                <a:ext uri="{FF2B5EF4-FFF2-40B4-BE49-F238E27FC236}">
                  <a16:creationId xmlns:a16="http://schemas.microsoft.com/office/drawing/2014/main" id="{CF27A42E-784E-E74B-B4CC-D58BC4515B99}"/>
                </a:ext>
              </a:extLst>
            </p:cNvPr>
            <p:cNvSpPr/>
            <p:nvPr/>
          </p:nvSpPr>
          <p:spPr>
            <a:xfrm>
              <a:off x="659948" y="1516237"/>
              <a:ext cx="4570616" cy="1506561"/>
            </a:xfrm>
            <a:prstGeom prst="parallelogram">
              <a:avLst>
                <a:gd name="adj" fmla="val 100135"/>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1600" dirty="0">
                <a:latin typeface="メイリオ"/>
                <a:ea typeface="メイリオ"/>
                <a:cs typeface="メイリオ"/>
              </a:endParaRPr>
            </a:p>
            <a:p>
              <a:pPr algn="ctr"/>
              <a:endParaRPr lang="en-US" altLang="ja-JP" sz="1600" dirty="0">
                <a:latin typeface="メイリオ"/>
                <a:ea typeface="メイリオ"/>
                <a:cs typeface="メイリオ"/>
              </a:endParaRPr>
            </a:p>
            <a:p>
              <a:pPr algn="ctr"/>
              <a:endParaRPr lang="en-US" altLang="ja-JP" sz="1600" dirty="0">
                <a:latin typeface="メイリオ"/>
                <a:ea typeface="メイリオ"/>
                <a:cs typeface="メイリオ"/>
              </a:endParaRPr>
            </a:p>
          </p:txBody>
        </p:sp>
        <p:sp>
          <p:nvSpPr>
            <p:cNvPr id="19" name="テキスト ボックス 18">
              <a:extLst>
                <a:ext uri="{FF2B5EF4-FFF2-40B4-BE49-F238E27FC236}">
                  <a16:creationId xmlns:a16="http://schemas.microsoft.com/office/drawing/2014/main" id="{030A4BCE-E6F8-F347-A794-DB867D0542C0}"/>
                </a:ext>
              </a:extLst>
            </p:cNvPr>
            <p:cNvSpPr txBox="1"/>
            <p:nvPr/>
          </p:nvSpPr>
          <p:spPr>
            <a:xfrm>
              <a:off x="2450748" y="5346725"/>
              <a:ext cx="2578825" cy="40011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a:solidFill>
                    <a:srgbClr val="008000"/>
                  </a:solidFill>
                  <a:latin typeface="MS Gothic" panose="020B0609070205080204" pitchFamily="49" charset="-128"/>
                  <a:ea typeface="MS Gothic" panose="020B0609070205080204" pitchFamily="49" charset="-128"/>
                  <a:cs typeface="メイリオ"/>
                </a:rPr>
                <a:t>日常的な</a:t>
              </a:r>
              <a:r>
                <a:rPr lang="en-US" altLang="ja-JP" sz="2000" dirty="0">
                  <a:solidFill>
                    <a:srgbClr val="008000"/>
                  </a:solidFill>
                  <a:latin typeface="MS Gothic" panose="020B0609070205080204" pitchFamily="49" charset="-128"/>
                  <a:ea typeface="MS Gothic" panose="020B0609070205080204" pitchFamily="49" charset="-128"/>
                  <a:cs typeface="メイリオ"/>
                </a:rPr>
                <a:t>  </a:t>
              </a:r>
              <a:r>
                <a:rPr lang="ja-JP" altLang="en-US" sz="2000">
                  <a:solidFill>
                    <a:srgbClr val="008000"/>
                  </a:solidFill>
                  <a:latin typeface="MS Gothic" panose="020B0609070205080204" pitchFamily="49" charset="-128"/>
                  <a:ea typeface="MS Gothic" panose="020B0609070205080204" pitchFamily="49" charset="-128"/>
                  <a:cs typeface="メイリオ"/>
                </a:rPr>
                <a:t>医療</a:t>
              </a:r>
              <a:r>
                <a:rPr lang="ja-JP" altLang="en-US" sz="2000" dirty="0">
                  <a:solidFill>
                    <a:srgbClr val="008000"/>
                  </a:solidFill>
                  <a:latin typeface="MS Gothic" panose="020B0609070205080204" pitchFamily="49" charset="-128"/>
                  <a:ea typeface="MS Gothic" panose="020B0609070205080204" pitchFamily="49" charset="-128"/>
                  <a:cs typeface="メイリオ"/>
                </a:rPr>
                <a:t>ケア</a:t>
              </a:r>
            </a:p>
          </p:txBody>
        </p:sp>
        <p:cxnSp>
          <p:nvCxnSpPr>
            <p:cNvPr id="20" name="直線コネクタ 19">
              <a:extLst>
                <a:ext uri="{FF2B5EF4-FFF2-40B4-BE49-F238E27FC236}">
                  <a16:creationId xmlns:a16="http://schemas.microsoft.com/office/drawing/2014/main" id="{971EED24-8C62-7B44-A4C8-80B7DFB7A8B7}"/>
                </a:ext>
              </a:extLst>
            </p:cNvPr>
            <p:cNvCxnSpPr/>
            <p:nvPr/>
          </p:nvCxnSpPr>
          <p:spPr>
            <a:xfrm>
              <a:off x="2166683" y="1516237"/>
              <a:ext cx="0" cy="2116924"/>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D3798F2C-A601-C84B-A0E5-DD61031EEFED}"/>
                </a:ext>
              </a:extLst>
            </p:cNvPr>
            <p:cNvCxnSpPr/>
            <p:nvPr/>
          </p:nvCxnSpPr>
          <p:spPr>
            <a:xfrm flipV="1">
              <a:off x="2476829" y="1506780"/>
              <a:ext cx="1523106" cy="1517984"/>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2" name="直線コネクタ 21">
              <a:extLst>
                <a:ext uri="{FF2B5EF4-FFF2-40B4-BE49-F238E27FC236}">
                  <a16:creationId xmlns:a16="http://schemas.microsoft.com/office/drawing/2014/main" id="{ADA6F3FC-ED9E-674B-8A2B-5ED51E0A6304}"/>
                </a:ext>
              </a:extLst>
            </p:cNvPr>
            <p:cNvCxnSpPr>
              <a:cxnSpLocks/>
            </p:cNvCxnSpPr>
            <p:nvPr/>
          </p:nvCxnSpPr>
          <p:spPr>
            <a:xfrm flipV="1">
              <a:off x="1799198" y="1538810"/>
              <a:ext cx="1547831" cy="153013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3" name="直線コネクタ 22">
              <a:extLst>
                <a:ext uri="{FF2B5EF4-FFF2-40B4-BE49-F238E27FC236}">
                  <a16:creationId xmlns:a16="http://schemas.microsoft.com/office/drawing/2014/main" id="{E776C1C7-7254-7E4D-A436-B4E15FFBC0D0}"/>
                </a:ext>
              </a:extLst>
            </p:cNvPr>
            <p:cNvCxnSpPr>
              <a:cxnSpLocks/>
            </p:cNvCxnSpPr>
            <p:nvPr/>
          </p:nvCxnSpPr>
          <p:spPr>
            <a:xfrm flipV="1">
              <a:off x="1167073" y="1516240"/>
              <a:ext cx="1529562" cy="153526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4" name="直線コネクタ 23">
              <a:extLst>
                <a:ext uri="{FF2B5EF4-FFF2-40B4-BE49-F238E27FC236}">
                  <a16:creationId xmlns:a16="http://schemas.microsoft.com/office/drawing/2014/main" id="{9620710B-DF30-AB45-8DB7-E7C952A0064B}"/>
                </a:ext>
              </a:extLst>
            </p:cNvPr>
            <p:cNvCxnSpPr/>
            <p:nvPr/>
          </p:nvCxnSpPr>
          <p:spPr>
            <a:xfrm flipH="1">
              <a:off x="1167073" y="2459887"/>
              <a:ext cx="3103101"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5" name="直線コネクタ 24">
              <a:extLst>
                <a:ext uri="{FF2B5EF4-FFF2-40B4-BE49-F238E27FC236}">
                  <a16:creationId xmlns:a16="http://schemas.microsoft.com/office/drawing/2014/main" id="{B2C6A59D-7286-3B4C-B236-D61D878A5BCF}"/>
                </a:ext>
              </a:extLst>
            </p:cNvPr>
            <p:cNvCxnSpPr/>
            <p:nvPr/>
          </p:nvCxnSpPr>
          <p:spPr>
            <a:xfrm flipH="1">
              <a:off x="1489682" y="2153997"/>
              <a:ext cx="3103101"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6" name="直線コネクタ 25">
              <a:extLst>
                <a:ext uri="{FF2B5EF4-FFF2-40B4-BE49-F238E27FC236}">
                  <a16:creationId xmlns:a16="http://schemas.microsoft.com/office/drawing/2014/main" id="{BD0A3C01-4E76-2046-8765-B6987513A7A6}"/>
                </a:ext>
              </a:extLst>
            </p:cNvPr>
            <p:cNvCxnSpPr/>
            <p:nvPr/>
          </p:nvCxnSpPr>
          <p:spPr>
            <a:xfrm flipH="1">
              <a:off x="1799198" y="1835013"/>
              <a:ext cx="310310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7" name="平行四辺形 26">
              <a:extLst>
                <a:ext uri="{FF2B5EF4-FFF2-40B4-BE49-F238E27FC236}">
                  <a16:creationId xmlns:a16="http://schemas.microsoft.com/office/drawing/2014/main" id="{D68553F9-D4F0-FE4E-9519-6DD629EA61C2}"/>
                </a:ext>
              </a:extLst>
            </p:cNvPr>
            <p:cNvSpPr/>
            <p:nvPr/>
          </p:nvSpPr>
          <p:spPr>
            <a:xfrm>
              <a:off x="2539497" y="2472980"/>
              <a:ext cx="1700795" cy="523629"/>
            </a:xfrm>
            <a:prstGeom prst="parallelogram">
              <a:avLst>
                <a:gd name="adj" fmla="val 988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メイリオ"/>
                <a:ea typeface="メイリオ"/>
                <a:cs typeface="メイリオ"/>
              </a:endParaRPr>
            </a:p>
          </p:txBody>
        </p:sp>
        <p:cxnSp>
          <p:nvCxnSpPr>
            <p:cNvPr id="28" name="直線コネクタ 27">
              <a:extLst>
                <a:ext uri="{FF2B5EF4-FFF2-40B4-BE49-F238E27FC236}">
                  <a16:creationId xmlns:a16="http://schemas.microsoft.com/office/drawing/2014/main" id="{CAFBF5C8-91B4-434B-9770-C21CA3866092}"/>
                </a:ext>
              </a:extLst>
            </p:cNvPr>
            <p:cNvCxnSpPr/>
            <p:nvPr/>
          </p:nvCxnSpPr>
          <p:spPr>
            <a:xfrm flipV="1">
              <a:off x="2450215" y="2459887"/>
              <a:ext cx="614335" cy="625599"/>
            </a:xfrm>
            <a:prstGeom prst="line">
              <a:avLst/>
            </a:prstGeom>
            <a:ln>
              <a:solidFill>
                <a:srgbClr val="000090"/>
              </a:solidFill>
            </a:ln>
          </p:spPr>
          <p:style>
            <a:lnRef idx="3">
              <a:schemeClr val="accent4"/>
            </a:lnRef>
            <a:fillRef idx="0">
              <a:schemeClr val="accent4"/>
            </a:fillRef>
            <a:effectRef idx="2">
              <a:schemeClr val="accent4"/>
            </a:effectRef>
            <a:fontRef idx="minor">
              <a:schemeClr val="tx1"/>
            </a:fontRef>
          </p:style>
        </p:cxnSp>
        <p:cxnSp>
          <p:nvCxnSpPr>
            <p:cNvPr id="29" name="直線コネクタ 28">
              <a:extLst>
                <a:ext uri="{FF2B5EF4-FFF2-40B4-BE49-F238E27FC236}">
                  <a16:creationId xmlns:a16="http://schemas.microsoft.com/office/drawing/2014/main" id="{A23572FF-9159-A74F-968B-7DE62D3105B0}"/>
                </a:ext>
              </a:extLst>
            </p:cNvPr>
            <p:cNvCxnSpPr/>
            <p:nvPr/>
          </p:nvCxnSpPr>
          <p:spPr>
            <a:xfrm flipV="1">
              <a:off x="3113670" y="2455159"/>
              <a:ext cx="614768" cy="605878"/>
            </a:xfrm>
            <a:prstGeom prst="line">
              <a:avLst/>
            </a:prstGeom>
            <a:ln>
              <a:solidFill>
                <a:srgbClr val="000090"/>
              </a:solidFill>
            </a:ln>
          </p:spPr>
          <p:style>
            <a:lnRef idx="3">
              <a:schemeClr val="accent4"/>
            </a:lnRef>
            <a:fillRef idx="0">
              <a:schemeClr val="accent4"/>
            </a:fillRef>
            <a:effectRef idx="2">
              <a:schemeClr val="accent4"/>
            </a:effectRef>
            <a:fontRef idx="minor">
              <a:schemeClr val="tx1"/>
            </a:fontRef>
          </p:style>
        </p:cxnSp>
        <p:cxnSp>
          <p:nvCxnSpPr>
            <p:cNvPr id="30" name="直線コネクタ 29">
              <a:extLst>
                <a:ext uri="{FF2B5EF4-FFF2-40B4-BE49-F238E27FC236}">
                  <a16:creationId xmlns:a16="http://schemas.microsoft.com/office/drawing/2014/main" id="{AFB9334F-E8B1-0243-A541-DD69CC8F8015}"/>
                </a:ext>
              </a:extLst>
            </p:cNvPr>
            <p:cNvCxnSpPr/>
            <p:nvPr/>
          </p:nvCxnSpPr>
          <p:spPr>
            <a:xfrm flipV="1">
              <a:off x="3044134" y="2468253"/>
              <a:ext cx="1252226" cy="472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F1B4DB30-8364-3E43-B5E6-AC961A805063}"/>
                </a:ext>
              </a:extLst>
            </p:cNvPr>
            <p:cNvCxnSpPr/>
            <p:nvPr/>
          </p:nvCxnSpPr>
          <p:spPr>
            <a:xfrm flipV="1">
              <a:off x="2751372" y="2751593"/>
              <a:ext cx="1252226" cy="472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2" name="直方体 31">
              <a:extLst>
                <a:ext uri="{FF2B5EF4-FFF2-40B4-BE49-F238E27FC236}">
                  <a16:creationId xmlns:a16="http://schemas.microsoft.com/office/drawing/2014/main" id="{9774C290-8464-B440-AE6B-9F8C0AB334AC}"/>
                </a:ext>
              </a:extLst>
            </p:cNvPr>
            <p:cNvSpPr/>
            <p:nvPr/>
          </p:nvSpPr>
          <p:spPr>
            <a:xfrm>
              <a:off x="2515466" y="2455159"/>
              <a:ext cx="1780471" cy="2691680"/>
            </a:xfrm>
            <a:prstGeom prst="cube">
              <a:avLst>
                <a:gd name="adj" fmla="val 30210"/>
              </a:avLst>
            </a:prstGeom>
            <a:solidFill>
              <a:schemeClr val="accent6">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latin typeface="メイリオ"/>
                <a:ea typeface="メイリオ"/>
                <a:cs typeface="メイリオ"/>
              </a:endParaRPr>
            </a:p>
          </p:txBody>
        </p:sp>
        <p:cxnSp>
          <p:nvCxnSpPr>
            <p:cNvPr id="33" name="直線矢印コネクタ 32">
              <a:extLst>
                <a:ext uri="{FF2B5EF4-FFF2-40B4-BE49-F238E27FC236}">
                  <a16:creationId xmlns:a16="http://schemas.microsoft.com/office/drawing/2014/main" id="{D683F79D-01E6-6246-984A-1C0EFE7C64E2}"/>
                </a:ext>
              </a:extLst>
            </p:cNvPr>
            <p:cNvCxnSpPr>
              <a:cxnSpLocks/>
            </p:cNvCxnSpPr>
            <p:nvPr/>
          </p:nvCxnSpPr>
          <p:spPr>
            <a:xfrm flipH="1">
              <a:off x="413290" y="3051500"/>
              <a:ext cx="3341338" cy="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1570C685-E3E5-934B-8A47-69B7B89088E5}"/>
                </a:ext>
              </a:extLst>
            </p:cNvPr>
            <p:cNvCxnSpPr/>
            <p:nvPr/>
          </p:nvCxnSpPr>
          <p:spPr>
            <a:xfrm flipV="1">
              <a:off x="3141651" y="1506780"/>
              <a:ext cx="1552227" cy="1516019"/>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直線コネクタ 34">
              <a:extLst>
                <a:ext uri="{FF2B5EF4-FFF2-40B4-BE49-F238E27FC236}">
                  <a16:creationId xmlns:a16="http://schemas.microsoft.com/office/drawing/2014/main" id="{52EAFA40-6708-3E4E-9D49-085FD064D6E4}"/>
                </a:ext>
              </a:extLst>
            </p:cNvPr>
            <p:cNvCxnSpPr/>
            <p:nvPr/>
          </p:nvCxnSpPr>
          <p:spPr>
            <a:xfrm flipH="1">
              <a:off x="909929" y="2752683"/>
              <a:ext cx="310310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テキスト ボックス 36">
              <a:extLst>
                <a:ext uri="{FF2B5EF4-FFF2-40B4-BE49-F238E27FC236}">
                  <a16:creationId xmlns:a16="http://schemas.microsoft.com/office/drawing/2014/main" id="{3121BF98-968F-8142-82F4-EAADAB2CF125}"/>
                </a:ext>
              </a:extLst>
            </p:cNvPr>
            <p:cNvSpPr txBox="1"/>
            <p:nvPr/>
          </p:nvSpPr>
          <p:spPr>
            <a:xfrm>
              <a:off x="747688" y="4405990"/>
              <a:ext cx="2031326" cy="461793"/>
            </a:xfrm>
            <a:prstGeom prst="rect">
              <a:avLst/>
            </a:prstGeom>
            <a:noFill/>
          </p:spPr>
          <p:txBody>
            <a:bodyPr wrap="none" rtlCol="0">
              <a:spAutoFit/>
            </a:bodyPr>
            <a:lstStyle/>
            <a:p>
              <a:r>
                <a:rPr lang="ja-JP" altLang="en-US" sz="2401" dirty="0">
                  <a:solidFill>
                    <a:srgbClr val="008000"/>
                  </a:solidFill>
                  <a:latin typeface="メイリオ"/>
                  <a:ea typeface="メイリオ"/>
                  <a:cs typeface="メイリオ"/>
                </a:rPr>
                <a:t>医療的ケア児</a:t>
              </a:r>
            </a:p>
          </p:txBody>
        </p:sp>
        <p:cxnSp>
          <p:nvCxnSpPr>
            <p:cNvPr id="38" name="直線コネクタ 37">
              <a:extLst>
                <a:ext uri="{FF2B5EF4-FFF2-40B4-BE49-F238E27FC236}">
                  <a16:creationId xmlns:a16="http://schemas.microsoft.com/office/drawing/2014/main" id="{5434F2BE-3DE5-7D49-A59A-FB6B2A258E5D}"/>
                </a:ext>
              </a:extLst>
            </p:cNvPr>
            <p:cNvCxnSpPr>
              <a:cxnSpLocks/>
            </p:cNvCxnSpPr>
            <p:nvPr/>
          </p:nvCxnSpPr>
          <p:spPr>
            <a:xfrm flipV="1">
              <a:off x="719908" y="4247237"/>
              <a:ext cx="3048940" cy="9396"/>
            </a:xfrm>
            <a:prstGeom prst="line">
              <a:avLst/>
            </a:prstGeom>
            <a:ln w="285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71B2FAC2-0E59-3042-AB57-6DC1EF668859}"/>
                </a:ext>
              </a:extLst>
            </p:cNvPr>
            <p:cNvCxnSpPr>
              <a:cxnSpLocks/>
            </p:cNvCxnSpPr>
            <p:nvPr/>
          </p:nvCxnSpPr>
          <p:spPr>
            <a:xfrm flipV="1">
              <a:off x="3716416" y="2855898"/>
              <a:ext cx="1481423" cy="1427448"/>
            </a:xfrm>
            <a:prstGeom prst="line">
              <a:avLst/>
            </a:prstGeom>
            <a:ln w="28575">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7990C5BC-6FC0-F249-AE61-D3D01F0E0942}"/>
                </a:ext>
              </a:extLst>
            </p:cNvPr>
            <p:cNvCxnSpPr/>
            <p:nvPr/>
          </p:nvCxnSpPr>
          <p:spPr>
            <a:xfrm>
              <a:off x="3704394" y="4187585"/>
              <a:ext cx="24044" cy="86220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64DBF889-7344-7C42-A8E2-3B84A1D5054E}"/>
                </a:ext>
              </a:extLst>
            </p:cNvPr>
            <p:cNvCxnSpPr/>
            <p:nvPr/>
          </p:nvCxnSpPr>
          <p:spPr>
            <a:xfrm flipH="1">
              <a:off x="3734374" y="3065764"/>
              <a:ext cx="4494" cy="2622058"/>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2" name="テキスト ボックス 41">
              <a:extLst>
                <a:ext uri="{FF2B5EF4-FFF2-40B4-BE49-F238E27FC236}">
                  <a16:creationId xmlns:a16="http://schemas.microsoft.com/office/drawing/2014/main" id="{92C775B9-1A33-3D46-B6B6-B920EECC1CA2}"/>
                </a:ext>
              </a:extLst>
            </p:cNvPr>
            <p:cNvSpPr txBox="1"/>
            <p:nvPr/>
          </p:nvSpPr>
          <p:spPr>
            <a:xfrm rot="2710547">
              <a:off x="4441055" y="1131717"/>
              <a:ext cx="441146" cy="2546467"/>
            </a:xfrm>
            <a:prstGeom prst="rect">
              <a:avLst/>
            </a:prstGeom>
            <a:noFill/>
            <a:ln>
              <a:noFill/>
            </a:ln>
          </p:spPr>
          <p:txBody>
            <a:bodyPr wrap="none" rtlCol="0">
              <a:spAutoFit/>
            </a:bodyPr>
            <a:lstStyle/>
            <a:p>
              <a:pPr>
                <a:lnSpc>
                  <a:spcPct val="150000"/>
                </a:lnSpc>
              </a:pPr>
              <a:r>
                <a:rPr lang="en-US" altLang="ja-JP" dirty="0"/>
                <a:t>IQ</a:t>
              </a:r>
            </a:p>
            <a:p>
              <a:pPr>
                <a:lnSpc>
                  <a:spcPct val="150000"/>
                </a:lnSpc>
              </a:pPr>
              <a:r>
                <a:rPr lang="en-US" altLang="ja-JP" dirty="0"/>
                <a:t>70</a:t>
              </a:r>
            </a:p>
            <a:p>
              <a:pPr>
                <a:lnSpc>
                  <a:spcPct val="150000"/>
                </a:lnSpc>
              </a:pPr>
              <a:r>
                <a:rPr lang="en-US" altLang="ja-JP" dirty="0"/>
                <a:t>50</a:t>
              </a:r>
            </a:p>
            <a:p>
              <a:pPr>
                <a:lnSpc>
                  <a:spcPct val="150000"/>
                </a:lnSpc>
              </a:pPr>
              <a:r>
                <a:rPr lang="en-US" altLang="ja-JP" dirty="0"/>
                <a:t>35</a:t>
              </a:r>
            </a:p>
            <a:p>
              <a:pPr>
                <a:lnSpc>
                  <a:spcPct val="150000"/>
                </a:lnSpc>
              </a:pPr>
              <a:r>
                <a:rPr lang="en-US" altLang="ja-JP" dirty="0"/>
                <a:t>20</a:t>
              </a:r>
            </a:p>
            <a:p>
              <a:pPr>
                <a:lnSpc>
                  <a:spcPct val="150000"/>
                </a:lnSpc>
              </a:pPr>
              <a:r>
                <a:rPr lang="en-US" altLang="ja-JP" dirty="0"/>
                <a:t>0</a:t>
              </a:r>
            </a:p>
          </p:txBody>
        </p:sp>
        <p:cxnSp>
          <p:nvCxnSpPr>
            <p:cNvPr id="43" name="直線コネクタ 42">
              <a:extLst>
                <a:ext uri="{FF2B5EF4-FFF2-40B4-BE49-F238E27FC236}">
                  <a16:creationId xmlns:a16="http://schemas.microsoft.com/office/drawing/2014/main" id="{C5EAB208-1217-524F-83F5-999DBB5B3C0E}"/>
                </a:ext>
              </a:extLst>
            </p:cNvPr>
            <p:cNvCxnSpPr>
              <a:cxnSpLocks/>
            </p:cNvCxnSpPr>
            <p:nvPr/>
          </p:nvCxnSpPr>
          <p:spPr>
            <a:xfrm>
              <a:off x="708396" y="4256633"/>
              <a:ext cx="0" cy="9030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623FE6E-174E-8F44-B567-5EE62DC8B687}"/>
                </a:ext>
              </a:extLst>
            </p:cNvPr>
            <p:cNvCxnSpPr>
              <a:cxnSpLocks/>
            </p:cNvCxnSpPr>
            <p:nvPr/>
          </p:nvCxnSpPr>
          <p:spPr>
            <a:xfrm>
              <a:off x="5235906" y="2800486"/>
              <a:ext cx="0" cy="90307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43E635EB-C027-4E40-A709-2E3272A628CA}"/>
                </a:ext>
              </a:extLst>
            </p:cNvPr>
            <p:cNvSpPr txBox="1"/>
            <p:nvPr/>
          </p:nvSpPr>
          <p:spPr>
            <a:xfrm>
              <a:off x="242295" y="2471610"/>
              <a:ext cx="461665" cy="1506561"/>
            </a:xfrm>
            <a:prstGeom prst="rect">
              <a:avLst/>
            </a:prstGeom>
            <a:noFill/>
          </p:spPr>
          <p:txBody>
            <a:bodyPr vert="eaVert" wrap="square" rtlCol="0">
              <a:spAutoFit/>
            </a:bodyPr>
            <a:lstStyle/>
            <a:p>
              <a:r>
                <a:rPr lang="ja-JP" altLang="en-US">
                  <a:latin typeface="Meiryo" panose="020B0604030504040204" pitchFamily="34" charset="-128"/>
                  <a:ea typeface="Meiryo" panose="020B0604030504040204" pitchFamily="34" charset="-128"/>
                </a:rPr>
                <a:t>運動</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障害</a:t>
              </a:r>
            </a:p>
          </p:txBody>
        </p:sp>
        <p:sp>
          <p:nvSpPr>
            <p:cNvPr id="46" name="テキスト ボックス 45">
              <a:extLst>
                <a:ext uri="{FF2B5EF4-FFF2-40B4-BE49-F238E27FC236}">
                  <a16:creationId xmlns:a16="http://schemas.microsoft.com/office/drawing/2014/main" id="{488DECF5-B569-C14D-8748-A2E604D041B8}"/>
                </a:ext>
              </a:extLst>
            </p:cNvPr>
            <p:cNvSpPr txBox="1"/>
            <p:nvPr/>
          </p:nvSpPr>
          <p:spPr>
            <a:xfrm>
              <a:off x="4801608" y="997906"/>
              <a:ext cx="1320088" cy="369332"/>
            </a:xfrm>
            <a:prstGeom prst="rect">
              <a:avLst/>
            </a:prstGeom>
            <a:noFill/>
          </p:spPr>
          <p:txBody>
            <a:bodyPr wrap="square" rtlCol="0">
              <a:spAutoFit/>
            </a:bodyPr>
            <a:lstStyle/>
            <a:p>
              <a:pPr algn="ctr"/>
              <a:r>
                <a:rPr lang="ja-JP" altLang="en-US">
                  <a:latin typeface="Meiryo" panose="020B0604030504040204" pitchFamily="34" charset="-128"/>
                  <a:ea typeface="Meiryo" panose="020B0604030504040204" pitchFamily="34" charset="-128"/>
                </a:rPr>
                <a:t>知的</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障害</a:t>
              </a:r>
            </a:p>
          </p:txBody>
        </p:sp>
        <p:cxnSp>
          <p:nvCxnSpPr>
            <p:cNvPr id="47" name="直線矢印コネクタ 46">
              <a:extLst>
                <a:ext uri="{FF2B5EF4-FFF2-40B4-BE49-F238E27FC236}">
                  <a16:creationId xmlns:a16="http://schemas.microsoft.com/office/drawing/2014/main" id="{2DC6431F-D721-8047-BCB8-4ABD6BCFC780}"/>
                </a:ext>
              </a:extLst>
            </p:cNvPr>
            <p:cNvCxnSpPr>
              <a:cxnSpLocks/>
            </p:cNvCxnSpPr>
            <p:nvPr/>
          </p:nvCxnSpPr>
          <p:spPr>
            <a:xfrm flipV="1">
              <a:off x="3716416" y="1185384"/>
              <a:ext cx="1814954" cy="1883564"/>
            </a:xfrm>
            <a:prstGeom prst="straightConnector1">
              <a:avLst/>
            </a:prstGeom>
            <a:ln w="76200" cmpd="sng">
              <a:solidFill>
                <a:srgbClr val="000090"/>
              </a:solidFill>
              <a:tailEnd type="arrow"/>
            </a:ln>
          </p:spPr>
          <p:style>
            <a:lnRef idx="3">
              <a:schemeClr val="accent4"/>
            </a:lnRef>
            <a:fillRef idx="0">
              <a:schemeClr val="accent4"/>
            </a:fillRef>
            <a:effectRef idx="2">
              <a:schemeClr val="accent4"/>
            </a:effectRef>
            <a:fontRef idx="minor">
              <a:schemeClr val="tx1"/>
            </a:fontRef>
          </p:style>
        </p:cxnSp>
        <p:sp>
          <p:nvSpPr>
            <p:cNvPr id="48" name="テキスト ボックス 47">
              <a:extLst>
                <a:ext uri="{FF2B5EF4-FFF2-40B4-BE49-F238E27FC236}">
                  <a16:creationId xmlns:a16="http://schemas.microsoft.com/office/drawing/2014/main" id="{6010112E-3E6F-314D-87CA-0CB544B29804}"/>
                </a:ext>
              </a:extLst>
            </p:cNvPr>
            <p:cNvSpPr txBox="1"/>
            <p:nvPr/>
          </p:nvSpPr>
          <p:spPr>
            <a:xfrm>
              <a:off x="662409" y="3071004"/>
              <a:ext cx="3367501" cy="307777"/>
            </a:xfrm>
            <a:prstGeom prst="rect">
              <a:avLst/>
            </a:prstGeom>
            <a:noFill/>
          </p:spPr>
          <p:txBody>
            <a:bodyPr wrap="square" rtlCol="0">
              <a:spAutoFit/>
            </a:bodyPr>
            <a:lstStyle/>
            <a:p>
              <a:r>
                <a:rPr lang="ja-JP" altLang="en-US" sz="1400" dirty="0">
                  <a:latin typeface="MS Gothic" panose="020B0609070205080204" pitchFamily="49" charset="-128"/>
                  <a:ea typeface="MS Gothic" panose="020B0609070205080204" pitchFamily="49" charset="-128"/>
                  <a:cs typeface="メイリオ"/>
                </a:rPr>
                <a:t>歩ける</a:t>
              </a:r>
              <a:r>
                <a:rPr lang="en-US" altLang="ja-JP" sz="1400" dirty="0">
                  <a:latin typeface="MS Gothic" panose="020B0609070205080204" pitchFamily="49" charset="-128"/>
                  <a:ea typeface="MS Gothic" panose="020B0609070205080204" pitchFamily="49" charset="-128"/>
                  <a:cs typeface="メイリオ"/>
                </a:rPr>
                <a:t>  </a:t>
              </a:r>
              <a:r>
                <a:rPr lang="ja-JP" altLang="en-US" sz="1400" dirty="0">
                  <a:latin typeface="MS Gothic" panose="020B0609070205080204" pitchFamily="49" charset="-128"/>
                  <a:ea typeface="MS Gothic" panose="020B0609070205080204" pitchFamily="49" charset="-128"/>
                  <a:cs typeface="メイリオ"/>
                </a:rPr>
                <a:t>歩行障害</a:t>
              </a:r>
              <a:r>
                <a:rPr lang="en-US" altLang="ja-JP" sz="1400" dirty="0">
                  <a:latin typeface="MS Gothic" panose="020B0609070205080204" pitchFamily="49" charset="-128"/>
                  <a:ea typeface="MS Gothic" panose="020B0609070205080204" pitchFamily="49" charset="-128"/>
                  <a:cs typeface="メイリオ"/>
                </a:rPr>
                <a:t>   </a:t>
              </a:r>
              <a:r>
                <a:rPr lang="ja-JP" altLang="en-US" sz="1400" dirty="0">
                  <a:latin typeface="MS Gothic" panose="020B0609070205080204" pitchFamily="49" charset="-128"/>
                  <a:ea typeface="MS Gothic" panose="020B0609070205080204" pitchFamily="49" charset="-128"/>
                  <a:cs typeface="メイリオ"/>
                </a:rPr>
                <a:t>座れる</a:t>
              </a:r>
              <a:r>
                <a:rPr lang="en-US" altLang="ja-JP" sz="1400" dirty="0">
                  <a:latin typeface="MS Gothic" panose="020B0609070205080204" pitchFamily="49" charset="-128"/>
                  <a:ea typeface="MS Gothic" panose="020B0609070205080204" pitchFamily="49" charset="-128"/>
                  <a:cs typeface="メイリオ"/>
                </a:rPr>
                <a:t>  </a:t>
              </a:r>
              <a:r>
                <a:rPr lang="ja-JP" altLang="en-US" sz="1400" dirty="0">
                  <a:latin typeface="MS Gothic" panose="020B0609070205080204" pitchFamily="49" charset="-128"/>
                  <a:ea typeface="MS Gothic" panose="020B0609070205080204" pitchFamily="49" charset="-128"/>
                  <a:cs typeface="メイリオ"/>
                </a:rPr>
                <a:t>寝たきり</a:t>
              </a:r>
            </a:p>
          </p:txBody>
        </p:sp>
        <p:sp>
          <p:nvSpPr>
            <p:cNvPr id="36" name="テキスト ボックス 35">
              <a:extLst>
                <a:ext uri="{FF2B5EF4-FFF2-40B4-BE49-F238E27FC236}">
                  <a16:creationId xmlns:a16="http://schemas.microsoft.com/office/drawing/2014/main" id="{513A4032-2194-1E4B-9492-43E054FE322D}"/>
                </a:ext>
              </a:extLst>
            </p:cNvPr>
            <p:cNvSpPr txBox="1"/>
            <p:nvPr/>
          </p:nvSpPr>
          <p:spPr>
            <a:xfrm>
              <a:off x="2978868" y="3288564"/>
              <a:ext cx="461665" cy="1811488"/>
            </a:xfrm>
            <a:prstGeom prst="rect">
              <a:avLst/>
            </a:prstGeom>
            <a:noFill/>
          </p:spPr>
          <p:txBody>
            <a:bodyPr vert="eaVert" wrap="square" rtlCol="0">
              <a:spAutoFit/>
            </a:bodyPr>
            <a:lstStyle/>
            <a:p>
              <a:pPr algn="r"/>
              <a:r>
                <a:rPr lang="ja-JP" altLang="en-US">
                  <a:latin typeface="MS Gothic" panose="020B0609070205080204" pitchFamily="49" charset="-128"/>
                  <a:ea typeface="MS Gothic" panose="020B0609070205080204" pitchFamily="49" charset="-128"/>
                  <a:cs typeface="メイリオ" panose="020B0604030504040204" pitchFamily="50" charset="-128"/>
                </a:rPr>
                <a:t>重症心身障害児</a:t>
              </a:r>
              <a:endParaRPr lang="ja-JP" altLang="en-US" dirty="0">
                <a:latin typeface="MS Gothic" panose="020B0609070205080204" pitchFamily="49" charset="-128"/>
                <a:ea typeface="MS Gothic" panose="020B0609070205080204" pitchFamily="49" charset="-128"/>
                <a:cs typeface="メイリオ" panose="020B0604030504040204" pitchFamily="50" charset="-128"/>
              </a:endParaRPr>
            </a:p>
          </p:txBody>
        </p:sp>
      </p:grpSp>
      <p:sp>
        <p:nvSpPr>
          <p:cNvPr id="49" name="正方形/長方形 4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516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79D8D95-7738-BB44-9B37-80A8B11F50B9}"/>
              </a:ext>
            </a:extLst>
          </p:cNvPr>
          <p:cNvSpPr>
            <a:spLocks noGrp="1"/>
          </p:cNvSpPr>
          <p:nvPr>
            <p:ph type="body" sz="quarter" idx="10"/>
          </p:nvPr>
        </p:nvSpPr>
        <p:spPr>
          <a:xfrm>
            <a:off x="5192973" y="167269"/>
            <a:ext cx="4031990" cy="430642"/>
          </a:xfrm>
        </p:spPr>
        <p:txBody>
          <a:bodyPr/>
          <a:lstStyle/>
          <a:p>
            <a:r>
              <a:rPr lang="ja-JP" altLang="en-US" dirty="0">
                <a:latin typeface="メイリオ" panose="020B0604030504040204" pitchFamily="50" charset="-128"/>
                <a:ea typeface="メイリオ" panose="020B0604030504040204" pitchFamily="50" charset="-128"/>
              </a:rPr>
              <a:t>２．多様な状態像に応じた医療的ケア支援</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a:xfrm>
            <a:off x="681040" y="648000"/>
            <a:ext cx="8543925" cy="581890"/>
          </a:xfrm>
        </p:spPr>
        <p:txBody>
          <a:bodyPr>
            <a:normAutofit fontScale="90000"/>
          </a:bodyPr>
          <a:lstStyle/>
          <a:p>
            <a:r>
              <a:rPr lang="ja-JP" altLang="en-US" sz="2799" dirty="0"/>
              <a:t>新生児医療の進歩に伴い</a:t>
            </a:r>
            <a:br>
              <a:rPr lang="ja-JP" altLang="en-US" sz="2799" dirty="0"/>
            </a:br>
            <a:r>
              <a:rPr lang="ja-JP" altLang="en-US" sz="2799" dirty="0"/>
              <a:t>大きく変化した障害児の様相 </a:t>
            </a:r>
          </a:p>
        </p:txBody>
      </p:sp>
      <p:grpSp>
        <p:nvGrpSpPr>
          <p:cNvPr id="2" name="グループ化 1">
            <a:extLst>
              <a:ext uri="{FF2B5EF4-FFF2-40B4-BE49-F238E27FC236}">
                <a16:creationId xmlns:a16="http://schemas.microsoft.com/office/drawing/2014/main" id="{FABAB424-A03B-4512-9291-19A8158D7134}"/>
              </a:ext>
            </a:extLst>
          </p:cNvPr>
          <p:cNvGrpSpPr/>
          <p:nvPr/>
        </p:nvGrpSpPr>
        <p:grpSpPr>
          <a:xfrm>
            <a:off x="668339" y="1518055"/>
            <a:ext cx="8611188" cy="1364164"/>
            <a:chOff x="668338" y="1518055"/>
            <a:chExt cx="8611189" cy="1364163"/>
          </a:xfrm>
        </p:grpSpPr>
        <p:sp>
          <p:nvSpPr>
            <p:cNvPr id="7" name="正方形/長方形 6">
              <a:extLst>
                <a:ext uri="{FF2B5EF4-FFF2-40B4-BE49-F238E27FC236}">
                  <a16:creationId xmlns:a16="http://schemas.microsoft.com/office/drawing/2014/main" id="{1314A3BE-91D9-416F-9377-321A747B9E83}"/>
                </a:ext>
              </a:extLst>
            </p:cNvPr>
            <p:cNvSpPr/>
            <p:nvPr/>
          </p:nvSpPr>
          <p:spPr>
            <a:xfrm>
              <a:off x="668338" y="1518055"/>
              <a:ext cx="8611189" cy="396000"/>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tIns="72000" bIns="0" anchor="ctr" anchorCtr="0">
              <a:noAutofit/>
            </a:bodyPr>
            <a:lstStyle/>
            <a:p>
              <a:pPr algn="just"/>
              <a:r>
                <a:rPr lang="ja-JP" altLang="ja-JP" kern="100" dirty="0">
                  <a:latin typeface="Meiryo" panose="020B0604030504040204" pitchFamily="34" charset="-128"/>
                  <a:ea typeface="Meiryo" panose="020B0604030504040204" pitchFamily="34" charset="-128"/>
                  <a:cs typeface="Times New Roman" panose="02020603050405020304" pitchFamily="18" charset="0"/>
                </a:rPr>
                <a:t>①運動障害も知的障害も重度な医療的ケア児</a:t>
              </a:r>
            </a:p>
          </p:txBody>
        </p:sp>
        <p:sp>
          <p:nvSpPr>
            <p:cNvPr id="8" name="正方形/長方形 7">
              <a:extLst>
                <a:ext uri="{FF2B5EF4-FFF2-40B4-BE49-F238E27FC236}">
                  <a16:creationId xmlns:a16="http://schemas.microsoft.com/office/drawing/2014/main" id="{99B19C02-8129-4D31-8C56-60B523AB7106}"/>
                </a:ext>
              </a:extLst>
            </p:cNvPr>
            <p:cNvSpPr/>
            <p:nvPr/>
          </p:nvSpPr>
          <p:spPr>
            <a:xfrm>
              <a:off x="668339" y="2051221"/>
              <a:ext cx="8598492" cy="830997"/>
            </a:xfrm>
            <a:prstGeom prst="rect">
              <a:avLst/>
            </a:prstGeom>
          </p:spPr>
          <p:txBody>
            <a:bodyPr wrap="square" lIns="0" tIns="0" rIns="0" bIns="0">
              <a:noAutofit/>
            </a:bodyPr>
            <a:lstStyle/>
            <a:p>
              <a:pPr>
                <a:lnSpc>
                  <a:spcPct val="120000"/>
                </a:lnSpc>
              </a:pPr>
              <a:r>
                <a:rPr lang="ja-JP" altLang="en-US" sz="1499" dirty="0">
                  <a:latin typeface="Meiryo" panose="020B0604030504040204" pitchFamily="34" charset="-128"/>
                  <a:ea typeface="Meiryo" panose="020B0604030504040204" pitchFamily="34" charset="-128"/>
                  <a:cs typeface="Times New Roman" panose="02020603050405020304" pitchFamily="18" charset="0"/>
                </a:rPr>
                <a:t>　</a:t>
              </a:r>
              <a:r>
                <a:rPr lang="ja-JP" altLang="ja-JP" sz="1499" dirty="0">
                  <a:latin typeface="Meiryo" panose="020B0604030504040204" pitchFamily="34" charset="-128"/>
                  <a:ea typeface="Meiryo" panose="020B0604030504040204" pitchFamily="34" charset="-128"/>
                  <a:cs typeface="Times New Roman" panose="02020603050405020304" pitchFamily="18" charset="0"/>
                </a:rPr>
                <a:t>以前は救命できなかった重度の仮死分娩や奇形症候群の</a:t>
              </a:r>
              <a:r>
                <a:rPr lang="ja-JP" altLang="en-US" sz="1499"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たちが、</a:t>
              </a:r>
              <a:r>
                <a:rPr lang="ja-JP" altLang="en-US" sz="1499" dirty="0">
                  <a:latin typeface="Meiryo" panose="020B0604030504040204" pitchFamily="34" charset="-128"/>
                  <a:ea typeface="Meiryo" panose="020B0604030504040204" pitchFamily="34" charset="-128"/>
                  <a:cs typeface="Times New Roman" panose="02020603050405020304" pitchFamily="18" charset="0"/>
                </a:rPr>
                <a:t>経管栄養や気管切開や人工</a:t>
              </a:r>
              <a:r>
                <a:rPr lang="ja-JP" altLang="ja-JP" sz="1499" dirty="0">
                  <a:latin typeface="Meiryo" panose="020B0604030504040204" pitchFamily="34" charset="-128"/>
                  <a:ea typeface="Meiryo" panose="020B0604030504040204" pitchFamily="34" charset="-128"/>
                  <a:cs typeface="Times New Roman" panose="02020603050405020304" pitchFamily="18" charset="0"/>
                </a:rPr>
                <a:t>呼吸器などの濃厚な医療ケアを抱えながら退院してくるようにな</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りまし</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た。</a:t>
              </a:r>
              <a:r>
                <a:rPr lang="ja-JP" altLang="ja-JP"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重症心身障害児</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に相当し、</a:t>
              </a:r>
              <a:r>
                <a:rPr lang="ja-JP" altLang="ja-JP"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超重症児</a:t>
              </a:r>
              <a:r>
                <a:rPr lang="ja-JP" altLang="en-US"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（者）・準超重症児（者）の判断基準のスコア</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が</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かなり高い</a:t>
              </a:r>
              <a:r>
                <a:rPr lang="ja-JP" altLang="en-US" sz="1499"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たち</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です</a:t>
              </a:r>
              <a:r>
                <a:rPr lang="ja-JP" altLang="ja-JP" sz="1499"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dirty="0">
                  <a:latin typeface="Meiryo" panose="020B0604030504040204" pitchFamily="34" charset="-128"/>
                  <a:ea typeface="Meiryo" panose="020B0604030504040204" pitchFamily="34" charset="-128"/>
                </a:rPr>
                <a:t> </a:t>
              </a:r>
              <a:endParaRPr lang="ja-JP" altLang="en-US" sz="1499" dirty="0">
                <a:latin typeface="Meiryo" panose="020B0604030504040204" pitchFamily="34" charset="-128"/>
                <a:ea typeface="Meiryo" panose="020B0604030504040204" pitchFamily="34" charset="-128"/>
              </a:endParaRPr>
            </a:p>
          </p:txBody>
        </p:sp>
      </p:grpSp>
      <p:grpSp>
        <p:nvGrpSpPr>
          <p:cNvPr id="3" name="グループ化 2">
            <a:extLst>
              <a:ext uri="{FF2B5EF4-FFF2-40B4-BE49-F238E27FC236}">
                <a16:creationId xmlns:a16="http://schemas.microsoft.com/office/drawing/2014/main" id="{EBD84412-C5AB-4D0C-B916-F45915549EFA}"/>
              </a:ext>
            </a:extLst>
          </p:cNvPr>
          <p:cNvGrpSpPr/>
          <p:nvPr/>
        </p:nvGrpSpPr>
        <p:grpSpPr>
          <a:xfrm>
            <a:off x="681039" y="3281508"/>
            <a:ext cx="8598490" cy="1562232"/>
            <a:chOff x="681037" y="3253996"/>
            <a:chExt cx="8598491" cy="1562232"/>
          </a:xfrm>
        </p:grpSpPr>
        <p:sp>
          <p:nvSpPr>
            <p:cNvPr id="9" name="正方形/長方形 8">
              <a:extLst>
                <a:ext uri="{FF2B5EF4-FFF2-40B4-BE49-F238E27FC236}">
                  <a16:creationId xmlns:a16="http://schemas.microsoft.com/office/drawing/2014/main" id="{17CAB729-BA55-47D5-8C86-110428A310E2}"/>
                </a:ext>
              </a:extLst>
            </p:cNvPr>
            <p:cNvSpPr/>
            <p:nvPr/>
          </p:nvSpPr>
          <p:spPr>
            <a:xfrm>
              <a:off x="681037" y="3253996"/>
              <a:ext cx="8598491" cy="396000"/>
            </a:xfrm>
            <a:prstGeom prst="rect">
              <a:avLst/>
            </a:prstGeom>
            <a:solidFill>
              <a:srgbClr val="D5B8EA"/>
            </a:solidFill>
            <a:ln>
              <a:noFill/>
            </a:ln>
          </p:spPr>
          <p:style>
            <a:lnRef idx="1">
              <a:schemeClr val="accent4"/>
            </a:lnRef>
            <a:fillRef idx="2">
              <a:schemeClr val="accent4"/>
            </a:fillRef>
            <a:effectRef idx="1">
              <a:schemeClr val="accent4"/>
            </a:effectRef>
            <a:fontRef idx="minor">
              <a:schemeClr val="dk1"/>
            </a:fontRef>
          </p:style>
          <p:txBody>
            <a:bodyPr wrap="none" tIns="72000" bIns="0" anchor="ctr" anchorCtr="0">
              <a:noAutofit/>
            </a:bodyPr>
            <a:lstStyle/>
            <a:p>
              <a:pPr algn="just"/>
              <a:r>
                <a:rPr lang="ja-JP" altLang="ja-JP" kern="100" dirty="0">
                  <a:latin typeface="Meiryo" panose="020B0604030504040204" pitchFamily="34" charset="-128"/>
                  <a:ea typeface="Meiryo" panose="020B0604030504040204" pitchFamily="34" charset="-128"/>
                  <a:cs typeface="Times New Roman" panose="02020603050405020304" pitchFamily="18" charset="0"/>
                </a:rPr>
                <a:t>②運動障害が軽度な医療的ケア児</a:t>
              </a:r>
            </a:p>
          </p:txBody>
        </p:sp>
        <p:sp>
          <p:nvSpPr>
            <p:cNvPr id="10" name="正方形/長方形 9">
              <a:extLst>
                <a:ext uri="{FF2B5EF4-FFF2-40B4-BE49-F238E27FC236}">
                  <a16:creationId xmlns:a16="http://schemas.microsoft.com/office/drawing/2014/main" id="{9CC0D487-02DC-4FB2-909E-BBFACAE9EDBC}"/>
                </a:ext>
              </a:extLst>
            </p:cNvPr>
            <p:cNvSpPr/>
            <p:nvPr/>
          </p:nvSpPr>
          <p:spPr>
            <a:xfrm>
              <a:off x="681038" y="3739010"/>
              <a:ext cx="8585793" cy="1077218"/>
            </a:xfrm>
            <a:prstGeom prst="rect">
              <a:avLst/>
            </a:prstGeom>
          </p:spPr>
          <p:txBody>
            <a:bodyPr wrap="square" lIns="0" tIns="0" rIns="0" bIns="0">
              <a:noAutofit/>
            </a:bodyPr>
            <a:lstStyle/>
            <a:p>
              <a:pPr>
                <a:lnSpc>
                  <a:spcPct val="120000"/>
                </a:lnSpc>
              </a:pPr>
              <a:r>
                <a:rPr lang="ja-JP" altLang="en-US" sz="1499" dirty="0">
                  <a:latin typeface="Meiryo" panose="020B0604030504040204" pitchFamily="34" charset="-128"/>
                  <a:ea typeface="Meiryo" panose="020B0604030504040204" pitchFamily="34" charset="-128"/>
                  <a:cs typeface="Times New Roman" panose="02020603050405020304" pitchFamily="18" charset="0"/>
                </a:rPr>
                <a:t>　</a:t>
              </a:r>
              <a:r>
                <a:rPr lang="ja-JP" altLang="ja-JP" sz="1499" dirty="0">
                  <a:latin typeface="Meiryo" panose="020B0604030504040204" pitchFamily="34" charset="-128"/>
                  <a:ea typeface="Meiryo" panose="020B0604030504040204" pitchFamily="34" charset="-128"/>
                  <a:cs typeface="Times New Roman" panose="02020603050405020304" pitchFamily="18" charset="0"/>
                </a:rPr>
                <a:t>早産児の脳保護に対する治療が進化し脳障害による運動障害は</a:t>
              </a:r>
              <a:r>
                <a:rPr lang="ja-JP" altLang="en-US" sz="1499" dirty="0">
                  <a:latin typeface="Meiryo" panose="020B0604030504040204" pitchFamily="34" charset="-128"/>
                  <a:ea typeface="Meiryo" panose="020B0604030504040204" pitchFamily="34" charset="-128"/>
                  <a:cs typeface="Times New Roman" panose="02020603050405020304" pitchFamily="18" charset="0"/>
                </a:rPr>
                <a:t>非常に軽度になりました。</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しかし早産ゆえの呼吸器系の未熟性に伴い、酸素療法や気管切開や人工呼吸器が必要な</a:t>
              </a:r>
              <a:r>
                <a:rPr lang="ja-JP" altLang="en-US" sz="1499"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が増加</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しています</a:t>
              </a:r>
              <a:r>
                <a:rPr lang="ja-JP" altLang="ja-JP" sz="1499" dirty="0">
                  <a:latin typeface="Meiryo" panose="020B0604030504040204" pitchFamily="34" charset="-128"/>
                  <a:ea typeface="Meiryo" panose="020B0604030504040204" pitchFamily="34" charset="-128"/>
                  <a:cs typeface="Times New Roman" panose="02020603050405020304" pitchFamily="18" charset="0"/>
                </a:rPr>
                <a:t>。</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いわゆる</a:t>
              </a:r>
              <a:r>
                <a:rPr lang="ja-JP" altLang="en-US"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動く医療的ケア児</a:t>
              </a:r>
              <a:r>
                <a:rPr lang="ja-JP" altLang="en-US" sz="1499" dirty="0">
                  <a:solidFill>
                    <a:srgbClr val="FF0000"/>
                  </a:solidFill>
                  <a:latin typeface="Meiryo" panose="020B0604030504040204" pitchFamily="34" charset="-128"/>
                  <a:ea typeface="Meiryo" panose="020B0604030504040204" pitchFamily="34" charset="-128"/>
                  <a:cs typeface="Times New Roman" panose="02020603050405020304" pitchFamily="18" charset="0"/>
                </a:rPr>
                <a:t>」</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です。</a:t>
              </a:r>
              <a:r>
                <a:rPr lang="ja-JP" altLang="ja-JP" sz="1499" dirty="0">
                  <a:latin typeface="Meiryo" panose="020B0604030504040204" pitchFamily="34" charset="-128"/>
                  <a:ea typeface="Meiryo" panose="020B0604030504040204" pitchFamily="34" charset="-128"/>
                  <a:cs typeface="Times New Roman" panose="02020603050405020304" pitchFamily="18" charset="0"/>
                </a:rPr>
                <a:t>知的障害がほとんどない</a:t>
              </a:r>
              <a:r>
                <a:rPr lang="ja-JP" altLang="en-US" sz="1499" dirty="0">
                  <a:latin typeface="Meiryo" panose="020B0604030504040204" pitchFamily="34" charset="-128"/>
                  <a:ea typeface="Meiryo" panose="020B0604030504040204" pitchFamily="34" charset="-128"/>
                  <a:cs typeface="Times New Roman" panose="02020603050405020304" pitchFamily="18" charset="0"/>
                </a:rPr>
                <a:t>子どもも</a:t>
              </a:r>
              <a:r>
                <a:rPr lang="ja-JP" altLang="ja-JP" sz="1499" dirty="0">
                  <a:latin typeface="Meiryo" panose="020B0604030504040204" pitchFamily="34" charset="-128"/>
                  <a:ea typeface="Meiryo" panose="020B0604030504040204" pitchFamily="34" charset="-128"/>
                  <a:cs typeface="Times New Roman" panose="02020603050405020304" pitchFamily="18" charset="0"/>
                </a:rPr>
                <a:t>多く</a:t>
              </a:r>
              <a:r>
                <a:rPr lang="ja-JP" altLang="en-US" sz="1499"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dirty="0">
                  <a:latin typeface="Meiryo" panose="020B0604030504040204" pitchFamily="34" charset="-128"/>
                  <a:ea typeface="Meiryo" panose="020B0604030504040204" pitchFamily="34" charset="-128"/>
                  <a:cs typeface="Times New Roman" panose="02020603050405020304" pitchFamily="18" charset="0"/>
                </a:rPr>
                <a:t>年齢にふさわしい集団生活</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の場</a:t>
              </a:r>
              <a:r>
                <a:rPr lang="ja-JP" altLang="ja-JP" sz="1499" dirty="0">
                  <a:latin typeface="Meiryo" panose="020B0604030504040204" pitchFamily="34" charset="-128"/>
                  <a:ea typeface="Meiryo" panose="020B0604030504040204" pitchFamily="34" charset="-128"/>
                  <a:cs typeface="Times New Roman" panose="02020603050405020304" pitchFamily="18" charset="0"/>
                </a:rPr>
                <a:t>や学習環境が求めら</a:t>
              </a:r>
              <a:r>
                <a:rPr lang="ja-JP" altLang="en-US" sz="1499" dirty="0">
                  <a:latin typeface="Meiryo" panose="020B0604030504040204" pitchFamily="34" charset="-128"/>
                  <a:ea typeface="Meiryo" panose="020B0604030504040204" pitchFamily="34" charset="-128"/>
                  <a:cs typeface="Times New Roman" panose="02020603050405020304" pitchFamily="18" charset="0"/>
                </a:rPr>
                <a:t>れます</a:t>
              </a:r>
              <a:r>
                <a:rPr lang="ja-JP" altLang="ja-JP" sz="1499"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dirty="0">
                  <a:latin typeface="Meiryo" panose="020B0604030504040204" pitchFamily="34" charset="-128"/>
                  <a:ea typeface="Meiryo" panose="020B0604030504040204" pitchFamily="34" charset="-128"/>
                </a:rPr>
                <a:t> </a:t>
              </a:r>
              <a:endParaRPr lang="ja-JP" altLang="en-US" sz="1499" dirty="0">
                <a:latin typeface="Meiryo" panose="020B0604030504040204" pitchFamily="34" charset="-128"/>
                <a:ea typeface="Meiryo" panose="020B0604030504040204" pitchFamily="34" charset="-128"/>
              </a:endParaRPr>
            </a:p>
          </p:txBody>
        </p:sp>
      </p:grpSp>
      <p:grpSp>
        <p:nvGrpSpPr>
          <p:cNvPr id="14" name="グループ化 13">
            <a:extLst>
              <a:ext uri="{FF2B5EF4-FFF2-40B4-BE49-F238E27FC236}">
                <a16:creationId xmlns:a16="http://schemas.microsoft.com/office/drawing/2014/main" id="{65468A56-D671-4985-A7A4-A4236556AAA8}"/>
              </a:ext>
            </a:extLst>
          </p:cNvPr>
          <p:cNvGrpSpPr/>
          <p:nvPr/>
        </p:nvGrpSpPr>
        <p:grpSpPr>
          <a:xfrm>
            <a:off x="644378" y="5243027"/>
            <a:ext cx="8635153" cy="1321152"/>
            <a:chOff x="644375" y="5270322"/>
            <a:chExt cx="8635153" cy="1321152"/>
          </a:xfrm>
        </p:grpSpPr>
        <p:sp>
          <p:nvSpPr>
            <p:cNvPr id="11" name="正方形/長方形 10">
              <a:extLst>
                <a:ext uri="{FF2B5EF4-FFF2-40B4-BE49-F238E27FC236}">
                  <a16:creationId xmlns:a16="http://schemas.microsoft.com/office/drawing/2014/main" id="{DC0DCD26-E76C-47B2-A935-2ABF190E7D12}"/>
                </a:ext>
              </a:extLst>
            </p:cNvPr>
            <p:cNvSpPr/>
            <p:nvPr/>
          </p:nvSpPr>
          <p:spPr>
            <a:xfrm>
              <a:off x="681038" y="5270322"/>
              <a:ext cx="8585793" cy="396000"/>
            </a:xfrm>
            <a:prstGeom prst="rect">
              <a:avLst/>
            </a:prstGeom>
            <a:solidFill>
              <a:srgbClr val="FFCC99"/>
            </a:solidFill>
            <a:ln>
              <a:noFill/>
            </a:ln>
          </p:spPr>
          <p:style>
            <a:lnRef idx="1">
              <a:schemeClr val="accent6"/>
            </a:lnRef>
            <a:fillRef idx="2">
              <a:schemeClr val="accent6"/>
            </a:fillRef>
            <a:effectRef idx="1">
              <a:schemeClr val="accent6"/>
            </a:effectRef>
            <a:fontRef idx="minor">
              <a:schemeClr val="dk1"/>
            </a:fontRef>
          </p:style>
          <p:txBody>
            <a:bodyPr wrap="square" tIns="72000" bIns="0" anchor="ctr" anchorCtr="0">
              <a:noAutofit/>
            </a:bodyPr>
            <a:lstStyle/>
            <a:p>
              <a:pPr algn="just"/>
              <a:r>
                <a:rPr lang="ja-JP" altLang="en-US" kern="100" dirty="0">
                  <a:latin typeface="Meiryo" panose="020B0604030504040204" pitchFamily="34" charset="-128"/>
                  <a:ea typeface="Meiryo" panose="020B0604030504040204" pitchFamily="34" charset="-128"/>
                  <a:cs typeface="Times New Roman" panose="02020603050405020304" pitchFamily="18" charset="0"/>
                </a:rPr>
                <a:t>③</a:t>
              </a:r>
              <a:r>
                <a:rPr lang="ja-JP" altLang="ja-JP" kern="100" dirty="0">
                  <a:latin typeface="Meiryo" panose="020B0604030504040204" pitchFamily="34" charset="-128"/>
                  <a:ea typeface="Meiryo" panose="020B0604030504040204" pitchFamily="34" charset="-128"/>
                  <a:cs typeface="Times New Roman" panose="02020603050405020304" pitchFamily="18" charset="0"/>
                </a:rPr>
                <a:t>運動障害も医療ケアも重度だが知的障害は軽度な医療的ケア児</a:t>
              </a:r>
            </a:p>
          </p:txBody>
        </p:sp>
        <p:sp>
          <p:nvSpPr>
            <p:cNvPr id="12" name="正方形/長方形 11">
              <a:extLst>
                <a:ext uri="{FF2B5EF4-FFF2-40B4-BE49-F238E27FC236}">
                  <a16:creationId xmlns:a16="http://schemas.microsoft.com/office/drawing/2014/main" id="{7D164A28-0211-4E7F-B16D-978D108C57DD}"/>
                </a:ext>
              </a:extLst>
            </p:cNvPr>
            <p:cNvSpPr/>
            <p:nvPr/>
          </p:nvSpPr>
          <p:spPr>
            <a:xfrm>
              <a:off x="644375" y="5760477"/>
              <a:ext cx="8635153" cy="830997"/>
            </a:xfrm>
            <a:prstGeom prst="rect">
              <a:avLst/>
            </a:prstGeom>
          </p:spPr>
          <p:txBody>
            <a:bodyPr wrap="square" lIns="0" tIns="0" rIns="0" bIns="0">
              <a:noAutofit/>
            </a:bodyPr>
            <a:lstStyle/>
            <a:p>
              <a:pPr algn="just">
                <a:lnSpc>
                  <a:spcPct val="120000"/>
                </a:lnSpc>
              </a:pPr>
              <a:r>
                <a:rPr lang="ja-JP" altLang="en-US" sz="1499" kern="100" dirty="0">
                  <a:latin typeface="Meiryo" panose="020B0604030504040204" pitchFamily="34" charset="-128"/>
                  <a:ea typeface="Meiryo" panose="020B0604030504040204" pitchFamily="34" charset="-128"/>
                  <a:cs typeface="Times New Roman" panose="02020603050405020304" pitchFamily="18" charset="0"/>
                </a:rPr>
                <a:t>　</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進行性の脊髄疾患や筋骨格系疾患においても、積極的に人工呼吸器を装着しながら在宅生活を送る</a:t>
              </a:r>
              <a:r>
                <a:rPr lang="ja-JP" altLang="en-US" sz="1499" kern="100" dirty="0">
                  <a:latin typeface="Meiryo" panose="020B0604030504040204" pitchFamily="34" charset="-128"/>
                  <a:ea typeface="Meiryo" panose="020B0604030504040204" pitchFamily="34" charset="-128"/>
                  <a:cs typeface="Times New Roman" panose="02020603050405020304" pitchFamily="18" charset="0"/>
                </a:rPr>
                <a:t>子ども</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たちが増えてい</a:t>
              </a:r>
              <a:r>
                <a:rPr lang="ja-JP" altLang="en-US" sz="1499" kern="100" dirty="0">
                  <a:latin typeface="Meiryo" panose="020B0604030504040204" pitchFamily="34" charset="-128"/>
                  <a:ea typeface="Meiryo" panose="020B0604030504040204" pitchFamily="34" charset="-128"/>
                  <a:cs typeface="Times New Roman" panose="02020603050405020304" pitchFamily="18" charset="0"/>
                </a:rPr>
                <a:t>ます</a:t>
              </a:r>
              <a:r>
                <a:rPr lang="ja-JP" altLang="ja-JP" sz="1499"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脳障害がほとんどないことが多いため</a:t>
              </a:r>
              <a:r>
                <a:rPr lang="ja-JP" altLang="ja-JP" sz="1499"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一般的に学習意欲は高く</a:t>
              </a:r>
              <a:r>
                <a:rPr lang="ja-JP" altLang="ja-JP" sz="1499" kern="100" spc="-300" dirty="0">
                  <a:latin typeface="Meiryo" panose="020B0604030504040204" pitchFamily="34" charset="-128"/>
                  <a:ea typeface="Meiryo" panose="020B0604030504040204" pitchFamily="34" charset="-128"/>
                  <a:cs typeface="Times New Roman" panose="02020603050405020304" pitchFamily="18" charset="0"/>
                </a:rPr>
                <a:t>、</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濃厚な医療的ケアがあっても年齢にふさわしい集団生活</a:t>
              </a:r>
              <a:r>
                <a:rPr lang="ja-JP" altLang="en-US" sz="1499" kern="100" dirty="0">
                  <a:latin typeface="Meiryo" panose="020B0604030504040204" pitchFamily="34" charset="-128"/>
                  <a:ea typeface="Meiryo" panose="020B0604030504040204" pitchFamily="34" charset="-128"/>
                  <a:cs typeface="Times New Roman" panose="02020603050405020304" pitchFamily="18" charset="0"/>
                </a:rPr>
                <a:t>の場</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や学習環境が求められ</a:t>
              </a:r>
              <a:r>
                <a:rPr lang="ja-JP" altLang="en-US" sz="1499" kern="100" dirty="0">
                  <a:latin typeface="Meiryo" panose="020B0604030504040204" pitchFamily="34" charset="-128"/>
                  <a:ea typeface="Meiryo" panose="020B0604030504040204" pitchFamily="34" charset="-128"/>
                  <a:cs typeface="Times New Roman" panose="02020603050405020304" pitchFamily="18" charset="0"/>
                </a:rPr>
                <a:t>ます</a:t>
              </a:r>
              <a:r>
                <a:rPr lang="ja-JP" altLang="ja-JP" sz="1499" kern="100" dirty="0">
                  <a:latin typeface="Meiryo" panose="020B0604030504040204" pitchFamily="34" charset="-128"/>
                  <a:ea typeface="Meiryo" panose="020B0604030504040204" pitchFamily="34" charset="-128"/>
                  <a:cs typeface="Times New Roman" panose="02020603050405020304" pitchFamily="18" charset="0"/>
                </a:rPr>
                <a:t>。</a:t>
              </a:r>
            </a:p>
          </p:txBody>
        </p:sp>
      </p:grpSp>
      <p:sp>
        <p:nvSpPr>
          <p:cNvPr id="13" name="正方形/長方形 12"/>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599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多様な状態像に応じた医療的ケア支援</a:t>
            </a:r>
          </a:p>
        </p:txBody>
      </p:sp>
      <p:pic>
        <p:nvPicPr>
          <p:cNvPr id="13" name="図 12">
            <a:extLst>
              <a:ext uri="{FF2B5EF4-FFF2-40B4-BE49-F238E27FC236}">
                <a16:creationId xmlns:a16="http://schemas.microsoft.com/office/drawing/2014/main" id="{FD58D8BC-F240-4FCD-B04D-33BA8229CC19}"/>
              </a:ext>
            </a:extLst>
          </p:cNvPr>
          <p:cNvPicPr/>
          <p:nvPr/>
        </p:nvPicPr>
        <p:blipFill rotWithShape="1">
          <a:blip r:embed="rId3" cstate="print">
            <a:extLst>
              <a:ext uri="{28A0092B-C50C-407E-A947-70E740481C1C}">
                <a14:useLocalDpi xmlns:a14="http://schemas.microsoft.com/office/drawing/2010/main"/>
              </a:ext>
            </a:extLst>
          </a:blip>
          <a:srcRect t="9462" r="43714" b="9315"/>
          <a:stretch/>
        </p:blipFill>
        <p:spPr>
          <a:xfrm>
            <a:off x="3410099" y="2837412"/>
            <a:ext cx="3310459" cy="2616301"/>
          </a:xfrm>
          <a:prstGeom prst="rect">
            <a:avLst/>
          </a:prstGeom>
        </p:spPr>
      </p:pic>
      <p:sp>
        <p:nvSpPr>
          <p:cNvPr id="15" name="正方形/長方形 14">
            <a:extLst>
              <a:ext uri="{FF2B5EF4-FFF2-40B4-BE49-F238E27FC236}">
                <a16:creationId xmlns:a16="http://schemas.microsoft.com/office/drawing/2014/main" id="{17D479D0-ADCC-4C86-807D-434B4745FAC1}"/>
              </a:ext>
            </a:extLst>
          </p:cNvPr>
          <p:cNvSpPr/>
          <p:nvPr/>
        </p:nvSpPr>
        <p:spPr>
          <a:xfrm>
            <a:off x="6946258" y="4272048"/>
            <a:ext cx="2028390" cy="572625"/>
          </a:xfrm>
          <a:prstGeom prst="rect">
            <a:avLst/>
          </a:prstGeom>
          <a:solidFill>
            <a:schemeClr val="accent1">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wrap="square" anchor="ctr" anchorCtr="0">
            <a:noAutofit/>
          </a:bodyPr>
          <a:lstStyle/>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①自発運動が少なく</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知的障害</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重度</a:t>
            </a:r>
          </a:p>
        </p:txBody>
      </p:sp>
      <p:sp>
        <p:nvSpPr>
          <p:cNvPr id="18" name="正方形/長方形 17">
            <a:extLst>
              <a:ext uri="{FF2B5EF4-FFF2-40B4-BE49-F238E27FC236}">
                <a16:creationId xmlns:a16="http://schemas.microsoft.com/office/drawing/2014/main" id="{5EB753AA-5A0E-4DC6-8B1B-3028B8B0997B}"/>
              </a:ext>
            </a:extLst>
          </p:cNvPr>
          <p:cNvSpPr/>
          <p:nvPr/>
        </p:nvSpPr>
        <p:spPr>
          <a:xfrm>
            <a:off x="6946258" y="3266894"/>
            <a:ext cx="2028390" cy="572625"/>
          </a:xfrm>
          <a:prstGeom prst="rect">
            <a:avLst/>
          </a:prstGeom>
          <a:solidFill>
            <a:srgbClr val="FFB95B"/>
          </a:solidFill>
          <a:ln>
            <a:noFill/>
          </a:ln>
        </p:spPr>
        <p:style>
          <a:lnRef idx="2">
            <a:schemeClr val="accent6"/>
          </a:lnRef>
          <a:fillRef idx="1">
            <a:schemeClr val="lt1"/>
          </a:fillRef>
          <a:effectRef idx="0">
            <a:schemeClr val="accent6"/>
          </a:effectRef>
          <a:fontRef idx="minor">
            <a:schemeClr val="dk1"/>
          </a:fontRef>
        </p:style>
        <p:txBody>
          <a:bodyPr wrap="square" anchor="ctr" anchorCtr="0">
            <a:noAutofit/>
          </a:bodyPr>
          <a:lstStyle/>
          <a:p>
            <a:pPr algn="just"/>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④自発運動は少なく</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a:latin typeface="メイリオ" panose="020B0604030504040204" pitchFamily="50" charset="-128"/>
                <a:ea typeface="メイリオ" panose="020B0604030504040204" pitchFamily="50" charset="-128"/>
                <a:cs typeface="Times New Roman" panose="02020603050405020304" pitchFamily="18" charset="0"/>
              </a:rPr>
              <a:t>知的障害</a:t>
            </a:r>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は軽度</a:t>
            </a:r>
            <a:endParaRPr lang="ja-JP" altLang="ja-JP" sz="1400" kern="10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円/楕円 10">
            <a:extLst>
              <a:ext uri="{FF2B5EF4-FFF2-40B4-BE49-F238E27FC236}">
                <a16:creationId xmlns:a16="http://schemas.microsoft.com/office/drawing/2014/main" id="{D548865D-4823-4939-9509-4D21511869FA}"/>
              </a:ext>
            </a:extLst>
          </p:cNvPr>
          <p:cNvSpPr/>
          <p:nvPr/>
        </p:nvSpPr>
        <p:spPr>
          <a:xfrm>
            <a:off x="4661060" y="4097717"/>
            <a:ext cx="1749601" cy="1045734"/>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2" name="円/楕円 11">
            <a:extLst>
              <a:ext uri="{FF2B5EF4-FFF2-40B4-BE49-F238E27FC236}">
                <a16:creationId xmlns:a16="http://schemas.microsoft.com/office/drawing/2014/main" id="{8190DA82-4462-4A73-BD3F-AEF01DF701EB}"/>
              </a:ext>
            </a:extLst>
          </p:cNvPr>
          <p:cNvSpPr/>
          <p:nvPr/>
        </p:nvSpPr>
        <p:spPr>
          <a:xfrm>
            <a:off x="4649994" y="2662251"/>
            <a:ext cx="1749601" cy="1056129"/>
          </a:xfrm>
          <a:prstGeom prst="ellipse">
            <a:avLst/>
          </a:prstGeom>
          <a:noFill/>
          <a:ln w="38100">
            <a:solidFill>
              <a:srgbClr val="FF9400"/>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3" name="円/楕円 12">
            <a:extLst>
              <a:ext uri="{FF2B5EF4-FFF2-40B4-BE49-F238E27FC236}">
                <a16:creationId xmlns:a16="http://schemas.microsoft.com/office/drawing/2014/main" id="{6B16A356-7533-4739-BAD0-118E39BE265C}"/>
              </a:ext>
            </a:extLst>
          </p:cNvPr>
          <p:cNvSpPr/>
          <p:nvPr/>
        </p:nvSpPr>
        <p:spPr>
          <a:xfrm>
            <a:off x="3409223" y="2662250"/>
            <a:ext cx="1200933" cy="1045734"/>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4" name="円/楕円 13">
            <a:extLst>
              <a:ext uri="{FF2B5EF4-FFF2-40B4-BE49-F238E27FC236}">
                <a16:creationId xmlns:a16="http://schemas.microsoft.com/office/drawing/2014/main" id="{6B6976DA-D895-480A-B0E1-D5B51418627B}"/>
              </a:ext>
            </a:extLst>
          </p:cNvPr>
          <p:cNvSpPr/>
          <p:nvPr/>
        </p:nvSpPr>
        <p:spPr>
          <a:xfrm>
            <a:off x="3410101" y="4097714"/>
            <a:ext cx="1200933" cy="1045734"/>
          </a:xfrm>
          <a:prstGeom prst="ellipse">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ACD79111-FC05-467B-B2F6-868BBFFC3D6F}"/>
              </a:ext>
            </a:extLst>
          </p:cNvPr>
          <p:cNvSpPr txBox="1"/>
          <p:nvPr/>
        </p:nvSpPr>
        <p:spPr>
          <a:xfrm>
            <a:off x="1158943" y="5431792"/>
            <a:ext cx="3757354" cy="1308856"/>
          </a:xfrm>
          <a:prstGeom prst="rect">
            <a:avLst/>
          </a:prstGeom>
          <a:noFill/>
        </p:spPr>
        <p:txBody>
          <a:bodyPr wrap="square" rtlCol="0">
            <a:noAutofit/>
          </a:bodyPr>
          <a:lstStyle/>
          <a:p>
            <a:pPr algn="ctr"/>
            <a:r>
              <a:rPr lang="ja-JP" altLang="en-US" sz="1200" b="1" dirty="0">
                <a:latin typeface="メイリオ" panose="020B0604030504040204" pitchFamily="50" charset="-128"/>
                <a:ea typeface="メイリオ" panose="020B0604030504040204" pitchFamily="50" charset="-128"/>
              </a:rPr>
              <a:t>指示が入りにくく、</a:t>
            </a:r>
          </a:p>
          <a:p>
            <a:pPr algn="ctr"/>
            <a:r>
              <a:rPr lang="ja-JP" altLang="en-US" sz="1200" b="1" dirty="0">
                <a:latin typeface="メイリオ" panose="020B0604030504040204" pitchFamily="50" charset="-128"/>
                <a:ea typeface="メイリオ" panose="020B0604030504040204" pitchFamily="50" charset="-128"/>
              </a:rPr>
              <a:t>行動抑制が困難な児では、</a:t>
            </a:r>
          </a:p>
          <a:p>
            <a:pPr algn="ctr"/>
            <a:r>
              <a:rPr lang="ja-JP" altLang="en-US" sz="1200" b="1" dirty="0">
                <a:latin typeface="メイリオ" panose="020B0604030504040204" pitchFamily="50" charset="-128"/>
                <a:ea typeface="メイリオ" panose="020B0604030504040204" pitchFamily="50" charset="-128"/>
              </a:rPr>
              <a:t>気管カニューレ等の自己抜去の可能性があるため、</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行動見守りと事故防止のための</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工夫が必要です</a:t>
            </a:r>
          </a:p>
        </p:txBody>
      </p:sp>
      <p:sp>
        <p:nvSpPr>
          <p:cNvPr id="27" name="雲形吹き出し 17">
            <a:extLst>
              <a:ext uri="{FF2B5EF4-FFF2-40B4-BE49-F238E27FC236}">
                <a16:creationId xmlns:a16="http://schemas.microsoft.com/office/drawing/2014/main" id="{7C92F789-9305-454C-90CD-6B7C6CF0626A}"/>
              </a:ext>
            </a:extLst>
          </p:cNvPr>
          <p:cNvSpPr/>
          <p:nvPr/>
        </p:nvSpPr>
        <p:spPr>
          <a:xfrm>
            <a:off x="1003196" y="1394787"/>
            <a:ext cx="3949804" cy="1306708"/>
          </a:xfrm>
          <a:prstGeom prst="cloudCallout">
            <a:avLst>
              <a:gd name="adj1" fmla="val 67616"/>
              <a:gd name="adj2" fmla="val 2979"/>
            </a:avLst>
          </a:prstGeom>
          <a:noFill/>
          <a:ln w="12700">
            <a:solidFill>
              <a:srgbClr val="FF9400"/>
            </a:solidFill>
          </a:ln>
        </p:spPr>
        <p:style>
          <a:lnRef idx="1">
            <a:schemeClr val="accent6"/>
          </a:lnRef>
          <a:fillRef idx="2">
            <a:schemeClr val="accent6"/>
          </a:fillRef>
          <a:effectRef idx="1">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8" name="雲形吹き出し 18">
            <a:extLst>
              <a:ext uri="{FF2B5EF4-FFF2-40B4-BE49-F238E27FC236}">
                <a16:creationId xmlns:a16="http://schemas.microsoft.com/office/drawing/2014/main" id="{C4AD9EEE-F491-4692-96E9-90119911DDDC}"/>
              </a:ext>
            </a:extLst>
          </p:cNvPr>
          <p:cNvSpPr/>
          <p:nvPr/>
        </p:nvSpPr>
        <p:spPr>
          <a:xfrm>
            <a:off x="1003196" y="1394787"/>
            <a:ext cx="3949804" cy="1306708"/>
          </a:xfrm>
          <a:prstGeom prst="cloudCallout">
            <a:avLst>
              <a:gd name="adj1" fmla="val -30882"/>
              <a:gd name="adj2" fmla="val 56987"/>
            </a:avLst>
          </a:prstGeom>
          <a:solidFill>
            <a:schemeClr val="bg1"/>
          </a:solidFill>
          <a:ln w="12700">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29" name="雲形吹き出し 20">
            <a:extLst>
              <a:ext uri="{FF2B5EF4-FFF2-40B4-BE49-F238E27FC236}">
                <a16:creationId xmlns:a16="http://schemas.microsoft.com/office/drawing/2014/main" id="{841D5D5E-05A4-425E-8144-21AE5068E99B}"/>
              </a:ext>
            </a:extLst>
          </p:cNvPr>
          <p:cNvSpPr/>
          <p:nvPr/>
        </p:nvSpPr>
        <p:spPr>
          <a:xfrm flipV="1">
            <a:off x="992131" y="5264334"/>
            <a:ext cx="3956105" cy="1202358"/>
          </a:xfrm>
          <a:prstGeom prst="cloudCallout">
            <a:avLst>
              <a:gd name="adj1" fmla="val 66822"/>
              <a:gd name="adj2" fmla="val 133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0" name="雲形吹き出し 21">
            <a:extLst>
              <a:ext uri="{FF2B5EF4-FFF2-40B4-BE49-F238E27FC236}">
                <a16:creationId xmlns:a16="http://schemas.microsoft.com/office/drawing/2014/main" id="{89DB2C63-2993-4B18-BD3B-4315F28E4A03}"/>
              </a:ext>
            </a:extLst>
          </p:cNvPr>
          <p:cNvSpPr/>
          <p:nvPr/>
        </p:nvSpPr>
        <p:spPr>
          <a:xfrm flipV="1">
            <a:off x="996895" y="5253268"/>
            <a:ext cx="3956105" cy="1213423"/>
          </a:xfrm>
          <a:prstGeom prst="cloudCallout">
            <a:avLst>
              <a:gd name="adj1" fmla="val -39509"/>
              <a:gd name="adj2" fmla="val 6940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3" name="円/楕円 19">
            <a:extLst>
              <a:ext uri="{FF2B5EF4-FFF2-40B4-BE49-F238E27FC236}">
                <a16:creationId xmlns:a16="http://schemas.microsoft.com/office/drawing/2014/main" id="{336D5C74-CB8D-4A20-B3AF-7B82E10B9CE8}"/>
              </a:ext>
            </a:extLst>
          </p:cNvPr>
          <p:cNvSpPr/>
          <p:nvPr/>
        </p:nvSpPr>
        <p:spPr>
          <a:xfrm>
            <a:off x="5733347" y="2738827"/>
            <a:ext cx="687505" cy="1056129"/>
          </a:xfrm>
          <a:prstGeom prst="ellipse">
            <a:avLst/>
          </a:prstGeom>
          <a:noFill/>
          <a:ln w="19050">
            <a:solidFill>
              <a:srgbClr val="FFB95B"/>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4" name="円/楕円 24">
            <a:extLst>
              <a:ext uri="{FF2B5EF4-FFF2-40B4-BE49-F238E27FC236}">
                <a16:creationId xmlns:a16="http://schemas.microsoft.com/office/drawing/2014/main" id="{084402DA-7541-4A7B-84D7-B7A30028B8F2}"/>
              </a:ext>
            </a:extLst>
          </p:cNvPr>
          <p:cNvSpPr/>
          <p:nvPr/>
        </p:nvSpPr>
        <p:spPr>
          <a:xfrm>
            <a:off x="5751638" y="4129346"/>
            <a:ext cx="687505" cy="1056129"/>
          </a:xfrm>
          <a:prstGeom prst="ellipse">
            <a:avLst/>
          </a:prstGeom>
          <a:no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ja-JP" altLang="en-US" sz="1400">
              <a:latin typeface="メイリオ" panose="020B0604030504040204" pitchFamily="50" charset="-128"/>
              <a:ea typeface="メイリオ" panose="020B0604030504040204" pitchFamily="50" charset="-128"/>
            </a:endParaRPr>
          </a:p>
        </p:txBody>
      </p:sp>
      <p:sp>
        <p:nvSpPr>
          <p:cNvPr id="37" name="四角形: 角を丸くする 36">
            <a:extLst>
              <a:ext uri="{FF2B5EF4-FFF2-40B4-BE49-F238E27FC236}">
                <a16:creationId xmlns:a16="http://schemas.microsoft.com/office/drawing/2014/main" id="{28A6A6BE-DB46-4829-AE65-A3E96E4C93C0}"/>
              </a:ext>
            </a:extLst>
          </p:cNvPr>
          <p:cNvSpPr/>
          <p:nvPr/>
        </p:nvSpPr>
        <p:spPr>
          <a:xfrm>
            <a:off x="5679705" y="5552293"/>
            <a:ext cx="2081706"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②移動機能障害あるが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上肢の動きがあり</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知的障害は重度</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利き手にﾐﾄﾝ装用</a:t>
            </a:r>
          </a:p>
        </p:txBody>
      </p:sp>
      <p:pic>
        <p:nvPicPr>
          <p:cNvPr id="32" name="図 18">
            <a:extLst>
              <a:ext uri="{FF2B5EF4-FFF2-40B4-BE49-F238E27FC236}">
                <a16:creationId xmlns:a16="http://schemas.microsoft.com/office/drawing/2014/main" id="{638A20A3-314B-4FA1-88AD-3D052139B04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51266" y="5032727"/>
            <a:ext cx="1620038" cy="1351074"/>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 name="四角形: 角を丸くする 37">
            <a:extLst>
              <a:ext uri="{FF2B5EF4-FFF2-40B4-BE49-F238E27FC236}">
                <a16:creationId xmlns:a16="http://schemas.microsoft.com/office/drawing/2014/main" id="{80040612-B708-411E-891D-639491D989C1}"/>
              </a:ext>
            </a:extLst>
          </p:cNvPr>
          <p:cNvSpPr/>
          <p:nvPr/>
        </p:nvSpPr>
        <p:spPr>
          <a:xfrm>
            <a:off x="5751638" y="1523822"/>
            <a:ext cx="2081706" cy="914400"/>
          </a:xfrm>
          <a:prstGeom prst="roundRect">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⑤移動はできないが</a:t>
            </a:r>
          </a:p>
          <a:p>
            <a:r>
              <a:rPr lang="ja-JP" altLang="en-US" sz="1200" dirty="0">
                <a:latin typeface="メイリオ" panose="020B0604030504040204" pitchFamily="50" charset="-128"/>
                <a:ea typeface="メイリオ" panose="020B0604030504040204" pitchFamily="50" charset="-128"/>
              </a:rPr>
              <a:t>　上肢の随意運動あり</a:t>
            </a:r>
          </a:p>
          <a:p>
            <a:r>
              <a:rPr lang="ja-JP" altLang="en-US" sz="1200" dirty="0">
                <a:latin typeface="メイリオ" panose="020B0604030504040204" pitchFamily="50" charset="-128"/>
                <a:ea typeface="メイリオ" panose="020B0604030504040204" pitchFamily="50" charset="-128"/>
              </a:rPr>
              <a:t>　知的障害は軽度</a:t>
            </a:r>
          </a:p>
          <a:p>
            <a:pPr>
              <a:lnSpc>
                <a:spcPct val="150000"/>
              </a:lnSpc>
            </a:pPr>
            <a:r>
              <a:rPr lang="zh-CN" altLang="en-US" sz="1050" dirty="0">
                <a:latin typeface="メイリオ" panose="020B0604030504040204" pitchFamily="50" charset="-128"/>
                <a:ea typeface="メイリオ" panose="020B0604030504040204" pitchFamily="50" charset="-128"/>
              </a:rPr>
              <a:t>例</a:t>
            </a:r>
            <a:r>
              <a:rPr lang="en-US" altLang="zh-CN" sz="1050" dirty="0">
                <a:latin typeface="メイリオ" panose="020B0604030504040204" pitchFamily="50" charset="-128"/>
                <a:ea typeface="メイリオ" panose="020B0604030504040204" pitchFamily="50" charset="-128"/>
              </a:rPr>
              <a:t>)</a:t>
            </a:r>
            <a:r>
              <a:rPr lang="zh-CN" altLang="en-US" sz="1050" dirty="0">
                <a:latin typeface="メイリオ" panose="020B0604030504040204" pitchFamily="50" charset="-128"/>
                <a:ea typeface="メイリオ" panose="020B0604030504040204" pitchFamily="50" charset="-128"/>
              </a:rPr>
              <a:t>気管内自己吸引</a:t>
            </a:r>
          </a:p>
        </p:txBody>
      </p:sp>
      <p:pic>
        <p:nvPicPr>
          <p:cNvPr id="31" name="図 30">
            <a:extLst>
              <a:ext uri="{FF2B5EF4-FFF2-40B4-BE49-F238E27FC236}">
                <a16:creationId xmlns:a16="http://schemas.microsoft.com/office/drawing/2014/main" id="{8E81B534-9EC9-44C5-8EBE-55FDC03353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718158" y="1597407"/>
            <a:ext cx="1481629" cy="1526430"/>
          </a:xfrm>
          <a:prstGeom prst="rect">
            <a:avLst/>
          </a:prstGeom>
          <a:ln w="76200">
            <a:solidFill>
              <a:srgbClr val="FF9400"/>
            </a:solidFill>
          </a:ln>
        </p:spPr>
      </p:pic>
      <p:sp>
        <p:nvSpPr>
          <p:cNvPr id="39" name="四角形: 角を丸くする 38">
            <a:extLst>
              <a:ext uri="{FF2B5EF4-FFF2-40B4-BE49-F238E27FC236}">
                <a16:creationId xmlns:a16="http://schemas.microsoft.com/office/drawing/2014/main" id="{BE1DADC5-1614-4CD0-A7A2-C8679764D845}"/>
              </a:ext>
            </a:extLst>
          </p:cNvPr>
          <p:cNvSpPr/>
          <p:nvPr/>
        </p:nvSpPr>
        <p:spPr>
          <a:xfrm>
            <a:off x="783106" y="4050527"/>
            <a:ext cx="2081706" cy="9144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③移動機能も上肢の</a:t>
            </a:r>
          </a:p>
          <a:p>
            <a:r>
              <a:rPr lang="ja-JP" altLang="en-US" sz="1200" dirty="0">
                <a:latin typeface="メイリオ" panose="020B0604030504040204" pitchFamily="50" charset="-128"/>
                <a:ea typeface="メイリオ" panose="020B0604030504040204" pitchFamily="50" charset="-128"/>
              </a:rPr>
              <a:t>　動きもあるが</a:t>
            </a:r>
          </a:p>
          <a:p>
            <a:r>
              <a:rPr lang="ja-JP" altLang="en-US" sz="1200" dirty="0">
                <a:latin typeface="メイリオ" panose="020B0604030504040204" pitchFamily="50" charset="-128"/>
                <a:ea typeface="メイリオ" panose="020B0604030504040204" pitchFamily="50" charset="-128"/>
              </a:rPr>
              <a:t>　知的障害は重度で</a:t>
            </a:r>
          </a:p>
          <a:p>
            <a:r>
              <a:rPr lang="ja-JP" altLang="en-US" sz="1200" dirty="0">
                <a:latin typeface="メイリオ" panose="020B0604030504040204" pitchFamily="50" charset="-128"/>
                <a:ea typeface="メイリオ" panose="020B0604030504040204" pitchFamily="50" charset="-128"/>
              </a:rPr>
              <a:t>　行動抑制が困難</a:t>
            </a:r>
          </a:p>
        </p:txBody>
      </p:sp>
      <p:sp>
        <p:nvSpPr>
          <p:cNvPr id="26" name="テキスト ボックス 25">
            <a:extLst>
              <a:ext uri="{FF2B5EF4-FFF2-40B4-BE49-F238E27FC236}">
                <a16:creationId xmlns:a16="http://schemas.microsoft.com/office/drawing/2014/main" id="{22E0B998-B8FA-4EB4-9E69-5D2E66F65298}"/>
              </a:ext>
            </a:extLst>
          </p:cNvPr>
          <p:cNvSpPr txBox="1"/>
          <p:nvPr/>
        </p:nvSpPr>
        <p:spPr>
          <a:xfrm>
            <a:off x="1306861" y="1620908"/>
            <a:ext cx="3461516" cy="1063446"/>
          </a:xfrm>
          <a:prstGeom prst="rect">
            <a:avLst/>
          </a:prstGeom>
          <a:noFill/>
        </p:spPr>
        <p:txBody>
          <a:bodyPr wrap="none" rtlCol="0">
            <a:noAutofit/>
          </a:bodyPr>
          <a:lstStyle/>
          <a:p>
            <a:pPr algn="ctr"/>
            <a:r>
              <a:rPr lang="ja-JP" altLang="en-US" sz="1400" b="1" dirty="0">
                <a:latin typeface="メイリオ" panose="020B0604030504040204" pitchFamily="50" charset="-128"/>
                <a:ea typeface="メイリオ" panose="020B0604030504040204" pitchFamily="50" charset="-128"/>
              </a:rPr>
              <a:t>適切な援助と見守りの基で</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導尿や吸引や注入など</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必要な医療的ケアの自立を</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目指すことも可能です</a:t>
            </a:r>
          </a:p>
        </p:txBody>
      </p:sp>
      <p:sp>
        <p:nvSpPr>
          <p:cNvPr id="40" name="四角形: 角を丸くする 39">
            <a:extLst>
              <a:ext uri="{FF2B5EF4-FFF2-40B4-BE49-F238E27FC236}">
                <a16:creationId xmlns:a16="http://schemas.microsoft.com/office/drawing/2014/main" id="{FA0FF8BC-4736-456A-A4EB-6002C4648978}"/>
              </a:ext>
            </a:extLst>
          </p:cNvPr>
          <p:cNvSpPr/>
          <p:nvPr/>
        </p:nvSpPr>
        <p:spPr>
          <a:xfrm>
            <a:off x="1071063" y="2861522"/>
            <a:ext cx="2081706" cy="6459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⑤運動障害はなく</a:t>
            </a:r>
          </a:p>
          <a:p>
            <a:r>
              <a:rPr lang="ja-JP" altLang="en-US" sz="1200" dirty="0">
                <a:latin typeface="メイリオ" panose="020B0604030504040204" pitchFamily="50" charset="-128"/>
                <a:ea typeface="メイリオ" panose="020B0604030504040204" pitchFamily="50" charset="-128"/>
              </a:rPr>
              <a:t>　知的障害も軽度</a:t>
            </a:r>
          </a:p>
        </p:txBody>
      </p:sp>
      <p:sp>
        <p:nvSpPr>
          <p:cNvPr id="35" name="正方形/長方形 34"/>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808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720160F-13A6-42CF-A384-DC7923462A01}"/>
              </a:ext>
            </a:extLst>
          </p:cNvPr>
          <p:cNvSpPr>
            <a:spLocks noGrp="1"/>
          </p:cNvSpPr>
          <p:nvPr>
            <p:ph type="body" sz="quarter" idx="10"/>
          </p:nvPr>
        </p:nvSpPr>
        <p:spPr/>
        <p:txBody>
          <a:bodyPr/>
          <a:lstStyle/>
          <a:p>
            <a:r>
              <a:rPr lang="ja-JP" altLang="en-US" dirty="0"/>
              <a:t>３．疾病と障害の特徴</a:t>
            </a:r>
          </a:p>
        </p:txBody>
      </p:sp>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原因疾患</a:t>
            </a:r>
          </a:p>
        </p:txBody>
      </p:sp>
      <p:pic>
        <p:nvPicPr>
          <p:cNvPr id="8" name="図 7">
            <a:extLst>
              <a:ext uri="{FF2B5EF4-FFF2-40B4-BE49-F238E27FC236}">
                <a16:creationId xmlns:a16="http://schemas.microsoft.com/office/drawing/2014/main" id="{C9DA3A24-5736-954A-874E-8FDFE4A17C10}"/>
              </a:ext>
            </a:extLst>
          </p:cNvPr>
          <p:cNvPicPr/>
          <p:nvPr/>
        </p:nvPicPr>
        <p:blipFill>
          <a:blip r:embed="rId3">
            <a:extLst>
              <a:ext uri="{28A0092B-C50C-407E-A947-70E740481C1C}">
                <a14:useLocalDpi xmlns:a14="http://schemas.microsoft.com/office/drawing/2010/main" val="0"/>
              </a:ext>
            </a:extLst>
          </a:blip>
          <a:stretch>
            <a:fillRect/>
          </a:stretch>
        </p:blipFill>
        <p:spPr>
          <a:xfrm>
            <a:off x="1467732" y="1815352"/>
            <a:ext cx="6970539" cy="3227299"/>
          </a:xfrm>
          <a:prstGeom prst="rect">
            <a:avLst/>
          </a:prstGeom>
        </p:spPr>
      </p:pic>
      <p:sp>
        <p:nvSpPr>
          <p:cNvPr id="9" name="正方形/長方形 8">
            <a:extLst>
              <a:ext uri="{FF2B5EF4-FFF2-40B4-BE49-F238E27FC236}">
                <a16:creationId xmlns:a16="http://schemas.microsoft.com/office/drawing/2014/main" id="{A728874E-31D3-524C-B091-00A654DB8170}"/>
              </a:ext>
            </a:extLst>
          </p:cNvPr>
          <p:cNvSpPr/>
          <p:nvPr/>
        </p:nvSpPr>
        <p:spPr>
          <a:xfrm>
            <a:off x="285952" y="1520825"/>
            <a:ext cx="9144001" cy="515109"/>
          </a:xfrm>
          <a:prstGeom prst="rect">
            <a:avLst/>
          </a:prstGeom>
        </p:spPr>
        <p:txBody>
          <a:bodyPr wrap="square" lIns="0" tIns="0" rIns="0" bIns="0">
            <a:noAutofit/>
          </a:bodyPr>
          <a:lstStyle/>
          <a:p>
            <a:pPr algn="ctr"/>
            <a:r>
              <a:rPr lang="ja-JP" altLang="ja-JP" b="1" dirty="0">
                <a:latin typeface="メイリオ" panose="020B0604030504040204" pitchFamily="50" charset="-128"/>
                <a:ea typeface="メイリオ" panose="020B0604030504040204" pitchFamily="50" charset="-128"/>
                <a:cs typeface="Times New Roman" panose="02020603050405020304" pitchFamily="18" charset="0"/>
              </a:rPr>
              <a:t>障害を受けた部位や時期によって</a:t>
            </a:r>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原因</a:t>
            </a:r>
            <a:r>
              <a:rPr lang="ja-JP" altLang="ja-JP" b="1" dirty="0">
                <a:latin typeface="メイリオ" panose="020B0604030504040204" pitchFamily="50" charset="-128"/>
                <a:ea typeface="メイリオ" panose="020B0604030504040204" pitchFamily="50" charset="-128"/>
                <a:cs typeface="Times New Roman" panose="02020603050405020304" pitchFamily="18" charset="0"/>
              </a:rPr>
              <a:t>疾患</a:t>
            </a:r>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を分類</a:t>
            </a:r>
            <a:endParaRPr lang="ja-JP" altLang="en-US"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D665547-4BA0-1147-9F2B-76859B7575F9}"/>
              </a:ext>
            </a:extLst>
          </p:cNvPr>
          <p:cNvSpPr/>
          <p:nvPr/>
        </p:nvSpPr>
        <p:spPr>
          <a:xfrm>
            <a:off x="668338" y="5332483"/>
            <a:ext cx="8569326" cy="1358249"/>
          </a:xfrm>
          <a:prstGeom prst="rect">
            <a:avLst/>
          </a:prstGeom>
        </p:spPr>
        <p:txBody>
          <a:bodyPr wrap="square" lIns="0" tIns="0" rIns="0" bIns="0">
            <a:noAutofit/>
          </a:bodyPr>
          <a:lstStyle/>
          <a:p>
            <a:pPr>
              <a:lnSpc>
                <a:spcPct val="125000"/>
              </a:lnSpc>
              <a:spcBef>
                <a:spcPts val="599"/>
              </a:spcBef>
            </a:pPr>
            <a:r>
              <a:rPr lang="ja-JP" altLang="ja-JP" sz="1400">
                <a:latin typeface="メイリオ" panose="020B0604030504040204" pitchFamily="50" charset="-128"/>
                <a:ea typeface="メイリオ" panose="020B0604030504040204" pitchFamily="50" charset="-128"/>
                <a:cs typeface="Times New Roman" panose="02020603050405020304" pitchFamily="18" charset="0"/>
              </a:rPr>
              <a:t>「脳性麻痺」の定義は「周産期の脳障害に起因する非進行性の運動障害」</a:t>
            </a:r>
            <a:r>
              <a:rPr lang="ja-JP" altLang="en-US" sz="1400">
                <a:latin typeface="メイリオ" panose="020B0604030504040204" pitchFamily="50" charset="-128"/>
                <a:ea typeface="メイリオ" panose="020B0604030504040204" pitchFamily="50" charset="-128"/>
                <a:cs typeface="Times New Roman" panose="02020603050405020304" pitchFamily="18" charset="0"/>
              </a:rPr>
              <a:t>であり、</a:t>
            </a:r>
            <a:r>
              <a:rPr lang="ja-JP" altLang="ja-JP" sz="1400">
                <a:latin typeface="メイリオ" panose="020B0604030504040204" pitchFamily="50" charset="-128"/>
                <a:ea typeface="メイリオ" panose="020B0604030504040204" pitchFamily="50" charset="-128"/>
                <a:cs typeface="Times New Roman" panose="02020603050405020304" pitchFamily="18" charset="0"/>
              </a:rPr>
              <a:t>多様な原因疾患を含んでいるためその状態像は様々</a:t>
            </a:r>
            <a:r>
              <a:rPr lang="ja-JP" altLang="en-US" sz="1400">
                <a:latin typeface="メイリオ" panose="020B0604030504040204" pitchFamily="50" charset="-128"/>
                <a:ea typeface="メイリオ" panose="020B0604030504040204" pitchFamily="50" charset="-128"/>
                <a:cs typeface="Times New Roman" panose="02020603050405020304" pitchFamily="18" charset="0"/>
              </a:rPr>
              <a:t>です。</a:t>
            </a:r>
            <a:r>
              <a:rPr lang="ja-JP" altLang="ja-JP" sz="140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a:lnSpc>
                <a:spcPct val="125000"/>
              </a:lnSpc>
              <a:spcBef>
                <a:spcPts val="599"/>
              </a:spcBef>
            </a:pPr>
            <a:r>
              <a:rPr lang="ja-JP" altLang="ja-JP" sz="1400">
                <a:latin typeface="メイリオ" panose="020B0604030504040204" pitchFamily="50" charset="-128"/>
                <a:ea typeface="メイリオ" panose="020B0604030504040204" pitchFamily="50" charset="-128"/>
              </a:rPr>
              <a:t>医療的ケア児の中には、上の表の部位には障害がなく</a:t>
            </a:r>
            <a:r>
              <a:rPr lang="ja-JP" altLang="en-US" sz="1400">
                <a:latin typeface="メイリオ" panose="020B0604030504040204" pitchFamily="50" charset="-128"/>
                <a:ea typeface="メイリオ" panose="020B0604030504040204" pitchFamily="50" charset="-128"/>
              </a:rPr>
              <a:t>「小児慢性特定疾病」に相当することが多い</a:t>
            </a:r>
            <a:r>
              <a:rPr lang="ja-JP" altLang="ja-JP" sz="1400">
                <a:latin typeface="メイリオ" panose="020B0604030504040204" pitchFamily="50" charset="-128"/>
                <a:ea typeface="メイリオ" panose="020B0604030504040204" pitchFamily="50" charset="-128"/>
              </a:rPr>
              <a:t>先天性の内臓系の</a:t>
            </a:r>
            <a:r>
              <a:rPr lang="ja-JP" altLang="en-US" sz="1400">
                <a:latin typeface="メイリオ" panose="020B0604030504040204" pitchFamily="50" charset="-128"/>
                <a:ea typeface="メイリオ" panose="020B0604030504040204" pitchFamily="50" charset="-128"/>
              </a:rPr>
              <a:t>疾患</a:t>
            </a:r>
            <a:r>
              <a:rPr lang="ja-JP" altLang="ja-JP" sz="1400">
                <a:latin typeface="メイリオ" panose="020B0604030504040204" pitchFamily="50" charset="-128"/>
                <a:ea typeface="メイリオ" panose="020B0604030504040204" pitchFamily="50" charset="-128"/>
              </a:rPr>
              <a:t>によって</a:t>
            </a:r>
            <a:r>
              <a:rPr lang="ja-JP" altLang="en-US" sz="1400">
                <a:latin typeface="メイリオ" panose="020B0604030504040204" pitchFamily="50" charset="-128"/>
                <a:ea typeface="メイリオ" panose="020B0604030504040204" pitchFamily="50" charset="-128"/>
              </a:rPr>
              <a:t>、</a:t>
            </a:r>
            <a:r>
              <a:rPr lang="ja-JP" altLang="ja-JP" sz="1400">
                <a:latin typeface="メイリオ" panose="020B0604030504040204" pitchFamily="50" charset="-128"/>
                <a:ea typeface="メイリオ" panose="020B0604030504040204" pitchFamily="50" charset="-128"/>
              </a:rPr>
              <a:t>膀胱直腸障害、</a:t>
            </a:r>
            <a:r>
              <a:rPr lang="ja-JP" altLang="en-US" sz="1400">
                <a:latin typeface="メイリオ" panose="020B0604030504040204" pitchFamily="50" charset="-128"/>
                <a:ea typeface="メイリオ" panose="020B0604030504040204" pitchFamily="50" charset="-128"/>
              </a:rPr>
              <a:t>心臓・</a:t>
            </a:r>
            <a:r>
              <a:rPr lang="ja-JP" altLang="ja-JP" sz="1400">
                <a:latin typeface="メイリオ" panose="020B0604030504040204" pitchFamily="50" charset="-128"/>
                <a:ea typeface="メイリオ" panose="020B0604030504040204" pitchFamily="50" charset="-128"/>
              </a:rPr>
              <a:t>循環器系障害、内分泌障害などをきたす子どもも存在</a:t>
            </a:r>
            <a:r>
              <a:rPr lang="ja-JP" altLang="en-US" sz="1400">
                <a:latin typeface="メイリオ" panose="020B0604030504040204" pitchFamily="50" charset="-128"/>
                <a:ea typeface="メイリオ" panose="020B0604030504040204" pitchFamily="50" charset="-128"/>
              </a:rPr>
              <a:t>します</a:t>
            </a:r>
            <a:r>
              <a:rPr lang="ja-JP" altLang="ja-JP" sz="1400">
                <a:latin typeface="メイリオ" panose="020B0604030504040204" pitchFamily="50" charset="-128"/>
                <a:ea typeface="メイリオ" panose="020B0604030504040204" pitchFamily="50" charset="-128"/>
              </a:rPr>
              <a:t>。</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069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ormAutofit/>
          </a:bodyPr>
          <a:lstStyle/>
          <a:p>
            <a:r>
              <a:rPr lang="ja-JP" altLang="en-US" sz="2799" dirty="0"/>
              <a:t>合併症（状態像）</a:t>
            </a:r>
          </a:p>
        </p:txBody>
      </p:sp>
      <p:sp>
        <p:nvSpPr>
          <p:cNvPr id="7" name="テキスト ボックス 6">
            <a:extLst>
              <a:ext uri="{FF2B5EF4-FFF2-40B4-BE49-F238E27FC236}">
                <a16:creationId xmlns:a16="http://schemas.microsoft.com/office/drawing/2014/main" id="{E372A494-CA96-244C-B647-45A2ED76FEB0}"/>
              </a:ext>
            </a:extLst>
          </p:cNvPr>
          <p:cNvSpPr txBox="1"/>
          <p:nvPr/>
        </p:nvSpPr>
        <p:spPr>
          <a:xfrm>
            <a:off x="1631019" y="1530455"/>
            <a:ext cx="2569934" cy="3200876"/>
          </a:xfrm>
          <a:prstGeom prst="rect">
            <a:avLst/>
          </a:prstGeom>
          <a:noFill/>
        </p:spPr>
        <p:txBody>
          <a:bodyPr wrap="none" rtlCol="0">
            <a:spAutoFit/>
          </a:bodyPr>
          <a:lstStyle/>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運動障害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知的障害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感覚障害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呼吸機能障害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摂食嚥下機能障害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心臓・循環器系障害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内分泌系障害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膀胱直腸障害</a:t>
            </a:r>
            <a:endParaRPr lang="en-US" altLang="ja-JP" b="1" dirty="0">
              <a:latin typeface="メイリオ" panose="020B0604030504040204" pitchFamily="50" charset="-128"/>
              <a:ea typeface="メイリオ" panose="020B0604030504040204" pitchFamily="50" charset="-128"/>
            </a:endParaRPr>
          </a:p>
          <a:p>
            <a:pPr>
              <a:spcAft>
                <a:spcPts val="599"/>
              </a:spcAft>
            </a:pPr>
            <a:r>
              <a:rPr lang="ja-JP" altLang="en-US" b="1" dirty="0">
                <a:latin typeface="メイリオ" panose="020B0604030504040204" pitchFamily="50" charset="-128"/>
                <a:ea typeface="メイリオ" panose="020B0604030504040204" pitchFamily="50" charset="-128"/>
              </a:rPr>
              <a:t>◇ てんかん</a:t>
            </a:r>
          </a:p>
        </p:txBody>
      </p:sp>
      <p:sp>
        <p:nvSpPr>
          <p:cNvPr id="11" name="右中かっこ 10">
            <a:extLst>
              <a:ext uri="{FF2B5EF4-FFF2-40B4-BE49-F238E27FC236}">
                <a16:creationId xmlns:a16="http://schemas.microsoft.com/office/drawing/2014/main" id="{3D7CA3DE-D6CB-2146-958B-4A0FD9DC0BB5}"/>
              </a:ext>
            </a:extLst>
          </p:cNvPr>
          <p:cNvSpPr/>
          <p:nvPr/>
        </p:nvSpPr>
        <p:spPr>
          <a:xfrm>
            <a:off x="4292515" y="2609304"/>
            <a:ext cx="526754" cy="1671146"/>
          </a:xfrm>
          <a:prstGeom prst="rightBrace">
            <a:avLst>
              <a:gd name="adj1" fmla="val 44248"/>
              <a:gd name="adj2" fmla="val 50000"/>
            </a:avLst>
          </a:prstGeom>
          <a:noFill/>
          <a:ln w="44450" cap="rnd">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9D34243-18AF-AC44-A025-342118F7DDEB}"/>
              </a:ext>
            </a:extLst>
          </p:cNvPr>
          <p:cNvSpPr txBox="1"/>
          <p:nvPr/>
        </p:nvSpPr>
        <p:spPr>
          <a:xfrm>
            <a:off x="5003374" y="3130894"/>
            <a:ext cx="3005951" cy="707886"/>
          </a:xfrm>
          <a:prstGeom prst="rect">
            <a:avLst/>
          </a:prstGeom>
          <a:noFill/>
        </p:spPr>
        <p:txBody>
          <a:bodyPr wrap="non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医療的ケアが必要になる</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可能性が大きい</a:t>
            </a:r>
          </a:p>
        </p:txBody>
      </p:sp>
      <p:sp>
        <p:nvSpPr>
          <p:cNvPr id="13" name="正方形/長方形 12">
            <a:extLst>
              <a:ext uri="{FF2B5EF4-FFF2-40B4-BE49-F238E27FC236}">
                <a16:creationId xmlns:a16="http://schemas.microsoft.com/office/drawing/2014/main" id="{09A34D30-7222-B94E-A167-7D30310F7794}"/>
              </a:ext>
            </a:extLst>
          </p:cNvPr>
          <p:cNvSpPr/>
          <p:nvPr/>
        </p:nvSpPr>
        <p:spPr>
          <a:xfrm>
            <a:off x="777766" y="5070300"/>
            <a:ext cx="8459896" cy="1384995"/>
          </a:xfrm>
          <a:prstGeom prst="rect">
            <a:avLst/>
          </a:prstGeom>
        </p:spPr>
        <p:txBody>
          <a:bodyPr wrap="square" lIns="0" tIns="0" rIns="0" bIns="0">
            <a:spAutoFit/>
          </a:bodyPr>
          <a:lstStyle/>
          <a:p>
            <a:pPr marL="230168" lvl="1" indent="-230168">
              <a:spcAft>
                <a:spcPts val="599"/>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多様な障害が複数合併している子どもが多いです。</a:t>
            </a:r>
            <a:endParaRPr lang="en-US" altLang="ja-JP" sz="1600" dirty="0">
              <a:latin typeface="メイリオ" panose="020B0604030504040204" pitchFamily="50" charset="-128"/>
              <a:ea typeface="メイリオ" panose="020B0604030504040204" pitchFamily="50" charset="-128"/>
              <a:cs typeface="ＭＳ ゴシック"/>
            </a:endParaRPr>
          </a:p>
          <a:p>
            <a:pPr marL="230168" lvl="1" indent="-230168">
              <a:spcAft>
                <a:spcPts val="599"/>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保護者が記入してくる病名は、身体障害者手帳の障害種別が記載されているだけのことが多いので注意が必要です。</a:t>
            </a:r>
            <a:endParaRPr lang="en-US" altLang="ja-JP" sz="1600" dirty="0">
              <a:latin typeface="メイリオ" panose="020B0604030504040204" pitchFamily="50" charset="-128"/>
              <a:ea typeface="メイリオ" panose="020B0604030504040204" pitchFamily="50" charset="-128"/>
              <a:cs typeface="ＭＳ ゴシック"/>
            </a:endParaRPr>
          </a:p>
          <a:p>
            <a:pPr marL="230168" lvl="1" indent="-230168">
              <a:spcAft>
                <a:spcPts val="599"/>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cs typeface="ＭＳ ゴシック"/>
              </a:rPr>
              <a:t>同じ疾患名（原因疾患）であっても、合併する障害の種類と程度は子どもによって一人一人異なります</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991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p:txBody>
          <a:bodyPr anchor="ctr">
            <a:normAutofit/>
          </a:bodyPr>
          <a:lstStyle/>
          <a:p>
            <a:pPr>
              <a:lnSpc>
                <a:spcPct val="100000"/>
              </a:lnSpc>
            </a:pPr>
            <a:r>
              <a:rPr lang="ja-JP" altLang="en-US" sz="2799" dirty="0"/>
              <a:t>脳性麻痺の主な合併症とその相互関係</a:t>
            </a:r>
          </a:p>
        </p:txBody>
      </p:sp>
      <p:grpSp>
        <p:nvGrpSpPr>
          <p:cNvPr id="2" name="グループ化 1">
            <a:extLst>
              <a:ext uri="{FF2B5EF4-FFF2-40B4-BE49-F238E27FC236}">
                <a16:creationId xmlns:a16="http://schemas.microsoft.com/office/drawing/2014/main" id="{7930EC02-81DB-604E-A441-60DB01FA982B}"/>
              </a:ext>
            </a:extLst>
          </p:cNvPr>
          <p:cNvGrpSpPr/>
          <p:nvPr/>
        </p:nvGrpSpPr>
        <p:grpSpPr>
          <a:xfrm>
            <a:off x="1533252" y="1520825"/>
            <a:ext cx="6685838" cy="4290592"/>
            <a:chOff x="819894" y="1289674"/>
            <a:chExt cx="8138160" cy="5438768"/>
          </a:xfrm>
        </p:grpSpPr>
        <p:sp>
          <p:nvSpPr>
            <p:cNvPr id="8" name="角丸四角形 7">
              <a:extLst>
                <a:ext uri="{FF2B5EF4-FFF2-40B4-BE49-F238E27FC236}">
                  <a16:creationId xmlns:a16="http://schemas.microsoft.com/office/drawing/2014/main" id="{99968727-E8A4-D446-9C5C-FA68870CE820}"/>
                </a:ext>
              </a:extLst>
            </p:cNvPr>
            <p:cNvSpPr/>
            <p:nvPr/>
          </p:nvSpPr>
          <p:spPr>
            <a:xfrm>
              <a:off x="947910" y="1289674"/>
              <a:ext cx="1956816"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てんかん発作</a:t>
              </a:r>
            </a:p>
          </p:txBody>
        </p:sp>
        <p:sp>
          <p:nvSpPr>
            <p:cNvPr id="9" name="角丸四角形 8">
              <a:extLst>
                <a:ext uri="{FF2B5EF4-FFF2-40B4-BE49-F238E27FC236}">
                  <a16:creationId xmlns:a16="http://schemas.microsoft.com/office/drawing/2014/main" id="{2F2A9A03-12AB-CF4D-9CA0-09EBC4E43E44}"/>
                </a:ext>
              </a:extLst>
            </p:cNvPr>
            <p:cNvSpPr/>
            <p:nvPr/>
          </p:nvSpPr>
          <p:spPr>
            <a:xfrm>
              <a:off x="3334494" y="1289674"/>
              <a:ext cx="15087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筋緊張異常</a:t>
              </a:r>
            </a:p>
          </p:txBody>
        </p:sp>
        <p:sp>
          <p:nvSpPr>
            <p:cNvPr id="10" name="角丸四角形 9">
              <a:extLst>
                <a:ext uri="{FF2B5EF4-FFF2-40B4-BE49-F238E27FC236}">
                  <a16:creationId xmlns:a16="http://schemas.microsoft.com/office/drawing/2014/main" id="{CF853BB3-590E-D84F-BF2A-3BEDD4BD7FE8}"/>
                </a:ext>
              </a:extLst>
            </p:cNvPr>
            <p:cNvSpPr/>
            <p:nvPr/>
          </p:nvSpPr>
          <p:spPr>
            <a:xfrm>
              <a:off x="5809470" y="1292981"/>
              <a:ext cx="3148584"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a:latin typeface="メイリオ" panose="020B0604030504040204" pitchFamily="50" charset="-128"/>
                  <a:ea typeface="メイリオ" panose="020B0604030504040204" pitchFamily="50" charset="-128"/>
                </a:rPr>
                <a:t>コミュニケーション障害</a:t>
              </a:r>
            </a:p>
          </p:txBody>
        </p:sp>
        <p:cxnSp>
          <p:nvCxnSpPr>
            <p:cNvPr id="14" name="直線矢印コネクタ 13">
              <a:extLst>
                <a:ext uri="{FF2B5EF4-FFF2-40B4-BE49-F238E27FC236}">
                  <a16:creationId xmlns:a16="http://schemas.microsoft.com/office/drawing/2014/main" id="{1BC2BADD-F29F-0F45-9596-9135D807D374}"/>
                </a:ext>
              </a:extLst>
            </p:cNvPr>
            <p:cNvCxnSpPr>
              <a:stCxn id="9" idx="3"/>
              <a:endCxn id="10" idx="1"/>
            </p:cNvCxnSpPr>
            <p:nvPr/>
          </p:nvCxnSpPr>
          <p:spPr>
            <a:xfrm>
              <a:off x="4843254" y="1527418"/>
              <a:ext cx="966216" cy="3307"/>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15" name="テキスト ボックス 14">
              <a:extLst>
                <a:ext uri="{FF2B5EF4-FFF2-40B4-BE49-F238E27FC236}">
                  <a16:creationId xmlns:a16="http://schemas.microsoft.com/office/drawing/2014/main" id="{E6B76B30-D385-CF47-80C8-36B66AF04E03}"/>
                </a:ext>
              </a:extLst>
            </p:cNvPr>
            <p:cNvSpPr txBox="1"/>
            <p:nvPr/>
          </p:nvSpPr>
          <p:spPr>
            <a:xfrm>
              <a:off x="6495754" y="2083053"/>
              <a:ext cx="1973067" cy="429152"/>
            </a:xfrm>
            <a:prstGeom prst="rect">
              <a:avLst/>
            </a:prstGeom>
            <a:noFill/>
          </p:spPr>
          <p:txBody>
            <a:bodyPr wrap="none" rtlCol="0">
              <a:spAutoFit/>
            </a:bodyPr>
            <a:lstStyle/>
            <a:p>
              <a:r>
                <a:rPr lang="ja-JP" altLang="en-US" sz="1600" b="1">
                  <a:latin typeface="メイリオ" panose="020B0604030504040204" pitchFamily="50" charset="-128"/>
                  <a:ea typeface="メイリオ" panose="020B0604030504040204" pitchFamily="50" charset="-128"/>
                </a:rPr>
                <a:t>心理的ストレス</a:t>
              </a:r>
            </a:p>
          </p:txBody>
        </p:sp>
        <p:sp>
          <p:nvSpPr>
            <p:cNvPr id="16" name="テキスト ボックス 15">
              <a:extLst>
                <a:ext uri="{FF2B5EF4-FFF2-40B4-BE49-F238E27FC236}">
                  <a16:creationId xmlns:a16="http://schemas.microsoft.com/office/drawing/2014/main" id="{7372DDC4-58F1-1F48-9F24-CAB50E1AAB80}"/>
                </a:ext>
              </a:extLst>
            </p:cNvPr>
            <p:cNvSpPr txBox="1"/>
            <p:nvPr/>
          </p:nvSpPr>
          <p:spPr>
            <a:xfrm>
              <a:off x="6141703" y="3354317"/>
              <a:ext cx="2142306" cy="741263"/>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消</a:t>
              </a:r>
              <a:r>
                <a:rPr lang="en-US" altLang="ja-JP" sz="1600" b="1" dirty="0">
                  <a:latin typeface="メイリオ" panose="020B0604030504040204" pitchFamily="50" charset="-128"/>
                  <a:ea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rPr>
                <a:t>化</a:t>
              </a:r>
              <a:r>
                <a:rPr lang="en-US" altLang="ja-JP" sz="1600" b="1" dirty="0">
                  <a:latin typeface="メイリオ" panose="020B0604030504040204" pitchFamily="50" charset="-128"/>
                  <a:ea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rPr>
                <a:t>管</a:t>
              </a:r>
              <a:r>
                <a:rPr lang="en-US" altLang="ja-JP" sz="1600" b="1" dirty="0">
                  <a:latin typeface="メイリオ" panose="020B0604030504040204" pitchFamily="50" charset="-128"/>
                  <a:ea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rPr>
                <a:t>出</a:t>
              </a:r>
              <a:r>
                <a:rPr lang="en-US" altLang="ja-JP" sz="1600" b="1" dirty="0">
                  <a:latin typeface="メイリオ" panose="020B0604030504040204" pitchFamily="50" charset="-128"/>
                  <a:ea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rPr>
                <a:t>血</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潰　瘍　形　成</a:t>
              </a:r>
            </a:p>
          </p:txBody>
        </p:sp>
        <p:sp>
          <p:nvSpPr>
            <p:cNvPr id="17" name="テキスト ボックス 16">
              <a:extLst>
                <a:ext uri="{FF2B5EF4-FFF2-40B4-BE49-F238E27FC236}">
                  <a16:creationId xmlns:a16="http://schemas.microsoft.com/office/drawing/2014/main" id="{FFC99BA0-CDA8-DD4F-B24F-FE2EB3DE6DD7}"/>
                </a:ext>
              </a:extLst>
            </p:cNvPr>
            <p:cNvSpPr txBox="1"/>
            <p:nvPr/>
          </p:nvSpPr>
          <p:spPr>
            <a:xfrm>
              <a:off x="6141703" y="4328484"/>
              <a:ext cx="2142306" cy="741263"/>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栄　養　障　害</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貧　血</a:t>
              </a:r>
            </a:p>
          </p:txBody>
        </p:sp>
        <p:sp>
          <p:nvSpPr>
            <p:cNvPr id="18" name="テキスト ボックス 17">
              <a:extLst>
                <a:ext uri="{FF2B5EF4-FFF2-40B4-BE49-F238E27FC236}">
                  <a16:creationId xmlns:a16="http://schemas.microsoft.com/office/drawing/2014/main" id="{0D038583-E6DF-6942-A1F1-7C76CEC2D238}"/>
                </a:ext>
              </a:extLst>
            </p:cNvPr>
            <p:cNvSpPr txBox="1"/>
            <p:nvPr/>
          </p:nvSpPr>
          <p:spPr>
            <a:xfrm>
              <a:off x="6607560" y="5288392"/>
              <a:ext cx="1223800" cy="429152"/>
            </a:xfrm>
            <a:prstGeom prst="rect">
              <a:avLst/>
            </a:prstGeom>
            <a:noFill/>
          </p:spPr>
          <p:txBody>
            <a:bodyPr wrap="none" rtlCol="0">
              <a:spAutoFit/>
            </a:bodyPr>
            <a:lstStyle/>
            <a:p>
              <a:r>
                <a:rPr lang="ja-JP" altLang="en-US" sz="1600" b="1">
                  <a:latin typeface="メイリオ" panose="020B0604030504040204" pitchFamily="50" charset="-128"/>
                  <a:ea typeface="メイリオ" panose="020B0604030504040204" pitchFamily="50" charset="-128"/>
                </a:rPr>
                <a:t>易感染性</a:t>
              </a:r>
            </a:p>
          </p:txBody>
        </p:sp>
        <p:sp>
          <p:nvSpPr>
            <p:cNvPr id="19" name="テキスト ボックス 18">
              <a:extLst>
                <a:ext uri="{FF2B5EF4-FFF2-40B4-BE49-F238E27FC236}">
                  <a16:creationId xmlns:a16="http://schemas.microsoft.com/office/drawing/2014/main" id="{9B9636B1-AEDB-2C47-8158-0A7E42FCE51E}"/>
                </a:ext>
              </a:extLst>
            </p:cNvPr>
            <p:cNvSpPr txBox="1"/>
            <p:nvPr/>
          </p:nvSpPr>
          <p:spPr>
            <a:xfrm>
              <a:off x="6068551" y="5940546"/>
              <a:ext cx="2304288" cy="741263"/>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生活リズムの乱れ日常生活機能低下</a:t>
              </a:r>
            </a:p>
          </p:txBody>
        </p:sp>
        <p:sp>
          <p:nvSpPr>
            <p:cNvPr id="20" name="テキスト ボックス 19">
              <a:extLst>
                <a:ext uri="{FF2B5EF4-FFF2-40B4-BE49-F238E27FC236}">
                  <a16:creationId xmlns:a16="http://schemas.microsoft.com/office/drawing/2014/main" id="{384B0695-FD0A-5444-93EC-D0A557ED2008}"/>
                </a:ext>
              </a:extLst>
            </p:cNvPr>
            <p:cNvSpPr txBox="1"/>
            <p:nvPr/>
          </p:nvSpPr>
          <p:spPr>
            <a:xfrm>
              <a:off x="2151870" y="3134264"/>
              <a:ext cx="1731264" cy="429152"/>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摂食障害など</a:t>
              </a:r>
            </a:p>
          </p:txBody>
        </p:sp>
        <p:sp>
          <p:nvSpPr>
            <p:cNvPr id="21" name="テキスト ボックス 20">
              <a:extLst>
                <a:ext uri="{FF2B5EF4-FFF2-40B4-BE49-F238E27FC236}">
                  <a16:creationId xmlns:a16="http://schemas.microsoft.com/office/drawing/2014/main" id="{6D4753E5-BA3A-F64D-A41C-3F273B5D6046}"/>
                </a:ext>
              </a:extLst>
            </p:cNvPr>
            <p:cNvSpPr txBox="1"/>
            <p:nvPr/>
          </p:nvSpPr>
          <p:spPr>
            <a:xfrm>
              <a:off x="2740134" y="4173808"/>
              <a:ext cx="1490471" cy="1053374"/>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呼吸障害</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（閉塞性）</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（拘束性）</a:t>
              </a:r>
            </a:p>
          </p:txBody>
        </p:sp>
        <p:sp>
          <p:nvSpPr>
            <p:cNvPr id="22" name="テキスト ボックス 21">
              <a:extLst>
                <a:ext uri="{FF2B5EF4-FFF2-40B4-BE49-F238E27FC236}">
                  <a16:creationId xmlns:a16="http://schemas.microsoft.com/office/drawing/2014/main" id="{981D9A13-50AB-E04D-9E42-5747746C37E9}"/>
                </a:ext>
              </a:extLst>
            </p:cNvPr>
            <p:cNvSpPr txBox="1"/>
            <p:nvPr/>
          </p:nvSpPr>
          <p:spPr>
            <a:xfrm>
              <a:off x="2740134" y="5675068"/>
              <a:ext cx="1490471" cy="1053374"/>
            </a:xfrm>
            <a:prstGeom prst="rect">
              <a:avLst/>
            </a:prstGeom>
            <a:noFill/>
            <a:ln>
              <a:solidFill>
                <a:schemeClr val="tx1"/>
              </a:solidFill>
            </a:ln>
          </p:spPr>
          <p:txBody>
            <a:bodyPr wrap="square" rtlCol="0">
              <a:spAutoFit/>
            </a:bodyPr>
            <a:lstStyle/>
            <a:p>
              <a:pPr algn="ctr"/>
              <a:r>
                <a:rPr lang="ja-JP" altLang="en-US" sz="1600" b="1">
                  <a:latin typeface="メイリオ" panose="020B0604030504040204" pitchFamily="50" charset="-128"/>
                  <a:ea typeface="メイリオ" panose="020B0604030504040204" pitchFamily="50" charset="-128"/>
                </a:rPr>
                <a:t>呼吸不全</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肺性心</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a:latin typeface="メイリオ" panose="020B0604030504040204" pitchFamily="50" charset="-128"/>
                  <a:ea typeface="メイリオ" panose="020B0604030504040204" pitchFamily="50" charset="-128"/>
                </a:rPr>
                <a:t>心不全</a:t>
              </a:r>
            </a:p>
          </p:txBody>
        </p:sp>
        <p:sp>
          <p:nvSpPr>
            <p:cNvPr id="23" name="テキスト ボックス 22">
              <a:extLst>
                <a:ext uri="{FF2B5EF4-FFF2-40B4-BE49-F238E27FC236}">
                  <a16:creationId xmlns:a16="http://schemas.microsoft.com/office/drawing/2014/main" id="{9D4009AE-1621-C847-9063-B41EAED67B6C}"/>
                </a:ext>
              </a:extLst>
            </p:cNvPr>
            <p:cNvSpPr txBox="1"/>
            <p:nvPr/>
          </p:nvSpPr>
          <p:spPr>
            <a:xfrm>
              <a:off x="3502134" y="2434780"/>
              <a:ext cx="1223800" cy="429152"/>
            </a:xfrm>
            <a:prstGeom prst="rect">
              <a:avLst/>
            </a:prstGeom>
            <a:noFill/>
          </p:spPr>
          <p:txBody>
            <a:bodyPr wrap="none" rtlCol="0">
              <a:spAutoFit/>
            </a:bodyPr>
            <a:lstStyle/>
            <a:p>
              <a:r>
                <a:rPr lang="ja-JP" altLang="en-US" sz="1600" b="1">
                  <a:latin typeface="メイリオ" panose="020B0604030504040204" pitchFamily="50" charset="-128"/>
                  <a:ea typeface="メイリオ" panose="020B0604030504040204" pitchFamily="50" charset="-128"/>
                </a:rPr>
                <a:t>側弯変形</a:t>
              </a:r>
              <a:endParaRPr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A3E16D57-1DC8-EE44-B10E-BFED9A616046}"/>
                </a:ext>
              </a:extLst>
            </p:cNvPr>
            <p:cNvSpPr txBox="1"/>
            <p:nvPr/>
          </p:nvSpPr>
          <p:spPr>
            <a:xfrm>
              <a:off x="4953000" y="2283834"/>
              <a:ext cx="1973067" cy="741263"/>
            </a:xfrm>
            <a:prstGeom prst="rect">
              <a:avLst/>
            </a:prstGeom>
            <a:noFill/>
          </p:spPr>
          <p:txBody>
            <a:bodyPr wrap="none" rtlCol="0">
              <a:spAutoFit/>
            </a:bodyPr>
            <a:lstStyle/>
            <a:p>
              <a:r>
                <a:rPr lang="ja-JP" altLang="en-US" sz="1600" b="1">
                  <a:latin typeface="メイリオ" panose="020B0604030504040204" pitchFamily="50" charset="-128"/>
                  <a:ea typeface="メイリオ" panose="020B0604030504040204" pitchFamily="50" charset="-128"/>
                </a:rPr>
                <a:t>胃食道逆流</a:t>
              </a:r>
              <a:endParaRPr lang="en-US" altLang="ja-JP" sz="1600" b="1" dirty="0">
                <a:latin typeface="メイリオ" panose="020B0604030504040204" pitchFamily="50" charset="-128"/>
                <a:ea typeface="メイリオ" panose="020B0604030504040204" pitchFamily="50" charset="-128"/>
              </a:endParaRPr>
            </a:p>
            <a:p>
              <a:r>
                <a:rPr lang="ja-JP" altLang="en-US" sz="1600" b="1">
                  <a:latin typeface="メイリオ" panose="020B0604030504040204" pitchFamily="50" charset="-128"/>
                  <a:ea typeface="メイリオ" panose="020B0604030504040204" pitchFamily="50" charset="-128"/>
                </a:rPr>
                <a:t>横隔膜ヘルニア</a:t>
              </a:r>
            </a:p>
          </p:txBody>
        </p:sp>
        <p:sp>
          <p:nvSpPr>
            <p:cNvPr id="25" name="テキスト ボックス 24">
              <a:extLst>
                <a:ext uri="{FF2B5EF4-FFF2-40B4-BE49-F238E27FC236}">
                  <a16:creationId xmlns:a16="http://schemas.microsoft.com/office/drawing/2014/main" id="{23E9F7E5-FBE3-F747-9C35-12B16ED93427}"/>
                </a:ext>
              </a:extLst>
            </p:cNvPr>
            <p:cNvSpPr txBox="1"/>
            <p:nvPr/>
          </p:nvSpPr>
          <p:spPr>
            <a:xfrm>
              <a:off x="819894" y="4328484"/>
              <a:ext cx="974045" cy="741263"/>
            </a:xfrm>
            <a:prstGeom prst="rect">
              <a:avLst/>
            </a:prstGeom>
            <a:noFill/>
          </p:spPr>
          <p:txBody>
            <a:bodyPr wrap="none" rtlCol="0">
              <a:spAutoFit/>
            </a:bodyPr>
            <a:lstStyle/>
            <a:p>
              <a:r>
                <a:rPr lang="ja-JP" altLang="en-US" sz="1600" b="1">
                  <a:latin typeface="メイリオ" panose="020B0604030504040204" pitchFamily="50" charset="-128"/>
                  <a:ea typeface="メイリオ" panose="020B0604030504040204" pitchFamily="50" charset="-128"/>
                </a:rPr>
                <a:t>中枢性</a:t>
              </a:r>
              <a:endParaRPr lang="en-US" altLang="ja-JP" sz="1600" b="1" dirty="0">
                <a:latin typeface="メイリオ" panose="020B0604030504040204" pitchFamily="50" charset="-128"/>
                <a:ea typeface="メイリオ" panose="020B0604030504040204" pitchFamily="50" charset="-128"/>
              </a:endParaRPr>
            </a:p>
            <a:p>
              <a:r>
                <a:rPr lang="ja-JP" altLang="en-US" sz="1600" b="1">
                  <a:latin typeface="メイリオ" panose="020B0604030504040204" pitchFamily="50" charset="-128"/>
                  <a:ea typeface="メイリオ" panose="020B0604030504040204" pitchFamily="50" charset="-128"/>
                </a:rPr>
                <a:t>低換気</a:t>
              </a:r>
            </a:p>
          </p:txBody>
        </p:sp>
        <p:cxnSp>
          <p:nvCxnSpPr>
            <p:cNvPr id="26" name="直線矢印コネクタ 25">
              <a:extLst>
                <a:ext uri="{FF2B5EF4-FFF2-40B4-BE49-F238E27FC236}">
                  <a16:creationId xmlns:a16="http://schemas.microsoft.com/office/drawing/2014/main" id="{CDF02CB8-52C4-A646-A229-BEAC2FAAEE7B}"/>
                </a:ext>
              </a:extLst>
            </p:cNvPr>
            <p:cNvCxnSpPr>
              <a:cxnSpLocks/>
              <a:endCxn id="25" idx="0"/>
            </p:cNvCxnSpPr>
            <p:nvPr/>
          </p:nvCxnSpPr>
          <p:spPr>
            <a:xfrm>
              <a:off x="1295383" y="1765162"/>
              <a:ext cx="11534" cy="25633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49A0028-8E0F-BA4F-86B4-F4AD859910CF}"/>
                </a:ext>
              </a:extLst>
            </p:cNvPr>
            <p:cNvCxnSpPr>
              <a:cxnSpLocks/>
            </p:cNvCxnSpPr>
            <p:nvPr/>
          </p:nvCxnSpPr>
          <p:spPr>
            <a:xfrm flipV="1">
              <a:off x="1828865" y="1765162"/>
              <a:ext cx="0" cy="2617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DBD4A706-3EBF-924A-8755-587A596E01FE}"/>
                </a:ext>
              </a:extLst>
            </p:cNvPr>
            <p:cNvCxnSpPr>
              <a:cxnSpLocks/>
            </p:cNvCxnSpPr>
            <p:nvPr/>
          </p:nvCxnSpPr>
          <p:spPr>
            <a:xfrm>
              <a:off x="1828865" y="4382259"/>
              <a:ext cx="9112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61B58607-B6E9-6F46-98FE-74C936F77A58}"/>
                </a:ext>
              </a:extLst>
            </p:cNvPr>
            <p:cNvCxnSpPr>
              <a:cxnSpLocks/>
              <a:endCxn id="25" idx="2"/>
            </p:cNvCxnSpPr>
            <p:nvPr/>
          </p:nvCxnSpPr>
          <p:spPr>
            <a:xfrm flipH="1" flipV="1">
              <a:off x="1306917" y="5069746"/>
              <a:ext cx="8320" cy="1108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DAFAC07-4481-4740-9217-73976FA2580F}"/>
                </a:ext>
              </a:extLst>
            </p:cNvPr>
            <p:cNvCxnSpPr>
              <a:cxnSpLocks/>
              <a:endCxn id="22" idx="1"/>
            </p:cNvCxnSpPr>
            <p:nvPr/>
          </p:nvCxnSpPr>
          <p:spPr>
            <a:xfrm>
              <a:off x="1315237" y="6199206"/>
              <a:ext cx="1424897" cy="2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2934C37-F83A-A241-906B-189BC45B4D19}"/>
                </a:ext>
              </a:extLst>
            </p:cNvPr>
            <p:cNvCxnSpPr>
              <a:cxnSpLocks/>
              <a:stCxn id="25" idx="3"/>
              <a:endCxn id="21" idx="1"/>
            </p:cNvCxnSpPr>
            <p:nvPr/>
          </p:nvCxnSpPr>
          <p:spPr>
            <a:xfrm>
              <a:off x="1793939" y="4699116"/>
              <a:ext cx="946194" cy="13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88B09FE-0184-8C4A-A4AE-95A8B8094184}"/>
                </a:ext>
              </a:extLst>
            </p:cNvPr>
            <p:cNvCxnSpPr>
              <a:stCxn id="21" idx="2"/>
              <a:endCxn id="22" idx="0"/>
            </p:cNvCxnSpPr>
            <p:nvPr/>
          </p:nvCxnSpPr>
          <p:spPr>
            <a:xfrm>
              <a:off x="3485369" y="5227183"/>
              <a:ext cx="0" cy="447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34437310-F792-3241-A322-F84A38A041E2}"/>
                </a:ext>
              </a:extLst>
            </p:cNvPr>
            <p:cNvCxnSpPr/>
            <p:nvPr/>
          </p:nvCxnSpPr>
          <p:spPr>
            <a:xfrm>
              <a:off x="3503658" y="1765162"/>
              <a:ext cx="0" cy="1369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BB0C2DF-5C7D-3248-A796-D8DE16DDD8D0}"/>
                </a:ext>
              </a:extLst>
            </p:cNvPr>
            <p:cNvCxnSpPr>
              <a:stCxn id="9" idx="2"/>
            </p:cNvCxnSpPr>
            <p:nvPr/>
          </p:nvCxnSpPr>
          <p:spPr>
            <a:xfrm>
              <a:off x="4088874" y="1765162"/>
              <a:ext cx="0" cy="684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2EC0479-DC74-0B48-8B6D-D72961BC4A70}"/>
                </a:ext>
              </a:extLst>
            </p:cNvPr>
            <p:cNvCxnSpPr/>
            <p:nvPr/>
          </p:nvCxnSpPr>
          <p:spPr>
            <a:xfrm>
              <a:off x="2429238" y="1765162"/>
              <a:ext cx="0" cy="1369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64AB952-2CB7-D34B-844E-3C1FF11E3114}"/>
                </a:ext>
              </a:extLst>
            </p:cNvPr>
            <p:cNvCxnSpPr>
              <a:cxnSpLocks/>
              <a:stCxn id="23" idx="2"/>
            </p:cNvCxnSpPr>
            <p:nvPr/>
          </p:nvCxnSpPr>
          <p:spPr>
            <a:xfrm flipH="1">
              <a:off x="4107434" y="2863932"/>
              <a:ext cx="6601" cy="1331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EAE43A6-5110-2D46-B0FB-91BA094AEA39}"/>
                </a:ext>
              </a:extLst>
            </p:cNvPr>
            <p:cNvCxnSpPr>
              <a:cxnSpLocks/>
              <a:endCxn id="21" idx="0"/>
            </p:cNvCxnSpPr>
            <p:nvPr/>
          </p:nvCxnSpPr>
          <p:spPr>
            <a:xfrm flipH="1">
              <a:off x="3485369" y="3540577"/>
              <a:ext cx="6" cy="633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24059BC-9E1D-A14D-87B5-88FAD688A017}"/>
                </a:ext>
              </a:extLst>
            </p:cNvPr>
            <p:cNvCxnSpPr>
              <a:cxnSpLocks/>
              <a:endCxn id="15" idx="1"/>
            </p:cNvCxnSpPr>
            <p:nvPr/>
          </p:nvCxnSpPr>
          <p:spPr>
            <a:xfrm>
              <a:off x="4843254" y="1732213"/>
              <a:ext cx="1652500" cy="5654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D9A0F9CF-6D19-944F-B163-96DCB7EF2580}"/>
                </a:ext>
              </a:extLst>
            </p:cNvPr>
            <p:cNvCxnSpPr/>
            <p:nvPr/>
          </p:nvCxnSpPr>
          <p:spPr>
            <a:xfrm>
              <a:off x="4477494" y="1765162"/>
              <a:ext cx="658368" cy="559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15ADF82-1DDB-A042-88A1-4A57F6D9A362}"/>
                </a:ext>
              </a:extLst>
            </p:cNvPr>
            <p:cNvCxnSpPr>
              <a:cxnSpLocks/>
            </p:cNvCxnSpPr>
            <p:nvPr/>
          </p:nvCxnSpPr>
          <p:spPr>
            <a:xfrm>
              <a:off x="8647158" y="2283835"/>
              <a:ext cx="0" cy="401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AAAC55A7-5DA5-D44B-A97A-719B333A3C41}"/>
                </a:ext>
              </a:extLst>
            </p:cNvPr>
            <p:cNvCxnSpPr>
              <a:cxnSpLocks/>
              <a:endCxn id="15" idx="3"/>
            </p:cNvCxnSpPr>
            <p:nvPr/>
          </p:nvCxnSpPr>
          <p:spPr>
            <a:xfrm flipH="1">
              <a:off x="8468822" y="2283841"/>
              <a:ext cx="178349" cy="13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B2F596E-1052-C544-9490-CE54D4E075C7}"/>
                </a:ext>
              </a:extLst>
            </p:cNvPr>
            <p:cNvCxnSpPr>
              <a:cxnSpLocks/>
              <a:endCxn id="19" idx="3"/>
            </p:cNvCxnSpPr>
            <p:nvPr/>
          </p:nvCxnSpPr>
          <p:spPr>
            <a:xfrm flipH="1">
              <a:off x="8372840" y="6294495"/>
              <a:ext cx="274327" cy="16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E7DE32B-E4F6-6A44-B41C-FC4B78BA8225}"/>
                </a:ext>
              </a:extLst>
            </p:cNvPr>
            <p:cNvCxnSpPr>
              <a:stCxn id="10" idx="2"/>
              <a:endCxn id="15" idx="0"/>
            </p:cNvCxnSpPr>
            <p:nvPr/>
          </p:nvCxnSpPr>
          <p:spPr>
            <a:xfrm>
              <a:off x="7383763" y="1768469"/>
              <a:ext cx="98526" cy="3145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F5B002F-E451-6F45-A623-535A2397A56E}"/>
                </a:ext>
              </a:extLst>
            </p:cNvPr>
            <p:cNvCxnSpPr>
              <a:cxnSpLocks/>
              <a:stCxn id="15" idx="2"/>
            </p:cNvCxnSpPr>
            <p:nvPr/>
          </p:nvCxnSpPr>
          <p:spPr>
            <a:xfrm flipH="1">
              <a:off x="7396002" y="2512205"/>
              <a:ext cx="86287" cy="842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622F776-0FD8-3441-B639-1FE1430FD9CB}"/>
                </a:ext>
              </a:extLst>
            </p:cNvPr>
            <p:cNvCxnSpPr>
              <a:cxnSpLocks/>
            </p:cNvCxnSpPr>
            <p:nvPr/>
          </p:nvCxnSpPr>
          <p:spPr>
            <a:xfrm>
              <a:off x="5960854" y="2952012"/>
              <a:ext cx="884937" cy="38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F48F593-5F35-5D4D-9A51-ABD31F0F784A}"/>
                </a:ext>
              </a:extLst>
            </p:cNvPr>
            <p:cNvCxnSpPr>
              <a:stCxn id="16" idx="2"/>
              <a:endCxn id="17" idx="0"/>
            </p:cNvCxnSpPr>
            <p:nvPr/>
          </p:nvCxnSpPr>
          <p:spPr>
            <a:xfrm>
              <a:off x="7212856" y="4095580"/>
              <a:ext cx="0" cy="23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8BFBFF5-70FA-7044-A34A-EF9C3082B839}"/>
                </a:ext>
              </a:extLst>
            </p:cNvPr>
            <p:cNvCxnSpPr>
              <a:stCxn id="17" idx="2"/>
              <a:endCxn id="18" idx="0"/>
            </p:cNvCxnSpPr>
            <p:nvPr/>
          </p:nvCxnSpPr>
          <p:spPr>
            <a:xfrm>
              <a:off x="7212856" y="5069747"/>
              <a:ext cx="6605" cy="2186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68FDE94-E269-E448-ABA7-08F53C27C20E}"/>
                </a:ext>
              </a:extLst>
            </p:cNvPr>
            <p:cNvCxnSpPr>
              <a:stCxn id="18" idx="2"/>
              <a:endCxn id="19" idx="0"/>
            </p:cNvCxnSpPr>
            <p:nvPr/>
          </p:nvCxnSpPr>
          <p:spPr>
            <a:xfrm>
              <a:off x="7219461" y="5717544"/>
              <a:ext cx="1235" cy="2230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6EF12F2-3BA3-B54D-8AA0-F99AC1373F67}"/>
                </a:ext>
              </a:extLst>
            </p:cNvPr>
            <p:cNvCxnSpPr>
              <a:cxnSpLocks/>
            </p:cNvCxnSpPr>
            <p:nvPr/>
          </p:nvCxnSpPr>
          <p:spPr>
            <a:xfrm flipH="1">
              <a:off x="3895338" y="2952012"/>
              <a:ext cx="1606284" cy="2200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5D6B480A-A18F-6C40-8DD2-BCBA5D5D4ACC}"/>
                </a:ext>
              </a:extLst>
            </p:cNvPr>
            <p:cNvCxnSpPr>
              <a:cxnSpLocks/>
              <a:stCxn id="24" idx="2"/>
            </p:cNvCxnSpPr>
            <p:nvPr/>
          </p:nvCxnSpPr>
          <p:spPr>
            <a:xfrm flipH="1">
              <a:off x="4256188" y="3025096"/>
              <a:ext cx="1683346" cy="14196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79C88040-D91A-5E49-A4E7-0FF704E66463}"/>
                </a:ext>
              </a:extLst>
            </p:cNvPr>
            <p:cNvCxnSpPr>
              <a:cxnSpLocks/>
              <a:stCxn id="20" idx="3"/>
            </p:cNvCxnSpPr>
            <p:nvPr/>
          </p:nvCxnSpPr>
          <p:spPr>
            <a:xfrm>
              <a:off x="3883135" y="3348840"/>
              <a:ext cx="2232993" cy="1095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4A396E2-49C8-7949-B230-B5BF39B549A1}"/>
                </a:ext>
              </a:extLst>
            </p:cNvPr>
            <p:cNvCxnSpPr>
              <a:endCxn id="18" idx="1"/>
            </p:cNvCxnSpPr>
            <p:nvPr/>
          </p:nvCxnSpPr>
          <p:spPr>
            <a:xfrm>
              <a:off x="3883133" y="3540579"/>
              <a:ext cx="2724426" cy="1962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E85EEA8-764D-EE41-ABDC-4AA5252D25B2}"/>
                </a:ext>
              </a:extLst>
            </p:cNvPr>
            <p:cNvCxnSpPr>
              <a:stCxn id="21" idx="3"/>
              <a:endCxn id="16" idx="1"/>
            </p:cNvCxnSpPr>
            <p:nvPr/>
          </p:nvCxnSpPr>
          <p:spPr>
            <a:xfrm flipV="1">
              <a:off x="4230605" y="3724949"/>
              <a:ext cx="1911098" cy="975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CF66F0A-6EB5-CF47-950D-80AB56F14345}"/>
                </a:ext>
              </a:extLst>
            </p:cNvPr>
            <p:cNvCxnSpPr>
              <a:stCxn id="21" idx="3"/>
              <a:endCxn id="17" idx="1"/>
            </p:cNvCxnSpPr>
            <p:nvPr/>
          </p:nvCxnSpPr>
          <p:spPr>
            <a:xfrm flipV="1">
              <a:off x="4230605" y="4699116"/>
              <a:ext cx="1911098" cy="1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3F17B07-8AD0-FE4F-9874-3229D41C2E23}"/>
                </a:ext>
              </a:extLst>
            </p:cNvPr>
            <p:cNvCxnSpPr>
              <a:cxnSpLocks/>
              <a:endCxn id="18" idx="1"/>
            </p:cNvCxnSpPr>
            <p:nvPr/>
          </p:nvCxnSpPr>
          <p:spPr>
            <a:xfrm>
              <a:off x="4256182" y="4910304"/>
              <a:ext cx="2351378" cy="5926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76464D2F-F98C-BB4C-ACEC-9DF6CCB5EDEF}"/>
                </a:ext>
              </a:extLst>
            </p:cNvPr>
            <p:cNvCxnSpPr>
              <a:cxnSpLocks/>
            </p:cNvCxnSpPr>
            <p:nvPr/>
          </p:nvCxnSpPr>
          <p:spPr>
            <a:xfrm>
              <a:off x="4226323" y="5189470"/>
              <a:ext cx="1828512" cy="8938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C4D5A340-629B-734B-A36F-033836749911}"/>
                </a:ext>
              </a:extLst>
            </p:cNvPr>
            <p:cNvCxnSpPr/>
            <p:nvPr/>
          </p:nvCxnSpPr>
          <p:spPr>
            <a:xfrm>
              <a:off x="4256182" y="6303375"/>
              <a:ext cx="181236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58FD8EE-79CC-2541-BF95-0B9B89993AA0}"/>
                </a:ext>
              </a:extLst>
            </p:cNvPr>
            <p:cNvCxnSpPr>
              <a:stCxn id="23" idx="3"/>
              <a:endCxn id="24" idx="1"/>
            </p:cNvCxnSpPr>
            <p:nvPr/>
          </p:nvCxnSpPr>
          <p:spPr>
            <a:xfrm>
              <a:off x="4725934" y="2649356"/>
              <a:ext cx="227066" cy="5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38339A1F-02E8-5E44-882F-329FE0A10AC1}"/>
              </a:ext>
            </a:extLst>
          </p:cNvPr>
          <p:cNvSpPr txBox="1"/>
          <p:nvPr/>
        </p:nvSpPr>
        <p:spPr>
          <a:xfrm>
            <a:off x="1184296" y="6114329"/>
            <a:ext cx="7565564" cy="369332"/>
          </a:xfrm>
          <a:prstGeom prst="rect">
            <a:avLst/>
          </a:prstGeom>
          <a:noFill/>
        </p:spPr>
        <p:txBody>
          <a:bodyPr wrap="square" lIns="0" tIns="0" rIns="0" bIns="0" rtlCol="0">
            <a:spAutoFit/>
          </a:bodyPr>
          <a:lstStyle/>
          <a:p>
            <a:pPr algn="just"/>
            <a:r>
              <a:rPr lang="ja-JP" altLang="ja-JP" sz="1200" kern="100">
                <a:latin typeface="メイリオ" panose="020B0604030504040204" pitchFamily="50" charset="-128"/>
                <a:ea typeface="メイリオ" panose="020B0604030504040204" pitchFamily="50" charset="-128"/>
                <a:cs typeface="Times New Roman" panose="02020603050405020304" pitchFamily="18" charset="0"/>
              </a:rPr>
              <a:t>舟橋</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満寿子．重症心身障害児の日常生活での健康理．江草安彦（</a:t>
            </a:r>
            <a:r>
              <a:rPr lang="ja-JP" altLang="ja-JP" sz="1200" kern="100">
                <a:latin typeface="メイリオ" panose="020B0604030504040204" pitchFamily="50" charset="-128"/>
                <a:ea typeface="メイリオ" panose="020B0604030504040204" pitchFamily="50" charset="-128"/>
                <a:cs typeface="Times New Roman" panose="02020603050405020304" pitchFamily="18" charset="0"/>
              </a:rPr>
              <a:t>監）重症</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心身障害療育マニュアル．第２版、医歯薬出版．</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2005</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207</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212</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より引用．</a:t>
            </a:r>
            <a:r>
              <a:rPr lang="ja-JP" altLang="ja-JP" sz="1200" kern="100">
                <a:latin typeface="メイリオ" panose="020B0604030504040204" pitchFamily="50" charset="-128"/>
                <a:ea typeface="メイリオ" panose="020B0604030504040204" pitchFamily="50" charset="-128"/>
                <a:cs typeface="Times New Roman" panose="02020603050405020304" pitchFamily="18" charset="0"/>
              </a:rPr>
              <a:t>一部改変</a:t>
            </a:r>
            <a:endPar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0" name="正方形/長方形 5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942495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9880</TotalTime>
  <Words>10958</Words>
  <Application>Microsoft Office PowerPoint</Application>
  <PresentationFormat>A4 210 x 297 mm</PresentationFormat>
  <Paragraphs>879</Paragraphs>
  <Slides>38</Slides>
  <Notes>38</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38</vt:i4>
      </vt:variant>
    </vt:vector>
  </HeadingPairs>
  <TitlesOfParts>
    <vt:vector size="54" baseType="lpstr">
      <vt:lpstr>Arial Unicode MS</vt:lpstr>
      <vt:lpstr>Hiragino Sans W3</vt:lpstr>
      <vt:lpstr>Hiragino Sans W6</vt:lpstr>
      <vt:lpstr>MS PGothic</vt:lpstr>
      <vt:lpstr>MS Gothic</vt:lpstr>
      <vt:lpstr>メイリオ</vt:lpstr>
      <vt:lpstr>メイリオ</vt:lpstr>
      <vt:lpstr>游ゴシック</vt:lpstr>
      <vt:lpstr>游ゴシック Light</vt:lpstr>
      <vt:lpstr>Arial</vt:lpstr>
      <vt:lpstr>Calibri</vt:lpstr>
      <vt:lpstr>Calibri Light</vt:lpstr>
      <vt:lpstr>Segoe UI</vt:lpstr>
      <vt:lpstr>Wingdings</vt:lpstr>
      <vt:lpstr>Office テーマ</vt:lpstr>
      <vt:lpstr>デザインの設定</vt:lpstr>
      <vt:lpstr>第Ⅲ章　医療的ケア児についての理解</vt:lpstr>
      <vt:lpstr>重症心身障害児の定義</vt:lpstr>
      <vt:lpstr>日常的に医療ケアが必要な「医療的ケア児」</vt:lpstr>
      <vt:lpstr>３つの軸で考える子どもの障害像 </vt:lpstr>
      <vt:lpstr>新生児医療の進歩に伴い 大きく変化した障害児の様相 </vt:lpstr>
      <vt:lpstr>多様な状態像に応じた医療的ケア支援</vt:lpstr>
      <vt:lpstr>原因疾患</vt:lpstr>
      <vt:lpstr>合併症（状態像）</vt:lpstr>
      <vt:lpstr>脳性麻痺の主な合併症とその相互関係</vt:lpstr>
      <vt:lpstr>周産期〜乳幼児期の虚血性脳障害</vt:lpstr>
      <vt:lpstr>虚血性脳障害の軽微な早産児</vt:lpstr>
      <vt:lpstr>先天異常症（染色体異常・奇形症候群） </vt:lpstr>
      <vt:lpstr>脊髄の疾患</vt:lpstr>
      <vt:lpstr>筋ジストロフィー症</vt:lpstr>
      <vt:lpstr>健康と生活のバランス</vt:lpstr>
      <vt:lpstr>健康観察のポイント</vt:lpstr>
      <vt:lpstr>体　温</vt:lpstr>
      <vt:lpstr>低　体　温</vt:lpstr>
      <vt:lpstr>脈　拍（心 拍）</vt:lpstr>
      <vt:lpstr>呼 吸 数</vt:lpstr>
      <vt:lpstr>血　圧</vt:lpstr>
      <vt:lpstr>酸 素 飽 和 度 (SpO2)</vt:lpstr>
      <vt:lpstr>チアノーゼをきたす病態 低酸素血症と末梢循環不全の違い</vt:lpstr>
      <vt:lpstr>酸素飽和度が保たれていれば呼吸は楽か？</vt:lpstr>
      <vt:lpstr>疾患による酸素飽和度低下時の評価の違い</vt:lpstr>
      <vt:lpstr>衛生管理の基本</vt:lpstr>
      <vt:lpstr>医療的ケアにおける衛生管理の目的と原則</vt:lpstr>
      <vt:lpstr>日常的な衛生管理</vt:lpstr>
      <vt:lpstr>感染予防の基本</vt:lpstr>
      <vt:lpstr>標準予防策（スタンダードプリコーション）</vt:lpstr>
      <vt:lpstr>流水による手洗い</vt:lpstr>
      <vt:lpstr>速乾性擦式手指消毒剤による手洗い</vt:lpstr>
      <vt:lpstr>ケア内容と防護の必要性</vt:lpstr>
      <vt:lpstr>咳エチケット</vt:lpstr>
      <vt:lpstr>上気道と下気道</vt:lpstr>
      <vt:lpstr>喀痰吸引を行う時の留意点</vt:lpstr>
      <vt:lpstr>清潔と不潔の意識</vt:lpstr>
      <vt:lpstr>吸引チューブの取扱い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０.医療的ケア児の理解</dc:title>
  <dc:creator>Office365</dc:creator>
  <cp:lastModifiedBy>菊地 よしこ</cp:lastModifiedBy>
  <cp:revision>1860</cp:revision>
  <cp:lastPrinted>2020-08-25T01:33:08Z</cp:lastPrinted>
  <dcterms:created xsi:type="dcterms:W3CDTF">2020-01-24T07:03:21Z</dcterms:created>
  <dcterms:modified xsi:type="dcterms:W3CDTF">2020-12-03T00:23:12Z</dcterms:modified>
</cp:coreProperties>
</file>