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8" r:id="rId1"/>
  </p:sldMasterIdLst>
  <p:notesMasterIdLst>
    <p:notesMasterId r:id="rId12"/>
  </p:notesMasterIdLst>
  <p:sldIdLst>
    <p:sldId id="485" r:id="rId2"/>
    <p:sldId id="258" r:id="rId3"/>
    <p:sldId id="270" r:id="rId4"/>
    <p:sldId id="487" r:id="rId5"/>
    <p:sldId id="488" r:id="rId6"/>
    <p:sldId id="489" r:id="rId7"/>
    <p:sldId id="490" r:id="rId8"/>
    <p:sldId id="491" r:id="rId9"/>
    <p:sldId id="492" r:id="rId10"/>
    <p:sldId id="493" r:id="rId11"/>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guide id="3" pos="421" userDrawn="1">
          <p15:clr>
            <a:srgbClr val="A4A3A4"/>
          </p15:clr>
        </p15:guide>
        <p15:guide id="4" pos="5819" userDrawn="1">
          <p15:clr>
            <a:srgbClr val="A4A3A4"/>
          </p15:clr>
        </p15:guide>
        <p15:guide id="5" orient="horz" pos="958" userDrawn="1">
          <p15:clr>
            <a:srgbClr val="A4A3A4"/>
          </p15:clr>
        </p15:guide>
        <p15:guide id="6" orient="horz" pos="4110" userDrawn="1">
          <p15:clr>
            <a:srgbClr val="A4A3A4"/>
          </p15:clr>
        </p15:guide>
        <p15:guide id="7" orient="horz" userDrawn="1">
          <p15:clr>
            <a:srgbClr val="A4A3A4"/>
          </p15:clr>
        </p15:guide>
        <p15:guide id="8" orient="horz" pos="459" userDrawn="1">
          <p15:clr>
            <a:srgbClr val="A4A3A4"/>
          </p15:clr>
        </p15:guide>
        <p15:guide id="9" orient="horz" pos="4320" userDrawn="1">
          <p15:clr>
            <a:srgbClr val="A4A3A4"/>
          </p15:clr>
        </p15:guide>
        <p15:guide id="10" pos="13" userDrawn="1">
          <p15:clr>
            <a:srgbClr val="A4A3A4"/>
          </p15:clr>
        </p15:guide>
        <p15:guide id="11" pos="62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6B6B"/>
    <a:srgbClr val="9A0E43"/>
    <a:srgbClr val="F9BDD4"/>
    <a:srgbClr val="FBF0C9"/>
    <a:srgbClr val="B86D08"/>
    <a:srgbClr val="FBD9AB"/>
    <a:srgbClr val="C87700"/>
    <a:srgbClr val="4D3268"/>
    <a:srgbClr val="C4AFD9"/>
    <a:srgbClr val="B381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88" autoAdjust="0"/>
    <p:restoredTop sz="86410" autoAdjust="0"/>
  </p:normalViewPr>
  <p:slideViewPr>
    <p:cSldViewPr snapToGrid="0" snapToObjects="1" showGuides="1">
      <p:cViewPr>
        <p:scale>
          <a:sx n="73" d="100"/>
          <a:sy n="73" d="100"/>
        </p:scale>
        <p:origin x="882" y="276"/>
      </p:cViewPr>
      <p:guideLst>
        <p:guide orient="horz" pos="2160"/>
        <p:guide pos="3120"/>
        <p:guide pos="421"/>
        <p:guide pos="5819"/>
        <p:guide orient="horz" pos="958"/>
        <p:guide orient="horz" pos="4110"/>
        <p:guide orient="horz"/>
        <p:guide orient="horz" pos="459"/>
        <p:guide orient="horz" pos="4320"/>
        <p:guide pos="13"/>
        <p:guide pos="62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showGuides="1">
      <p:cViewPr varScale="1">
        <p:scale>
          <a:sx n="58" d="100"/>
          <a:sy n="58" d="100"/>
        </p:scale>
        <p:origin x="274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6" cy="498693"/>
          </a:xfrm>
          <a:prstGeom prst="rect">
            <a:avLst/>
          </a:prstGeom>
        </p:spPr>
        <p:txBody>
          <a:bodyPr vert="horz" lIns="91559" tIns="45779" rIns="91559" bIns="4577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8693"/>
          </a:xfrm>
          <a:prstGeom prst="rect">
            <a:avLst/>
          </a:prstGeom>
        </p:spPr>
        <p:txBody>
          <a:bodyPr vert="horz" lIns="91559" tIns="45779" rIns="91559" bIns="45779" rtlCol="0"/>
          <a:lstStyle>
            <a:lvl1pPr algn="r">
              <a:defRPr sz="1200"/>
            </a:lvl1pPr>
          </a:lstStyle>
          <a:p>
            <a:fld id="{17CE67B3-3251-F84B-867B-374760D69D7D}" type="datetimeFigureOut">
              <a:rPr kumimoji="1" lang="ja-JP" altLang="en-US" smtClean="0"/>
              <a:t>2020/6/29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559" tIns="45779" rIns="91559" bIns="45779" rtlCol="0" anchor="ctr"/>
          <a:lstStyle/>
          <a:p>
            <a:endParaRPr lang="ja-JP" altLang="en-US"/>
          </a:p>
        </p:txBody>
      </p:sp>
      <p:sp>
        <p:nvSpPr>
          <p:cNvPr id="5" name="ノート プレースホルダー 4"/>
          <p:cNvSpPr>
            <a:spLocks noGrp="1"/>
          </p:cNvSpPr>
          <p:nvPr>
            <p:ph type="body" sz="quarter" idx="3"/>
          </p:nvPr>
        </p:nvSpPr>
        <p:spPr>
          <a:xfrm>
            <a:off x="680721" y="4783306"/>
            <a:ext cx="5445760" cy="4856489"/>
          </a:xfrm>
          <a:prstGeom prst="rect">
            <a:avLst/>
          </a:prstGeom>
        </p:spPr>
        <p:txBody>
          <a:bodyPr vert="horz" lIns="91559" tIns="45779" rIns="91559" bIns="4577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59" tIns="45779" rIns="91559" bIns="4577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612964" y="9440646"/>
            <a:ext cx="2949786" cy="498692"/>
          </a:xfrm>
          <a:prstGeom prst="rect">
            <a:avLst/>
          </a:prstGeom>
        </p:spPr>
        <p:txBody>
          <a:bodyPr vert="horz" lIns="91559" tIns="45779" rIns="91559" bIns="45779" rtlCol="0" anchor="b"/>
          <a:lstStyle>
            <a:lvl1pPr algn="r">
              <a:defRPr sz="1200"/>
            </a:lvl1pPr>
          </a:lstStyle>
          <a:p>
            <a:fld id="{5D608146-07C3-9248-A95C-5399F8B04C88}" type="slidenum">
              <a:rPr kumimoji="1" lang="ja-JP" altLang="en-US" smtClean="0"/>
              <a:t>‹#›</a:t>
            </a:fld>
            <a:endParaRPr kumimoji="1" lang="ja-JP" altLang="en-US"/>
          </a:p>
        </p:txBody>
      </p:sp>
    </p:spTree>
    <p:extLst>
      <p:ext uri="{BB962C8B-B14F-4D97-AF65-F5344CB8AC3E}">
        <p14:creationId xmlns:p14="http://schemas.microsoft.com/office/powerpoint/2010/main" val="15673912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lnSpc>
                <a:spcPct val="125000"/>
              </a:lnSpc>
            </a:pPr>
            <a:r>
              <a:rPr lang="ja-JP" altLang="en-US" sz="1000" dirty="0">
                <a:latin typeface="メイリオ" panose="020B0604030504040204" pitchFamily="50" charset="-128"/>
                <a:ea typeface="メイリオ" panose="020B0604030504040204" pitchFamily="50" charset="-128"/>
              </a:rPr>
              <a:t>　本研修は、学校における医療的ケアの一環を成す「教職員による喀痰吸引等」の実施者を養成するものである。　</a:t>
            </a:r>
            <a:endParaRPr lang="en-US" altLang="ja-JP" sz="1000" dirty="0">
              <a:latin typeface="メイリオ" panose="020B0604030504040204" pitchFamily="50" charset="-128"/>
              <a:ea typeface="メイリオ" panose="020B0604030504040204" pitchFamily="50" charset="-128"/>
            </a:endParaRPr>
          </a:p>
          <a:p>
            <a:pPr algn="just">
              <a:lnSpc>
                <a:spcPct val="125000"/>
              </a:lnSpc>
            </a:pPr>
            <a:r>
              <a:rPr lang="ja-JP" altLang="en-US" sz="1000" dirty="0">
                <a:latin typeface="メイリオ" panose="020B0604030504040204" pitchFamily="50" charset="-128"/>
                <a:ea typeface="メイリオ" panose="020B0604030504040204" pitchFamily="50" charset="-128"/>
              </a:rPr>
              <a:t>　学校における医療的ケアには</a:t>
            </a:r>
            <a:r>
              <a:rPr lang="en-US" altLang="ja-JP" sz="1000" dirty="0">
                <a:latin typeface="メイリオ" panose="020B0604030504040204" pitchFamily="50" charset="-128"/>
                <a:ea typeface="メイリオ" panose="020B0604030504040204" pitchFamily="50" charset="-128"/>
              </a:rPr>
              <a:t>30</a:t>
            </a:r>
            <a:r>
              <a:rPr lang="ja-JP" altLang="en-US" sz="1000" dirty="0">
                <a:latin typeface="メイリオ" panose="020B0604030504040204" pitchFamily="50" charset="-128"/>
                <a:ea typeface="メイリオ" panose="020B0604030504040204" pitchFamily="50" charset="-128"/>
              </a:rPr>
              <a:t>年を越える取組がある。学校における医療的ケアの対象である子どもは、成人に比べ体が小さいだけでなく、各器官が未成熟であったり、コミュニケーションや情動面の発達も遅れていたりする。そのため、学校においては、子どもの特性を踏まえた医療的ケアの取組が進められてきた。研修の最初に、これまでの取組の経緯を知り、医療的ケアに取り組むに当たって大切なことを学んでほしい。</a:t>
            </a:r>
          </a:p>
        </p:txBody>
      </p:sp>
      <p:sp>
        <p:nvSpPr>
          <p:cNvPr id="4" name="スライド番号プレースホルダー 3"/>
          <p:cNvSpPr>
            <a:spLocks noGrp="1"/>
          </p:cNvSpPr>
          <p:nvPr>
            <p:ph type="sldNum" sz="quarter" idx="5"/>
          </p:nvPr>
        </p:nvSpPr>
        <p:spPr/>
        <p:txBody>
          <a:bodyPr/>
          <a:lstStyle/>
          <a:p>
            <a:fld id="{5D608146-07C3-9248-A95C-5399F8B04C88}" type="slidenum">
              <a:rPr kumimoji="1" lang="ja-JP" altLang="en-US" smtClean="0"/>
              <a:t>1</a:t>
            </a:fld>
            <a:endParaRPr kumimoji="1" lang="ja-JP" altLang="en-US"/>
          </a:p>
        </p:txBody>
      </p:sp>
    </p:spTree>
    <p:extLst>
      <p:ext uri="{BB962C8B-B14F-4D97-AF65-F5344CB8AC3E}">
        <p14:creationId xmlns:p14="http://schemas.microsoft.com/office/powerpoint/2010/main" val="11694686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lnSpc>
                <a:spcPct val="125000"/>
              </a:lnSpc>
            </a:pPr>
            <a:r>
              <a:rPr lang="ja-JP" altLang="en-US" sz="1000" dirty="0">
                <a:latin typeface="メイリオ" panose="020B0604030504040204" pitchFamily="50" charset="-128"/>
                <a:ea typeface="メイリオ" panose="020B0604030504040204" pitchFamily="50" charset="-128"/>
              </a:rPr>
              <a:t>　教職員と看護師との連携は、医療的ケア児の医療的ケアの効果を高める上でも、その子どもたちの教育の効果を高める点でも重要である。これは、教職員が喀痰吸引を行う場合に限られることではない。</a:t>
            </a:r>
            <a:endParaRPr lang="en-US" altLang="ja-JP" sz="1000" dirty="0">
              <a:latin typeface="メイリオ" panose="020B0604030504040204" pitchFamily="50" charset="-128"/>
              <a:ea typeface="メイリオ" panose="020B0604030504040204" pitchFamily="50" charset="-128"/>
            </a:endParaRPr>
          </a:p>
          <a:p>
            <a:pPr algn="just">
              <a:lnSpc>
                <a:spcPct val="125000"/>
              </a:lnSpc>
            </a:pPr>
            <a:r>
              <a:rPr lang="ja-JP" altLang="en-US" sz="1000" dirty="0">
                <a:latin typeface="メイリオ" panose="020B0604030504040204" pitchFamily="50" charset="-128"/>
                <a:ea typeface="メイリオ" panose="020B0604030504040204" pitchFamily="50" charset="-128"/>
              </a:rPr>
              <a:t>　教職員は教育の専門性を生かして看護師の行う医療的ケアをサポートする。教職員は、子どもと長い時間付き合い、また子どものことをよく知っている。また、子どもは教職員に信頼を寄せている。そうした教職員が看護師が行う医療的ケアをサポートすれば、子どもは安心してケアを受けられる。必要に応じてより適切に姿勢を整えたり、心理的な準備をさせたりすることもできる。看護師のアセスメントや手技を助けるサポートは、ケアをより確実に安全なものとし、その効果を高めることが期待できる。教職員が喀痰吸引を行う場合にも、看護師との連携により、より的確で安全なケアを行うことができる。</a:t>
            </a:r>
            <a:endParaRPr lang="en-US" altLang="ja-JP" sz="1000" dirty="0">
              <a:latin typeface="メイリオ" panose="020B0604030504040204" pitchFamily="50" charset="-128"/>
              <a:ea typeface="メイリオ" panose="020B0604030504040204" pitchFamily="50" charset="-128"/>
            </a:endParaRPr>
          </a:p>
          <a:p>
            <a:pPr algn="just">
              <a:lnSpc>
                <a:spcPct val="125000"/>
              </a:lnSpc>
            </a:pPr>
            <a:r>
              <a:rPr lang="ja-JP" altLang="en-US" sz="1000" dirty="0">
                <a:latin typeface="メイリオ" panose="020B0604030504040204" pitchFamily="50" charset="-128"/>
                <a:ea typeface="メイリオ" panose="020B0604030504040204" pitchFamily="50" charset="-128"/>
              </a:rPr>
              <a:t>　一方、看護師も医療的ケアを行うだけではなく、看護の専門性を生かし、教育をサポートすることが期待される。看護師の健康状態に対するアセスメントは、教職員の指導前のアセスメントに生かされることになり、子どもの健康状態をより的確に把握することに役立つ。医療的ケアを必要とする子どもにとって健康の保持・増進は、教育上の目標の一つであることが多い。教職員と看護師が「健康」という共通の目標を達成しつつ、さらなる学習の基盤を確かなものとしていくことが期待されるのである。</a:t>
            </a:r>
            <a:endParaRPr lang="en-US" altLang="ja-JP" sz="1000" dirty="0">
              <a:latin typeface="メイリオ" panose="020B0604030504040204" pitchFamily="50" charset="-128"/>
              <a:ea typeface="メイリオ" panose="020B0604030504040204" pitchFamily="50" charset="-128"/>
            </a:endParaRPr>
          </a:p>
          <a:p>
            <a:pPr algn="just">
              <a:lnSpc>
                <a:spcPct val="125000"/>
              </a:lnSpc>
            </a:pPr>
            <a:r>
              <a:rPr lang="ja-JP" altLang="en-US" sz="1000" dirty="0">
                <a:latin typeface="メイリオ" panose="020B0604030504040204" pitchFamily="50" charset="-128"/>
                <a:ea typeface="メイリオ" panose="020B0604030504040204" pitchFamily="50" charset="-128"/>
              </a:rPr>
              <a:t>　学習指導要領解説においても、教職員と看護師等との連携の重要性が、重度・重複障害の子どもの健康づくりの指導を例として示されている。</a:t>
            </a:r>
          </a:p>
        </p:txBody>
      </p:sp>
      <p:sp>
        <p:nvSpPr>
          <p:cNvPr id="4" name="スライド番号プレースホルダー 3"/>
          <p:cNvSpPr>
            <a:spLocks noGrp="1"/>
          </p:cNvSpPr>
          <p:nvPr>
            <p:ph type="sldNum" sz="quarter" idx="5"/>
          </p:nvPr>
        </p:nvSpPr>
        <p:spPr/>
        <p:txBody>
          <a:bodyPr/>
          <a:lstStyle/>
          <a:p>
            <a:fld id="{5D608146-07C3-9248-A95C-5399F8B04C88}" type="slidenum">
              <a:rPr kumimoji="1" lang="ja-JP" altLang="en-US" smtClean="0"/>
              <a:t>10</a:t>
            </a:fld>
            <a:endParaRPr kumimoji="1" lang="ja-JP" altLang="en-US"/>
          </a:p>
        </p:txBody>
      </p:sp>
    </p:spTree>
    <p:extLst>
      <p:ext uri="{BB962C8B-B14F-4D97-AF65-F5344CB8AC3E}">
        <p14:creationId xmlns:p14="http://schemas.microsoft.com/office/powerpoint/2010/main" val="1770536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defTabSz="915589" fontAlgn="base">
              <a:lnSpc>
                <a:spcPct val="125000"/>
              </a:lnSpc>
              <a:spcAft>
                <a:spcPct val="0"/>
              </a:spcAft>
              <a:defRPr/>
            </a:pPr>
            <a:r>
              <a:rPr lang="ja-JP" altLang="en-US" sz="1000" dirty="0">
                <a:latin typeface="メイリオ" panose="020B0604030504040204" pitchFamily="50" charset="-128"/>
                <a:ea typeface="メイリオ" panose="020B0604030504040204" pitchFamily="50" charset="-128"/>
              </a:rPr>
              <a:t>　まず、学校における医療的ケアの内容と範囲を整理する。</a:t>
            </a:r>
            <a:endParaRPr lang="en-US" altLang="ja-JP" sz="1000" dirty="0">
              <a:latin typeface="メイリオ" panose="020B0604030504040204" pitchFamily="50" charset="-128"/>
              <a:ea typeface="メイリオ" panose="020B0604030504040204" pitchFamily="50" charset="-128"/>
            </a:endParaRPr>
          </a:p>
          <a:p>
            <a:pPr algn="just" defTabSz="915589" fontAlgn="base">
              <a:lnSpc>
                <a:spcPct val="125000"/>
              </a:lnSpc>
              <a:spcAft>
                <a:spcPct val="0"/>
              </a:spcAft>
              <a:defRPr/>
            </a:pPr>
            <a:r>
              <a:rPr lang="ja-JP" altLang="en-US" sz="1000" dirty="0">
                <a:solidFill>
                  <a:srgbClr val="000000"/>
                </a:solidFill>
                <a:latin typeface="メイリオ" panose="020B0604030504040204" pitchFamily="50" charset="-128"/>
                <a:ea typeface="メイリオ" panose="020B0604030504040204" pitchFamily="50" charset="-128"/>
              </a:rPr>
              <a:t>　いわゆる「医療的ケア」とは、一般的に学校や在宅等で日常的に行われている、たんの吸引・経管栄養・気管切開部の衛生管理等の医行為を指す。医師免許や看護師等の免許を持たない者は、医行為を反復継続する意思をもって行うことはできないが、平成</a:t>
            </a:r>
            <a:r>
              <a:rPr lang="en-US" altLang="ja-JP" sz="1000" dirty="0">
                <a:solidFill>
                  <a:srgbClr val="000000"/>
                </a:solidFill>
                <a:latin typeface="メイリオ" panose="020B0604030504040204" pitchFamily="50" charset="-128"/>
                <a:ea typeface="メイリオ" panose="020B0604030504040204" pitchFamily="50" charset="-128"/>
              </a:rPr>
              <a:t>24</a:t>
            </a:r>
            <a:r>
              <a:rPr lang="ja-JP" altLang="en-US" sz="1000" dirty="0">
                <a:solidFill>
                  <a:srgbClr val="000000"/>
                </a:solidFill>
                <a:latin typeface="メイリオ" panose="020B0604030504040204" pitchFamily="50" charset="-128"/>
                <a:ea typeface="メイリオ" panose="020B0604030504040204" pitchFamily="50" charset="-128"/>
              </a:rPr>
              <a:t>年度の制度改正により、看護師等の免許を有しない者も、５つの特定行為に限って、一定の条件の下で実施できることとなった。</a:t>
            </a:r>
            <a:endParaRPr lang="en-US" altLang="ja-JP" sz="1000" dirty="0">
              <a:solidFill>
                <a:srgbClr val="000000"/>
              </a:solidFill>
              <a:latin typeface="メイリオ" panose="020B0604030504040204" pitchFamily="50" charset="-128"/>
              <a:ea typeface="メイリオ" panose="020B0604030504040204" pitchFamily="50" charset="-128"/>
            </a:endParaRPr>
          </a:p>
          <a:p>
            <a:pPr algn="just" defTabSz="915589" fontAlgn="base">
              <a:lnSpc>
                <a:spcPct val="125000"/>
              </a:lnSpc>
              <a:spcAft>
                <a:spcPct val="0"/>
              </a:spcAft>
              <a:defRPr/>
            </a:pPr>
            <a:r>
              <a:rPr lang="ja-JP" altLang="en-US" sz="1000" dirty="0">
                <a:solidFill>
                  <a:srgbClr val="000000"/>
                </a:solidFill>
                <a:latin typeface="メイリオ" panose="020B0604030504040204" pitchFamily="50" charset="-128"/>
                <a:ea typeface="メイリオ" panose="020B0604030504040204" pitchFamily="50" charset="-128"/>
              </a:rPr>
              <a:t>　したがって学校においては、皆さんが本研修で実施を目指す喀痰吸引等の特定行為と特定行為以外の看護師等が行う行為を含めて「医療的ケア」と言われることに留意してほしい。</a:t>
            </a:r>
            <a:endParaRPr lang="ja-JP" altLang="en-US" sz="10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5"/>
          </p:nvPr>
        </p:nvSpPr>
        <p:spPr/>
        <p:txBody>
          <a:bodyPr/>
          <a:lstStyle/>
          <a:p>
            <a:fld id="{5D608146-07C3-9248-A95C-5399F8B04C88}" type="slidenum">
              <a:rPr kumimoji="1" lang="ja-JP" altLang="en-US" smtClean="0"/>
              <a:t>2</a:t>
            </a:fld>
            <a:endParaRPr kumimoji="1" lang="ja-JP" altLang="en-US"/>
          </a:p>
        </p:txBody>
      </p:sp>
    </p:spTree>
    <p:extLst>
      <p:ext uri="{BB962C8B-B14F-4D97-AF65-F5344CB8AC3E}">
        <p14:creationId xmlns:p14="http://schemas.microsoft.com/office/powerpoint/2010/main" val="1162271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lnSpc>
                <a:spcPct val="125000"/>
              </a:lnSpc>
            </a:pPr>
            <a:r>
              <a:rPr lang="ja-JP" altLang="en-US" sz="1000" dirty="0">
                <a:latin typeface="メイリオ" panose="020B0604030504040204" pitchFamily="50" charset="-128"/>
                <a:ea typeface="メイリオ" panose="020B0604030504040204" pitchFamily="50" charset="-128"/>
              </a:rPr>
              <a:t>　学校における医療的ケアの取組は、以下の５つの時期に区分できる。まず、問題が顕在化してきたのは平成の初め頃である。次に、問題の全国的な広がりを受け、文部科学省と厚生労働省の連携により、モデル事業を行った時期である。そして、そのモデル事業の成果を受けて、教員による喀痰吸引が許容された時期が続く。その後、平成</a:t>
            </a:r>
            <a:r>
              <a:rPr lang="en-US" altLang="ja-JP" sz="1000" dirty="0">
                <a:latin typeface="メイリオ" panose="020B0604030504040204" pitchFamily="50" charset="-128"/>
                <a:ea typeface="メイリオ" panose="020B0604030504040204" pitchFamily="50" charset="-128"/>
              </a:rPr>
              <a:t>24</a:t>
            </a:r>
            <a:r>
              <a:rPr lang="ja-JP" altLang="en-US" sz="1000" dirty="0">
                <a:latin typeface="メイリオ" panose="020B0604030504040204" pitchFamily="50" charset="-128"/>
                <a:ea typeface="メイリオ" panose="020B0604030504040204" pitchFamily="50" charset="-128"/>
              </a:rPr>
              <a:t>年に制度改正が行われ、教員による喀痰吸引等が法令により認められるようになり、本研修が行われるようになった。</a:t>
            </a:r>
            <a:endParaRPr lang="en-US" altLang="ja-JP" sz="1000" dirty="0">
              <a:latin typeface="メイリオ" panose="020B0604030504040204" pitchFamily="50" charset="-128"/>
              <a:ea typeface="メイリオ" panose="020B0604030504040204" pitchFamily="50" charset="-128"/>
            </a:endParaRPr>
          </a:p>
          <a:p>
            <a:pPr algn="just">
              <a:lnSpc>
                <a:spcPct val="125000"/>
              </a:lnSpc>
            </a:pPr>
            <a:r>
              <a:rPr lang="ja-JP" altLang="en-US" sz="1000" dirty="0">
                <a:latin typeface="メイリオ" panose="020B0604030504040204" pitchFamily="50" charset="-128"/>
                <a:ea typeface="メイリオ" panose="020B0604030504040204" pitchFamily="50" charset="-128"/>
              </a:rPr>
              <a:t>　そして、平成</a:t>
            </a:r>
            <a:r>
              <a:rPr lang="en-US" altLang="ja-JP" sz="1000" dirty="0">
                <a:latin typeface="メイリオ" panose="020B0604030504040204" pitchFamily="50" charset="-128"/>
                <a:ea typeface="メイリオ" panose="020B0604030504040204" pitchFamily="50" charset="-128"/>
              </a:rPr>
              <a:t>31</a:t>
            </a:r>
            <a:r>
              <a:rPr lang="ja-JP" altLang="en-US" sz="1000" dirty="0">
                <a:latin typeface="メイリオ" panose="020B0604030504040204" pitchFamily="50" charset="-128"/>
                <a:ea typeface="メイリオ" panose="020B0604030504040204" pitchFamily="50" charset="-128"/>
              </a:rPr>
              <a:t>年、文部科学省は平成</a:t>
            </a:r>
            <a:r>
              <a:rPr lang="en-US" altLang="ja-JP" sz="1000" dirty="0">
                <a:latin typeface="メイリオ" panose="020B0604030504040204" pitchFamily="50" charset="-128"/>
                <a:ea typeface="メイリオ" panose="020B0604030504040204" pitchFamily="50" charset="-128"/>
              </a:rPr>
              <a:t>24</a:t>
            </a:r>
            <a:r>
              <a:rPr lang="ja-JP" altLang="en-US" sz="1000" dirty="0">
                <a:latin typeface="メイリオ" panose="020B0604030504040204" pitchFamily="50" charset="-128"/>
                <a:ea typeface="メイリオ" panose="020B0604030504040204" pitchFamily="50" charset="-128"/>
              </a:rPr>
              <a:t>年の法令改正後の状況変化を踏まえ、学校における医療的ケアの包括的な指針を示した。</a:t>
            </a:r>
            <a:endParaRPr lang="en-US" altLang="ja-JP" sz="10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5"/>
          </p:nvPr>
        </p:nvSpPr>
        <p:spPr/>
        <p:txBody>
          <a:bodyPr/>
          <a:lstStyle/>
          <a:p>
            <a:fld id="{5D608146-07C3-9248-A95C-5399F8B04C88}" type="slidenum">
              <a:rPr kumimoji="1" lang="ja-JP" altLang="en-US" smtClean="0"/>
              <a:t>3</a:t>
            </a:fld>
            <a:endParaRPr kumimoji="1" lang="ja-JP" altLang="en-US"/>
          </a:p>
        </p:txBody>
      </p:sp>
    </p:spTree>
    <p:extLst>
      <p:ext uri="{BB962C8B-B14F-4D97-AF65-F5344CB8AC3E}">
        <p14:creationId xmlns:p14="http://schemas.microsoft.com/office/powerpoint/2010/main" val="665684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0721" y="4783306"/>
            <a:ext cx="5445760" cy="4897336"/>
          </a:xfrm>
        </p:spPr>
        <p:txBody>
          <a:bodyPr/>
          <a:lstStyle/>
          <a:p>
            <a:pPr algn="just">
              <a:lnSpc>
                <a:spcPct val="125000"/>
              </a:lnSpc>
            </a:pPr>
            <a:r>
              <a:rPr lang="ja-JP" altLang="en-US" sz="1000" dirty="0">
                <a:latin typeface="メイリオ" panose="020B0604030504040204" pitchFamily="50" charset="-128"/>
                <a:ea typeface="メイリオ" panose="020B0604030504040204" pitchFamily="50" charset="-128"/>
              </a:rPr>
              <a:t>　</a:t>
            </a:r>
            <a:r>
              <a:rPr lang="ja-JP" altLang="ja-JP" sz="1000" dirty="0">
                <a:latin typeface="メイリオ" panose="020B0604030504040204" pitchFamily="50" charset="-128"/>
                <a:ea typeface="メイリオ" panose="020B0604030504040204" pitchFamily="50" charset="-128"/>
              </a:rPr>
              <a:t>特別支援学校における医療的ケアの課題は，平成</a:t>
            </a:r>
            <a:r>
              <a:rPr lang="ja-JP" altLang="en-US" sz="1000" dirty="0">
                <a:latin typeface="メイリオ" panose="020B0604030504040204" pitchFamily="50" charset="-128"/>
                <a:ea typeface="メイリオ" panose="020B0604030504040204" pitchFamily="50" charset="-128"/>
              </a:rPr>
              <a:t>の初め頃に、</a:t>
            </a:r>
            <a:r>
              <a:rPr lang="ja-JP" altLang="ja-JP" sz="1000" dirty="0">
                <a:latin typeface="メイリオ" panose="020B0604030504040204" pitchFamily="50" charset="-128"/>
                <a:ea typeface="メイリオ" panose="020B0604030504040204" pitchFamily="50" charset="-128"/>
              </a:rPr>
              <a:t>大都市圏を中心に表面化してきた。</a:t>
            </a:r>
            <a:r>
              <a:rPr lang="ja-JP" altLang="en-US" sz="1000" dirty="0">
                <a:latin typeface="メイリオ" panose="020B0604030504040204" pitchFamily="50" charset="-128"/>
                <a:ea typeface="メイリオ" panose="020B0604030504040204" pitchFamily="50" charset="-128"/>
              </a:rPr>
              <a:t>特別支援学校は、当時、盲学校、聾学校、養護学校であったが、主として医療的ケアの子どもが在籍したのは養護学校である。その養護学校に日常的に医療的ケアが必要な子どもが在籍するようになったのである。その</a:t>
            </a:r>
            <a:r>
              <a:rPr lang="ja-JP" altLang="ja-JP" sz="1000" dirty="0">
                <a:latin typeface="メイリオ" panose="020B0604030504040204" pitchFamily="50" charset="-128"/>
                <a:ea typeface="メイリオ" panose="020B0604030504040204" pitchFamily="50" charset="-128"/>
              </a:rPr>
              <a:t>背景には</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ノーマライゼーション理念が普及し</a:t>
            </a:r>
            <a:r>
              <a:rPr lang="ja-JP" altLang="en-US" sz="1000" dirty="0">
                <a:latin typeface="メイリオ" panose="020B0604030504040204" pitchFamily="50" charset="-128"/>
                <a:ea typeface="メイリオ" panose="020B0604030504040204" pitchFamily="50" charset="-128"/>
              </a:rPr>
              <a:t>医療的ケアを必要とする障害の重い子ども</a:t>
            </a:r>
            <a:r>
              <a:rPr lang="ja-JP" altLang="ja-JP" sz="1000" dirty="0">
                <a:latin typeface="メイリオ" panose="020B0604030504040204" pitchFamily="50" charset="-128"/>
                <a:ea typeface="メイリオ" panose="020B0604030504040204" pitchFamily="50" charset="-128"/>
              </a:rPr>
              <a:t>が地域で暮らすようになってきたこと</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医療技術の進歩や在宅医療の推進により家庭における医療的ケアが普及したことなどが挙げられる。その結果</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それまでは施設から学校に通学したり</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家庭で訪問教育を受けたりしていた</a:t>
            </a:r>
            <a:r>
              <a:rPr lang="ja-JP" altLang="en-US" sz="1000" dirty="0">
                <a:latin typeface="メイリオ" panose="020B0604030504040204" pitchFamily="50" charset="-128"/>
                <a:ea typeface="メイリオ" panose="020B0604030504040204" pitchFamily="50" charset="-128"/>
              </a:rPr>
              <a:t>子ども</a:t>
            </a:r>
            <a:r>
              <a:rPr lang="ja-JP" altLang="ja-JP" sz="1000" dirty="0">
                <a:latin typeface="メイリオ" panose="020B0604030504040204" pitchFamily="50" charset="-128"/>
                <a:ea typeface="メイリオ" panose="020B0604030504040204" pitchFamily="50" charset="-128"/>
              </a:rPr>
              <a:t>が</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養護学校へ通学するように</a:t>
            </a:r>
            <a:r>
              <a:rPr lang="ja-JP" altLang="en-US" sz="1000" dirty="0">
                <a:latin typeface="メイリオ" panose="020B0604030504040204" pitchFamily="50" charset="-128"/>
                <a:ea typeface="メイリオ" panose="020B0604030504040204" pitchFamily="50" charset="-128"/>
              </a:rPr>
              <a:t>なったのである。</a:t>
            </a:r>
            <a:endParaRPr lang="ja-JP" altLang="ja-JP" sz="1000" dirty="0">
              <a:latin typeface="メイリオ" panose="020B0604030504040204" pitchFamily="50" charset="-128"/>
              <a:ea typeface="メイリオ" panose="020B0604030504040204" pitchFamily="50" charset="-128"/>
            </a:endParaRPr>
          </a:p>
          <a:p>
            <a:pPr algn="just" defTabSz="915589" fontAlgn="base">
              <a:lnSpc>
                <a:spcPct val="125000"/>
              </a:lnSpc>
              <a:defRPr/>
            </a:pPr>
            <a:r>
              <a:rPr lang="ja-JP" altLang="ja-JP" sz="1000" dirty="0">
                <a:latin typeface="メイリオ" panose="020B0604030504040204" pitchFamily="50" charset="-128"/>
                <a:ea typeface="メイリオ" panose="020B0604030504040204" pitchFamily="50" charset="-128"/>
              </a:rPr>
              <a:t>　医療的ケアを必要とする</a:t>
            </a:r>
            <a:r>
              <a:rPr lang="ja-JP" altLang="en-US" sz="1000" dirty="0">
                <a:latin typeface="メイリオ" panose="020B0604030504040204" pitchFamily="50" charset="-128"/>
                <a:ea typeface="メイリオ" panose="020B0604030504040204" pitchFamily="50" charset="-128"/>
              </a:rPr>
              <a:t>子ども</a:t>
            </a:r>
            <a:r>
              <a:rPr lang="ja-JP" altLang="ja-JP" sz="1000" dirty="0">
                <a:latin typeface="メイリオ" panose="020B0604030504040204" pitchFamily="50" charset="-128"/>
                <a:ea typeface="メイリオ" panose="020B0604030504040204" pitchFamily="50" charset="-128"/>
              </a:rPr>
              <a:t>が増加する中で</a:t>
            </a:r>
            <a:r>
              <a:rPr lang="ja-JP" altLang="en-US" sz="1000" dirty="0">
                <a:latin typeface="メイリオ" panose="020B0604030504040204" pitchFamily="50" charset="-128"/>
                <a:ea typeface="メイリオ" panose="020B0604030504040204" pitchFamily="50" charset="-128"/>
              </a:rPr>
              <a:t>、子ども</a:t>
            </a:r>
            <a:r>
              <a:rPr lang="ja-JP" altLang="ja-JP" sz="1000" dirty="0">
                <a:latin typeface="メイリオ" panose="020B0604030504040204" pitchFamily="50" charset="-128"/>
                <a:ea typeface="メイリオ" panose="020B0604030504040204" pitchFamily="50" charset="-128"/>
              </a:rPr>
              <a:t>の生命の安全を確保し</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適切な教育の在り方を検討することが大きな課題となった。</a:t>
            </a:r>
            <a:r>
              <a:rPr lang="ja-JP" altLang="en-US" sz="1000" dirty="0">
                <a:latin typeface="メイリオ" panose="020B0604030504040204" pitchFamily="50" charset="-128"/>
                <a:ea typeface="メイリオ" panose="020B0604030504040204" pitchFamily="50" charset="-128"/>
              </a:rPr>
              <a:t>具体的には、医師法や保健師助産師看護師法では、国民の医療安全を守る立場から非医療職が医行為を行うことを禁じていることから、喀痰吸引等も医行為なので、教職員はできないとの指摘がなされるようになった。　</a:t>
            </a:r>
            <a:endParaRPr lang="en-US" altLang="ja-JP" sz="1000" dirty="0">
              <a:latin typeface="メイリオ" panose="020B0604030504040204" pitchFamily="50" charset="-128"/>
              <a:ea typeface="メイリオ" panose="020B0604030504040204" pitchFamily="50" charset="-128"/>
            </a:endParaRPr>
          </a:p>
          <a:p>
            <a:pPr algn="just" defTabSz="915589" fontAlgn="base">
              <a:lnSpc>
                <a:spcPct val="125000"/>
              </a:lnSpc>
              <a:defRPr/>
            </a:pPr>
            <a:r>
              <a:rPr lang="ja-JP" altLang="en-US" sz="1000" dirty="0">
                <a:latin typeface="メイリオ" panose="020B0604030504040204" pitchFamily="50" charset="-128"/>
                <a:ea typeface="メイリオ" panose="020B0604030504040204" pitchFamily="50" charset="-128"/>
              </a:rPr>
              <a:t>　家庭においては家族に許される行為であるが、子どもが養護学校に通学するに当たり、誰がケアを提供するかが問題となったのである。</a:t>
            </a:r>
            <a:endParaRPr lang="en-US" altLang="ja-JP" sz="1000" dirty="0">
              <a:latin typeface="メイリオ" panose="020B0604030504040204" pitchFamily="50" charset="-128"/>
              <a:ea typeface="メイリオ" panose="020B0604030504040204" pitchFamily="50" charset="-128"/>
            </a:endParaRPr>
          </a:p>
          <a:p>
            <a:pPr algn="just" defTabSz="915589" fontAlgn="base">
              <a:lnSpc>
                <a:spcPct val="125000"/>
              </a:lnSpc>
              <a:defRPr/>
            </a:pPr>
            <a:r>
              <a:rPr lang="ja-JP" altLang="en-US" sz="1000" dirty="0">
                <a:latin typeface="メイリオ" panose="020B0604030504040204" pitchFamily="50" charset="-128"/>
                <a:ea typeface="メイリオ" panose="020B0604030504040204" pitchFamily="50" charset="-128"/>
              </a:rPr>
              <a:t>　そうした中で、大都市圏の</a:t>
            </a:r>
            <a:r>
              <a:rPr lang="ja-JP" altLang="ja-JP" sz="1000" dirty="0">
                <a:latin typeface="メイリオ" panose="020B0604030504040204" pitchFamily="50" charset="-128"/>
                <a:ea typeface="メイリオ" panose="020B0604030504040204" pitchFamily="50" charset="-128"/>
              </a:rPr>
              <a:t>一部の自治体では</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学校と医療機関が連携を図りながら</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研修を受けた教</a:t>
            </a:r>
            <a:r>
              <a:rPr lang="ja-JP" altLang="en-US" sz="1000" dirty="0">
                <a:latin typeface="メイリオ" panose="020B0604030504040204" pitchFamily="50" charset="-128"/>
                <a:ea typeface="メイリオ" panose="020B0604030504040204" pitchFamily="50" charset="-128"/>
              </a:rPr>
              <a:t>職</a:t>
            </a:r>
            <a:r>
              <a:rPr lang="ja-JP" altLang="ja-JP" sz="1000" dirty="0">
                <a:latin typeface="メイリオ" panose="020B0604030504040204" pitchFamily="50" charset="-128"/>
                <a:ea typeface="メイリオ" panose="020B0604030504040204" pitchFamily="50" charset="-128"/>
              </a:rPr>
              <a:t>員による対応や看護師の派遣による対応など様々なことが試みられた。</a:t>
            </a:r>
            <a:r>
              <a:rPr lang="ja-JP" altLang="en-US" sz="1000" dirty="0">
                <a:latin typeface="メイリオ" panose="020B0604030504040204" pitchFamily="50" charset="-128"/>
                <a:ea typeface="メイリオ" panose="020B0604030504040204" pitchFamily="50" charset="-128"/>
              </a:rPr>
              <a:t>このような</a:t>
            </a:r>
            <a:r>
              <a:rPr lang="ja-JP" altLang="ja-JP" sz="1000" dirty="0">
                <a:latin typeface="メイリオ" panose="020B0604030504040204" pitchFamily="50" charset="-128"/>
                <a:ea typeface="メイリオ" panose="020B0604030504040204" pitchFamily="50" charset="-128"/>
              </a:rPr>
              <a:t>自治体で先行した取組があったものの</a:t>
            </a:r>
            <a:r>
              <a:rPr lang="ja-JP" altLang="en-US" sz="1000" dirty="0">
                <a:latin typeface="メイリオ" panose="020B0604030504040204" pitchFamily="50" charset="-128"/>
                <a:ea typeface="メイリオ" panose="020B0604030504040204" pitchFamily="50" charset="-128"/>
              </a:rPr>
              <a:t>、全国的には、</a:t>
            </a:r>
            <a:r>
              <a:rPr lang="ja-JP" altLang="ja-JP" sz="1000" dirty="0">
                <a:latin typeface="メイリオ" panose="020B0604030504040204" pitchFamily="50" charset="-128"/>
                <a:ea typeface="メイリオ" panose="020B0604030504040204" pitchFamily="50" charset="-128"/>
              </a:rPr>
              <a:t>学校において誰が</a:t>
            </a:r>
            <a:r>
              <a:rPr lang="ja-JP" altLang="en-US" sz="1000" dirty="0">
                <a:latin typeface="メイリオ" panose="020B0604030504040204" pitchFamily="50" charset="-128"/>
                <a:ea typeface="メイリオ" panose="020B0604030504040204" pitchFamily="50" charset="-128"/>
              </a:rPr>
              <a:t>ケア</a:t>
            </a:r>
            <a:r>
              <a:rPr lang="ja-JP" altLang="ja-JP" sz="1000" dirty="0">
                <a:latin typeface="メイリオ" panose="020B0604030504040204" pitchFamily="50" charset="-128"/>
                <a:ea typeface="メイリオ" panose="020B0604030504040204" pitchFamily="50" charset="-128"/>
              </a:rPr>
              <a:t>を担うのかが懸案となった。</a:t>
            </a:r>
            <a:r>
              <a:rPr lang="ja-JP" altLang="en-US" sz="1000" dirty="0">
                <a:latin typeface="メイリオ" panose="020B0604030504040204" pitchFamily="50" charset="-128"/>
                <a:ea typeface="メイリオ" panose="020B0604030504040204" pitchFamily="50" charset="-128"/>
              </a:rPr>
              <a:t>子ども</a:t>
            </a:r>
            <a:r>
              <a:rPr lang="ja-JP" altLang="ja-JP" sz="1000" dirty="0">
                <a:latin typeface="メイリオ" panose="020B0604030504040204" pitchFamily="50" charset="-128"/>
                <a:ea typeface="メイリオ" panose="020B0604030504040204" pitchFamily="50" charset="-128"/>
              </a:rPr>
              <a:t>が学校にいる間家族が付き添うのではあまりにも負担が大きく</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一方看護師等を採用するためには財政上の課題があった</a:t>
            </a:r>
            <a:r>
              <a:rPr lang="ja-JP" altLang="en-US" sz="1000" dirty="0">
                <a:latin typeface="メイリオ" panose="020B0604030504040204" pitchFamily="50" charset="-128"/>
                <a:ea typeface="メイリオ" panose="020B0604030504040204" pitchFamily="50" charset="-128"/>
              </a:rPr>
              <a:t>ためである。</a:t>
            </a:r>
            <a:endParaRPr lang="ja-JP" altLang="ja-JP" sz="10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5"/>
          </p:nvPr>
        </p:nvSpPr>
        <p:spPr/>
        <p:txBody>
          <a:bodyPr/>
          <a:lstStyle/>
          <a:p>
            <a:fld id="{5D608146-07C3-9248-A95C-5399F8B04C88}" type="slidenum">
              <a:rPr kumimoji="1" lang="ja-JP" altLang="en-US" smtClean="0"/>
              <a:t>4</a:t>
            </a:fld>
            <a:endParaRPr kumimoji="1" lang="ja-JP" altLang="en-US"/>
          </a:p>
        </p:txBody>
      </p:sp>
    </p:spTree>
    <p:extLst>
      <p:ext uri="{BB962C8B-B14F-4D97-AF65-F5344CB8AC3E}">
        <p14:creationId xmlns:p14="http://schemas.microsoft.com/office/powerpoint/2010/main" val="845026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0721" y="4783306"/>
            <a:ext cx="5445760" cy="4842874"/>
          </a:xfrm>
        </p:spPr>
        <p:txBody>
          <a:bodyPr/>
          <a:lstStyle/>
          <a:p>
            <a:pPr defTabSz="915589" fontAlgn="base">
              <a:lnSpc>
                <a:spcPct val="125000"/>
              </a:lnSpc>
              <a:spcAft>
                <a:spcPct val="0"/>
              </a:spcAft>
              <a:defRPr/>
            </a:pPr>
            <a:r>
              <a:rPr lang="ja-JP" altLang="en-US" sz="1000" dirty="0">
                <a:latin typeface="メイリオ" panose="020B0604030504040204" pitchFamily="50" charset="-128"/>
                <a:ea typeface="メイリオ" panose="020B0604030504040204" pitchFamily="50" charset="-128"/>
              </a:rPr>
              <a:t>　保護者や学校関係者から、問題の解決に向けた要望を受け、</a:t>
            </a:r>
            <a:r>
              <a:rPr lang="ja-JP" altLang="ja-JP" sz="1000" dirty="0">
                <a:latin typeface="メイリオ" panose="020B0604030504040204" pitchFamily="50" charset="-128"/>
                <a:ea typeface="メイリオ" panose="020B0604030504040204" pitchFamily="50" charset="-128"/>
              </a:rPr>
              <a:t>文部科学省では</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厚生労働省の協力を得て</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養護学校等における医療的ケア実施の在り方について検討を行うこととし</a:t>
            </a:r>
            <a:r>
              <a:rPr lang="ja-JP" altLang="en-US" sz="1000" dirty="0">
                <a:latin typeface="メイリオ" panose="020B0604030504040204" pitchFamily="50" charset="-128"/>
                <a:ea typeface="メイリオ" panose="020B0604030504040204" pitchFamily="50" charset="-128"/>
              </a:rPr>
              <a:t>た。　</a:t>
            </a:r>
            <a:endParaRPr lang="en-US" altLang="ja-JP" sz="1000" dirty="0">
              <a:latin typeface="メイリオ" panose="020B0604030504040204" pitchFamily="50" charset="-128"/>
              <a:ea typeface="メイリオ" panose="020B0604030504040204" pitchFamily="50" charset="-128"/>
            </a:endParaRPr>
          </a:p>
          <a:p>
            <a:pPr defTabSz="915589" fontAlgn="base">
              <a:lnSpc>
                <a:spcPct val="125000"/>
              </a:lnSpc>
              <a:spcAft>
                <a:spcPct val="0"/>
              </a:spcAft>
              <a:defRPr/>
            </a:pPr>
            <a:r>
              <a:rPr lang="ja-JP" altLang="en-US" sz="1000" dirty="0">
                <a:latin typeface="メイリオ" panose="020B0604030504040204" pitchFamily="50" charset="-128"/>
                <a:ea typeface="メイリオ" panose="020B0604030504040204" pitchFamily="50" charset="-128"/>
              </a:rPr>
              <a:t>　まず、</a:t>
            </a:r>
            <a:r>
              <a:rPr lang="ja-JP" altLang="ja-JP" sz="1000" dirty="0">
                <a:latin typeface="メイリオ" panose="020B0604030504040204" pitchFamily="50" charset="-128"/>
                <a:ea typeface="メイリオ" panose="020B0604030504040204" pitchFamily="50" charset="-128"/>
              </a:rPr>
              <a:t>平成</a:t>
            </a:r>
            <a:r>
              <a:rPr lang="en-US" altLang="ja-JP" sz="1000" dirty="0">
                <a:latin typeface="メイリオ" panose="020B0604030504040204" pitchFamily="50" charset="-128"/>
                <a:ea typeface="メイリオ" panose="020B0604030504040204" pitchFamily="50" charset="-128"/>
              </a:rPr>
              <a:t>10</a:t>
            </a:r>
            <a:r>
              <a:rPr lang="ja-JP" altLang="ja-JP" sz="1000" dirty="0">
                <a:latin typeface="メイリオ" panose="020B0604030504040204" pitchFamily="50" charset="-128"/>
                <a:ea typeface="メイリオ" panose="020B0604030504040204" pitchFamily="50" charset="-128"/>
              </a:rPr>
              <a:t>年度</a:t>
            </a:r>
            <a:r>
              <a:rPr lang="ja-JP" altLang="en-US" sz="1000" dirty="0">
                <a:latin typeface="メイリオ" panose="020B0604030504040204" pitchFamily="50" charset="-128"/>
                <a:ea typeface="メイリオ" panose="020B0604030504040204" pitchFamily="50" charset="-128"/>
              </a:rPr>
              <a:t>から</a:t>
            </a:r>
            <a:r>
              <a:rPr lang="en-US" altLang="ja-JP" sz="1000" dirty="0">
                <a:latin typeface="メイリオ" panose="020B0604030504040204" pitchFamily="50" charset="-128"/>
                <a:ea typeface="メイリオ" panose="020B0604030504040204" pitchFamily="50" charset="-128"/>
              </a:rPr>
              <a:t>10</a:t>
            </a:r>
            <a:r>
              <a:rPr lang="ja-JP" altLang="ja-JP" sz="1000" dirty="0">
                <a:latin typeface="メイリオ" panose="020B0604030504040204" pitchFamily="50" charset="-128"/>
                <a:ea typeface="メイリオ" panose="020B0604030504040204" pitchFamily="50" charset="-128"/>
              </a:rPr>
              <a:t>県に委嘱して調査研究事業を行った。この事業では</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教</a:t>
            </a:r>
            <a:r>
              <a:rPr lang="ja-JP" altLang="en-US" sz="1000" dirty="0">
                <a:latin typeface="メイリオ" panose="020B0604030504040204" pitchFamily="50" charset="-128"/>
                <a:ea typeface="メイリオ" panose="020B0604030504040204" pitchFamily="50" charset="-128"/>
              </a:rPr>
              <a:t>職</a:t>
            </a:r>
            <a:r>
              <a:rPr lang="ja-JP" altLang="ja-JP" sz="1000" dirty="0">
                <a:latin typeface="メイリオ" panose="020B0604030504040204" pitchFamily="50" charset="-128"/>
                <a:ea typeface="メイリオ" panose="020B0604030504040204" pitchFamily="50" charset="-128"/>
              </a:rPr>
              <a:t>員による</a:t>
            </a:r>
            <a:r>
              <a:rPr lang="ja-JP" altLang="en-US" sz="1000" dirty="0">
                <a:latin typeface="メイリオ" panose="020B0604030504040204" pitchFamily="50" charset="-128"/>
                <a:ea typeface="メイリオ" panose="020B0604030504040204" pitchFamily="50" charset="-128"/>
              </a:rPr>
              <a:t>３</a:t>
            </a:r>
            <a:r>
              <a:rPr lang="ja-JP" altLang="ja-JP" sz="1000" dirty="0">
                <a:latin typeface="メイリオ" panose="020B0604030504040204" pitchFamily="50" charset="-128"/>
                <a:ea typeface="メイリオ" panose="020B0604030504040204" pitchFamily="50" charset="-128"/>
              </a:rPr>
              <a:t>つの行為（たんの咽頭前の吸引</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留置されている管からの注入による栄養</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自己導尿の補助）の実施の可能性</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看護師による対応を含めた医療的ケア実施体制の在り方について実践研究が行われた。そして</a:t>
            </a:r>
            <a:r>
              <a:rPr lang="ja-JP" altLang="en-US" sz="1000" dirty="0">
                <a:latin typeface="メイリオ" panose="020B0604030504040204" pitchFamily="50" charset="-128"/>
                <a:ea typeface="メイリオ" panose="020B0604030504040204" pitchFamily="50" charset="-128"/>
              </a:rPr>
              <a:t>、その</a:t>
            </a:r>
            <a:r>
              <a:rPr lang="ja-JP" altLang="ja-JP" sz="1000" dirty="0">
                <a:latin typeface="メイリオ" panose="020B0604030504040204" pitchFamily="50" charset="-128"/>
                <a:ea typeface="メイリオ" panose="020B0604030504040204" pitchFamily="50" charset="-128"/>
              </a:rPr>
              <a:t>事業の成果を踏まえ</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平成</a:t>
            </a:r>
            <a:r>
              <a:rPr lang="en-US" altLang="ja-JP" sz="1000" dirty="0">
                <a:latin typeface="メイリオ" panose="020B0604030504040204" pitchFamily="50" charset="-128"/>
                <a:ea typeface="メイリオ" panose="020B0604030504040204" pitchFamily="50" charset="-128"/>
              </a:rPr>
              <a:t>15</a:t>
            </a:r>
            <a:r>
              <a:rPr lang="ja-JP" altLang="ja-JP" sz="1000" dirty="0">
                <a:latin typeface="メイリオ" panose="020B0604030504040204" pitchFamily="50" charset="-128"/>
                <a:ea typeface="メイリオ" panose="020B0604030504040204" pitchFamily="50" charset="-128"/>
              </a:rPr>
              <a:t>年度からは実施対象を全国に拡大し</a:t>
            </a:r>
            <a:r>
              <a:rPr lang="ja-JP" altLang="en-US" sz="1000" dirty="0">
                <a:latin typeface="メイリオ" panose="020B0604030504040204" pitchFamily="50" charset="-128"/>
                <a:ea typeface="メイリオ" panose="020B0604030504040204" pitchFamily="50" charset="-128"/>
              </a:rPr>
              <a:t>、関係者・関係機関の連携の在り方の検討を含めて</a:t>
            </a:r>
            <a:r>
              <a:rPr lang="ja-JP" altLang="ja-JP" sz="1000" dirty="0">
                <a:latin typeface="メイリオ" panose="020B0604030504040204" pitchFamily="50" charset="-128"/>
                <a:ea typeface="メイリオ" panose="020B0604030504040204" pitchFamily="50" charset="-128"/>
              </a:rPr>
              <a:t>モデル事業として展開されることになった。</a:t>
            </a:r>
            <a:r>
              <a:rPr lang="ja-JP" altLang="en-US" sz="1000" dirty="0">
                <a:latin typeface="メイリオ" panose="020B0604030504040204" pitchFamily="50" charset="-128"/>
                <a:ea typeface="メイリオ" panose="020B0604030504040204" pitchFamily="50" charset="-128"/>
              </a:rPr>
              <a:t>このモデル事業の関係者は、決して事故を起こしてはならないという決意の下、医療安全を最優先した仕組みづくりに努力を払った。今日まで続く、「看護師と教職員の連携」「子どもとの関係性の重視」「組織的対応」等の学校における医療的ケアの原則が徐々に形成され浸透が図られた。</a:t>
            </a:r>
            <a:endParaRPr lang="en-US" altLang="ja-JP" sz="1000" dirty="0">
              <a:latin typeface="メイリオ" panose="020B0604030504040204" pitchFamily="50" charset="-128"/>
              <a:ea typeface="メイリオ" panose="020B0604030504040204" pitchFamily="50" charset="-128"/>
            </a:endParaRPr>
          </a:p>
          <a:p>
            <a:pPr defTabSz="915589" fontAlgn="base">
              <a:lnSpc>
                <a:spcPct val="125000"/>
              </a:lnSpc>
              <a:spcAft>
                <a:spcPct val="0"/>
              </a:spcAft>
              <a:defRPr/>
            </a:pPr>
            <a:r>
              <a:rPr lang="ja-JP" altLang="en-US" sz="1000" dirty="0">
                <a:latin typeface="メイリオ" panose="020B0604030504040204" pitchFamily="50" charset="-128"/>
                <a:ea typeface="メイリオ" panose="020B0604030504040204" pitchFamily="50" charset="-128"/>
              </a:rPr>
              <a:t>　モデル事業の結果、厚生労働省に設置された研究会（在宅及び養護学校における日常的な医療の医学的・法律学的整理に関する研究会）において、「指示系統が不明確であるなどの課題はあるが、モデル事業の下では，関係者の協力により</a:t>
            </a:r>
            <a:r>
              <a:rPr lang="en-US" altLang="ja-JP" sz="1000" dirty="0">
                <a:latin typeface="メイリオ" panose="020B0604030504040204" pitchFamily="50" charset="-128"/>
                <a:ea typeface="メイリオ" panose="020B0604030504040204" pitchFamily="50" charset="-128"/>
              </a:rPr>
              <a:t>3</a:t>
            </a:r>
            <a:r>
              <a:rPr lang="ja-JP" altLang="en-US" sz="1000" dirty="0">
                <a:latin typeface="メイリオ" panose="020B0604030504040204" pitchFamily="50" charset="-128"/>
                <a:ea typeface="メイリオ" panose="020B0604030504040204" pitchFamily="50" charset="-128"/>
              </a:rPr>
              <a:t>つの行為は概ね安全に行い得ることが実証され、教育上の成果が上がった」と評価された。教育面での成果としては、授業の継続性の確保、登校日数の増加、自立性の向上、教職員との信頼関係の向上等教育面での成果が明らかとなった。学校における医療的ケアは教育を保障し、子どもの成長を促すことが示された。モデル事業において、現場の教職員が喀痰吸引等の実施に協力した背景は、何より子どもの成長につながるという事実があったのである。</a:t>
            </a:r>
            <a:endParaRPr lang="ja-JP" altLang="ja-JP" sz="10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5"/>
          </p:nvPr>
        </p:nvSpPr>
        <p:spPr/>
        <p:txBody>
          <a:bodyPr/>
          <a:lstStyle/>
          <a:p>
            <a:fld id="{5D608146-07C3-9248-A95C-5399F8B04C88}" type="slidenum">
              <a:rPr kumimoji="1" lang="ja-JP" altLang="en-US" smtClean="0"/>
              <a:t>5</a:t>
            </a:fld>
            <a:endParaRPr kumimoji="1" lang="ja-JP" altLang="en-US"/>
          </a:p>
        </p:txBody>
      </p:sp>
    </p:spTree>
    <p:extLst>
      <p:ext uri="{BB962C8B-B14F-4D97-AF65-F5344CB8AC3E}">
        <p14:creationId xmlns:p14="http://schemas.microsoft.com/office/powerpoint/2010/main" val="3782572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lnSpc>
                <a:spcPct val="125000"/>
              </a:lnSpc>
            </a:pPr>
            <a:r>
              <a:rPr lang="ja-JP" altLang="en-US" sz="1000" dirty="0">
                <a:latin typeface="メイリオ" panose="020B0604030504040204" pitchFamily="50" charset="-128"/>
                <a:ea typeface="メイリオ" panose="020B0604030504040204" pitchFamily="50" charset="-128"/>
              </a:rPr>
              <a:t>　</a:t>
            </a:r>
            <a:r>
              <a:rPr lang="ja-JP" altLang="ja-JP" sz="1000" dirty="0">
                <a:latin typeface="メイリオ" panose="020B0604030504040204" pitchFamily="50" charset="-128"/>
                <a:ea typeface="メイリオ" panose="020B0604030504040204" pitchFamily="50" charset="-128"/>
              </a:rPr>
              <a:t>平成</a:t>
            </a:r>
            <a:r>
              <a:rPr lang="en-US" altLang="ja-JP" sz="1000" dirty="0">
                <a:latin typeface="メイリオ" panose="020B0604030504040204" pitchFamily="50" charset="-128"/>
                <a:ea typeface="メイリオ" panose="020B0604030504040204" pitchFamily="50" charset="-128"/>
              </a:rPr>
              <a:t>16</a:t>
            </a:r>
            <a:r>
              <a:rPr lang="ja-JP" altLang="ja-JP"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9</a:t>
            </a:r>
            <a:r>
              <a:rPr lang="ja-JP" altLang="ja-JP" sz="1000" dirty="0">
                <a:latin typeface="メイリオ" panose="020B0604030504040204" pitchFamily="50" charset="-128"/>
                <a:ea typeface="メイリオ" panose="020B0604030504040204" pitchFamily="50" charset="-128"/>
              </a:rPr>
              <a:t>月</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厚生労働省に設置された「在宅及び養護学校における日常的な医療の医学的・法律学的整理に関する研究会」は「盲・聾・養護学校におけるたんの吸引等の医学的・法律学的整理に関する取りまとめ」を行った。研究会は，平成</a:t>
            </a:r>
            <a:r>
              <a:rPr lang="en-US" altLang="ja-JP" sz="1000" dirty="0">
                <a:latin typeface="メイリオ" panose="020B0604030504040204" pitchFamily="50" charset="-128"/>
                <a:ea typeface="メイリオ" panose="020B0604030504040204" pitchFamily="50" charset="-128"/>
              </a:rPr>
              <a:t>10</a:t>
            </a:r>
            <a:r>
              <a:rPr lang="ja-JP" altLang="ja-JP" sz="1000" dirty="0">
                <a:latin typeface="メイリオ" panose="020B0604030504040204" pitchFamily="50" charset="-128"/>
                <a:ea typeface="メイリオ" panose="020B0604030504040204" pitchFamily="50" charset="-128"/>
              </a:rPr>
              <a:t>年から行われた調査研究事業やモデル事業において</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教</a:t>
            </a:r>
            <a:r>
              <a:rPr lang="ja-JP" altLang="en-US" sz="1000" dirty="0">
                <a:latin typeface="メイリオ" panose="020B0604030504040204" pitchFamily="50" charset="-128"/>
                <a:ea typeface="メイリオ" panose="020B0604030504040204" pitchFamily="50" charset="-128"/>
              </a:rPr>
              <a:t>職</a:t>
            </a:r>
            <a:r>
              <a:rPr lang="ja-JP" altLang="ja-JP" sz="1000" dirty="0">
                <a:latin typeface="メイリオ" panose="020B0604030504040204" pitchFamily="50" charset="-128"/>
                <a:ea typeface="メイリオ" panose="020B0604030504040204" pitchFamily="50" charset="-128"/>
              </a:rPr>
              <a:t>員による</a:t>
            </a:r>
            <a:r>
              <a:rPr lang="ja-JP" altLang="en-US" sz="1000" dirty="0">
                <a:latin typeface="メイリオ" panose="020B0604030504040204" pitchFamily="50" charset="-128"/>
                <a:ea typeface="メイリオ" panose="020B0604030504040204" pitchFamily="50" charset="-128"/>
              </a:rPr>
              <a:t>３</a:t>
            </a:r>
            <a:r>
              <a:rPr lang="ja-JP" altLang="ja-JP" sz="1000" dirty="0">
                <a:latin typeface="メイリオ" panose="020B0604030504040204" pitchFamily="50" charset="-128"/>
                <a:ea typeface="メイリオ" panose="020B0604030504040204" pitchFamily="50" charset="-128"/>
              </a:rPr>
              <a:t>つの行為は概ね安全に行い得ることが実証され</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教育上の効果も上がったと評価した。そして</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看護師の常駐など一定の条件下においては</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教</a:t>
            </a:r>
            <a:r>
              <a:rPr lang="ja-JP" altLang="en-US" sz="1000" dirty="0">
                <a:latin typeface="メイリオ" panose="020B0604030504040204" pitchFamily="50" charset="-128"/>
                <a:ea typeface="メイリオ" panose="020B0604030504040204" pitchFamily="50" charset="-128"/>
              </a:rPr>
              <a:t>職</a:t>
            </a:r>
            <a:r>
              <a:rPr lang="ja-JP" altLang="ja-JP" sz="1000" dirty="0">
                <a:latin typeface="メイリオ" panose="020B0604030504040204" pitchFamily="50" charset="-128"/>
                <a:ea typeface="メイリオ" panose="020B0604030504040204" pitchFamily="50" charset="-128"/>
              </a:rPr>
              <a:t>員による</a:t>
            </a:r>
            <a:r>
              <a:rPr lang="ja-JP" altLang="en-US" sz="1000" dirty="0">
                <a:latin typeface="メイリオ" panose="020B0604030504040204" pitchFamily="50" charset="-128"/>
                <a:ea typeface="メイリオ" panose="020B0604030504040204" pitchFamily="50" charset="-128"/>
              </a:rPr>
              <a:t>痰</a:t>
            </a:r>
            <a:r>
              <a:rPr lang="ja-JP" altLang="ja-JP" sz="1000" dirty="0">
                <a:latin typeface="メイリオ" panose="020B0604030504040204" pitchFamily="50" charset="-128"/>
                <a:ea typeface="メイリオ" panose="020B0604030504040204" pitchFamily="50" charset="-128"/>
              </a:rPr>
              <a:t>の吸引等が医師法上の違法性を阻却されるとの解釈</a:t>
            </a:r>
            <a:r>
              <a:rPr lang="ja-JP" altLang="en-US" sz="1000" dirty="0">
                <a:latin typeface="メイリオ" panose="020B0604030504040204" pitchFamily="50" charset="-128"/>
                <a:ea typeface="メイリオ" panose="020B0604030504040204" pitchFamily="50" charset="-128"/>
              </a:rPr>
              <a:t>（実質的違法性阻却）</a:t>
            </a:r>
            <a:r>
              <a:rPr lang="ja-JP" altLang="ja-JP" sz="1000" dirty="0">
                <a:latin typeface="メイリオ" panose="020B0604030504040204" pitchFamily="50" charset="-128"/>
                <a:ea typeface="メイリオ" panose="020B0604030504040204" pitchFamily="50" charset="-128"/>
              </a:rPr>
              <a:t>を示した。</a:t>
            </a:r>
          </a:p>
          <a:p>
            <a:pPr algn="just">
              <a:lnSpc>
                <a:spcPct val="125000"/>
              </a:lnSpc>
            </a:pPr>
            <a:r>
              <a:rPr lang="ja-JP" altLang="en-US" sz="1000" dirty="0">
                <a:latin typeface="メイリオ" panose="020B0604030504040204" pitchFamily="50" charset="-128"/>
                <a:ea typeface="メイリオ" panose="020B0604030504040204" pitchFamily="50" charset="-128"/>
              </a:rPr>
              <a:t>　</a:t>
            </a:r>
            <a:r>
              <a:rPr lang="ja-JP" altLang="ja-JP" sz="1000" dirty="0">
                <a:latin typeface="メイリオ" panose="020B0604030504040204" pitchFamily="50" charset="-128"/>
                <a:ea typeface="メイリオ" panose="020B0604030504040204" pitchFamily="50" charset="-128"/>
              </a:rPr>
              <a:t>研究会の整理を踏まえ</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厚生労働省と文部科学省は</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教</a:t>
            </a:r>
            <a:r>
              <a:rPr lang="ja-JP" altLang="en-US" sz="1000" dirty="0">
                <a:latin typeface="メイリオ" panose="020B0604030504040204" pitchFamily="50" charset="-128"/>
                <a:ea typeface="メイリオ" panose="020B0604030504040204" pitchFamily="50" charset="-128"/>
              </a:rPr>
              <a:t>職</a:t>
            </a:r>
            <a:r>
              <a:rPr lang="ja-JP" altLang="ja-JP" sz="1000" dirty="0">
                <a:latin typeface="メイリオ" panose="020B0604030504040204" pitchFamily="50" charset="-128"/>
                <a:ea typeface="メイリオ" panose="020B0604030504040204" pitchFamily="50" charset="-128"/>
              </a:rPr>
              <a:t>員</a:t>
            </a:r>
            <a:r>
              <a:rPr lang="ja-JP" altLang="ja-JP" sz="1000">
                <a:latin typeface="メイリオ" panose="020B0604030504040204" pitchFamily="50" charset="-128"/>
                <a:ea typeface="メイリオ" panose="020B0604030504040204" pitchFamily="50" charset="-128"/>
              </a:rPr>
              <a:t>による</a:t>
            </a:r>
            <a:r>
              <a:rPr lang="ja-JP" altLang="en-US" sz="1000">
                <a:latin typeface="メイリオ" panose="020B0604030504040204" pitchFamily="50" charset="-128"/>
                <a:ea typeface="メイリオ" panose="020B0604030504040204" pitchFamily="50" charset="-128"/>
              </a:rPr>
              <a:t>痰</a:t>
            </a:r>
            <a:r>
              <a:rPr lang="ja-JP" altLang="ja-JP" sz="1000">
                <a:latin typeface="メイリオ" panose="020B0604030504040204" pitchFamily="50" charset="-128"/>
                <a:ea typeface="メイリオ" panose="020B0604030504040204" pitchFamily="50" charset="-128"/>
              </a:rPr>
              <a:t>の</a:t>
            </a:r>
            <a:r>
              <a:rPr lang="ja-JP" altLang="ja-JP" sz="1000" dirty="0">
                <a:latin typeface="メイリオ" panose="020B0604030504040204" pitchFamily="50" charset="-128"/>
                <a:ea typeface="メイリオ" panose="020B0604030504040204" pitchFamily="50" charset="-128"/>
              </a:rPr>
              <a:t>吸引等が許容されるとする通</a:t>
            </a:r>
            <a:r>
              <a:rPr lang="en-US" altLang="ja-JP" sz="1000" dirty="0">
                <a:latin typeface="メイリオ" panose="020B0604030504040204" pitchFamily="50" charset="-128"/>
                <a:ea typeface="メイリオ" panose="020B0604030504040204" pitchFamily="50" charset="-128"/>
              </a:rPr>
              <a:t>知</a:t>
            </a:r>
            <a:r>
              <a:rPr lang="ja-JP" altLang="ja-JP" sz="1000" dirty="0">
                <a:latin typeface="メイリオ" panose="020B0604030504040204" pitchFamily="50" charset="-128"/>
                <a:ea typeface="メイリオ" panose="020B0604030504040204" pitchFamily="50" charset="-128"/>
              </a:rPr>
              <a:t>を発出した。国の対応が明確になったことから</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各自治体の</a:t>
            </a:r>
            <a:r>
              <a:rPr lang="ja-JP" altLang="en-US" sz="1000" dirty="0">
                <a:latin typeface="メイリオ" panose="020B0604030504040204" pitchFamily="50" charset="-128"/>
                <a:ea typeface="メイリオ" panose="020B0604030504040204" pitchFamily="50" charset="-128"/>
              </a:rPr>
              <a:t>取組が進んだ。</a:t>
            </a:r>
            <a:r>
              <a:rPr lang="ja-JP" altLang="ja-JP" sz="1000" dirty="0">
                <a:latin typeface="メイリオ" panose="020B0604030504040204" pitchFamily="50" charset="-128"/>
                <a:ea typeface="メイリオ" panose="020B0604030504040204" pitchFamily="50" charset="-128"/>
              </a:rPr>
              <a:t>特別支援学校に</a:t>
            </a:r>
            <a:r>
              <a:rPr lang="ja-JP" altLang="en-US" sz="1000" dirty="0">
                <a:latin typeface="メイリオ" panose="020B0604030504040204" pitchFamily="50" charset="-128"/>
                <a:ea typeface="メイリオ" panose="020B0604030504040204" pitchFamily="50" charset="-128"/>
              </a:rPr>
              <a:t>お</a:t>
            </a:r>
            <a:r>
              <a:rPr lang="ja-JP" altLang="ja-JP" sz="1000" dirty="0">
                <a:latin typeface="メイリオ" panose="020B0604030504040204" pitchFamily="50" charset="-128"/>
                <a:ea typeface="メイリオ" panose="020B0604030504040204" pitchFamily="50" charset="-128"/>
              </a:rPr>
              <a:t>いては</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看護師の常駐</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看護師と教</a:t>
            </a:r>
            <a:r>
              <a:rPr lang="ja-JP" altLang="en-US" sz="1000" dirty="0">
                <a:latin typeface="メイリオ" panose="020B0604030504040204" pitchFamily="50" charset="-128"/>
                <a:ea typeface="メイリオ" panose="020B0604030504040204" pitchFamily="50" charset="-128"/>
              </a:rPr>
              <a:t>職</a:t>
            </a:r>
            <a:r>
              <a:rPr lang="ja-JP" altLang="ja-JP" sz="1000" dirty="0">
                <a:latin typeface="メイリオ" panose="020B0604030504040204" pitchFamily="50" charset="-128"/>
                <a:ea typeface="メイリオ" panose="020B0604030504040204" pitchFamily="50" charset="-128"/>
              </a:rPr>
              <a:t>員との連携</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学校及び地域における実施体制の構築等により体制整備が進められた。</a:t>
            </a:r>
          </a:p>
        </p:txBody>
      </p:sp>
      <p:sp>
        <p:nvSpPr>
          <p:cNvPr id="4" name="スライド番号プレースホルダー 3"/>
          <p:cNvSpPr>
            <a:spLocks noGrp="1"/>
          </p:cNvSpPr>
          <p:nvPr>
            <p:ph type="sldNum" sz="quarter" idx="5"/>
          </p:nvPr>
        </p:nvSpPr>
        <p:spPr/>
        <p:txBody>
          <a:bodyPr/>
          <a:lstStyle/>
          <a:p>
            <a:fld id="{5D608146-07C3-9248-A95C-5399F8B04C88}" type="slidenum">
              <a:rPr kumimoji="1" lang="ja-JP" altLang="en-US" smtClean="0"/>
              <a:t>6</a:t>
            </a:fld>
            <a:endParaRPr kumimoji="1" lang="ja-JP" altLang="en-US"/>
          </a:p>
        </p:txBody>
      </p:sp>
    </p:spTree>
    <p:extLst>
      <p:ext uri="{BB962C8B-B14F-4D97-AF65-F5344CB8AC3E}">
        <p14:creationId xmlns:p14="http://schemas.microsoft.com/office/powerpoint/2010/main" val="12270375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0721" y="4783306"/>
            <a:ext cx="5445760" cy="4883720"/>
          </a:xfrm>
        </p:spPr>
        <p:txBody>
          <a:bodyPr/>
          <a:lstStyle/>
          <a:p>
            <a:pPr algn="just">
              <a:lnSpc>
                <a:spcPct val="125000"/>
              </a:lnSpc>
            </a:pPr>
            <a:r>
              <a:rPr lang="ja-JP" altLang="en-US" sz="1000" dirty="0">
                <a:latin typeface="メイリオ" panose="020B0604030504040204" pitchFamily="50" charset="-128"/>
                <a:ea typeface="メイリオ" panose="020B0604030504040204" pitchFamily="50" charset="-128"/>
              </a:rPr>
              <a:t>　違法性阻却の考え方に基づく喀痰吸引等は</a:t>
            </a:r>
            <a:r>
              <a:rPr lang="ja-JP" altLang="ja-JP" sz="1000" dirty="0">
                <a:latin typeface="メイリオ" panose="020B0604030504040204" pitchFamily="50" charset="-128"/>
                <a:ea typeface="メイリオ" panose="020B0604030504040204" pitchFamily="50" charset="-128"/>
              </a:rPr>
              <a:t>、学校だけでなく、在宅でも施設でも進められた。こうして医療職ではない職員がケアを</a:t>
            </a:r>
            <a:r>
              <a:rPr lang="ja-JP" altLang="en-US" sz="1000" dirty="0">
                <a:latin typeface="メイリオ" panose="020B0604030504040204" pitchFamily="50" charset="-128"/>
                <a:ea typeface="メイリオ" panose="020B0604030504040204" pitchFamily="50" charset="-128"/>
              </a:rPr>
              <a:t>行う状態が広がると、法整備を求める声が強まり、高齢化社会を迎える我が国の喀痰吸引等を誰が担うのかといった議論が盛んになった。こうして、社会福祉士及び介護福祉法の改正により、平成</a:t>
            </a:r>
            <a:r>
              <a:rPr lang="en-US" altLang="ja-JP" sz="1000" dirty="0">
                <a:latin typeface="メイリオ" panose="020B0604030504040204" pitchFamily="50" charset="-128"/>
                <a:ea typeface="メイリオ" panose="020B0604030504040204" pitchFamily="50" charset="-128"/>
              </a:rPr>
              <a:t>24</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4</a:t>
            </a:r>
            <a:r>
              <a:rPr lang="ja-JP" altLang="en-US" sz="1000" dirty="0">
                <a:latin typeface="メイリオ" panose="020B0604030504040204" pitchFamily="50" charset="-128"/>
                <a:ea typeface="メイリオ" panose="020B0604030504040204" pitchFamily="50" charset="-128"/>
              </a:rPr>
              <a:t>月より、一定の研修等を受けた介護職員等が一定の条件の下で喀痰吸引等を行うことが可能となった。これまで実施してきた教職員も特定の者を対象とした研修を受講して実施可能になった。</a:t>
            </a:r>
            <a:endParaRPr lang="en-US" altLang="ja-JP" sz="1000" dirty="0">
              <a:latin typeface="メイリオ" panose="020B0604030504040204" pitchFamily="50" charset="-128"/>
              <a:ea typeface="メイリオ" panose="020B0604030504040204" pitchFamily="50" charset="-128"/>
            </a:endParaRPr>
          </a:p>
          <a:p>
            <a:pPr algn="just">
              <a:lnSpc>
                <a:spcPct val="125000"/>
              </a:lnSpc>
            </a:pPr>
            <a:r>
              <a:rPr lang="ja-JP" altLang="en-US" sz="1000" dirty="0">
                <a:latin typeface="メイリオ" panose="020B0604030504040204" pitchFamily="50" charset="-128"/>
                <a:ea typeface="メイリオ" panose="020B0604030504040204" pitchFamily="50" charset="-128"/>
              </a:rPr>
              <a:t>　法制化により、教職員は法令に基づき安心して喀痰吸引等を実施できるようになった。これまでは、厚生労働省の示した考え方に即して行われてきたが、事故があった際の責任の所在などに不安をもつ教職員も少なくなかった。制度になったことにより、安心して実施でき、そのことが必要数の確保につながることが期待された。また、学校だけでなく、放課後のサービスや卒業後の施設等でも喀痰吸引が行われるようになれば、医療的ケア児の地域生活の充実につながることも期待された。</a:t>
            </a:r>
            <a:endParaRPr lang="en-US" altLang="ja-JP" sz="1000" dirty="0">
              <a:latin typeface="メイリオ" panose="020B0604030504040204" pitchFamily="50" charset="-128"/>
              <a:ea typeface="メイリオ" panose="020B0604030504040204" pitchFamily="50" charset="-128"/>
            </a:endParaRPr>
          </a:p>
          <a:p>
            <a:pPr algn="just">
              <a:lnSpc>
                <a:spcPct val="125000"/>
              </a:lnSpc>
            </a:pPr>
            <a:r>
              <a:rPr lang="ja-JP" altLang="en-US" sz="1000" dirty="0">
                <a:latin typeface="メイリオ" panose="020B0604030504040204" pitchFamily="50" charset="-128"/>
                <a:ea typeface="メイリオ" panose="020B0604030504040204" pitchFamily="50" charset="-128"/>
              </a:rPr>
              <a:t>　</a:t>
            </a:r>
            <a:r>
              <a:rPr lang="ja-JP" altLang="ja-JP" sz="1000" dirty="0">
                <a:latin typeface="メイリオ" panose="020B0604030504040204" pitchFamily="50" charset="-128"/>
                <a:ea typeface="メイリオ" panose="020B0604030504040204" pitchFamily="50" charset="-128"/>
              </a:rPr>
              <a:t>文部科学省では、</a:t>
            </a:r>
            <a:r>
              <a:rPr lang="ja-JP" altLang="en-US" sz="1000" dirty="0">
                <a:latin typeface="メイリオ" panose="020B0604030504040204" pitchFamily="50" charset="-128"/>
                <a:ea typeface="メイリオ" panose="020B0604030504040204" pitchFamily="50" charset="-128"/>
              </a:rPr>
              <a:t>法改正を受けて</a:t>
            </a:r>
            <a:r>
              <a:rPr lang="ja-JP" altLang="ja-JP" sz="1000" dirty="0">
                <a:latin typeface="メイリオ" panose="020B0604030504040204" pitchFamily="50" charset="-128"/>
                <a:ea typeface="メイリオ" panose="020B0604030504040204" pitchFamily="50" charset="-128"/>
              </a:rPr>
              <a:t>検討会議を設置し、「特別支援学校における医療的ケアの今後の対応について」という通知を出した。通知では、特別支援学校等において主として特定行為を実施するに当たって留意すべきことが整理された</a:t>
            </a:r>
            <a:r>
              <a:rPr lang="ja-JP" altLang="en-US" sz="1000" dirty="0">
                <a:latin typeface="メイリオ" panose="020B0604030504040204" pitchFamily="50" charset="-128"/>
                <a:ea typeface="メイリオ" panose="020B0604030504040204" pitchFamily="50" charset="-128"/>
              </a:rPr>
              <a:t>。通知を受けて</a:t>
            </a:r>
            <a:r>
              <a:rPr lang="ja-JP" altLang="ja-JP" sz="1000" dirty="0">
                <a:latin typeface="メイリオ" panose="020B0604030504040204" pitchFamily="50" charset="-128"/>
                <a:ea typeface="メイリオ" panose="020B0604030504040204" pitchFamily="50" charset="-128"/>
              </a:rPr>
              <a:t>、各</a:t>
            </a:r>
            <a:r>
              <a:rPr lang="ja-JP" altLang="en-US" sz="1000" dirty="0">
                <a:latin typeface="メイリオ" panose="020B0604030504040204" pitchFamily="50" charset="-128"/>
                <a:ea typeface="メイリオ" panose="020B0604030504040204" pitchFamily="50" charset="-128"/>
              </a:rPr>
              <a:t>自治体</a:t>
            </a:r>
            <a:r>
              <a:rPr lang="ja-JP" altLang="ja-JP" sz="1000" dirty="0">
                <a:latin typeface="メイリオ" panose="020B0604030504040204" pitchFamily="50" charset="-128"/>
                <a:ea typeface="メイリオ" panose="020B0604030504040204" pitchFamily="50" charset="-128"/>
              </a:rPr>
              <a:t>で医療的ケア</a:t>
            </a:r>
            <a:r>
              <a:rPr lang="ja-JP" altLang="en-US" sz="1000" dirty="0">
                <a:latin typeface="メイリオ" panose="020B0604030504040204" pitchFamily="50" charset="-128"/>
                <a:ea typeface="メイリオ" panose="020B0604030504040204" pitchFamily="50" charset="-128"/>
              </a:rPr>
              <a:t>を</a:t>
            </a:r>
            <a:r>
              <a:rPr lang="ja-JP" altLang="ja-JP" sz="1000" dirty="0">
                <a:latin typeface="メイリオ" panose="020B0604030504040204" pitchFamily="50" charset="-128"/>
                <a:ea typeface="メイリオ" panose="020B0604030504040204" pitchFamily="50" charset="-128"/>
              </a:rPr>
              <a:t>行う体制の整備が図られるとともに、文部科学省の予算措置などにより各地で看護師の配置が</a:t>
            </a:r>
            <a:r>
              <a:rPr lang="ja-JP" altLang="en-US" sz="1000" dirty="0">
                <a:latin typeface="メイリオ" panose="020B0604030504040204" pitchFamily="50" charset="-128"/>
                <a:ea typeface="メイリオ" panose="020B0604030504040204" pitchFamily="50" charset="-128"/>
              </a:rPr>
              <a:t>、さらに進むこととなった。</a:t>
            </a:r>
            <a:endParaRPr lang="ja-JP" altLang="ja-JP" sz="10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5"/>
          </p:nvPr>
        </p:nvSpPr>
        <p:spPr/>
        <p:txBody>
          <a:bodyPr/>
          <a:lstStyle/>
          <a:p>
            <a:fld id="{5D608146-07C3-9248-A95C-5399F8B04C88}" type="slidenum">
              <a:rPr kumimoji="1" lang="ja-JP" altLang="en-US" smtClean="0"/>
              <a:t>7</a:t>
            </a:fld>
            <a:endParaRPr kumimoji="1" lang="ja-JP" altLang="en-US"/>
          </a:p>
        </p:txBody>
      </p:sp>
    </p:spTree>
    <p:extLst>
      <p:ext uri="{BB962C8B-B14F-4D97-AF65-F5344CB8AC3E}">
        <p14:creationId xmlns:p14="http://schemas.microsoft.com/office/powerpoint/2010/main" val="2535868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0721" y="4783306"/>
            <a:ext cx="5445760" cy="4897336"/>
          </a:xfrm>
        </p:spPr>
        <p:txBody>
          <a:bodyPr/>
          <a:lstStyle/>
          <a:p>
            <a:pPr algn="just">
              <a:lnSpc>
                <a:spcPct val="110000"/>
              </a:lnSpc>
            </a:pPr>
            <a:r>
              <a:rPr lang="ja-JP" altLang="en-US" sz="1000" dirty="0">
                <a:latin typeface="メイリオ" panose="020B0604030504040204" pitchFamily="50" charset="-128"/>
                <a:ea typeface="メイリオ" panose="020B0604030504040204" pitchFamily="50" charset="-128"/>
              </a:rPr>
              <a:t>　</a:t>
            </a:r>
            <a:r>
              <a:rPr lang="ja-JP" altLang="ja-JP" sz="1000" dirty="0">
                <a:latin typeface="メイリオ" panose="020B0604030504040204" pitchFamily="50" charset="-128"/>
                <a:ea typeface="メイリオ" panose="020B0604030504040204" pitchFamily="50" charset="-128"/>
              </a:rPr>
              <a:t>平成</a:t>
            </a:r>
            <a:r>
              <a:rPr lang="en-US" altLang="ja-JP" sz="1000" dirty="0">
                <a:latin typeface="メイリオ" panose="020B0604030504040204" pitchFamily="50" charset="-128"/>
                <a:ea typeface="メイリオ" panose="020B0604030504040204" pitchFamily="50" charset="-128"/>
              </a:rPr>
              <a:t>24</a:t>
            </a:r>
            <a:r>
              <a:rPr lang="ja-JP" altLang="en-US" sz="1000" dirty="0">
                <a:latin typeface="メイリオ" panose="020B0604030504040204" pitchFamily="50" charset="-128"/>
                <a:ea typeface="メイリオ" panose="020B0604030504040204" pitchFamily="50" charset="-128"/>
              </a:rPr>
              <a:t>年、喀痰吸引等の法制化を受けて文部科学省は通知を出したが、その後、次のような状況変化があった。</a:t>
            </a:r>
            <a:endParaRPr lang="en-US" altLang="ja-JP" sz="1000" dirty="0">
              <a:latin typeface="メイリオ" panose="020B0604030504040204" pitchFamily="50" charset="-128"/>
              <a:ea typeface="メイリオ" panose="020B0604030504040204" pitchFamily="50" charset="-128"/>
            </a:endParaRPr>
          </a:p>
          <a:p>
            <a:pPr algn="just" defTabSz="915589" fontAlgn="base">
              <a:lnSpc>
                <a:spcPct val="110000"/>
              </a:lnSpc>
              <a:defRPr/>
            </a:pPr>
            <a:r>
              <a:rPr lang="ja-JP" altLang="en-US" sz="1000" dirty="0">
                <a:latin typeface="メイリオ" panose="020B0604030504040204" pitchFamily="50" charset="-128"/>
                <a:ea typeface="メイリオ" panose="020B0604030504040204" pitchFamily="50" charset="-128"/>
              </a:rPr>
              <a:t>　まず、平成</a:t>
            </a:r>
            <a:r>
              <a:rPr lang="en-US" altLang="ja-JP" sz="1000" dirty="0">
                <a:latin typeface="メイリオ" panose="020B0604030504040204" pitchFamily="50" charset="-128"/>
                <a:ea typeface="メイリオ" panose="020B0604030504040204" pitchFamily="50" charset="-128"/>
              </a:rPr>
              <a:t>28</a:t>
            </a:r>
            <a:r>
              <a:rPr lang="ja-JP" altLang="en-US" sz="1000" dirty="0">
                <a:latin typeface="メイリオ" panose="020B0604030504040204" pitchFamily="50" charset="-128"/>
                <a:ea typeface="メイリオ" panose="020B0604030504040204" pitchFamily="50" charset="-128"/>
              </a:rPr>
              <a:t>年に児童福祉法が改正され、「医療的ケア児」が法律上初めて定義されるとともに、支援体制の整備は地方公共団体の努力義務とされた。また、学校現場では、人工呼吸器の管理等高度な医療的ケアを必要とする児童・生徒が増加し、保護者の付添いが問題となってきた。医療的ケア児の就学は特別支援学校に限らず、小・中学校でも見られるようになり、今後インクルーシブ教育システムの構築に伴い、ますます増加することが想定されるようになった。</a:t>
            </a:r>
            <a:endParaRPr lang="en-US" altLang="ja-JP" sz="1000" dirty="0">
              <a:latin typeface="メイリオ" panose="020B0604030504040204" pitchFamily="50" charset="-128"/>
              <a:ea typeface="メイリオ" panose="020B0604030504040204" pitchFamily="50" charset="-128"/>
            </a:endParaRPr>
          </a:p>
          <a:p>
            <a:pPr algn="just" defTabSz="915589" fontAlgn="base">
              <a:lnSpc>
                <a:spcPct val="110000"/>
              </a:lnSpc>
              <a:defRPr/>
            </a:pPr>
            <a:r>
              <a:rPr lang="ja-JP" altLang="en-US" sz="1000" dirty="0">
                <a:latin typeface="メイリオ" panose="020B0604030504040204" pitchFamily="50" charset="-128"/>
                <a:ea typeface="メイリオ" panose="020B0604030504040204" pitchFamily="50" charset="-128"/>
              </a:rPr>
              <a:t>　文部科学省は、こうした状況を踏まえ、教職員が行う喀痰吸引等に限らず、学校における医療的ケア全体について指針を示す必要があると考え、平成</a:t>
            </a:r>
            <a:r>
              <a:rPr lang="en-US" altLang="ja-JP" sz="1000" dirty="0">
                <a:latin typeface="メイリオ" panose="020B0604030504040204" pitchFamily="50" charset="-128"/>
                <a:ea typeface="メイリオ" panose="020B0604030504040204" pitchFamily="50" charset="-128"/>
              </a:rPr>
              <a:t>29</a:t>
            </a:r>
            <a:r>
              <a:rPr lang="ja-JP" altLang="en-US" sz="1000" dirty="0">
                <a:latin typeface="メイリオ" panose="020B0604030504040204" pitchFamily="50" charset="-128"/>
                <a:ea typeface="メイリオ" panose="020B0604030504040204" pitchFamily="50" charset="-128"/>
              </a:rPr>
              <a:t>年に検討会議を設置した。検討会議は、平成</a:t>
            </a:r>
            <a:r>
              <a:rPr lang="en-US" altLang="ja-JP" sz="1000" dirty="0">
                <a:latin typeface="メイリオ" panose="020B0604030504040204" pitchFamily="50" charset="-128"/>
                <a:ea typeface="メイリオ" panose="020B0604030504040204" pitchFamily="50" charset="-128"/>
              </a:rPr>
              <a:t>31</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2</a:t>
            </a:r>
            <a:r>
              <a:rPr lang="ja-JP" altLang="en-US" sz="1000" dirty="0">
                <a:latin typeface="メイリオ" panose="020B0604030504040204" pitchFamily="50" charset="-128"/>
                <a:ea typeface="メイリオ" panose="020B0604030504040204" pitchFamily="50" charset="-128"/>
              </a:rPr>
              <a:t>月に最終報告を示した。</a:t>
            </a:r>
            <a:endParaRPr lang="en-US" altLang="ja-JP" sz="1000" dirty="0">
              <a:latin typeface="メイリオ" panose="020B0604030504040204" pitchFamily="50" charset="-128"/>
              <a:ea typeface="メイリオ" panose="020B0604030504040204" pitchFamily="50" charset="-128"/>
            </a:endParaRPr>
          </a:p>
          <a:p>
            <a:pPr algn="just">
              <a:lnSpc>
                <a:spcPct val="110000"/>
              </a:lnSpc>
            </a:pPr>
            <a:r>
              <a:rPr lang="ja-JP" altLang="en-US" sz="1000" dirty="0">
                <a:latin typeface="メイリオ" panose="020B0604030504040204" pitchFamily="50" charset="-128"/>
                <a:ea typeface="メイリオ" panose="020B0604030504040204" pitchFamily="50" charset="-128"/>
              </a:rPr>
              <a:t>　最終報告では、</a:t>
            </a:r>
            <a:r>
              <a:rPr lang="ja-JP" altLang="ja-JP" sz="1000" dirty="0">
                <a:latin typeface="メイリオ" panose="020B0604030504040204" pitchFamily="50" charset="-128"/>
                <a:ea typeface="メイリオ" panose="020B0604030504040204" pitchFamily="50" charset="-128"/>
              </a:rPr>
              <a:t>まず、</a:t>
            </a:r>
            <a:r>
              <a:rPr lang="ja-JP" altLang="en-US" sz="1000" dirty="0">
                <a:latin typeface="メイリオ" panose="020B0604030504040204" pitchFamily="50" charset="-128"/>
                <a:ea typeface="メイリオ" panose="020B0604030504040204" pitchFamily="50" charset="-128"/>
              </a:rPr>
              <a:t>医療的ケア児の教育の場についての考え方が示されている。それによると、多様な教育の場で医療的ケアを提供できるよう実施体制の一層の整備・充実が必要とされている。</a:t>
            </a:r>
            <a:endParaRPr lang="en-US" altLang="ja-JP" sz="1000" dirty="0">
              <a:latin typeface="メイリオ" panose="020B0604030504040204" pitchFamily="50" charset="-128"/>
              <a:ea typeface="メイリオ" panose="020B0604030504040204" pitchFamily="50" charset="-128"/>
            </a:endParaRPr>
          </a:p>
          <a:p>
            <a:pPr algn="just">
              <a:lnSpc>
                <a:spcPct val="110000"/>
              </a:lnSpc>
            </a:pPr>
            <a:r>
              <a:rPr lang="ja-JP" altLang="en-US" sz="1000" dirty="0">
                <a:latin typeface="メイリオ" panose="020B0604030504040204" pitchFamily="50" charset="-128"/>
                <a:ea typeface="メイリオ" panose="020B0604030504040204" pitchFamily="50" charset="-128"/>
              </a:rPr>
              <a:t>　次に、</a:t>
            </a:r>
            <a:r>
              <a:rPr lang="ja-JP" altLang="ja-JP" sz="1000" dirty="0">
                <a:latin typeface="メイリオ" panose="020B0604030504040204" pitchFamily="50" charset="-128"/>
                <a:ea typeface="メイリオ" panose="020B0604030504040204" pitchFamily="50" charset="-128"/>
              </a:rPr>
              <a:t>基本的な考え</a:t>
            </a:r>
            <a:r>
              <a:rPr lang="ja-JP" altLang="en-US" sz="1000" dirty="0">
                <a:latin typeface="メイリオ" panose="020B0604030504040204" pitchFamily="50" charset="-128"/>
                <a:ea typeface="メイリオ" panose="020B0604030504040204" pitchFamily="50" charset="-128"/>
              </a:rPr>
              <a:t>が整理された。</a:t>
            </a:r>
            <a:endParaRPr lang="ja-JP" altLang="ja-JP" sz="1000" dirty="0">
              <a:latin typeface="メイリオ" panose="020B0604030504040204" pitchFamily="50" charset="-128"/>
              <a:ea typeface="メイリオ" panose="020B0604030504040204" pitchFamily="50" charset="-128"/>
            </a:endParaRPr>
          </a:p>
          <a:p>
            <a:pPr algn="just">
              <a:lnSpc>
                <a:spcPct val="110000"/>
              </a:lnSpc>
            </a:pPr>
            <a:r>
              <a:rPr lang="ja-JP" altLang="en-US" sz="1000" dirty="0">
                <a:latin typeface="メイリオ" panose="020B0604030504040204" pitchFamily="50" charset="-128"/>
                <a:ea typeface="メイリオ" panose="020B0604030504040204" pitchFamily="50" charset="-128"/>
              </a:rPr>
              <a:t>　第一は、「</a:t>
            </a:r>
            <a:r>
              <a:rPr lang="ja-JP" altLang="ja-JP" sz="1000" dirty="0">
                <a:latin typeface="メイリオ" panose="020B0604030504040204" pitchFamily="50" charset="-128"/>
                <a:ea typeface="メイリオ" panose="020B0604030504040204" pitchFamily="50" charset="-128"/>
              </a:rPr>
              <a:t>看護師等を中心</a:t>
            </a:r>
            <a:r>
              <a:rPr lang="ja-JP" altLang="en-US" sz="1000" dirty="0">
                <a:latin typeface="メイリオ" panose="020B0604030504040204" pitchFamily="50" charset="-128"/>
                <a:ea typeface="メイリオ" panose="020B0604030504040204" pitchFamily="50" charset="-128"/>
              </a:rPr>
              <a:t>に</a:t>
            </a:r>
            <a:r>
              <a:rPr lang="ja-JP" altLang="ja-JP" sz="1000" dirty="0">
                <a:latin typeface="メイリオ" panose="020B0604030504040204" pitchFamily="50" charset="-128"/>
                <a:ea typeface="メイリオ" panose="020B0604030504040204" pitchFamily="50" charset="-128"/>
              </a:rPr>
              <a:t>教職員が連携協力して行う</a:t>
            </a:r>
            <a:r>
              <a:rPr lang="ja-JP" altLang="en-US" sz="1000" dirty="0">
                <a:latin typeface="メイリオ" panose="020B0604030504040204" pitchFamily="50" charset="-128"/>
                <a:ea typeface="メイリオ" panose="020B0604030504040204" pitchFamily="50" charset="-128"/>
              </a:rPr>
              <a:t>」従来からの原則を</a:t>
            </a:r>
            <a:r>
              <a:rPr lang="ja-JP" altLang="ja-JP" sz="1000" dirty="0">
                <a:latin typeface="メイリオ" panose="020B0604030504040204" pitchFamily="50" charset="-128"/>
                <a:ea typeface="メイリオ" panose="020B0604030504040204" pitchFamily="50" charset="-128"/>
              </a:rPr>
              <a:t>確認した。看護師</a:t>
            </a:r>
            <a:r>
              <a:rPr lang="ja-JP" altLang="en-US" sz="1000" dirty="0">
                <a:latin typeface="メイリオ" panose="020B0604030504040204" pitchFamily="50" charset="-128"/>
                <a:ea typeface="メイリオ" panose="020B0604030504040204" pitchFamily="50" charset="-128"/>
              </a:rPr>
              <a:t>等</a:t>
            </a:r>
            <a:r>
              <a:rPr lang="ja-JP" altLang="ja-JP" sz="1000" dirty="0">
                <a:latin typeface="メイリオ" panose="020B0604030504040204" pitchFamily="50" charset="-128"/>
                <a:ea typeface="メイリオ" panose="020B0604030504040204" pitchFamily="50" charset="-128"/>
              </a:rPr>
              <a:t>がこの仕組みで大きな役割を果たすこと、看護師</a:t>
            </a:r>
            <a:r>
              <a:rPr lang="ja-JP" altLang="en-US" sz="1000" dirty="0">
                <a:latin typeface="メイリオ" panose="020B0604030504040204" pitchFamily="50" charset="-128"/>
                <a:ea typeface="メイリオ" panose="020B0604030504040204" pitchFamily="50" charset="-128"/>
              </a:rPr>
              <a:t>等</a:t>
            </a:r>
            <a:r>
              <a:rPr lang="ja-JP" altLang="ja-JP" sz="1000" dirty="0">
                <a:latin typeface="メイリオ" panose="020B0604030504040204" pitchFamily="50" charset="-128"/>
                <a:ea typeface="メイリオ" panose="020B0604030504040204" pitchFamily="50" charset="-128"/>
              </a:rPr>
              <a:t>の確保や教育の場で働くための研修等の重要性が強調され</a:t>
            </a:r>
            <a:r>
              <a:rPr lang="ja-JP" altLang="en-US" sz="1000" dirty="0">
                <a:latin typeface="メイリオ" panose="020B0604030504040204" pitchFamily="50" charset="-128"/>
                <a:ea typeface="メイリオ" panose="020B0604030504040204" pitchFamily="50" charset="-128"/>
              </a:rPr>
              <a:t>ている。</a:t>
            </a:r>
            <a:endParaRPr lang="ja-JP" altLang="ja-JP" sz="1000" dirty="0">
              <a:latin typeface="メイリオ" panose="020B0604030504040204" pitchFamily="50" charset="-128"/>
              <a:ea typeface="メイリオ" panose="020B0604030504040204" pitchFamily="50" charset="-128"/>
            </a:endParaRPr>
          </a:p>
          <a:p>
            <a:pPr algn="just" defTabSz="434868">
              <a:lnSpc>
                <a:spcPct val="110000"/>
              </a:lnSpc>
              <a:defRPr/>
            </a:pPr>
            <a:r>
              <a:rPr lang="ja-JP" altLang="en-US" sz="1000" dirty="0">
                <a:latin typeface="メイリオ" panose="020B0604030504040204" pitchFamily="50" charset="-128"/>
                <a:ea typeface="メイリオ" panose="020B0604030504040204" pitchFamily="50" charset="-128"/>
              </a:rPr>
              <a:t>　第二に、「</a:t>
            </a:r>
            <a:r>
              <a:rPr lang="ja-JP" altLang="ja-JP" sz="1000" dirty="0">
                <a:latin typeface="メイリオ" panose="020B0604030504040204" pitchFamily="50" charset="-128"/>
                <a:ea typeface="メイリオ" panose="020B0604030504040204" pitchFamily="50" charset="-128"/>
              </a:rPr>
              <a:t>関係者の役割分担</a:t>
            </a:r>
            <a:r>
              <a:rPr lang="ja-JP" altLang="en-US" sz="1000" dirty="0">
                <a:latin typeface="メイリオ" panose="020B0604030504040204" pitchFamily="50" charset="-128"/>
                <a:ea typeface="メイリオ" panose="020B0604030504040204" pitchFamily="50" charset="-128"/>
              </a:rPr>
              <a:t>」の重要性が強調され、「標準的な分担例」が示された。医療的ケアに</a:t>
            </a:r>
            <a:r>
              <a:rPr lang="ja-JP" altLang="ja-JP" sz="1000" dirty="0">
                <a:latin typeface="メイリオ" panose="020B0604030504040204" pitchFamily="50" charset="-128"/>
                <a:ea typeface="メイリオ" panose="020B0604030504040204" pitchFamily="50" charset="-128"/>
              </a:rPr>
              <a:t>かかわる全ての人に役割があり、その役割によって責任が生じる</a:t>
            </a:r>
            <a:r>
              <a:rPr lang="ja-JP" altLang="en-US" sz="1000" dirty="0">
                <a:latin typeface="メイリオ" panose="020B0604030504040204" pitchFamily="50" charset="-128"/>
                <a:ea typeface="メイリオ" panose="020B0604030504040204" pitchFamily="50" charset="-128"/>
              </a:rPr>
              <a:t>のであり、</a:t>
            </a:r>
            <a:r>
              <a:rPr lang="ja-JP" altLang="ja-JP" sz="1000" dirty="0">
                <a:latin typeface="メイリオ" panose="020B0604030504040204" pitchFamily="50" charset="-128"/>
                <a:ea typeface="メイリオ" panose="020B0604030504040204" pitchFamily="50" charset="-128"/>
              </a:rPr>
              <a:t>教育も医療も保護者も</a:t>
            </a:r>
            <a:r>
              <a:rPr lang="ja-JP" altLang="en-US" sz="1000" dirty="0">
                <a:latin typeface="メイリオ" panose="020B0604030504040204" pitchFamily="50" charset="-128"/>
                <a:ea typeface="メイリオ" panose="020B0604030504040204" pitchFamily="50" charset="-128"/>
              </a:rPr>
              <a:t>役割と</a:t>
            </a:r>
            <a:r>
              <a:rPr lang="ja-JP" altLang="ja-JP" sz="1000" dirty="0">
                <a:latin typeface="メイリオ" panose="020B0604030504040204" pitchFamily="50" charset="-128"/>
                <a:ea typeface="メイリオ" panose="020B0604030504040204" pitchFamily="50" charset="-128"/>
              </a:rPr>
              <a:t>責任</a:t>
            </a:r>
            <a:r>
              <a:rPr lang="ja-JP" altLang="en-US" sz="1000" dirty="0">
                <a:latin typeface="メイリオ" panose="020B0604030504040204" pitchFamily="50" charset="-128"/>
                <a:ea typeface="メイリオ" panose="020B0604030504040204" pitchFamily="50" charset="-128"/>
              </a:rPr>
              <a:t>があることを具体的に示されている。</a:t>
            </a:r>
            <a:endParaRPr lang="ja-JP" altLang="ja-JP" sz="1000" dirty="0">
              <a:latin typeface="メイリオ" panose="020B0604030504040204" pitchFamily="50" charset="-128"/>
              <a:ea typeface="メイリオ" panose="020B0604030504040204" pitchFamily="50" charset="-128"/>
            </a:endParaRPr>
          </a:p>
          <a:p>
            <a:pPr algn="just">
              <a:lnSpc>
                <a:spcPct val="110000"/>
              </a:lnSpc>
            </a:pPr>
            <a:r>
              <a:rPr lang="ja-JP" altLang="en-US" sz="1000" dirty="0">
                <a:latin typeface="メイリオ" panose="020B0604030504040204" pitchFamily="50" charset="-128"/>
                <a:ea typeface="メイリオ" panose="020B0604030504040204" pitchFamily="50" charset="-128"/>
              </a:rPr>
              <a:t>　第三に、</a:t>
            </a:r>
            <a:r>
              <a:rPr lang="ja-JP" altLang="ja-JP" sz="1000" dirty="0">
                <a:latin typeface="メイリオ" panose="020B0604030504040204" pitchFamily="50" charset="-128"/>
                <a:ea typeface="メイリオ" panose="020B0604030504040204" pitchFamily="50" charset="-128"/>
              </a:rPr>
              <a:t>保護者の付添は、「真に必要な場合に限る</a:t>
            </a:r>
            <a:r>
              <a:rPr lang="ja-JP" altLang="en-US" sz="1000" dirty="0">
                <a:latin typeface="メイリオ" panose="020B0604030504040204" pitchFamily="50" charset="-128"/>
                <a:ea typeface="メイリオ" panose="020B0604030504040204" pitchFamily="50" charset="-128"/>
              </a:rPr>
              <a:t>よう努める</a:t>
            </a:r>
            <a:r>
              <a:rPr lang="ja-JP" altLang="ja-JP" sz="1000" dirty="0">
                <a:latin typeface="メイリオ" panose="020B0604030504040204" pitchFamily="50" charset="-128"/>
                <a:ea typeface="メイリオ" panose="020B0604030504040204" pitchFamily="50" charset="-128"/>
              </a:rPr>
              <a:t>べき」と</a:t>
            </a:r>
            <a:r>
              <a:rPr lang="ja-JP" altLang="en-US" sz="1000" dirty="0">
                <a:latin typeface="メイリオ" panose="020B0604030504040204" pitchFamily="50" charset="-128"/>
                <a:ea typeface="メイリオ" panose="020B0604030504040204" pitchFamily="50" charset="-128"/>
              </a:rPr>
              <a:t>示された</a:t>
            </a:r>
            <a:r>
              <a:rPr lang="ja-JP" altLang="ja-JP" sz="1000" dirty="0">
                <a:latin typeface="メイリオ" panose="020B0604030504040204" pitchFamily="50" charset="-128"/>
                <a:ea typeface="メイリオ" panose="020B0604030504040204" pitchFamily="50" charset="-128"/>
              </a:rPr>
              <a:t>。教育の場は、自立を支援する場で</a:t>
            </a:r>
            <a:r>
              <a:rPr lang="ja-JP" altLang="en-US" sz="1000" dirty="0">
                <a:latin typeface="メイリオ" panose="020B0604030504040204" pitchFamily="50" charset="-128"/>
                <a:ea typeface="メイリオ" panose="020B0604030504040204" pitchFamily="50" charset="-128"/>
              </a:rPr>
              <a:t>ある。一方、</a:t>
            </a:r>
            <a:r>
              <a:rPr lang="ja-JP" altLang="ja-JP" sz="1000" dirty="0">
                <a:latin typeface="メイリオ" panose="020B0604030504040204" pitchFamily="50" charset="-128"/>
                <a:ea typeface="メイリオ" panose="020B0604030504040204" pitchFamily="50" charset="-128"/>
              </a:rPr>
              <a:t>医療的ケア</a:t>
            </a:r>
            <a:r>
              <a:rPr lang="ja-JP" altLang="en-US" sz="1000" dirty="0">
                <a:latin typeface="メイリオ" panose="020B0604030504040204" pitchFamily="50" charset="-128"/>
                <a:ea typeface="メイリオ" panose="020B0604030504040204" pitchFamily="50" charset="-128"/>
              </a:rPr>
              <a:t>に</a:t>
            </a:r>
            <a:r>
              <a:rPr lang="ja-JP" altLang="ja-JP" sz="1000" dirty="0">
                <a:latin typeface="メイリオ" panose="020B0604030504040204" pitchFamily="50" charset="-128"/>
                <a:ea typeface="メイリオ" panose="020B0604030504040204" pitchFamily="50" charset="-128"/>
              </a:rPr>
              <a:t>は個別性がある</a:t>
            </a:r>
            <a:r>
              <a:rPr lang="ja-JP" altLang="en-US" sz="1000" dirty="0">
                <a:latin typeface="メイリオ" panose="020B0604030504040204" pitchFamily="50" charset="-128"/>
                <a:ea typeface="メイリオ" panose="020B0604030504040204" pitchFamily="50" charset="-128"/>
              </a:rPr>
              <a:t>ことから、</a:t>
            </a:r>
            <a:r>
              <a:rPr lang="ja-JP" altLang="ja-JP" sz="1000" dirty="0">
                <a:latin typeface="メイリオ" panose="020B0604030504040204" pitchFamily="50" charset="-128"/>
                <a:ea typeface="メイリオ" panose="020B0604030504040204" pitchFamily="50" charset="-128"/>
              </a:rPr>
              <a:t>個々の必要性とリスクを考慮して</a:t>
            </a:r>
            <a:r>
              <a:rPr lang="ja-JP" altLang="en-US" sz="1000" dirty="0">
                <a:latin typeface="メイリオ" panose="020B0604030504040204" pitchFamily="50" charset="-128"/>
                <a:ea typeface="メイリオ" panose="020B0604030504040204" pitchFamily="50" charset="-128"/>
              </a:rPr>
              <a:t>、</a:t>
            </a:r>
            <a:r>
              <a:rPr lang="ja-JP" altLang="ja-JP" sz="1000" dirty="0">
                <a:latin typeface="メイリオ" panose="020B0604030504040204" pitchFamily="50" charset="-128"/>
                <a:ea typeface="メイリオ" panose="020B0604030504040204" pitchFamily="50" charset="-128"/>
              </a:rPr>
              <a:t>医療関係者や保護者と十分検討し、合意の下に進める</a:t>
            </a:r>
            <a:r>
              <a:rPr lang="ja-JP" altLang="en-US" sz="1000" dirty="0">
                <a:latin typeface="メイリオ" panose="020B0604030504040204" pitchFamily="50" charset="-128"/>
                <a:ea typeface="メイリオ" panose="020B0604030504040204" pitchFamily="50" charset="-128"/>
              </a:rPr>
              <a:t>ことが大切である。</a:t>
            </a:r>
            <a:endParaRPr lang="ja-JP" altLang="ja-JP" sz="10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5"/>
          </p:nvPr>
        </p:nvSpPr>
        <p:spPr/>
        <p:txBody>
          <a:bodyPr/>
          <a:lstStyle/>
          <a:p>
            <a:fld id="{5D608146-07C3-9248-A95C-5399F8B04C88}" type="slidenum">
              <a:rPr kumimoji="1" lang="ja-JP" altLang="en-US" smtClean="0"/>
              <a:t>8</a:t>
            </a:fld>
            <a:endParaRPr kumimoji="1" lang="ja-JP" altLang="en-US"/>
          </a:p>
        </p:txBody>
      </p:sp>
    </p:spTree>
    <p:extLst>
      <p:ext uri="{BB962C8B-B14F-4D97-AF65-F5344CB8AC3E}">
        <p14:creationId xmlns:p14="http://schemas.microsoft.com/office/powerpoint/2010/main" val="24105232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0721" y="4783306"/>
            <a:ext cx="5445760" cy="4883720"/>
          </a:xfrm>
        </p:spPr>
        <p:txBody>
          <a:bodyPr/>
          <a:lstStyle/>
          <a:p>
            <a:pPr algn="just">
              <a:lnSpc>
                <a:spcPct val="125000"/>
              </a:lnSpc>
            </a:pPr>
            <a:r>
              <a:rPr lang="ja-JP" altLang="en-US" sz="1000" dirty="0">
                <a:latin typeface="メイリオ" panose="020B0604030504040204" pitchFamily="50" charset="-128"/>
                <a:ea typeface="メイリオ" panose="020B0604030504040204" pitchFamily="50" charset="-128"/>
              </a:rPr>
              <a:t>　これまでの学校における医療的ケアの取組を振り返ると、以下のことが大切にされてきたと言える。</a:t>
            </a:r>
            <a:endParaRPr lang="en-US" altLang="ja-JP" sz="1000" dirty="0">
              <a:latin typeface="メイリオ" panose="020B0604030504040204" pitchFamily="50" charset="-128"/>
              <a:ea typeface="メイリオ" panose="020B0604030504040204" pitchFamily="50" charset="-128"/>
            </a:endParaRPr>
          </a:p>
          <a:p>
            <a:pPr algn="just">
              <a:lnSpc>
                <a:spcPct val="125000"/>
              </a:lnSpc>
            </a:pPr>
            <a:r>
              <a:rPr lang="ja-JP" altLang="en-US" sz="1000" dirty="0">
                <a:latin typeface="メイリオ" panose="020B0604030504040204" pitchFamily="50" charset="-128"/>
                <a:ea typeface="メイリオ" panose="020B0604030504040204" pitchFamily="50" charset="-128"/>
              </a:rPr>
              <a:t>　第一は、徹底した医療安全の確保である。冒頭で述べたように、学校において医療的ケアの対象となる子どもは、各器官が未成熟であったり、コミュニケーションや情動面の発達が遅れていたりする。そうした対象に医学的知識や技術を必要とするケアを行うことから、慎重を期して体制を作ってきた。そして、看護師を配置し、看護師を中心とした体制を作るだけでなく、必要に応じて医療的ケアを指導する医師を配置してきた。さらに、医療的ケアをよく知る看護師と子どもをよく知る教職員の連携は、学校における仕組みづくりの当初から強調されてきた。このように徹底した医療安全の体制や取組が、子どもに教育を保障することとなり子どもに利益をもたらした。また、そのことは、在校する子どもの生命の危険を回避することになり、学校安全を確保することになった。</a:t>
            </a:r>
            <a:endParaRPr lang="en-US" altLang="ja-JP" sz="1000" dirty="0">
              <a:latin typeface="メイリオ" panose="020B0604030504040204" pitchFamily="50" charset="-128"/>
              <a:ea typeface="メイリオ" panose="020B0604030504040204" pitchFamily="50" charset="-128"/>
            </a:endParaRPr>
          </a:p>
          <a:p>
            <a:pPr algn="just">
              <a:lnSpc>
                <a:spcPct val="125000"/>
              </a:lnSpc>
            </a:pPr>
            <a:r>
              <a:rPr lang="ja-JP" altLang="en-US" sz="1000" dirty="0">
                <a:latin typeface="メイリオ" panose="020B0604030504040204" pitchFamily="50" charset="-128"/>
                <a:ea typeface="メイリオ" panose="020B0604030504040204" pitchFamily="50" charset="-128"/>
              </a:rPr>
              <a:t>　第二は、組織的対応を築いてきたことである。平成</a:t>
            </a:r>
            <a:r>
              <a:rPr lang="en-US" altLang="ja-JP" sz="1000" dirty="0">
                <a:latin typeface="メイリオ" panose="020B0604030504040204" pitchFamily="50" charset="-128"/>
                <a:ea typeface="メイリオ" panose="020B0604030504040204" pitchFamily="50" charset="-128"/>
              </a:rPr>
              <a:t>31</a:t>
            </a:r>
            <a:r>
              <a:rPr lang="ja-JP" altLang="en-US" sz="1000" dirty="0">
                <a:latin typeface="メイリオ" panose="020B0604030504040204" pitchFamily="50" charset="-128"/>
                <a:ea typeface="メイリオ" panose="020B0604030504040204" pitchFamily="50" charset="-128"/>
              </a:rPr>
              <a:t>年の最終報告は、改めてこの点を確認したが、関係者が役割を分担するとともに責任を分担する体制を築いてきた。また、組織的対応を何層にも重ねてきた。学校の安全委員会を中心とした校内職員の連携を、校長や学校医・医療的ケアに知見のある医師を中心とした地域の関係機関との連携が支え、さらにそうした体制を都道府県や市町村の教育委員会が医療的ケア運営協議会を設置してバックアップする体制を築いてきた。</a:t>
            </a:r>
            <a:endParaRPr lang="en-US" altLang="ja-JP" sz="1000" dirty="0">
              <a:latin typeface="メイリオ" panose="020B0604030504040204" pitchFamily="50" charset="-128"/>
              <a:ea typeface="メイリオ" panose="020B0604030504040204" pitchFamily="50" charset="-128"/>
            </a:endParaRPr>
          </a:p>
          <a:p>
            <a:pPr algn="just">
              <a:lnSpc>
                <a:spcPct val="125000"/>
              </a:lnSpc>
            </a:pPr>
            <a:r>
              <a:rPr lang="ja-JP" altLang="en-US" sz="1000" dirty="0">
                <a:latin typeface="メイリオ" panose="020B0604030504040204" pitchFamily="50" charset="-128"/>
                <a:ea typeface="メイリオ" panose="020B0604030504040204" pitchFamily="50" charset="-128"/>
              </a:rPr>
              <a:t>　第三に、こうした取組によって「教育の追求」が図られてきたことを忘れてはならない。医療的ケア児の授業時数の確保や登校日数の増加などはもとより、教職員と看護師が授業の場において連携することにより、子どもは教育の場から離れることなくケアを受けられるようになっている。また、医療的ケアの側面からのアセスメントも生かし、成長のスピードがゆるやかな医療的ケア児の教育的効果を上げている事例もある。教育と医療の連携が相乗効果を生み、教育の可能性が追求されている。</a:t>
            </a:r>
            <a:endParaRPr lang="en-US" altLang="ja-JP" sz="10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5"/>
          </p:nvPr>
        </p:nvSpPr>
        <p:spPr/>
        <p:txBody>
          <a:bodyPr/>
          <a:lstStyle/>
          <a:p>
            <a:fld id="{5D608146-07C3-9248-A95C-5399F8B04C88}" type="slidenum">
              <a:rPr kumimoji="1" lang="ja-JP" altLang="en-US" smtClean="0"/>
              <a:t>9</a:t>
            </a:fld>
            <a:endParaRPr kumimoji="1" lang="ja-JP" altLang="en-US"/>
          </a:p>
        </p:txBody>
      </p:sp>
    </p:spTree>
    <p:extLst>
      <p:ext uri="{BB962C8B-B14F-4D97-AF65-F5344CB8AC3E}">
        <p14:creationId xmlns:p14="http://schemas.microsoft.com/office/powerpoint/2010/main" val="2280969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4FEA9CE-60DC-C246-AC0F-C268AC1611D8}"/>
              </a:ext>
            </a:extLst>
          </p:cNvPr>
          <p:cNvSpPr>
            <a:spLocks noGrp="1"/>
          </p:cNvSpPr>
          <p:nvPr>
            <p:ph type="ctrTitle"/>
          </p:nvPr>
        </p:nvSpPr>
        <p:spPr>
          <a:xfrm>
            <a:off x="1238250" y="1122363"/>
            <a:ext cx="7429500" cy="2387600"/>
          </a:xfrm>
        </p:spPr>
        <p:txBody>
          <a:bodyPr anchor="b">
            <a:normAutofit/>
          </a:bodyPr>
          <a:lstStyle>
            <a:lvl1pPr algn="ctr">
              <a:defRPr sz="3600" b="1" i="0">
                <a:latin typeface="Hiragino Sans W6" panose="020B0400000000000000" pitchFamily="34" charset="-128"/>
                <a:ea typeface="Hiragino Sans W6" panose="020B0400000000000000" pitchFamily="34" charset="-128"/>
              </a:defRPr>
            </a:lvl1pPr>
          </a:lstStyle>
          <a:p>
            <a:r>
              <a:rPr kumimoji="1" lang="ja-JP" altLang="en-US"/>
              <a:t>マスター タイトルの書式設定</a:t>
            </a:r>
          </a:p>
        </p:txBody>
      </p:sp>
      <p:sp>
        <p:nvSpPr>
          <p:cNvPr id="3" name="字幕 2">
            <a:extLst>
              <a:ext uri="{FF2B5EF4-FFF2-40B4-BE49-F238E27FC236}">
                <a16:creationId xmlns:a16="http://schemas.microsoft.com/office/drawing/2014/main" xmlns="" id="{47C5A53C-41CD-624C-B411-56CA8A2169D9}"/>
              </a:ext>
            </a:extLst>
          </p:cNvPr>
          <p:cNvSpPr>
            <a:spLocks noGrp="1"/>
          </p:cNvSpPr>
          <p:nvPr>
            <p:ph type="subTitle" idx="1"/>
          </p:nvPr>
        </p:nvSpPr>
        <p:spPr>
          <a:xfrm>
            <a:off x="1238250" y="3602038"/>
            <a:ext cx="7429500" cy="1655762"/>
          </a:xfrm>
        </p:spPr>
        <p:txBody>
          <a:bodyPr>
            <a:normAutofit/>
          </a:bodyPr>
          <a:lstStyle>
            <a:lvl1pPr marL="0" indent="0" algn="ctr">
              <a:buNone/>
              <a:defRPr sz="240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xmlns="" id="{E9E38B3C-CB49-4446-836D-BC24BBF6A369}"/>
              </a:ext>
            </a:extLst>
          </p:cNvPr>
          <p:cNvSpPr>
            <a:spLocks noGrp="1"/>
          </p:cNvSpPr>
          <p:nvPr>
            <p:ph type="dt" sz="half" idx="10"/>
          </p:nvPr>
        </p:nvSpPr>
        <p:spPr/>
        <p:txBody>
          <a:bodyPr/>
          <a:lstStyle/>
          <a:p>
            <a:fld id="{74CE6821-ED80-4DC1-8352-19CABA78EEE4}" type="datetime1">
              <a:rPr kumimoji="1" lang="ja-JP" altLang="en-US" smtClean="0"/>
              <a:t>2020/6/29</a:t>
            </a:fld>
            <a:endParaRPr kumimoji="1" lang="ja-JP" altLang="en-US"/>
          </a:p>
        </p:txBody>
      </p:sp>
      <p:sp>
        <p:nvSpPr>
          <p:cNvPr id="5" name="フッター プレースホルダー 4">
            <a:extLst>
              <a:ext uri="{FF2B5EF4-FFF2-40B4-BE49-F238E27FC236}">
                <a16:creationId xmlns:a16="http://schemas.microsoft.com/office/drawing/2014/main" xmlns="" id="{3252C709-E81F-A54D-ABCD-110B53061DA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7EBBDA5D-8601-DC46-A03E-87599927AB89}"/>
              </a:ext>
            </a:extLst>
          </p:cNvPr>
          <p:cNvSpPr>
            <a:spLocks noGrp="1"/>
          </p:cNvSpPr>
          <p:nvPr>
            <p:ph type="sldNum" sz="quarter" idx="12"/>
          </p:nvPr>
        </p:nvSpPr>
        <p:spPr/>
        <p:txBody>
          <a:bodyPr/>
          <a:lstStyle/>
          <a:p>
            <a:fld id="{73D0EF41-5076-ED44-A1EC-0638308AA56D}" type="slidenum">
              <a:rPr kumimoji="1" lang="ja-JP" altLang="en-US" smtClean="0"/>
              <a:t>‹#›</a:t>
            </a:fld>
            <a:endParaRPr kumimoji="1" lang="ja-JP" altLang="en-US"/>
          </a:p>
        </p:txBody>
      </p:sp>
    </p:spTree>
    <p:extLst>
      <p:ext uri="{BB962C8B-B14F-4D97-AF65-F5344CB8AC3E}">
        <p14:creationId xmlns:p14="http://schemas.microsoft.com/office/powerpoint/2010/main" val="1902954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タイトルとコンテンツ">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xmlns="" id="{CB0BFA8F-8807-BE44-A346-A403BFC113AF}"/>
              </a:ext>
            </a:extLst>
          </p:cNvPr>
          <p:cNvSpPr/>
          <p:nvPr userDrawn="1"/>
        </p:nvSpPr>
        <p:spPr>
          <a:xfrm>
            <a:off x="0" y="683492"/>
            <a:ext cx="350395" cy="130495"/>
          </a:xfrm>
          <a:prstGeom prst="rect">
            <a:avLst/>
          </a:prstGeom>
          <a:solidFill>
            <a:srgbClr val="9A0E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xmlns="" id="{07FAED49-2386-C24B-A019-40D86A284142}"/>
              </a:ext>
            </a:extLst>
          </p:cNvPr>
          <p:cNvSpPr/>
          <p:nvPr userDrawn="1"/>
        </p:nvSpPr>
        <p:spPr>
          <a:xfrm>
            <a:off x="329848" y="683492"/>
            <a:ext cx="141208" cy="130495"/>
          </a:xfrm>
          <a:prstGeom prst="rect">
            <a:avLst/>
          </a:prstGeom>
          <a:solidFill>
            <a:srgbClr val="F9BD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xmlns="" id="{40A9DE4B-29E8-2244-9AF2-786E51DBAB93}"/>
              </a:ext>
            </a:extLst>
          </p:cNvPr>
          <p:cNvSpPr/>
          <p:nvPr userDrawn="1"/>
        </p:nvSpPr>
        <p:spPr>
          <a:xfrm>
            <a:off x="471056" y="681038"/>
            <a:ext cx="9434943" cy="130495"/>
          </a:xfrm>
          <a:prstGeom prst="rect">
            <a:avLst/>
          </a:prstGeom>
          <a:gradFill>
            <a:gsLst>
              <a:gs pos="73000">
                <a:srgbClr val="F9BDD4"/>
              </a:gs>
              <a:gs pos="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プレースホルダー 16">
            <a:extLst>
              <a:ext uri="{FF2B5EF4-FFF2-40B4-BE49-F238E27FC236}">
                <a16:creationId xmlns:a16="http://schemas.microsoft.com/office/drawing/2014/main" xmlns="" id="{25384D6D-8EF3-F047-A7CA-775CED655498}"/>
              </a:ext>
            </a:extLst>
          </p:cNvPr>
          <p:cNvSpPr>
            <a:spLocks noGrp="1"/>
          </p:cNvSpPr>
          <p:nvPr>
            <p:ph type="body" sz="quarter" idx="10" hasCustomPrompt="1"/>
          </p:nvPr>
        </p:nvSpPr>
        <p:spPr>
          <a:xfrm>
            <a:off x="6015917" y="167268"/>
            <a:ext cx="3209046" cy="430643"/>
          </a:xfrm>
        </p:spPr>
        <p:txBody>
          <a:bodyPr anchor="b">
            <a:noAutofit/>
          </a:bodyPr>
          <a:lstStyle>
            <a:lvl1pPr marL="0" indent="0" algn="r">
              <a:buNone/>
              <a:defRPr sz="1400" b="1" i="0">
                <a:solidFill>
                  <a:srgbClr val="9A0E43"/>
                </a:solidFill>
                <a:latin typeface="メイリオ" panose="020B0604030504040204" pitchFamily="50" charset="-128"/>
                <a:ea typeface="メイリオ" panose="020B0604030504040204" pitchFamily="50" charset="-128"/>
              </a:defRPr>
            </a:lvl1pPr>
            <a:lvl2pPr marL="371475"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2pPr>
            <a:lvl3pPr marL="742950"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3pPr>
            <a:lvl4pPr marL="1114425"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4pPr>
            <a:lvl5pPr marL="1485900"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5pPr>
          </a:lstStyle>
          <a:p>
            <a:pPr lvl="0"/>
            <a:r>
              <a:rPr kumimoji="1" lang="ja-JP" altLang="en-US" dirty="0"/>
              <a:t>テキスト</a:t>
            </a:r>
          </a:p>
        </p:txBody>
      </p:sp>
      <p:sp>
        <p:nvSpPr>
          <p:cNvPr id="7" name="テキスト プレースホルダー 5">
            <a:extLst>
              <a:ext uri="{FF2B5EF4-FFF2-40B4-BE49-F238E27FC236}">
                <a16:creationId xmlns:a16="http://schemas.microsoft.com/office/drawing/2014/main" xmlns="" id="{6504B87B-ECE4-42D7-86D5-ED8C3803B013}"/>
              </a:ext>
            </a:extLst>
          </p:cNvPr>
          <p:cNvSpPr>
            <a:spLocks noGrp="1"/>
          </p:cNvSpPr>
          <p:nvPr>
            <p:ph type="body" sz="quarter" idx="11" hasCustomPrompt="1"/>
          </p:nvPr>
        </p:nvSpPr>
        <p:spPr>
          <a:xfrm>
            <a:off x="9061249" y="6549840"/>
            <a:ext cx="327428" cy="122925"/>
          </a:xfrm>
        </p:spPr>
        <p:txBody>
          <a:bodyPr>
            <a:normAutofit/>
          </a:bodyPr>
          <a:lstStyle>
            <a:lvl1pPr marL="0" indent="0" algn="r">
              <a:buNone/>
              <a:defRPr sz="700">
                <a:latin typeface="メイリオ" panose="020B0604030504040204" pitchFamily="50" charset="-128"/>
                <a:ea typeface="メイリオ" panose="020B0604030504040204" pitchFamily="50" charset="-128"/>
              </a:defRPr>
            </a:lvl1pPr>
            <a:lvl2pPr marL="371475" indent="0" algn="r">
              <a:buNone/>
              <a:defRPr sz="700">
                <a:latin typeface="メイリオ" panose="020B0604030504040204" pitchFamily="50" charset="-128"/>
                <a:ea typeface="メイリオ" panose="020B0604030504040204" pitchFamily="50" charset="-128"/>
              </a:defRPr>
            </a:lvl2pPr>
            <a:lvl3pPr marL="742950" indent="0" algn="r">
              <a:buNone/>
              <a:defRPr sz="700">
                <a:latin typeface="メイリオ" panose="020B0604030504040204" pitchFamily="50" charset="-128"/>
                <a:ea typeface="メイリオ" panose="020B0604030504040204" pitchFamily="50" charset="-128"/>
              </a:defRPr>
            </a:lvl3pPr>
            <a:lvl4pPr marL="1114425" indent="0" algn="r">
              <a:buNone/>
              <a:defRPr sz="700">
                <a:latin typeface="メイリオ" panose="020B0604030504040204" pitchFamily="50" charset="-128"/>
                <a:ea typeface="メイリオ" panose="020B0604030504040204" pitchFamily="50" charset="-128"/>
              </a:defRPr>
            </a:lvl4pPr>
            <a:lvl5pPr marL="1485900" indent="0" algn="r">
              <a:buNone/>
              <a:defRPr sz="700">
                <a:latin typeface="メイリオ" panose="020B0604030504040204" pitchFamily="50" charset="-128"/>
                <a:ea typeface="メイリオ" panose="020B0604030504040204" pitchFamily="50" charset="-128"/>
              </a:defRPr>
            </a:lvl5pPr>
          </a:lstStyle>
          <a:p>
            <a:pPr lvl="0"/>
            <a:r>
              <a:rPr kumimoji="1" lang="en-US" altLang="ja-JP" dirty="0"/>
              <a:t>000</a:t>
            </a:r>
            <a:endParaRPr kumimoji="1" lang="ja-JP" altLang="en-US" dirty="0"/>
          </a:p>
        </p:txBody>
      </p:sp>
    </p:spTree>
    <p:extLst>
      <p:ext uri="{BB962C8B-B14F-4D97-AF65-F5344CB8AC3E}">
        <p14:creationId xmlns:p14="http://schemas.microsoft.com/office/powerpoint/2010/main" val="251869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タイトルとコンテンツ">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xmlns="" id="{CB0BFA8F-8807-BE44-A346-A403BFC113AF}"/>
              </a:ext>
            </a:extLst>
          </p:cNvPr>
          <p:cNvSpPr/>
          <p:nvPr userDrawn="1"/>
        </p:nvSpPr>
        <p:spPr>
          <a:xfrm>
            <a:off x="0" y="683492"/>
            <a:ext cx="350395" cy="130495"/>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xmlns="" id="{07FAED49-2386-C24B-A019-40D86A284142}"/>
              </a:ext>
            </a:extLst>
          </p:cNvPr>
          <p:cNvSpPr/>
          <p:nvPr userDrawn="1"/>
        </p:nvSpPr>
        <p:spPr>
          <a:xfrm>
            <a:off x="329848" y="683492"/>
            <a:ext cx="141208" cy="130495"/>
          </a:xfrm>
          <a:prstGeom prst="rect">
            <a:avLst/>
          </a:prstGeom>
          <a:solidFill>
            <a:srgbClr val="FFE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xmlns="" id="{40A9DE4B-29E8-2244-9AF2-786E51DBAB93}"/>
              </a:ext>
            </a:extLst>
          </p:cNvPr>
          <p:cNvSpPr/>
          <p:nvPr userDrawn="1"/>
        </p:nvSpPr>
        <p:spPr>
          <a:xfrm>
            <a:off x="471056" y="681038"/>
            <a:ext cx="9434943" cy="130495"/>
          </a:xfrm>
          <a:prstGeom prst="rect">
            <a:avLst/>
          </a:prstGeom>
          <a:gradFill>
            <a:gsLst>
              <a:gs pos="100000">
                <a:srgbClr val="FFD686"/>
              </a:gs>
              <a:gs pos="23000">
                <a:srgbClr val="FFE07D"/>
              </a:gs>
              <a:gs pos="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プレースホルダー 16">
            <a:extLst>
              <a:ext uri="{FF2B5EF4-FFF2-40B4-BE49-F238E27FC236}">
                <a16:creationId xmlns:a16="http://schemas.microsoft.com/office/drawing/2014/main" xmlns="" id="{25384D6D-8EF3-F047-A7CA-775CED655498}"/>
              </a:ext>
            </a:extLst>
          </p:cNvPr>
          <p:cNvSpPr>
            <a:spLocks noGrp="1"/>
          </p:cNvSpPr>
          <p:nvPr>
            <p:ph type="body" sz="quarter" idx="10" hasCustomPrompt="1"/>
          </p:nvPr>
        </p:nvSpPr>
        <p:spPr>
          <a:xfrm>
            <a:off x="4953000" y="167268"/>
            <a:ext cx="4271963" cy="430643"/>
          </a:xfrm>
        </p:spPr>
        <p:txBody>
          <a:bodyPr anchor="b">
            <a:noAutofit/>
          </a:bodyPr>
          <a:lstStyle>
            <a:lvl1pPr marL="0" indent="0" algn="r">
              <a:buNone/>
              <a:defRPr sz="1400" b="1" i="0">
                <a:solidFill>
                  <a:srgbClr val="C87700"/>
                </a:solidFill>
                <a:latin typeface="メイリオ" panose="020B0604030504040204" pitchFamily="50" charset="-128"/>
                <a:ea typeface="メイリオ" panose="020B0604030504040204" pitchFamily="50" charset="-128"/>
              </a:defRPr>
            </a:lvl1pPr>
            <a:lvl2pPr marL="371475"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2pPr>
            <a:lvl3pPr marL="742950"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3pPr>
            <a:lvl4pPr marL="1114425"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4pPr>
            <a:lvl5pPr marL="1485900"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5pPr>
          </a:lstStyle>
          <a:p>
            <a:pPr lvl="0"/>
            <a:r>
              <a:rPr kumimoji="1" lang="ja-JP" altLang="en-US" dirty="0"/>
              <a:t>テキスト</a:t>
            </a:r>
          </a:p>
        </p:txBody>
      </p:sp>
      <p:sp>
        <p:nvSpPr>
          <p:cNvPr id="7" name="テキスト プレースホルダー 5">
            <a:extLst>
              <a:ext uri="{FF2B5EF4-FFF2-40B4-BE49-F238E27FC236}">
                <a16:creationId xmlns:a16="http://schemas.microsoft.com/office/drawing/2014/main" xmlns="" id="{6504B87B-ECE4-42D7-86D5-ED8C3803B013}"/>
              </a:ext>
            </a:extLst>
          </p:cNvPr>
          <p:cNvSpPr>
            <a:spLocks noGrp="1"/>
          </p:cNvSpPr>
          <p:nvPr>
            <p:ph type="body" sz="quarter" idx="11" hasCustomPrompt="1"/>
          </p:nvPr>
        </p:nvSpPr>
        <p:spPr>
          <a:xfrm>
            <a:off x="9061249" y="6549840"/>
            <a:ext cx="327428" cy="122925"/>
          </a:xfrm>
        </p:spPr>
        <p:txBody>
          <a:bodyPr>
            <a:normAutofit/>
          </a:bodyPr>
          <a:lstStyle>
            <a:lvl1pPr marL="0" indent="0" algn="r">
              <a:buNone/>
              <a:defRPr sz="700">
                <a:latin typeface="メイリオ" panose="020B0604030504040204" pitchFamily="50" charset="-128"/>
                <a:ea typeface="メイリオ" panose="020B0604030504040204" pitchFamily="50" charset="-128"/>
              </a:defRPr>
            </a:lvl1pPr>
            <a:lvl2pPr marL="371475" indent="0" algn="r">
              <a:buNone/>
              <a:defRPr sz="700">
                <a:latin typeface="メイリオ" panose="020B0604030504040204" pitchFamily="50" charset="-128"/>
                <a:ea typeface="メイリオ" panose="020B0604030504040204" pitchFamily="50" charset="-128"/>
              </a:defRPr>
            </a:lvl2pPr>
            <a:lvl3pPr marL="742950" indent="0" algn="r">
              <a:buNone/>
              <a:defRPr sz="700">
                <a:latin typeface="メイリオ" panose="020B0604030504040204" pitchFamily="50" charset="-128"/>
                <a:ea typeface="メイリオ" panose="020B0604030504040204" pitchFamily="50" charset="-128"/>
              </a:defRPr>
            </a:lvl3pPr>
            <a:lvl4pPr marL="1114425" indent="0" algn="r">
              <a:buNone/>
              <a:defRPr sz="700">
                <a:latin typeface="メイリオ" panose="020B0604030504040204" pitchFamily="50" charset="-128"/>
                <a:ea typeface="メイリオ" panose="020B0604030504040204" pitchFamily="50" charset="-128"/>
              </a:defRPr>
            </a:lvl4pPr>
            <a:lvl5pPr marL="1485900" indent="0" algn="r">
              <a:buNone/>
              <a:defRPr sz="700">
                <a:latin typeface="メイリオ" panose="020B0604030504040204" pitchFamily="50" charset="-128"/>
                <a:ea typeface="メイリオ" panose="020B0604030504040204" pitchFamily="50" charset="-128"/>
              </a:defRPr>
            </a:lvl5pPr>
          </a:lstStyle>
          <a:p>
            <a:pPr lvl="0"/>
            <a:r>
              <a:rPr kumimoji="1" lang="en-US" altLang="ja-JP" dirty="0"/>
              <a:t>000</a:t>
            </a:r>
            <a:endParaRPr kumimoji="1" lang="ja-JP" altLang="en-US" dirty="0"/>
          </a:p>
        </p:txBody>
      </p:sp>
    </p:spTree>
    <p:extLst>
      <p:ext uri="{BB962C8B-B14F-4D97-AF65-F5344CB8AC3E}">
        <p14:creationId xmlns:p14="http://schemas.microsoft.com/office/powerpoint/2010/main" val="30748710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27166CD-0E34-C449-98A5-E1DB145B6022}"/>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04898407-25A1-054E-B6D2-A0D6299E75E0}"/>
              </a:ext>
            </a:extLst>
          </p:cNvPr>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xmlns="" id="{6C899BA7-CC67-0744-9B92-3D6D10408AB9}"/>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80246F65-CCE6-3745-B5AA-4307FB776C63}"/>
              </a:ext>
            </a:extLst>
          </p:cNvPr>
          <p:cNvSpPr>
            <a:spLocks noGrp="1"/>
          </p:cNvSpPr>
          <p:nvPr>
            <p:ph type="dt" sz="half" idx="10"/>
          </p:nvPr>
        </p:nvSpPr>
        <p:spPr/>
        <p:txBody>
          <a:bodyPr/>
          <a:lstStyle/>
          <a:p>
            <a:fld id="{DA5125CC-9457-459F-96EB-E839B2AD5625}" type="datetime1">
              <a:rPr kumimoji="1" lang="ja-JP" altLang="en-US" smtClean="0"/>
              <a:t>2020/6/29</a:t>
            </a:fld>
            <a:endParaRPr kumimoji="1" lang="ja-JP" altLang="en-US"/>
          </a:p>
        </p:txBody>
      </p:sp>
      <p:sp>
        <p:nvSpPr>
          <p:cNvPr id="6" name="フッター プレースホルダー 5">
            <a:extLst>
              <a:ext uri="{FF2B5EF4-FFF2-40B4-BE49-F238E27FC236}">
                <a16:creationId xmlns:a16="http://schemas.microsoft.com/office/drawing/2014/main" xmlns="" id="{0D860B60-08B0-1D45-B018-B8A471572E5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5E05DBCF-7A3B-9846-88A2-BF9102EFC8E3}"/>
              </a:ext>
            </a:extLst>
          </p:cNvPr>
          <p:cNvSpPr>
            <a:spLocks noGrp="1"/>
          </p:cNvSpPr>
          <p:nvPr>
            <p:ph type="sldNum" sz="quarter" idx="12"/>
          </p:nvPr>
        </p:nvSpPr>
        <p:spPr/>
        <p:txBody>
          <a:bodyPr/>
          <a:lstStyle/>
          <a:p>
            <a:fld id="{73D0EF41-5076-ED44-A1EC-0638308AA56D}" type="slidenum">
              <a:rPr kumimoji="1" lang="ja-JP" altLang="en-US" smtClean="0"/>
              <a:t>‹#›</a:t>
            </a:fld>
            <a:endParaRPr kumimoji="1" lang="ja-JP" altLang="en-US"/>
          </a:p>
        </p:txBody>
      </p:sp>
    </p:spTree>
    <p:extLst>
      <p:ext uri="{BB962C8B-B14F-4D97-AF65-F5344CB8AC3E}">
        <p14:creationId xmlns:p14="http://schemas.microsoft.com/office/powerpoint/2010/main" val="28652087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4B4648B8-D0C7-4147-A1F0-371D975AC4FC}"/>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xmlns="" id="{F212C521-59AB-AA49-8C6D-F26AA7B87AB7}"/>
              </a:ext>
            </a:extLst>
          </p:cNvPr>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a:extLst>
              <a:ext uri="{FF2B5EF4-FFF2-40B4-BE49-F238E27FC236}">
                <a16:creationId xmlns:a16="http://schemas.microsoft.com/office/drawing/2014/main" xmlns="" id="{3B263B6F-A951-EF43-8ED0-D65BB413B57B}"/>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689C16AD-2D66-844D-BEC8-F090E21AAC66}"/>
              </a:ext>
            </a:extLst>
          </p:cNvPr>
          <p:cNvSpPr>
            <a:spLocks noGrp="1"/>
          </p:cNvSpPr>
          <p:nvPr>
            <p:ph type="dt" sz="half" idx="10"/>
          </p:nvPr>
        </p:nvSpPr>
        <p:spPr/>
        <p:txBody>
          <a:bodyPr/>
          <a:lstStyle/>
          <a:p>
            <a:fld id="{3068B6FB-F011-41AF-97BD-009E0AD9E346}" type="datetime1">
              <a:rPr kumimoji="1" lang="ja-JP" altLang="en-US" smtClean="0"/>
              <a:t>2020/6/29</a:t>
            </a:fld>
            <a:endParaRPr kumimoji="1" lang="ja-JP" altLang="en-US"/>
          </a:p>
        </p:txBody>
      </p:sp>
      <p:sp>
        <p:nvSpPr>
          <p:cNvPr id="6" name="フッター プレースホルダー 5">
            <a:extLst>
              <a:ext uri="{FF2B5EF4-FFF2-40B4-BE49-F238E27FC236}">
                <a16:creationId xmlns:a16="http://schemas.microsoft.com/office/drawing/2014/main" xmlns="" id="{418A6393-1A71-E44A-8160-D9CD3BB2CA1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BCACF3F7-F98F-EC40-A4C1-F70E32B8D85F}"/>
              </a:ext>
            </a:extLst>
          </p:cNvPr>
          <p:cNvSpPr>
            <a:spLocks noGrp="1"/>
          </p:cNvSpPr>
          <p:nvPr>
            <p:ph type="sldNum" sz="quarter" idx="12"/>
          </p:nvPr>
        </p:nvSpPr>
        <p:spPr/>
        <p:txBody>
          <a:bodyPr/>
          <a:lstStyle/>
          <a:p>
            <a:fld id="{73D0EF41-5076-ED44-A1EC-0638308AA56D}" type="slidenum">
              <a:rPr kumimoji="1" lang="ja-JP" altLang="en-US" smtClean="0"/>
              <a:t>‹#›</a:t>
            </a:fld>
            <a:endParaRPr kumimoji="1" lang="ja-JP" altLang="en-US"/>
          </a:p>
        </p:txBody>
      </p:sp>
    </p:spTree>
    <p:extLst>
      <p:ext uri="{BB962C8B-B14F-4D97-AF65-F5344CB8AC3E}">
        <p14:creationId xmlns:p14="http://schemas.microsoft.com/office/powerpoint/2010/main" val="35589753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29F4C809-6457-E54A-974E-E808E16AF30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F255CE55-65E4-B34C-A85A-A0CFD2E9FCF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734CF2C1-BD6E-A947-BFBE-86BD9B03F8FD}"/>
              </a:ext>
            </a:extLst>
          </p:cNvPr>
          <p:cNvSpPr>
            <a:spLocks noGrp="1"/>
          </p:cNvSpPr>
          <p:nvPr>
            <p:ph type="dt" sz="half" idx="10"/>
          </p:nvPr>
        </p:nvSpPr>
        <p:spPr/>
        <p:txBody>
          <a:bodyPr/>
          <a:lstStyle/>
          <a:p>
            <a:fld id="{C9092DB9-A6C6-40CB-8DFC-BF1368A89CC5}" type="datetime1">
              <a:rPr kumimoji="1" lang="ja-JP" altLang="en-US" smtClean="0"/>
              <a:t>2020/6/29</a:t>
            </a:fld>
            <a:endParaRPr kumimoji="1" lang="ja-JP" altLang="en-US"/>
          </a:p>
        </p:txBody>
      </p:sp>
      <p:sp>
        <p:nvSpPr>
          <p:cNvPr id="5" name="フッター プレースホルダー 4">
            <a:extLst>
              <a:ext uri="{FF2B5EF4-FFF2-40B4-BE49-F238E27FC236}">
                <a16:creationId xmlns:a16="http://schemas.microsoft.com/office/drawing/2014/main" xmlns="" id="{00ADE4C0-3148-754C-836C-8E96ABC15A2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D562EB72-8666-4A41-9FF6-F301220C1DD3}"/>
              </a:ext>
            </a:extLst>
          </p:cNvPr>
          <p:cNvSpPr>
            <a:spLocks noGrp="1"/>
          </p:cNvSpPr>
          <p:nvPr>
            <p:ph type="sldNum" sz="quarter" idx="12"/>
          </p:nvPr>
        </p:nvSpPr>
        <p:spPr/>
        <p:txBody>
          <a:bodyPr/>
          <a:lstStyle/>
          <a:p>
            <a:fld id="{73D0EF41-5076-ED44-A1EC-0638308AA56D}" type="slidenum">
              <a:rPr kumimoji="1" lang="ja-JP" altLang="en-US" smtClean="0"/>
              <a:t>‹#›</a:t>
            </a:fld>
            <a:endParaRPr kumimoji="1" lang="ja-JP" altLang="en-US"/>
          </a:p>
        </p:txBody>
      </p:sp>
    </p:spTree>
    <p:extLst>
      <p:ext uri="{BB962C8B-B14F-4D97-AF65-F5344CB8AC3E}">
        <p14:creationId xmlns:p14="http://schemas.microsoft.com/office/powerpoint/2010/main" val="1835419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xmlns="" id="{A65DE9E2-4A80-5B45-8334-EA988E63F0F7}"/>
              </a:ext>
            </a:extLst>
          </p:cNvPr>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1CEA5B0A-45D2-2B41-BDF8-BA9E37BDE7D9}"/>
              </a:ext>
            </a:extLst>
          </p:cNvPr>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2CC4B463-1E44-9F44-83EA-B4FE1C57F007}"/>
              </a:ext>
            </a:extLst>
          </p:cNvPr>
          <p:cNvSpPr>
            <a:spLocks noGrp="1"/>
          </p:cNvSpPr>
          <p:nvPr>
            <p:ph type="dt" sz="half" idx="10"/>
          </p:nvPr>
        </p:nvSpPr>
        <p:spPr/>
        <p:txBody>
          <a:bodyPr/>
          <a:lstStyle/>
          <a:p>
            <a:fld id="{B3583339-6A4E-483A-AAA8-D76699860CC2}" type="datetime1">
              <a:rPr kumimoji="1" lang="ja-JP" altLang="en-US" smtClean="0"/>
              <a:t>2020/6/29</a:t>
            </a:fld>
            <a:endParaRPr kumimoji="1" lang="ja-JP" altLang="en-US"/>
          </a:p>
        </p:txBody>
      </p:sp>
      <p:sp>
        <p:nvSpPr>
          <p:cNvPr id="5" name="フッター プレースホルダー 4">
            <a:extLst>
              <a:ext uri="{FF2B5EF4-FFF2-40B4-BE49-F238E27FC236}">
                <a16:creationId xmlns:a16="http://schemas.microsoft.com/office/drawing/2014/main" xmlns="" id="{ABD22ADD-B4D2-6F4E-B6D4-A93A4421F28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06BA079F-898A-BC46-B84D-81F940B9BE2C}"/>
              </a:ext>
            </a:extLst>
          </p:cNvPr>
          <p:cNvSpPr>
            <a:spLocks noGrp="1"/>
          </p:cNvSpPr>
          <p:nvPr>
            <p:ph type="sldNum" sz="quarter" idx="12"/>
          </p:nvPr>
        </p:nvSpPr>
        <p:spPr/>
        <p:txBody>
          <a:bodyPr/>
          <a:lstStyle/>
          <a:p>
            <a:fld id="{73D0EF41-5076-ED44-A1EC-0638308AA56D}" type="slidenum">
              <a:rPr kumimoji="1" lang="ja-JP" altLang="en-US" smtClean="0"/>
              <a:t>‹#›</a:t>
            </a:fld>
            <a:endParaRPr kumimoji="1" lang="ja-JP" altLang="en-US"/>
          </a:p>
        </p:txBody>
      </p:sp>
    </p:spTree>
    <p:extLst>
      <p:ext uri="{BB962C8B-B14F-4D97-AF65-F5344CB8AC3E}">
        <p14:creationId xmlns:p14="http://schemas.microsoft.com/office/powerpoint/2010/main" val="1333364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xmlns="" id="{CB0BFA8F-8807-BE44-A346-A403BFC113AF}"/>
              </a:ext>
            </a:extLst>
          </p:cNvPr>
          <p:cNvSpPr/>
          <p:nvPr userDrawn="1"/>
        </p:nvSpPr>
        <p:spPr>
          <a:xfrm>
            <a:off x="0" y="683491"/>
            <a:ext cx="350395" cy="424873"/>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xmlns="" id="{07FAED49-2386-C24B-A019-40D86A284142}"/>
              </a:ext>
            </a:extLst>
          </p:cNvPr>
          <p:cNvSpPr/>
          <p:nvPr userDrawn="1"/>
        </p:nvSpPr>
        <p:spPr>
          <a:xfrm>
            <a:off x="329848" y="683491"/>
            <a:ext cx="141208" cy="42487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xmlns="" id="{40A9DE4B-29E8-2244-9AF2-786E51DBAB93}"/>
              </a:ext>
            </a:extLst>
          </p:cNvPr>
          <p:cNvSpPr/>
          <p:nvPr userDrawn="1"/>
        </p:nvSpPr>
        <p:spPr>
          <a:xfrm>
            <a:off x="6015916" y="681037"/>
            <a:ext cx="3890083" cy="427327"/>
          </a:xfrm>
          <a:prstGeom prst="rect">
            <a:avLst/>
          </a:prstGeom>
          <a:gradFill>
            <a:gsLst>
              <a:gs pos="100000">
                <a:srgbClr val="C5E3EF"/>
              </a:gs>
              <a:gs pos="23000">
                <a:srgbClr val="D9EDF4"/>
              </a:gs>
              <a:gs pos="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プレースホルダー 16">
            <a:extLst>
              <a:ext uri="{FF2B5EF4-FFF2-40B4-BE49-F238E27FC236}">
                <a16:creationId xmlns:a16="http://schemas.microsoft.com/office/drawing/2014/main" xmlns="" id="{25384D6D-8EF3-F047-A7CA-775CED655498}"/>
              </a:ext>
            </a:extLst>
          </p:cNvPr>
          <p:cNvSpPr>
            <a:spLocks noGrp="1"/>
          </p:cNvSpPr>
          <p:nvPr>
            <p:ph type="body" sz="quarter" idx="10" hasCustomPrompt="1"/>
          </p:nvPr>
        </p:nvSpPr>
        <p:spPr>
          <a:xfrm>
            <a:off x="6015917" y="167268"/>
            <a:ext cx="3209046" cy="430643"/>
          </a:xfrm>
        </p:spPr>
        <p:txBody>
          <a:bodyPr anchor="b">
            <a:noAutofit/>
          </a:bodyPr>
          <a:lstStyle>
            <a:lvl1pPr marL="0" indent="0" algn="r">
              <a:buNone/>
              <a:defRPr sz="1400" b="1" i="0">
                <a:solidFill>
                  <a:schemeClr val="accent1">
                    <a:lumMod val="50000"/>
                  </a:schemeClr>
                </a:solidFill>
                <a:latin typeface="Hiragino Sans W6" panose="020B0400000000000000" pitchFamily="34" charset="-128"/>
                <a:ea typeface="Hiragino Sans W6" panose="020B0400000000000000" pitchFamily="34" charset="-128"/>
              </a:defRPr>
            </a:lvl1pPr>
            <a:lvl2pPr marL="371475"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2pPr>
            <a:lvl3pPr marL="742950"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3pPr>
            <a:lvl4pPr marL="1114425"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4pPr>
            <a:lvl5pPr marL="1485900"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5pPr>
          </a:lstStyle>
          <a:p>
            <a:pPr lvl="0"/>
            <a:r>
              <a:rPr kumimoji="1" lang="ja-JP" altLang="en-US"/>
              <a:t>テキスト</a:t>
            </a:r>
          </a:p>
        </p:txBody>
      </p:sp>
      <p:sp>
        <p:nvSpPr>
          <p:cNvPr id="7" name="タイトル 1">
            <a:extLst>
              <a:ext uri="{FF2B5EF4-FFF2-40B4-BE49-F238E27FC236}">
                <a16:creationId xmlns:a16="http://schemas.microsoft.com/office/drawing/2014/main" xmlns="" id="{80E1604B-8661-0342-994C-436AF0EFD9A3}"/>
              </a:ext>
            </a:extLst>
          </p:cNvPr>
          <p:cNvSpPr>
            <a:spLocks noGrp="1"/>
          </p:cNvSpPr>
          <p:nvPr>
            <p:ph type="title" hasCustomPrompt="1"/>
          </p:nvPr>
        </p:nvSpPr>
        <p:spPr>
          <a:xfrm>
            <a:off x="681038" y="642259"/>
            <a:ext cx="8543925" cy="581890"/>
          </a:xfrm>
        </p:spPr>
        <p:txBody>
          <a:bodyPr>
            <a:normAutofit/>
          </a:bodyPr>
          <a:lstStyle>
            <a:lvl1pPr>
              <a:defRPr b="1">
                <a:latin typeface="メイリオ" panose="020B0604030504040204" pitchFamily="50" charset="-128"/>
                <a:ea typeface="メイリオ" panose="020B0604030504040204" pitchFamily="50" charset="-128"/>
              </a:defRPr>
            </a:lvl1pPr>
          </a:lstStyle>
          <a:p>
            <a:pPr>
              <a:lnSpc>
                <a:spcPct val="100000"/>
              </a:lnSpc>
            </a:pPr>
            <a:r>
              <a:rPr lang="ja-JP" altLang="en-US" sz="2800" dirty="0"/>
              <a:t>重症心身障害児の定義重症心あああああああ身障害児</a:t>
            </a:r>
            <a:endParaRPr kumimoji="1" lang="ja-JP" altLang="en-US" sz="2800" dirty="0"/>
          </a:p>
        </p:txBody>
      </p:sp>
      <p:sp>
        <p:nvSpPr>
          <p:cNvPr id="6" name="テキスト プレースホルダー 5">
            <a:extLst>
              <a:ext uri="{FF2B5EF4-FFF2-40B4-BE49-F238E27FC236}">
                <a16:creationId xmlns:a16="http://schemas.microsoft.com/office/drawing/2014/main" xmlns="" id="{39EEFE02-5EC0-4CC1-AE4D-6DAB6B982625}"/>
              </a:ext>
            </a:extLst>
          </p:cNvPr>
          <p:cNvSpPr>
            <a:spLocks noGrp="1"/>
          </p:cNvSpPr>
          <p:nvPr>
            <p:ph type="body" sz="quarter" idx="11" hasCustomPrompt="1"/>
          </p:nvPr>
        </p:nvSpPr>
        <p:spPr>
          <a:xfrm>
            <a:off x="9061249" y="6549840"/>
            <a:ext cx="327428" cy="122925"/>
          </a:xfrm>
        </p:spPr>
        <p:txBody>
          <a:bodyPr>
            <a:normAutofit/>
          </a:bodyPr>
          <a:lstStyle>
            <a:lvl1pPr marL="0" indent="0" algn="r">
              <a:buNone/>
              <a:defRPr sz="700">
                <a:latin typeface="メイリオ" panose="020B0604030504040204" pitchFamily="50" charset="-128"/>
                <a:ea typeface="メイリオ" panose="020B0604030504040204" pitchFamily="50" charset="-128"/>
              </a:defRPr>
            </a:lvl1pPr>
            <a:lvl2pPr marL="371475" indent="0" algn="r">
              <a:buNone/>
              <a:defRPr sz="700">
                <a:latin typeface="メイリオ" panose="020B0604030504040204" pitchFamily="50" charset="-128"/>
                <a:ea typeface="メイリオ" panose="020B0604030504040204" pitchFamily="50" charset="-128"/>
              </a:defRPr>
            </a:lvl2pPr>
            <a:lvl3pPr marL="742950" indent="0" algn="r">
              <a:buNone/>
              <a:defRPr sz="700">
                <a:latin typeface="メイリオ" panose="020B0604030504040204" pitchFamily="50" charset="-128"/>
                <a:ea typeface="メイリオ" panose="020B0604030504040204" pitchFamily="50" charset="-128"/>
              </a:defRPr>
            </a:lvl3pPr>
            <a:lvl4pPr marL="1114425" indent="0" algn="r">
              <a:buNone/>
              <a:defRPr sz="700">
                <a:latin typeface="メイリオ" panose="020B0604030504040204" pitchFamily="50" charset="-128"/>
                <a:ea typeface="メイリオ" panose="020B0604030504040204" pitchFamily="50" charset="-128"/>
              </a:defRPr>
            </a:lvl4pPr>
            <a:lvl5pPr marL="1485900" indent="0" algn="r">
              <a:buNone/>
              <a:defRPr sz="700">
                <a:latin typeface="メイリオ" panose="020B0604030504040204" pitchFamily="50" charset="-128"/>
                <a:ea typeface="メイリオ" panose="020B0604030504040204" pitchFamily="50" charset="-128"/>
              </a:defRPr>
            </a:lvl5pPr>
          </a:lstStyle>
          <a:p>
            <a:pPr lvl="0"/>
            <a:r>
              <a:rPr kumimoji="1" lang="en-US" altLang="ja-JP" dirty="0"/>
              <a:t>000</a:t>
            </a:r>
            <a:endParaRPr kumimoji="1" lang="ja-JP" altLang="en-US" dirty="0"/>
          </a:p>
        </p:txBody>
      </p:sp>
    </p:spTree>
    <p:extLst>
      <p:ext uri="{BB962C8B-B14F-4D97-AF65-F5344CB8AC3E}">
        <p14:creationId xmlns:p14="http://schemas.microsoft.com/office/powerpoint/2010/main" val="219710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タイトルとコンテンツ">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xmlns="" id="{CB0BFA8F-8807-BE44-A346-A403BFC113AF}"/>
              </a:ext>
            </a:extLst>
          </p:cNvPr>
          <p:cNvSpPr/>
          <p:nvPr userDrawn="1"/>
        </p:nvSpPr>
        <p:spPr>
          <a:xfrm>
            <a:off x="0" y="683491"/>
            <a:ext cx="350395" cy="424873"/>
          </a:xfrm>
          <a:prstGeom prst="rect">
            <a:avLst/>
          </a:prstGeom>
          <a:solidFill>
            <a:srgbClr val="4D3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xmlns="" id="{07FAED49-2386-C24B-A019-40D86A284142}"/>
              </a:ext>
            </a:extLst>
          </p:cNvPr>
          <p:cNvSpPr/>
          <p:nvPr userDrawn="1"/>
        </p:nvSpPr>
        <p:spPr>
          <a:xfrm>
            <a:off x="329848" y="683491"/>
            <a:ext cx="141208" cy="424873"/>
          </a:xfrm>
          <a:prstGeom prst="rect">
            <a:avLst/>
          </a:prstGeom>
          <a:solidFill>
            <a:srgbClr val="C4AF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xmlns="" id="{40A9DE4B-29E8-2244-9AF2-786E51DBAB93}"/>
              </a:ext>
            </a:extLst>
          </p:cNvPr>
          <p:cNvSpPr/>
          <p:nvPr userDrawn="1"/>
        </p:nvSpPr>
        <p:spPr>
          <a:xfrm>
            <a:off x="6015916" y="681037"/>
            <a:ext cx="3890083" cy="427327"/>
          </a:xfrm>
          <a:prstGeom prst="rect">
            <a:avLst/>
          </a:prstGeom>
          <a:gradFill>
            <a:gsLst>
              <a:gs pos="83000">
                <a:srgbClr val="C4AFD9"/>
              </a:gs>
              <a:gs pos="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プレースホルダー 16">
            <a:extLst>
              <a:ext uri="{FF2B5EF4-FFF2-40B4-BE49-F238E27FC236}">
                <a16:creationId xmlns:a16="http://schemas.microsoft.com/office/drawing/2014/main" xmlns="" id="{25384D6D-8EF3-F047-A7CA-775CED655498}"/>
              </a:ext>
            </a:extLst>
          </p:cNvPr>
          <p:cNvSpPr>
            <a:spLocks noGrp="1"/>
          </p:cNvSpPr>
          <p:nvPr>
            <p:ph type="body" sz="quarter" idx="10" hasCustomPrompt="1"/>
          </p:nvPr>
        </p:nvSpPr>
        <p:spPr>
          <a:xfrm>
            <a:off x="6015917" y="167268"/>
            <a:ext cx="3209046" cy="430643"/>
          </a:xfrm>
        </p:spPr>
        <p:txBody>
          <a:bodyPr anchor="b">
            <a:noAutofit/>
          </a:bodyPr>
          <a:lstStyle>
            <a:lvl1pPr marL="0" indent="0" algn="r">
              <a:buNone/>
              <a:defRPr sz="1400" b="1" i="0">
                <a:solidFill>
                  <a:srgbClr val="4D3268"/>
                </a:solidFill>
                <a:latin typeface="Hiragino Sans W6" panose="020B0400000000000000" pitchFamily="34" charset="-128"/>
                <a:ea typeface="Hiragino Sans W6" panose="020B0400000000000000" pitchFamily="34" charset="-128"/>
              </a:defRPr>
            </a:lvl1pPr>
            <a:lvl2pPr marL="371475"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2pPr>
            <a:lvl3pPr marL="742950"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3pPr>
            <a:lvl4pPr marL="1114425"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4pPr>
            <a:lvl5pPr marL="1485900"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5pPr>
          </a:lstStyle>
          <a:p>
            <a:pPr lvl="0"/>
            <a:r>
              <a:rPr kumimoji="1" lang="ja-JP" altLang="en-US" dirty="0"/>
              <a:t>テキスト</a:t>
            </a:r>
          </a:p>
        </p:txBody>
      </p:sp>
      <p:sp>
        <p:nvSpPr>
          <p:cNvPr id="7" name="タイトル 1">
            <a:extLst>
              <a:ext uri="{FF2B5EF4-FFF2-40B4-BE49-F238E27FC236}">
                <a16:creationId xmlns:a16="http://schemas.microsoft.com/office/drawing/2014/main" xmlns="" id="{80E1604B-8661-0342-994C-436AF0EFD9A3}"/>
              </a:ext>
            </a:extLst>
          </p:cNvPr>
          <p:cNvSpPr>
            <a:spLocks noGrp="1"/>
          </p:cNvSpPr>
          <p:nvPr>
            <p:ph type="title" hasCustomPrompt="1"/>
          </p:nvPr>
        </p:nvSpPr>
        <p:spPr>
          <a:xfrm>
            <a:off x="681038" y="642259"/>
            <a:ext cx="8543925" cy="581890"/>
          </a:xfrm>
        </p:spPr>
        <p:txBody>
          <a:bodyPr>
            <a:normAutofit/>
          </a:bodyPr>
          <a:lstStyle>
            <a:lvl1pPr>
              <a:defRPr b="1">
                <a:latin typeface="メイリオ" panose="020B0604030504040204" pitchFamily="50" charset="-128"/>
                <a:ea typeface="メイリオ" panose="020B0604030504040204" pitchFamily="50" charset="-128"/>
              </a:defRPr>
            </a:lvl1pPr>
          </a:lstStyle>
          <a:p>
            <a:pPr>
              <a:lnSpc>
                <a:spcPct val="100000"/>
              </a:lnSpc>
            </a:pPr>
            <a:r>
              <a:rPr lang="ja-JP" altLang="en-US" sz="2800" dirty="0"/>
              <a:t>重症心身障害児の定義重症心あああああああ身障害児</a:t>
            </a:r>
            <a:endParaRPr kumimoji="1" lang="ja-JP" altLang="en-US" sz="2800" dirty="0"/>
          </a:p>
        </p:txBody>
      </p:sp>
      <p:sp>
        <p:nvSpPr>
          <p:cNvPr id="6" name="テキスト プレースホルダー 5">
            <a:extLst>
              <a:ext uri="{FF2B5EF4-FFF2-40B4-BE49-F238E27FC236}">
                <a16:creationId xmlns:a16="http://schemas.microsoft.com/office/drawing/2014/main" xmlns="" id="{39EEFE02-5EC0-4CC1-AE4D-6DAB6B982625}"/>
              </a:ext>
            </a:extLst>
          </p:cNvPr>
          <p:cNvSpPr>
            <a:spLocks noGrp="1"/>
          </p:cNvSpPr>
          <p:nvPr>
            <p:ph type="body" sz="quarter" idx="11" hasCustomPrompt="1"/>
          </p:nvPr>
        </p:nvSpPr>
        <p:spPr>
          <a:xfrm>
            <a:off x="9061249" y="6549840"/>
            <a:ext cx="327428" cy="122925"/>
          </a:xfrm>
        </p:spPr>
        <p:txBody>
          <a:bodyPr>
            <a:normAutofit/>
          </a:bodyPr>
          <a:lstStyle>
            <a:lvl1pPr marL="0" indent="0" algn="r">
              <a:buNone/>
              <a:defRPr sz="700">
                <a:latin typeface="メイリオ" panose="020B0604030504040204" pitchFamily="50" charset="-128"/>
                <a:ea typeface="メイリオ" panose="020B0604030504040204" pitchFamily="50" charset="-128"/>
              </a:defRPr>
            </a:lvl1pPr>
            <a:lvl2pPr marL="371475" indent="0" algn="r">
              <a:buNone/>
              <a:defRPr sz="700">
                <a:latin typeface="メイリオ" panose="020B0604030504040204" pitchFamily="50" charset="-128"/>
                <a:ea typeface="メイリオ" panose="020B0604030504040204" pitchFamily="50" charset="-128"/>
              </a:defRPr>
            </a:lvl2pPr>
            <a:lvl3pPr marL="742950" indent="0" algn="r">
              <a:buNone/>
              <a:defRPr sz="700">
                <a:latin typeface="メイリオ" panose="020B0604030504040204" pitchFamily="50" charset="-128"/>
                <a:ea typeface="メイリオ" panose="020B0604030504040204" pitchFamily="50" charset="-128"/>
              </a:defRPr>
            </a:lvl3pPr>
            <a:lvl4pPr marL="1114425" indent="0" algn="r">
              <a:buNone/>
              <a:defRPr sz="700">
                <a:latin typeface="メイリオ" panose="020B0604030504040204" pitchFamily="50" charset="-128"/>
                <a:ea typeface="メイリオ" panose="020B0604030504040204" pitchFamily="50" charset="-128"/>
              </a:defRPr>
            </a:lvl4pPr>
            <a:lvl5pPr marL="1485900" indent="0" algn="r">
              <a:buNone/>
              <a:defRPr sz="700">
                <a:latin typeface="メイリオ" panose="020B0604030504040204" pitchFamily="50" charset="-128"/>
                <a:ea typeface="メイリオ" panose="020B0604030504040204" pitchFamily="50" charset="-128"/>
              </a:defRPr>
            </a:lvl5pPr>
          </a:lstStyle>
          <a:p>
            <a:pPr lvl="0"/>
            <a:r>
              <a:rPr kumimoji="1" lang="en-US" altLang="ja-JP" dirty="0"/>
              <a:t>000</a:t>
            </a:r>
            <a:endParaRPr kumimoji="1" lang="ja-JP" altLang="en-US" dirty="0"/>
          </a:p>
        </p:txBody>
      </p:sp>
    </p:spTree>
    <p:extLst>
      <p:ext uri="{BB962C8B-B14F-4D97-AF65-F5344CB8AC3E}">
        <p14:creationId xmlns:p14="http://schemas.microsoft.com/office/powerpoint/2010/main" val="4060214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タイトルとコンテンツ">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xmlns="" id="{CB0BFA8F-8807-BE44-A346-A403BFC113AF}"/>
              </a:ext>
            </a:extLst>
          </p:cNvPr>
          <p:cNvSpPr/>
          <p:nvPr userDrawn="1"/>
        </p:nvSpPr>
        <p:spPr>
          <a:xfrm>
            <a:off x="0" y="683491"/>
            <a:ext cx="350395" cy="424873"/>
          </a:xfrm>
          <a:prstGeom prst="rect">
            <a:avLst/>
          </a:prstGeom>
          <a:solidFill>
            <a:srgbClr val="9A0E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A0E43"/>
              </a:solidFill>
            </a:endParaRPr>
          </a:p>
        </p:txBody>
      </p:sp>
      <p:sp>
        <p:nvSpPr>
          <p:cNvPr id="10" name="正方形/長方形 9">
            <a:extLst>
              <a:ext uri="{FF2B5EF4-FFF2-40B4-BE49-F238E27FC236}">
                <a16:creationId xmlns:a16="http://schemas.microsoft.com/office/drawing/2014/main" xmlns="" id="{07FAED49-2386-C24B-A019-40D86A284142}"/>
              </a:ext>
            </a:extLst>
          </p:cNvPr>
          <p:cNvSpPr/>
          <p:nvPr userDrawn="1"/>
        </p:nvSpPr>
        <p:spPr>
          <a:xfrm>
            <a:off x="329848" y="683491"/>
            <a:ext cx="141208" cy="424873"/>
          </a:xfrm>
          <a:prstGeom prst="rect">
            <a:avLst/>
          </a:prstGeom>
          <a:solidFill>
            <a:srgbClr val="F9BD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xmlns="" id="{40A9DE4B-29E8-2244-9AF2-786E51DBAB93}"/>
              </a:ext>
            </a:extLst>
          </p:cNvPr>
          <p:cNvSpPr/>
          <p:nvPr userDrawn="1"/>
        </p:nvSpPr>
        <p:spPr>
          <a:xfrm>
            <a:off x="6015916" y="681037"/>
            <a:ext cx="3890083" cy="427327"/>
          </a:xfrm>
          <a:prstGeom prst="rect">
            <a:avLst/>
          </a:prstGeom>
          <a:gradFill>
            <a:gsLst>
              <a:gs pos="83000">
                <a:srgbClr val="F9BDD4"/>
              </a:gs>
              <a:gs pos="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プレースホルダー 16">
            <a:extLst>
              <a:ext uri="{FF2B5EF4-FFF2-40B4-BE49-F238E27FC236}">
                <a16:creationId xmlns:a16="http://schemas.microsoft.com/office/drawing/2014/main" xmlns="" id="{25384D6D-8EF3-F047-A7CA-775CED655498}"/>
              </a:ext>
            </a:extLst>
          </p:cNvPr>
          <p:cNvSpPr>
            <a:spLocks noGrp="1"/>
          </p:cNvSpPr>
          <p:nvPr>
            <p:ph type="body" sz="quarter" idx="10" hasCustomPrompt="1"/>
          </p:nvPr>
        </p:nvSpPr>
        <p:spPr>
          <a:xfrm>
            <a:off x="6015917" y="167268"/>
            <a:ext cx="3209046" cy="430643"/>
          </a:xfrm>
        </p:spPr>
        <p:txBody>
          <a:bodyPr anchor="b">
            <a:noAutofit/>
          </a:bodyPr>
          <a:lstStyle>
            <a:lvl1pPr marL="0" indent="0" algn="r">
              <a:buNone/>
              <a:defRPr sz="1400" b="1" i="0">
                <a:solidFill>
                  <a:srgbClr val="9A0E43"/>
                </a:solidFill>
                <a:latin typeface="Hiragino Sans W6" panose="020B0400000000000000" pitchFamily="34" charset="-128"/>
                <a:ea typeface="Hiragino Sans W6" panose="020B0400000000000000" pitchFamily="34" charset="-128"/>
              </a:defRPr>
            </a:lvl1pPr>
            <a:lvl2pPr marL="371475"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2pPr>
            <a:lvl3pPr marL="742950"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3pPr>
            <a:lvl4pPr marL="1114425"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4pPr>
            <a:lvl5pPr marL="1485900"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5pPr>
          </a:lstStyle>
          <a:p>
            <a:pPr lvl="0"/>
            <a:r>
              <a:rPr kumimoji="1" lang="ja-JP" altLang="en-US" dirty="0"/>
              <a:t>テキスト</a:t>
            </a:r>
          </a:p>
        </p:txBody>
      </p:sp>
      <p:sp>
        <p:nvSpPr>
          <p:cNvPr id="7" name="タイトル 1">
            <a:extLst>
              <a:ext uri="{FF2B5EF4-FFF2-40B4-BE49-F238E27FC236}">
                <a16:creationId xmlns:a16="http://schemas.microsoft.com/office/drawing/2014/main" xmlns="" id="{80E1604B-8661-0342-994C-436AF0EFD9A3}"/>
              </a:ext>
            </a:extLst>
          </p:cNvPr>
          <p:cNvSpPr>
            <a:spLocks noGrp="1"/>
          </p:cNvSpPr>
          <p:nvPr>
            <p:ph type="title" hasCustomPrompt="1"/>
          </p:nvPr>
        </p:nvSpPr>
        <p:spPr>
          <a:xfrm>
            <a:off x="681038" y="642259"/>
            <a:ext cx="8543925" cy="581890"/>
          </a:xfrm>
        </p:spPr>
        <p:txBody>
          <a:bodyPr>
            <a:normAutofit/>
          </a:bodyPr>
          <a:lstStyle>
            <a:lvl1pPr>
              <a:defRPr b="1">
                <a:latin typeface="メイリオ" panose="020B0604030504040204" pitchFamily="50" charset="-128"/>
                <a:ea typeface="メイリオ" panose="020B0604030504040204" pitchFamily="50" charset="-128"/>
              </a:defRPr>
            </a:lvl1pPr>
          </a:lstStyle>
          <a:p>
            <a:pPr>
              <a:lnSpc>
                <a:spcPct val="100000"/>
              </a:lnSpc>
            </a:pPr>
            <a:r>
              <a:rPr lang="ja-JP" altLang="en-US" sz="2800" dirty="0"/>
              <a:t>重症心身障害児の定義重症心あああああああ身障害児</a:t>
            </a:r>
            <a:endParaRPr kumimoji="1" lang="ja-JP" altLang="en-US" sz="2800" dirty="0"/>
          </a:p>
        </p:txBody>
      </p:sp>
      <p:sp>
        <p:nvSpPr>
          <p:cNvPr id="6" name="テキスト プレースホルダー 5">
            <a:extLst>
              <a:ext uri="{FF2B5EF4-FFF2-40B4-BE49-F238E27FC236}">
                <a16:creationId xmlns:a16="http://schemas.microsoft.com/office/drawing/2014/main" xmlns="" id="{39EEFE02-5EC0-4CC1-AE4D-6DAB6B982625}"/>
              </a:ext>
            </a:extLst>
          </p:cNvPr>
          <p:cNvSpPr>
            <a:spLocks noGrp="1"/>
          </p:cNvSpPr>
          <p:nvPr>
            <p:ph type="body" sz="quarter" idx="11" hasCustomPrompt="1"/>
          </p:nvPr>
        </p:nvSpPr>
        <p:spPr>
          <a:xfrm>
            <a:off x="9061249" y="6549840"/>
            <a:ext cx="327428" cy="122925"/>
          </a:xfrm>
        </p:spPr>
        <p:txBody>
          <a:bodyPr>
            <a:normAutofit/>
          </a:bodyPr>
          <a:lstStyle>
            <a:lvl1pPr marL="0" indent="0" algn="r">
              <a:buNone/>
              <a:defRPr sz="700">
                <a:latin typeface="メイリオ" panose="020B0604030504040204" pitchFamily="50" charset="-128"/>
                <a:ea typeface="メイリオ" panose="020B0604030504040204" pitchFamily="50" charset="-128"/>
              </a:defRPr>
            </a:lvl1pPr>
            <a:lvl2pPr marL="371475" indent="0" algn="r">
              <a:buNone/>
              <a:defRPr sz="700">
                <a:latin typeface="メイリオ" panose="020B0604030504040204" pitchFamily="50" charset="-128"/>
                <a:ea typeface="メイリオ" panose="020B0604030504040204" pitchFamily="50" charset="-128"/>
              </a:defRPr>
            </a:lvl2pPr>
            <a:lvl3pPr marL="742950" indent="0" algn="r">
              <a:buNone/>
              <a:defRPr sz="700">
                <a:latin typeface="メイリオ" panose="020B0604030504040204" pitchFamily="50" charset="-128"/>
                <a:ea typeface="メイリオ" panose="020B0604030504040204" pitchFamily="50" charset="-128"/>
              </a:defRPr>
            </a:lvl3pPr>
            <a:lvl4pPr marL="1114425" indent="0" algn="r">
              <a:buNone/>
              <a:defRPr sz="700">
                <a:latin typeface="メイリオ" panose="020B0604030504040204" pitchFamily="50" charset="-128"/>
                <a:ea typeface="メイリオ" panose="020B0604030504040204" pitchFamily="50" charset="-128"/>
              </a:defRPr>
            </a:lvl4pPr>
            <a:lvl5pPr marL="1485900" indent="0" algn="r">
              <a:buNone/>
              <a:defRPr sz="700">
                <a:latin typeface="メイリオ" panose="020B0604030504040204" pitchFamily="50" charset="-128"/>
                <a:ea typeface="メイリオ" panose="020B0604030504040204" pitchFamily="50" charset="-128"/>
              </a:defRPr>
            </a:lvl5pPr>
          </a:lstStyle>
          <a:p>
            <a:pPr lvl="0"/>
            <a:r>
              <a:rPr kumimoji="1" lang="en-US" altLang="ja-JP" dirty="0"/>
              <a:t>000</a:t>
            </a:r>
            <a:endParaRPr kumimoji="1" lang="ja-JP" altLang="en-US" dirty="0"/>
          </a:p>
        </p:txBody>
      </p:sp>
    </p:spTree>
    <p:extLst>
      <p:ext uri="{BB962C8B-B14F-4D97-AF65-F5344CB8AC3E}">
        <p14:creationId xmlns:p14="http://schemas.microsoft.com/office/powerpoint/2010/main" val="2036523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タイトルとコンテンツ">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xmlns="" id="{CB0BFA8F-8807-BE44-A346-A403BFC113AF}"/>
              </a:ext>
            </a:extLst>
          </p:cNvPr>
          <p:cNvSpPr/>
          <p:nvPr userDrawn="1"/>
        </p:nvSpPr>
        <p:spPr>
          <a:xfrm>
            <a:off x="0" y="683491"/>
            <a:ext cx="350395" cy="424873"/>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xmlns="" id="{07FAED49-2386-C24B-A019-40D86A284142}"/>
              </a:ext>
            </a:extLst>
          </p:cNvPr>
          <p:cNvSpPr/>
          <p:nvPr userDrawn="1"/>
        </p:nvSpPr>
        <p:spPr>
          <a:xfrm>
            <a:off x="329848" y="683491"/>
            <a:ext cx="141208" cy="424873"/>
          </a:xfrm>
          <a:prstGeom prst="rect">
            <a:avLst/>
          </a:prstGeom>
          <a:solidFill>
            <a:srgbClr val="FFE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xmlns="" id="{40A9DE4B-29E8-2244-9AF2-786E51DBAB93}"/>
              </a:ext>
            </a:extLst>
          </p:cNvPr>
          <p:cNvSpPr/>
          <p:nvPr userDrawn="1"/>
        </p:nvSpPr>
        <p:spPr>
          <a:xfrm>
            <a:off x="6015916" y="681037"/>
            <a:ext cx="3890083" cy="427327"/>
          </a:xfrm>
          <a:prstGeom prst="rect">
            <a:avLst/>
          </a:prstGeom>
          <a:gradFill>
            <a:gsLst>
              <a:gs pos="100000">
                <a:srgbClr val="FFD08B"/>
              </a:gs>
              <a:gs pos="23000">
                <a:srgbClr val="FFE07D"/>
              </a:gs>
              <a:gs pos="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プレースホルダー 16">
            <a:extLst>
              <a:ext uri="{FF2B5EF4-FFF2-40B4-BE49-F238E27FC236}">
                <a16:creationId xmlns:a16="http://schemas.microsoft.com/office/drawing/2014/main" xmlns="" id="{25384D6D-8EF3-F047-A7CA-775CED655498}"/>
              </a:ext>
            </a:extLst>
          </p:cNvPr>
          <p:cNvSpPr>
            <a:spLocks noGrp="1"/>
          </p:cNvSpPr>
          <p:nvPr>
            <p:ph type="body" sz="quarter" idx="10" hasCustomPrompt="1"/>
          </p:nvPr>
        </p:nvSpPr>
        <p:spPr>
          <a:xfrm>
            <a:off x="4953000" y="167268"/>
            <a:ext cx="4271963" cy="430643"/>
          </a:xfrm>
        </p:spPr>
        <p:txBody>
          <a:bodyPr anchor="b">
            <a:noAutofit/>
          </a:bodyPr>
          <a:lstStyle>
            <a:lvl1pPr marL="0" indent="0" algn="r">
              <a:buNone/>
              <a:defRPr sz="1400" b="1" i="0">
                <a:solidFill>
                  <a:srgbClr val="C87700"/>
                </a:solidFill>
                <a:latin typeface="メイリオ" panose="020B0604030504040204" pitchFamily="50" charset="-128"/>
                <a:ea typeface="メイリオ" panose="020B0604030504040204" pitchFamily="50" charset="-128"/>
              </a:defRPr>
            </a:lvl1pPr>
            <a:lvl2pPr marL="371475"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2pPr>
            <a:lvl3pPr marL="742950"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3pPr>
            <a:lvl4pPr marL="1114425"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4pPr>
            <a:lvl5pPr marL="1485900"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5pPr>
          </a:lstStyle>
          <a:p>
            <a:pPr lvl="0"/>
            <a:r>
              <a:rPr kumimoji="1" lang="ja-JP" altLang="en-US" dirty="0"/>
              <a:t>テキスト</a:t>
            </a:r>
          </a:p>
        </p:txBody>
      </p:sp>
      <p:sp>
        <p:nvSpPr>
          <p:cNvPr id="7" name="タイトル 1">
            <a:extLst>
              <a:ext uri="{FF2B5EF4-FFF2-40B4-BE49-F238E27FC236}">
                <a16:creationId xmlns:a16="http://schemas.microsoft.com/office/drawing/2014/main" xmlns="" id="{80E1604B-8661-0342-994C-436AF0EFD9A3}"/>
              </a:ext>
            </a:extLst>
          </p:cNvPr>
          <p:cNvSpPr>
            <a:spLocks noGrp="1"/>
          </p:cNvSpPr>
          <p:nvPr>
            <p:ph type="title" hasCustomPrompt="1"/>
          </p:nvPr>
        </p:nvSpPr>
        <p:spPr>
          <a:xfrm>
            <a:off x="681038" y="642259"/>
            <a:ext cx="8543925" cy="581890"/>
          </a:xfrm>
        </p:spPr>
        <p:txBody>
          <a:bodyPr>
            <a:normAutofit/>
          </a:bodyPr>
          <a:lstStyle>
            <a:lvl1pPr>
              <a:defRPr b="1">
                <a:latin typeface="メイリオ" panose="020B0604030504040204" pitchFamily="50" charset="-128"/>
                <a:ea typeface="メイリオ" panose="020B0604030504040204" pitchFamily="50" charset="-128"/>
              </a:defRPr>
            </a:lvl1pPr>
          </a:lstStyle>
          <a:p>
            <a:pPr>
              <a:lnSpc>
                <a:spcPct val="100000"/>
              </a:lnSpc>
            </a:pPr>
            <a:r>
              <a:rPr lang="ja-JP" altLang="en-US" sz="2800" dirty="0"/>
              <a:t>重症心身障害児の定義重症心あああああああ身障害児</a:t>
            </a:r>
            <a:endParaRPr kumimoji="1" lang="ja-JP" altLang="en-US" sz="2800" dirty="0"/>
          </a:p>
        </p:txBody>
      </p:sp>
      <p:sp>
        <p:nvSpPr>
          <p:cNvPr id="6" name="テキスト プレースホルダー 5">
            <a:extLst>
              <a:ext uri="{FF2B5EF4-FFF2-40B4-BE49-F238E27FC236}">
                <a16:creationId xmlns:a16="http://schemas.microsoft.com/office/drawing/2014/main" xmlns="" id="{39EEFE02-5EC0-4CC1-AE4D-6DAB6B982625}"/>
              </a:ext>
            </a:extLst>
          </p:cNvPr>
          <p:cNvSpPr>
            <a:spLocks noGrp="1"/>
          </p:cNvSpPr>
          <p:nvPr>
            <p:ph type="body" sz="quarter" idx="11" hasCustomPrompt="1"/>
          </p:nvPr>
        </p:nvSpPr>
        <p:spPr>
          <a:xfrm>
            <a:off x="9061249" y="6549840"/>
            <a:ext cx="327428" cy="122925"/>
          </a:xfrm>
        </p:spPr>
        <p:txBody>
          <a:bodyPr>
            <a:normAutofit/>
          </a:bodyPr>
          <a:lstStyle>
            <a:lvl1pPr marL="0" indent="0" algn="r">
              <a:buNone/>
              <a:defRPr sz="700">
                <a:latin typeface="メイリオ" panose="020B0604030504040204" pitchFamily="50" charset="-128"/>
                <a:ea typeface="メイリオ" panose="020B0604030504040204" pitchFamily="50" charset="-128"/>
              </a:defRPr>
            </a:lvl1pPr>
            <a:lvl2pPr marL="371475" indent="0" algn="r">
              <a:buNone/>
              <a:defRPr sz="700">
                <a:latin typeface="メイリオ" panose="020B0604030504040204" pitchFamily="50" charset="-128"/>
                <a:ea typeface="メイリオ" panose="020B0604030504040204" pitchFamily="50" charset="-128"/>
              </a:defRPr>
            </a:lvl2pPr>
            <a:lvl3pPr marL="742950" indent="0" algn="r">
              <a:buNone/>
              <a:defRPr sz="700">
                <a:latin typeface="メイリオ" panose="020B0604030504040204" pitchFamily="50" charset="-128"/>
                <a:ea typeface="メイリオ" panose="020B0604030504040204" pitchFamily="50" charset="-128"/>
              </a:defRPr>
            </a:lvl3pPr>
            <a:lvl4pPr marL="1114425" indent="0" algn="r">
              <a:buNone/>
              <a:defRPr sz="700">
                <a:latin typeface="メイリオ" panose="020B0604030504040204" pitchFamily="50" charset="-128"/>
                <a:ea typeface="メイリオ" panose="020B0604030504040204" pitchFamily="50" charset="-128"/>
              </a:defRPr>
            </a:lvl4pPr>
            <a:lvl5pPr marL="1485900" indent="0" algn="r">
              <a:buNone/>
              <a:defRPr sz="700">
                <a:latin typeface="メイリオ" panose="020B0604030504040204" pitchFamily="50" charset="-128"/>
                <a:ea typeface="メイリオ" panose="020B0604030504040204" pitchFamily="50" charset="-128"/>
              </a:defRPr>
            </a:lvl5pPr>
          </a:lstStyle>
          <a:p>
            <a:pPr lvl="0"/>
            <a:r>
              <a:rPr kumimoji="1" lang="en-US" altLang="ja-JP" dirty="0"/>
              <a:t>000</a:t>
            </a:r>
            <a:endParaRPr kumimoji="1" lang="ja-JP" altLang="en-US" dirty="0"/>
          </a:p>
        </p:txBody>
      </p:sp>
    </p:spTree>
    <p:extLst>
      <p:ext uri="{BB962C8B-B14F-4D97-AF65-F5344CB8AC3E}">
        <p14:creationId xmlns:p14="http://schemas.microsoft.com/office/powerpoint/2010/main" val="991896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タイトルとコンテンツ">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xmlns="" id="{80E1604B-8661-0342-994C-436AF0EFD9A3}"/>
              </a:ext>
            </a:extLst>
          </p:cNvPr>
          <p:cNvSpPr>
            <a:spLocks noGrp="1"/>
          </p:cNvSpPr>
          <p:nvPr>
            <p:ph type="title" hasCustomPrompt="1"/>
          </p:nvPr>
        </p:nvSpPr>
        <p:spPr>
          <a:xfrm>
            <a:off x="681038" y="683491"/>
            <a:ext cx="8543925" cy="508000"/>
          </a:xfrm>
        </p:spPr>
        <p:txBody>
          <a:bodyPr>
            <a:normAutofit/>
          </a:bodyPr>
          <a:lstStyle>
            <a:lvl1pPr>
              <a:defRPr b="1">
                <a:latin typeface="メイリオ" panose="020B0604030504040204" pitchFamily="50" charset="-128"/>
                <a:ea typeface="メイリオ" panose="020B0604030504040204" pitchFamily="50" charset="-128"/>
              </a:defRPr>
            </a:lvl1pPr>
          </a:lstStyle>
          <a:p>
            <a:pPr>
              <a:lnSpc>
                <a:spcPct val="100000"/>
              </a:lnSpc>
            </a:pPr>
            <a:r>
              <a:rPr lang="ja-JP" altLang="en-US" sz="2800" dirty="0"/>
              <a:t>重症心身障害児の定義</a:t>
            </a:r>
            <a:endParaRPr kumimoji="1" lang="ja-JP" altLang="en-US" sz="2800" dirty="0"/>
          </a:p>
        </p:txBody>
      </p:sp>
      <p:sp>
        <p:nvSpPr>
          <p:cNvPr id="9" name="正方形/長方形 8">
            <a:extLst>
              <a:ext uri="{FF2B5EF4-FFF2-40B4-BE49-F238E27FC236}">
                <a16:creationId xmlns:a16="http://schemas.microsoft.com/office/drawing/2014/main" xmlns="" id="{CB0BFA8F-8807-BE44-A346-A403BFC113AF}"/>
              </a:ext>
            </a:extLst>
          </p:cNvPr>
          <p:cNvSpPr/>
          <p:nvPr userDrawn="1"/>
        </p:nvSpPr>
        <p:spPr>
          <a:xfrm>
            <a:off x="0" y="683491"/>
            <a:ext cx="350395" cy="42487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xmlns="" id="{07FAED49-2386-C24B-A019-40D86A284142}"/>
              </a:ext>
            </a:extLst>
          </p:cNvPr>
          <p:cNvSpPr/>
          <p:nvPr userDrawn="1"/>
        </p:nvSpPr>
        <p:spPr>
          <a:xfrm>
            <a:off x="329848" y="683491"/>
            <a:ext cx="141208" cy="42487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xmlns="" id="{40A9DE4B-29E8-2244-9AF2-786E51DBAB93}"/>
              </a:ext>
            </a:extLst>
          </p:cNvPr>
          <p:cNvSpPr/>
          <p:nvPr userDrawn="1"/>
        </p:nvSpPr>
        <p:spPr>
          <a:xfrm>
            <a:off x="6015916" y="681037"/>
            <a:ext cx="3890083" cy="427327"/>
          </a:xfrm>
          <a:prstGeom prst="rect">
            <a:avLst/>
          </a:prstGeom>
          <a:gradFill>
            <a:gsLst>
              <a:gs pos="100000">
                <a:schemeClr val="bg1">
                  <a:lumMod val="85000"/>
                </a:schemeClr>
              </a:gs>
              <a:gs pos="24000">
                <a:schemeClr val="bg1">
                  <a:lumMod val="85000"/>
                </a:schemeClr>
              </a:gs>
              <a:gs pos="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プレースホルダー 16">
            <a:extLst>
              <a:ext uri="{FF2B5EF4-FFF2-40B4-BE49-F238E27FC236}">
                <a16:creationId xmlns:a16="http://schemas.microsoft.com/office/drawing/2014/main" xmlns="" id="{25384D6D-8EF3-F047-A7CA-775CED655498}"/>
              </a:ext>
            </a:extLst>
          </p:cNvPr>
          <p:cNvSpPr>
            <a:spLocks noGrp="1"/>
          </p:cNvSpPr>
          <p:nvPr>
            <p:ph type="body" sz="quarter" idx="10" hasCustomPrompt="1"/>
          </p:nvPr>
        </p:nvSpPr>
        <p:spPr>
          <a:xfrm>
            <a:off x="6015917" y="167268"/>
            <a:ext cx="3209046" cy="430643"/>
          </a:xfrm>
        </p:spPr>
        <p:txBody>
          <a:bodyPr anchor="b">
            <a:noAutofit/>
          </a:bodyPr>
          <a:lstStyle>
            <a:lvl1pPr marL="0" indent="0" algn="r">
              <a:buNone/>
              <a:defRPr sz="1400" b="1" i="0">
                <a:solidFill>
                  <a:schemeClr val="tx1">
                    <a:lumMod val="65000"/>
                    <a:lumOff val="35000"/>
                  </a:schemeClr>
                </a:solidFill>
                <a:latin typeface="メイリオ" panose="020B0604030504040204" pitchFamily="50" charset="-128"/>
                <a:ea typeface="メイリオ" panose="020B0604030504040204" pitchFamily="50" charset="-128"/>
              </a:defRPr>
            </a:lvl1pPr>
            <a:lvl2pPr marL="371475"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2pPr>
            <a:lvl3pPr marL="742950"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3pPr>
            <a:lvl4pPr marL="1114425"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4pPr>
            <a:lvl5pPr marL="1485900"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5pPr>
          </a:lstStyle>
          <a:p>
            <a:pPr lvl="0"/>
            <a:r>
              <a:rPr kumimoji="1" lang="ja-JP" altLang="en-US" dirty="0"/>
              <a:t>テキスト</a:t>
            </a:r>
          </a:p>
        </p:txBody>
      </p:sp>
      <p:sp>
        <p:nvSpPr>
          <p:cNvPr id="8" name="テキスト プレースホルダー 5">
            <a:extLst>
              <a:ext uri="{FF2B5EF4-FFF2-40B4-BE49-F238E27FC236}">
                <a16:creationId xmlns:a16="http://schemas.microsoft.com/office/drawing/2014/main" xmlns="" id="{D7553A71-45FD-42AD-8AD2-C630BCD59951}"/>
              </a:ext>
            </a:extLst>
          </p:cNvPr>
          <p:cNvSpPr>
            <a:spLocks noGrp="1"/>
          </p:cNvSpPr>
          <p:nvPr>
            <p:ph type="body" sz="quarter" idx="11" hasCustomPrompt="1"/>
          </p:nvPr>
        </p:nvSpPr>
        <p:spPr>
          <a:xfrm>
            <a:off x="9061249" y="6549840"/>
            <a:ext cx="327428" cy="122925"/>
          </a:xfrm>
        </p:spPr>
        <p:txBody>
          <a:bodyPr>
            <a:normAutofit/>
          </a:bodyPr>
          <a:lstStyle>
            <a:lvl1pPr marL="0" indent="0" algn="r">
              <a:buNone/>
              <a:defRPr sz="700">
                <a:latin typeface="メイリオ" panose="020B0604030504040204" pitchFamily="50" charset="-128"/>
                <a:ea typeface="メイリオ" panose="020B0604030504040204" pitchFamily="50" charset="-128"/>
              </a:defRPr>
            </a:lvl1pPr>
            <a:lvl2pPr marL="371475" indent="0" algn="r">
              <a:buNone/>
              <a:defRPr sz="700">
                <a:latin typeface="メイリオ" panose="020B0604030504040204" pitchFamily="50" charset="-128"/>
                <a:ea typeface="メイリオ" panose="020B0604030504040204" pitchFamily="50" charset="-128"/>
              </a:defRPr>
            </a:lvl2pPr>
            <a:lvl3pPr marL="742950" indent="0" algn="r">
              <a:buNone/>
              <a:defRPr sz="700">
                <a:latin typeface="メイリオ" panose="020B0604030504040204" pitchFamily="50" charset="-128"/>
                <a:ea typeface="メイリオ" panose="020B0604030504040204" pitchFamily="50" charset="-128"/>
              </a:defRPr>
            </a:lvl3pPr>
            <a:lvl4pPr marL="1114425" indent="0" algn="r">
              <a:buNone/>
              <a:defRPr sz="700">
                <a:latin typeface="メイリオ" panose="020B0604030504040204" pitchFamily="50" charset="-128"/>
                <a:ea typeface="メイリオ" panose="020B0604030504040204" pitchFamily="50" charset="-128"/>
              </a:defRPr>
            </a:lvl4pPr>
            <a:lvl5pPr marL="1485900" indent="0" algn="r">
              <a:buNone/>
              <a:defRPr sz="700">
                <a:latin typeface="メイリオ" panose="020B0604030504040204" pitchFamily="50" charset="-128"/>
                <a:ea typeface="メイリオ" panose="020B0604030504040204" pitchFamily="50" charset="-128"/>
              </a:defRPr>
            </a:lvl5pPr>
          </a:lstStyle>
          <a:p>
            <a:pPr lvl="0"/>
            <a:r>
              <a:rPr kumimoji="1" lang="en-US" altLang="ja-JP" dirty="0"/>
              <a:t>000</a:t>
            </a:r>
            <a:endParaRPr kumimoji="1" lang="ja-JP" altLang="en-US" dirty="0"/>
          </a:p>
        </p:txBody>
      </p:sp>
    </p:spTree>
    <p:extLst>
      <p:ext uri="{BB962C8B-B14F-4D97-AF65-F5344CB8AC3E}">
        <p14:creationId xmlns:p14="http://schemas.microsoft.com/office/powerpoint/2010/main" val="1205229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xmlns="" id="{A8AC67D8-8955-CB46-AE91-847CF714B431}"/>
              </a:ext>
            </a:extLst>
          </p:cNvPr>
          <p:cNvSpPr>
            <a:spLocks noGrp="1"/>
          </p:cNvSpPr>
          <p:nvPr>
            <p:ph type="dt" sz="half" idx="10"/>
          </p:nvPr>
        </p:nvSpPr>
        <p:spPr/>
        <p:txBody>
          <a:bodyPr/>
          <a:lstStyle/>
          <a:p>
            <a:fld id="{D3E3A8D6-1AF9-46F5-989F-5468AD8E64A6}" type="datetime1">
              <a:rPr kumimoji="1" lang="ja-JP" altLang="en-US" smtClean="0"/>
              <a:t>2020/6/29</a:t>
            </a:fld>
            <a:endParaRPr kumimoji="1" lang="ja-JP" altLang="en-US"/>
          </a:p>
        </p:txBody>
      </p:sp>
      <p:sp>
        <p:nvSpPr>
          <p:cNvPr id="3" name="フッター プレースホルダー 2">
            <a:extLst>
              <a:ext uri="{FF2B5EF4-FFF2-40B4-BE49-F238E27FC236}">
                <a16:creationId xmlns:a16="http://schemas.microsoft.com/office/drawing/2014/main" xmlns="" id="{7C413EE7-F58D-E34E-BF50-84A8283D57A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xmlns="" id="{7CF4064C-D38E-144D-8EFF-E2E8784D77E2}"/>
              </a:ext>
            </a:extLst>
          </p:cNvPr>
          <p:cNvSpPr>
            <a:spLocks noGrp="1"/>
          </p:cNvSpPr>
          <p:nvPr>
            <p:ph type="sldNum" sz="quarter" idx="12"/>
          </p:nvPr>
        </p:nvSpPr>
        <p:spPr/>
        <p:txBody>
          <a:bodyPr/>
          <a:lstStyle/>
          <a:p>
            <a:fld id="{73D0EF41-5076-ED44-A1EC-0638308AA56D}" type="slidenum">
              <a:rPr kumimoji="1" lang="ja-JP" altLang="en-US" smtClean="0"/>
              <a:t>‹#›</a:t>
            </a:fld>
            <a:endParaRPr kumimoji="1" lang="ja-JP" altLang="en-US"/>
          </a:p>
        </p:txBody>
      </p:sp>
    </p:spTree>
    <p:extLst>
      <p:ext uri="{BB962C8B-B14F-4D97-AF65-F5344CB8AC3E}">
        <p14:creationId xmlns:p14="http://schemas.microsoft.com/office/powerpoint/2010/main" val="1460527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xmlns="" id="{CB0BFA8F-8807-BE44-A346-A403BFC113AF}"/>
              </a:ext>
            </a:extLst>
          </p:cNvPr>
          <p:cNvSpPr/>
          <p:nvPr userDrawn="1"/>
        </p:nvSpPr>
        <p:spPr>
          <a:xfrm>
            <a:off x="0" y="683492"/>
            <a:ext cx="350395" cy="13049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xmlns="" id="{07FAED49-2386-C24B-A019-40D86A284142}"/>
              </a:ext>
            </a:extLst>
          </p:cNvPr>
          <p:cNvSpPr/>
          <p:nvPr userDrawn="1"/>
        </p:nvSpPr>
        <p:spPr>
          <a:xfrm>
            <a:off x="329848" y="683492"/>
            <a:ext cx="141208" cy="1304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xmlns="" id="{40A9DE4B-29E8-2244-9AF2-786E51DBAB93}"/>
              </a:ext>
            </a:extLst>
          </p:cNvPr>
          <p:cNvSpPr/>
          <p:nvPr userDrawn="1"/>
        </p:nvSpPr>
        <p:spPr>
          <a:xfrm>
            <a:off x="471056" y="681038"/>
            <a:ext cx="9434943" cy="130495"/>
          </a:xfrm>
          <a:prstGeom prst="rect">
            <a:avLst/>
          </a:prstGeom>
          <a:gradFill>
            <a:gsLst>
              <a:gs pos="100000">
                <a:srgbClr val="C5E3EF"/>
              </a:gs>
              <a:gs pos="23000">
                <a:srgbClr val="D9EDF4"/>
              </a:gs>
              <a:gs pos="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プレースホルダー 16">
            <a:extLst>
              <a:ext uri="{FF2B5EF4-FFF2-40B4-BE49-F238E27FC236}">
                <a16:creationId xmlns:a16="http://schemas.microsoft.com/office/drawing/2014/main" xmlns="" id="{25384D6D-8EF3-F047-A7CA-775CED655498}"/>
              </a:ext>
            </a:extLst>
          </p:cNvPr>
          <p:cNvSpPr>
            <a:spLocks noGrp="1"/>
          </p:cNvSpPr>
          <p:nvPr>
            <p:ph type="body" sz="quarter" idx="10" hasCustomPrompt="1"/>
          </p:nvPr>
        </p:nvSpPr>
        <p:spPr>
          <a:xfrm>
            <a:off x="6015917" y="167268"/>
            <a:ext cx="3209046" cy="430643"/>
          </a:xfrm>
        </p:spPr>
        <p:txBody>
          <a:bodyPr anchor="b">
            <a:noAutofit/>
          </a:bodyPr>
          <a:lstStyle>
            <a:lvl1pPr marL="0" indent="0" algn="r">
              <a:buNone/>
              <a:defRPr sz="1400" b="1" i="0">
                <a:solidFill>
                  <a:schemeClr val="accent1">
                    <a:lumMod val="50000"/>
                  </a:schemeClr>
                </a:solidFill>
                <a:latin typeface="メイリオ" panose="020B0604030504040204" pitchFamily="50" charset="-128"/>
                <a:ea typeface="メイリオ" panose="020B0604030504040204" pitchFamily="50" charset="-128"/>
              </a:defRPr>
            </a:lvl1pPr>
            <a:lvl2pPr marL="371475"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2pPr>
            <a:lvl3pPr marL="742950"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3pPr>
            <a:lvl4pPr marL="1114425"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4pPr>
            <a:lvl5pPr marL="1485900"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5pPr>
          </a:lstStyle>
          <a:p>
            <a:pPr lvl="0"/>
            <a:r>
              <a:rPr kumimoji="1" lang="ja-JP" altLang="en-US" dirty="0"/>
              <a:t>テキスト</a:t>
            </a:r>
          </a:p>
        </p:txBody>
      </p:sp>
      <p:sp>
        <p:nvSpPr>
          <p:cNvPr id="7" name="テキスト プレースホルダー 5">
            <a:extLst>
              <a:ext uri="{FF2B5EF4-FFF2-40B4-BE49-F238E27FC236}">
                <a16:creationId xmlns:a16="http://schemas.microsoft.com/office/drawing/2014/main" xmlns="" id="{6504B87B-ECE4-42D7-86D5-ED8C3803B013}"/>
              </a:ext>
            </a:extLst>
          </p:cNvPr>
          <p:cNvSpPr>
            <a:spLocks noGrp="1"/>
          </p:cNvSpPr>
          <p:nvPr>
            <p:ph type="body" sz="quarter" idx="11" hasCustomPrompt="1"/>
          </p:nvPr>
        </p:nvSpPr>
        <p:spPr>
          <a:xfrm>
            <a:off x="9061249" y="6549840"/>
            <a:ext cx="327428" cy="122925"/>
          </a:xfrm>
        </p:spPr>
        <p:txBody>
          <a:bodyPr>
            <a:normAutofit/>
          </a:bodyPr>
          <a:lstStyle>
            <a:lvl1pPr marL="0" indent="0" algn="r">
              <a:buNone/>
              <a:defRPr sz="700">
                <a:latin typeface="メイリオ" panose="020B0604030504040204" pitchFamily="50" charset="-128"/>
                <a:ea typeface="メイリオ" panose="020B0604030504040204" pitchFamily="50" charset="-128"/>
              </a:defRPr>
            </a:lvl1pPr>
            <a:lvl2pPr marL="371475" indent="0" algn="r">
              <a:buNone/>
              <a:defRPr sz="700">
                <a:latin typeface="メイリオ" panose="020B0604030504040204" pitchFamily="50" charset="-128"/>
                <a:ea typeface="メイリオ" panose="020B0604030504040204" pitchFamily="50" charset="-128"/>
              </a:defRPr>
            </a:lvl2pPr>
            <a:lvl3pPr marL="742950" indent="0" algn="r">
              <a:buNone/>
              <a:defRPr sz="700">
                <a:latin typeface="メイリオ" panose="020B0604030504040204" pitchFamily="50" charset="-128"/>
                <a:ea typeface="メイリオ" panose="020B0604030504040204" pitchFamily="50" charset="-128"/>
              </a:defRPr>
            </a:lvl3pPr>
            <a:lvl4pPr marL="1114425" indent="0" algn="r">
              <a:buNone/>
              <a:defRPr sz="700">
                <a:latin typeface="メイリオ" panose="020B0604030504040204" pitchFamily="50" charset="-128"/>
                <a:ea typeface="メイリオ" panose="020B0604030504040204" pitchFamily="50" charset="-128"/>
              </a:defRPr>
            </a:lvl4pPr>
            <a:lvl5pPr marL="1485900" indent="0" algn="r">
              <a:buNone/>
              <a:defRPr sz="700">
                <a:latin typeface="メイリオ" panose="020B0604030504040204" pitchFamily="50" charset="-128"/>
                <a:ea typeface="メイリオ" panose="020B0604030504040204" pitchFamily="50" charset="-128"/>
              </a:defRPr>
            </a:lvl5pPr>
          </a:lstStyle>
          <a:p>
            <a:pPr lvl="0"/>
            <a:r>
              <a:rPr kumimoji="1" lang="en-US" altLang="ja-JP" dirty="0"/>
              <a:t>000</a:t>
            </a:r>
            <a:endParaRPr kumimoji="1" lang="ja-JP" altLang="en-US" dirty="0"/>
          </a:p>
        </p:txBody>
      </p:sp>
    </p:spTree>
    <p:extLst>
      <p:ext uri="{BB962C8B-B14F-4D97-AF65-F5344CB8AC3E}">
        <p14:creationId xmlns:p14="http://schemas.microsoft.com/office/powerpoint/2010/main" val="3511835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タイトルとコンテンツ">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xmlns="" id="{CB0BFA8F-8807-BE44-A346-A403BFC113AF}"/>
              </a:ext>
            </a:extLst>
          </p:cNvPr>
          <p:cNvSpPr/>
          <p:nvPr userDrawn="1"/>
        </p:nvSpPr>
        <p:spPr>
          <a:xfrm>
            <a:off x="0" y="683492"/>
            <a:ext cx="350395" cy="130495"/>
          </a:xfrm>
          <a:prstGeom prst="rect">
            <a:avLst/>
          </a:prstGeom>
          <a:solidFill>
            <a:srgbClr val="4D3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xmlns="" id="{07FAED49-2386-C24B-A019-40D86A284142}"/>
              </a:ext>
            </a:extLst>
          </p:cNvPr>
          <p:cNvSpPr/>
          <p:nvPr userDrawn="1"/>
        </p:nvSpPr>
        <p:spPr>
          <a:xfrm>
            <a:off x="329848" y="683492"/>
            <a:ext cx="141208" cy="130495"/>
          </a:xfrm>
          <a:prstGeom prst="rect">
            <a:avLst/>
          </a:prstGeom>
          <a:solidFill>
            <a:srgbClr val="C4AF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xmlns="" id="{40A9DE4B-29E8-2244-9AF2-786E51DBAB93}"/>
              </a:ext>
            </a:extLst>
          </p:cNvPr>
          <p:cNvSpPr/>
          <p:nvPr userDrawn="1"/>
        </p:nvSpPr>
        <p:spPr>
          <a:xfrm>
            <a:off x="471056" y="681038"/>
            <a:ext cx="9434943" cy="130495"/>
          </a:xfrm>
          <a:prstGeom prst="rect">
            <a:avLst/>
          </a:prstGeom>
          <a:gradFill>
            <a:gsLst>
              <a:gs pos="73000">
                <a:srgbClr val="C4AFD9"/>
              </a:gs>
              <a:gs pos="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プレースホルダー 16">
            <a:extLst>
              <a:ext uri="{FF2B5EF4-FFF2-40B4-BE49-F238E27FC236}">
                <a16:creationId xmlns:a16="http://schemas.microsoft.com/office/drawing/2014/main" xmlns="" id="{25384D6D-8EF3-F047-A7CA-775CED655498}"/>
              </a:ext>
            </a:extLst>
          </p:cNvPr>
          <p:cNvSpPr>
            <a:spLocks noGrp="1"/>
          </p:cNvSpPr>
          <p:nvPr>
            <p:ph type="body" sz="quarter" idx="10" hasCustomPrompt="1"/>
          </p:nvPr>
        </p:nvSpPr>
        <p:spPr>
          <a:xfrm>
            <a:off x="6015917" y="167268"/>
            <a:ext cx="3209046" cy="430643"/>
          </a:xfrm>
        </p:spPr>
        <p:txBody>
          <a:bodyPr anchor="b">
            <a:noAutofit/>
          </a:bodyPr>
          <a:lstStyle>
            <a:lvl1pPr marL="0" indent="0" algn="r">
              <a:buNone/>
              <a:defRPr sz="1400" b="1" i="0">
                <a:solidFill>
                  <a:srgbClr val="4D3268"/>
                </a:solidFill>
                <a:latin typeface="メイリオ" panose="020B0604030504040204" pitchFamily="50" charset="-128"/>
                <a:ea typeface="メイリオ" panose="020B0604030504040204" pitchFamily="50" charset="-128"/>
              </a:defRPr>
            </a:lvl1pPr>
            <a:lvl2pPr marL="371475"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2pPr>
            <a:lvl3pPr marL="742950"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3pPr>
            <a:lvl4pPr marL="1114425"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4pPr>
            <a:lvl5pPr marL="1485900" indent="0">
              <a:buNone/>
              <a:defRPr sz="1600" b="1" i="0">
                <a:solidFill>
                  <a:schemeClr val="accent1">
                    <a:lumMod val="50000"/>
                  </a:schemeClr>
                </a:solidFill>
                <a:latin typeface="Hiragino Sans W6" panose="020B0400000000000000" pitchFamily="34" charset="-128"/>
                <a:ea typeface="Hiragino Sans W6" panose="020B0400000000000000" pitchFamily="34" charset="-128"/>
              </a:defRPr>
            </a:lvl5pPr>
          </a:lstStyle>
          <a:p>
            <a:pPr lvl="0"/>
            <a:r>
              <a:rPr kumimoji="1" lang="ja-JP" altLang="en-US" dirty="0"/>
              <a:t>テキスト</a:t>
            </a:r>
          </a:p>
        </p:txBody>
      </p:sp>
      <p:sp>
        <p:nvSpPr>
          <p:cNvPr id="7" name="テキスト プレースホルダー 5">
            <a:extLst>
              <a:ext uri="{FF2B5EF4-FFF2-40B4-BE49-F238E27FC236}">
                <a16:creationId xmlns:a16="http://schemas.microsoft.com/office/drawing/2014/main" xmlns="" id="{6504B87B-ECE4-42D7-86D5-ED8C3803B013}"/>
              </a:ext>
            </a:extLst>
          </p:cNvPr>
          <p:cNvSpPr>
            <a:spLocks noGrp="1"/>
          </p:cNvSpPr>
          <p:nvPr>
            <p:ph type="body" sz="quarter" idx="11" hasCustomPrompt="1"/>
          </p:nvPr>
        </p:nvSpPr>
        <p:spPr>
          <a:xfrm>
            <a:off x="9061249" y="6549840"/>
            <a:ext cx="327428" cy="122925"/>
          </a:xfrm>
        </p:spPr>
        <p:txBody>
          <a:bodyPr>
            <a:normAutofit/>
          </a:bodyPr>
          <a:lstStyle>
            <a:lvl1pPr marL="0" indent="0" algn="r">
              <a:buNone/>
              <a:defRPr sz="700">
                <a:latin typeface="メイリオ" panose="020B0604030504040204" pitchFamily="50" charset="-128"/>
                <a:ea typeface="メイリオ" panose="020B0604030504040204" pitchFamily="50" charset="-128"/>
              </a:defRPr>
            </a:lvl1pPr>
            <a:lvl2pPr marL="371475" indent="0" algn="r">
              <a:buNone/>
              <a:defRPr sz="700">
                <a:latin typeface="メイリオ" panose="020B0604030504040204" pitchFamily="50" charset="-128"/>
                <a:ea typeface="メイリオ" panose="020B0604030504040204" pitchFamily="50" charset="-128"/>
              </a:defRPr>
            </a:lvl2pPr>
            <a:lvl3pPr marL="742950" indent="0" algn="r">
              <a:buNone/>
              <a:defRPr sz="700">
                <a:latin typeface="メイリオ" panose="020B0604030504040204" pitchFamily="50" charset="-128"/>
                <a:ea typeface="メイリオ" panose="020B0604030504040204" pitchFamily="50" charset="-128"/>
              </a:defRPr>
            </a:lvl3pPr>
            <a:lvl4pPr marL="1114425" indent="0" algn="r">
              <a:buNone/>
              <a:defRPr sz="700">
                <a:latin typeface="メイリオ" panose="020B0604030504040204" pitchFamily="50" charset="-128"/>
                <a:ea typeface="メイリオ" panose="020B0604030504040204" pitchFamily="50" charset="-128"/>
              </a:defRPr>
            </a:lvl4pPr>
            <a:lvl5pPr marL="1485900" indent="0" algn="r">
              <a:buNone/>
              <a:defRPr sz="700">
                <a:latin typeface="メイリオ" panose="020B0604030504040204" pitchFamily="50" charset="-128"/>
                <a:ea typeface="メイリオ" panose="020B0604030504040204" pitchFamily="50" charset="-128"/>
              </a:defRPr>
            </a:lvl5pPr>
          </a:lstStyle>
          <a:p>
            <a:pPr lvl="0"/>
            <a:r>
              <a:rPr kumimoji="1" lang="en-US" altLang="ja-JP" dirty="0"/>
              <a:t>000</a:t>
            </a:r>
            <a:endParaRPr kumimoji="1" lang="ja-JP" altLang="en-US" dirty="0"/>
          </a:p>
        </p:txBody>
      </p:sp>
    </p:spTree>
    <p:extLst>
      <p:ext uri="{BB962C8B-B14F-4D97-AF65-F5344CB8AC3E}">
        <p14:creationId xmlns:p14="http://schemas.microsoft.com/office/powerpoint/2010/main" val="1817138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xmlns="" id="{C8934DB8-FE12-1D4D-8A40-7B4852BD5C71}"/>
              </a:ext>
            </a:extLst>
          </p:cNvPr>
          <p:cNvSpPr>
            <a:spLocks noGrp="1"/>
          </p:cNvSpPr>
          <p:nvPr>
            <p:ph type="title"/>
          </p:nvPr>
        </p:nvSpPr>
        <p:spPr>
          <a:xfrm>
            <a:off x="681038" y="365126"/>
            <a:ext cx="8543925" cy="1325563"/>
          </a:xfrm>
          <a:prstGeom prst="rect">
            <a:avLst/>
          </a:prstGeom>
        </p:spPr>
        <p:txBody>
          <a:bodyPr vert="horz" lIns="0" tIns="0" rIns="0" bIns="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32FF8083-B958-EB45-9534-F26914B691BF}"/>
              </a:ext>
            </a:extLst>
          </p:cNvPr>
          <p:cNvSpPr>
            <a:spLocks noGrp="1"/>
          </p:cNvSpPr>
          <p:nvPr>
            <p:ph type="body" idx="1"/>
          </p:nvPr>
        </p:nvSpPr>
        <p:spPr>
          <a:xfrm>
            <a:off x="681038" y="1825625"/>
            <a:ext cx="8543925" cy="4351338"/>
          </a:xfrm>
          <a:prstGeom prst="rect">
            <a:avLst/>
          </a:prstGeom>
        </p:spPr>
        <p:txBody>
          <a:bodyPr vert="horz" lIns="0" tIns="0" rIns="0" bIns="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xmlns="" id="{A75B573A-BC8E-E24C-BEA4-85654B57C885}"/>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E72274E4-A8D2-4667-9808-AD88F65817A5}" type="datetime1">
              <a:rPr kumimoji="1" lang="ja-JP" altLang="en-US" smtClean="0"/>
              <a:t>2020/6/29</a:t>
            </a:fld>
            <a:endParaRPr kumimoji="1" lang="ja-JP" altLang="en-US"/>
          </a:p>
        </p:txBody>
      </p:sp>
      <p:sp>
        <p:nvSpPr>
          <p:cNvPr id="5" name="フッター プレースホルダー 4">
            <a:extLst>
              <a:ext uri="{FF2B5EF4-FFF2-40B4-BE49-F238E27FC236}">
                <a16:creationId xmlns:a16="http://schemas.microsoft.com/office/drawing/2014/main" xmlns="" id="{904A390E-5B71-ED48-A7CC-DBDF8611ACB5}"/>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xmlns="" id="{D71E3B61-31DE-6140-AFF4-9BC4D5ECC0A2}"/>
              </a:ext>
            </a:extLst>
          </p:cNvPr>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600">
                <a:solidFill>
                  <a:schemeClr val="tx1">
                    <a:tint val="75000"/>
                  </a:schemeClr>
                </a:solidFill>
                <a:latin typeface="メイリオ" panose="020B0604030504040204" pitchFamily="50" charset="-128"/>
                <a:ea typeface="メイリオ" panose="020B0604030504040204" pitchFamily="50" charset="-128"/>
              </a:defRPr>
            </a:lvl1pPr>
          </a:lstStyle>
          <a:p>
            <a:fld id="{73D0EF41-5076-ED44-A1EC-0638308AA56D}" type="slidenum">
              <a:rPr lang="ja-JP" altLang="en-US" smtClean="0"/>
              <a:pPr/>
              <a:t>‹#›</a:t>
            </a:fld>
            <a:endParaRPr lang="ja-JP" altLang="en-US"/>
          </a:p>
        </p:txBody>
      </p:sp>
    </p:spTree>
    <p:extLst>
      <p:ext uri="{BB962C8B-B14F-4D97-AF65-F5344CB8AC3E}">
        <p14:creationId xmlns:p14="http://schemas.microsoft.com/office/powerpoint/2010/main" val="2019323497"/>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83" r:id="rId3"/>
    <p:sldLayoutId id="2147483785" r:id="rId4"/>
    <p:sldLayoutId id="2147483781" r:id="rId5"/>
    <p:sldLayoutId id="2147483787" r:id="rId6"/>
    <p:sldLayoutId id="2147483775" r:id="rId7"/>
    <p:sldLayoutId id="2147483780" r:id="rId8"/>
    <p:sldLayoutId id="2147483784" r:id="rId9"/>
    <p:sldLayoutId id="2147483786" r:id="rId10"/>
    <p:sldLayoutId id="2147483782" r:id="rId11"/>
    <p:sldLayoutId id="2147483776" r:id="rId12"/>
    <p:sldLayoutId id="2147483777" r:id="rId13"/>
    <p:sldLayoutId id="2147483778" r:id="rId14"/>
    <p:sldLayoutId id="2147483779" r:id="rId15"/>
  </p:sldLayoutIdLst>
  <p:hf hdr="0" ftr="0" dt="0"/>
  <p:txStyles>
    <p:titleStyle>
      <a:lvl1pPr algn="l" defTabSz="742950" rtl="0" eaLnBrk="1" latinLnBrk="0" hangingPunct="1">
        <a:lnSpc>
          <a:spcPct val="90000"/>
        </a:lnSpc>
        <a:spcBef>
          <a:spcPct val="0"/>
        </a:spcBef>
        <a:buNone/>
        <a:defRPr kumimoji="1" sz="3575" b="0" i="0" kern="1200">
          <a:solidFill>
            <a:schemeClr val="tx1"/>
          </a:solidFill>
          <a:latin typeface="Hiragino Sans W4" panose="020B0400000000000000" pitchFamily="34" charset="-128"/>
          <a:ea typeface="Hiragino Sans W4" panose="020B0400000000000000" pitchFamily="34" charset="-128"/>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b="0" i="0" kern="1200">
          <a:solidFill>
            <a:schemeClr val="tx1"/>
          </a:solidFill>
          <a:latin typeface="Hiragino Sans W3" panose="020B0300000000000000" pitchFamily="34" charset="-128"/>
          <a:ea typeface="Hiragino Sans W3" panose="020B0300000000000000" pitchFamily="34" charset="-128"/>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b="0" i="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b="0" i="0"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b="0" i="0"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b="0" i="0"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xmlns="" id="{0799BAC8-C91F-B146-A7B4-4CCCAF3A3B0E}"/>
              </a:ext>
            </a:extLst>
          </p:cNvPr>
          <p:cNvSpPr/>
          <p:nvPr/>
        </p:nvSpPr>
        <p:spPr>
          <a:xfrm>
            <a:off x="0" y="0"/>
            <a:ext cx="9906000" cy="3829426"/>
          </a:xfrm>
          <a:prstGeom prst="rect">
            <a:avLst/>
          </a:prstGeom>
          <a:solidFill>
            <a:srgbClr val="9A0E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xmlns="" id="{6373EB82-858A-B149-8002-C5E73B48F2D8}"/>
              </a:ext>
            </a:extLst>
          </p:cNvPr>
          <p:cNvSpPr/>
          <p:nvPr/>
        </p:nvSpPr>
        <p:spPr>
          <a:xfrm>
            <a:off x="0" y="932380"/>
            <a:ext cx="9906000" cy="2686838"/>
          </a:xfrm>
          <a:prstGeom prst="rect">
            <a:avLst/>
          </a:prstGeom>
          <a:solidFill>
            <a:srgbClr val="F9BD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xmlns="" id="{4792CEB0-02C8-DC43-89E2-638C663BD3E5}"/>
              </a:ext>
            </a:extLst>
          </p:cNvPr>
          <p:cNvSpPr>
            <a:spLocks noGrp="1"/>
          </p:cNvSpPr>
          <p:nvPr>
            <p:ph type="ctrTitle"/>
          </p:nvPr>
        </p:nvSpPr>
        <p:spPr>
          <a:xfrm>
            <a:off x="710005" y="908050"/>
            <a:ext cx="8659906" cy="2520950"/>
          </a:xfrm>
        </p:spPr>
        <p:txBody>
          <a:bodyPr anchor="ctr">
            <a:normAutofit/>
          </a:bodyPr>
          <a:lstStyle/>
          <a:p>
            <a:pPr marL="1438275" indent="-1438275" algn="l">
              <a:lnSpc>
                <a:spcPct val="100000"/>
              </a:lnSpc>
            </a:pPr>
            <a:r>
              <a:rPr lang="ja-JP" altLang="en-US" sz="3800" dirty="0">
                <a:latin typeface="メイリオ" panose="020B0604030504040204" pitchFamily="50" charset="-128"/>
                <a:ea typeface="メイリオ" panose="020B0604030504040204" pitchFamily="50" charset="-128"/>
              </a:rPr>
              <a:t>序章 医療的ケア等の実施に関する経緯</a:t>
            </a:r>
          </a:p>
        </p:txBody>
      </p:sp>
      <p:sp>
        <p:nvSpPr>
          <p:cNvPr id="5" name="字幕 2">
            <a:extLst>
              <a:ext uri="{FF2B5EF4-FFF2-40B4-BE49-F238E27FC236}">
                <a16:creationId xmlns:a16="http://schemas.microsoft.com/office/drawing/2014/main" xmlns="" id="{C6F8B127-6C52-4554-AC62-E5057BA734B9}"/>
              </a:ext>
            </a:extLst>
          </p:cNvPr>
          <p:cNvSpPr>
            <a:spLocks noGrp="1"/>
          </p:cNvSpPr>
          <p:nvPr>
            <p:ph type="subTitle" idx="1"/>
          </p:nvPr>
        </p:nvSpPr>
        <p:spPr>
          <a:xfrm>
            <a:off x="2532185" y="4269857"/>
            <a:ext cx="6029924" cy="2254767"/>
          </a:xfrm>
        </p:spPr>
        <p:txBody>
          <a:bodyPr>
            <a:noAutofit/>
          </a:bodyPr>
          <a:lstStyle/>
          <a:p>
            <a:pPr algn="l">
              <a:lnSpc>
                <a:spcPct val="150000"/>
              </a:lnSpc>
            </a:pPr>
            <a:r>
              <a:rPr lang="en-US" altLang="ja-JP" sz="2200" dirty="0">
                <a:latin typeface="メイリオ" panose="020B0604030504040204" pitchFamily="50" charset="-128"/>
                <a:ea typeface="メイリオ" panose="020B0604030504040204" pitchFamily="50" charset="-128"/>
              </a:rPr>
              <a:t>1. </a:t>
            </a:r>
            <a:r>
              <a:rPr lang="ja-JP" altLang="en-US" sz="2200" dirty="0">
                <a:latin typeface="メイリオ" panose="020B0604030504040204" pitchFamily="50" charset="-128"/>
                <a:ea typeface="メイリオ" panose="020B0604030504040204" pitchFamily="50" charset="-128"/>
              </a:rPr>
              <a:t>医療的ケアと特定行為</a:t>
            </a:r>
          </a:p>
          <a:p>
            <a:pPr algn="l">
              <a:lnSpc>
                <a:spcPct val="150000"/>
              </a:lnSpc>
            </a:pPr>
            <a:r>
              <a:rPr lang="en-US" altLang="ja-JP" sz="2200" dirty="0">
                <a:latin typeface="メイリオ" panose="020B0604030504040204" pitchFamily="50" charset="-128"/>
                <a:ea typeface="メイリオ" panose="020B0604030504040204" pitchFamily="50" charset="-128"/>
              </a:rPr>
              <a:t>2. </a:t>
            </a:r>
            <a:r>
              <a:rPr lang="ja-JP" altLang="en-US" sz="2200" dirty="0">
                <a:latin typeface="メイリオ" panose="020B0604030504040204" pitchFamily="50" charset="-128"/>
                <a:ea typeface="メイリオ" panose="020B0604030504040204" pitchFamily="50" charset="-128"/>
              </a:rPr>
              <a:t>医療的ケア取組の経緯</a:t>
            </a:r>
          </a:p>
          <a:p>
            <a:pPr algn="l">
              <a:lnSpc>
                <a:spcPct val="150000"/>
              </a:lnSpc>
            </a:pPr>
            <a:r>
              <a:rPr lang="en-US" altLang="ja-JP" sz="2200" dirty="0">
                <a:latin typeface="メイリオ" panose="020B0604030504040204" pitchFamily="50" charset="-128"/>
                <a:ea typeface="メイリオ" panose="020B0604030504040204" pitchFamily="50" charset="-128"/>
              </a:rPr>
              <a:t>3. </a:t>
            </a:r>
            <a:r>
              <a:rPr lang="ja-JP" altLang="en-US" sz="2200" dirty="0">
                <a:latin typeface="メイリオ" panose="020B0604030504040204" pitchFamily="50" charset="-128"/>
                <a:ea typeface="メイリオ" panose="020B0604030504040204" pitchFamily="50" charset="-128"/>
              </a:rPr>
              <a:t>医療的ケアで大切にされてきたこと</a:t>
            </a:r>
          </a:p>
        </p:txBody>
      </p:sp>
      <p:sp>
        <p:nvSpPr>
          <p:cNvPr id="3" name="スライド番号プレースホルダー 2"/>
          <p:cNvSpPr>
            <a:spLocks noGrp="1"/>
          </p:cNvSpPr>
          <p:nvPr>
            <p:ph type="sldNum" sz="quarter" idx="12"/>
          </p:nvPr>
        </p:nvSpPr>
        <p:spPr>
          <a:xfrm>
            <a:off x="7008813" y="6492875"/>
            <a:ext cx="2228850" cy="365125"/>
          </a:xfrm>
        </p:spPr>
        <p:txBody>
          <a:bodyPr/>
          <a:lstStyle/>
          <a:p>
            <a:fld id="{73D0EF41-5076-ED44-A1EC-0638308AA56D}" type="slidenum">
              <a:rPr kumimoji="1" lang="ja-JP" altLang="en-US" sz="900" smtClean="0">
                <a:solidFill>
                  <a:schemeClr val="tx1"/>
                </a:solidFill>
              </a:rPr>
              <a:t>1</a:t>
            </a:fld>
            <a:endParaRPr kumimoji="1" lang="ja-JP" altLang="en-US" sz="900" dirty="0">
              <a:solidFill>
                <a:schemeClr val="tx1"/>
              </a:solidFill>
            </a:endParaRPr>
          </a:p>
        </p:txBody>
      </p:sp>
    </p:spTree>
    <p:extLst>
      <p:ext uri="{BB962C8B-B14F-4D97-AF65-F5344CB8AC3E}">
        <p14:creationId xmlns:p14="http://schemas.microsoft.com/office/powerpoint/2010/main" val="222815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xmlns="" id="{886D9F47-B890-6B4B-A2CA-B01FD11047FE}"/>
              </a:ext>
            </a:extLst>
          </p:cNvPr>
          <p:cNvSpPr>
            <a:spLocks noGrp="1"/>
          </p:cNvSpPr>
          <p:nvPr>
            <p:ph type="title"/>
          </p:nvPr>
        </p:nvSpPr>
        <p:spPr/>
        <p:txBody>
          <a:bodyPr>
            <a:normAutofit/>
          </a:bodyPr>
          <a:lstStyle/>
          <a:p>
            <a:r>
              <a:rPr lang="ja-JP" altLang="en-US" sz="2800" dirty="0"/>
              <a:t>教職員と看護師との連携</a:t>
            </a:r>
          </a:p>
        </p:txBody>
      </p:sp>
      <p:sp>
        <p:nvSpPr>
          <p:cNvPr id="13" name="正方形/長方形 12">
            <a:extLst>
              <a:ext uri="{FF2B5EF4-FFF2-40B4-BE49-F238E27FC236}">
                <a16:creationId xmlns:a16="http://schemas.microsoft.com/office/drawing/2014/main" xmlns="" id="{42A60D99-6D4B-A54B-A06A-E63491EB590D}"/>
              </a:ext>
            </a:extLst>
          </p:cNvPr>
          <p:cNvSpPr/>
          <p:nvPr/>
        </p:nvSpPr>
        <p:spPr>
          <a:xfrm>
            <a:off x="668338" y="1520825"/>
            <a:ext cx="8720339" cy="4968874"/>
          </a:xfrm>
          <a:prstGeom prst="rect">
            <a:avLst/>
          </a:prstGeom>
        </p:spPr>
        <p:txBody>
          <a:bodyPr wrap="square" lIns="0" tIns="0" rIns="0" bIns="0">
            <a:noAutofit/>
          </a:bodyPr>
          <a:lstStyle/>
          <a:p>
            <a:pPr marL="134937">
              <a:lnSpc>
                <a:spcPct val="120000"/>
              </a:lnSpc>
              <a:spcAft>
                <a:spcPts val="1200"/>
              </a:spcAft>
              <a:buClr>
                <a:srgbClr val="9A0E43"/>
              </a:buClr>
            </a:pPr>
            <a:r>
              <a:rPr lang="ja-JP" altLang="en-US" kern="100" dirty="0">
                <a:solidFill>
                  <a:schemeClr val="accent6"/>
                </a:solidFill>
                <a:latin typeface="メイリオ" panose="020B0604030504040204" pitchFamily="50" charset="-128"/>
                <a:ea typeface="メイリオ" panose="020B0604030504040204" pitchFamily="50" charset="-128"/>
                <a:cs typeface="Times New Roman" panose="02020603050405020304" pitchFamily="18" charset="0"/>
              </a:rPr>
              <a:t>教職員と看護師との連携により、医療的ケアの効果も教育の効果も高まる</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・教職員は教育の専門性を生かして看護師の行う医療的ケアをサポートする、</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　子どもは安全に確実なケアを受けられる。</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・看護師は看護の専門性を生かし、教育をサポートする、子どもは健康の基盤の</a:t>
            </a:r>
            <a:endParaRPr lang="en-US" altLang="ja-JP" kern="100" dirty="0">
              <a:latin typeface="メイリオ" panose="020B0604030504040204" pitchFamily="50" charset="-128"/>
              <a:ea typeface="メイリオ" panose="020B0604030504040204" pitchFamily="50" charset="-128"/>
              <a:cs typeface="Times New Roman" panose="02020603050405020304" pitchFamily="18" charset="0"/>
            </a:endParaRPr>
          </a:p>
          <a:p>
            <a:pPr marL="134937">
              <a:lnSpc>
                <a:spcPct val="120000"/>
              </a:lnSpc>
              <a:spcAft>
                <a:spcPts val="1200"/>
              </a:spcAft>
              <a:buClr>
                <a:srgbClr val="9A0E43"/>
              </a:buClr>
            </a:pPr>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　　　　　　　　　　　　　　　　　　　　　　　　　　　　　　　</a:t>
            </a:r>
          </a:p>
          <a:p>
            <a:pPr marL="420687" indent="-285750">
              <a:lnSpc>
                <a:spcPct val="120000"/>
              </a:lnSpc>
              <a:spcAft>
                <a:spcPts val="1200"/>
              </a:spcAft>
              <a:buClr>
                <a:srgbClr val="9A0E43"/>
              </a:buClr>
              <a:buFont typeface="Wingdings" panose="05000000000000000000" pitchFamily="2" charset="2"/>
              <a:buChar char="n"/>
            </a:pPr>
            <a:r>
              <a:rPr lang="ja-JP" altLang="en-US" kern="100" dirty="0">
                <a:solidFill>
                  <a:schemeClr val="accent6"/>
                </a:solidFill>
                <a:latin typeface="メイリオ" panose="020B0604030504040204" pitchFamily="50" charset="-128"/>
                <a:ea typeface="メイリオ" panose="020B0604030504040204" pitchFamily="50" charset="-128"/>
                <a:cs typeface="Times New Roman" panose="02020603050405020304" pitchFamily="18" charset="0"/>
              </a:rPr>
              <a:t>学習指導要領解説の記述</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・「障害が重度で重複している幼児児童生徒の場合、・・・変化しやすい健康状</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　態を的確に把握することが必要である。その上で、例えば、乾布摩擦や軽い運</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　動を行ったり、・・・呼吸機能の向上などを図り、健康状態の維持・改善に努</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　めることが大切である。たんの吸引等の医療的ケアを必要とする幼児児童生徒</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　の場合、このような観点からの指導が特に大切である。</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その際、健康状態の詳</a:t>
            </a:r>
            <a:r>
              <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　細な観察が必要であること、指導の</a:t>
            </a:r>
            <a:r>
              <a:rPr lang="ja-JP" altLang="en-US" b="1" kern="100">
                <a:latin typeface="メイリオ" panose="020B0604030504040204" pitchFamily="50" charset="-128"/>
                <a:ea typeface="メイリオ" panose="020B0604030504040204" pitchFamily="50" charset="-128"/>
                <a:cs typeface="Times New Roman" panose="02020603050405020304" pitchFamily="18" charset="0"/>
              </a:rPr>
              <a:t>前後にた</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ん</a:t>
            </a:r>
            <a:r>
              <a:rPr lang="ja-JP" altLang="en-US" b="1" kern="100">
                <a:latin typeface="メイリオ" panose="020B0604030504040204" pitchFamily="50" charset="-128"/>
                <a:ea typeface="メイリオ" panose="020B0604030504040204" pitchFamily="50" charset="-128"/>
                <a:cs typeface="Times New Roman" panose="02020603050405020304" pitchFamily="18" charset="0"/>
              </a:rPr>
              <a:t>の</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吸引等のケアが必要なことも</a:t>
            </a:r>
            <a:r>
              <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　あることから、</a:t>
            </a:r>
            <a:r>
              <a:rPr lang="ja-JP" altLang="en-US" b="1" u="sng" kern="100" dirty="0">
                <a:latin typeface="メイリオ" panose="020B0604030504040204" pitchFamily="50" charset="-128"/>
                <a:ea typeface="メイリオ" panose="020B0604030504040204" pitchFamily="50" charset="-128"/>
                <a:cs typeface="Times New Roman" panose="02020603050405020304" pitchFamily="18" charset="0"/>
              </a:rPr>
              <a:t>養護教諭や看護師等と十分連携を図って指導を進めることが大</a:t>
            </a:r>
            <a:r>
              <a:rPr lang="en-US" altLang="ja-JP" b="1" u="sng"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b="1" u="sng"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b="1" u="sng" kern="100" dirty="0">
                <a:latin typeface="メイリオ" panose="020B0604030504040204" pitchFamily="50" charset="-128"/>
                <a:ea typeface="メイリオ" panose="020B0604030504040204" pitchFamily="50" charset="-128"/>
                <a:cs typeface="Times New Roman" panose="02020603050405020304" pitchFamily="18" charset="0"/>
              </a:rPr>
              <a:t>切</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である。</a:t>
            </a:r>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（特別支援学校学習指導要領解説　自立活動編）</a:t>
            </a:r>
            <a:endParaRPr lang="ja-JP" altLang="en-US"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 name="正方形/長方形 1"/>
          <p:cNvSpPr/>
          <p:nvPr/>
        </p:nvSpPr>
        <p:spPr>
          <a:xfrm>
            <a:off x="928447" y="2843388"/>
            <a:ext cx="3647152" cy="369332"/>
          </a:xfrm>
          <a:prstGeom prst="rect">
            <a:avLst/>
          </a:prstGeom>
        </p:spPr>
        <p:txBody>
          <a:bodyPr wrap="none">
            <a:spAutoFit/>
          </a:bodyPr>
          <a:lstStyle/>
          <a:p>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上に学習に向かい効果を上げる。</a:t>
            </a:r>
            <a:endParaRPr lang="ja-JP" altLang="en-US" dirty="0"/>
          </a:p>
        </p:txBody>
      </p:sp>
      <p:sp>
        <p:nvSpPr>
          <p:cNvPr id="5" name="スライド番号プレースホルダー 2"/>
          <p:cNvSpPr txBox="1">
            <a:spLocks/>
          </p:cNvSpPr>
          <p:nvPr/>
        </p:nvSpPr>
        <p:spPr>
          <a:xfrm>
            <a:off x="7105721" y="6581433"/>
            <a:ext cx="222885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900" dirty="0" smtClean="0">
                <a:latin typeface="メイリオ" panose="020B0604030504040204" pitchFamily="50" charset="-128"/>
                <a:ea typeface="メイリオ" panose="020B0604030504040204" pitchFamily="50" charset="-128"/>
              </a:rPr>
              <a:t>　　　　　　　　　　　　　　　　</a:t>
            </a:r>
            <a:r>
              <a:rPr lang="en-US" altLang="ja-JP" sz="900" dirty="0" smtClean="0">
                <a:latin typeface="メイリオ" panose="020B0604030504040204" pitchFamily="50" charset="-128"/>
                <a:ea typeface="メイリオ" panose="020B0604030504040204" pitchFamily="50" charset="-128"/>
              </a:rPr>
              <a:t>10</a:t>
            </a:r>
            <a:endParaRPr lang="ja-JP" altLang="en-US" sz="9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99233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プレースホルダー 22">
            <a:extLst>
              <a:ext uri="{FF2B5EF4-FFF2-40B4-BE49-F238E27FC236}">
                <a16:creationId xmlns:a16="http://schemas.microsoft.com/office/drawing/2014/main" xmlns="" id="{4699989B-E5FE-6142-A35B-3C567A8C91F2}"/>
              </a:ext>
            </a:extLst>
          </p:cNvPr>
          <p:cNvSpPr>
            <a:spLocks noGrp="1"/>
          </p:cNvSpPr>
          <p:nvPr>
            <p:ph type="body" sz="quarter" idx="10"/>
          </p:nvPr>
        </p:nvSpPr>
        <p:spPr/>
        <p:txBody>
          <a:bodyPr/>
          <a:lstStyle/>
          <a:p>
            <a:pPr marL="468313" indent="-468313">
              <a:lnSpc>
                <a:spcPct val="125000"/>
              </a:lnSpc>
              <a:spcAft>
                <a:spcPts val="600"/>
              </a:spcAft>
            </a:pPr>
            <a:r>
              <a:rPr lang="en-US" altLang="ja-JP" dirty="0">
                <a:latin typeface="メイリオ" panose="020B0604030504040204" pitchFamily="50" charset="-128"/>
                <a:ea typeface="メイリオ" panose="020B0604030504040204" pitchFamily="50" charset="-128"/>
              </a:rPr>
              <a:t>1. </a:t>
            </a:r>
            <a:r>
              <a:rPr lang="ja-JP" altLang="en-US" dirty="0">
                <a:latin typeface="メイリオ" panose="020B0604030504040204" pitchFamily="50" charset="-128"/>
                <a:ea typeface="メイリオ" panose="020B0604030504040204" pitchFamily="50" charset="-128"/>
              </a:rPr>
              <a:t>医療的ケアと特定行為</a:t>
            </a:r>
          </a:p>
        </p:txBody>
      </p:sp>
      <p:sp>
        <p:nvSpPr>
          <p:cNvPr id="2" name="タイトル 1">
            <a:extLst>
              <a:ext uri="{FF2B5EF4-FFF2-40B4-BE49-F238E27FC236}">
                <a16:creationId xmlns:a16="http://schemas.microsoft.com/office/drawing/2014/main" xmlns="" id="{F31C603E-F539-B046-B100-51B9F959CB35}"/>
              </a:ext>
            </a:extLst>
          </p:cNvPr>
          <p:cNvSpPr>
            <a:spLocks noGrp="1"/>
          </p:cNvSpPr>
          <p:nvPr>
            <p:ph type="title"/>
          </p:nvPr>
        </p:nvSpPr>
        <p:spPr/>
        <p:txBody>
          <a:bodyPr>
            <a:normAutofit/>
          </a:bodyPr>
          <a:lstStyle/>
          <a:p>
            <a:pPr>
              <a:lnSpc>
                <a:spcPct val="100000"/>
              </a:lnSpc>
            </a:pPr>
            <a:r>
              <a:rPr lang="en-US" altLang="ja-JP" sz="2800" dirty="0"/>
              <a:t>1.</a:t>
            </a:r>
            <a:r>
              <a:rPr lang="ja-JP" altLang="en-US" sz="2800" dirty="0"/>
              <a:t> 学校における医療的ケアの内容と範囲</a:t>
            </a:r>
            <a:endParaRPr kumimoji="1" lang="ja-JP" altLang="en-US" sz="2800" b="1" dirty="0">
              <a:latin typeface="メイリオ" panose="020B0604030504040204" pitchFamily="50" charset="-128"/>
              <a:ea typeface="メイリオ" panose="020B0604030504040204" pitchFamily="50" charset="-128"/>
            </a:endParaRPr>
          </a:p>
        </p:txBody>
      </p:sp>
      <p:sp>
        <p:nvSpPr>
          <p:cNvPr id="52" name="Rectangle 30">
            <a:extLst>
              <a:ext uri="{FF2B5EF4-FFF2-40B4-BE49-F238E27FC236}">
                <a16:creationId xmlns:a16="http://schemas.microsoft.com/office/drawing/2014/main" xmlns="" id="{6D9F4879-217C-48F7-A8C4-5E21FCA1F953}"/>
              </a:ext>
            </a:extLst>
          </p:cNvPr>
          <p:cNvSpPr>
            <a:spLocks noChangeArrowheads="1"/>
          </p:cNvSpPr>
          <p:nvPr/>
        </p:nvSpPr>
        <p:spPr bwMode="auto">
          <a:xfrm>
            <a:off x="681038" y="1432799"/>
            <a:ext cx="8593137" cy="2786590"/>
          </a:xfrm>
          <a:prstGeom prst="rect">
            <a:avLst/>
          </a:prstGeom>
          <a:noFill/>
          <a:ln w="9525">
            <a:noFill/>
            <a:miter lim="800000"/>
            <a:headEnd/>
            <a:tailEnd/>
          </a:ln>
          <a:effectLst/>
        </p:spPr>
        <p:txBody>
          <a:bodyPr lIns="0" tIns="0" rIns="0" bIns="0"/>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168531" indent="-168531" algn="just" defTabSz="421238" eaLnBrk="1" hangingPunct="1">
              <a:lnSpc>
                <a:spcPct val="110000"/>
              </a:lnSpc>
              <a:spcBef>
                <a:spcPts val="600"/>
              </a:spcBef>
              <a:buFontTx/>
              <a:buNone/>
              <a:defRPr/>
            </a:pPr>
            <a:r>
              <a:rPr lang="ja-JP" altLang="en-US" sz="1800" b="0" u="none" dirty="0">
                <a:solidFill>
                  <a:srgbClr val="000000"/>
                </a:solidFill>
                <a:latin typeface="メイリオ" panose="020B0604030504040204" pitchFamily="50" charset="-128"/>
                <a:ea typeface="メイリオ" panose="020B0604030504040204" pitchFamily="50" charset="-128"/>
              </a:rPr>
              <a:t>○いわゆる「医療的ケア」とは、一般的に学校や在宅等で日常的に行われている、たんの吸引・経管栄養・気管切開部の衛生管理等の医行為を指す。</a:t>
            </a:r>
            <a:endParaRPr lang="en-US" altLang="ja-JP" sz="1800" b="0" u="none" dirty="0">
              <a:solidFill>
                <a:srgbClr val="000000"/>
              </a:solidFill>
              <a:latin typeface="メイリオ" panose="020B0604030504040204" pitchFamily="50" charset="-128"/>
              <a:ea typeface="メイリオ" panose="020B0604030504040204" pitchFamily="50" charset="-128"/>
            </a:endParaRPr>
          </a:p>
          <a:p>
            <a:pPr marL="168531" indent="-168531" algn="just" defTabSz="421238" eaLnBrk="1" hangingPunct="1">
              <a:lnSpc>
                <a:spcPct val="110000"/>
              </a:lnSpc>
              <a:spcBef>
                <a:spcPts val="600"/>
              </a:spcBef>
              <a:buFontTx/>
              <a:buNone/>
              <a:defRPr/>
            </a:pPr>
            <a:r>
              <a:rPr lang="ja-JP" altLang="en-US" sz="1800" b="0" u="none" dirty="0">
                <a:solidFill>
                  <a:srgbClr val="000000"/>
                </a:solidFill>
                <a:latin typeface="メイリオ" panose="020B0604030504040204" pitchFamily="50" charset="-128"/>
                <a:ea typeface="メイリオ" panose="020B0604030504040204" pitchFamily="50" charset="-128"/>
              </a:rPr>
              <a:t>○医師免許や看護師等の免許を持たない者は、医行為を反復継続する意思をもって行うことはできないが、平成</a:t>
            </a:r>
            <a:r>
              <a:rPr lang="en-US" altLang="ja-JP" sz="1800" b="0" u="none" dirty="0">
                <a:solidFill>
                  <a:srgbClr val="000000"/>
                </a:solidFill>
                <a:latin typeface="メイリオ" panose="020B0604030504040204" pitchFamily="50" charset="-128"/>
                <a:ea typeface="メイリオ" panose="020B0604030504040204" pitchFamily="50" charset="-128"/>
              </a:rPr>
              <a:t>24</a:t>
            </a:r>
            <a:r>
              <a:rPr lang="ja-JP" altLang="en-US" sz="1800" b="0" u="none" dirty="0">
                <a:solidFill>
                  <a:srgbClr val="000000"/>
                </a:solidFill>
                <a:latin typeface="メイリオ" panose="020B0604030504040204" pitchFamily="50" charset="-128"/>
                <a:ea typeface="メイリオ" panose="020B0604030504040204" pitchFamily="50" charset="-128"/>
              </a:rPr>
              <a:t>年度の制度改正により、看護師等の免許を有しない者も</a:t>
            </a:r>
            <a:r>
              <a:rPr lang="ja-JP" altLang="en-US" sz="1800" dirty="0">
                <a:solidFill>
                  <a:srgbClr val="000000"/>
                </a:solidFill>
                <a:latin typeface="メイリオ" panose="020B0604030504040204" pitchFamily="50" charset="-128"/>
                <a:ea typeface="メイリオ" panose="020B0604030504040204" pitchFamily="50" charset="-128"/>
              </a:rPr>
              <a:t>、</a:t>
            </a:r>
            <a:r>
              <a:rPr lang="ja-JP" altLang="en-US" sz="1800" b="0" u="none" dirty="0">
                <a:solidFill>
                  <a:srgbClr val="000000"/>
                </a:solidFill>
                <a:latin typeface="メイリオ" panose="020B0604030504040204" pitchFamily="50" charset="-128"/>
                <a:ea typeface="メイリオ" panose="020B0604030504040204" pitchFamily="50" charset="-128"/>
              </a:rPr>
              <a:t>医行為のうち、たんの吸引等の</a:t>
            </a:r>
            <a:r>
              <a:rPr lang="en-US" altLang="ja-JP" sz="1800" b="0" u="none" dirty="0">
                <a:solidFill>
                  <a:srgbClr val="000000"/>
                </a:solidFill>
                <a:latin typeface="メイリオ" panose="020B0604030504040204" pitchFamily="50" charset="-128"/>
                <a:ea typeface="メイリオ" panose="020B0604030504040204" pitchFamily="50" charset="-128"/>
              </a:rPr>
              <a:t>5</a:t>
            </a:r>
            <a:r>
              <a:rPr lang="ja-JP" altLang="en-US" sz="1800" b="0" u="none" dirty="0" err="1">
                <a:solidFill>
                  <a:srgbClr val="000000"/>
                </a:solidFill>
                <a:latin typeface="メイリオ" panose="020B0604030504040204" pitchFamily="50" charset="-128"/>
                <a:ea typeface="メイリオ" panose="020B0604030504040204" pitchFamily="50" charset="-128"/>
              </a:rPr>
              <a:t>つの</a:t>
            </a:r>
            <a:r>
              <a:rPr lang="ja-JP" altLang="en-US" sz="1800" b="0" u="none" dirty="0">
                <a:solidFill>
                  <a:srgbClr val="000000"/>
                </a:solidFill>
                <a:latin typeface="メイリオ" panose="020B0604030504040204" pitchFamily="50" charset="-128"/>
                <a:ea typeface="メイリオ" panose="020B0604030504040204" pitchFamily="50" charset="-128"/>
              </a:rPr>
              <a:t>特定行為に限り、研修を修了し、都道府県知事に認定された場合には、「認定特定行為業務従事者」として、一定の条件の下で制度上実施できることとなった。</a:t>
            </a:r>
          </a:p>
        </p:txBody>
      </p:sp>
      <p:sp>
        <p:nvSpPr>
          <p:cNvPr id="53" name="テキスト ボックス 52">
            <a:extLst>
              <a:ext uri="{FF2B5EF4-FFF2-40B4-BE49-F238E27FC236}">
                <a16:creationId xmlns:a16="http://schemas.microsoft.com/office/drawing/2014/main" xmlns="" id="{737C6069-6CE9-4C5B-9D2F-BBC1287F852C}"/>
              </a:ext>
            </a:extLst>
          </p:cNvPr>
          <p:cNvSpPr txBox="1"/>
          <p:nvPr/>
        </p:nvSpPr>
        <p:spPr>
          <a:xfrm>
            <a:off x="7713782" y="6480367"/>
            <a:ext cx="1246039" cy="183017"/>
          </a:xfrm>
          <a:prstGeom prst="rect">
            <a:avLst/>
          </a:prstGeom>
          <a:noFill/>
        </p:spPr>
        <p:txBody>
          <a:bodyPr wrap="square" lIns="0" tIns="0" rIns="0" bIns="0" rtlCol="0">
            <a:noAutofit/>
          </a:bodyPr>
          <a:lstStyle/>
          <a:p>
            <a:r>
              <a:rPr kumimoji="1" lang="ja-JP" altLang="en-US" sz="1000" b="0" u="none" dirty="0">
                <a:solidFill>
                  <a:srgbClr val="000000"/>
                </a:solidFill>
                <a:latin typeface="メイリオ" panose="020B0604030504040204" pitchFamily="50" charset="-128"/>
                <a:ea typeface="メイリオ" panose="020B0604030504040204" pitchFamily="50" charset="-128"/>
              </a:rPr>
              <a:t>（文部科学省作成）</a:t>
            </a:r>
          </a:p>
        </p:txBody>
      </p:sp>
      <p:sp>
        <p:nvSpPr>
          <p:cNvPr id="54" name="角丸四角形 19">
            <a:extLst>
              <a:ext uri="{FF2B5EF4-FFF2-40B4-BE49-F238E27FC236}">
                <a16:creationId xmlns:a16="http://schemas.microsoft.com/office/drawing/2014/main" xmlns="" id="{214466FC-6391-4D81-A36B-1EB0E0608C79}"/>
              </a:ext>
            </a:extLst>
          </p:cNvPr>
          <p:cNvSpPr/>
          <p:nvPr/>
        </p:nvSpPr>
        <p:spPr>
          <a:xfrm>
            <a:off x="1127396" y="3927944"/>
            <a:ext cx="7700466" cy="2481761"/>
          </a:xfrm>
          <a:prstGeom prst="roundRect">
            <a:avLst>
              <a:gd name="adj" fmla="val 9137"/>
            </a:avLst>
          </a:prstGeom>
          <a:solidFill>
            <a:schemeClr val="accent6">
              <a:lumMod val="20000"/>
              <a:lumOff val="80000"/>
            </a:schemeClr>
          </a:solidFill>
          <a:ln w="28575" cap="flat" cmpd="sng" algn="ctr">
            <a:solidFill>
              <a:schemeClr val="bg1">
                <a:lumMod val="50000"/>
              </a:schemeClr>
            </a:solidFill>
            <a:prstDash val="solid"/>
          </a:ln>
          <a:effectLst/>
        </p:spPr>
        <p:txBody>
          <a:bodyPr tIns="180000"/>
          <a:lstStyle/>
          <a:p>
            <a:pPr marL="0" marR="0" lvl="0" indent="0" defTabSz="421238" eaLnBrk="0" fontAlgn="auto" latinLnBrk="0" hangingPunct="0">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　医師の医学的判断及び技術をもってするのではなければ人体に危害を及ぼし、または危害を及ぼすおそれのある行為。医療関係の資格を保有しない者は行ってはいけない。</a:t>
            </a:r>
          </a:p>
          <a:p>
            <a:pPr marL="0" marR="0" lvl="0" indent="0" defTabSz="421238" eaLnBrk="0" fontAlgn="auto" latinLnBrk="0" hangingPunct="0">
              <a:lnSpc>
                <a:spcPct val="100000"/>
              </a:lnSpc>
              <a:spcBef>
                <a:spcPts val="0"/>
              </a:spcBef>
              <a:spcAft>
                <a:spcPts val="0"/>
              </a:spcAft>
              <a:buClrTx/>
              <a:buSzTx/>
              <a:buFontTx/>
              <a:buNone/>
              <a:tabLst/>
              <a:defRPr/>
            </a:pPr>
            <a:endParaRPr kumimoji="0" lang="ja-JP" altLang="en-US" sz="1477" b="0"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55" name="Text Box 9">
            <a:extLst>
              <a:ext uri="{FF2B5EF4-FFF2-40B4-BE49-F238E27FC236}">
                <a16:creationId xmlns:a16="http://schemas.microsoft.com/office/drawing/2014/main" xmlns="" id="{9D51DB09-A5C2-4E12-9A44-A380D9B2476C}"/>
              </a:ext>
            </a:extLst>
          </p:cNvPr>
          <p:cNvSpPr txBox="1">
            <a:spLocks noChangeArrowheads="1"/>
          </p:cNvSpPr>
          <p:nvPr/>
        </p:nvSpPr>
        <p:spPr bwMode="auto">
          <a:xfrm>
            <a:off x="3513814" y="3783604"/>
            <a:ext cx="2878372" cy="280380"/>
          </a:xfrm>
          <a:prstGeom prst="roundRect">
            <a:avLst>
              <a:gd name="adj" fmla="val 45026"/>
            </a:avLst>
          </a:prstGeom>
          <a:solidFill>
            <a:schemeClr val="bg1">
              <a:lumMod val="50000"/>
            </a:schemeClr>
          </a:solidFill>
          <a:ln w="28575">
            <a:solidFill>
              <a:schemeClr val="bg1">
                <a:lumMod val="50000"/>
              </a:schemeClr>
            </a:solidFill>
            <a:miter lim="800000"/>
            <a:headEnd/>
            <a:tailEnd/>
          </a:ln>
          <a:effectLst/>
        </p:spPr>
        <p:txBody>
          <a:bodyPr bIns="0"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421238" eaLnBrk="1" fontAlgn="auto" latinLnBrk="0" hangingPunct="1">
              <a:lnSpc>
                <a:spcPct val="100000"/>
              </a:lnSpc>
              <a:spcBef>
                <a:spcPct val="50000"/>
              </a:spcBef>
              <a:spcAft>
                <a:spcPts val="0"/>
              </a:spcAft>
              <a:buClrTx/>
              <a:buSzTx/>
              <a:buFontTx/>
              <a:buNone/>
              <a:tabLst/>
              <a:defRPr/>
            </a:pPr>
            <a:r>
              <a:rPr kumimoji="1" lang="ja-JP" altLang="en-US" sz="1846" b="1" i="0" u="none" strike="noStrike" kern="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rPr>
              <a:t>医行為</a:t>
            </a:r>
          </a:p>
        </p:txBody>
      </p:sp>
      <p:grpSp>
        <p:nvGrpSpPr>
          <p:cNvPr id="56" name="グループ化 55">
            <a:extLst>
              <a:ext uri="{FF2B5EF4-FFF2-40B4-BE49-F238E27FC236}">
                <a16:creationId xmlns:a16="http://schemas.microsoft.com/office/drawing/2014/main" xmlns="" id="{2D28156D-4D10-4B3D-8F76-A422868EFDAF}"/>
              </a:ext>
            </a:extLst>
          </p:cNvPr>
          <p:cNvGrpSpPr/>
          <p:nvPr/>
        </p:nvGrpSpPr>
        <p:grpSpPr>
          <a:xfrm>
            <a:off x="1276941" y="4651320"/>
            <a:ext cx="7436869" cy="1677918"/>
            <a:chOff x="568678" y="4417320"/>
            <a:chExt cx="8056608" cy="1817744"/>
          </a:xfrm>
          <a:solidFill>
            <a:sysClr val="window" lastClr="FFFFFF"/>
          </a:solidFill>
        </p:grpSpPr>
        <p:sp>
          <p:nvSpPr>
            <p:cNvPr id="57" name="角丸四角形 22">
              <a:extLst>
                <a:ext uri="{FF2B5EF4-FFF2-40B4-BE49-F238E27FC236}">
                  <a16:creationId xmlns:a16="http://schemas.microsoft.com/office/drawing/2014/main" xmlns="" id="{8D5B5C50-FFFE-4FAC-B719-FAF89EF8733C}"/>
                </a:ext>
              </a:extLst>
            </p:cNvPr>
            <p:cNvSpPr/>
            <p:nvPr/>
          </p:nvSpPr>
          <p:spPr>
            <a:xfrm>
              <a:off x="568678" y="4581194"/>
              <a:ext cx="8056608" cy="1653870"/>
            </a:xfrm>
            <a:prstGeom prst="roundRect">
              <a:avLst>
                <a:gd name="adj" fmla="val 9021"/>
              </a:avLst>
            </a:prstGeom>
            <a:grpFill/>
            <a:ln w="9525" cap="flat" cmpd="sng" algn="ctr">
              <a:solidFill>
                <a:srgbClr val="000000"/>
              </a:solidFill>
              <a:prstDash val="solid"/>
            </a:ln>
            <a:effectLst/>
          </p:spPr>
          <p:txBody>
            <a:bodyPr anchor="ctr"/>
            <a:lstStyle/>
            <a:p>
              <a:pPr marL="0" marR="0" lvl="0" indent="0" algn="ctr" defTabSz="421238" eaLnBrk="0" fontAlgn="auto" latinLnBrk="0" hangingPunct="0">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58" name="Text Box 36">
              <a:extLst>
                <a:ext uri="{FF2B5EF4-FFF2-40B4-BE49-F238E27FC236}">
                  <a16:creationId xmlns:a16="http://schemas.microsoft.com/office/drawing/2014/main" xmlns="" id="{DE294D11-AB08-4D80-B016-B21350A3AAEE}"/>
                </a:ext>
              </a:extLst>
            </p:cNvPr>
            <p:cNvSpPr txBox="1">
              <a:spLocks noChangeArrowheads="1"/>
            </p:cNvSpPr>
            <p:nvPr/>
          </p:nvSpPr>
          <p:spPr bwMode="auto">
            <a:xfrm>
              <a:off x="3082505" y="4417320"/>
              <a:ext cx="3028951" cy="315655"/>
            </a:xfrm>
            <a:prstGeom prst="roundRect">
              <a:avLst>
                <a:gd name="adj" fmla="val 49413"/>
              </a:avLst>
            </a:prstGeom>
            <a:grpFill/>
            <a:ln w="9525">
              <a:solidFill>
                <a:srgbClr val="000000"/>
              </a:solidFill>
              <a:miter lim="800000"/>
              <a:headEnd/>
              <a:tailEnd/>
            </a:ln>
            <a:effectLst/>
          </p:spPr>
          <p:txBody>
            <a:bodyPr bIns="0" anchor="ctr" anchorCtr="0">
              <a:no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421238" eaLnBrk="1" fontAlgn="auto" latinLnBrk="0" hangingPunct="1">
                <a:lnSpc>
                  <a:spcPct val="100000"/>
                </a:lnSpc>
                <a:spcBef>
                  <a:spcPct val="50000"/>
                </a:spcBef>
                <a:spcAft>
                  <a:spcPts val="0"/>
                </a:spcAft>
                <a:buClrTx/>
                <a:buSzTx/>
                <a:buFontTx/>
                <a:buNone/>
                <a:tabLst/>
                <a:defRPr/>
              </a:pPr>
              <a:r>
                <a:rPr kumimoji="1" lang="ja-JP" altLang="en-US" sz="16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学校における医療的ケア</a:t>
              </a:r>
            </a:p>
          </p:txBody>
        </p:sp>
      </p:grpSp>
      <p:sp>
        <p:nvSpPr>
          <p:cNvPr id="59" name="AutoShape 42">
            <a:extLst>
              <a:ext uri="{FF2B5EF4-FFF2-40B4-BE49-F238E27FC236}">
                <a16:creationId xmlns:a16="http://schemas.microsoft.com/office/drawing/2014/main" xmlns="" id="{D2617F59-026B-46CD-8CE9-8BD090DD718C}"/>
              </a:ext>
            </a:extLst>
          </p:cNvPr>
          <p:cNvSpPr>
            <a:spLocks noChangeArrowheads="1"/>
          </p:cNvSpPr>
          <p:nvPr/>
        </p:nvSpPr>
        <p:spPr bwMode="auto">
          <a:xfrm>
            <a:off x="5588218" y="5637475"/>
            <a:ext cx="3035007" cy="582212"/>
          </a:xfrm>
          <a:prstGeom prst="bracketPair">
            <a:avLst>
              <a:gd name="adj" fmla="val 16667"/>
            </a:avLst>
          </a:prstGeom>
          <a:noFill/>
          <a:ln w="9525">
            <a:solidFill>
              <a:srgbClr val="00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6000" rIns="0"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just" defTabSz="421238" eaLnBrk="1" fontAlgn="auto" latinLnBrk="0" hangingPunct="1">
              <a:lnSpc>
                <a:spcPct val="100000"/>
              </a:lnSpc>
              <a:spcBef>
                <a:spcPct val="0"/>
              </a:spcBef>
              <a:spcAft>
                <a:spcPts val="0"/>
              </a:spcAft>
              <a:buClrTx/>
              <a:buSzTx/>
              <a:buFontTx/>
              <a:buNone/>
              <a:tabLst/>
              <a:defRPr/>
            </a:pPr>
            <a:r>
              <a:rPr kumimoji="1" lang="ja-JP" altLang="en-US" sz="12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本人や家族の者が医行為を行う場合は違法性が阻却されることがあるとされている。</a:t>
            </a:r>
          </a:p>
        </p:txBody>
      </p:sp>
      <p:sp>
        <p:nvSpPr>
          <p:cNvPr id="60" name="Rectangle 35">
            <a:extLst>
              <a:ext uri="{FF2B5EF4-FFF2-40B4-BE49-F238E27FC236}">
                <a16:creationId xmlns:a16="http://schemas.microsoft.com/office/drawing/2014/main" xmlns="" id="{B2E4FA8E-8DDB-40D9-AC7A-54286DAAE6CD}"/>
              </a:ext>
            </a:extLst>
          </p:cNvPr>
          <p:cNvSpPr>
            <a:spLocks noChangeArrowheads="1"/>
          </p:cNvSpPr>
          <p:nvPr/>
        </p:nvSpPr>
        <p:spPr bwMode="auto">
          <a:xfrm>
            <a:off x="1423721" y="5046799"/>
            <a:ext cx="3957316" cy="1036608"/>
          </a:xfrm>
          <a:prstGeom prst="rect">
            <a:avLst/>
          </a:prstGeom>
          <a:solidFill>
            <a:srgbClr val="FF501E">
              <a:lumMod val="20000"/>
              <a:lumOff val="80000"/>
            </a:srgbClr>
          </a:solidFill>
          <a:ln w="28575" cmpd="thinThick">
            <a:solidFill>
              <a:srgbClr val="FF501E"/>
            </a:solidFill>
            <a:miter lim="800000"/>
            <a:headEnd/>
            <a:tailEnd/>
          </a:ln>
          <a:effectLst/>
        </p:spPr>
        <p:txBody>
          <a:bodyPr wrap="none"/>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defTabSz="421238" eaLnBrk="1" fontAlgn="auto" latinLnBrk="0" hangingPunct="1">
              <a:lnSpc>
                <a:spcPct val="100000"/>
              </a:lnSpc>
              <a:spcBef>
                <a:spcPct val="0"/>
              </a:spcBef>
              <a:spcAft>
                <a:spcPts val="0"/>
              </a:spcAft>
              <a:buClrTx/>
              <a:buSzTx/>
              <a:buFontTx/>
              <a:buNone/>
              <a:tabLst/>
              <a:defRPr/>
            </a:pPr>
            <a:endParaRPr kumimoji="1" lang="en-US" altLang="ja-JP" sz="13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endParaRPr>
          </a:p>
          <a:p>
            <a:pPr marL="0" marR="0" lvl="0" indent="0" defTabSz="421238" eaLnBrk="1" fontAlgn="auto" latinLnBrk="0" hangingPunct="1">
              <a:lnSpc>
                <a:spcPct val="100000"/>
              </a:lnSpc>
              <a:spcBef>
                <a:spcPct val="0"/>
              </a:spcBef>
              <a:spcAft>
                <a:spcPts val="0"/>
              </a:spcAft>
              <a:buClrTx/>
              <a:buSzTx/>
              <a:buFontTx/>
              <a:buNone/>
              <a:tabLst/>
              <a:defRPr/>
            </a:pPr>
            <a:r>
              <a:rPr kumimoji="1" lang="ja-JP" altLang="en-US" sz="13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・口腔内の喀痰吸引　・鼻腔内の喀痰吸引</a:t>
            </a:r>
          </a:p>
          <a:p>
            <a:pPr marL="0" marR="0" lvl="0" indent="0" defTabSz="421238" eaLnBrk="1" fontAlgn="auto" latinLnBrk="0" hangingPunct="1">
              <a:lnSpc>
                <a:spcPct val="100000"/>
              </a:lnSpc>
              <a:spcBef>
                <a:spcPct val="0"/>
              </a:spcBef>
              <a:spcAft>
                <a:spcPts val="0"/>
              </a:spcAft>
              <a:buClrTx/>
              <a:buSzTx/>
              <a:buFontTx/>
              <a:buNone/>
              <a:tabLst/>
              <a:defRPr/>
            </a:pPr>
            <a:r>
              <a:rPr kumimoji="1" lang="ja-JP" altLang="en-US" sz="13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・気管カニューレ内の喀痰吸引</a:t>
            </a:r>
          </a:p>
          <a:p>
            <a:pPr marL="0" marR="0" lvl="0" indent="0" defTabSz="421238" eaLnBrk="1" fontAlgn="auto" latinLnBrk="0" hangingPunct="1">
              <a:lnSpc>
                <a:spcPct val="100000"/>
              </a:lnSpc>
              <a:spcBef>
                <a:spcPct val="0"/>
              </a:spcBef>
              <a:spcAft>
                <a:spcPts val="0"/>
              </a:spcAft>
              <a:buClrTx/>
              <a:buSzTx/>
              <a:buFontTx/>
              <a:buNone/>
              <a:tabLst/>
              <a:defRPr/>
            </a:pPr>
            <a:r>
              <a:rPr kumimoji="1" lang="ja-JP" altLang="en-US" sz="13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・胃</a:t>
            </a:r>
            <a:r>
              <a:rPr kumimoji="1" lang="ja-JP" altLang="en-US" sz="1300" b="0" i="0" u="none" strike="noStrike" kern="0" cap="none" spc="0" normalizeH="0" baseline="0" noProof="0" dirty="0" err="1">
                <a:ln>
                  <a:noFill/>
                </a:ln>
                <a:solidFill>
                  <a:srgbClr val="000000"/>
                </a:solidFill>
                <a:effectLst/>
                <a:uLnTx/>
                <a:uFillTx/>
                <a:latin typeface="メイリオ" panose="020B0604030504040204" pitchFamily="50" charset="-128"/>
                <a:ea typeface="メイリオ" panose="020B0604030504040204" pitchFamily="50" charset="-128"/>
              </a:rPr>
              <a:t>ろう</a:t>
            </a:r>
            <a:r>
              <a:rPr kumimoji="1" lang="ja-JP" altLang="en-US" sz="13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又は腸ろうによる経管栄養</a:t>
            </a:r>
          </a:p>
          <a:p>
            <a:pPr marL="0" marR="0" lvl="0" indent="0" defTabSz="421238" eaLnBrk="1" fontAlgn="auto" latinLnBrk="0" hangingPunct="1">
              <a:lnSpc>
                <a:spcPct val="100000"/>
              </a:lnSpc>
              <a:spcBef>
                <a:spcPct val="0"/>
              </a:spcBef>
              <a:spcAft>
                <a:spcPts val="0"/>
              </a:spcAft>
              <a:buClrTx/>
              <a:buSzTx/>
              <a:buFontTx/>
              <a:buNone/>
              <a:tabLst/>
              <a:defRPr/>
            </a:pPr>
            <a:r>
              <a:rPr kumimoji="1" lang="ja-JP" altLang="en-US" sz="13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・経鼻経管栄養</a:t>
            </a:r>
          </a:p>
        </p:txBody>
      </p:sp>
      <p:sp>
        <p:nvSpPr>
          <p:cNvPr id="61" name="Rectangle 25">
            <a:extLst>
              <a:ext uri="{FF2B5EF4-FFF2-40B4-BE49-F238E27FC236}">
                <a16:creationId xmlns:a16="http://schemas.microsoft.com/office/drawing/2014/main" xmlns="" id="{8EEF82A2-892C-42EE-9D3F-9A367CB0FEE8}"/>
              </a:ext>
            </a:extLst>
          </p:cNvPr>
          <p:cNvSpPr>
            <a:spLocks noChangeArrowheads="1"/>
          </p:cNvSpPr>
          <p:nvPr/>
        </p:nvSpPr>
        <p:spPr bwMode="auto">
          <a:xfrm>
            <a:off x="1404359" y="4951124"/>
            <a:ext cx="1662344" cy="245831"/>
          </a:xfrm>
          <a:prstGeom prst="rect">
            <a:avLst/>
          </a:prstGeom>
          <a:solidFill>
            <a:srgbClr val="FF501E"/>
          </a:solidFill>
          <a:ln w="38100" cmpd="thinThick">
            <a:noFill/>
            <a:miter lim="800000"/>
            <a:headEnd/>
            <a:tailEnd/>
          </a:ln>
          <a:effectLst/>
        </p:spPr>
        <p:txBody>
          <a:bodyPr bIns="0"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defTabSz="421238" eaLnBrk="1" fontAlgn="auto" latinLnBrk="0" hangingPunct="1">
              <a:lnSpc>
                <a:spcPct val="100000"/>
              </a:lnSpc>
              <a:spcBef>
                <a:spcPct val="0"/>
              </a:spcBef>
              <a:spcAft>
                <a:spcPts val="0"/>
              </a:spcAft>
              <a:buClrTx/>
              <a:buSzTx/>
              <a:buFontTx/>
              <a:buNone/>
              <a:tabLst/>
              <a:defRPr/>
            </a:pPr>
            <a:r>
              <a:rPr kumimoji="1" lang="ja-JP" altLang="en-US" sz="1477" b="0"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特定行為（</a:t>
            </a:r>
            <a:r>
              <a:rPr kumimoji="1" lang="en-US" altLang="ja-JP" sz="1477" b="0"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r>
              <a:rPr kumimoji="1" lang="ja-JP" altLang="en-US" sz="1477" b="0"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p>
        </p:txBody>
      </p:sp>
      <p:sp>
        <p:nvSpPr>
          <p:cNvPr id="62" name="Text Box 37">
            <a:extLst>
              <a:ext uri="{FF2B5EF4-FFF2-40B4-BE49-F238E27FC236}">
                <a16:creationId xmlns:a16="http://schemas.microsoft.com/office/drawing/2014/main" xmlns="" id="{982E7190-1821-438A-B35E-2CC3CE661800}"/>
              </a:ext>
            </a:extLst>
          </p:cNvPr>
          <p:cNvSpPr txBox="1">
            <a:spLocks noChangeArrowheads="1"/>
          </p:cNvSpPr>
          <p:nvPr/>
        </p:nvSpPr>
        <p:spPr bwMode="auto">
          <a:xfrm>
            <a:off x="5535900" y="5066259"/>
            <a:ext cx="3023047" cy="46166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defTabSz="421238" eaLnBrk="1" fontAlgn="auto" latinLnBrk="0" hangingPunct="1">
              <a:lnSpc>
                <a:spcPct val="100000"/>
              </a:lnSpc>
              <a:spcBef>
                <a:spcPct val="50000"/>
              </a:spcBef>
              <a:spcAft>
                <a:spcPts val="0"/>
              </a:spcAft>
              <a:buClrTx/>
              <a:buSzTx/>
              <a:buFontTx/>
              <a:buNone/>
              <a:tabLst/>
              <a:defRPr/>
            </a:pPr>
            <a:r>
              <a:rPr kumimoji="1" lang="ja-JP" altLang="en-US" sz="12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特定行為以外の、学校で行われている医行為（看護師等が実施）</a:t>
            </a:r>
          </a:p>
        </p:txBody>
      </p:sp>
      <p:sp>
        <p:nvSpPr>
          <p:cNvPr id="63" name="Text Box 37">
            <a:extLst>
              <a:ext uri="{FF2B5EF4-FFF2-40B4-BE49-F238E27FC236}">
                <a16:creationId xmlns:a16="http://schemas.microsoft.com/office/drawing/2014/main" xmlns="" id="{CF3AB706-B99C-49D8-A5DF-70196FE841C9}"/>
              </a:ext>
            </a:extLst>
          </p:cNvPr>
          <p:cNvSpPr txBox="1">
            <a:spLocks noChangeArrowheads="1"/>
          </p:cNvSpPr>
          <p:nvPr/>
        </p:nvSpPr>
        <p:spPr bwMode="auto">
          <a:xfrm>
            <a:off x="1404359" y="6117367"/>
            <a:ext cx="3996039" cy="245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o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421238" eaLnBrk="1" hangingPunct="1">
              <a:spcBef>
                <a:spcPct val="50000"/>
              </a:spcBef>
              <a:buFontTx/>
              <a:buNone/>
              <a:defRPr/>
            </a:pPr>
            <a:r>
              <a:rPr lang="en-US" altLang="ja-JP" sz="1200" b="0" u="none" dirty="0">
                <a:solidFill>
                  <a:srgbClr val="000000"/>
                </a:solidFill>
                <a:latin typeface="メイリオ" panose="020B0604030504040204" pitchFamily="50" charset="-128"/>
                <a:ea typeface="メイリオ" panose="020B0604030504040204" pitchFamily="50" charset="-128"/>
              </a:rPr>
              <a:t>※</a:t>
            </a:r>
            <a:r>
              <a:rPr lang="ja-JP" altLang="en-US" sz="1200" b="0" u="none" dirty="0">
                <a:solidFill>
                  <a:srgbClr val="000000"/>
                </a:solidFill>
                <a:latin typeface="メイリオ" panose="020B0604030504040204" pitchFamily="50" charset="-128"/>
                <a:ea typeface="メイリオ" panose="020B0604030504040204" pitchFamily="50" charset="-128"/>
              </a:rPr>
              <a:t>認定された教員等が登録特定行為事業者において実施可</a:t>
            </a:r>
          </a:p>
        </p:txBody>
      </p:sp>
      <p:sp>
        <p:nvSpPr>
          <p:cNvPr id="16" name="スライド番号プレースホルダー 2"/>
          <p:cNvSpPr txBox="1">
            <a:spLocks/>
          </p:cNvSpPr>
          <p:nvPr/>
        </p:nvSpPr>
        <p:spPr>
          <a:xfrm>
            <a:off x="7105721" y="6581433"/>
            <a:ext cx="222885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900" dirty="0" smtClean="0">
                <a:latin typeface="メイリオ" panose="020B0604030504040204" pitchFamily="50" charset="-128"/>
                <a:ea typeface="メイリオ" panose="020B0604030504040204" pitchFamily="50" charset="-128"/>
              </a:rPr>
              <a:t>　　　　　　　　　　　　　　　　　</a:t>
            </a:r>
            <a:r>
              <a:rPr lang="en-US" altLang="ja-JP" sz="900" dirty="0">
                <a:latin typeface="メイリオ" panose="020B0604030504040204" pitchFamily="50" charset="-128"/>
                <a:ea typeface="メイリオ" panose="020B0604030504040204" pitchFamily="50" charset="-128"/>
              </a:rPr>
              <a:t>2</a:t>
            </a:r>
            <a:endParaRPr lang="ja-JP" altLang="en-US" sz="9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63274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xmlns="" id="{F79D8D95-7738-BB44-9B37-80A8B11F50B9}"/>
              </a:ext>
            </a:extLst>
          </p:cNvPr>
          <p:cNvSpPr>
            <a:spLocks noGrp="1"/>
          </p:cNvSpPr>
          <p:nvPr>
            <p:ph type="body" sz="quarter" idx="10"/>
          </p:nvPr>
        </p:nvSpPr>
        <p:spPr/>
        <p:txBody>
          <a:bodyPr/>
          <a:lstStyle/>
          <a:p>
            <a:r>
              <a:rPr lang="en-US" altLang="ja-JP" dirty="0">
                <a:latin typeface="メイリオ" panose="020B0604030504040204" pitchFamily="50" charset="-128"/>
                <a:ea typeface="メイリオ" panose="020B0604030504040204" pitchFamily="50" charset="-128"/>
              </a:rPr>
              <a:t>2. </a:t>
            </a:r>
            <a:r>
              <a:rPr lang="ja-JP" altLang="en-US" dirty="0">
                <a:latin typeface="メイリオ" panose="020B0604030504040204" pitchFamily="50" charset="-128"/>
                <a:ea typeface="メイリオ" panose="020B0604030504040204" pitchFamily="50" charset="-128"/>
              </a:rPr>
              <a:t>医療的ケア取組の経緯</a:t>
            </a:r>
          </a:p>
        </p:txBody>
      </p:sp>
      <p:sp>
        <p:nvSpPr>
          <p:cNvPr id="4" name="タイトル 3">
            <a:extLst>
              <a:ext uri="{FF2B5EF4-FFF2-40B4-BE49-F238E27FC236}">
                <a16:creationId xmlns:a16="http://schemas.microsoft.com/office/drawing/2014/main" xmlns="" id="{886D9F47-B890-6B4B-A2CA-B01FD11047FE}"/>
              </a:ext>
            </a:extLst>
          </p:cNvPr>
          <p:cNvSpPr>
            <a:spLocks noGrp="1"/>
          </p:cNvSpPr>
          <p:nvPr>
            <p:ph type="title"/>
          </p:nvPr>
        </p:nvSpPr>
        <p:spPr/>
        <p:txBody>
          <a:bodyPr>
            <a:normAutofit/>
          </a:bodyPr>
          <a:lstStyle/>
          <a:p>
            <a:r>
              <a:rPr lang="en-US" altLang="ja-JP" sz="2800" dirty="0"/>
              <a:t>2. </a:t>
            </a:r>
            <a:r>
              <a:rPr lang="ja-JP" altLang="en-US" sz="2800" dirty="0"/>
              <a:t>医療的ケア取組の経緯</a:t>
            </a:r>
          </a:p>
        </p:txBody>
      </p:sp>
      <p:sp>
        <p:nvSpPr>
          <p:cNvPr id="13" name="正方形/長方形 12">
            <a:extLst>
              <a:ext uri="{FF2B5EF4-FFF2-40B4-BE49-F238E27FC236}">
                <a16:creationId xmlns:a16="http://schemas.microsoft.com/office/drawing/2014/main" xmlns="" id="{42A60D99-6D4B-A54B-A06A-E63491EB590D}"/>
              </a:ext>
            </a:extLst>
          </p:cNvPr>
          <p:cNvSpPr/>
          <p:nvPr/>
        </p:nvSpPr>
        <p:spPr>
          <a:xfrm>
            <a:off x="668338" y="1520825"/>
            <a:ext cx="8720339" cy="4968874"/>
          </a:xfrm>
          <a:prstGeom prst="rect">
            <a:avLst/>
          </a:prstGeom>
        </p:spPr>
        <p:txBody>
          <a:bodyPr wrap="square" lIns="0" tIns="0" rIns="0" bIns="0">
            <a:noAutofit/>
          </a:bodyPr>
          <a:lstStyle/>
          <a:p>
            <a:pPr marL="420687" indent="-285750">
              <a:lnSpc>
                <a:spcPct val="120000"/>
              </a:lnSpc>
              <a:spcAft>
                <a:spcPts val="1200"/>
              </a:spcAft>
              <a:buClr>
                <a:srgbClr val="9A0E43"/>
              </a:buClr>
              <a:buFont typeface="Wingdings" panose="05000000000000000000" pitchFamily="2" charset="2"/>
              <a:buChar char="n"/>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問題の顕在化（平成の初め頃）　</a:t>
            </a:r>
          </a:p>
          <a:p>
            <a:pPr marL="420687" indent="-285750">
              <a:lnSpc>
                <a:spcPct val="120000"/>
              </a:lnSpc>
              <a:spcAft>
                <a:spcPts val="1200"/>
              </a:spcAft>
              <a:buClr>
                <a:srgbClr val="9A0E43"/>
              </a:buClr>
              <a:buFont typeface="Wingdings" panose="05000000000000000000" pitchFamily="2" charset="2"/>
              <a:buChar char="n"/>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モデル事業（平成</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10</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・看護師の配置、教員による喀痰吸引等の試行的実施</a:t>
            </a:r>
          </a:p>
          <a:p>
            <a:pPr marL="420687" indent="-285750">
              <a:lnSpc>
                <a:spcPct val="120000"/>
              </a:lnSpc>
              <a:spcAft>
                <a:spcPts val="1200"/>
              </a:spcAft>
              <a:buClr>
                <a:srgbClr val="9A0E43"/>
              </a:buClr>
              <a:buFont typeface="Wingdings" panose="05000000000000000000" pitchFamily="2" charset="2"/>
              <a:buChar char="n"/>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違法性阻却の考え方による実施（平成</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16</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年～）</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・教員による喀痰吸引等を許容、看護師の増加</a:t>
            </a:r>
          </a:p>
          <a:p>
            <a:pPr marL="420687" indent="-285750">
              <a:lnSpc>
                <a:spcPct val="120000"/>
              </a:lnSpc>
              <a:spcAft>
                <a:spcPts val="1200"/>
              </a:spcAft>
              <a:buClr>
                <a:srgbClr val="9A0E43"/>
              </a:buClr>
              <a:buFont typeface="Wingdings" panose="05000000000000000000" pitchFamily="2" charset="2"/>
              <a:buChar char="n"/>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法令に基づく喀痰吸引等の実施</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平成</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24</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年～）</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・教員による喀痰吸引等の法令に基づく実施　</a:t>
            </a:r>
          </a:p>
          <a:p>
            <a:pPr marL="420687" indent="-285750">
              <a:lnSpc>
                <a:spcPct val="120000"/>
              </a:lnSpc>
              <a:spcAft>
                <a:spcPts val="1200"/>
              </a:spcAft>
              <a:buClr>
                <a:srgbClr val="9A0E43"/>
              </a:buClr>
              <a:buFont typeface="Wingdings" panose="05000000000000000000" pitchFamily="2" charset="2"/>
              <a:buChar char="n"/>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学校における医療的ケアの実施に関する検討会議最終報告（平成</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31</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年）</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・学校における医療的ケアの包括的指針</a:t>
            </a:r>
          </a:p>
        </p:txBody>
      </p:sp>
      <p:sp>
        <p:nvSpPr>
          <p:cNvPr id="6" name="スライド番号プレースホルダー 2"/>
          <p:cNvSpPr txBox="1">
            <a:spLocks/>
          </p:cNvSpPr>
          <p:nvPr/>
        </p:nvSpPr>
        <p:spPr>
          <a:xfrm>
            <a:off x="7105721" y="6581433"/>
            <a:ext cx="222885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900" dirty="0" smtClean="0">
                <a:latin typeface="メイリオ" panose="020B0604030504040204" pitchFamily="50" charset="-128"/>
                <a:ea typeface="メイリオ" panose="020B0604030504040204" pitchFamily="50" charset="-128"/>
              </a:rPr>
              <a:t>　　　　　　　　　　　　　　　　　</a:t>
            </a:r>
            <a:r>
              <a:rPr lang="en-US" altLang="ja-JP" sz="900" dirty="0" smtClean="0">
                <a:latin typeface="メイリオ" panose="020B0604030504040204" pitchFamily="50" charset="-128"/>
                <a:ea typeface="メイリオ" panose="020B0604030504040204" pitchFamily="50" charset="-128"/>
              </a:rPr>
              <a:t>3</a:t>
            </a:r>
            <a:endParaRPr lang="ja-JP" altLang="en-US" sz="9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67828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xmlns="" id="{886D9F47-B890-6B4B-A2CA-B01FD11047FE}"/>
              </a:ext>
            </a:extLst>
          </p:cNvPr>
          <p:cNvSpPr>
            <a:spLocks noGrp="1"/>
          </p:cNvSpPr>
          <p:nvPr>
            <p:ph type="title"/>
          </p:nvPr>
        </p:nvSpPr>
        <p:spPr/>
        <p:txBody>
          <a:bodyPr>
            <a:normAutofit/>
          </a:bodyPr>
          <a:lstStyle/>
          <a:p>
            <a:r>
              <a:rPr lang="ja-JP" altLang="en-US" sz="2800" dirty="0"/>
              <a:t>（１）問題の顕在化</a:t>
            </a:r>
          </a:p>
        </p:txBody>
      </p:sp>
      <p:sp>
        <p:nvSpPr>
          <p:cNvPr id="13" name="正方形/長方形 12">
            <a:extLst>
              <a:ext uri="{FF2B5EF4-FFF2-40B4-BE49-F238E27FC236}">
                <a16:creationId xmlns:a16="http://schemas.microsoft.com/office/drawing/2014/main" xmlns="" id="{42A60D99-6D4B-A54B-A06A-E63491EB590D}"/>
              </a:ext>
            </a:extLst>
          </p:cNvPr>
          <p:cNvSpPr/>
          <p:nvPr/>
        </p:nvSpPr>
        <p:spPr>
          <a:xfrm>
            <a:off x="668338" y="1520825"/>
            <a:ext cx="8720339" cy="4968874"/>
          </a:xfrm>
          <a:prstGeom prst="rect">
            <a:avLst/>
          </a:prstGeom>
        </p:spPr>
        <p:txBody>
          <a:bodyPr wrap="square" lIns="0" tIns="0" rIns="0" bIns="0">
            <a:noAutofit/>
          </a:bodyPr>
          <a:lstStyle/>
          <a:p>
            <a:pPr marL="420687" indent="-285750">
              <a:lnSpc>
                <a:spcPct val="120000"/>
              </a:lnSpc>
              <a:spcAft>
                <a:spcPts val="1200"/>
              </a:spcAft>
              <a:buClr>
                <a:srgbClr val="9A0E43"/>
              </a:buClr>
              <a:buFont typeface="Wingdings" panose="05000000000000000000" pitchFamily="2" charset="2"/>
              <a:buChar char="n"/>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地域に喀痰吸引等医療的ケアを必要とする子どもが増加するようになった</a:t>
            </a:r>
          </a:p>
          <a:p>
            <a:pPr marL="420687" indent="-285750">
              <a:lnSpc>
                <a:spcPct val="120000"/>
              </a:lnSpc>
              <a:spcAft>
                <a:spcPts val="1200"/>
              </a:spcAft>
              <a:buClr>
                <a:srgbClr val="9A0E43"/>
              </a:buClr>
              <a:buFont typeface="Wingdings" panose="05000000000000000000" pitchFamily="2" charset="2"/>
              <a:buChar char="n"/>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喀痰吸引等は医行為との指摘</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・医師法第</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17</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条</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・保助看法</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31</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条</a:t>
            </a:r>
          </a:p>
          <a:p>
            <a:pPr marL="420687" indent="-285750">
              <a:lnSpc>
                <a:spcPct val="120000"/>
              </a:lnSpc>
              <a:spcAft>
                <a:spcPts val="1200"/>
              </a:spcAft>
              <a:buClr>
                <a:srgbClr val="9A0E43"/>
              </a:buClr>
              <a:buFont typeface="Wingdings" panose="05000000000000000000" pitchFamily="2" charset="2"/>
              <a:buChar char="n"/>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家庭においては家族に許される行為</a:t>
            </a:r>
          </a:p>
          <a:p>
            <a:pPr marL="420687" indent="-285750">
              <a:lnSpc>
                <a:spcPct val="120000"/>
              </a:lnSpc>
              <a:spcAft>
                <a:spcPts val="1200"/>
              </a:spcAft>
              <a:buClr>
                <a:srgbClr val="9A0E43"/>
              </a:buClr>
              <a:buFont typeface="Wingdings" panose="05000000000000000000" pitchFamily="2" charset="2"/>
              <a:buChar char="n"/>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子どもが養護学校に通学するに当たり、誰がケアを提供するか問題となった</a:t>
            </a:r>
          </a:p>
        </p:txBody>
      </p:sp>
      <p:sp>
        <p:nvSpPr>
          <p:cNvPr id="5" name="スライド番号プレースホルダー 2"/>
          <p:cNvSpPr txBox="1">
            <a:spLocks/>
          </p:cNvSpPr>
          <p:nvPr/>
        </p:nvSpPr>
        <p:spPr>
          <a:xfrm>
            <a:off x="7105721" y="6581433"/>
            <a:ext cx="222885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900" dirty="0" smtClean="0">
                <a:latin typeface="メイリオ" panose="020B0604030504040204" pitchFamily="50" charset="-128"/>
                <a:ea typeface="メイリオ" panose="020B0604030504040204" pitchFamily="50" charset="-128"/>
              </a:rPr>
              <a:t>　　　　　　　　　　　　　　　　　</a:t>
            </a:r>
            <a:r>
              <a:rPr lang="en-US" altLang="ja-JP" sz="900" dirty="0" smtClean="0">
                <a:latin typeface="メイリオ" panose="020B0604030504040204" pitchFamily="50" charset="-128"/>
                <a:ea typeface="メイリオ" panose="020B0604030504040204" pitchFamily="50" charset="-128"/>
              </a:rPr>
              <a:t>4</a:t>
            </a:r>
            <a:endParaRPr lang="ja-JP" altLang="en-US" sz="9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46863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xmlns="" id="{886D9F47-B890-6B4B-A2CA-B01FD11047FE}"/>
              </a:ext>
            </a:extLst>
          </p:cNvPr>
          <p:cNvSpPr>
            <a:spLocks noGrp="1"/>
          </p:cNvSpPr>
          <p:nvPr>
            <p:ph type="title"/>
          </p:nvPr>
        </p:nvSpPr>
        <p:spPr/>
        <p:txBody>
          <a:bodyPr>
            <a:normAutofit/>
          </a:bodyPr>
          <a:lstStyle/>
          <a:p>
            <a:r>
              <a:rPr lang="ja-JP" altLang="en-US" sz="2800" dirty="0"/>
              <a:t>（２）モデル事業</a:t>
            </a:r>
          </a:p>
        </p:txBody>
      </p:sp>
      <p:sp>
        <p:nvSpPr>
          <p:cNvPr id="13" name="正方形/長方形 12">
            <a:extLst>
              <a:ext uri="{FF2B5EF4-FFF2-40B4-BE49-F238E27FC236}">
                <a16:creationId xmlns:a16="http://schemas.microsoft.com/office/drawing/2014/main" xmlns="" id="{42A60D99-6D4B-A54B-A06A-E63491EB590D}"/>
              </a:ext>
            </a:extLst>
          </p:cNvPr>
          <p:cNvSpPr/>
          <p:nvPr/>
        </p:nvSpPr>
        <p:spPr>
          <a:xfrm>
            <a:off x="668338" y="1520825"/>
            <a:ext cx="8720339" cy="4968874"/>
          </a:xfrm>
          <a:prstGeom prst="rect">
            <a:avLst/>
          </a:prstGeom>
        </p:spPr>
        <p:txBody>
          <a:bodyPr wrap="square" lIns="0" tIns="0" rIns="0" bIns="0">
            <a:noAutofit/>
          </a:bodyPr>
          <a:lstStyle/>
          <a:p>
            <a:pPr marL="420687" indent="-285750">
              <a:lnSpc>
                <a:spcPct val="120000"/>
              </a:lnSpc>
              <a:spcAft>
                <a:spcPts val="1200"/>
              </a:spcAft>
              <a:buClr>
                <a:srgbClr val="9A0E43"/>
              </a:buClr>
              <a:buFont typeface="Wingdings" panose="05000000000000000000" pitchFamily="2" charset="2"/>
              <a:buChar char="n"/>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文部科学省、厚生労働書の連携によるモデル事業</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平成</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10</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16</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年</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・教職員による喀痰吸引等の実施可能性検討</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・看護師による対応を含めた体制の検討</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・関係者・関係機関の連携の在り方の検討</a:t>
            </a:r>
          </a:p>
          <a:p>
            <a:pPr marL="420687" indent="-285750">
              <a:lnSpc>
                <a:spcPct val="120000"/>
              </a:lnSpc>
              <a:spcAft>
                <a:spcPts val="1200"/>
              </a:spcAft>
              <a:buClr>
                <a:srgbClr val="9A0E43"/>
              </a:buClr>
              <a:buFont typeface="Wingdings" panose="05000000000000000000" pitchFamily="2" charset="2"/>
              <a:buChar char="n"/>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モデル事業の評価</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・関係者の協力により</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3</a:t>
            </a:r>
            <a:r>
              <a:rPr lang="ja-JP" altLang="en-US" sz="2400" kern="100" dirty="0" err="1">
                <a:latin typeface="メイリオ" panose="020B0604030504040204" pitchFamily="50" charset="-128"/>
                <a:ea typeface="メイリオ" panose="020B0604030504040204" pitchFamily="50" charset="-128"/>
                <a:cs typeface="Times New Roman" panose="02020603050405020304" pitchFamily="18" charset="0"/>
              </a:rPr>
              <a:t>つの</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行為は概ね安全に行い得ること</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　が実証され，教育上の成果が上がった</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・教育面での成果：授業の継続性の確保、登校日数の増加、</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　自立性の向上、教職員との信頼関係の向上等</a:t>
            </a:r>
          </a:p>
        </p:txBody>
      </p:sp>
      <p:sp>
        <p:nvSpPr>
          <p:cNvPr id="6" name="テキスト ボックス 5">
            <a:extLst>
              <a:ext uri="{FF2B5EF4-FFF2-40B4-BE49-F238E27FC236}">
                <a16:creationId xmlns:a16="http://schemas.microsoft.com/office/drawing/2014/main" xmlns="" id="{DD02B6A5-9FD5-4F17-9113-A2F4B151DF02}"/>
              </a:ext>
            </a:extLst>
          </p:cNvPr>
          <p:cNvSpPr txBox="1"/>
          <p:nvPr/>
        </p:nvSpPr>
        <p:spPr>
          <a:xfrm>
            <a:off x="4257784" y="6108019"/>
            <a:ext cx="5232666" cy="215444"/>
          </a:xfrm>
          <a:prstGeom prst="rect">
            <a:avLst/>
          </a:prstGeom>
          <a:noFill/>
        </p:spPr>
        <p:txBody>
          <a:bodyPr wrap="square" rtlCol="0">
            <a:spAutoFit/>
          </a:bodyPr>
          <a:lstStyle/>
          <a:p>
            <a:r>
              <a:rPr lang="ja-JP" altLang="en-US" sz="800" b="0" u="none" dirty="0">
                <a:solidFill>
                  <a:srgbClr val="000000"/>
                </a:solidFill>
                <a:latin typeface="メイリオ" panose="020B0604030504040204" pitchFamily="50" charset="-128"/>
                <a:ea typeface="メイリオ" panose="020B0604030504040204" pitchFamily="50" charset="-128"/>
              </a:rPr>
              <a:t>（平成</a:t>
            </a:r>
            <a:r>
              <a:rPr lang="en-US" altLang="ja-JP" sz="800" b="0" u="none" dirty="0">
                <a:solidFill>
                  <a:srgbClr val="000000"/>
                </a:solidFill>
                <a:latin typeface="メイリオ" panose="020B0604030504040204" pitchFamily="50" charset="-128"/>
                <a:ea typeface="メイリオ" panose="020B0604030504040204" pitchFamily="50" charset="-128"/>
              </a:rPr>
              <a:t>16</a:t>
            </a:r>
            <a:r>
              <a:rPr lang="ja-JP" altLang="en-US" sz="800" b="0" u="none" dirty="0">
                <a:solidFill>
                  <a:srgbClr val="000000"/>
                </a:solidFill>
                <a:latin typeface="メイリオ" panose="020B0604030504040204" pitchFamily="50" charset="-128"/>
                <a:ea typeface="メイリオ" panose="020B0604030504040204" pitchFamily="50" charset="-128"/>
              </a:rPr>
              <a:t>年</a:t>
            </a:r>
            <a:r>
              <a:rPr lang="en-US" altLang="ja-JP" sz="800" b="0" u="none" dirty="0">
                <a:solidFill>
                  <a:srgbClr val="000000"/>
                </a:solidFill>
                <a:latin typeface="メイリオ" panose="020B0604030504040204" pitchFamily="50" charset="-128"/>
                <a:ea typeface="メイリオ" panose="020B0604030504040204" pitchFamily="50" charset="-128"/>
              </a:rPr>
              <a:t>9</a:t>
            </a:r>
            <a:r>
              <a:rPr lang="ja-JP" altLang="en-US" sz="800" b="0" u="none" dirty="0">
                <a:solidFill>
                  <a:srgbClr val="000000"/>
                </a:solidFill>
                <a:latin typeface="メイリオ" panose="020B0604030504040204" pitchFamily="50" charset="-128"/>
                <a:ea typeface="メイリオ" panose="020B0604030504040204" pitchFamily="50" charset="-128"/>
              </a:rPr>
              <a:t>月「在宅及び養護学校における日常的な医療の医学的・法律学的整理に関する研究会報告書」）</a:t>
            </a:r>
          </a:p>
        </p:txBody>
      </p:sp>
      <p:sp>
        <p:nvSpPr>
          <p:cNvPr id="5" name="スライド番号プレースホルダー 2"/>
          <p:cNvSpPr txBox="1">
            <a:spLocks/>
          </p:cNvSpPr>
          <p:nvPr/>
        </p:nvSpPr>
        <p:spPr>
          <a:xfrm>
            <a:off x="7105721" y="6581433"/>
            <a:ext cx="222885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900" dirty="0" smtClean="0">
                <a:latin typeface="メイリオ" panose="020B0604030504040204" pitchFamily="50" charset="-128"/>
                <a:ea typeface="メイリオ" panose="020B0604030504040204" pitchFamily="50" charset="-128"/>
              </a:rPr>
              <a:t>　　　　　　　　　　　　　　　　　</a:t>
            </a:r>
            <a:r>
              <a:rPr lang="en-US" altLang="ja-JP" sz="900" dirty="0" smtClean="0">
                <a:latin typeface="メイリオ" panose="020B0604030504040204" pitchFamily="50" charset="-128"/>
                <a:ea typeface="メイリオ" panose="020B0604030504040204" pitchFamily="50" charset="-128"/>
              </a:rPr>
              <a:t>5</a:t>
            </a:r>
            <a:endParaRPr lang="ja-JP" altLang="en-US" sz="9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17797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xmlns="" id="{886D9F47-B890-6B4B-A2CA-B01FD11047FE}"/>
              </a:ext>
            </a:extLst>
          </p:cNvPr>
          <p:cNvSpPr>
            <a:spLocks noGrp="1"/>
          </p:cNvSpPr>
          <p:nvPr>
            <p:ph type="title"/>
          </p:nvPr>
        </p:nvSpPr>
        <p:spPr/>
        <p:txBody>
          <a:bodyPr>
            <a:normAutofit/>
          </a:bodyPr>
          <a:lstStyle/>
          <a:p>
            <a:r>
              <a:rPr lang="ja-JP" altLang="en-US" sz="2800" dirty="0"/>
              <a:t>（３）違法性阻却の考え方による実施</a:t>
            </a:r>
          </a:p>
        </p:txBody>
      </p:sp>
      <p:sp>
        <p:nvSpPr>
          <p:cNvPr id="13" name="正方形/長方形 12">
            <a:extLst>
              <a:ext uri="{FF2B5EF4-FFF2-40B4-BE49-F238E27FC236}">
                <a16:creationId xmlns:a16="http://schemas.microsoft.com/office/drawing/2014/main" xmlns="" id="{42A60D99-6D4B-A54B-A06A-E63491EB590D}"/>
              </a:ext>
            </a:extLst>
          </p:cNvPr>
          <p:cNvSpPr/>
          <p:nvPr/>
        </p:nvSpPr>
        <p:spPr>
          <a:xfrm>
            <a:off x="399397" y="1399801"/>
            <a:ext cx="9013544" cy="4968874"/>
          </a:xfrm>
          <a:prstGeom prst="rect">
            <a:avLst/>
          </a:prstGeom>
        </p:spPr>
        <p:txBody>
          <a:bodyPr wrap="square" lIns="0" tIns="0" rIns="0" bIns="0">
            <a:noAutofit/>
          </a:bodyPr>
          <a:lstStyle/>
          <a:p>
            <a:pPr marL="420687" indent="-285750">
              <a:lnSpc>
                <a:spcPct val="120000"/>
              </a:lnSpc>
              <a:spcAft>
                <a:spcPts val="1200"/>
              </a:spcAft>
              <a:buClr>
                <a:srgbClr val="9A0E43"/>
              </a:buClr>
              <a:buFont typeface="Wingdings" panose="05000000000000000000" pitchFamily="2" charset="2"/>
              <a:buChar char="n"/>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平成</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16</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年厚生労働省通知の要点</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400" kern="100" dirty="0">
                <a:solidFill>
                  <a:schemeClr val="accent6"/>
                </a:solidFill>
                <a:latin typeface="メイリオ" panose="020B0604030504040204" pitchFamily="50" charset="-128"/>
                <a:ea typeface="メイリオ" panose="020B0604030504040204" pitchFamily="50" charset="-128"/>
                <a:cs typeface="Times New Roman" panose="02020603050405020304" pitchFamily="18" charset="0"/>
              </a:rPr>
              <a:t>看護師中心、看護師と教職員とが連携・協力する方式</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を許容</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　することはやむを得な</a:t>
            </a:r>
            <a:r>
              <a:rPr lang="ja-JP" altLang="en-US" sz="2400" kern="100" spc="-1000" dirty="0">
                <a:latin typeface="メイリオ" panose="020B0604030504040204" pitchFamily="50" charset="-128"/>
                <a:ea typeface="メイリオ" panose="020B0604030504040204" pitchFamily="50" charset="-128"/>
                <a:cs typeface="Times New Roman" panose="02020603050405020304" pitchFamily="18" charset="0"/>
              </a:rPr>
              <a:t>い</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（目的の正当性</a:t>
            </a:r>
            <a:r>
              <a:rPr lang="ja-JP" altLang="en-US" sz="2400" kern="100" spc="-10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手段の相当性等）</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・医療関係者が行うのが原則、教職員は医療関係者の協力の下、</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　危険性が低い行為を実施</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・保護者及び主治医の同意等必要な条件、許容される行為の</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　範囲</a:t>
            </a:r>
          </a:p>
          <a:p>
            <a:pPr marL="420687" indent="-285750">
              <a:lnSpc>
                <a:spcPct val="120000"/>
              </a:lnSpc>
              <a:spcAft>
                <a:spcPts val="1200"/>
              </a:spcAft>
              <a:buClr>
                <a:srgbClr val="9A0E43"/>
              </a:buClr>
              <a:buFont typeface="Wingdings" panose="05000000000000000000" pitchFamily="2" charset="2"/>
              <a:buChar char="n"/>
            </a:pPr>
            <a:endPar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420687" indent="-285750">
              <a:lnSpc>
                <a:spcPct val="120000"/>
              </a:lnSpc>
              <a:spcAft>
                <a:spcPts val="1200"/>
              </a:spcAft>
              <a:buClr>
                <a:srgbClr val="9A0E43"/>
              </a:buClr>
              <a:buFont typeface="Wingdings" panose="05000000000000000000" pitchFamily="2" charset="2"/>
              <a:buChar char="n"/>
            </a:pPr>
            <a:endPar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 name="スライド番号プレースホルダー 2"/>
          <p:cNvSpPr txBox="1">
            <a:spLocks/>
          </p:cNvSpPr>
          <p:nvPr/>
        </p:nvSpPr>
        <p:spPr>
          <a:xfrm>
            <a:off x="7105721" y="6581433"/>
            <a:ext cx="222885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900" dirty="0" smtClean="0">
                <a:latin typeface="メイリオ" panose="020B0604030504040204" pitchFamily="50" charset="-128"/>
                <a:ea typeface="メイリオ" panose="020B0604030504040204" pitchFamily="50" charset="-128"/>
              </a:rPr>
              <a:t>　　　　　　　　　　　　　　　　　</a:t>
            </a:r>
            <a:r>
              <a:rPr lang="en-US" altLang="ja-JP" sz="900" dirty="0" smtClean="0">
                <a:latin typeface="メイリオ" panose="020B0604030504040204" pitchFamily="50" charset="-128"/>
                <a:ea typeface="メイリオ" panose="020B0604030504040204" pitchFamily="50" charset="-128"/>
              </a:rPr>
              <a:t>6</a:t>
            </a:r>
            <a:endParaRPr lang="ja-JP" altLang="en-US" sz="9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15864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xmlns="" id="{886D9F47-B890-6B4B-A2CA-B01FD11047FE}"/>
              </a:ext>
            </a:extLst>
          </p:cNvPr>
          <p:cNvSpPr>
            <a:spLocks noGrp="1"/>
          </p:cNvSpPr>
          <p:nvPr>
            <p:ph type="title"/>
          </p:nvPr>
        </p:nvSpPr>
        <p:spPr/>
        <p:txBody>
          <a:bodyPr>
            <a:normAutofit/>
          </a:bodyPr>
          <a:lstStyle/>
          <a:p>
            <a:r>
              <a:rPr lang="ja-JP" altLang="en-US" sz="2800" dirty="0"/>
              <a:t>（４）介護職員による喀痰吸引等の法制化</a:t>
            </a:r>
          </a:p>
        </p:txBody>
      </p:sp>
      <p:sp>
        <p:nvSpPr>
          <p:cNvPr id="13" name="正方形/長方形 12">
            <a:extLst>
              <a:ext uri="{FF2B5EF4-FFF2-40B4-BE49-F238E27FC236}">
                <a16:creationId xmlns:a16="http://schemas.microsoft.com/office/drawing/2014/main" xmlns="" id="{42A60D99-6D4B-A54B-A06A-E63491EB590D}"/>
              </a:ext>
            </a:extLst>
          </p:cNvPr>
          <p:cNvSpPr/>
          <p:nvPr/>
        </p:nvSpPr>
        <p:spPr>
          <a:xfrm>
            <a:off x="668338" y="1520825"/>
            <a:ext cx="8720339" cy="4968874"/>
          </a:xfrm>
          <a:prstGeom prst="rect">
            <a:avLst/>
          </a:prstGeom>
        </p:spPr>
        <p:txBody>
          <a:bodyPr wrap="square" lIns="0" tIns="0" rIns="0" bIns="0">
            <a:noAutofit/>
          </a:bodyPr>
          <a:lstStyle/>
          <a:p>
            <a:pPr marL="420687" indent="-285750">
              <a:lnSpc>
                <a:spcPct val="120000"/>
              </a:lnSpc>
              <a:spcAft>
                <a:spcPts val="1200"/>
              </a:spcAft>
              <a:buClr>
                <a:srgbClr val="9A0E43"/>
              </a:buClr>
              <a:buFont typeface="Wingdings" panose="05000000000000000000" pitchFamily="2" charset="2"/>
              <a:buChar char="n"/>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平成</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24</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年</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4</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月より、社会福祉士及び介護福祉士法の改正により、</a:t>
            </a:r>
            <a:r>
              <a:rPr lang="ja-JP" altLang="en-US" sz="2400" kern="100" dirty="0">
                <a:solidFill>
                  <a:schemeClr val="accent6"/>
                </a:solidFill>
                <a:latin typeface="メイリオ" panose="020B0604030504040204" pitchFamily="50" charset="-128"/>
                <a:ea typeface="メイリオ" panose="020B0604030504040204" pitchFamily="50" charset="-128"/>
                <a:cs typeface="Times New Roman" panose="02020603050405020304" pitchFamily="18" charset="0"/>
              </a:rPr>
              <a:t>一定の研修等を受けた介護職員等が一定の条件の下</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で可能となり、これまで実施してきた教職員も特定の者を対象とした研修を受講して実施可能に</a:t>
            </a:r>
          </a:p>
          <a:p>
            <a:pPr marL="420687" indent="-285750">
              <a:lnSpc>
                <a:spcPct val="120000"/>
              </a:lnSpc>
              <a:spcAft>
                <a:spcPts val="1200"/>
              </a:spcAft>
              <a:buClr>
                <a:srgbClr val="9A0E43"/>
              </a:buClr>
              <a:buFont typeface="Wingdings" panose="05000000000000000000" pitchFamily="2" charset="2"/>
              <a:buChar char="n"/>
            </a:pPr>
            <a:r>
              <a:rPr lang="ja-JP" altLang="en-US" sz="2400" kern="100" dirty="0">
                <a:solidFill>
                  <a:schemeClr val="accent6"/>
                </a:solidFill>
                <a:latin typeface="メイリオ" panose="020B0604030504040204" pitchFamily="50" charset="-128"/>
                <a:ea typeface="メイリオ" panose="020B0604030504040204" pitchFamily="50" charset="-128"/>
                <a:cs typeface="Times New Roman" panose="02020603050405020304" pitchFamily="18" charset="0"/>
              </a:rPr>
              <a:t>法制化の意義</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・法令に基づき安心してできる、必要数の確保</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・医療的ケア児の地域生活の充実</a:t>
            </a:r>
          </a:p>
        </p:txBody>
      </p:sp>
      <p:sp>
        <p:nvSpPr>
          <p:cNvPr id="5" name="スライド番号プレースホルダー 2"/>
          <p:cNvSpPr txBox="1">
            <a:spLocks/>
          </p:cNvSpPr>
          <p:nvPr/>
        </p:nvSpPr>
        <p:spPr>
          <a:xfrm>
            <a:off x="7105721" y="6581433"/>
            <a:ext cx="222885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900" dirty="0" smtClean="0">
                <a:latin typeface="メイリオ" panose="020B0604030504040204" pitchFamily="50" charset="-128"/>
                <a:ea typeface="メイリオ" panose="020B0604030504040204" pitchFamily="50" charset="-128"/>
              </a:rPr>
              <a:t>　　　　　　　　　　　　　　　　　</a:t>
            </a:r>
            <a:r>
              <a:rPr lang="en-US" altLang="ja-JP" sz="900" dirty="0" smtClean="0">
                <a:latin typeface="メイリオ" panose="020B0604030504040204" pitchFamily="50" charset="-128"/>
                <a:ea typeface="メイリオ" panose="020B0604030504040204" pitchFamily="50" charset="-128"/>
              </a:rPr>
              <a:t>7</a:t>
            </a:r>
            <a:endParaRPr lang="ja-JP" altLang="en-US" sz="9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32737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xmlns="" id="{886D9F47-B890-6B4B-A2CA-B01FD11047FE}"/>
              </a:ext>
            </a:extLst>
          </p:cNvPr>
          <p:cNvSpPr>
            <a:spLocks noGrp="1"/>
          </p:cNvSpPr>
          <p:nvPr>
            <p:ph type="title"/>
          </p:nvPr>
        </p:nvSpPr>
        <p:spPr/>
        <p:txBody>
          <a:bodyPr>
            <a:normAutofit fontScale="90000"/>
          </a:bodyPr>
          <a:lstStyle/>
          <a:p>
            <a:r>
              <a:rPr lang="ja-JP" altLang="en-US" sz="2800" dirty="0"/>
              <a:t>（５）「学校における医療的ケアの</a:t>
            </a:r>
            <a:r>
              <a:rPr lang="en-US" altLang="ja-JP" sz="2800" dirty="0"/>
              <a:t/>
            </a:r>
            <a:br>
              <a:rPr lang="en-US" altLang="ja-JP" sz="2800" dirty="0"/>
            </a:br>
            <a:r>
              <a:rPr lang="ja-JP" altLang="en-US" sz="2800" dirty="0"/>
              <a:t>　　　　実施に関する検討会議」最終報告（平成</a:t>
            </a:r>
            <a:r>
              <a:rPr lang="en-US" altLang="ja-JP" sz="2800" dirty="0"/>
              <a:t>31</a:t>
            </a:r>
            <a:r>
              <a:rPr lang="ja-JP" altLang="en-US" sz="2800" dirty="0"/>
              <a:t>年）</a:t>
            </a:r>
          </a:p>
        </p:txBody>
      </p:sp>
      <p:sp>
        <p:nvSpPr>
          <p:cNvPr id="13" name="正方形/長方形 12">
            <a:extLst>
              <a:ext uri="{FF2B5EF4-FFF2-40B4-BE49-F238E27FC236}">
                <a16:creationId xmlns:a16="http://schemas.microsoft.com/office/drawing/2014/main" xmlns="" id="{42A60D99-6D4B-A54B-A06A-E63491EB590D}"/>
              </a:ext>
            </a:extLst>
          </p:cNvPr>
          <p:cNvSpPr/>
          <p:nvPr/>
        </p:nvSpPr>
        <p:spPr>
          <a:xfrm>
            <a:off x="668338" y="1520825"/>
            <a:ext cx="8720339" cy="4968874"/>
          </a:xfrm>
          <a:prstGeom prst="rect">
            <a:avLst/>
          </a:prstGeom>
        </p:spPr>
        <p:txBody>
          <a:bodyPr wrap="square" lIns="0" tIns="0" rIns="0" bIns="0">
            <a:noAutofit/>
          </a:bodyPr>
          <a:lstStyle/>
          <a:p>
            <a:pPr marL="420687" indent="-285750">
              <a:lnSpc>
                <a:spcPct val="120000"/>
              </a:lnSpc>
              <a:spcAft>
                <a:spcPts val="1200"/>
              </a:spcAft>
              <a:buClr>
                <a:srgbClr val="9A0E43"/>
              </a:buClr>
              <a:buFont typeface="Wingdings" panose="05000000000000000000" pitchFamily="2" charset="2"/>
              <a:buChar char="n"/>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背景：児童福祉法への「医療的ケア児」の位置付け（平成</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28</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年）、高度な医療的ケアの増加、小・中学校への在籍</a:t>
            </a:r>
          </a:p>
          <a:p>
            <a:pPr marL="420687" indent="-285750">
              <a:lnSpc>
                <a:spcPct val="120000"/>
              </a:lnSpc>
              <a:spcAft>
                <a:spcPts val="1200"/>
              </a:spcAft>
              <a:buClr>
                <a:srgbClr val="9A0E43"/>
              </a:buClr>
              <a:buFont typeface="Wingdings" panose="05000000000000000000" pitchFamily="2" charset="2"/>
              <a:buChar char="n"/>
            </a:pPr>
            <a:r>
              <a:rPr lang="ja-JP" altLang="en-US" sz="2400" kern="100" dirty="0">
                <a:solidFill>
                  <a:schemeClr val="accent6"/>
                </a:solidFill>
                <a:latin typeface="メイリオ" panose="020B0604030504040204" pitchFamily="50" charset="-128"/>
                <a:ea typeface="メイリオ" panose="020B0604030504040204" pitchFamily="50" charset="-128"/>
                <a:cs typeface="Times New Roman" panose="02020603050405020304" pitchFamily="18" charset="0"/>
              </a:rPr>
              <a:t>医療的ケア児の教育の場</a:t>
            </a:r>
            <a:r>
              <a:rPr lang="en-US" altLang="ja-JP" sz="2400" kern="100" dirty="0">
                <a:solidFill>
                  <a:schemeClr val="accent6"/>
                </a:solidFill>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solidFill>
                  <a:schemeClr val="accent6"/>
                </a:solidFill>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・多様な教育の場で医療的ケアを提供できるよう実施体制の</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　一層の整備・充実を提言</a:t>
            </a:r>
          </a:p>
          <a:p>
            <a:pPr marL="420687" indent="-285750">
              <a:lnSpc>
                <a:spcPct val="120000"/>
              </a:lnSpc>
              <a:spcAft>
                <a:spcPts val="1200"/>
              </a:spcAft>
              <a:buClr>
                <a:srgbClr val="9A0E43"/>
              </a:buClr>
              <a:buFont typeface="Wingdings" panose="05000000000000000000" pitchFamily="2" charset="2"/>
              <a:buChar char="n"/>
            </a:pPr>
            <a:r>
              <a:rPr lang="ja-JP" altLang="en-US" sz="2400" kern="100" dirty="0">
                <a:solidFill>
                  <a:schemeClr val="accent6"/>
                </a:solidFill>
                <a:latin typeface="メイリオ" panose="020B0604030504040204" pitchFamily="50" charset="-128"/>
                <a:ea typeface="メイリオ" panose="020B0604030504040204" pitchFamily="50" charset="-128"/>
                <a:cs typeface="Times New Roman" panose="02020603050405020304" pitchFamily="18" charset="0"/>
              </a:rPr>
              <a:t>基本的考え方</a:t>
            </a:r>
            <a:r>
              <a:rPr lang="en-US" altLang="ja-JP" sz="2400" kern="100" dirty="0">
                <a:solidFill>
                  <a:schemeClr val="accent6"/>
                </a:solidFill>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solidFill>
                  <a:schemeClr val="accent6"/>
                </a:solidFill>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・看護師等を中心に教職員が連携協力</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・関係者の役割分担、標準的な分担例</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・保護者の付添い、真に必要な場合に限るよう努めるべき</a:t>
            </a:r>
          </a:p>
        </p:txBody>
      </p:sp>
      <p:sp>
        <p:nvSpPr>
          <p:cNvPr id="5" name="スライド番号プレースホルダー 2"/>
          <p:cNvSpPr txBox="1">
            <a:spLocks/>
          </p:cNvSpPr>
          <p:nvPr/>
        </p:nvSpPr>
        <p:spPr>
          <a:xfrm>
            <a:off x="7105721" y="6581433"/>
            <a:ext cx="222885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900" dirty="0" smtClean="0">
                <a:latin typeface="メイリオ" panose="020B0604030504040204" pitchFamily="50" charset="-128"/>
                <a:ea typeface="メイリオ" panose="020B0604030504040204" pitchFamily="50" charset="-128"/>
              </a:rPr>
              <a:t>　　　　　　　　　　　　　　　　　</a:t>
            </a:r>
            <a:r>
              <a:rPr lang="en-US" altLang="ja-JP" sz="900" dirty="0" smtClean="0">
                <a:latin typeface="メイリオ" panose="020B0604030504040204" pitchFamily="50" charset="-128"/>
                <a:ea typeface="メイリオ" panose="020B0604030504040204" pitchFamily="50" charset="-128"/>
              </a:rPr>
              <a:t>8</a:t>
            </a:r>
            <a:endParaRPr lang="ja-JP" altLang="en-US" sz="9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89669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xmlns="" id="{F79D8D95-7738-BB44-9B37-80A8B11F50B9}"/>
              </a:ext>
            </a:extLst>
          </p:cNvPr>
          <p:cNvSpPr>
            <a:spLocks noGrp="1"/>
          </p:cNvSpPr>
          <p:nvPr>
            <p:ph type="body" sz="quarter" idx="10"/>
          </p:nvPr>
        </p:nvSpPr>
        <p:spPr/>
        <p:txBody>
          <a:bodyPr/>
          <a:lstStyle/>
          <a:p>
            <a:r>
              <a:rPr lang="en-US" altLang="ja-JP" dirty="0">
                <a:latin typeface="メイリオ" panose="020B0604030504040204" pitchFamily="50" charset="-128"/>
                <a:ea typeface="メイリオ" panose="020B0604030504040204" pitchFamily="50" charset="-128"/>
              </a:rPr>
              <a:t>3. </a:t>
            </a:r>
            <a:r>
              <a:rPr lang="ja-JP" altLang="en-US" dirty="0">
                <a:latin typeface="メイリオ" panose="020B0604030504040204" pitchFamily="50" charset="-128"/>
                <a:ea typeface="メイリオ" panose="020B0604030504040204" pitchFamily="50" charset="-128"/>
              </a:rPr>
              <a:t>医療的ケアで大切にされてきたこと</a:t>
            </a:r>
          </a:p>
        </p:txBody>
      </p:sp>
      <p:sp>
        <p:nvSpPr>
          <p:cNvPr id="4" name="タイトル 3">
            <a:extLst>
              <a:ext uri="{FF2B5EF4-FFF2-40B4-BE49-F238E27FC236}">
                <a16:creationId xmlns:a16="http://schemas.microsoft.com/office/drawing/2014/main" xmlns="" id="{886D9F47-B890-6B4B-A2CA-B01FD11047FE}"/>
              </a:ext>
            </a:extLst>
          </p:cNvPr>
          <p:cNvSpPr>
            <a:spLocks noGrp="1"/>
          </p:cNvSpPr>
          <p:nvPr>
            <p:ph type="title"/>
          </p:nvPr>
        </p:nvSpPr>
        <p:spPr/>
        <p:txBody>
          <a:bodyPr>
            <a:normAutofit/>
          </a:bodyPr>
          <a:lstStyle/>
          <a:p>
            <a:r>
              <a:rPr lang="en-US" altLang="ja-JP" sz="2800" dirty="0"/>
              <a:t>3. </a:t>
            </a:r>
            <a:r>
              <a:rPr lang="ja-JP" altLang="en-US" sz="2800" dirty="0"/>
              <a:t>医療的ケアで大切にされてきたこと</a:t>
            </a:r>
          </a:p>
        </p:txBody>
      </p:sp>
      <p:sp>
        <p:nvSpPr>
          <p:cNvPr id="13" name="正方形/長方形 12">
            <a:extLst>
              <a:ext uri="{FF2B5EF4-FFF2-40B4-BE49-F238E27FC236}">
                <a16:creationId xmlns:a16="http://schemas.microsoft.com/office/drawing/2014/main" xmlns="" id="{42A60D99-6D4B-A54B-A06A-E63491EB590D}"/>
              </a:ext>
            </a:extLst>
          </p:cNvPr>
          <p:cNvSpPr/>
          <p:nvPr/>
        </p:nvSpPr>
        <p:spPr>
          <a:xfrm>
            <a:off x="668338" y="1520825"/>
            <a:ext cx="8720339" cy="4968874"/>
          </a:xfrm>
          <a:prstGeom prst="rect">
            <a:avLst/>
          </a:prstGeom>
        </p:spPr>
        <p:txBody>
          <a:bodyPr wrap="square" lIns="0" tIns="0" rIns="0" bIns="0">
            <a:noAutofit/>
          </a:bodyPr>
          <a:lstStyle/>
          <a:p>
            <a:pPr marL="420687" indent="-285750">
              <a:lnSpc>
                <a:spcPct val="120000"/>
              </a:lnSpc>
              <a:spcAft>
                <a:spcPts val="1200"/>
              </a:spcAft>
              <a:buClr>
                <a:srgbClr val="9A0E43"/>
              </a:buClr>
              <a:buFont typeface="Wingdings" panose="05000000000000000000" pitchFamily="2" charset="2"/>
              <a:buChar char="n"/>
            </a:pPr>
            <a:r>
              <a:rPr lang="ja-JP" altLang="en-US" sz="2400" kern="100" dirty="0">
                <a:solidFill>
                  <a:schemeClr val="accent6"/>
                </a:solidFill>
                <a:latin typeface="メイリオ" panose="020B0604030504040204" pitchFamily="50" charset="-128"/>
                <a:ea typeface="メイリオ" panose="020B0604030504040204" pitchFamily="50" charset="-128"/>
                <a:cs typeface="Times New Roman" panose="02020603050405020304" pitchFamily="18" charset="0"/>
              </a:rPr>
              <a:t>徹底した医療安全の確保</a:t>
            </a:r>
            <a:r>
              <a:rPr lang="en-US" altLang="ja-JP" sz="2400" kern="100" dirty="0">
                <a:solidFill>
                  <a:schemeClr val="accent6"/>
                </a:solidFill>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solidFill>
                  <a:schemeClr val="accent6"/>
                </a:solidFill>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・医療者の関与、</a:t>
            </a:r>
            <a:r>
              <a:rPr lang="ja-JP" altLang="en-US" sz="2400"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看護師と教職員の連携</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・子どもの利益</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・学校を守る</a:t>
            </a:r>
          </a:p>
          <a:p>
            <a:pPr marL="420687" indent="-285750">
              <a:lnSpc>
                <a:spcPct val="120000"/>
              </a:lnSpc>
              <a:spcAft>
                <a:spcPts val="1200"/>
              </a:spcAft>
              <a:buClr>
                <a:srgbClr val="9A0E43"/>
              </a:buClr>
              <a:buFont typeface="Wingdings" panose="05000000000000000000" pitchFamily="2" charset="2"/>
              <a:buChar char="n"/>
            </a:pPr>
            <a:r>
              <a:rPr lang="ja-JP" altLang="en-US" sz="2400" kern="100" dirty="0">
                <a:solidFill>
                  <a:schemeClr val="accent6"/>
                </a:solidFill>
                <a:latin typeface="メイリオ" panose="020B0604030504040204" pitchFamily="50" charset="-128"/>
                <a:ea typeface="メイリオ" panose="020B0604030504040204" pitchFamily="50" charset="-128"/>
                <a:cs typeface="Times New Roman" panose="02020603050405020304" pitchFamily="18" charset="0"/>
              </a:rPr>
              <a:t>組織的対応</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・関係者の役割分担：保護者、医師、学校等</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・重層的対応：学校の組織、地域の組織等</a:t>
            </a:r>
          </a:p>
          <a:p>
            <a:pPr marL="420687" indent="-285750">
              <a:lnSpc>
                <a:spcPct val="120000"/>
              </a:lnSpc>
              <a:spcAft>
                <a:spcPts val="1200"/>
              </a:spcAft>
              <a:buClr>
                <a:srgbClr val="9A0E43"/>
              </a:buClr>
              <a:buFont typeface="Wingdings" panose="05000000000000000000" pitchFamily="2" charset="2"/>
              <a:buChar char="n"/>
            </a:pPr>
            <a:r>
              <a:rPr lang="ja-JP" altLang="en-US" sz="2400" kern="100" dirty="0">
                <a:solidFill>
                  <a:schemeClr val="accent6"/>
                </a:solidFill>
                <a:latin typeface="メイリオ" panose="020B0604030504040204" pitchFamily="50" charset="-128"/>
                <a:ea typeface="メイリオ" panose="020B0604030504040204" pitchFamily="50" charset="-128"/>
                <a:cs typeface="Times New Roman" panose="02020603050405020304" pitchFamily="18" charset="0"/>
              </a:rPr>
              <a:t>教育の追求</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
            </a:r>
            <a:b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・教育と医療の連携による相乗効果</a:t>
            </a:r>
          </a:p>
        </p:txBody>
      </p:sp>
      <p:sp>
        <p:nvSpPr>
          <p:cNvPr id="6" name="スライド番号プレースホルダー 2"/>
          <p:cNvSpPr txBox="1">
            <a:spLocks/>
          </p:cNvSpPr>
          <p:nvPr/>
        </p:nvSpPr>
        <p:spPr>
          <a:xfrm>
            <a:off x="7105721" y="6581433"/>
            <a:ext cx="222885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900" dirty="0" smtClean="0">
                <a:latin typeface="メイリオ" panose="020B0604030504040204" pitchFamily="50" charset="-128"/>
                <a:ea typeface="メイリオ" panose="020B0604030504040204" pitchFamily="50" charset="-128"/>
              </a:rPr>
              <a:t>　　　　　　　　　　　　　　　　　</a:t>
            </a:r>
            <a:r>
              <a:rPr lang="en-US" altLang="ja-JP" sz="900" dirty="0" smtClean="0">
                <a:latin typeface="メイリオ" panose="020B0604030504040204" pitchFamily="50" charset="-128"/>
                <a:ea typeface="メイリオ" panose="020B0604030504040204" pitchFamily="50" charset="-128"/>
              </a:rPr>
              <a:t>9</a:t>
            </a:r>
            <a:endParaRPr lang="ja-JP" altLang="en-US" sz="9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32081624"/>
      </p:ext>
    </p:extLst>
  </p:cSld>
  <p:clrMapOvr>
    <a:masterClrMapping/>
  </p:clrMapOvr>
</p:sld>
</file>

<file path=ppt/theme/theme1.xml><?xml version="1.0" encoding="utf-8"?>
<a:theme xmlns:a="http://schemas.openxmlformats.org/drawingml/2006/main" name="Office テーマ">
  <a:themeElements>
    <a:clrScheme name="青緑">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1939</TotalTime>
  <Words>573</Words>
  <Application>Microsoft Office PowerPoint</Application>
  <PresentationFormat>A4 210 x 297 mm</PresentationFormat>
  <Paragraphs>111</Paragraphs>
  <Slides>10</Slides>
  <Notes>10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Hiragino Sans W3</vt:lpstr>
      <vt:lpstr>Hiragino Sans W4</vt:lpstr>
      <vt:lpstr>Hiragino Sans W6</vt:lpstr>
      <vt:lpstr>メイリオ</vt:lpstr>
      <vt:lpstr>游ゴシック</vt:lpstr>
      <vt:lpstr>Arial</vt:lpstr>
      <vt:lpstr>Times New Roman</vt:lpstr>
      <vt:lpstr>Wingdings</vt:lpstr>
      <vt:lpstr>Office テーマ</vt:lpstr>
      <vt:lpstr>序章 医療的ケア等の実施に関する経緯</vt:lpstr>
      <vt:lpstr>1. 学校における医療的ケアの内容と範囲</vt:lpstr>
      <vt:lpstr>2. 医療的ケア取組の経緯</vt:lpstr>
      <vt:lpstr>（１）問題の顕在化</vt:lpstr>
      <vt:lpstr>（２）モデル事業</vt:lpstr>
      <vt:lpstr>（３）違法性阻却の考え方による実施</vt:lpstr>
      <vt:lpstr>（４）介護職員による喀痰吸引等の法制化</vt:lpstr>
      <vt:lpstr>（５）「学校における医療的ケアの 　　　　実施に関する検討会議」最終報告（平成31年）</vt:lpstr>
      <vt:lpstr>3. 医療的ケアで大切にされてきたこと</vt:lpstr>
      <vt:lpstr>教職員と看護師との連携</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０.医療的ケア児の理解</dc:title>
  <dc:creator>Office365</dc:creator>
  <cp:lastModifiedBy>野田 義彦</cp:lastModifiedBy>
  <cp:revision>282</cp:revision>
  <cp:lastPrinted>2020-06-18T06:19:21Z</cp:lastPrinted>
  <dcterms:created xsi:type="dcterms:W3CDTF">2020-01-24T07:03:21Z</dcterms:created>
  <dcterms:modified xsi:type="dcterms:W3CDTF">2020-06-29T08:56:08Z</dcterms:modified>
</cp:coreProperties>
</file>